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7562850" cy="106886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5" d="100"/>
          <a:sy n="75" d="100"/>
        </p:scale>
        <p:origin x="3006" y="-23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10/25/2025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Double Wave 23">
            <a:extLst>
              <a:ext uri="{FF2B5EF4-FFF2-40B4-BE49-F238E27FC236}">
                <a16:creationId xmlns:a16="http://schemas.microsoft.com/office/drawing/2014/main" id="{618DA882-7A29-9BFE-8B52-9095AA6D9B09}"/>
              </a:ext>
            </a:extLst>
          </p:cNvPr>
          <p:cNvSpPr/>
          <p:nvPr/>
        </p:nvSpPr>
        <p:spPr>
          <a:xfrm>
            <a:off x="457200" y="2006600"/>
            <a:ext cx="6583682" cy="696795"/>
          </a:xfrm>
          <a:prstGeom prst="doubleWave">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s-CO"/>
          </a:p>
        </p:txBody>
      </p:sp>
      <p:sp>
        <p:nvSpPr>
          <p:cNvPr id="22" name="Rectangle 21">
            <a:extLst>
              <a:ext uri="{FF2B5EF4-FFF2-40B4-BE49-F238E27FC236}">
                <a16:creationId xmlns:a16="http://schemas.microsoft.com/office/drawing/2014/main" id="{B7FEB8CB-457D-8B90-A647-B3A7092C0951}"/>
              </a:ext>
            </a:extLst>
          </p:cNvPr>
          <p:cNvSpPr/>
          <p:nvPr/>
        </p:nvSpPr>
        <p:spPr>
          <a:xfrm>
            <a:off x="3867151" y="9017049"/>
            <a:ext cx="2987613" cy="938869"/>
          </a:xfrm>
          <a:prstGeom prst="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O"/>
          </a:p>
        </p:txBody>
      </p:sp>
      <p:sp>
        <p:nvSpPr>
          <p:cNvPr id="21" name="Rectangle 20">
            <a:extLst>
              <a:ext uri="{FF2B5EF4-FFF2-40B4-BE49-F238E27FC236}">
                <a16:creationId xmlns:a16="http://schemas.microsoft.com/office/drawing/2014/main" id="{4F41ACE7-1F53-BDA9-5A7D-DB812032DC1C}"/>
              </a:ext>
            </a:extLst>
          </p:cNvPr>
          <p:cNvSpPr/>
          <p:nvPr/>
        </p:nvSpPr>
        <p:spPr>
          <a:xfrm>
            <a:off x="582147" y="7568019"/>
            <a:ext cx="3056922" cy="928961"/>
          </a:xfrm>
          <a:prstGeom prst="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O"/>
          </a:p>
        </p:txBody>
      </p:sp>
      <p:sp>
        <p:nvSpPr>
          <p:cNvPr id="20" name="Rectangle 19">
            <a:extLst>
              <a:ext uri="{FF2B5EF4-FFF2-40B4-BE49-F238E27FC236}">
                <a16:creationId xmlns:a16="http://schemas.microsoft.com/office/drawing/2014/main" id="{D229D7DF-0F09-BDA2-96E3-D82A96927355}"/>
              </a:ext>
            </a:extLst>
          </p:cNvPr>
          <p:cNvSpPr/>
          <p:nvPr/>
        </p:nvSpPr>
        <p:spPr>
          <a:xfrm>
            <a:off x="3867148" y="6427736"/>
            <a:ext cx="3056922" cy="1118514"/>
          </a:xfrm>
          <a:prstGeom prst="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O"/>
          </a:p>
        </p:txBody>
      </p:sp>
      <p:sp>
        <p:nvSpPr>
          <p:cNvPr id="19" name="Rectangle 18">
            <a:extLst>
              <a:ext uri="{FF2B5EF4-FFF2-40B4-BE49-F238E27FC236}">
                <a16:creationId xmlns:a16="http://schemas.microsoft.com/office/drawing/2014/main" id="{2557C574-9488-AB45-B20D-603384E8B326}"/>
              </a:ext>
            </a:extLst>
          </p:cNvPr>
          <p:cNvSpPr/>
          <p:nvPr/>
        </p:nvSpPr>
        <p:spPr>
          <a:xfrm>
            <a:off x="516252" y="5141389"/>
            <a:ext cx="3122817" cy="928961"/>
          </a:xfrm>
          <a:prstGeom prst="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O"/>
          </a:p>
        </p:txBody>
      </p:sp>
      <p:sp>
        <p:nvSpPr>
          <p:cNvPr id="18" name="Rectangle 17">
            <a:extLst>
              <a:ext uri="{FF2B5EF4-FFF2-40B4-BE49-F238E27FC236}">
                <a16:creationId xmlns:a16="http://schemas.microsoft.com/office/drawing/2014/main" id="{3D5E5067-C589-AB37-8104-51DF8C5B55B1}"/>
              </a:ext>
            </a:extLst>
          </p:cNvPr>
          <p:cNvSpPr/>
          <p:nvPr/>
        </p:nvSpPr>
        <p:spPr>
          <a:xfrm>
            <a:off x="3867148" y="3862086"/>
            <a:ext cx="3166895" cy="1071840"/>
          </a:xfrm>
          <a:prstGeom prst="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O"/>
          </a:p>
        </p:txBody>
      </p:sp>
      <p:sp>
        <p:nvSpPr>
          <p:cNvPr id="17" name="Rectangle 16">
            <a:extLst>
              <a:ext uri="{FF2B5EF4-FFF2-40B4-BE49-F238E27FC236}">
                <a16:creationId xmlns:a16="http://schemas.microsoft.com/office/drawing/2014/main" id="{24A3EF03-3A4A-46A2-BF50-BC0DBB7D0EB8}"/>
              </a:ext>
            </a:extLst>
          </p:cNvPr>
          <p:cNvSpPr/>
          <p:nvPr/>
        </p:nvSpPr>
        <p:spPr>
          <a:xfrm>
            <a:off x="582148" y="3306290"/>
            <a:ext cx="3056922" cy="928961"/>
          </a:xfrm>
          <a:prstGeom prst="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O"/>
          </a:p>
        </p:txBody>
      </p:sp>
      <p:sp>
        <p:nvSpPr>
          <p:cNvPr id="16" name="Frame 15">
            <a:extLst>
              <a:ext uri="{FF2B5EF4-FFF2-40B4-BE49-F238E27FC236}">
                <a16:creationId xmlns:a16="http://schemas.microsoft.com/office/drawing/2014/main" id="{E1DFA422-FB4B-7CAF-F95B-A6B19F1F41CA}"/>
              </a:ext>
            </a:extLst>
          </p:cNvPr>
          <p:cNvSpPr/>
          <p:nvPr/>
        </p:nvSpPr>
        <p:spPr>
          <a:xfrm>
            <a:off x="324651" y="290154"/>
            <a:ext cx="6913548" cy="1522626"/>
          </a:xfrm>
          <a:prstGeom prst="frame">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s-CO">
              <a:solidFill>
                <a:schemeClr val="tx1"/>
              </a:solidFill>
            </a:endParaRPr>
          </a:p>
        </p:txBody>
      </p:sp>
      <p:sp>
        <p:nvSpPr>
          <p:cNvPr id="14" name="Rectangle 13">
            <a:extLst>
              <a:ext uri="{FF2B5EF4-FFF2-40B4-BE49-F238E27FC236}">
                <a16:creationId xmlns:a16="http://schemas.microsoft.com/office/drawing/2014/main" id="{73965C68-DB9B-491B-C600-09F0049A81A8}"/>
              </a:ext>
            </a:extLst>
          </p:cNvPr>
          <p:cNvSpPr/>
          <p:nvPr/>
        </p:nvSpPr>
        <p:spPr>
          <a:xfrm>
            <a:off x="3867154" y="8704941"/>
            <a:ext cx="2987610" cy="34183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CO"/>
          </a:p>
        </p:txBody>
      </p:sp>
      <p:sp>
        <p:nvSpPr>
          <p:cNvPr id="13" name="Rectangle 12">
            <a:extLst>
              <a:ext uri="{FF2B5EF4-FFF2-40B4-BE49-F238E27FC236}">
                <a16:creationId xmlns:a16="http://schemas.microsoft.com/office/drawing/2014/main" id="{64758205-B310-4102-2D82-4DF4F5878D81}"/>
              </a:ext>
            </a:extLst>
          </p:cNvPr>
          <p:cNvSpPr/>
          <p:nvPr/>
        </p:nvSpPr>
        <p:spPr>
          <a:xfrm>
            <a:off x="582148" y="7283678"/>
            <a:ext cx="2991028" cy="26257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CO"/>
          </a:p>
        </p:txBody>
      </p:sp>
      <p:sp>
        <p:nvSpPr>
          <p:cNvPr id="12" name="Rectangle 11">
            <a:extLst>
              <a:ext uri="{FF2B5EF4-FFF2-40B4-BE49-F238E27FC236}">
                <a16:creationId xmlns:a16="http://schemas.microsoft.com/office/drawing/2014/main" id="{1B506FCF-EE1D-855C-0F67-5912023F3ED5}"/>
              </a:ext>
            </a:extLst>
          </p:cNvPr>
          <p:cNvSpPr/>
          <p:nvPr/>
        </p:nvSpPr>
        <p:spPr>
          <a:xfrm>
            <a:off x="3867151" y="6147087"/>
            <a:ext cx="3059723" cy="290557"/>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CO"/>
          </a:p>
        </p:txBody>
      </p:sp>
      <p:sp>
        <p:nvSpPr>
          <p:cNvPr id="11" name="Rectangle 10">
            <a:extLst>
              <a:ext uri="{FF2B5EF4-FFF2-40B4-BE49-F238E27FC236}">
                <a16:creationId xmlns:a16="http://schemas.microsoft.com/office/drawing/2014/main" id="{C72F9668-E40A-7D1C-D390-A54C48639668}"/>
              </a:ext>
            </a:extLst>
          </p:cNvPr>
          <p:cNvSpPr/>
          <p:nvPr/>
        </p:nvSpPr>
        <p:spPr>
          <a:xfrm>
            <a:off x="516255" y="4778080"/>
            <a:ext cx="2971463" cy="33496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CO"/>
          </a:p>
        </p:txBody>
      </p:sp>
      <p:sp>
        <p:nvSpPr>
          <p:cNvPr id="10" name="Rectangle 9">
            <a:extLst>
              <a:ext uri="{FF2B5EF4-FFF2-40B4-BE49-F238E27FC236}">
                <a16:creationId xmlns:a16="http://schemas.microsoft.com/office/drawing/2014/main" id="{FE1C29BE-7091-3008-A214-22BD77A7ED19}"/>
              </a:ext>
            </a:extLst>
          </p:cNvPr>
          <p:cNvSpPr/>
          <p:nvPr/>
        </p:nvSpPr>
        <p:spPr>
          <a:xfrm>
            <a:off x="3867151" y="3566032"/>
            <a:ext cx="3059723" cy="28223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CO"/>
          </a:p>
        </p:txBody>
      </p:sp>
      <p:sp>
        <p:nvSpPr>
          <p:cNvPr id="9" name="Rectangle 8">
            <a:extLst>
              <a:ext uri="{FF2B5EF4-FFF2-40B4-BE49-F238E27FC236}">
                <a16:creationId xmlns:a16="http://schemas.microsoft.com/office/drawing/2014/main" id="{039FCD0D-444A-F326-E704-2455750B13E6}"/>
              </a:ext>
            </a:extLst>
          </p:cNvPr>
          <p:cNvSpPr/>
          <p:nvPr/>
        </p:nvSpPr>
        <p:spPr>
          <a:xfrm>
            <a:off x="582148" y="3007187"/>
            <a:ext cx="3056922" cy="29910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CO"/>
          </a:p>
        </p:txBody>
      </p:sp>
      <p:sp>
        <p:nvSpPr>
          <p:cNvPr id="2" name="TextBox 1"/>
          <p:cNvSpPr txBox="1"/>
          <p:nvPr/>
        </p:nvSpPr>
        <p:spPr>
          <a:xfrm>
            <a:off x="457200" y="274320"/>
            <a:ext cx="6675120" cy="1420902"/>
          </a:xfrm>
          <a:custGeom>
            <a:avLst/>
            <a:gdLst>
              <a:gd name="connsiteX0" fmla="*/ 0 w 6675120"/>
              <a:gd name="connsiteY0" fmla="*/ 0 h 1420902"/>
              <a:gd name="connsiteX1" fmla="*/ 801014 w 6675120"/>
              <a:gd name="connsiteY1" fmla="*/ 0 h 1420902"/>
              <a:gd name="connsiteX2" fmla="*/ 1602029 w 6675120"/>
              <a:gd name="connsiteY2" fmla="*/ 0 h 1420902"/>
              <a:gd name="connsiteX3" fmla="*/ 2403043 w 6675120"/>
              <a:gd name="connsiteY3" fmla="*/ 0 h 1420902"/>
              <a:gd name="connsiteX4" fmla="*/ 3070555 w 6675120"/>
              <a:gd name="connsiteY4" fmla="*/ 0 h 1420902"/>
              <a:gd name="connsiteX5" fmla="*/ 3871570 w 6675120"/>
              <a:gd name="connsiteY5" fmla="*/ 0 h 1420902"/>
              <a:gd name="connsiteX6" fmla="*/ 4672584 w 6675120"/>
              <a:gd name="connsiteY6" fmla="*/ 0 h 1420902"/>
              <a:gd name="connsiteX7" fmla="*/ 5406847 w 6675120"/>
              <a:gd name="connsiteY7" fmla="*/ 0 h 1420902"/>
              <a:gd name="connsiteX8" fmla="*/ 6007608 w 6675120"/>
              <a:gd name="connsiteY8" fmla="*/ 0 h 1420902"/>
              <a:gd name="connsiteX9" fmla="*/ 6675120 w 6675120"/>
              <a:gd name="connsiteY9" fmla="*/ 0 h 1420902"/>
              <a:gd name="connsiteX10" fmla="*/ 6675120 w 6675120"/>
              <a:gd name="connsiteY10" fmla="*/ 459425 h 1420902"/>
              <a:gd name="connsiteX11" fmla="*/ 6675120 w 6675120"/>
              <a:gd name="connsiteY11" fmla="*/ 904641 h 1420902"/>
              <a:gd name="connsiteX12" fmla="*/ 6675120 w 6675120"/>
              <a:gd name="connsiteY12" fmla="*/ 1420902 h 1420902"/>
              <a:gd name="connsiteX13" fmla="*/ 5874106 w 6675120"/>
              <a:gd name="connsiteY13" fmla="*/ 1420902 h 1420902"/>
              <a:gd name="connsiteX14" fmla="*/ 5206594 w 6675120"/>
              <a:gd name="connsiteY14" fmla="*/ 1420902 h 1420902"/>
              <a:gd name="connsiteX15" fmla="*/ 4605833 w 6675120"/>
              <a:gd name="connsiteY15" fmla="*/ 1420902 h 1420902"/>
              <a:gd name="connsiteX16" fmla="*/ 3804818 w 6675120"/>
              <a:gd name="connsiteY16" fmla="*/ 1420902 h 1420902"/>
              <a:gd name="connsiteX17" fmla="*/ 3070555 w 6675120"/>
              <a:gd name="connsiteY17" fmla="*/ 1420902 h 1420902"/>
              <a:gd name="connsiteX18" fmla="*/ 2469794 w 6675120"/>
              <a:gd name="connsiteY18" fmla="*/ 1420902 h 1420902"/>
              <a:gd name="connsiteX19" fmla="*/ 1869034 w 6675120"/>
              <a:gd name="connsiteY19" fmla="*/ 1420902 h 1420902"/>
              <a:gd name="connsiteX20" fmla="*/ 1068019 w 6675120"/>
              <a:gd name="connsiteY20" fmla="*/ 1420902 h 1420902"/>
              <a:gd name="connsiteX21" fmla="*/ 0 w 6675120"/>
              <a:gd name="connsiteY21" fmla="*/ 1420902 h 1420902"/>
              <a:gd name="connsiteX22" fmla="*/ 0 w 6675120"/>
              <a:gd name="connsiteY22" fmla="*/ 975686 h 1420902"/>
              <a:gd name="connsiteX23" fmla="*/ 0 w 6675120"/>
              <a:gd name="connsiteY23" fmla="*/ 516261 h 1420902"/>
              <a:gd name="connsiteX24" fmla="*/ 0 w 6675120"/>
              <a:gd name="connsiteY24" fmla="*/ 0 h 1420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675120" h="1420902" extrusionOk="0">
                <a:moveTo>
                  <a:pt x="0" y="0"/>
                </a:moveTo>
                <a:cubicBezTo>
                  <a:pt x="319907" y="-39796"/>
                  <a:pt x="487498" y="-12442"/>
                  <a:pt x="801014" y="0"/>
                </a:cubicBezTo>
                <a:cubicBezTo>
                  <a:pt x="1114530" y="12442"/>
                  <a:pt x="1240506" y="2291"/>
                  <a:pt x="1602029" y="0"/>
                </a:cubicBezTo>
                <a:cubicBezTo>
                  <a:pt x="1963552" y="-2291"/>
                  <a:pt x="2172733" y="-17816"/>
                  <a:pt x="2403043" y="0"/>
                </a:cubicBezTo>
                <a:cubicBezTo>
                  <a:pt x="2633353" y="17816"/>
                  <a:pt x="2879213" y="-11078"/>
                  <a:pt x="3070555" y="0"/>
                </a:cubicBezTo>
                <a:cubicBezTo>
                  <a:pt x="3261897" y="11078"/>
                  <a:pt x="3654458" y="17259"/>
                  <a:pt x="3871570" y="0"/>
                </a:cubicBezTo>
                <a:cubicBezTo>
                  <a:pt x="4088683" y="-17259"/>
                  <a:pt x="4462627" y="33137"/>
                  <a:pt x="4672584" y="0"/>
                </a:cubicBezTo>
                <a:cubicBezTo>
                  <a:pt x="4882541" y="-33137"/>
                  <a:pt x="5203836" y="-9013"/>
                  <a:pt x="5406847" y="0"/>
                </a:cubicBezTo>
                <a:cubicBezTo>
                  <a:pt x="5609858" y="9013"/>
                  <a:pt x="5718461" y="28779"/>
                  <a:pt x="6007608" y="0"/>
                </a:cubicBezTo>
                <a:cubicBezTo>
                  <a:pt x="6296755" y="-28779"/>
                  <a:pt x="6448899" y="9939"/>
                  <a:pt x="6675120" y="0"/>
                </a:cubicBezTo>
                <a:cubicBezTo>
                  <a:pt x="6655347" y="134464"/>
                  <a:pt x="6661817" y="360439"/>
                  <a:pt x="6675120" y="459425"/>
                </a:cubicBezTo>
                <a:cubicBezTo>
                  <a:pt x="6688423" y="558411"/>
                  <a:pt x="6671978" y="788935"/>
                  <a:pt x="6675120" y="904641"/>
                </a:cubicBezTo>
                <a:cubicBezTo>
                  <a:pt x="6678262" y="1020347"/>
                  <a:pt x="6683495" y="1242139"/>
                  <a:pt x="6675120" y="1420902"/>
                </a:cubicBezTo>
                <a:cubicBezTo>
                  <a:pt x="6360734" y="1396400"/>
                  <a:pt x="6108190" y="1382143"/>
                  <a:pt x="5874106" y="1420902"/>
                </a:cubicBezTo>
                <a:cubicBezTo>
                  <a:pt x="5640022" y="1459661"/>
                  <a:pt x="5435569" y="1442916"/>
                  <a:pt x="5206594" y="1420902"/>
                </a:cubicBezTo>
                <a:cubicBezTo>
                  <a:pt x="4977619" y="1398888"/>
                  <a:pt x="4798430" y="1407619"/>
                  <a:pt x="4605833" y="1420902"/>
                </a:cubicBezTo>
                <a:cubicBezTo>
                  <a:pt x="4413236" y="1434185"/>
                  <a:pt x="3990327" y="1428053"/>
                  <a:pt x="3804818" y="1420902"/>
                </a:cubicBezTo>
                <a:cubicBezTo>
                  <a:pt x="3619310" y="1413751"/>
                  <a:pt x="3332074" y="1430205"/>
                  <a:pt x="3070555" y="1420902"/>
                </a:cubicBezTo>
                <a:cubicBezTo>
                  <a:pt x="2809036" y="1411599"/>
                  <a:pt x="2752220" y="1435476"/>
                  <a:pt x="2469794" y="1420902"/>
                </a:cubicBezTo>
                <a:cubicBezTo>
                  <a:pt x="2187368" y="1406328"/>
                  <a:pt x="2132888" y="1430243"/>
                  <a:pt x="1869034" y="1420902"/>
                </a:cubicBezTo>
                <a:cubicBezTo>
                  <a:pt x="1605180" y="1411561"/>
                  <a:pt x="1382514" y="1442802"/>
                  <a:pt x="1068019" y="1420902"/>
                </a:cubicBezTo>
                <a:cubicBezTo>
                  <a:pt x="753525" y="1399002"/>
                  <a:pt x="327197" y="1419475"/>
                  <a:pt x="0" y="1420902"/>
                </a:cubicBezTo>
                <a:cubicBezTo>
                  <a:pt x="-8375" y="1330759"/>
                  <a:pt x="19646" y="1169814"/>
                  <a:pt x="0" y="975686"/>
                </a:cubicBezTo>
                <a:cubicBezTo>
                  <a:pt x="-19646" y="781558"/>
                  <a:pt x="12835" y="657364"/>
                  <a:pt x="0" y="516261"/>
                </a:cubicBezTo>
                <a:cubicBezTo>
                  <a:pt x="-12835" y="375158"/>
                  <a:pt x="14174" y="123975"/>
                  <a:pt x="0" y="0"/>
                </a:cubicBezTo>
                <a:close/>
              </a:path>
            </a:pathLst>
          </a:custGeom>
          <a:noFill/>
          <a:ln w="38100">
            <a:noFill/>
            <a:extLst>
              <a:ext uri="{C807C97D-BFC1-408E-A445-0C87EB9F89A2}">
                <ask:lineSketchStyleProps xmlns:ask="http://schemas.microsoft.com/office/drawing/2018/sketchyshapes" sd="2632044364">
                  <a:prstGeom prst="rect">
                    <a:avLst/>
                  </a:prstGeom>
                  <ask:type>
                    <ask:lineSketchFreehand/>
                  </ask:type>
                </ask:lineSketchStyleProps>
              </a:ext>
            </a:extLst>
          </a:ln>
        </p:spPr>
        <p:txBody>
          <a:bodyPr wrap="square">
            <a:spAutoFit/>
          </a:bodyPr>
          <a:lstStyle/>
          <a:p>
            <a:endParaRPr dirty="0"/>
          </a:p>
          <a:p>
            <a:pPr>
              <a:defRPr sz="1600" b="1">
                <a:solidFill>
                  <a:srgbClr val="003366"/>
                </a:solidFill>
              </a:defRPr>
            </a:pPr>
            <a:r>
              <a:rPr dirty="0"/>
              <a:t>Neural Network-Based System Design for Mechanical Ventilator Pressure Prediction</a:t>
            </a:r>
          </a:p>
          <a:p>
            <a:pPr>
              <a:spcBef>
                <a:spcPts val="400"/>
              </a:spcBef>
              <a:defRPr sz="1100">
                <a:solidFill>
                  <a:srgbClr val="000000"/>
                </a:solidFill>
              </a:defRPr>
            </a:pPr>
            <a:r>
              <a:rPr dirty="0"/>
              <a:t>This work presents a two-workshop analysis and design of neural network systems for mechanical ventilator pressure prediction. Workshop 1 analyzes ventilator behavior, sensitivities, and chaos in traditional control. Workshop 2 develops a hybrid LSTM–physical model with multi-layered safety protocols.</a:t>
            </a:r>
          </a:p>
        </p:txBody>
      </p:sp>
      <p:sp>
        <p:nvSpPr>
          <p:cNvPr id="3" name="TextBox 2"/>
          <p:cNvSpPr txBox="1"/>
          <p:nvPr/>
        </p:nvSpPr>
        <p:spPr>
          <a:xfrm>
            <a:off x="582147" y="2753918"/>
            <a:ext cx="3265171" cy="1513235"/>
          </a:xfrm>
          <a:prstGeom prst="rect">
            <a:avLst/>
          </a:prstGeom>
          <a:noFill/>
        </p:spPr>
        <p:txBody>
          <a:bodyPr wrap="square">
            <a:spAutoFit/>
          </a:bodyPr>
          <a:lstStyle/>
          <a:p>
            <a:endParaRPr dirty="0"/>
          </a:p>
          <a:p>
            <a:pPr algn="l">
              <a:defRPr sz="1600" b="1">
                <a:solidFill>
                  <a:srgbClr val="003366"/>
                </a:solidFill>
              </a:defRPr>
            </a:pPr>
            <a:r>
              <a:rPr dirty="0"/>
              <a:t>Background</a:t>
            </a:r>
          </a:p>
          <a:p>
            <a:pPr algn="l">
              <a:spcBef>
                <a:spcPts val="400"/>
              </a:spcBef>
              <a:defRPr sz="1100">
                <a:solidFill>
                  <a:srgbClr val="000000"/>
                </a:solidFill>
              </a:defRPr>
            </a:pPr>
            <a:r>
              <a:rPr dirty="0"/>
              <a:t>Mechanical ventilators are vital in intensive care, yet traditional PID systems fail to adapt to patient variability. Neural networks can simulate dynamic lung behavior, improving pressure control and prediction accuracy.</a:t>
            </a:r>
          </a:p>
        </p:txBody>
      </p:sp>
      <p:sp>
        <p:nvSpPr>
          <p:cNvPr id="4" name="TextBox 3"/>
          <p:cNvSpPr txBox="1"/>
          <p:nvPr/>
        </p:nvSpPr>
        <p:spPr>
          <a:xfrm>
            <a:off x="3867150" y="3264845"/>
            <a:ext cx="3265170" cy="1513235"/>
          </a:xfrm>
          <a:prstGeom prst="rect">
            <a:avLst/>
          </a:prstGeom>
          <a:noFill/>
        </p:spPr>
        <p:txBody>
          <a:bodyPr wrap="square">
            <a:spAutoFit/>
          </a:bodyPr>
          <a:lstStyle/>
          <a:p>
            <a:endParaRPr dirty="0"/>
          </a:p>
          <a:p>
            <a:pPr algn="l">
              <a:defRPr sz="1600" b="1">
                <a:solidFill>
                  <a:srgbClr val="003366"/>
                </a:solidFill>
              </a:defRPr>
            </a:pPr>
            <a:r>
              <a:rPr dirty="0"/>
              <a:t>Problem</a:t>
            </a:r>
          </a:p>
          <a:p>
            <a:pPr algn="l">
              <a:spcBef>
                <a:spcPts val="400"/>
              </a:spcBef>
              <a:defRPr sz="1100">
                <a:solidFill>
                  <a:srgbClr val="000000"/>
                </a:solidFill>
              </a:defRPr>
            </a:pPr>
            <a:r>
              <a:rPr dirty="0"/>
              <a:t>Conventional ventilator systems rely on static parameters, fail under chaotic pressure changes, and require manual configuration. The main challenge is building adaptive models that predict pressure in real time for different lung conditions.</a:t>
            </a:r>
          </a:p>
        </p:txBody>
      </p:sp>
      <p:sp>
        <p:nvSpPr>
          <p:cNvPr id="5" name="TextBox 4"/>
          <p:cNvSpPr txBox="1"/>
          <p:nvPr/>
        </p:nvSpPr>
        <p:spPr>
          <a:xfrm>
            <a:off x="516254" y="4519780"/>
            <a:ext cx="3200399" cy="1343958"/>
          </a:xfrm>
          <a:prstGeom prst="rect">
            <a:avLst/>
          </a:prstGeom>
          <a:noFill/>
        </p:spPr>
        <p:txBody>
          <a:bodyPr wrap="square">
            <a:spAutoFit/>
          </a:bodyPr>
          <a:lstStyle/>
          <a:p>
            <a:endParaRPr dirty="0"/>
          </a:p>
          <a:p>
            <a:pPr algn="l">
              <a:defRPr sz="1600" b="1">
                <a:solidFill>
                  <a:srgbClr val="003366"/>
                </a:solidFill>
              </a:defRPr>
            </a:pPr>
            <a:r>
              <a:rPr dirty="0"/>
              <a:t>Goal</a:t>
            </a:r>
          </a:p>
          <a:p>
            <a:pPr algn="l">
              <a:spcBef>
                <a:spcPts val="400"/>
              </a:spcBef>
              <a:defRPr sz="1100">
                <a:solidFill>
                  <a:srgbClr val="000000"/>
                </a:solidFill>
              </a:defRPr>
            </a:pPr>
            <a:r>
              <a:rPr dirty="0"/>
              <a:t>Design a hybrid LSTM–physical model that learns patient-specific respiratory patterns, predicts pressure dynamically, mitigates chaos, and maintains medical safety standards.</a:t>
            </a:r>
          </a:p>
        </p:txBody>
      </p:sp>
      <p:sp>
        <p:nvSpPr>
          <p:cNvPr id="6" name="TextBox 5"/>
          <p:cNvSpPr txBox="1"/>
          <p:nvPr/>
        </p:nvSpPr>
        <p:spPr>
          <a:xfrm>
            <a:off x="3834768" y="5863738"/>
            <a:ext cx="3265169" cy="1682512"/>
          </a:xfrm>
          <a:prstGeom prst="rect">
            <a:avLst/>
          </a:prstGeom>
          <a:noFill/>
        </p:spPr>
        <p:txBody>
          <a:bodyPr wrap="square">
            <a:spAutoFit/>
          </a:bodyPr>
          <a:lstStyle/>
          <a:p>
            <a:endParaRPr dirty="0"/>
          </a:p>
          <a:p>
            <a:pPr algn="l">
              <a:defRPr sz="1600" b="1">
                <a:solidFill>
                  <a:srgbClr val="003366"/>
                </a:solidFill>
              </a:defRPr>
            </a:pPr>
            <a:r>
              <a:rPr dirty="0"/>
              <a:t>Proposed Method</a:t>
            </a:r>
          </a:p>
          <a:p>
            <a:pPr algn="l">
              <a:spcBef>
                <a:spcPts val="400"/>
              </a:spcBef>
              <a:defRPr sz="1100">
                <a:solidFill>
                  <a:srgbClr val="000000"/>
                </a:solidFill>
              </a:defRPr>
            </a:pPr>
            <a:r>
              <a:rPr dirty="0"/>
              <a:t>Workshop 1 – Analyzed ventilator architecture, airflow, sensitivity, and complexity.</a:t>
            </a:r>
            <a:br>
              <a:rPr dirty="0"/>
            </a:br>
            <a:r>
              <a:rPr dirty="0"/>
              <a:t>Workshop 2 – Designed a 5-layer system (data ingestion, preprocessing, ML core, actuation, monitoring), integrating LSTM with physical R–C models and safety controllers.</a:t>
            </a:r>
          </a:p>
        </p:txBody>
      </p:sp>
      <p:sp>
        <p:nvSpPr>
          <p:cNvPr id="7" name="TextBox 6"/>
          <p:cNvSpPr txBox="1"/>
          <p:nvPr/>
        </p:nvSpPr>
        <p:spPr>
          <a:xfrm>
            <a:off x="516255" y="6976489"/>
            <a:ext cx="3200399" cy="1513235"/>
          </a:xfrm>
          <a:prstGeom prst="rect">
            <a:avLst/>
          </a:prstGeom>
          <a:noFill/>
        </p:spPr>
        <p:txBody>
          <a:bodyPr wrap="square">
            <a:spAutoFit/>
          </a:bodyPr>
          <a:lstStyle/>
          <a:p>
            <a:endParaRPr dirty="0"/>
          </a:p>
          <a:p>
            <a:pPr algn="l">
              <a:defRPr sz="1600" b="1">
                <a:solidFill>
                  <a:srgbClr val="003366"/>
                </a:solidFill>
              </a:defRPr>
            </a:pPr>
            <a:r>
              <a:rPr dirty="0"/>
              <a:t>Results</a:t>
            </a:r>
          </a:p>
          <a:p>
            <a:pPr algn="l">
              <a:spcBef>
                <a:spcPts val="400"/>
              </a:spcBef>
              <a:defRPr sz="1100">
                <a:solidFill>
                  <a:srgbClr val="000000"/>
                </a:solidFill>
              </a:defRPr>
            </a:pPr>
            <a:r>
              <a:rPr dirty="0"/>
              <a:t>Air quality and patient attributes showed highest sensitivity (0.9). Chaos during inspiration–expiration was mitigated with hysteresis compensation. The hybrid model achieved stable, consistent predictions with real-time safety validation.</a:t>
            </a:r>
          </a:p>
        </p:txBody>
      </p:sp>
      <p:sp>
        <p:nvSpPr>
          <p:cNvPr id="8" name="TextBox 7"/>
          <p:cNvSpPr txBox="1"/>
          <p:nvPr/>
        </p:nvSpPr>
        <p:spPr>
          <a:xfrm>
            <a:off x="3867151" y="8442683"/>
            <a:ext cx="3059723" cy="1513235"/>
          </a:xfrm>
          <a:prstGeom prst="rect">
            <a:avLst/>
          </a:prstGeom>
          <a:noFill/>
        </p:spPr>
        <p:txBody>
          <a:bodyPr wrap="square">
            <a:spAutoFit/>
          </a:bodyPr>
          <a:lstStyle/>
          <a:p>
            <a:endParaRPr dirty="0"/>
          </a:p>
          <a:p>
            <a:pPr algn="l">
              <a:defRPr sz="1600" b="1">
                <a:solidFill>
                  <a:srgbClr val="003366"/>
                </a:solidFill>
              </a:defRPr>
            </a:pPr>
            <a:r>
              <a:rPr dirty="0"/>
              <a:t>Conclusion</a:t>
            </a:r>
          </a:p>
          <a:p>
            <a:pPr algn="l">
              <a:spcBef>
                <a:spcPts val="400"/>
              </a:spcBef>
              <a:defRPr sz="1100">
                <a:solidFill>
                  <a:srgbClr val="000000"/>
                </a:solidFill>
              </a:defRPr>
            </a:pPr>
            <a:r>
              <a:rPr dirty="0"/>
              <a:t>The proposed hybrid neural network–based ventilator system overcomes limitations of traditional control. It ensures adaptive, safe, and physiologically accurate pressure prediction, paving the way for future clinical validation.</a:t>
            </a:r>
          </a:p>
        </p:txBody>
      </p:sp>
      <p:sp>
        <p:nvSpPr>
          <p:cNvPr id="23" name="TextBox 22">
            <a:extLst>
              <a:ext uri="{FF2B5EF4-FFF2-40B4-BE49-F238E27FC236}">
                <a16:creationId xmlns:a16="http://schemas.microsoft.com/office/drawing/2014/main" id="{7691BB33-2578-775A-F5A5-31EB7F841C5C}"/>
              </a:ext>
            </a:extLst>
          </p:cNvPr>
          <p:cNvSpPr txBox="1"/>
          <p:nvPr/>
        </p:nvSpPr>
        <p:spPr>
          <a:xfrm>
            <a:off x="516255" y="2146300"/>
            <a:ext cx="6583682" cy="461665"/>
          </a:xfrm>
          <a:prstGeom prst="rect">
            <a:avLst/>
          </a:prstGeom>
          <a:noFill/>
        </p:spPr>
        <p:txBody>
          <a:bodyPr wrap="square" rtlCol="0">
            <a:spAutoFit/>
          </a:bodyPr>
          <a:lstStyle/>
          <a:p>
            <a:r>
              <a:rPr lang="es-MX" sz="1200" dirty="0"/>
              <a:t>Joel David Pérez Arroyave – 20242020017 // Cristian David Parroquiano </a:t>
            </a:r>
            <a:r>
              <a:rPr lang="es-MX" sz="1200" dirty="0" err="1"/>
              <a:t>Jimenez</a:t>
            </a:r>
            <a:r>
              <a:rPr lang="es-MX" sz="1200" dirty="0"/>
              <a:t> - 20222020192</a:t>
            </a:r>
          </a:p>
          <a:p>
            <a:r>
              <a:rPr lang="es-CO" sz="1200" dirty="0"/>
              <a:t>Santiago Chavarro – 20231020219 // Juan </a:t>
            </a:r>
            <a:r>
              <a:rPr lang="es-CO" sz="1200" dirty="0" err="1"/>
              <a:t>Gonzalez</a:t>
            </a:r>
            <a:r>
              <a:rPr lang="es-CO" sz="1200" dirty="0"/>
              <a:t> - 20222020200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TotalTime>
  <Words>298</Words>
  <Application>Microsoft Office PowerPoint</Application>
  <PresentationFormat>Custom</PresentationFormat>
  <Paragraphs>23</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joel perez</dc:creator>
  <cp:keywords/>
  <dc:description>generated using python-pptx</dc:description>
  <cp:lastModifiedBy>joel perez</cp:lastModifiedBy>
  <cp:revision>2</cp:revision>
  <dcterms:created xsi:type="dcterms:W3CDTF">2013-01-27T09:14:16Z</dcterms:created>
  <dcterms:modified xsi:type="dcterms:W3CDTF">2025-10-25T06:07:03Z</dcterms:modified>
  <cp:category/>
</cp:coreProperties>
</file>