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  <p:sldMasterId id="2147483720" r:id="rId5"/>
  </p:sldMasterIdLst>
  <p:notesMasterIdLst>
    <p:notesMasterId r:id="rId39"/>
  </p:notesMasterIdLst>
  <p:sldIdLst>
    <p:sldId id="256" r:id="rId6"/>
    <p:sldId id="309" r:id="rId7"/>
    <p:sldId id="259" r:id="rId8"/>
    <p:sldId id="310" r:id="rId9"/>
    <p:sldId id="311" r:id="rId10"/>
    <p:sldId id="314" r:id="rId11"/>
    <p:sldId id="313" r:id="rId12"/>
    <p:sldId id="315" r:id="rId13"/>
    <p:sldId id="316" r:id="rId14"/>
    <p:sldId id="317" r:id="rId15"/>
    <p:sldId id="318" r:id="rId16"/>
    <p:sldId id="320" r:id="rId17"/>
    <p:sldId id="319" r:id="rId18"/>
    <p:sldId id="321" r:id="rId19"/>
    <p:sldId id="322" r:id="rId20"/>
    <p:sldId id="323" r:id="rId21"/>
    <p:sldId id="324" r:id="rId22"/>
    <p:sldId id="326" r:id="rId23"/>
    <p:sldId id="340" r:id="rId24"/>
    <p:sldId id="328" r:id="rId25"/>
    <p:sldId id="334" r:id="rId26"/>
    <p:sldId id="335" r:id="rId27"/>
    <p:sldId id="337" r:id="rId28"/>
    <p:sldId id="342" r:id="rId29"/>
    <p:sldId id="336" r:id="rId30"/>
    <p:sldId id="338" r:id="rId31"/>
    <p:sldId id="329" r:id="rId32"/>
    <p:sldId id="330" r:id="rId33"/>
    <p:sldId id="331" r:id="rId34"/>
    <p:sldId id="343" r:id="rId35"/>
    <p:sldId id="344" r:id="rId36"/>
    <p:sldId id="345" r:id="rId37"/>
    <p:sldId id="339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50" autoAdjust="0"/>
    <p:restoredTop sz="99057" autoAdjust="0"/>
  </p:normalViewPr>
  <p:slideViewPr>
    <p:cSldViewPr snapToGrid="0">
      <p:cViewPr>
        <p:scale>
          <a:sx n="85" d="100"/>
          <a:sy n="85" d="100"/>
        </p:scale>
        <p:origin x="-96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-3304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391A2-FAAD-9441-A834-8CD1BB7E22F2}" type="datetimeFigureOut">
              <a:rPr lang="es-ES" smtClean="0"/>
              <a:t>28/7/18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8463C-2DFA-4D48-9B32-0B5E8CE92A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11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Fórmula</a:t>
            </a:r>
            <a:r>
              <a:rPr lang="en-US" dirty="0" smtClean="0"/>
              <a:t> de la </a:t>
            </a:r>
            <a:r>
              <a:rPr lang="en-US" dirty="0" err="1" smtClean="0"/>
              <a:t>Probabilidad</a:t>
            </a:r>
            <a:r>
              <a:rPr lang="en-US" dirty="0" smtClean="0"/>
              <a:t> Total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8463C-2DFA-4D48-9B32-0B5E8CE92A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99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8463C-2DFA-4D48-9B32-0B5E8CE92A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8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90000">
                <a:srgbClr val="FFFF00"/>
              </a:gs>
              <a:gs pos="0">
                <a:srgbClr val="FFC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554" y="3942376"/>
            <a:ext cx="9026142" cy="278748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5024" y="722995"/>
            <a:ext cx="7251207" cy="1633731"/>
          </a:xfrm>
          <a:prstGeom prst="rect">
            <a:avLst/>
          </a:prstGeom>
        </p:spPr>
      </p:pic>
      <p:sp>
        <p:nvSpPr>
          <p:cNvPr id="17" name="CuadroTexto 16"/>
          <p:cNvSpPr txBox="1"/>
          <p:nvPr userDrawn="1"/>
        </p:nvSpPr>
        <p:spPr>
          <a:xfrm>
            <a:off x="2911067" y="4585569"/>
            <a:ext cx="62063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 smtClean="0">
                <a:latin typeface="TrashHand" panose="00000400000000000000" pitchFamily="2" charset="0"/>
              </a:rPr>
              <a:t>Máster</a:t>
            </a:r>
            <a:r>
              <a:rPr lang="es-ES" sz="4400" baseline="0" dirty="0" smtClean="0">
                <a:latin typeface="TrashHand" panose="00000400000000000000" pitchFamily="2" charset="0"/>
              </a:rPr>
              <a:t> en Data </a:t>
            </a:r>
            <a:r>
              <a:rPr lang="es-ES" sz="4400" baseline="0" dirty="0" err="1" smtClean="0">
                <a:latin typeface="TrashHand" panose="00000400000000000000" pitchFamily="2" charset="0"/>
              </a:rPr>
              <a:t>Science</a:t>
            </a:r>
            <a:endParaRPr lang="es-ES" sz="4400" dirty="0">
              <a:latin typeface="TrashHand" panose="00000400000000000000" pitchFamily="2" charset="0"/>
            </a:endParaRPr>
          </a:p>
        </p:txBody>
      </p:sp>
      <p:sp>
        <p:nvSpPr>
          <p:cNvPr id="19" name="CuadroTexto 18"/>
          <p:cNvSpPr txBox="1"/>
          <p:nvPr userDrawn="1"/>
        </p:nvSpPr>
        <p:spPr>
          <a:xfrm>
            <a:off x="5544404" y="5355009"/>
            <a:ext cx="2166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María Hernández</a:t>
            </a:r>
            <a:endParaRPr lang="es-ES" dirty="0">
              <a:latin typeface="Lato Thin" panose="020F0502020204030203" pitchFamily="34" charset="0"/>
              <a:ea typeface="Lato Thin" panose="020F0502020204030203" pitchFamily="34" charset="0"/>
              <a:cs typeface="Lato Thin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892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400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4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3178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4"/>
            <a:ext cx="6798734" cy="30978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200" b="0" cap="none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5"/>
            <a:ext cx="6798736" cy="16002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29409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3"/>
            <a:ext cx="6400250" cy="237066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800"/>
            <a:ext cx="5892798" cy="6519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1"/>
            <a:ext cx="6798738" cy="15324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9971" y="90536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5" y="28278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8750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0" cap="none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9933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3"/>
            <a:ext cx="6325168" cy="224366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8062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8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3285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2"/>
            <a:ext cx="6798734" cy="2294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0" lvl="0"/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1"/>
            <a:ext cx="6798734" cy="140546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89789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6"/>
            <a:ext cx="6798736" cy="3385733"/>
          </a:xfrm>
          <a:prstGeom prst="rect">
            <a:avLst/>
          </a:prstGeom>
        </p:spPr>
        <p:txBody>
          <a:bodyPr vert="eaVert" anchor="t"/>
          <a:lstStyle>
            <a:lvl1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59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9" y="906874"/>
            <a:ext cx="4915509" cy="4968993"/>
          </a:xfrm>
          <a:prstGeom prst="rect">
            <a:avLst/>
          </a:prstGeom>
        </p:spPr>
        <p:txBody>
          <a:bodyPr vert="eaVert" anchor="t"/>
          <a:lstStyle>
            <a:lvl1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4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7098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 b="0" cap="none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61"/>
            <a:ext cx="6595534" cy="10900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8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7242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11" y="961560"/>
            <a:ext cx="8074238" cy="701443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_tradnl" dirty="0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211" y="2137849"/>
            <a:ext cx="8074238" cy="4226919"/>
          </a:xfrm>
          <a:prstGeom prst="rect">
            <a:avLst/>
          </a:prstGeom>
        </p:spPr>
        <p:txBody>
          <a:bodyPr/>
          <a:lstStyle>
            <a:lvl1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0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 b="0" cap="none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61"/>
            <a:ext cx="6595534" cy="10900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8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956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9211" y="961560"/>
            <a:ext cx="8074238" cy="701443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_tradnl" dirty="0" smtClean="0"/>
              <a:t>Clic para editar título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789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9210" y="2237496"/>
            <a:ext cx="3810315" cy="410190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29211" y="961560"/>
            <a:ext cx="8074238" cy="701443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_tradnl" dirty="0" smtClean="0"/>
              <a:t>Clic para editar título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4794331" y="2238714"/>
            <a:ext cx="3810315" cy="410190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5008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4"/>
            <a:ext cx="3337560" cy="5762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FFC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FFC000"/>
              </a:buClr>
              <a:defRPr/>
            </a:lvl1pPr>
            <a:lvl2pPr>
              <a:buClr>
                <a:srgbClr val="FFC000"/>
              </a:buClr>
              <a:defRPr/>
            </a:lvl2pPr>
            <a:lvl3pPr>
              <a:buClr>
                <a:srgbClr val="FFC000"/>
              </a:buClr>
              <a:defRPr/>
            </a:lvl3pPr>
            <a:lvl4pPr>
              <a:buClr>
                <a:srgbClr val="FFC000"/>
              </a:buClr>
              <a:defRPr/>
            </a:lvl4pPr>
            <a:lvl5pPr>
              <a:buClr>
                <a:srgbClr val="FFC000"/>
              </a:buCl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4"/>
            <a:ext cx="3337560" cy="5762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FFC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FFC000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FFC000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FFC000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FFC000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FFC000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56672" y="5960533"/>
            <a:ext cx="1148283" cy="279400"/>
          </a:xfrm>
          <a:prstGeom prst="rect">
            <a:avLst/>
          </a:prstGeom>
        </p:spPr>
        <p:txBody>
          <a:bodyPr/>
          <a:lstStyle/>
          <a:p>
            <a:fld id="{35E2C831-D356-4170-8C02-468989B55DBF}" type="datetimeFigureOut">
              <a:rPr lang="es-ES" smtClean="0"/>
              <a:t>28/7/18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76867" y="5960533"/>
            <a:ext cx="5104667" cy="2794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/>
          <a:lstStyle/>
          <a:p>
            <a:fld id="{1E48A28E-047F-456C-9E87-EBF468AA978C}" type="slidenum">
              <a:rPr lang="es-ES" smtClean="0"/>
              <a:t>‹Nr.›</a:t>
            </a:fld>
            <a:endParaRPr lang="es-E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6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124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6240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5"/>
            <a:ext cx="2536798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400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4" y="982134"/>
            <a:ext cx="3855539" cy="489373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6"/>
            <a:ext cx="2536798" cy="24384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734148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400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1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7" y="3255432"/>
            <a:ext cx="3632201" cy="1828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528785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400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4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255402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4"/>
            <a:ext cx="6798734" cy="30978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200" b="0" cap="none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5"/>
            <a:ext cx="6798736" cy="160020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958365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3"/>
            <a:ext cx="6400250" cy="237066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800"/>
            <a:ext cx="5892798" cy="6519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1"/>
            <a:ext cx="6798738" cy="15324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9971" y="90536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5" y="28278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17699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0" cap="none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1718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211" y="2137849"/>
            <a:ext cx="8074238" cy="4226919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rgbClr val="FFC000"/>
              </a:buClr>
              <a:buSzPct val="80000"/>
              <a:buFont typeface="Wingdings" charset="2"/>
              <a:buChar char="u"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742950" indent="-285750">
              <a:buClr>
                <a:srgbClr val="FFC000"/>
              </a:buClr>
              <a:buFont typeface="Wingdings" charset="2"/>
              <a:buChar char="§"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12" name="Título 10"/>
          <p:cNvSpPr>
            <a:spLocks noGrp="1"/>
          </p:cNvSpPr>
          <p:nvPr>
            <p:ph type="title"/>
          </p:nvPr>
        </p:nvSpPr>
        <p:spPr>
          <a:xfrm>
            <a:off x="321120" y="120946"/>
            <a:ext cx="7027347" cy="559374"/>
          </a:xfrm>
          <a:prstGeom prst="rect">
            <a:avLst/>
          </a:prstGeom>
        </p:spPr>
        <p:txBody>
          <a:bodyPr vert="horz"/>
          <a:lstStyle>
            <a:lvl1pPr algn="l">
              <a:defRPr sz="2800"/>
            </a:lvl1pPr>
          </a:lstStyle>
          <a:p>
            <a:r>
              <a:rPr lang="es-ES_tradnl" dirty="0" smtClean="0"/>
              <a:t>Clic para editar título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522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3"/>
            <a:ext cx="6325168" cy="224366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8062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8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88293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2"/>
            <a:ext cx="6798734" cy="2294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0" lvl="0"/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1"/>
            <a:ext cx="6798734" cy="140546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842569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6"/>
            <a:ext cx="6798736" cy="3385733"/>
          </a:xfrm>
          <a:prstGeom prst="rect">
            <a:avLst/>
          </a:prstGeom>
        </p:spPr>
        <p:txBody>
          <a:bodyPr vert="eaVert" anchor="t"/>
          <a:lstStyle>
            <a:lvl1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357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9" y="906874"/>
            <a:ext cx="4915509" cy="4968993"/>
          </a:xfrm>
          <a:prstGeom prst="rect">
            <a:avLst/>
          </a:prstGeom>
        </p:spPr>
        <p:txBody>
          <a:bodyPr vert="eaVert" anchor="t"/>
          <a:lstStyle>
            <a:lvl1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4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30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515286" y="983902"/>
            <a:ext cx="8088163" cy="7244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_tradnl" sz="3200" dirty="0" smtClean="0"/>
              <a:t>Clic para editar título</a:t>
            </a:r>
            <a:endParaRPr lang="en-US" sz="3200" dirty="0"/>
          </a:p>
        </p:txBody>
      </p:sp>
      <p:sp>
        <p:nvSpPr>
          <p:cNvPr id="8" name="Título 10"/>
          <p:cNvSpPr>
            <a:spLocks noGrp="1"/>
          </p:cNvSpPr>
          <p:nvPr>
            <p:ph type="title"/>
          </p:nvPr>
        </p:nvSpPr>
        <p:spPr>
          <a:xfrm>
            <a:off x="321120" y="120946"/>
            <a:ext cx="7027347" cy="559374"/>
          </a:xfrm>
          <a:prstGeom prst="rect">
            <a:avLst/>
          </a:prstGeom>
        </p:spPr>
        <p:txBody>
          <a:bodyPr vert="horz"/>
          <a:lstStyle>
            <a:lvl1pPr algn="l">
              <a:defRPr sz="2800"/>
            </a:lvl1pPr>
          </a:lstStyle>
          <a:p>
            <a:r>
              <a:rPr lang="es-ES_tradnl" dirty="0" smtClean="0"/>
              <a:t>Clic para editar título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9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9210" y="2237496"/>
            <a:ext cx="3810315" cy="410190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4794331" y="2238714"/>
            <a:ext cx="3810315" cy="410190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515286" y="983902"/>
            <a:ext cx="8088163" cy="72445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_tradnl" sz="3200" dirty="0" smtClean="0"/>
              <a:t>Clic para editar título</a:t>
            </a:r>
            <a:endParaRPr lang="en-US" sz="3200" dirty="0"/>
          </a:p>
        </p:txBody>
      </p:sp>
      <p:sp>
        <p:nvSpPr>
          <p:cNvPr id="9" name="Título 10"/>
          <p:cNvSpPr>
            <a:spLocks noGrp="1"/>
          </p:cNvSpPr>
          <p:nvPr>
            <p:ph type="title"/>
          </p:nvPr>
        </p:nvSpPr>
        <p:spPr>
          <a:xfrm>
            <a:off x="321120" y="120946"/>
            <a:ext cx="7027347" cy="559374"/>
          </a:xfrm>
          <a:prstGeom prst="rect">
            <a:avLst/>
          </a:prstGeom>
        </p:spPr>
        <p:txBody>
          <a:bodyPr vert="horz"/>
          <a:lstStyle>
            <a:lvl1pPr algn="l">
              <a:defRPr sz="2800"/>
            </a:lvl1pPr>
          </a:lstStyle>
          <a:p>
            <a:r>
              <a:rPr lang="es-ES_tradnl" dirty="0" smtClean="0"/>
              <a:t>Clic para editar título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09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4"/>
            <a:ext cx="3337560" cy="5762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FFC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FFC000"/>
              </a:buClr>
              <a:defRPr/>
            </a:lvl1pPr>
            <a:lvl2pPr>
              <a:buClr>
                <a:srgbClr val="FFC000"/>
              </a:buClr>
              <a:defRPr/>
            </a:lvl2pPr>
            <a:lvl3pPr>
              <a:buClr>
                <a:srgbClr val="FFC000"/>
              </a:buClr>
              <a:defRPr/>
            </a:lvl3pPr>
            <a:lvl4pPr>
              <a:buClr>
                <a:srgbClr val="FFC000"/>
              </a:buClr>
              <a:defRPr/>
            </a:lvl4pPr>
            <a:lvl5pPr>
              <a:buClr>
                <a:srgbClr val="FFC000"/>
              </a:buCl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4"/>
            <a:ext cx="3337560" cy="5762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FFC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FFC000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FFC000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FFC000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FFC000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FFC000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56672" y="5960533"/>
            <a:ext cx="1148283" cy="279400"/>
          </a:xfrm>
          <a:prstGeom prst="rect">
            <a:avLst/>
          </a:prstGeom>
        </p:spPr>
        <p:txBody>
          <a:bodyPr/>
          <a:lstStyle/>
          <a:p>
            <a:fld id="{35E2C831-D356-4170-8C02-468989B55DBF}" type="datetimeFigureOut">
              <a:rPr lang="es-ES" smtClean="0"/>
              <a:t>28/7/18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76867" y="5960533"/>
            <a:ext cx="5104667" cy="2794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/>
          <a:lstStyle/>
          <a:p>
            <a:fld id="{1E48A28E-047F-456C-9E87-EBF468AA978C}" type="slidenum">
              <a:rPr lang="es-ES" smtClean="0"/>
              <a:t>‹Nr.›</a:t>
            </a:fld>
            <a:endParaRPr lang="es-E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6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 userDrawn="1"/>
        </p:nvSpPr>
        <p:spPr>
          <a:xfrm>
            <a:off x="136082" y="105828"/>
            <a:ext cx="7454307" cy="59561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58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694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5"/>
            <a:ext cx="2536798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400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4" y="982134"/>
            <a:ext cx="3855539" cy="489373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buClr>
                <a:srgbClr val="FFC000"/>
              </a:buCl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6"/>
            <a:ext cx="2536798" cy="24384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9802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400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1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7" y="3255432"/>
            <a:ext cx="3632201" cy="1828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2550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theme" Target="../theme/theme2.xml"/><Relationship Id="rId18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590387" y="49970"/>
            <a:ext cx="1505764" cy="416326"/>
          </a:xfrm>
          <a:prstGeom prst="rect">
            <a:avLst/>
          </a:prstGeom>
        </p:spPr>
      </p:pic>
      <p:cxnSp>
        <p:nvCxnSpPr>
          <p:cNvPr id="14" name="Conector recto 13"/>
          <p:cNvCxnSpPr/>
          <p:nvPr/>
        </p:nvCxnSpPr>
        <p:spPr>
          <a:xfrm>
            <a:off x="0" y="744522"/>
            <a:ext cx="9144000" cy="0"/>
          </a:xfrm>
          <a:prstGeom prst="line">
            <a:avLst/>
          </a:prstGeom>
          <a:ln cmpd="sng">
            <a:gradFill flip="none" rotWithShape="1">
              <a:gsLst>
                <a:gs pos="100000">
                  <a:srgbClr val="FDBB4B"/>
                </a:gs>
                <a:gs pos="0">
                  <a:srgbClr val="FFFF00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Imagen 1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6183350"/>
            <a:ext cx="658354" cy="67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1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04" r:id="rId3"/>
    <p:sldLayoutId id="2147483708" r:id="rId4"/>
    <p:sldLayoutId id="2147483706" r:id="rId5"/>
    <p:sldLayoutId id="2147483707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6183350"/>
            <a:ext cx="658354" cy="67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0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3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6.emf"/><Relationship Id="rId5" Type="http://schemas.openxmlformats.org/officeDocument/2006/relationships/image" Target="../media/image27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emf"/><Relationship Id="rId3" Type="http://schemas.openxmlformats.org/officeDocument/2006/relationships/image" Target="../media/image28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206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/>
          <p:cNvSpPr txBox="1">
            <a:spLocks/>
          </p:cNvSpPr>
          <p:nvPr/>
        </p:nvSpPr>
        <p:spPr>
          <a:xfrm>
            <a:off x="321120" y="120946"/>
            <a:ext cx="7027347" cy="55937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28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Conditional</a:t>
            </a:r>
            <a:r>
              <a:rPr lang="es-ES" sz="280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28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Probability</a:t>
            </a:r>
            <a:endParaRPr lang="en-US" sz="28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529564" y="896523"/>
            <a:ext cx="7454307" cy="595615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s-ES" sz="44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Bayes</a:t>
            </a:r>
            <a:r>
              <a:rPr lang="es-ES" sz="440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’ Rule</a:t>
            </a:r>
            <a:endParaRPr lang="es-ES" sz="440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Marcador de contenido 1"/>
          <p:cNvSpPr txBox="1">
            <a:spLocks/>
          </p:cNvSpPr>
          <p:nvPr/>
        </p:nvSpPr>
        <p:spPr>
          <a:xfrm>
            <a:off x="711493" y="1867647"/>
            <a:ext cx="8074238" cy="46317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Equivalently, 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4" name="Imagen 13" descr="p(x_|_y)_=_dfra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764" y="1069102"/>
            <a:ext cx="2136588" cy="732058"/>
          </a:xfrm>
          <a:prstGeom prst="rect">
            <a:avLst/>
          </a:prstGeom>
        </p:spPr>
      </p:pic>
      <p:sp>
        <p:nvSpPr>
          <p:cNvPr id="18" name="Marcador de contenido 1"/>
          <p:cNvSpPr txBox="1">
            <a:spLocks/>
          </p:cNvSpPr>
          <p:nvPr/>
        </p:nvSpPr>
        <p:spPr>
          <a:xfrm>
            <a:off x="834011" y="3316942"/>
            <a:ext cx="8074238" cy="612588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nd p(x, y) = p(y, x), so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Imagen 2" descr="p(y|_x)_=_dfrac_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823" y="2372253"/>
            <a:ext cx="6363447" cy="788554"/>
          </a:xfrm>
          <a:prstGeom prst="rect">
            <a:avLst/>
          </a:prstGeom>
        </p:spPr>
      </p:pic>
      <p:grpSp>
        <p:nvGrpSpPr>
          <p:cNvPr id="7" name="Agrupar 6"/>
          <p:cNvGrpSpPr/>
          <p:nvPr/>
        </p:nvGrpSpPr>
        <p:grpSpPr>
          <a:xfrm>
            <a:off x="1778004" y="4141900"/>
            <a:ext cx="3899647" cy="1266807"/>
            <a:chOff x="2121647" y="4276369"/>
            <a:chExt cx="3899647" cy="1266807"/>
          </a:xfrm>
        </p:grpSpPr>
        <p:sp>
          <p:nvSpPr>
            <p:cNvPr id="17" name="Rectángulo redondeado 16"/>
            <p:cNvSpPr/>
            <p:nvPr/>
          </p:nvSpPr>
          <p:spPr>
            <a:xfrm>
              <a:off x="2121647" y="4276369"/>
              <a:ext cx="3899647" cy="126680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endParaRPr lang="en-US" sz="2400" dirty="0"/>
            </a:p>
          </p:txBody>
        </p:sp>
        <p:pic>
          <p:nvPicPr>
            <p:cNvPr id="6" name="Imagen 5" descr="p(x_|_y)_=_dfrac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8809" y="4452469"/>
              <a:ext cx="3227919" cy="889747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12118" y="4796118"/>
            <a:ext cx="22300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Bayes’ Rule</a:t>
            </a:r>
            <a:endParaRPr lang="en-US" sz="3200" b="1" dirty="0"/>
          </a:p>
        </p:txBody>
      </p:sp>
      <p:sp>
        <p:nvSpPr>
          <p:cNvPr id="13" name="Marcador de contenido 1"/>
          <p:cNvSpPr txBox="1">
            <a:spLocks/>
          </p:cNvSpPr>
          <p:nvPr/>
        </p:nvSpPr>
        <p:spPr>
          <a:xfrm>
            <a:off x="789187" y="5635811"/>
            <a:ext cx="8074238" cy="46317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Bayes Rule helps us to invert probability relationships between x and y.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3188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/>
          <p:cNvSpPr txBox="1">
            <a:spLocks/>
          </p:cNvSpPr>
          <p:nvPr/>
        </p:nvSpPr>
        <p:spPr>
          <a:xfrm>
            <a:off x="321120" y="120946"/>
            <a:ext cx="7027347" cy="55937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US" sz="28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529564" y="896523"/>
            <a:ext cx="7454307" cy="595615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s-ES" sz="440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Independence</a:t>
            </a:r>
            <a:endParaRPr lang="es-ES" sz="440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Marcador de contenido 1"/>
          <p:cNvSpPr txBox="1">
            <a:spLocks/>
          </p:cNvSpPr>
          <p:nvPr/>
        </p:nvSpPr>
        <p:spPr>
          <a:xfrm>
            <a:off x="711493" y="1867648"/>
            <a:ext cx="8074238" cy="582706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X and Y are </a:t>
            </a:r>
            <a:r>
              <a:rPr lang="en-US" b="1" dirty="0" smtClean="0"/>
              <a:t>independent</a:t>
            </a:r>
            <a:r>
              <a:rPr lang="en-US" dirty="0" smtClean="0"/>
              <a:t> if p(x, y) = p(x)p(y). </a:t>
            </a:r>
          </a:p>
        </p:txBody>
      </p:sp>
      <p:sp>
        <p:nvSpPr>
          <p:cNvPr id="24" name="Título 4"/>
          <p:cNvSpPr txBox="1">
            <a:spLocks/>
          </p:cNvSpPr>
          <p:nvPr/>
        </p:nvSpPr>
        <p:spPr>
          <a:xfrm>
            <a:off x="413756" y="168758"/>
            <a:ext cx="7027347" cy="55937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28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Definitions</a:t>
            </a:r>
            <a:r>
              <a:rPr lang="es-ES" sz="280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</a:t>
            </a:r>
            <a:r>
              <a:rPr lang="es-ES" sz="28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notation</a:t>
            </a:r>
            <a:endParaRPr lang="en-US" sz="2800" dirty="0"/>
          </a:p>
        </p:txBody>
      </p:sp>
      <p:sp>
        <p:nvSpPr>
          <p:cNvPr id="11" name="Marcador de contenido 1"/>
          <p:cNvSpPr txBox="1">
            <a:spLocks/>
          </p:cNvSpPr>
          <p:nvPr/>
        </p:nvSpPr>
        <p:spPr>
          <a:xfrm>
            <a:off x="711493" y="2614718"/>
            <a:ext cx="8074238" cy="104588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X, Y independent </a:t>
            </a:r>
            <a:r>
              <a:rPr lang="en-US" dirty="0" smtClean="0">
                <a:sym typeface="Wingdings"/>
              </a:rPr>
              <a:t> p(x | y) = p(x)</a:t>
            </a:r>
          </a:p>
          <a:p>
            <a:pPr marL="0" indent="0">
              <a:buNone/>
            </a:pPr>
            <a:r>
              <a:rPr lang="en-US" b="1" dirty="0" smtClean="0">
                <a:sym typeface="Wingdings"/>
              </a:rPr>
              <a:t>Exercise</a:t>
            </a:r>
            <a:r>
              <a:rPr lang="en-US" dirty="0" smtClean="0">
                <a:sym typeface="Wingdings"/>
              </a:rPr>
              <a:t>: prove above identity.</a:t>
            </a:r>
          </a:p>
        </p:txBody>
      </p:sp>
      <p:sp>
        <p:nvSpPr>
          <p:cNvPr id="12" name="Marcador de contenido 1"/>
          <p:cNvSpPr txBox="1">
            <a:spLocks/>
          </p:cNvSpPr>
          <p:nvPr/>
        </p:nvSpPr>
        <p:spPr>
          <a:xfrm>
            <a:off x="729423" y="3932528"/>
            <a:ext cx="8074238" cy="104588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X, Y independent means that having information on Y does not give extra information on X (and </a:t>
            </a:r>
            <a:r>
              <a:rPr lang="en-US" dirty="0" err="1" smtClean="0"/>
              <a:t>viceversa</a:t>
            </a:r>
            <a:r>
              <a:rPr lang="en-US" dirty="0" smtClean="0"/>
              <a:t>).</a:t>
            </a:r>
            <a:endParaRPr lang="en-US" dirty="0" smtClean="0">
              <a:sym typeface="Wingdings"/>
            </a:endParaRPr>
          </a:p>
        </p:txBody>
      </p:sp>
      <p:sp>
        <p:nvSpPr>
          <p:cNvPr id="13" name="Marcador de contenido 1"/>
          <p:cNvSpPr txBox="1">
            <a:spLocks/>
          </p:cNvSpPr>
          <p:nvPr/>
        </p:nvSpPr>
        <p:spPr>
          <a:xfrm>
            <a:off x="726434" y="5199529"/>
            <a:ext cx="8074238" cy="956236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Independence is a very </a:t>
            </a:r>
            <a:r>
              <a:rPr lang="en-US" dirty="0" err="1" smtClean="0"/>
              <a:t>desiderable</a:t>
            </a:r>
            <a:r>
              <a:rPr lang="en-US" dirty="0" smtClean="0"/>
              <a:t> property when doing </a:t>
            </a:r>
            <a:r>
              <a:rPr lang="en-US" dirty="0" err="1" smtClean="0"/>
              <a:t>bayesian</a:t>
            </a:r>
            <a:r>
              <a:rPr lang="en-US" dirty="0" smtClean="0"/>
              <a:t> computations, since it allows us to factorize join distributions.</a:t>
            </a:r>
          </a:p>
        </p:txBody>
      </p:sp>
    </p:spTree>
    <p:extLst>
      <p:ext uri="{BB962C8B-B14F-4D97-AF65-F5344CB8AC3E}">
        <p14:creationId xmlns:p14="http://schemas.microsoft.com/office/powerpoint/2010/main" val="1602068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/>
          <p:cNvSpPr txBox="1">
            <a:spLocks/>
          </p:cNvSpPr>
          <p:nvPr/>
        </p:nvSpPr>
        <p:spPr>
          <a:xfrm>
            <a:off x="321120" y="120946"/>
            <a:ext cx="7027347" cy="55937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US" sz="28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529564" y="896523"/>
            <a:ext cx="7454307" cy="595615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s-ES" sz="440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Independence</a:t>
            </a:r>
            <a:endParaRPr lang="es-ES" sz="440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Marcador de contenido 1"/>
          <p:cNvSpPr txBox="1">
            <a:spLocks/>
          </p:cNvSpPr>
          <p:nvPr/>
        </p:nvSpPr>
        <p:spPr>
          <a:xfrm>
            <a:off x="711493" y="1867648"/>
            <a:ext cx="8074238" cy="582706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X and Y are </a:t>
            </a:r>
            <a:r>
              <a:rPr lang="en-US" b="1" dirty="0" smtClean="0"/>
              <a:t>independent</a:t>
            </a:r>
            <a:r>
              <a:rPr lang="en-US" dirty="0" smtClean="0"/>
              <a:t> if p(x, y) = p(x)p(y). </a:t>
            </a:r>
          </a:p>
        </p:txBody>
      </p:sp>
      <p:sp>
        <p:nvSpPr>
          <p:cNvPr id="24" name="Título 4"/>
          <p:cNvSpPr txBox="1">
            <a:spLocks/>
          </p:cNvSpPr>
          <p:nvPr/>
        </p:nvSpPr>
        <p:spPr>
          <a:xfrm>
            <a:off x="413756" y="168758"/>
            <a:ext cx="7027347" cy="55937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28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Definitions</a:t>
            </a:r>
            <a:r>
              <a:rPr lang="es-ES" sz="280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</a:t>
            </a:r>
            <a:r>
              <a:rPr lang="es-ES" sz="28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notation</a:t>
            </a:r>
            <a:endParaRPr lang="en-US" sz="2800" dirty="0"/>
          </a:p>
        </p:txBody>
      </p:sp>
      <p:sp>
        <p:nvSpPr>
          <p:cNvPr id="11" name="Marcador de contenido 1"/>
          <p:cNvSpPr txBox="1">
            <a:spLocks/>
          </p:cNvSpPr>
          <p:nvPr/>
        </p:nvSpPr>
        <p:spPr>
          <a:xfrm>
            <a:off x="711493" y="2614718"/>
            <a:ext cx="6370625" cy="56775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ym typeface="Wingdings"/>
              </a:rPr>
              <a:t>Exercise</a:t>
            </a:r>
            <a:r>
              <a:rPr lang="en-US" dirty="0" smtClean="0">
                <a:sym typeface="Wingdings"/>
              </a:rPr>
              <a:t>: are Gender and Baldness independent?</a:t>
            </a: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963482"/>
              </p:ext>
            </p:extLst>
          </p:nvPr>
        </p:nvGraphicFramePr>
        <p:xfrm>
          <a:off x="5602932" y="2786543"/>
          <a:ext cx="34065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9726"/>
                <a:gridCol w="886511"/>
                <a:gridCol w="118035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Bald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Not Bald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Male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Female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Marcador de contenido 1"/>
          <p:cNvSpPr txBox="1">
            <a:spLocks/>
          </p:cNvSpPr>
          <p:nvPr/>
        </p:nvSpPr>
        <p:spPr>
          <a:xfrm>
            <a:off x="388471" y="3959417"/>
            <a:ext cx="8606117" cy="183776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ym typeface="Wingdings"/>
              </a:rPr>
              <a:t>Solution</a:t>
            </a:r>
            <a:r>
              <a:rPr lang="en-US" sz="2000" dirty="0" smtClean="0">
                <a:sym typeface="Wingdings"/>
              </a:rPr>
              <a:t>: NO</a:t>
            </a:r>
          </a:p>
          <a:p>
            <a:pPr marL="0" indent="0">
              <a:buNone/>
            </a:pPr>
            <a:r>
              <a:rPr lang="en-US" sz="2000" dirty="0" smtClean="0">
                <a:sym typeface="Wingdings"/>
              </a:rPr>
              <a:t>We have to check if  p(Gender, Baldness) = p(Gender) p(Baldness)</a:t>
            </a:r>
          </a:p>
          <a:p>
            <a:pPr marL="0" indent="0">
              <a:buNone/>
            </a:pPr>
            <a:r>
              <a:rPr lang="en-US" sz="2000" dirty="0" smtClean="0">
                <a:sym typeface="Wingdings"/>
              </a:rPr>
              <a:t>P(Gender): P(Male) = 0.45, P(Female) = 0.55</a:t>
            </a:r>
          </a:p>
          <a:p>
            <a:pPr marL="0" indent="0">
              <a:buNone/>
            </a:pPr>
            <a:r>
              <a:rPr lang="en-US" sz="2000" dirty="0" smtClean="0">
                <a:sym typeface="Wingdings"/>
              </a:rPr>
              <a:t>P(Baldness): P(Bald) = 0.14, P(Not Bald) = 0.86</a:t>
            </a:r>
          </a:p>
          <a:p>
            <a:r>
              <a:rPr lang="en-US" sz="2000" dirty="0" smtClean="0">
                <a:sym typeface="Wingdings"/>
              </a:rPr>
              <a:t>P(Male, Bald) = 0.13  =? P(Male)*P(Bald) = 0.45*0.14 = 0.063 </a:t>
            </a:r>
            <a:r>
              <a:rPr lang="en-US" sz="2000" b="1" dirty="0" smtClean="0">
                <a:sym typeface="Wingdings"/>
              </a:rPr>
              <a:t>not independent!</a:t>
            </a:r>
          </a:p>
        </p:txBody>
      </p:sp>
      <p:sp>
        <p:nvSpPr>
          <p:cNvPr id="15" name="Marcador de contenido 1"/>
          <p:cNvSpPr txBox="1">
            <a:spLocks/>
          </p:cNvSpPr>
          <p:nvPr/>
        </p:nvSpPr>
        <p:spPr>
          <a:xfrm>
            <a:off x="1058121" y="6009353"/>
            <a:ext cx="6370625" cy="56775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ym typeface="Wingdings"/>
              </a:rPr>
              <a:t>Indeed, we had already prove it since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ym typeface="Wingdings"/>
              </a:rPr>
              <a:t>P(</a:t>
            </a:r>
            <a:r>
              <a:rPr lang="en-US" dirty="0" err="1" smtClean="0">
                <a:sym typeface="Wingdings"/>
              </a:rPr>
              <a:t>Male|Bald</a:t>
            </a:r>
            <a:r>
              <a:rPr lang="en-US" dirty="0" smtClean="0">
                <a:sym typeface="Wingdings"/>
              </a:rPr>
              <a:t>) = 0.93 != P(Male) = 0.45</a:t>
            </a:r>
          </a:p>
        </p:txBody>
      </p:sp>
    </p:spTree>
    <p:extLst>
      <p:ext uri="{BB962C8B-B14F-4D97-AF65-F5344CB8AC3E}">
        <p14:creationId xmlns:p14="http://schemas.microsoft.com/office/powerpoint/2010/main" val="2802119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reasoning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Priori, posterior, likelihood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20742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/>
          <p:cNvSpPr txBox="1">
            <a:spLocks/>
          </p:cNvSpPr>
          <p:nvPr/>
        </p:nvSpPr>
        <p:spPr>
          <a:xfrm>
            <a:off x="321120" y="120946"/>
            <a:ext cx="7027347" cy="55937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US" sz="28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529564" y="896523"/>
            <a:ext cx="7454307" cy="595615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s-ES" sz="44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Probabilistic</a:t>
            </a:r>
            <a:r>
              <a:rPr lang="es-ES" sz="440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44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Reasoning</a:t>
            </a:r>
            <a:endParaRPr lang="es-ES" sz="440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Marcador de contenido 1"/>
          <p:cNvSpPr txBox="1">
            <a:spLocks/>
          </p:cNvSpPr>
          <p:nvPr/>
        </p:nvSpPr>
        <p:spPr>
          <a:xfrm>
            <a:off x="636786" y="1882589"/>
            <a:ext cx="8074238" cy="213658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When learning, we have a set of variables x</a:t>
            </a:r>
            <a:r>
              <a:rPr lang="en-US" baseline="-25000" dirty="0" smtClean="0"/>
              <a:t>1</a:t>
            </a:r>
            <a:r>
              <a:rPr lang="en-US" dirty="0" smtClean="0"/>
              <a:t>,</a:t>
            </a:r>
            <a:r>
              <a:rPr lang="mr-IN" dirty="0" smtClean="0"/>
              <a:t>…</a:t>
            </a:r>
            <a:r>
              <a:rPr lang="es-ES_tradnl" dirty="0" smtClean="0"/>
              <a:t>, </a:t>
            </a:r>
            <a:r>
              <a:rPr lang="es-ES_tradnl" dirty="0" err="1" smtClean="0"/>
              <a:t>x</a:t>
            </a:r>
            <a:r>
              <a:rPr lang="es-ES_tradnl" baseline="-25000" dirty="0" err="1" smtClean="0"/>
              <a:t>N</a:t>
            </a:r>
            <a:r>
              <a:rPr lang="es-ES_tradnl" baseline="-25000" dirty="0" smtClean="0"/>
              <a:t> </a:t>
            </a:r>
            <a:r>
              <a:rPr lang="es-ES_tradnl" dirty="0" smtClean="0"/>
              <a:t> and </a:t>
            </a:r>
            <a:r>
              <a:rPr lang="es-ES_tradnl" dirty="0" err="1" smtClean="0"/>
              <a:t>we</a:t>
            </a:r>
            <a:r>
              <a:rPr lang="es-ES_tradnl" dirty="0" smtClean="0"/>
              <a:t> </a:t>
            </a:r>
            <a:r>
              <a:rPr lang="es-ES_tradnl" dirty="0" err="1" smtClean="0"/>
              <a:t>want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find</a:t>
            </a:r>
            <a:r>
              <a:rPr lang="es-ES_tradnl" dirty="0" smtClean="0"/>
              <a:t> </a:t>
            </a:r>
            <a:r>
              <a:rPr lang="es-ES_tradnl" dirty="0" err="1" smtClean="0"/>
              <a:t>relations</a:t>
            </a:r>
            <a:r>
              <a:rPr lang="es-ES_tradnl" dirty="0" smtClean="0"/>
              <a:t> </a:t>
            </a:r>
            <a:r>
              <a:rPr lang="es-ES_tradnl" dirty="0" err="1" smtClean="0"/>
              <a:t>among</a:t>
            </a:r>
            <a:r>
              <a:rPr lang="es-ES_tradnl" dirty="0" smtClean="0"/>
              <a:t> </a:t>
            </a:r>
            <a:r>
              <a:rPr lang="es-ES_tradnl" dirty="0" err="1" smtClean="0"/>
              <a:t>them</a:t>
            </a:r>
            <a:r>
              <a:rPr lang="es-ES_tradnl" dirty="0" smtClean="0"/>
              <a:t>, i.e., </a:t>
            </a:r>
            <a:r>
              <a:rPr lang="es-ES_tradnl" dirty="0" err="1" smtClean="0"/>
              <a:t>estimate</a:t>
            </a:r>
            <a:r>
              <a:rPr lang="es-ES_tradnl" dirty="0" smtClean="0"/>
              <a:t> p(x</a:t>
            </a:r>
            <a:r>
              <a:rPr lang="es-ES_tradnl" baseline="-25000" dirty="0" smtClean="0"/>
              <a:t>1</a:t>
            </a:r>
            <a:r>
              <a:rPr lang="es-ES_tradnl" dirty="0" smtClean="0"/>
              <a:t>, </a:t>
            </a:r>
            <a:r>
              <a:rPr lang="mr-IN" dirty="0" smtClean="0"/>
              <a:t>…</a:t>
            </a:r>
            <a:r>
              <a:rPr lang="es-ES_tradnl" dirty="0" smtClean="0"/>
              <a:t>, </a:t>
            </a:r>
            <a:r>
              <a:rPr lang="es-ES_tradnl" dirty="0" err="1" smtClean="0"/>
              <a:t>x</a:t>
            </a:r>
            <a:r>
              <a:rPr lang="es-ES_tradnl" baseline="-25000" dirty="0" err="1" smtClean="0"/>
              <a:t>N</a:t>
            </a:r>
            <a:r>
              <a:rPr lang="es-ES_tradnl" dirty="0" smtClean="0"/>
              <a:t>). </a:t>
            </a:r>
          </a:p>
          <a:p>
            <a:pPr marL="0" indent="0">
              <a:buNone/>
            </a:pPr>
            <a:r>
              <a:rPr lang="en-US" dirty="0" smtClean="0"/>
              <a:t>Bayes + probabilistic rules (ex. Marginalization) form a complete reasoning system so we can use them to infer and estimate the parameters of the model from the available data. </a:t>
            </a:r>
          </a:p>
        </p:txBody>
      </p:sp>
      <p:grpSp>
        <p:nvGrpSpPr>
          <p:cNvPr id="9" name="Agrupar 8"/>
          <p:cNvGrpSpPr/>
          <p:nvPr/>
        </p:nvGrpSpPr>
        <p:grpSpPr>
          <a:xfrm>
            <a:off x="687298" y="4141899"/>
            <a:ext cx="3899647" cy="1266807"/>
            <a:chOff x="2121647" y="4276369"/>
            <a:chExt cx="3899647" cy="1266807"/>
          </a:xfrm>
        </p:grpSpPr>
        <p:sp>
          <p:nvSpPr>
            <p:cNvPr id="14" name="Rectángulo redondeado 13"/>
            <p:cNvSpPr/>
            <p:nvPr/>
          </p:nvSpPr>
          <p:spPr>
            <a:xfrm>
              <a:off x="2121647" y="4276369"/>
              <a:ext cx="3899647" cy="126680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endParaRPr lang="en-US" sz="2400" dirty="0"/>
            </a:p>
          </p:txBody>
        </p:sp>
        <p:pic>
          <p:nvPicPr>
            <p:cNvPr id="15" name="Imagen 14" descr="p(x_|_y)_=_dfrac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8809" y="4452469"/>
              <a:ext cx="3227919" cy="889747"/>
            </a:xfrm>
            <a:prstGeom prst="rect">
              <a:avLst/>
            </a:prstGeom>
          </p:spPr>
        </p:pic>
      </p:grpSp>
      <p:grpSp>
        <p:nvGrpSpPr>
          <p:cNvPr id="2" name="Agrupar 1"/>
          <p:cNvGrpSpPr/>
          <p:nvPr/>
        </p:nvGrpSpPr>
        <p:grpSpPr>
          <a:xfrm>
            <a:off x="4739344" y="4129948"/>
            <a:ext cx="3899647" cy="1266807"/>
            <a:chOff x="4739344" y="4129948"/>
            <a:chExt cx="3899647" cy="1266807"/>
          </a:xfrm>
        </p:grpSpPr>
        <p:sp>
          <p:nvSpPr>
            <p:cNvPr id="21" name="Rectángulo redondeado 20"/>
            <p:cNvSpPr/>
            <p:nvPr/>
          </p:nvSpPr>
          <p:spPr>
            <a:xfrm>
              <a:off x="4739344" y="4129948"/>
              <a:ext cx="3899647" cy="126680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endParaRPr lang="en-US" sz="2400" dirty="0"/>
            </a:p>
          </p:txBody>
        </p:sp>
        <p:pic>
          <p:nvPicPr>
            <p:cNvPr id="18" name="Imagen 17" descr="p(x)_=_sum_y_p(x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1046" y="4363177"/>
              <a:ext cx="3181071" cy="947304"/>
            </a:xfrm>
            <a:prstGeom prst="rect">
              <a:avLst/>
            </a:prstGeom>
          </p:spPr>
        </p:pic>
      </p:grpSp>
      <p:grpSp>
        <p:nvGrpSpPr>
          <p:cNvPr id="6" name="Agrupar 5"/>
          <p:cNvGrpSpPr/>
          <p:nvPr/>
        </p:nvGrpSpPr>
        <p:grpSpPr>
          <a:xfrm>
            <a:off x="2300942" y="5662706"/>
            <a:ext cx="4751294" cy="791882"/>
            <a:chOff x="2300942" y="5662706"/>
            <a:chExt cx="4751294" cy="791882"/>
          </a:xfrm>
        </p:grpSpPr>
        <p:sp>
          <p:nvSpPr>
            <p:cNvPr id="26" name="Rectángulo redondeado 25"/>
            <p:cNvSpPr/>
            <p:nvPr/>
          </p:nvSpPr>
          <p:spPr>
            <a:xfrm>
              <a:off x="2300942" y="5662706"/>
              <a:ext cx="4751294" cy="79188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endParaRPr lang="en-US" sz="2400" dirty="0"/>
            </a:p>
          </p:txBody>
        </p:sp>
        <p:pic>
          <p:nvPicPr>
            <p:cNvPr id="3" name="Imagen 2" descr="p(x,y)_=_p(x|y)p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9294" y="5790265"/>
              <a:ext cx="3742391" cy="4510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5854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/>
          <p:cNvSpPr txBox="1">
            <a:spLocks/>
          </p:cNvSpPr>
          <p:nvPr/>
        </p:nvSpPr>
        <p:spPr>
          <a:xfrm>
            <a:off x="321120" y="120946"/>
            <a:ext cx="7027347" cy="55937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US" sz="2800" dirty="0"/>
          </a:p>
        </p:txBody>
      </p:sp>
      <p:sp>
        <p:nvSpPr>
          <p:cNvPr id="16" name="Marcador de contenido 1"/>
          <p:cNvSpPr txBox="1">
            <a:spLocks/>
          </p:cNvSpPr>
          <p:nvPr/>
        </p:nvSpPr>
        <p:spPr>
          <a:xfrm>
            <a:off x="639774" y="1778001"/>
            <a:ext cx="8324932" cy="971175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Example </a:t>
            </a:r>
            <a:r>
              <a:rPr lang="en-US" dirty="0" smtClean="0"/>
              <a:t>(from Barber’s book).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People with disease D almost always ate hamburgers, p(H|D) = 0.9. Probability of having disease D is very low p(D) = 1/100.000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Assume eating hamburgers is rather widespread, p(H)=0.5, what is the probability that a hamburger eater will have disease D?</a:t>
            </a:r>
          </a:p>
          <a:p>
            <a:pPr marL="457200" indent="-457200">
              <a:buAutoNum type="arabicPeriod"/>
            </a:pPr>
            <a:r>
              <a:rPr lang="en-US" dirty="0" smtClean="0"/>
              <a:t>If the fraction of hamburgers eaters is much smaller, p(H)=0.001, what is now the previous probability?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29564" y="896523"/>
            <a:ext cx="7454307" cy="595615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s-ES" sz="44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Probabilistic</a:t>
            </a:r>
            <a:r>
              <a:rPr lang="es-ES" sz="440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44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Reasoning</a:t>
            </a:r>
            <a:endParaRPr lang="es-ES" sz="440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738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/>
          <p:cNvSpPr txBox="1">
            <a:spLocks/>
          </p:cNvSpPr>
          <p:nvPr/>
        </p:nvSpPr>
        <p:spPr>
          <a:xfrm>
            <a:off x="321120" y="120946"/>
            <a:ext cx="7027347" cy="55937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US" sz="2800" dirty="0"/>
          </a:p>
        </p:txBody>
      </p:sp>
      <p:sp>
        <p:nvSpPr>
          <p:cNvPr id="16" name="Marcador de contenido 1"/>
          <p:cNvSpPr txBox="1">
            <a:spLocks/>
          </p:cNvSpPr>
          <p:nvPr/>
        </p:nvSpPr>
        <p:spPr>
          <a:xfrm>
            <a:off x="639774" y="1778001"/>
            <a:ext cx="8324932" cy="470647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Example </a:t>
            </a:r>
            <a:r>
              <a:rPr lang="en-US" dirty="0" smtClean="0"/>
              <a:t>(from Barber’s book).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p(H|D) = 0.9. p(D) = 1/100.000</a:t>
            </a:r>
          </a:p>
          <a:p>
            <a:pPr marL="0" indent="0">
              <a:buNone/>
            </a:pPr>
            <a:endParaRPr lang="en-US" sz="1000" dirty="0"/>
          </a:p>
          <a:p>
            <a:pPr marL="457200" indent="-457200">
              <a:buAutoNum type="arabicPeriod"/>
            </a:pPr>
            <a:r>
              <a:rPr lang="en-US" b="1" dirty="0" smtClean="0"/>
              <a:t>p(H)=0.5</a:t>
            </a:r>
            <a:r>
              <a:rPr lang="en-US" dirty="0" smtClean="0"/>
              <a:t>, p(D|H)?</a:t>
            </a:r>
          </a:p>
          <a:p>
            <a:pPr marL="0" indent="0">
              <a:buNone/>
            </a:pPr>
            <a:r>
              <a:rPr lang="en-US" dirty="0" smtClean="0"/>
              <a:t>p(D|H) = p(H|D)p(D)/p(H) = 0.9*0.00001/0.5 = 1.8·10</a:t>
            </a:r>
            <a:r>
              <a:rPr lang="en-US" baseline="30000" dirty="0" smtClean="0"/>
              <a:t>-5</a:t>
            </a:r>
          </a:p>
          <a:p>
            <a:pPr marL="0" indent="0">
              <a:buNone/>
            </a:pPr>
            <a:endParaRPr lang="en-US" sz="800" baseline="30000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b="1" dirty="0"/>
              <a:t>p</a:t>
            </a:r>
            <a:r>
              <a:rPr lang="en-US" b="1" dirty="0" smtClean="0"/>
              <a:t>(H)=0.001</a:t>
            </a:r>
            <a:r>
              <a:rPr lang="en-US" dirty="0" smtClean="0"/>
              <a:t>, p(D|H)? </a:t>
            </a:r>
          </a:p>
          <a:p>
            <a:pPr marL="0" indent="0">
              <a:buNone/>
            </a:pPr>
            <a:r>
              <a:rPr lang="en-US" dirty="0" smtClean="0"/>
              <a:t>P(D|H) = 0.9*0.00001/0.001 = 0.009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 smtClean="0"/>
              <a:t>If the prevalence of eating H is not that common, knowing that the person ate hamburgers, increases our belief on having the disease.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29564" y="896523"/>
            <a:ext cx="7454307" cy="595615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s-ES" sz="44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Probabilistic</a:t>
            </a:r>
            <a:r>
              <a:rPr lang="es-ES" sz="440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44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Reasoning</a:t>
            </a:r>
            <a:endParaRPr lang="es-ES" sz="440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27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Statistics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Priori, posterior, likelihood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17058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/>
          <p:cNvSpPr txBox="1">
            <a:spLocks/>
          </p:cNvSpPr>
          <p:nvPr/>
        </p:nvSpPr>
        <p:spPr>
          <a:xfrm>
            <a:off x="321120" y="120946"/>
            <a:ext cx="7027347" cy="55937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US" sz="28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529564" y="896523"/>
            <a:ext cx="7454307" cy="595615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s-ES" sz="44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Bayesian</a:t>
            </a:r>
            <a:r>
              <a:rPr lang="es-ES" sz="440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44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Statistics</a:t>
            </a:r>
            <a:endParaRPr lang="es-ES" sz="440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Marcador de contenido 1"/>
          <p:cNvSpPr txBox="1">
            <a:spLocks/>
          </p:cNvSpPr>
          <p:nvPr/>
        </p:nvSpPr>
        <p:spPr>
          <a:xfrm>
            <a:off x="636786" y="1882589"/>
            <a:ext cx="8074238" cy="1329764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Consider we have an unknown parameter </a:t>
            </a:r>
            <a:r>
              <a:rPr lang="en-US" dirty="0" err="1" smtClean="0"/>
              <a:t>θthat</a:t>
            </a:r>
            <a:r>
              <a:rPr lang="en-US" dirty="0" smtClean="0"/>
              <a:t> want to estimate from our data </a:t>
            </a:r>
            <a:r>
              <a:rPr lang="en-US" dirty="0" smtClean="0">
                <a:latin typeface="Apple Chancery"/>
                <a:cs typeface="Apple Chancery"/>
              </a:rPr>
              <a:t>D</a:t>
            </a:r>
            <a:r>
              <a:rPr lang="en-US" dirty="0" smtClean="0"/>
              <a:t>, i.e., compute what is the most likely value of </a:t>
            </a:r>
            <a:r>
              <a:rPr lang="en-US" dirty="0" err="1" smtClean="0"/>
              <a:t>θgiven</a:t>
            </a:r>
            <a:r>
              <a:rPr lang="en-US" dirty="0" smtClean="0"/>
              <a:t> data </a:t>
            </a:r>
            <a:r>
              <a:rPr lang="en-US" dirty="0" smtClean="0">
                <a:latin typeface="Apple Chancery"/>
                <a:cs typeface="Apple Chancery"/>
              </a:rPr>
              <a:t>D</a:t>
            </a:r>
            <a:r>
              <a:rPr lang="en-US" dirty="0" smtClean="0"/>
              <a:t>, p(</a:t>
            </a:r>
            <a:r>
              <a:rPr lang="en-US" dirty="0" err="1" smtClean="0"/>
              <a:t>θ|</a:t>
            </a:r>
            <a:r>
              <a:rPr lang="en-US" dirty="0" err="1" smtClean="0">
                <a:latin typeface="Apple Chancery"/>
                <a:cs typeface="Apple Chancery"/>
              </a:rPr>
              <a:t>D</a:t>
            </a:r>
            <a:r>
              <a:rPr lang="en-US" dirty="0" smtClean="0"/>
              <a:t>). We can use Bayes Rule:</a:t>
            </a:r>
            <a:endParaRPr lang="es-ES_tradnl" dirty="0" smtClean="0"/>
          </a:p>
        </p:txBody>
      </p:sp>
      <p:pic>
        <p:nvPicPr>
          <p:cNvPr id="2" name="Imagen 1" descr="p(_theta|_mathc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118" y="4548834"/>
            <a:ext cx="4165600" cy="1092200"/>
          </a:xfrm>
          <a:prstGeom prst="rect">
            <a:avLst/>
          </a:prstGeom>
        </p:spPr>
      </p:pic>
      <p:sp>
        <p:nvSpPr>
          <p:cNvPr id="16" name="Rectángulo redondeado 15"/>
          <p:cNvSpPr/>
          <p:nvPr/>
        </p:nvSpPr>
        <p:spPr>
          <a:xfrm>
            <a:off x="5259294" y="4317990"/>
            <a:ext cx="1180353" cy="866588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redondeado 17"/>
          <p:cNvSpPr/>
          <p:nvPr/>
        </p:nvSpPr>
        <p:spPr>
          <a:xfrm>
            <a:off x="1664446" y="4607850"/>
            <a:ext cx="1846730" cy="866588"/>
          </a:xfrm>
          <a:prstGeom prst="roundRect">
            <a:avLst/>
          </a:prstGeom>
          <a:solidFill>
            <a:schemeClr val="accent4">
              <a:alpha val="2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3839882" y="4228343"/>
            <a:ext cx="1568822" cy="887506"/>
          </a:xfrm>
          <a:prstGeom prst="roundRect">
            <a:avLst/>
          </a:prstGeom>
          <a:solidFill>
            <a:schemeClr val="accent3">
              <a:alpha val="2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" name="CuadroTexto 24"/>
          <p:cNvSpPr txBox="1"/>
          <p:nvPr/>
        </p:nvSpPr>
        <p:spPr>
          <a:xfrm>
            <a:off x="6574118" y="4019166"/>
            <a:ext cx="2139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Prior:</a:t>
            </a:r>
          </a:p>
          <a:p>
            <a:r>
              <a:rPr lang="en-US" dirty="0" smtClean="0"/>
              <a:t>What is our belief, </a:t>
            </a:r>
          </a:p>
          <a:p>
            <a:r>
              <a:rPr lang="en-US" dirty="0" smtClean="0"/>
              <a:t>before seeing the data</a:t>
            </a:r>
            <a:endParaRPr lang="en-US" dirty="0"/>
          </a:p>
        </p:txBody>
      </p:sp>
      <p:sp>
        <p:nvSpPr>
          <p:cNvPr id="26" name="CuadroTexto 25"/>
          <p:cNvSpPr txBox="1"/>
          <p:nvPr/>
        </p:nvSpPr>
        <p:spPr>
          <a:xfrm>
            <a:off x="645459" y="5710507"/>
            <a:ext cx="2594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Posterior:</a:t>
            </a:r>
          </a:p>
          <a:p>
            <a:r>
              <a:rPr lang="en-US" dirty="0" smtClean="0"/>
              <a:t>How our belief is updated, </a:t>
            </a:r>
          </a:p>
          <a:p>
            <a:r>
              <a:rPr lang="en-US" dirty="0" smtClean="0"/>
              <a:t>when we observe data </a:t>
            </a:r>
            <a:r>
              <a:rPr lang="en-US" dirty="0" smtClean="0">
                <a:latin typeface="Apple Chancery"/>
                <a:cs typeface="Apple Chancery"/>
              </a:rPr>
              <a:t>D</a:t>
            </a:r>
            <a:endParaRPr lang="en-US" dirty="0">
              <a:latin typeface="Apple Chancery"/>
              <a:cs typeface="Apple Chancery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1840760" y="3304983"/>
            <a:ext cx="2776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Likelihood:</a:t>
            </a:r>
          </a:p>
          <a:p>
            <a:r>
              <a:rPr lang="en-US" dirty="0" smtClean="0"/>
              <a:t>Assuming </a:t>
            </a:r>
            <a:r>
              <a:rPr lang="en-US" dirty="0" err="1" smtClean="0"/>
              <a:t>θ</a:t>
            </a:r>
            <a:r>
              <a:rPr lang="en-US" dirty="0" smtClean="0"/>
              <a:t>, how likely is to have data </a:t>
            </a:r>
            <a:r>
              <a:rPr lang="en-US" dirty="0" smtClean="0">
                <a:latin typeface="Apple Chancery"/>
                <a:cs typeface="Apple Chancery"/>
              </a:rPr>
              <a:t>D</a:t>
            </a:r>
            <a:endParaRPr lang="en-US" dirty="0">
              <a:latin typeface="Apple Chancery"/>
              <a:cs typeface="Apple Chancery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5516283" y="5740390"/>
            <a:ext cx="2361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Evidence</a:t>
            </a:r>
          </a:p>
          <a:p>
            <a:r>
              <a:rPr lang="en-US" dirty="0" smtClean="0"/>
              <a:t>Normalization constant.</a:t>
            </a:r>
            <a:endParaRPr lang="en-US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4395694" y="5053096"/>
            <a:ext cx="1180353" cy="866588"/>
          </a:xfrm>
          <a:prstGeom prst="roundRect">
            <a:avLst/>
          </a:prstGeom>
          <a:solidFill>
            <a:schemeClr val="bg2">
              <a:alpha val="2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22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4" grpId="0" animBg="1"/>
      <p:bldP spid="25" grpId="0"/>
      <p:bldP spid="26" grpId="0"/>
      <p:bldP spid="27" grpId="0"/>
      <p:bldP spid="28" grpId="1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1"/>
          <p:cNvSpPr txBox="1">
            <a:spLocks/>
          </p:cNvSpPr>
          <p:nvPr/>
        </p:nvSpPr>
        <p:spPr>
          <a:xfrm>
            <a:off x="544152" y="821765"/>
            <a:ext cx="8420554" cy="911411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Coin tosses.</a:t>
            </a:r>
            <a:r>
              <a:rPr lang="en-US" dirty="0" smtClean="0"/>
              <a:t> We toss a coin N times and annotate if it comes up heads (</a:t>
            </a:r>
            <a:r>
              <a:rPr lang="en-US" dirty="0" err="1" smtClean="0"/>
              <a:t>v</a:t>
            </a:r>
            <a:r>
              <a:rPr lang="en-US" baseline="30000" dirty="0" err="1" smtClean="0"/>
              <a:t>n</a:t>
            </a:r>
            <a:r>
              <a:rPr lang="en-US" dirty="0" smtClean="0"/>
              <a:t> = 1) or tails (</a:t>
            </a:r>
            <a:r>
              <a:rPr lang="en-US" dirty="0" err="1" smtClean="0"/>
              <a:t>v</a:t>
            </a:r>
            <a:r>
              <a:rPr lang="en-US" baseline="30000" dirty="0" err="1" smtClean="0"/>
              <a:t>n</a:t>
            </a:r>
            <a:r>
              <a:rPr lang="en-US" dirty="0" smtClean="0"/>
              <a:t> = 0) as {0, 0, 0, 1, 0}. We want to estimate </a:t>
            </a:r>
            <a:r>
              <a:rPr lang="en-US" dirty="0" err="1" smtClean="0"/>
              <a:t>θ</a:t>
            </a:r>
            <a:r>
              <a:rPr lang="en-US" dirty="0" smtClean="0"/>
              <a:t>=p(</a:t>
            </a:r>
            <a:r>
              <a:rPr lang="en-US" dirty="0" err="1" smtClean="0"/>
              <a:t>v</a:t>
            </a:r>
            <a:r>
              <a:rPr lang="en-US" baseline="30000" dirty="0" err="1" smtClean="0"/>
              <a:t>n</a:t>
            </a:r>
            <a:r>
              <a:rPr lang="en-US" dirty="0" smtClean="0"/>
              <a:t>=1) by ML. </a:t>
            </a:r>
          </a:p>
        </p:txBody>
      </p:sp>
      <p:sp>
        <p:nvSpPr>
          <p:cNvPr id="10" name="Título 4"/>
          <p:cNvSpPr txBox="1">
            <a:spLocks/>
          </p:cNvSpPr>
          <p:nvPr/>
        </p:nvSpPr>
        <p:spPr>
          <a:xfrm>
            <a:off x="321120" y="120946"/>
            <a:ext cx="7027347" cy="55937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28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Bayesian</a:t>
            </a:r>
            <a:r>
              <a:rPr lang="es-ES" sz="280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28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Statistics</a:t>
            </a:r>
            <a:endParaRPr lang="en-US" sz="2800" dirty="0"/>
          </a:p>
        </p:txBody>
      </p:sp>
      <p:pic>
        <p:nvPicPr>
          <p:cNvPr id="2" name="Imagen 1" descr="L(_theta,_mathc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56" y="1874272"/>
            <a:ext cx="5415056" cy="1906235"/>
          </a:xfrm>
          <a:prstGeom prst="rect">
            <a:avLst/>
          </a:prstGeom>
        </p:spPr>
      </p:pic>
      <p:pic>
        <p:nvPicPr>
          <p:cNvPr id="4" name="Imagen 3" descr="log_L(_theta,_ma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12" y="4213416"/>
            <a:ext cx="7932359" cy="357467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423649" y="4990346"/>
            <a:ext cx="148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ML is counting!</a:t>
            </a:r>
            <a:endParaRPr lang="en-US" i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546166" y="5590981"/>
            <a:ext cx="28771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What if </a:t>
            </a:r>
          </a:p>
          <a:p>
            <a:r>
              <a:rPr lang="en-US" sz="2800" i="1" dirty="0" smtClean="0"/>
              <a:t>N</a:t>
            </a:r>
            <a:r>
              <a:rPr lang="en-US" sz="2800" i="1" baseline="-25000" dirty="0" smtClean="0"/>
              <a:t>H</a:t>
            </a:r>
            <a:r>
              <a:rPr lang="en-US" sz="2800" i="1" dirty="0" smtClean="0"/>
              <a:t>=100 N</a:t>
            </a:r>
            <a:r>
              <a:rPr lang="en-US" sz="2800" i="1" baseline="-25000" dirty="0" smtClean="0"/>
              <a:t>T</a:t>
            </a:r>
            <a:r>
              <a:rPr lang="en-US" sz="2800" i="1" dirty="0" smtClean="0"/>
              <a:t>=400?</a:t>
            </a:r>
            <a:endParaRPr lang="en-US" sz="2800" i="1" dirty="0"/>
          </a:p>
        </p:txBody>
      </p:sp>
      <p:pic>
        <p:nvPicPr>
          <p:cNvPr id="9" name="Imagen 8" descr="dfrac_partial_l_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73" y="5020608"/>
            <a:ext cx="3994897" cy="161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69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3"/>
          <p:cNvSpPr txBox="1">
            <a:spLocks/>
          </p:cNvSpPr>
          <p:nvPr/>
        </p:nvSpPr>
        <p:spPr>
          <a:xfrm>
            <a:off x="590650" y="1607282"/>
            <a:ext cx="7634151" cy="456584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b="1" smtClean="0"/>
              <a:t>María Hernández Rubio</a:t>
            </a:r>
          </a:p>
          <a:p>
            <a:pPr marL="0" indent="0">
              <a:buFont typeface="Arial"/>
              <a:buNone/>
            </a:pPr>
            <a:r>
              <a:rPr lang="en-US" sz="2000" smtClean="0"/>
              <a:t>@maria_hr</a:t>
            </a:r>
          </a:p>
          <a:p>
            <a:pPr marL="0" indent="0">
              <a:buFont typeface="Arial"/>
              <a:buNone/>
            </a:pPr>
            <a:endParaRPr lang="en-US" sz="140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000" smtClean="0"/>
              <a:t>Mathematics &amp; Computer Science, UAM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000" smtClean="0"/>
              <a:t>MsC Computational Intelligence, UAM</a:t>
            </a:r>
          </a:p>
          <a:p>
            <a:pPr marL="0" indent="0">
              <a:buFont typeface="Arial"/>
              <a:buNone/>
            </a:pPr>
            <a:endParaRPr lang="en-US" sz="1400" smtClean="0"/>
          </a:p>
          <a:p>
            <a:pPr marL="0" indent="0">
              <a:buFont typeface="Arial"/>
              <a:buNone/>
            </a:pPr>
            <a:r>
              <a:rPr lang="en-US" sz="2000" smtClean="0"/>
              <a:t>Senior Data Scientist at BBVA Data &amp; Analytics</a:t>
            </a:r>
          </a:p>
          <a:p>
            <a:pPr marL="0" indent="0">
              <a:buFont typeface="Arial"/>
              <a:buNone/>
            </a:pPr>
            <a:endParaRPr lang="en-US" sz="160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000" smtClean="0"/>
              <a:t>Joined BBVA in 2011, Smart Cities, external consultant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000" smtClean="0"/>
              <a:t>Joined Beeva in 2013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000" smtClean="0"/>
              <a:t>Joined BBVA D&amp;A in 2014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600" smtClean="0"/>
              <a:t>Urban Analysis, C360, RecSys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600" smtClean="0"/>
              <a:t>(Non-) Customer Intelligence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600" smtClean="0"/>
              <a:t>Smart Replies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2000" smtClean="0"/>
          </a:p>
          <a:p>
            <a:pPr marL="0" indent="0">
              <a:buFont typeface="Arial"/>
              <a:buNone/>
            </a:pPr>
            <a:endParaRPr lang="en-US" sz="2000" dirty="0" smtClean="0"/>
          </a:p>
        </p:txBody>
      </p:sp>
      <p:pic>
        <p:nvPicPr>
          <p:cNvPr id="3" name="Imagen 2" descr="maria.jp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4901"/>
          <a:stretch/>
        </p:blipFill>
        <p:spPr>
          <a:xfrm>
            <a:off x="6083696" y="1316417"/>
            <a:ext cx="2362600" cy="23904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757587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Independence on the features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54809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/>
          <p:cNvSpPr txBox="1">
            <a:spLocks/>
          </p:cNvSpPr>
          <p:nvPr/>
        </p:nvSpPr>
        <p:spPr>
          <a:xfrm>
            <a:off x="321120" y="120946"/>
            <a:ext cx="7027347" cy="55937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US" sz="28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529564" y="896523"/>
            <a:ext cx="7454307" cy="595615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s-ES" sz="44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Naïve</a:t>
            </a:r>
            <a:r>
              <a:rPr lang="es-ES" sz="440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44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Bayes</a:t>
            </a:r>
            <a:r>
              <a:rPr lang="es-ES" sz="440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44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Classifier</a:t>
            </a:r>
            <a:endParaRPr lang="es-ES" sz="440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Marcador de contenido 1"/>
          <p:cNvSpPr txBox="1">
            <a:spLocks/>
          </p:cNvSpPr>
          <p:nvPr/>
        </p:nvSpPr>
        <p:spPr>
          <a:xfrm>
            <a:off x="636786" y="1882589"/>
            <a:ext cx="8074238" cy="86658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Given data point </a:t>
            </a:r>
            <a:r>
              <a:rPr lang="en-US" b="1" dirty="0" smtClean="0"/>
              <a:t>x</a:t>
            </a:r>
            <a:r>
              <a:rPr lang="en-US" dirty="0" smtClean="0"/>
              <a:t>, </a:t>
            </a:r>
            <a:r>
              <a:rPr lang="es-ES_tradnl" dirty="0" err="1" smtClean="0"/>
              <a:t>we</a:t>
            </a:r>
            <a:r>
              <a:rPr lang="es-ES_tradnl" dirty="0" smtClean="0"/>
              <a:t> </a:t>
            </a:r>
            <a:r>
              <a:rPr lang="es-ES_tradnl" dirty="0" err="1" smtClean="0"/>
              <a:t>want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assign</a:t>
            </a:r>
            <a:r>
              <a:rPr lang="es-ES_tradnl" dirty="0" smtClean="0"/>
              <a:t> </a:t>
            </a:r>
            <a:r>
              <a:rPr lang="es-ES_tradnl" dirty="0" err="1" smtClean="0"/>
              <a:t>it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correspondent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c, i.e., </a:t>
            </a:r>
            <a:r>
              <a:rPr lang="es-ES_tradnl" dirty="0" err="1" smtClean="0"/>
              <a:t>estimating</a:t>
            </a:r>
            <a:r>
              <a:rPr lang="es-ES_tradnl" dirty="0" smtClean="0"/>
              <a:t> p(</a:t>
            </a:r>
            <a:r>
              <a:rPr lang="es-ES_tradnl" dirty="0" err="1" smtClean="0"/>
              <a:t>c|</a:t>
            </a:r>
            <a:r>
              <a:rPr lang="es-ES_tradnl" b="1" dirty="0" err="1" smtClean="0"/>
              <a:t>x</a:t>
            </a:r>
            <a:r>
              <a:rPr lang="es-ES_tradnl" dirty="0" smtClean="0"/>
              <a:t>) and </a:t>
            </a:r>
            <a:r>
              <a:rPr lang="es-ES_tradnl" dirty="0" err="1" smtClean="0"/>
              <a:t>selecting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maximum</a:t>
            </a:r>
            <a:endParaRPr lang="es-ES_tradnl" dirty="0" smtClean="0"/>
          </a:p>
        </p:txBody>
      </p:sp>
      <p:sp>
        <p:nvSpPr>
          <p:cNvPr id="6" name="CuadroTexto 5"/>
          <p:cNvSpPr txBox="1"/>
          <p:nvPr/>
        </p:nvSpPr>
        <p:spPr>
          <a:xfrm>
            <a:off x="6559176" y="2838825"/>
            <a:ext cx="2620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(Conditional probability definition</a:t>
            </a:r>
          </a:p>
          <a:p>
            <a:r>
              <a:rPr lang="en-US" sz="1400" dirty="0" smtClean="0"/>
              <a:t>+ marginalization)</a:t>
            </a:r>
            <a:endParaRPr lang="en-US" sz="1400" dirty="0"/>
          </a:p>
        </p:txBody>
      </p:sp>
      <p:sp>
        <p:nvSpPr>
          <p:cNvPr id="17" name="Marcador de contenido 1"/>
          <p:cNvSpPr txBox="1">
            <a:spLocks/>
          </p:cNvSpPr>
          <p:nvPr/>
        </p:nvSpPr>
        <p:spPr>
          <a:xfrm>
            <a:off x="789186" y="3618741"/>
            <a:ext cx="8074238" cy="86658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Naïve </a:t>
            </a:r>
            <a:r>
              <a:rPr lang="en-US" dirty="0"/>
              <a:t>B</a:t>
            </a:r>
            <a:r>
              <a:rPr lang="en-US" dirty="0" smtClean="0"/>
              <a:t>ayes model assumes that, if the class c is known, the features x</a:t>
            </a:r>
            <a:r>
              <a:rPr lang="en-US" baseline="-25000" dirty="0" smtClean="0"/>
              <a:t>i</a:t>
            </a:r>
            <a:r>
              <a:rPr lang="en-US" dirty="0" smtClean="0"/>
              <a:t> of </a:t>
            </a:r>
            <a:r>
              <a:rPr lang="en-US" b="1" dirty="0" smtClean="0"/>
              <a:t>x</a:t>
            </a:r>
            <a:r>
              <a:rPr lang="en-US" dirty="0"/>
              <a:t> </a:t>
            </a:r>
            <a:r>
              <a:rPr lang="en-US" dirty="0" smtClean="0"/>
              <a:t>= (x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mr-IN" dirty="0" smtClean="0"/>
              <a:t>…</a:t>
            </a:r>
            <a:r>
              <a:rPr lang="es-ES_tradnl" dirty="0" smtClean="0"/>
              <a:t>, </a:t>
            </a:r>
            <a:r>
              <a:rPr lang="es-ES_tradnl" dirty="0" err="1" smtClean="0"/>
              <a:t>x</a:t>
            </a:r>
            <a:r>
              <a:rPr lang="es-ES_tradnl" baseline="-25000" dirty="0" err="1" smtClean="0"/>
              <a:t>d</a:t>
            </a:r>
            <a:r>
              <a:rPr lang="es-ES_tradnl" dirty="0" smtClean="0"/>
              <a:t>)</a:t>
            </a:r>
            <a:r>
              <a:rPr lang="en-US" dirty="0" smtClean="0"/>
              <a:t> are independent, i.e.</a:t>
            </a:r>
            <a:endParaRPr lang="es-ES_tradnl" dirty="0" smtClean="0"/>
          </a:p>
        </p:txBody>
      </p:sp>
      <p:pic>
        <p:nvPicPr>
          <p:cNvPr id="11" name="Imagen 10" descr="p(_textbf_x_|_c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92" y="4512235"/>
            <a:ext cx="2545080" cy="911414"/>
          </a:xfrm>
          <a:prstGeom prst="rect">
            <a:avLst/>
          </a:prstGeom>
        </p:spPr>
      </p:pic>
      <p:pic>
        <p:nvPicPr>
          <p:cNvPr id="12" name="Imagen 11" descr="p(c|_textbf_x_)_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11" y="2823846"/>
            <a:ext cx="4498787" cy="716840"/>
          </a:xfrm>
          <a:prstGeom prst="rect">
            <a:avLst/>
          </a:prstGeom>
        </p:spPr>
      </p:pic>
      <p:pic>
        <p:nvPicPr>
          <p:cNvPr id="13" name="Imagen 12" descr="implies_p(c|_tex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47"/>
          <a:stretch/>
        </p:blipFill>
        <p:spPr>
          <a:xfrm>
            <a:off x="866587" y="5536341"/>
            <a:ext cx="3302000" cy="877905"/>
          </a:xfrm>
          <a:prstGeom prst="rect">
            <a:avLst/>
          </a:prstGeom>
        </p:spPr>
      </p:pic>
      <p:pic>
        <p:nvPicPr>
          <p:cNvPr id="23" name="Imagen 22" descr="implies_p(c|_tex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762" b="81071"/>
          <a:stretch/>
        </p:blipFill>
        <p:spPr>
          <a:xfrm>
            <a:off x="3424518" y="4809566"/>
            <a:ext cx="1192306" cy="375024"/>
          </a:xfrm>
          <a:prstGeom prst="rect">
            <a:avLst/>
          </a:prstGeom>
        </p:spPr>
      </p:pic>
      <p:pic>
        <p:nvPicPr>
          <p:cNvPr id="14" name="Imagen 13" descr="Z=_sum_c'_p(_tex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558" y="5812118"/>
            <a:ext cx="2040130" cy="525182"/>
          </a:xfrm>
          <a:prstGeom prst="rect">
            <a:avLst/>
          </a:prstGeom>
        </p:spPr>
      </p:pic>
      <p:sp>
        <p:nvSpPr>
          <p:cNvPr id="15" name="Rectángulo redondeado 14"/>
          <p:cNvSpPr/>
          <p:nvPr/>
        </p:nvSpPr>
        <p:spPr>
          <a:xfrm>
            <a:off x="732114" y="5498353"/>
            <a:ext cx="3869765" cy="1045883"/>
          </a:xfrm>
          <a:prstGeom prst="round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0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/>
          <p:cNvSpPr txBox="1">
            <a:spLocks/>
          </p:cNvSpPr>
          <p:nvPr/>
        </p:nvSpPr>
        <p:spPr>
          <a:xfrm>
            <a:off x="321120" y="120946"/>
            <a:ext cx="7027347" cy="55937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US" sz="28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529564" y="896523"/>
            <a:ext cx="7454307" cy="595615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s-ES" sz="44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Naïve</a:t>
            </a:r>
            <a:r>
              <a:rPr lang="es-ES" sz="440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44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Bayes</a:t>
            </a:r>
            <a:r>
              <a:rPr lang="es-ES" sz="440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44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Classifier</a:t>
            </a:r>
            <a:endParaRPr lang="es-ES" sz="440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Marcador de contenido 1"/>
          <p:cNvSpPr txBox="1">
            <a:spLocks/>
          </p:cNvSpPr>
          <p:nvPr/>
        </p:nvSpPr>
        <p:spPr>
          <a:xfrm>
            <a:off x="565069" y="2572858"/>
            <a:ext cx="8074238" cy="1685371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dirty="0" err="1"/>
              <a:t>We</a:t>
            </a:r>
            <a:r>
              <a:rPr lang="es-ES_tradnl" dirty="0"/>
              <a:t> </a:t>
            </a:r>
            <a:r>
              <a:rPr lang="es-ES_tradnl" dirty="0" err="1"/>
              <a:t>want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compute </a:t>
            </a:r>
            <a:r>
              <a:rPr lang="es-ES_tradnl" dirty="0" err="1"/>
              <a:t>the</a:t>
            </a:r>
            <a:r>
              <a:rPr lang="es-ES_tradnl" dirty="0"/>
              <a:t> c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which</a:t>
            </a:r>
            <a:r>
              <a:rPr lang="es-ES_tradnl" dirty="0"/>
              <a:t> p(</a:t>
            </a:r>
            <a:r>
              <a:rPr lang="es-ES_tradnl" dirty="0" err="1"/>
              <a:t>c|</a:t>
            </a:r>
            <a:r>
              <a:rPr lang="es-ES_tradnl" b="1" dirty="0" err="1"/>
              <a:t>x</a:t>
            </a:r>
            <a:r>
              <a:rPr lang="es-ES_tradnl" dirty="0"/>
              <a:t>)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maximum</a:t>
            </a:r>
            <a:r>
              <a:rPr lang="es-ES_tradnl" dirty="0"/>
              <a:t>.</a:t>
            </a:r>
          </a:p>
          <a:p>
            <a:pPr marL="0" indent="0">
              <a:buNone/>
            </a:pPr>
            <a:r>
              <a:rPr lang="es-ES_tradnl" dirty="0" smtClean="0"/>
              <a:t>Note </a:t>
            </a:r>
            <a:r>
              <a:rPr lang="es-ES_tradnl" dirty="0" err="1" smtClean="0"/>
              <a:t>that</a:t>
            </a:r>
            <a:r>
              <a:rPr lang="es-ES_tradnl" dirty="0" smtClean="0"/>
              <a:t> Z </a:t>
            </a:r>
            <a:r>
              <a:rPr lang="es-ES_tradnl" dirty="0" err="1" smtClean="0"/>
              <a:t>does</a:t>
            </a:r>
            <a:r>
              <a:rPr lang="es-ES_tradnl" dirty="0" smtClean="0"/>
              <a:t> </a:t>
            </a:r>
            <a:r>
              <a:rPr lang="es-ES_tradnl" dirty="0" err="1" smtClean="0"/>
              <a:t>not</a:t>
            </a:r>
            <a:r>
              <a:rPr lang="es-ES_tradnl" dirty="0" smtClean="0"/>
              <a:t> </a:t>
            </a:r>
            <a:r>
              <a:rPr lang="es-ES_tradnl" dirty="0" err="1" smtClean="0"/>
              <a:t>depend</a:t>
            </a:r>
            <a:r>
              <a:rPr lang="es-ES_tradnl" dirty="0" smtClean="0"/>
              <a:t> </a:t>
            </a:r>
            <a:r>
              <a:rPr lang="es-ES_tradnl" dirty="0" err="1" smtClean="0"/>
              <a:t>on</a:t>
            </a:r>
            <a:r>
              <a:rPr lang="es-ES_tradnl" dirty="0" smtClean="0"/>
              <a:t> c, </a:t>
            </a:r>
            <a:r>
              <a:rPr lang="es-ES_tradnl" dirty="0" err="1" smtClean="0"/>
              <a:t>only</a:t>
            </a:r>
            <a:r>
              <a:rPr lang="es-ES_tradnl" dirty="0" smtClean="0"/>
              <a:t> </a:t>
            </a:r>
            <a:r>
              <a:rPr lang="es-ES_tradnl" dirty="0" err="1" smtClean="0"/>
              <a:t>on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input data </a:t>
            </a:r>
            <a:r>
              <a:rPr lang="es-ES_tradnl" dirty="0" err="1" smtClean="0"/>
              <a:t>point</a:t>
            </a:r>
            <a:r>
              <a:rPr lang="es-ES_tradnl" dirty="0" smtClean="0"/>
              <a:t> </a:t>
            </a:r>
            <a:r>
              <a:rPr lang="es-ES_tradnl" b="1" dirty="0" smtClean="0"/>
              <a:t>x</a:t>
            </a:r>
            <a:r>
              <a:rPr lang="es-ES_tradnl" dirty="0" smtClean="0"/>
              <a:t>.</a:t>
            </a:r>
          </a:p>
          <a:p>
            <a:pPr marL="0" indent="0">
              <a:buNone/>
            </a:pPr>
            <a:r>
              <a:rPr lang="es-ES_tradnl" dirty="0" smtClean="0"/>
              <a:t>So, Z </a:t>
            </a:r>
            <a:r>
              <a:rPr lang="es-ES_tradnl" dirty="0" err="1" smtClean="0"/>
              <a:t>is</a:t>
            </a:r>
            <a:r>
              <a:rPr lang="es-ES_tradnl" dirty="0" smtClean="0"/>
              <a:t> a </a:t>
            </a:r>
            <a:r>
              <a:rPr lang="es-ES_tradnl" dirty="0" err="1" smtClean="0"/>
              <a:t>normalization</a:t>
            </a:r>
            <a:r>
              <a:rPr lang="es-ES_tradnl" dirty="0" smtClean="0"/>
              <a:t> </a:t>
            </a:r>
            <a:r>
              <a:rPr lang="es-ES_tradnl" dirty="0" err="1" smtClean="0"/>
              <a:t>constant</a:t>
            </a:r>
            <a:r>
              <a:rPr lang="es-ES_tradnl" dirty="0"/>
              <a:t> </a:t>
            </a:r>
            <a:r>
              <a:rPr lang="es-ES_tradnl" dirty="0" smtClean="0"/>
              <a:t>and can be </a:t>
            </a:r>
            <a:r>
              <a:rPr lang="es-ES_tradnl" dirty="0" err="1" smtClean="0"/>
              <a:t>ommited</a:t>
            </a:r>
            <a:r>
              <a:rPr lang="es-ES_tradnl" dirty="0" smtClean="0"/>
              <a:t> in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comparison</a:t>
            </a:r>
            <a:r>
              <a:rPr lang="es-ES_tradnl" dirty="0" smtClean="0"/>
              <a:t>.</a:t>
            </a:r>
          </a:p>
        </p:txBody>
      </p:sp>
      <p:pic>
        <p:nvPicPr>
          <p:cNvPr id="14" name="Imagen 13" descr="Z=_sum_c'_p(_tex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941" y="1902684"/>
            <a:ext cx="1845982" cy="475203"/>
          </a:xfrm>
          <a:prstGeom prst="rect">
            <a:avLst/>
          </a:prstGeom>
        </p:spPr>
      </p:pic>
      <p:pic>
        <p:nvPicPr>
          <p:cNvPr id="13" name="Imagen 12" descr="implies_p(c|_tex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47"/>
          <a:stretch/>
        </p:blipFill>
        <p:spPr>
          <a:xfrm>
            <a:off x="1195280" y="1734873"/>
            <a:ext cx="2764131" cy="734901"/>
          </a:xfrm>
          <a:prstGeom prst="rect">
            <a:avLst/>
          </a:prstGeom>
        </p:spPr>
      </p:pic>
      <p:pic>
        <p:nvPicPr>
          <p:cNvPr id="3" name="Imagen 2" descr="p(c|_textbf_x_)_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995" y="4109226"/>
            <a:ext cx="3071159" cy="896812"/>
          </a:xfrm>
          <a:prstGeom prst="rect">
            <a:avLst/>
          </a:prstGeom>
        </p:spPr>
      </p:pic>
      <p:grpSp>
        <p:nvGrpSpPr>
          <p:cNvPr id="9" name="Agrupar 8"/>
          <p:cNvGrpSpPr/>
          <p:nvPr/>
        </p:nvGrpSpPr>
        <p:grpSpPr>
          <a:xfrm>
            <a:off x="2121643" y="5124824"/>
            <a:ext cx="5020239" cy="1419411"/>
            <a:chOff x="2121643" y="5124824"/>
            <a:chExt cx="5020239" cy="1419411"/>
          </a:xfrm>
        </p:grpSpPr>
        <p:pic>
          <p:nvPicPr>
            <p:cNvPr id="8" name="Imagen 7" descr="hat_y_=_argmax_k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0706" y="5232102"/>
              <a:ext cx="4515224" cy="1058880"/>
            </a:xfrm>
            <a:prstGeom prst="rect">
              <a:avLst/>
            </a:prstGeom>
          </p:spPr>
        </p:pic>
        <p:sp>
          <p:nvSpPr>
            <p:cNvPr id="18" name="Rectángulo redondeado 17"/>
            <p:cNvSpPr/>
            <p:nvPr/>
          </p:nvSpPr>
          <p:spPr>
            <a:xfrm>
              <a:off x="2121643" y="5124824"/>
              <a:ext cx="5020239" cy="1419411"/>
            </a:xfrm>
            <a:prstGeom prst="roundRect">
              <a:avLst/>
            </a:prstGeom>
            <a:noFill/>
            <a:ln w="381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2573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/>
          <p:cNvSpPr txBox="1">
            <a:spLocks/>
          </p:cNvSpPr>
          <p:nvPr/>
        </p:nvSpPr>
        <p:spPr>
          <a:xfrm>
            <a:off x="321120" y="120946"/>
            <a:ext cx="7027347" cy="55937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US" sz="28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529564" y="896523"/>
            <a:ext cx="7454307" cy="595615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s-ES" sz="44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Naïve</a:t>
            </a:r>
            <a:r>
              <a:rPr lang="es-ES" sz="440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44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Bayes</a:t>
            </a:r>
            <a:r>
              <a:rPr lang="es-ES" sz="440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44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Classifier</a:t>
            </a:r>
            <a:endParaRPr lang="es-ES" sz="440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Marcador de contenido 1"/>
          <p:cNvSpPr txBox="1">
            <a:spLocks/>
          </p:cNvSpPr>
          <p:nvPr/>
        </p:nvSpPr>
        <p:spPr>
          <a:xfrm>
            <a:off x="582997" y="3412554"/>
            <a:ext cx="6723237" cy="1685371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dirty="0" err="1" smtClean="0"/>
              <a:t>How</a:t>
            </a:r>
            <a:r>
              <a:rPr lang="es-ES_tradnl" dirty="0" smtClean="0"/>
              <a:t> do </a:t>
            </a:r>
            <a:r>
              <a:rPr lang="es-ES_tradnl" dirty="0" err="1" smtClean="0"/>
              <a:t>we</a:t>
            </a:r>
            <a:r>
              <a:rPr lang="es-ES_tradnl" dirty="0" smtClean="0"/>
              <a:t> </a:t>
            </a:r>
            <a:r>
              <a:rPr lang="es-ES_tradnl" dirty="0" err="1" smtClean="0"/>
              <a:t>estimate</a:t>
            </a:r>
            <a:r>
              <a:rPr lang="es-ES_tradnl" dirty="0" smtClean="0"/>
              <a:t> p(c) and p(</a:t>
            </a:r>
            <a:r>
              <a:rPr lang="es-ES_tradnl" dirty="0" err="1" smtClean="0"/>
              <a:t>x</a:t>
            </a:r>
            <a:r>
              <a:rPr lang="es-ES_tradnl" baseline="-25000" dirty="0" err="1" smtClean="0"/>
              <a:t>i</a:t>
            </a:r>
            <a:r>
              <a:rPr lang="es-ES_tradnl" dirty="0" err="1" smtClean="0"/>
              <a:t>|c</a:t>
            </a:r>
            <a:r>
              <a:rPr lang="es-ES_tradnl" dirty="0" smtClean="0"/>
              <a:t>)?</a:t>
            </a:r>
          </a:p>
          <a:p>
            <a:r>
              <a:rPr lang="es-ES_tradnl" dirty="0" err="1" smtClean="0"/>
              <a:t>Maximum</a:t>
            </a:r>
            <a:r>
              <a:rPr lang="es-ES_tradnl" dirty="0" smtClean="0"/>
              <a:t> </a:t>
            </a:r>
            <a:r>
              <a:rPr lang="es-ES_tradnl" dirty="0" err="1" smtClean="0"/>
              <a:t>Likelihood</a:t>
            </a:r>
            <a:r>
              <a:rPr lang="es-ES_tradnl" dirty="0" smtClean="0"/>
              <a:t> (MLE)</a:t>
            </a:r>
          </a:p>
          <a:p>
            <a:r>
              <a:rPr lang="es-ES_tradnl" dirty="0" err="1" smtClean="0"/>
              <a:t>Bayesian</a:t>
            </a:r>
            <a:r>
              <a:rPr lang="es-ES_tradnl" dirty="0" smtClean="0"/>
              <a:t> </a:t>
            </a:r>
            <a:r>
              <a:rPr lang="es-ES_tradnl" dirty="0" err="1" smtClean="0"/>
              <a:t>estimation</a:t>
            </a:r>
            <a:r>
              <a:rPr lang="es-ES_tradnl" dirty="0" smtClean="0"/>
              <a:t> </a:t>
            </a:r>
            <a:r>
              <a:rPr lang="es-ES_tradnl" sz="1600" dirty="0" smtClean="0"/>
              <a:t>(</a:t>
            </a:r>
            <a:r>
              <a:rPr lang="es-ES_tradnl" sz="1600" dirty="0" err="1" smtClean="0"/>
              <a:t>beyond</a:t>
            </a:r>
            <a:r>
              <a:rPr lang="es-ES_tradnl" sz="1600" dirty="0" smtClean="0"/>
              <a:t> </a:t>
            </a:r>
            <a:r>
              <a:rPr lang="es-ES_tradnl" sz="1600" dirty="0" err="1" smtClean="0"/>
              <a:t>the</a:t>
            </a:r>
            <a:r>
              <a:rPr lang="es-ES_tradnl" sz="1600" dirty="0" smtClean="0"/>
              <a:t> </a:t>
            </a:r>
            <a:r>
              <a:rPr lang="es-ES_tradnl" sz="1600" dirty="0" err="1" smtClean="0"/>
              <a:t>scope</a:t>
            </a:r>
            <a:r>
              <a:rPr lang="es-ES_tradnl" sz="1600" dirty="0" smtClean="0"/>
              <a:t>)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121647" y="5109882"/>
            <a:ext cx="6140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Note: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We can do Naïve Bayes without using </a:t>
            </a:r>
            <a:r>
              <a:rPr lang="en-US" dirty="0" err="1" smtClean="0">
                <a:solidFill>
                  <a:schemeClr val="accent4"/>
                </a:solidFill>
              </a:rPr>
              <a:t>bayesian</a:t>
            </a:r>
            <a:r>
              <a:rPr lang="en-US" dirty="0" smtClean="0">
                <a:solidFill>
                  <a:schemeClr val="accent4"/>
                </a:solidFill>
              </a:rPr>
              <a:t> statistics!!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10" name="Imagen 9" descr="hat_y_=_argmax_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941" y="2124332"/>
            <a:ext cx="4515224" cy="1058880"/>
          </a:xfrm>
          <a:prstGeom prst="rect">
            <a:avLst/>
          </a:prstGeom>
        </p:spPr>
      </p:pic>
      <p:sp>
        <p:nvSpPr>
          <p:cNvPr id="11" name="Rectángulo redondeado 10"/>
          <p:cNvSpPr/>
          <p:nvPr/>
        </p:nvSpPr>
        <p:spPr>
          <a:xfrm>
            <a:off x="2061878" y="2106701"/>
            <a:ext cx="5020239" cy="1150471"/>
          </a:xfrm>
          <a:prstGeom prst="round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31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529564" y="896523"/>
            <a:ext cx="7454307" cy="595615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s-ES" sz="44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</a:t>
            </a:r>
            <a:endParaRPr lang="es-ES" sz="440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Marcador de contenido 1"/>
          <p:cNvSpPr txBox="1">
            <a:spLocks/>
          </p:cNvSpPr>
          <p:nvPr/>
        </p:nvSpPr>
        <p:spPr>
          <a:xfrm>
            <a:off x="529211" y="1912471"/>
            <a:ext cx="8420554" cy="1284941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Coin tosses.</a:t>
            </a:r>
            <a:r>
              <a:rPr lang="en-US" dirty="0" smtClean="0"/>
              <a:t> We toss a coin N times and annotate if it comes up heads (</a:t>
            </a:r>
            <a:r>
              <a:rPr lang="en-US" dirty="0" err="1" smtClean="0"/>
              <a:t>v</a:t>
            </a:r>
            <a:r>
              <a:rPr lang="en-US" baseline="30000" dirty="0" err="1" smtClean="0"/>
              <a:t>n</a:t>
            </a:r>
            <a:r>
              <a:rPr lang="en-US" dirty="0" smtClean="0"/>
              <a:t> = 1) or tails (</a:t>
            </a:r>
            <a:r>
              <a:rPr lang="en-US" dirty="0" err="1" smtClean="0"/>
              <a:t>v</a:t>
            </a:r>
            <a:r>
              <a:rPr lang="en-US" baseline="30000" dirty="0" err="1" smtClean="0"/>
              <a:t>n</a:t>
            </a:r>
            <a:r>
              <a:rPr lang="en-US" dirty="0" smtClean="0"/>
              <a:t> = 0) as {0, 0, 0, 1, 0}. We want to estimate </a:t>
            </a:r>
            <a:r>
              <a:rPr lang="en-US" dirty="0" err="1" smtClean="0"/>
              <a:t>θ</a:t>
            </a:r>
            <a:r>
              <a:rPr lang="en-US" dirty="0" smtClean="0"/>
              <a:t>=p(</a:t>
            </a:r>
            <a:r>
              <a:rPr lang="en-US" dirty="0" err="1" smtClean="0"/>
              <a:t>v</a:t>
            </a:r>
            <a:r>
              <a:rPr lang="en-US" baseline="30000" dirty="0" err="1" smtClean="0"/>
              <a:t>n</a:t>
            </a:r>
            <a:r>
              <a:rPr lang="en-US" dirty="0" smtClean="0"/>
              <a:t>=1) by Naïve Bayes. </a:t>
            </a:r>
          </a:p>
        </p:txBody>
      </p:sp>
      <p:sp>
        <p:nvSpPr>
          <p:cNvPr id="10" name="Título 4"/>
          <p:cNvSpPr txBox="1">
            <a:spLocks/>
          </p:cNvSpPr>
          <p:nvPr/>
        </p:nvSpPr>
        <p:spPr>
          <a:xfrm>
            <a:off x="321120" y="120946"/>
            <a:ext cx="7027347" cy="55937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28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Naïve</a:t>
            </a:r>
            <a:r>
              <a:rPr lang="es-ES" sz="280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28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Bayes</a:t>
            </a:r>
            <a:endParaRPr lang="en-US" sz="2800" dirty="0"/>
          </a:p>
        </p:txBody>
      </p:sp>
      <p:pic>
        <p:nvPicPr>
          <p:cNvPr id="8" name="Imagen 7" descr="hat_y_=_argmax_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539" y="3108014"/>
            <a:ext cx="3633694" cy="852150"/>
          </a:xfrm>
          <a:prstGeom prst="rect">
            <a:avLst/>
          </a:prstGeom>
        </p:spPr>
      </p:pic>
      <p:sp>
        <p:nvSpPr>
          <p:cNvPr id="11" name="Marcador de contenido 1"/>
          <p:cNvSpPr txBox="1">
            <a:spLocks/>
          </p:cNvSpPr>
          <p:nvPr/>
        </p:nvSpPr>
        <p:spPr>
          <a:xfrm>
            <a:off x="606906" y="4022165"/>
            <a:ext cx="8420554" cy="247724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Prior: P(1) = 0.6 // P(0) = 0.4</a:t>
            </a:r>
          </a:p>
          <a:p>
            <a:pPr marL="0" indent="0">
              <a:buNone/>
            </a:pPr>
            <a:r>
              <a:rPr lang="en-US" dirty="0" smtClean="0"/>
              <a:t>Likelihood: P(0)=0.8, P(1)0.2</a:t>
            </a:r>
          </a:p>
          <a:p>
            <a:pPr marL="0" indent="0">
              <a:buNone/>
            </a:pPr>
            <a:r>
              <a:rPr lang="en-US" dirty="0" smtClean="0"/>
              <a:t>Posterior: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P(1) ~ 0.6 * 0.2 = 0.12 -&gt; 0.12/(0.12+0.32) = 0.27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P(0) ~ 0.4 * 0.8 = 0.32 -&gt; 0.32/(0.12+0.32) = 0.73</a:t>
            </a:r>
          </a:p>
        </p:txBody>
      </p:sp>
    </p:spTree>
    <p:extLst>
      <p:ext uri="{BB962C8B-B14F-4D97-AF65-F5344CB8AC3E}">
        <p14:creationId xmlns:p14="http://schemas.microsoft.com/office/powerpoint/2010/main" val="1226974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/>
          <p:cNvSpPr txBox="1">
            <a:spLocks/>
          </p:cNvSpPr>
          <p:nvPr/>
        </p:nvSpPr>
        <p:spPr>
          <a:xfrm>
            <a:off x="321120" y="120946"/>
            <a:ext cx="7027347" cy="55937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US" sz="28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529564" y="896523"/>
            <a:ext cx="7454307" cy="595615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s-ES" sz="44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Maximum</a:t>
            </a:r>
            <a:r>
              <a:rPr lang="es-ES" sz="440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44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Likelihood</a:t>
            </a:r>
            <a:endParaRPr lang="es-ES" sz="440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Marcador de contenido 1"/>
          <p:cNvSpPr txBox="1">
            <a:spLocks/>
          </p:cNvSpPr>
          <p:nvPr/>
        </p:nvSpPr>
        <p:spPr>
          <a:xfrm>
            <a:off x="565069" y="1825809"/>
            <a:ext cx="8074238" cy="624548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dirty="0" err="1" smtClean="0"/>
              <a:t>Estimate</a:t>
            </a:r>
            <a:r>
              <a:rPr lang="es-ES_tradnl" dirty="0" smtClean="0"/>
              <a:t> </a:t>
            </a:r>
            <a:r>
              <a:rPr lang="es-ES_tradnl" dirty="0"/>
              <a:t>p(</a:t>
            </a:r>
            <a:r>
              <a:rPr lang="es-ES_tradnl" dirty="0" err="1" smtClean="0"/>
              <a:t>c</a:t>
            </a:r>
            <a:r>
              <a:rPr lang="es-ES_tradnl" baseline="-25000" dirty="0" err="1" smtClean="0"/>
              <a:t>k</a:t>
            </a:r>
            <a:r>
              <a:rPr lang="es-ES_tradnl" dirty="0" smtClean="0"/>
              <a:t>) </a:t>
            </a:r>
            <a:r>
              <a:rPr lang="es-ES_tradnl" dirty="0"/>
              <a:t>and p(</a:t>
            </a:r>
            <a:r>
              <a:rPr lang="es-ES_tradnl" dirty="0" err="1"/>
              <a:t>x</a:t>
            </a:r>
            <a:r>
              <a:rPr lang="es-ES_tradnl" baseline="-25000" dirty="0" err="1"/>
              <a:t>i</a:t>
            </a:r>
            <a:r>
              <a:rPr lang="es-ES_tradnl" dirty="0" err="1"/>
              <a:t>|</a:t>
            </a:r>
            <a:r>
              <a:rPr lang="es-ES_tradnl" dirty="0" err="1" smtClean="0"/>
              <a:t>c</a:t>
            </a:r>
            <a:r>
              <a:rPr lang="es-ES_tradnl" baseline="-25000" dirty="0" err="1"/>
              <a:t>k</a:t>
            </a:r>
            <a:r>
              <a:rPr lang="es-ES_tradnl" dirty="0" smtClean="0"/>
              <a:t>) </a:t>
            </a:r>
            <a:r>
              <a:rPr lang="es-ES_tradnl" dirty="0" err="1" smtClean="0"/>
              <a:t>through</a:t>
            </a:r>
            <a:r>
              <a:rPr lang="es-ES_tradnl" dirty="0" smtClean="0"/>
              <a:t> </a:t>
            </a:r>
            <a:r>
              <a:rPr lang="es-ES_tradnl" dirty="0" err="1" smtClean="0"/>
              <a:t>maximum</a:t>
            </a:r>
            <a:r>
              <a:rPr lang="es-ES_tradnl" dirty="0" smtClean="0"/>
              <a:t> </a:t>
            </a:r>
            <a:r>
              <a:rPr lang="es-ES_tradnl" dirty="0" err="1" smtClean="0"/>
              <a:t>likelihood</a:t>
            </a:r>
            <a:r>
              <a:rPr lang="es-ES_tradnl" dirty="0" smtClean="0"/>
              <a:t>. </a:t>
            </a:r>
          </a:p>
        </p:txBody>
      </p:sp>
      <p:sp>
        <p:nvSpPr>
          <p:cNvPr id="10" name="Título 4"/>
          <p:cNvSpPr txBox="1">
            <a:spLocks/>
          </p:cNvSpPr>
          <p:nvPr/>
        </p:nvSpPr>
        <p:spPr>
          <a:xfrm>
            <a:off x="279285" y="168758"/>
            <a:ext cx="7027347" cy="55937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28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Naïve</a:t>
            </a:r>
            <a:r>
              <a:rPr lang="es-ES" sz="280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28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Bayes</a:t>
            </a:r>
            <a:endParaRPr lang="en-US" sz="2800" dirty="0"/>
          </a:p>
        </p:txBody>
      </p:sp>
      <p:pic>
        <p:nvPicPr>
          <p:cNvPr id="11" name="Imagen 10" descr="hat_y_=_argmax_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940" y="959381"/>
            <a:ext cx="2856753" cy="669947"/>
          </a:xfrm>
          <a:prstGeom prst="rect">
            <a:avLst/>
          </a:prstGeom>
        </p:spPr>
      </p:pic>
      <p:pic>
        <p:nvPicPr>
          <p:cNvPr id="6" name="Imagen 5" descr="sum_k_theta_k_=_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433" y="3481294"/>
            <a:ext cx="973860" cy="493254"/>
          </a:xfrm>
          <a:prstGeom prst="rect">
            <a:avLst/>
          </a:prstGeom>
        </p:spPr>
      </p:pic>
      <p:sp>
        <p:nvSpPr>
          <p:cNvPr id="15" name="Marcador de contenido 1"/>
          <p:cNvSpPr txBox="1">
            <a:spLocks/>
          </p:cNvSpPr>
          <p:nvPr/>
        </p:nvSpPr>
        <p:spPr>
          <a:xfrm>
            <a:off x="568058" y="2351735"/>
            <a:ext cx="8074238" cy="1697324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u="sng" dirty="0" err="1" smtClean="0"/>
              <a:t>Example</a:t>
            </a:r>
            <a:r>
              <a:rPr lang="es-ES_tradnl" u="sng" dirty="0" smtClean="0"/>
              <a:t>:</a:t>
            </a:r>
            <a:r>
              <a:rPr lang="es-ES_tradnl" dirty="0" smtClean="0"/>
              <a:t> </a:t>
            </a:r>
            <a:r>
              <a:rPr lang="es-ES_tradnl" dirty="0" err="1" smtClean="0"/>
              <a:t>Assume</a:t>
            </a:r>
            <a:r>
              <a:rPr lang="es-ES_tradnl" dirty="0" smtClean="0"/>
              <a:t> c </a:t>
            </a:r>
            <a:r>
              <a:rPr lang="es-ES_tradnl" dirty="0" err="1" smtClean="0"/>
              <a:t>is</a:t>
            </a:r>
            <a:r>
              <a:rPr lang="es-ES_tradnl" dirty="0" smtClean="0"/>
              <a:t> a </a:t>
            </a:r>
            <a:r>
              <a:rPr lang="es-ES_tradnl" dirty="0" err="1" smtClean="0"/>
              <a:t>multinomial</a:t>
            </a:r>
            <a:r>
              <a:rPr lang="es-ES_tradnl" dirty="0" smtClean="0"/>
              <a:t> </a:t>
            </a:r>
            <a:r>
              <a:rPr lang="es-ES_tradnl" dirty="0" err="1" smtClean="0"/>
              <a:t>distribution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parameters</a:t>
            </a:r>
            <a:r>
              <a:rPr lang="es-ES_tradnl" dirty="0" smtClean="0"/>
              <a:t> </a:t>
            </a:r>
          </a:p>
          <a:p>
            <a:pPr marL="0" indent="0">
              <a:buNone/>
            </a:pPr>
            <a:r>
              <a:rPr lang="es-ES_tradnl" dirty="0" err="1" smtClean="0"/>
              <a:t>θ</a:t>
            </a:r>
            <a:r>
              <a:rPr lang="es-ES_tradnl" dirty="0" smtClean="0"/>
              <a:t>={θ</a:t>
            </a:r>
            <a:r>
              <a:rPr lang="es-ES_tradnl" baseline="-25000" dirty="0" smtClean="0"/>
              <a:t>1,</a:t>
            </a:r>
            <a:r>
              <a:rPr lang="mr-IN" baseline="-25000" dirty="0" smtClean="0"/>
              <a:t>…</a:t>
            </a:r>
            <a:r>
              <a:rPr lang="es-ES_tradnl" baseline="-25000" dirty="0" smtClean="0"/>
              <a:t>,</a:t>
            </a:r>
            <a:r>
              <a:rPr lang="es-ES_tradnl" dirty="0" err="1" smtClean="0"/>
              <a:t>θ</a:t>
            </a:r>
            <a:r>
              <a:rPr lang="es-ES_tradnl" baseline="-25000" dirty="0" err="1" smtClean="0"/>
              <a:t>k</a:t>
            </a:r>
            <a:r>
              <a:rPr lang="es-ES_tradnl" dirty="0" smtClean="0"/>
              <a:t>}. x</a:t>
            </a:r>
            <a:r>
              <a:rPr lang="es-ES_tradnl" baseline="-25000" dirty="0" smtClean="0"/>
              <a:t>i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binary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values</a:t>
            </a:r>
            <a:r>
              <a:rPr lang="es-ES_tradnl" dirty="0" smtClean="0"/>
              <a:t> {0,1}.</a:t>
            </a:r>
          </a:p>
          <a:p>
            <a:pPr marL="0" indent="0">
              <a:buNone/>
            </a:pPr>
            <a:r>
              <a:rPr lang="es-ES_tradnl" dirty="0" smtClean="0"/>
              <a:t>Note </a:t>
            </a:r>
            <a:r>
              <a:rPr lang="es-ES_tradnl" dirty="0" err="1" smtClean="0"/>
              <a:t>that</a:t>
            </a:r>
            <a:r>
              <a:rPr lang="es-ES_tradnl" dirty="0" smtClean="0"/>
              <a:t> as                 </a:t>
            </a:r>
            <a:r>
              <a:rPr lang="es-ES_tradnl" dirty="0" err="1" smtClean="0"/>
              <a:t>we</a:t>
            </a:r>
            <a:r>
              <a:rPr lang="es-ES_tradnl" dirty="0" smtClean="0"/>
              <a:t> </a:t>
            </a:r>
            <a:r>
              <a:rPr lang="es-ES_tradnl" dirty="0" err="1" smtClean="0"/>
              <a:t>only</a:t>
            </a:r>
            <a:r>
              <a:rPr lang="es-ES_tradnl" dirty="0" smtClean="0"/>
              <a:t> </a:t>
            </a:r>
            <a:r>
              <a:rPr lang="es-ES_tradnl" dirty="0" err="1" smtClean="0"/>
              <a:t>need</a:t>
            </a:r>
            <a:r>
              <a:rPr lang="es-ES_tradnl" dirty="0" smtClean="0"/>
              <a:t> K-1 </a:t>
            </a:r>
            <a:r>
              <a:rPr lang="es-ES_tradnl" dirty="0" err="1" smtClean="0"/>
              <a:t>parameters</a:t>
            </a:r>
            <a:r>
              <a:rPr lang="es-ES_tradnl" dirty="0"/>
              <a:t> </a:t>
            </a:r>
            <a:r>
              <a:rPr lang="es-ES_tradnl" dirty="0" err="1" smtClean="0"/>
              <a:t>θ</a:t>
            </a:r>
            <a:r>
              <a:rPr lang="es-ES_tradnl" dirty="0" smtClean="0"/>
              <a:t>.</a:t>
            </a:r>
          </a:p>
        </p:txBody>
      </p:sp>
      <p:sp>
        <p:nvSpPr>
          <p:cNvPr id="18" name="Marcador de contenido 1"/>
          <p:cNvSpPr txBox="1">
            <a:spLocks/>
          </p:cNvSpPr>
          <p:nvPr/>
        </p:nvSpPr>
        <p:spPr>
          <a:xfrm>
            <a:off x="568058" y="4114793"/>
            <a:ext cx="8074238" cy="186167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b="1" dirty="0" smtClean="0"/>
              <a:t>ML </a:t>
            </a:r>
            <a:r>
              <a:rPr lang="es-ES_tradnl" b="1" dirty="0" err="1" smtClean="0"/>
              <a:t>is</a:t>
            </a:r>
            <a:r>
              <a:rPr lang="es-ES_tradnl" b="1" dirty="0" smtClean="0"/>
              <a:t> </a:t>
            </a:r>
            <a:r>
              <a:rPr lang="es-ES_tradnl" b="1" dirty="0" err="1" smtClean="0"/>
              <a:t>counting</a:t>
            </a:r>
            <a:r>
              <a:rPr lang="es-ES_tradnl" dirty="0" smtClean="0"/>
              <a:t> =&gt; </a:t>
            </a:r>
          </a:p>
          <a:p>
            <a:r>
              <a:rPr lang="el-GR" dirty="0" smtClean="0"/>
              <a:t>Θ</a:t>
            </a:r>
            <a:r>
              <a:rPr lang="es-ES_tradnl" baseline="-25000" dirty="0" smtClean="0"/>
              <a:t>k</a:t>
            </a:r>
            <a:r>
              <a:rPr lang="es-ES_tradnl" dirty="0" smtClean="0"/>
              <a:t> = p(</a:t>
            </a:r>
            <a:r>
              <a:rPr lang="es-ES_tradnl" dirty="0" err="1" smtClean="0"/>
              <a:t>c</a:t>
            </a:r>
            <a:r>
              <a:rPr lang="es-ES_tradnl" baseline="-25000" dirty="0" err="1" smtClean="0"/>
              <a:t>k</a:t>
            </a:r>
            <a:r>
              <a:rPr lang="es-ES_tradnl" dirty="0" smtClean="0"/>
              <a:t>) = </a:t>
            </a:r>
            <a:r>
              <a:rPr lang="es-ES_tradnl" dirty="0" err="1" smtClean="0"/>
              <a:t>count</a:t>
            </a:r>
            <a:r>
              <a:rPr lang="es-ES_tradnl" dirty="0" smtClean="0"/>
              <a:t>(</a:t>
            </a:r>
            <a:r>
              <a:rPr lang="es-ES_tradnl" dirty="0" err="1" smtClean="0"/>
              <a:t>c</a:t>
            </a:r>
            <a:r>
              <a:rPr lang="es-ES_tradnl" baseline="-25000" dirty="0" err="1" smtClean="0"/>
              <a:t>k</a:t>
            </a:r>
            <a:r>
              <a:rPr lang="es-ES_tradnl" dirty="0" smtClean="0"/>
              <a:t>)/N ,		 N=</a:t>
            </a:r>
            <a:r>
              <a:rPr lang="es-ES_tradnl" dirty="0" err="1" smtClean="0"/>
              <a:t>number</a:t>
            </a:r>
            <a:r>
              <a:rPr lang="es-ES_tradnl" dirty="0" smtClean="0"/>
              <a:t> of data </a:t>
            </a:r>
            <a:r>
              <a:rPr lang="es-ES_tradnl" dirty="0" err="1" smtClean="0"/>
              <a:t>points</a:t>
            </a:r>
            <a:endParaRPr lang="es-ES_tradnl" dirty="0" smtClean="0"/>
          </a:p>
          <a:p>
            <a:r>
              <a:rPr lang="es-ES_tradnl" dirty="0"/>
              <a:t>p</a:t>
            </a:r>
            <a:r>
              <a:rPr lang="es-ES_tradnl" dirty="0" smtClean="0"/>
              <a:t>(</a:t>
            </a:r>
            <a:r>
              <a:rPr lang="es-ES_tradnl" dirty="0" err="1" smtClean="0"/>
              <a:t>x</a:t>
            </a:r>
            <a:r>
              <a:rPr lang="es-ES_tradnl" baseline="-25000" dirty="0" err="1" smtClean="0"/>
              <a:t>i</a:t>
            </a:r>
            <a:r>
              <a:rPr lang="es-ES_tradnl" dirty="0" err="1" smtClean="0"/>
              <a:t>|c</a:t>
            </a:r>
            <a:r>
              <a:rPr lang="es-ES_tradnl" baseline="-25000" dirty="0" err="1" smtClean="0"/>
              <a:t>k</a:t>
            </a:r>
            <a:r>
              <a:rPr lang="es-ES_tradnl" dirty="0" smtClean="0"/>
              <a:t>) = #positive </a:t>
            </a:r>
            <a:r>
              <a:rPr lang="es-ES_tradnl" dirty="0" err="1" smtClean="0"/>
              <a:t>features</a:t>
            </a:r>
            <a:r>
              <a:rPr lang="es-ES_tradnl" dirty="0" smtClean="0"/>
              <a:t> x</a:t>
            </a:r>
            <a:r>
              <a:rPr lang="es-ES_tradnl" baseline="-25000" dirty="0" smtClean="0"/>
              <a:t>i</a:t>
            </a:r>
            <a:r>
              <a:rPr lang="es-ES_tradnl" dirty="0" smtClean="0"/>
              <a:t> in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</a:t>
            </a:r>
            <a:r>
              <a:rPr lang="es-ES_tradnl" baseline="-25000" dirty="0" err="1" smtClean="0"/>
              <a:t>k</a:t>
            </a:r>
            <a:endParaRPr lang="es-ES_tradnl" baseline="-25000" dirty="0" smtClean="0"/>
          </a:p>
          <a:p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502542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R exercise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87253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remarks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Bayesian </a:t>
            </a:r>
            <a:r>
              <a:rPr lang="en-US" i="1" dirty="0" err="1" smtClean="0"/>
              <a:t>vs</a:t>
            </a:r>
            <a:r>
              <a:rPr lang="en-US" i="1" dirty="0" smtClean="0"/>
              <a:t> </a:t>
            </a:r>
            <a:r>
              <a:rPr lang="en-US" i="1" dirty="0" err="1" smtClean="0"/>
              <a:t>Frequentist</a:t>
            </a:r>
            <a:r>
              <a:rPr lang="en-US" i="1" dirty="0" smtClean="0"/>
              <a:t>. </a:t>
            </a:r>
          </a:p>
          <a:p>
            <a:r>
              <a:rPr lang="en-US" i="1" dirty="0" smtClean="0"/>
              <a:t>Continuous prior. Conjugate priors.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68768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529564" y="896523"/>
            <a:ext cx="7454307" cy="595615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s-ES" sz="440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MAP vs MLE</a:t>
            </a:r>
            <a:endParaRPr lang="es-ES" sz="440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Marcador de contenido 1"/>
          <p:cNvSpPr txBox="1">
            <a:spLocks/>
          </p:cNvSpPr>
          <p:nvPr/>
        </p:nvSpPr>
        <p:spPr>
          <a:xfrm>
            <a:off x="514270" y="1852709"/>
            <a:ext cx="8420554" cy="911411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Coin tosses.</a:t>
            </a:r>
            <a:r>
              <a:rPr lang="en-US" dirty="0" smtClean="0"/>
              <a:t> We toss a coin N times and annotate if it comes up heads (</a:t>
            </a:r>
            <a:r>
              <a:rPr lang="en-US" dirty="0" err="1" smtClean="0"/>
              <a:t>v</a:t>
            </a:r>
            <a:r>
              <a:rPr lang="en-US" baseline="30000" dirty="0" err="1" smtClean="0"/>
              <a:t>n</a:t>
            </a:r>
            <a:r>
              <a:rPr lang="en-US" dirty="0" smtClean="0"/>
              <a:t> = 1) or tails (</a:t>
            </a:r>
            <a:r>
              <a:rPr lang="en-US" dirty="0" err="1" smtClean="0"/>
              <a:t>v</a:t>
            </a:r>
            <a:r>
              <a:rPr lang="en-US" baseline="30000" dirty="0" err="1" smtClean="0"/>
              <a:t>n</a:t>
            </a:r>
            <a:r>
              <a:rPr lang="en-US" dirty="0" smtClean="0"/>
              <a:t> = 0) as {0, 0, 0, 1, 0}. We want to estimate </a:t>
            </a:r>
            <a:r>
              <a:rPr lang="en-US" dirty="0" err="1" smtClean="0"/>
              <a:t>θ</a:t>
            </a:r>
            <a:r>
              <a:rPr lang="en-US" dirty="0" smtClean="0"/>
              <a:t>=p(</a:t>
            </a:r>
            <a:r>
              <a:rPr lang="en-US" dirty="0" err="1" smtClean="0"/>
              <a:t>v</a:t>
            </a:r>
            <a:r>
              <a:rPr lang="en-US" baseline="30000" dirty="0" err="1" smtClean="0"/>
              <a:t>n</a:t>
            </a:r>
            <a:r>
              <a:rPr lang="en-US" dirty="0" smtClean="0"/>
              <a:t>=1) by ML. </a:t>
            </a:r>
          </a:p>
        </p:txBody>
      </p:sp>
      <p:sp>
        <p:nvSpPr>
          <p:cNvPr id="8" name="Marcador de contenido 1"/>
          <p:cNvSpPr txBox="1">
            <a:spLocks/>
          </p:cNvSpPr>
          <p:nvPr/>
        </p:nvSpPr>
        <p:spPr>
          <a:xfrm>
            <a:off x="606905" y="3260167"/>
            <a:ext cx="8420554" cy="911411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MLE=counting: </a:t>
            </a:r>
            <a:r>
              <a:rPr lang="en-US" dirty="0" err="1" smtClean="0"/>
              <a:t>θ</a:t>
            </a:r>
            <a:r>
              <a:rPr lang="en-US" dirty="0" smtClean="0"/>
              <a:t>=0.25</a:t>
            </a:r>
          </a:p>
          <a:p>
            <a:pPr marL="0" indent="0">
              <a:buNone/>
            </a:pPr>
            <a:r>
              <a:rPr lang="en-US" dirty="0" smtClean="0"/>
              <a:t>MAP=counting + considering prior.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MLE = MAP with uniform prior. </a:t>
            </a:r>
          </a:p>
        </p:txBody>
      </p:sp>
    </p:spTree>
    <p:extLst>
      <p:ext uri="{BB962C8B-B14F-4D97-AF65-F5344CB8AC3E}">
        <p14:creationId xmlns:p14="http://schemas.microsoft.com/office/powerpoint/2010/main" val="3069982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529564" y="896523"/>
            <a:ext cx="7454307" cy="595615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s-ES" sz="44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Bonus</a:t>
            </a:r>
            <a:r>
              <a:rPr lang="es-ES" sz="440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es-ES" sz="44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continuous</a:t>
            </a:r>
            <a:r>
              <a:rPr lang="es-ES" sz="440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44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priors</a:t>
            </a:r>
            <a:endParaRPr lang="es-ES" sz="440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Marcador de contenido 1"/>
          <p:cNvSpPr txBox="1">
            <a:spLocks/>
          </p:cNvSpPr>
          <p:nvPr/>
        </p:nvSpPr>
        <p:spPr>
          <a:xfrm>
            <a:off x="529211" y="1912471"/>
            <a:ext cx="8420554" cy="911411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Bayesian Estimation is more powerful when considering continuous prior. They show a complete distribution over the parameter set.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For the coin example, what can be a suitable continuous prior?</a:t>
            </a:r>
          </a:p>
        </p:txBody>
      </p:sp>
      <p:sp>
        <p:nvSpPr>
          <p:cNvPr id="10" name="Título 4"/>
          <p:cNvSpPr txBox="1">
            <a:spLocks/>
          </p:cNvSpPr>
          <p:nvPr/>
        </p:nvSpPr>
        <p:spPr>
          <a:xfrm>
            <a:off x="321120" y="120946"/>
            <a:ext cx="7027347" cy="55937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280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Final </a:t>
            </a:r>
            <a:r>
              <a:rPr lang="es-ES" sz="28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remarks</a:t>
            </a:r>
            <a:endParaRPr lang="en-US" sz="2800" dirty="0"/>
          </a:p>
        </p:txBody>
      </p:sp>
      <p:pic>
        <p:nvPicPr>
          <p:cNvPr id="2" name="Imagen 1" descr="unifor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11" y="3361765"/>
            <a:ext cx="2574152" cy="1748118"/>
          </a:xfrm>
          <a:prstGeom prst="rect">
            <a:avLst/>
          </a:prstGeom>
        </p:spPr>
      </p:pic>
      <p:pic>
        <p:nvPicPr>
          <p:cNvPr id="3" name="Imagen 2" descr="normal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296" y="5007769"/>
            <a:ext cx="2658515" cy="1805410"/>
          </a:xfrm>
          <a:prstGeom prst="rect">
            <a:avLst/>
          </a:prstGeom>
        </p:spPr>
      </p:pic>
      <p:pic>
        <p:nvPicPr>
          <p:cNvPr id="4" name="Imagen 3" descr="normal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46" y="5154706"/>
            <a:ext cx="2332136" cy="1583764"/>
          </a:xfrm>
          <a:prstGeom prst="rect">
            <a:avLst/>
          </a:prstGeom>
        </p:spPr>
      </p:pic>
      <p:pic>
        <p:nvPicPr>
          <p:cNvPr id="7" name="Imagen 6" descr="beta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235" y="3420749"/>
            <a:ext cx="2465294" cy="167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63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9564" y="896523"/>
            <a:ext cx="7454307" cy="595615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  <a:spcAft>
                <a:spcPts val="600"/>
              </a:spcAft>
            </a:pPr>
            <a:r>
              <a:rPr lang="es-ES" sz="440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Agenda</a:t>
            </a:r>
            <a:endParaRPr lang="es-ES" sz="440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9211" y="1905103"/>
            <a:ext cx="8074238" cy="4459665"/>
          </a:xfrm>
        </p:spPr>
        <p:txBody>
          <a:bodyPr/>
          <a:lstStyle/>
          <a:p>
            <a:pPr marL="0" indent="0">
              <a:buNone/>
            </a:pPr>
            <a:r>
              <a:rPr lang="es-ES" dirty="0" err="1" smtClean="0">
                <a:solidFill>
                  <a:schemeClr val="bg2">
                    <a:lumMod val="90000"/>
                  </a:schemeClr>
                </a:solidFill>
              </a:rPr>
              <a:t>Lecture</a:t>
            </a:r>
            <a:r>
              <a:rPr lang="es-ES" dirty="0" smtClean="0">
                <a:solidFill>
                  <a:schemeClr val="bg2">
                    <a:lumMod val="90000"/>
                  </a:schemeClr>
                </a:solidFill>
              </a:rPr>
              <a:t> 1: </a:t>
            </a:r>
            <a:r>
              <a:rPr lang="es-ES" dirty="0" err="1" smtClean="0">
                <a:solidFill>
                  <a:schemeClr val="bg2">
                    <a:lumMod val="90000"/>
                  </a:schemeClr>
                </a:solidFill>
              </a:rPr>
              <a:t>Regularization</a:t>
            </a:r>
            <a:r>
              <a:rPr lang="es-ES" dirty="0" smtClean="0">
                <a:solidFill>
                  <a:schemeClr val="bg2">
                    <a:lumMod val="90000"/>
                  </a:schemeClr>
                </a:solidFill>
              </a:rPr>
              <a:t>. </a:t>
            </a:r>
          </a:p>
          <a:p>
            <a:pPr marL="0" indent="0">
              <a:buNone/>
            </a:pPr>
            <a:r>
              <a:rPr lang="es-ES" dirty="0" err="1" smtClean="0"/>
              <a:t>Lecture</a:t>
            </a:r>
            <a:r>
              <a:rPr lang="es-ES" dirty="0" smtClean="0"/>
              <a:t> 2: </a:t>
            </a:r>
            <a:r>
              <a:rPr lang="es-ES" dirty="0" err="1" smtClean="0"/>
              <a:t>Bayesian</a:t>
            </a:r>
            <a:r>
              <a:rPr lang="es-ES" dirty="0" smtClean="0"/>
              <a:t> </a:t>
            </a:r>
            <a:r>
              <a:rPr lang="es-ES" dirty="0" err="1" smtClean="0"/>
              <a:t>Statistics</a:t>
            </a:r>
            <a:endParaRPr lang="es-ES" dirty="0" smtClean="0"/>
          </a:p>
          <a:p>
            <a:pPr lvl="1"/>
            <a:r>
              <a:rPr lang="es-ES" dirty="0" err="1" smtClean="0"/>
              <a:t>Probability</a:t>
            </a:r>
            <a:r>
              <a:rPr lang="es-ES" dirty="0" smtClean="0"/>
              <a:t> </a:t>
            </a:r>
            <a:r>
              <a:rPr lang="es-ES" dirty="0" err="1" smtClean="0"/>
              <a:t>Review</a:t>
            </a:r>
            <a:r>
              <a:rPr lang="es-ES" dirty="0" smtClean="0"/>
              <a:t> </a:t>
            </a:r>
          </a:p>
          <a:p>
            <a:pPr lvl="2"/>
            <a:r>
              <a:rPr lang="es-ES" dirty="0" err="1" smtClean="0"/>
              <a:t>Bayes</a:t>
            </a:r>
            <a:r>
              <a:rPr lang="es-ES" dirty="0" smtClean="0"/>
              <a:t>’ Rule</a:t>
            </a:r>
          </a:p>
          <a:p>
            <a:pPr lvl="1"/>
            <a:r>
              <a:rPr lang="es-ES" dirty="0" err="1" smtClean="0"/>
              <a:t>Probabilistic</a:t>
            </a:r>
            <a:r>
              <a:rPr lang="es-ES" dirty="0" smtClean="0"/>
              <a:t> </a:t>
            </a:r>
            <a:r>
              <a:rPr lang="es-ES" dirty="0" err="1" smtClean="0"/>
              <a:t>Reasoning</a:t>
            </a:r>
            <a:endParaRPr lang="es-ES" dirty="0" smtClean="0"/>
          </a:p>
          <a:p>
            <a:pPr lvl="2"/>
            <a:r>
              <a:rPr lang="es-ES" dirty="0" smtClean="0"/>
              <a:t>Prior, Posterior, </a:t>
            </a:r>
            <a:r>
              <a:rPr lang="es-ES" dirty="0" err="1" smtClean="0"/>
              <a:t>Likelihood</a:t>
            </a:r>
            <a:endParaRPr lang="es-ES" dirty="0" smtClean="0"/>
          </a:p>
          <a:p>
            <a:pPr lvl="1"/>
            <a:r>
              <a:rPr lang="es-ES" dirty="0" err="1" smtClean="0"/>
              <a:t>Naïve</a:t>
            </a:r>
            <a:r>
              <a:rPr lang="es-ES" dirty="0" smtClean="0"/>
              <a:t> </a:t>
            </a:r>
            <a:r>
              <a:rPr lang="es-ES" dirty="0" err="1" smtClean="0"/>
              <a:t>Bayes</a:t>
            </a:r>
            <a:r>
              <a:rPr lang="es-ES" dirty="0" smtClean="0"/>
              <a:t>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4018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529564" y="896523"/>
            <a:ext cx="7454307" cy="595615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s-ES" sz="440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Prior = Beta </a:t>
            </a:r>
            <a:r>
              <a:rPr lang="es-ES" sz="44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distribution</a:t>
            </a:r>
            <a:endParaRPr lang="es-ES" sz="440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Marcador de contenido 1"/>
          <p:cNvSpPr txBox="1">
            <a:spLocks/>
          </p:cNvSpPr>
          <p:nvPr/>
        </p:nvSpPr>
        <p:spPr>
          <a:xfrm>
            <a:off x="529211" y="1912471"/>
            <a:ext cx="8420554" cy="4392705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Beta distribution has some useful properties for Bayesian Estimation:</a:t>
            </a:r>
          </a:p>
          <a:p>
            <a:r>
              <a:rPr lang="en-US" dirty="0" smtClean="0"/>
              <a:t>It has a suitable shape</a:t>
            </a:r>
          </a:p>
          <a:p>
            <a:r>
              <a:rPr lang="en-US" dirty="0" smtClean="0"/>
              <a:t>It is </a:t>
            </a:r>
            <a:r>
              <a:rPr lang="en-US" b="1" dirty="0" smtClean="0"/>
              <a:t>conjugate of Binomial distribution</a:t>
            </a:r>
            <a:r>
              <a:rPr lang="en-US" dirty="0" smtClean="0"/>
              <a:t>, it means that when we multiply beta*binomial we get another beta. </a:t>
            </a:r>
          </a:p>
          <a:p>
            <a:r>
              <a:rPr lang="en-US" dirty="0" smtClean="0"/>
              <a:t>So by observing data (likelihood) we only change our distribution but we are in the same family.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Prior=Beta(alpha, beta) =&gt; </a:t>
            </a:r>
          </a:p>
          <a:p>
            <a:pPr marL="0" indent="0">
              <a:buNone/>
            </a:pPr>
            <a:r>
              <a:rPr lang="en-US" dirty="0" smtClean="0"/>
              <a:t>Posterior = Beta(</a:t>
            </a:r>
            <a:r>
              <a:rPr lang="en-US" dirty="0" err="1" smtClean="0"/>
              <a:t>M</a:t>
            </a:r>
            <a:r>
              <a:rPr lang="en-US" baseline="-25000" dirty="0" err="1" smtClean="0"/>
              <a:t>H</a:t>
            </a:r>
            <a:r>
              <a:rPr lang="en-US" dirty="0" err="1" smtClean="0"/>
              <a:t>+alpha</a:t>
            </a:r>
            <a:r>
              <a:rPr lang="en-US" dirty="0" smtClean="0"/>
              <a:t>,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T</a:t>
            </a:r>
            <a:r>
              <a:rPr lang="en-US" dirty="0" err="1" smtClean="0"/>
              <a:t>+beta</a:t>
            </a:r>
            <a:r>
              <a:rPr lang="en-US" dirty="0" smtClean="0"/>
              <a:t>)</a:t>
            </a:r>
          </a:p>
        </p:txBody>
      </p:sp>
      <p:sp>
        <p:nvSpPr>
          <p:cNvPr id="10" name="Título 4"/>
          <p:cNvSpPr txBox="1">
            <a:spLocks/>
          </p:cNvSpPr>
          <p:nvPr/>
        </p:nvSpPr>
        <p:spPr>
          <a:xfrm>
            <a:off x="321120" y="120946"/>
            <a:ext cx="7027347" cy="55937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280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Final </a:t>
            </a:r>
            <a:r>
              <a:rPr lang="es-ES" sz="28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remarks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0116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529564" y="896523"/>
            <a:ext cx="7454307" cy="595615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s-ES" sz="44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</a:t>
            </a:r>
            <a:endParaRPr lang="es-ES" sz="440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Marcador de contenido 1"/>
          <p:cNvSpPr txBox="1">
            <a:spLocks/>
          </p:cNvSpPr>
          <p:nvPr/>
        </p:nvSpPr>
        <p:spPr>
          <a:xfrm>
            <a:off x="529211" y="1912471"/>
            <a:ext cx="8420554" cy="1284941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Coin tosses.</a:t>
            </a:r>
            <a:r>
              <a:rPr lang="en-US" dirty="0" smtClean="0"/>
              <a:t> We toss a coin N times and annotate if it comes up heads (</a:t>
            </a:r>
            <a:r>
              <a:rPr lang="en-US" dirty="0" err="1" smtClean="0"/>
              <a:t>v</a:t>
            </a:r>
            <a:r>
              <a:rPr lang="en-US" baseline="30000" dirty="0" err="1" smtClean="0"/>
              <a:t>n</a:t>
            </a:r>
            <a:r>
              <a:rPr lang="en-US" dirty="0" smtClean="0"/>
              <a:t> = 1) or tails (</a:t>
            </a:r>
            <a:r>
              <a:rPr lang="en-US" dirty="0" err="1" smtClean="0"/>
              <a:t>v</a:t>
            </a:r>
            <a:r>
              <a:rPr lang="en-US" baseline="30000" dirty="0" err="1" smtClean="0"/>
              <a:t>n</a:t>
            </a:r>
            <a:r>
              <a:rPr lang="en-US" dirty="0" smtClean="0"/>
              <a:t> = 0). We observe </a:t>
            </a:r>
          </a:p>
          <a:p>
            <a:r>
              <a:rPr lang="en-US" dirty="0" err="1" smtClean="0"/>
              <a:t>Nh</a:t>
            </a:r>
            <a:r>
              <a:rPr lang="en-US" dirty="0" smtClean="0"/>
              <a:t>=1, </a:t>
            </a:r>
            <a:r>
              <a:rPr lang="en-US" dirty="0" err="1" smtClean="0"/>
              <a:t>Nt</a:t>
            </a:r>
            <a:r>
              <a:rPr lang="en-US" dirty="0" smtClean="0"/>
              <a:t>=4</a:t>
            </a:r>
          </a:p>
          <a:p>
            <a:r>
              <a:rPr lang="en-US" dirty="0" err="1" smtClean="0"/>
              <a:t>Nh</a:t>
            </a:r>
            <a:r>
              <a:rPr lang="en-US" dirty="0" smtClean="0"/>
              <a:t>=100, </a:t>
            </a:r>
            <a:r>
              <a:rPr lang="en-US" dirty="0" err="1" smtClean="0"/>
              <a:t>Nt</a:t>
            </a:r>
            <a:r>
              <a:rPr lang="en-US" dirty="0" smtClean="0"/>
              <a:t>=400</a:t>
            </a:r>
          </a:p>
          <a:p>
            <a:pPr marL="0" indent="0">
              <a:buNone/>
            </a:pPr>
            <a:r>
              <a:rPr lang="en-US" dirty="0" smtClean="0"/>
              <a:t>Assume prior=Beta(2,2)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0" name="Título 4"/>
          <p:cNvSpPr txBox="1">
            <a:spLocks/>
          </p:cNvSpPr>
          <p:nvPr/>
        </p:nvSpPr>
        <p:spPr>
          <a:xfrm>
            <a:off x="321120" y="120946"/>
            <a:ext cx="7027347" cy="55937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28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Naïve</a:t>
            </a:r>
            <a:r>
              <a:rPr lang="es-ES" sz="280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28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Bayes</a:t>
            </a:r>
            <a:endParaRPr lang="en-US" sz="2800" dirty="0"/>
          </a:p>
        </p:txBody>
      </p:sp>
      <p:pic>
        <p:nvPicPr>
          <p:cNvPr id="2" name="Imagen 1" descr="beta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235" y="3195070"/>
            <a:ext cx="5393765" cy="366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64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529564" y="896523"/>
            <a:ext cx="7454307" cy="595615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s-ES" sz="44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Rerences</a:t>
            </a:r>
            <a:endParaRPr lang="es-ES" sz="440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Marcador de contenido 1"/>
          <p:cNvSpPr txBox="1">
            <a:spLocks/>
          </p:cNvSpPr>
          <p:nvPr/>
        </p:nvSpPr>
        <p:spPr>
          <a:xfrm>
            <a:off x="529211" y="1912471"/>
            <a:ext cx="8420554" cy="1284941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Bayesian Reasoning and Machine Learning, David Barber</a:t>
            </a:r>
          </a:p>
          <a:p>
            <a:r>
              <a:rPr lang="en-US" dirty="0" smtClean="0"/>
              <a:t>Think Bayes, </a:t>
            </a:r>
            <a:r>
              <a:rPr lang="en-US" dirty="0" err="1" smtClean="0"/>
              <a:t>Dourney</a:t>
            </a:r>
            <a:endParaRPr lang="en-US" dirty="0" smtClean="0"/>
          </a:p>
          <a:p>
            <a:r>
              <a:rPr lang="en-US" dirty="0" smtClean="0"/>
              <a:t>Bayesian Methods for Data Analysis, Carlin &amp; Louis</a:t>
            </a:r>
          </a:p>
          <a:p>
            <a:r>
              <a:rPr lang="en-US" dirty="0" smtClean="0"/>
              <a:t>Machine Learning, a probabilistic perspective, Murphy</a:t>
            </a:r>
          </a:p>
          <a:p>
            <a:endParaRPr lang="en-US" dirty="0" smtClean="0"/>
          </a:p>
        </p:txBody>
      </p:sp>
      <p:sp>
        <p:nvSpPr>
          <p:cNvPr id="10" name="Título 4"/>
          <p:cNvSpPr txBox="1">
            <a:spLocks/>
          </p:cNvSpPr>
          <p:nvPr/>
        </p:nvSpPr>
        <p:spPr>
          <a:xfrm>
            <a:off x="321120" y="120946"/>
            <a:ext cx="7027347" cy="55937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28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Naïve</a:t>
            </a:r>
            <a:r>
              <a:rPr lang="es-ES" sz="280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28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Bayes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6033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Statistics. </a:t>
            </a:r>
            <a:br>
              <a:rPr lang="en-US" dirty="0" smtClean="0"/>
            </a:br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err="1" smtClean="0"/>
              <a:t>María</a:t>
            </a:r>
            <a:r>
              <a:rPr lang="en-US" i="1" dirty="0" smtClean="0"/>
              <a:t> Hernández Rubio </a:t>
            </a:r>
          </a:p>
          <a:p>
            <a:r>
              <a:rPr lang="en-US" i="1" dirty="0" smtClean="0"/>
              <a:t>@</a:t>
            </a:r>
            <a:r>
              <a:rPr lang="en-US" i="1" dirty="0" err="1" smtClean="0"/>
              <a:t>maria_hr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90335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Review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Bayes’ formula. Independence. Distributions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84057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/>
          <p:cNvSpPr txBox="1">
            <a:spLocks/>
          </p:cNvSpPr>
          <p:nvPr/>
        </p:nvSpPr>
        <p:spPr>
          <a:xfrm>
            <a:off x="321120" y="120946"/>
            <a:ext cx="7027347" cy="55937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28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Definitions</a:t>
            </a:r>
            <a:r>
              <a:rPr lang="es-ES" sz="280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</a:t>
            </a:r>
            <a:r>
              <a:rPr lang="es-ES" sz="28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notation</a:t>
            </a:r>
            <a:endParaRPr lang="en-US" sz="28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529564" y="896523"/>
            <a:ext cx="7454307" cy="595615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s-ES" sz="44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Discrete</a:t>
            </a:r>
            <a:r>
              <a:rPr lang="es-ES" sz="440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variables</a:t>
            </a:r>
            <a:endParaRPr lang="es-ES" sz="440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Marcador de contenido 1"/>
          <p:cNvSpPr txBox="1">
            <a:spLocks/>
          </p:cNvSpPr>
          <p:nvPr/>
        </p:nvSpPr>
        <p:spPr>
          <a:xfrm>
            <a:off x="529211" y="1912471"/>
            <a:ext cx="8420554" cy="276411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Let X be a discrete random variable. </a:t>
            </a:r>
          </a:p>
          <a:p>
            <a:r>
              <a:rPr lang="en-US" dirty="0" smtClean="0"/>
              <a:t>P(X = </a:t>
            </a:r>
            <a:r>
              <a:rPr lang="en-US" i="1" dirty="0" smtClean="0"/>
              <a:t>x</a:t>
            </a:r>
            <a:r>
              <a:rPr lang="en-US" dirty="0" smtClean="0"/>
              <a:t>) is the probability that variable X takes value </a:t>
            </a:r>
            <a:r>
              <a:rPr lang="en-US" i="1" dirty="0" smtClean="0"/>
              <a:t>x</a:t>
            </a:r>
            <a:r>
              <a:rPr lang="en-US" dirty="0" smtClean="0"/>
              <a:t> in Dom(X)</a:t>
            </a:r>
            <a:endParaRPr lang="en-US" i="1" dirty="0" smtClean="0"/>
          </a:p>
          <a:p>
            <a:r>
              <a:rPr lang="en-US" dirty="0" smtClean="0"/>
              <a:t>If there is no confusion, we can simply use P(</a:t>
            </a:r>
            <a:r>
              <a:rPr lang="en-US" i="1" dirty="0" smtClean="0"/>
              <a:t>x</a:t>
            </a:r>
            <a:r>
              <a:rPr lang="en-US" dirty="0" smtClean="0"/>
              <a:t>). </a:t>
            </a:r>
            <a:r>
              <a:rPr lang="en-US" dirty="0" err="1" smtClean="0"/>
              <a:t>Ej</a:t>
            </a:r>
            <a:r>
              <a:rPr lang="en-US" dirty="0" smtClean="0"/>
              <a:t>: P(heads)</a:t>
            </a:r>
          </a:p>
          <a:p>
            <a:r>
              <a:rPr lang="en-US" dirty="0"/>
              <a:t>p</a:t>
            </a:r>
            <a:r>
              <a:rPr lang="en-US" dirty="0" smtClean="0"/>
              <a:t>(x) represents the distribution (or probability mass function) of variable X over all possible values of x, i.e., p(x) :=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 P(X=</a:t>
            </a:r>
            <a:r>
              <a:rPr lang="en-US" i="1" dirty="0" smtClean="0"/>
              <a:t>x</a:t>
            </a:r>
            <a:r>
              <a:rPr lang="en-US" dirty="0" smtClean="0"/>
              <a:t>).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Ej</a:t>
            </a:r>
            <a:r>
              <a:rPr lang="en-US" dirty="0" smtClean="0"/>
              <a:t>: p(x) = 0.5, x = tails, heads.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Imagen 7" descr="sum_x_P(x)_=_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293" y="5050117"/>
            <a:ext cx="1662953" cy="653303"/>
          </a:xfrm>
          <a:prstGeom prst="rect">
            <a:avLst/>
          </a:prstGeom>
        </p:spPr>
      </p:pic>
      <p:pic>
        <p:nvPicPr>
          <p:cNvPr id="11" name="Imagen 10" descr="0_le_P(x)_le_1_q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48" y="5184576"/>
            <a:ext cx="2711290" cy="3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84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529564" y="896523"/>
            <a:ext cx="7454307" cy="595615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s-ES" sz="44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Continuous</a:t>
            </a:r>
            <a:r>
              <a:rPr lang="es-ES" sz="440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variables</a:t>
            </a:r>
            <a:endParaRPr lang="es-ES" sz="440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Marcador de contenido 1"/>
          <p:cNvSpPr txBox="1">
            <a:spLocks/>
          </p:cNvSpPr>
          <p:nvPr/>
        </p:nvSpPr>
        <p:spPr>
          <a:xfrm>
            <a:off x="529211" y="1912471"/>
            <a:ext cx="8420554" cy="1972235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Let X be a continuous random variable, </a:t>
            </a:r>
          </a:p>
          <a:p>
            <a:r>
              <a:rPr lang="en-US" dirty="0"/>
              <a:t>I</a:t>
            </a:r>
            <a:r>
              <a:rPr lang="en-US" dirty="0" smtClean="0"/>
              <a:t>t does not make sense to say P(X = </a:t>
            </a:r>
            <a:r>
              <a:rPr lang="en-US" i="1" dirty="0" smtClean="0"/>
              <a:t>x</a:t>
            </a:r>
            <a:r>
              <a:rPr lang="en-US" dirty="0" smtClean="0"/>
              <a:t>), since the probability of a single value is always zero. Only makes sense in intervals.</a:t>
            </a:r>
          </a:p>
          <a:p>
            <a:r>
              <a:rPr lang="en-US" dirty="0" smtClean="0"/>
              <a:t>X has a </a:t>
            </a:r>
            <a:r>
              <a:rPr lang="en-US" b="1" dirty="0" smtClean="0"/>
              <a:t>probability density function </a:t>
            </a:r>
            <a:r>
              <a:rPr lang="en-US" i="1" dirty="0" smtClean="0"/>
              <a:t>f(x)</a:t>
            </a:r>
            <a:r>
              <a:rPr lang="en-US" dirty="0" smtClean="0"/>
              <a:t>, such that</a:t>
            </a:r>
          </a:p>
        </p:txBody>
      </p:sp>
      <p:sp>
        <p:nvSpPr>
          <p:cNvPr id="10" name="Título 4"/>
          <p:cNvSpPr txBox="1">
            <a:spLocks/>
          </p:cNvSpPr>
          <p:nvPr/>
        </p:nvSpPr>
        <p:spPr>
          <a:xfrm>
            <a:off x="321120" y="120946"/>
            <a:ext cx="7027347" cy="55937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28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Definitions</a:t>
            </a:r>
            <a:r>
              <a:rPr lang="es-ES" sz="280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</a:t>
            </a:r>
            <a:r>
              <a:rPr lang="es-ES" sz="28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notation</a:t>
            </a:r>
            <a:endParaRPr lang="en-US" sz="2800" dirty="0"/>
          </a:p>
        </p:txBody>
      </p:sp>
      <p:pic>
        <p:nvPicPr>
          <p:cNvPr id="7" name="Imagen 6" descr="f(x)_ge_0_int_-_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32" b="66928"/>
          <a:stretch/>
        </p:blipFill>
        <p:spPr>
          <a:xfrm>
            <a:off x="2092557" y="4034117"/>
            <a:ext cx="1324116" cy="418353"/>
          </a:xfrm>
          <a:prstGeom prst="rect">
            <a:avLst/>
          </a:prstGeom>
        </p:spPr>
      </p:pic>
      <p:pic>
        <p:nvPicPr>
          <p:cNvPr id="13" name="Imagen 12" descr="f(x)_ge_0_int_-_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57"/>
          <a:stretch/>
        </p:blipFill>
        <p:spPr>
          <a:xfrm>
            <a:off x="4631764" y="3771276"/>
            <a:ext cx="1940485" cy="730126"/>
          </a:xfrm>
          <a:prstGeom prst="rect">
            <a:avLst/>
          </a:prstGeom>
        </p:spPr>
      </p:pic>
      <p:sp>
        <p:nvSpPr>
          <p:cNvPr id="14" name="Marcador de contenido 1"/>
          <p:cNvSpPr txBox="1">
            <a:spLocks/>
          </p:cNvSpPr>
          <p:nvPr/>
        </p:nvSpPr>
        <p:spPr>
          <a:xfrm>
            <a:off x="517258" y="4709460"/>
            <a:ext cx="8420554" cy="1972235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will often write p(x) for both p(x) in the discrete case and f(x) in the continuous case.</a:t>
            </a:r>
          </a:p>
        </p:txBody>
      </p:sp>
    </p:spTree>
    <p:extLst>
      <p:ext uri="{BB962C8B-B14F-4D97-AF65-F5344CB8AC3E}">
        <p14:creationId xmlns:p14="http://schemas.microsoft.com/office/powerpoint/2010/main" val="1537477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/>
          <p:cNvSpPr txBox="1">
            <a:spLocks/>
          </p:cNvSpPr>
          <p:nvPr/>
        </p:nvSpPr>
        <p:spPr>
          <a:xfrm>
            <a:off x="321120" y="120946"/>
            <a:ext cx="7027347" cy="55937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28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Definitions</a:t>
            </a:r>
            <a:r>
              <a:rPr lang="es-ES" sz="280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</a:t>
            </a:r>
            <a:r>
              <a:rPr lang="es-ES" sz="28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notation</a:t>
            </a:r>
            <a:endParaRPr lang="en-US" sz="28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529564" y="896523"/>
            <a:ext cx="7454307" cy="595615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s-ES" sz="44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Joint</a:t>
            </a:r>
            <a:r>
              <a:rPr lang="es-ES" sz="440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44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Distribution</a:t>
            </a:r>
            <a:endParaRPr lang="es-ES" sz="440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Marcador de contenido 1"/>
          <p:cNvSpPr txBox="1">
            <a:spLocks/>
          </p:cNvSpPr>
          <p:nvPr/>
        </p:nvSpPr>
        <p:spPr>
          <a:xfrm>
            <a:off x="711493" y="1867647"/>
            <a:ext cx="8074238" cy="3122706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Let X, Y be discrete random variables, </a:t>
            </a:r>
            <a:r>
              <a:rPr lang="en-US" b="1" dirty="0" smtClean="0"/>
              <a:t>the joint distribution </a:t>
            </a:r>
            <a:r>
              <a:rPr lang="en-US" dirty="0" smtClean="0"/>
              <a:t>over X and Y is </a:t>
            </a:r>
            <a:r>
              <a:rPr lang="en-US" b="1" dirty="0" smtClean="0"/>
              <a:t>P(X=x, Y=y)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It represents the probability that X takes value x </a:t>
            </a:r>
            <a:r>
              <a:rPr lang="en-US" i="1" dirty="0" smtClean="0"/>
              <a:t>and</a:t>
            </a:r>
            <a:r>
              <a:rPr lang="en-US" dirty="0" smtClean="0"/>
              <a:t> Y takes value y at the same time. </a:t>
            </a:r>
          </a:p>
          <a:p>
            <a:pPr marL="0" indent="0">
              <a:buNone/>
            </a:pPr>
            <a:r>
              <a:rPr lang="en-US" dirty="0" smtClean="0"/>
              <a:t>Similarly to the single-variable case (p(x)), we will use </a:t>
            </a:r>
            <a:r>
              <a:rPr lang="en-US" b="1" dirty="0" smtClean="0"/>
              <a:t>p(x, y)</a:t>
            </a:r>
            <a:r>
              <a:rPr lang="en-US" dirty="0" smtClean="0"/>
              <a:t> for the joint distribution of X and Y, both for the discrete and continuous case. 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280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/>
          <p:cNvSpPr txBox="1">
            <a:spLocks/>
          </p:cNvSpPr>
          <p:nvPr/>
        </p:nvSpPr>
        <p:spPr>
          <a:xfrm>
            <a:off x="321120" y="120946"/>
            <a:ext cx="7027347" cy="55937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28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Definitions</a:t>
            </a:r>
            <a:r>
              <a:rPr lang="es-ES" sz="280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</a:t>
            </a:r>
            <a:r>
              <a:rPr lang="es-ES" sz="28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notation</a:t>
            </a:r>
            <a:endParaRPr lang="en-US" sz="28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529564" y="896523"/>
            <a:ext cx="7454307" cy="595615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s-ES" sz="44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Marginalization</a:t>
            </a:r>
            <a:endParaRPr lang="es-ES" sz="440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Marcador de contenido 1"/>
          <p:cNvSpPr txBox="1">
            <a:spLocks/>
          </p:cNvSpPr>
          <p:nvPr/>
        </p:nvSpPr>
        <p:spPr>
          <a:xfrm>
            <a:off x="711493" y="1867647"/>
            <a:ext cx="8074238" cy="881529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Given a joint distribution p(x, y), we can </a:t>
            </a:r>
            <a:r>
              <a:rPr lang="en-US" b="1" dirty="0" smtClean="0"/>
              <a:t>marginalize</a:t>
            </a:r>
            <a:r>
              <a:rPr lang="en-US" dirty="0" smtClean="0"/>
              <a:t> on one variable, i.e., get back the distribution over a single variable, as</a:t>
            </a:r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9" name="Agrupar 8"/>
          <p:cNvGrpSpPr/>
          <p:nvPr/>
        </p:nvGrpSpPr>
        <p:grpSpPr>
          <a:xfrm>
            <a:off x="1824223" y="2659544"/>
            <a:ext cx="2078409" cy="1082114"/>
            <a:chOff x="1570226" y="3854824"/>
            <a:chExt cx="2078409" cy="1082114"/>
          </a:xfrm>
        </p:grpSpPr>
        <p:pic>
          <p:nvPicPr>
            <p:cNvPr id="2" name="Imagen 1" descr="p(x)_=_sum_y_p(x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226" y="4318000"/>
              <a:ext cx="2078409" cy="618938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/>
          </p:nvSpPr>
          <p:spPr>
            <a:xfrm>
              <a:off x="1688353" y="3854824"/>
              <a:ext cx="1762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Discrete variables</a:t>
              </a:r>
              <a:endParaRPr lang="en-US" dirty="0"/>
            </a:p>
          </p:txBody>
        </p:sp>
      </p:grpSp>
      <p:grpSp>
        <p:nvGrpSpPr>
          <p:cNvPr id="7" name="Agrupar 6"/>
          <p:cNvGrpSpPr/>
          <p:nvPr/>
        </p:nvGrpSpPr>
        <p:grpSpPr>
          <a:xfrm>
            <a:off x="5112868" y="2662532"/>
            <a:ext cx="2062255" cy="982753"/>
            <a:chOff x="4858871" y="3857812"/>
            <a:chExt cx="2062255" cy="982753"/>
          </a:xfrm>
        </p:grpSpPr>
        <p:pic>
          <p:nvPicPr>
            <p:cNvPr id="3" name="Imagen 2" descr="p(x)_=_int_y_p(x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160" y="4243292"/>
              <a:ext cx="2038966" cy="597273"/>
            </a:xfrm>
            <a:prstGeom prst="rect">
              <a:avLst/>
            </a:prstGeom>
          </p:spPr>
        </p:pic>
        <p:sp>
          <p:nvSpPr>
            <p:cNvPr id="8" name="CuadroTexto 7"/>
            <p:cNvSpPr txBox="1"/>
            <p:nvPr/>
          </p:nvSpPr>
          <p:spPr>
            <a:xfrm>
              <a:off x="4858871" y="3857812"/>
              <a:ext cx="2059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Continuous variables</a:t>
              </a:r>
              <a:endParaRPr lang="en-US" dirty="0"/>
            </a:p>
          </p:txBody>
        </p:sp>
      </p:grpSp>
      <p:sp>
        <p:nvSpPr>
          <p:cNvPr id="11" name="Marcador de contenido 1"/>
          <p:cNvSpPr txBox="1">
            <a:spLocks/>
          </p:cNvSpPr>
          <p:nvPr/>
        </p:nvSpPr>
        <p:spPr>
          <a:xfrm>
            <a:off x="789187" y="3872757"/>
            <a:ext cx="8235283" cy="460184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X=Gender, Y=Baldness</a:t>
            </a:r>
          </a:p>
          <a:p>
            <a:pPr marL="0" indent="0">
              <a:buNone/>
            </a:pPr>
            <a:r>
              <a:rPr lang="en-US" dirty="0" smtClean="0"/>
              <a:t>P(g)?</a:t>
            </a:r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202645"/>
              </p:ext>
            </p:extLst>
          </p:nvPr>
        </p:nvGraphicFramePr>
        <p:xfrm>
          <a:off x="5423640" y="3712885"/>
          <a:ext cx="34065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9726"/>
                <a:gridCol w="886511"/>
                <a:gridCol w="118035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Bald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Not Bald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Male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Female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Marcador de contenido 1"/>
          <p:cNvSpPr txBox="1">
            <a:spLocks/>
          </p:cNvSpPr>
          <p:nvPr/>
        </p:nvSpPr>
        <p:spPr>
          <a:xfrm>
            <a:off x="699540" y="6320114"/>
            <a:ext cx="2303636" cy="522941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More generally,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5" name="Imagen 14" descr="p(x_1,_dots,_x_i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469" y="6310040"/>
            <a:ext cx="5321497" cy="577839"/>
          </a:xfrm>
          <a:prstGeom prst="rect">
            <a:avLst/>
          </a:prstGeom>
        </p:spPr>
      </p:pic>
      <p:sp>
        <p:nvSpPr>
          <p:cNvPr id="17" name="Marcador de contenido 1"/>
          <p:cNvSpPr txBox="1">
            <a:spLocks/>
          </p:cNvSpPr>
          <p:nvPr/>
        </p:nvSpPr>
        <p:spPr>
          <a:xfrm>
            <a:off x="834012" y="4781168"/>
            <a:ext cx="8235283" cy="1553883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P(g) = p(g, bald) + p(g, not bald)</a:t>
            </a:r>
          </a:p>
          <a:p>
            <a:r>
              <a:rPr lang="en-US" dirty="0" smtClean="0"/>
              <a:t>p(male) = p(male, bald) + p(male, not bald) = 0.13+ 0.32 = 0.45</a:t>
            </a:r>
          </a:p>
          <a:p>
            <a:r>
              <a:rPr lang="en-US" dirty="0"/>
              <a:t>p</a:t>
            </a:r>
            <a:r>
              <a:rPr lang="en-US" dirty="0" smtClean="0"/>
              <a:t>(female) = p(fem., bald) + p(fem., not bald) = 0.01+0.54 = 0.55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2557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/>
          <p:cNvSpPr txBox="1">
            <a:spLocks/>
          </p:cNvSpPr>
          <p:nvPr/>
        </p:nvSpPr>
        <p:spPr>
          <a:xfrm>
            <a:off x="321120" y="120946"/>
            <a:ext cx="7027347" cy="55937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US" sz="28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529564" y="896523"/>
            <a:ext cx="7454307" cy="595615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s-ES" sz="44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Conditional</a:t>
            </a:r>
            <a:r>
              <a:rPr lang="es-ES" sz="440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44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Probability</a:t>
            </a:r>
            <a:endParaRPr lang="es-ES" sz="440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Marcador de contenido 1"/>
          <p:cNvSpPr txBox="1">
            <a:spLocks/>
          </p:cNvSpPr>
          <p:nvPr/>
        </p:nvSpPr>
        <p:spPr>
          <a:xfrm>
            <a:off x="711493" y="1867647"/>
            <a:ext cx="8074238" cy="881529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The probability of event x conditioning on knowing event y, i.e., the conditional probability of x given y is given by: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4" name="Imagen 13" descr="p(x_|_y)_=_dfra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823" y="2853590"/>
            <a:ext cx="2510118" cy="860040"/>
          </a:xfrm>
          <a:prstGeom prst="rect">
            <a:avLst/>
          </a:prstGeom>
        </p:spPr>
      </p:pic>
      <p:sp>
        <p:nvSpPr>
          <p:cNvPr id="18" name="Marcador de contenido 1"/>
          <p:cNvSpPr txBox="1">
            <a:spLocks/>
          </p:cNvSpPr>
          <p:nvPr/>
        </p:nvSpPr>
        <p:spPr>
          <a:xfrm>
            <a:off x="834011" y="3827930"/>
            <a:ext cx="3693165" cy="60960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Example: </a:t>
            </a:r>
            <a:r>
              <a:rPr lang="en-US" dirty="0" smtClean="0"/>
              <a:t>P(Male | Bald)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351282"/>
              </p:ext>
            </p:extLst>
          </p:nvPr>
        </p:nvGraphicFramePr>
        <p:xfrm>
          <a:off x="5423640" y="3712885"/>
          <a:ext cx="340659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9726"/>
                <a:gridCol w="886511"/>
                <a:gridCol w="118035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Bald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Not Bald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Male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Female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Marcador de contenido 1"/>
          <p:cNvSpPr txBox="1">
            <a:spLocks/>
          </p:cNvSpPr>
          <p:nvPr/>
        </p:nvSpPr>
        <p:spPr>
          <a:xfrm>
            <a:off x="941587" y="4757262"/>
            <a:ext cx="7933471" cy="60960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P(Male | Bald) = P(Male, Bald) / P(Bald)</a:t>
            </a:r>
          </a:p>
          <a:p>
            <a:pPr marL="0" indent="0">
              <a:buNone/>
            </a:pPr>
            <a:r>
              <a:rPr lang="en-US" sz="1800" dirty="0" smtClean="0"/>
              <a:t>P(Bald) =(marginalization) = P(Male, Bald) + P(Female, Bald) = 0.01 + 0.13</a:t>
            </a:r>
          </a:p>
          <a:p>
            <a:pPr marL="0" indent="0">
              <a:buNone/>
            </a:pPr>
            <a:r>
              <a:rPr lang="en-US" sz="1800" dirty="0" smtClean="0"/>
              <a:t>P(Male | Bald) = 0.13 / 0.14 =  0.93	</a:t>
            </a:r>
          </a:p>
          <a:p>
            <a:pPr marL="0" indent="0">
              <a:buNone/>
            </a:pPr>
            <a:r>
              <a:rPr lang="en-US" sz="1600" dirty="0" smtClean="0">
                <a:sym typeface="Wingdings"/>
              </a:rPr>
              <a:t>[Recall P(Male) = 0.45]</a:t>
            </a:r>
            <a:r>
              <a:rPr lang="en-US" sz="1200" dirty="0" smtClean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Knowing it’s bald, we increase our confident on being a male.</a:t>
            </a:r>
            <a:endParaRPr lang="en-US" sz="3200" dirty="0" smtClean="0"/>
          </a:p>
        </p:txBody>
      </p:sp>
      <p:sp>
        <p:nvSpPr>
          <p:cNvPr id="24" name="Título 4"/>
          <p:cNvSpPr txBox="1">
            <a:spLocks/>
          </p:cNvSpPr>
          <p:nvPr/>
        </p:nvSpPr>
        <p:spPr>
          <a:xfrm>
            <a:off x="413756" y="168758"/>
            <a:ext cx="7027347" cy="55937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28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Definitions</a:t>
            </a:r>
            <a:r>
              <a:rPr lang="es-ES" sz="280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</a:t>
            </a:r>
            <a:r>
              <a:rPr lang="es-ES" sz="280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notation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6308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DS8_Maria_Hernandez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ción1" id="{FC3864E3-9B31-4AAD-BB89-ADDEE938E506}" vid="{3811AAAA-04FA-4190-B2D6-382351E6AE47}"/>
    </a:ext>
  </a:extLst>
</a:theme>
</file>

<file path=ppt/theme/theme2.xml><?xml version="1.0" encoding="utf-8"?>
<a:theme xmlns:a="http://schemas.openxmlformats.org/drawingml/2006/main" name="1_DS8_Maria_Hernandez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ción1" id="{FC3864E3-9B31-4AAD-BB89-ADDEE938E506}" vid="{3811AAAA-04FA-4190-B2D6-382351E6AE47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6872C23FC8E1947AC8521F9A228FB4E" ma:contentTypeVersion="8" ma:contentTypeDescription="Crear nuevo documento." ma:contentTypeScope="" ma:versionID="bb8f1e04e235c8be504e364d1e55da9f">
  <xsd:schema xmlns:xsd="http://www.w3.org/2001/XMLSchema" xmlns:xs="http://www.w3.org/2001/XMLSchema" xmlns:p="http://schemas.microsoft.com/office/2006/metadata/properties" xmlns:ns2="23f58540-22b4-45ac-8bc8-ec64c7919c32" xmlns:ns3="0910e0de-ccbb-42b3-b6ce-bcc211e70987" targetNamespace="http://schemas.microsoft.com/office/2006/metadata/properties" ma:root="true" ma:fieldsID="8488e2e653b694e96f64b771c7c3e40a" ns2:_="" ns3:_="">
    <xsd:import namespace="23f58540-22b4-45ac-8bc8-ec64c7919c32"/>
    <xsd:import namespace="0910e0de-ccbb-42b3-b6ce-bcc211e7098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f58540-22b4-45ac-8bc8-ec64c7919c3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10e0de-ccbb-42b3-b6ce-bcc211e709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3DCFF7-438F-4187-A0E1-C12B59F10B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f58540-22b4-45ac-8bc8-ec64c7919c32"/>
    <ds:schemaRef ds:uri="0910e0de-ccbb-42b3-b6ce-bcc211e709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97C6D-3B42-43C0-9C21-6FC53FC8C7D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DAD86DE-3C85-492C-ABE8-144C272E17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14971</TotalTime>
  <Words>2018</Words>
  <Application>Microsoft Macintosh PowerPoint</Application>
  <PresentationFormat>Presentación en pantalla (4:3)</PresentationFormat>
  <Paragraphs>226</Paragraphs>
  <Slides>33</Slides>
  <Notes>2</Notes>
  <HiddenSlides>1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33</vt:i4>
      </vt:variant>
    </vt:vector>
  </HeadingPairs>
  <TitlesOfParts>
    <vt:vector size="35" baseType="lpstr">
      <vt:lpstr>DS8_Maria_Hernandez</vt:lpstr>
      <vt:lpstr>1_DS8_Maria_Hernandez</vt:lpstr>
      <vt:lpstr>Presentación de PowerPoint</vt:lpstr>
      <vt:lpstr>Presentación de PowerPoint</vt:lpstr>
      <vt:lpstr>Agenda</vt:lpstr>
      <vt:lpstr>Probability Review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Probabilistic reasoning</vt:lpstr>
      <vt:lpstr>Presentación de PowerPoint</vt:lpstr>
      <vt:lpstr>Presentación de PowerPoint</vt:lpstr>
      <vt:lpstr>Presentación de PowerPoint</vt:lpstr>
      <vt:lpstr>Bayesian Statistics</vt:lpstr>
      <vt:lpstr>Presentación de PowerPoint</vt:lpstr>
      <vt:lpstr>Presentación de PowerPoint</vt:lpstr>
      <vt:lpstr>Naïve Bayes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Naïve Bayes</vt:lpstr>
      <vt:lpstr>Final remarks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Bayesian Statistics.  Naïve Bayes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Lorena de la Balsa</dc:creator>
  <cp:lastModifiedBy>Maria Hernandez</cp:lastModifiedBy>
  <cp:revision>331</cp:revision>
  <dcterms:created xsi:type="dcterms:W3CDTF">2016-04-19T10:55:24Z</dcterms:created>
  <dcterms:modified xsi:type="dcterms:W3CDTF">2018-07-28T07:29:35Z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0x010100A6872C23FC8E1947AC8521F9A228FB4E</vt:lpwstr>
  </property>
</Properties>
</file>