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480" r:id="rId2"/>
    <p:sldId id="748" r:id="rId3"/>
    <p:sldId id="663" r:id="rId4"/>
    <p:sldId id="749" r:id="rId5"/>
    <p:sldId id="755" r:id="rId6"/>
    <p:sldId id="751" r:id="rId7"/>
    <p:sldId id="687" r:id="rId8"/>
    <p:sldId id="679" r:id="rId9"/>
    <p:sldId id="759" r:id="rId10"/>
    <p:sldId id="761" r:id="rId11"/>
    <p:sldId id="762" r:id="rId12"/>
    <p:sldId id="763" r:id="rId13"/>
    <p:sldId id="764" r:id="rId14"/>
    <p:sldId id="765" r:id="rId15"/>
    <p:sldId id="766" r:id="rId16"/>
    <p:sldId id="767" r:id="rId17"/>
    <p:sldId id="75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29" autoAdjust="0"/>
    <p:restoredTop sz="70788" autoAdjust="0"/>
  </p:normalViewPr>
  <p:slideViewPr>
    <p:cSldViewPr snapToGrid="0">
      <p:cViewPr varScale="1">
        <p:scale>
          <a:sx n="77" d="100"/>
          <a:sy n="77" d="100"/>
        </p:scale>
        <p:origin x="18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389B79-8538-434B-B9F6-72C54FCB4A18}" type="datetimeFigureOut">
              <a:rPr lang="en-US" smtClean="0"/>
              <a:t>10/23/19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CBE04C-4AC9-4378-BC64-D660DA0CDE91}" type="slidenum">
              <a:rPr lang="en-US" smtClean="0"/>
              <a:t>‹#›</a:t>
            </a:fld>
            <a:endParaRPr lang="en-US"/>
          </a:p>
        </p:txBody>
      </p:sp>
    </p:spTree>
    <p:extLst>
      <p:ext uri="{BB962C8B-B14F-4D97-AF65-F5344CB8AC3E}">
        <p14:creationId xmlns:p14="http://schemas.microsoft.com/office/powerpoint/2010/main" val="2693082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1</a:t>
            </a:fld>
            <a:endParaRPr lang="en-US"/>
          </a:p>
        </p:txBody>
      </p:sp>
    </p:spTree>
    <p:extLst>
      <p:ext uri="{BB962C8B-B14F-4D97-AF65-F5344CB8AC3E}">
        <p14:creationId xmlns:p14="http://schemas.microsoft.com/office/powerpoint/2010/main" val="2209387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11</a:t>
            </a:fld>
            <a:endParaRPr lang="en-US"/>
          </a:p>
        </p:txBody>
      </p:sp>
    </p:spTree>
    <p:extLst>
      <p:ext uri="{BB962C8B-B14F-4D97-AF65-F5344CB8AC3E}">
        <p14:creationId xmlns:p14="http://schemas.microsoft.com/office/powerpoint/2010/main" val="1891133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12</a:t>
            </a:fld>
            <a:endParaRPr lang="en-US"/>
          </a:p>
        </p:txBody>
      </p:sp>
    </p:spTree>
    <p:extLst>
      <p:ext uri="{BB962C8B-B14F-4D97-AF65-F5344CB8AC3E}">
        <p14:creationId xmlns:p14="http://schemas.microsoft.com/office/powerpoint/2010/main" val="1882769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13</a:t>
            </a:fld>
            <a:endParaRPr lang="en-US"/>
          </a:p>
        </p:txBody>
      </p:sp>
    </p:spTree>
    <p:extLst>
      <p:ext uri="{BB962C8B-B14F-4D97-AF65-F5344CB8AC3E}">
        <p14:creationId xmlns:p14="http://schemas.microsoft.com/office/powerpoint/2010/main" val="4202560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14</a:t>
            </a:fld>
            <a:endParaRPr lang="en-US"/>
          </a:p>
        </p:txBody>
      </p:sp>
    </p:spTree>
    <p:extLst>
      <p:ext uri="{BB962C8B-B14F-4D97-AF65-F5344CB8AC3E}">
        <p14:creationId xmlns:p14="http://schemas.microsoft.com/office/powerpoint/2010/main" val="988891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15</a:t>
            </a:fld>
            <a:endParaRPr lang="en-US"/>
          </a:p>
        </p:txBody>
      </p:sp>
    </p:spTree>
    <p:extLst>
      <p:ext uri="{BB962C8B-B14F-4D97-AF65-F5344CB8AC3E}">
        <p14:creationId xmlns:p14="http://schemas.microsoft.com/office/powerpoint/2010/main" val="3620221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16</a:t>
            </a:fld>
            <a:endParaRPr lang="en-US"/>
          </a:p>
        </p:txBody>
      </p:sp>
    </p:spTree>
    <p:extLst>
      <p:ext uri="{BB962C8B-B14F-4D97-AF65-F5344CB8AC3E}">
        <p14:creationId xmlns:p14="http://schemas.microsoft.com/office/powerpoint/2010/main" val="1212094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startAt="4"/>
            </a:pPr>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17</a:t>
            </a:fld>
            <a:endParaRPr lang="en-US"/>
          </a:p>
        </p:txBody>
      </p:sp>
    </p:spTree>
    <p:extLst>
      <p:ext uri="{BB962C8B-B14F-4D97-AF65-F5344CB8AC3E}">
        <p14:creationId xmlns:p14="http://schemas.microsoft.com/office/powerpoint/2010/main" val="3881065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2</a:t>
            </a:fld>
            <a:endParaRPr lang="en-US"/>
          </a:p>
        </p:txBody>
      </p:sp>
    </p:spTree>
    <p:extLst>
      <p:ext uri="{BB962C8B-B14F-4D97-AF65-F5344CB8AC3E}">
        <p14:creationId xmlns:p14="http://schemas.microsoft.com/office/powerpoint/2010/main" val="2109253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3</a:t>
            </a:fld>
            <a:endParaRPr lang="en-US"/>
          </a:p>
        </p:txBody>
      </p:sp>
    </p:spTree>
    <p:extLst>
      <p:ext uri="{BB962C8B-B14F-4D97-AF65-F5344CB8AC3E}">
        <p14:creationId xmlns:p14="http://schemas.microsoft.com/office/powerpoint/2010/main" val="244363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4</a:t>
            </a:fld>
            <a:endParaRPr lang="en-US"/>
          </a:p>
        </p:txBody>
      </p:sp>
    </p:spTree>
    <p:extLst>
      <p:ext uri="{BB962C8B-B14F-4D97-AF65-F5344CB8AC3E}">
        <p14:creationId xmlns:p14="http://schemas.microsoft.com/office/powerpoint/2010/main" val="475522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90478">
              <a:defRPr/>
            </a:pPr>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5</a:t>
            </a:fld>
            <a:endParaRPr lang="en-US"/>
          </a:p>
        </p:txBody>
      </p:sp>
    </p:spTree>
    <p:extLst>
      <p:ext uri="{BB962C8B-B14F-4D97-AF65-F5344CB8AC3E}">
        <p14:creationId xmlns:p14="http://schemas.microsoft.com/office/powerpoint/2010/main" val="1432588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6</a:t>
            </a:fld>
            <a:endParaRPr lang="en-US"/>
          </a:p>
        </p:txBody>
      </p:sp>
    </p:spTree>
    <p:extLst>
      <p:ext uri="{BB962C8B-B14F-4D97-AF65-F5344CB8AC3E}">
        <p14:creationId xmlns:p14="http://schemas.microsoft.com/office/powerpoint/2010/main" val="331969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1" indent="-228600" algn="l" defTabSz="914400" rtl="0" eaLnBrk="1" fontAlgn="auto" latinLnBrk="0" hangingPunct="1">
              <a:lnSpc>
                <a:spcPct val="100000"/>
              </a:lnSpc>
              <a:spcBef>
                <a:spcPts val="0"/>
              </a:spcBef>
              <a:spcAft>
                <a:spcPts val="0"/>
              </a:spcAft>
              <a:buClrTx/>
              <a:buSzTx/>
              <a:buFontTx/>
              <a:buAutoNum type="arabicParenR"/>
              <a:tabLst/>
              <a:defRPr/>
            </a:pPr>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7</a:t>
            </a:fld>
            <a:endParaRPr lang="en-US"/>
          </a:p>
        </p:txBody>
      </p:sp>
    </p:spTree>
    <p:extLst>
      <p:ext uri="{BB962C8B-B14F-4D97-AF65-F5344CB8AC3E}">
        <p14:creationId xmlns:p14="http://schemas.microsoft.com/office/powerpoint/2010/main" val="503044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9</a:t>
            </a:fld>
            <a:endParaRPr lang="en-US"/>
          </a:p>
        </p:txBody>
      </p:sp>
    </p:spTree>
    <p:extLst>
      <p:ext uri="{BB962C8B-B14F-4D97-AF65-F5344CB8AC3E}">
        <p14:creationId xmlns:p14="http://schemas.microsoft.com/office/powerpoint/2010/main" val="3823775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10</a:t>
            </a:fld>
            <a:endParaRPr lang="en-US"/>
          </a:p>
        </p:txBody>
      </p:sp>
    </p:spTree>
    <p:extLst>
      <p:ext uri="{BB962C8B-B14F-4D97-AF65-F5344CB8AC3E}">
        <p14:creationId xmlns:p14="http://schemas.microsoft.com/office/powerpoint/2010/main" val="2639799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DFCF98D-6F4C-45D6-8DB6-0029CE9B9B68}" type="datetimeFigureOut">
              <a:rPr lang="en-US" smtClean="0"/>
              <a:t>10/23/19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0B457-0A89-48DD-A685-615ADCD18176}" type="slidenum">
              <a:rPr lang="en-US" smtClean="0"/>
              <a:t>‹#›</a:t>
            </a:fld>
            <a:endParaRPr lang="en-US"/>
          </a:p>
        </p:txBody>
      </p:sp>
    </p:spTree>
    <p:extLst>
      <p:ext uri="{BB962C8B-B14F-4D97-AF65-F5344CB8AC3E}">
        <p14:creationId xmlns:p14="http://schemas.microsoft.com/office/powerpoint/2010/main" val="1212726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FCF98D-6F4C-45D6-8DB6-0029CE9B9B68}" type="datetimeFigureOut">
              <a:rPr lang="en-US" smtClean="0"/>
              <a:t>10/23/19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0B457-0A89-48DD-A685-615ADCD18176}" type="slidenum">
              <a:rPr lang="en-US" smtClean="0"/>
              <a:t>‹#›</a:t>
            </a:fld>
            <a:endParaRPr lang="en-US"/>
          </a:p>
        </p:txBody>
      </p:sp>
    </p:spTree>
    <p:extLst>
      <p:ext uri="{BB962C8B-B14F-4D97-AF65-F5344CB8AC3E}">
        <p14:creationId xmlns:p14="http://schemas.microsoft.com/office/powerpoint/2010/main" val="2565008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FCF98D-6F4C-45D6-8DB6-0029CE9B9B68}" type="datetimeFigureOut">
              <a:rPr lang="en-US" smtClean="0"/>
              <a:t>10/23/19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0B457-0A89-48DD-A685-615ADCD18176}" type="slidenum">
              <a:rPr lang="en-US" smtClean="0"/>
              <a:t>‹#›</a:t>
            </a:fld>
            <a:endParaRPr lang="en-US"/>
          </a:p>
        </p:txBody>
      </p:sp>
    </p:spTree>
    <p:extLst>
      <p:ext uri="{BB962C8B-B14F-4D97-AF65-F5344CB8AC3E}">
        <p14:creationId xmlns:p14="http://schemas.microsoft.com/office/powerpoint/2010/main" val="2472343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FCF98D-6F4C-45D6-8DB6-0029CE9B9B68}" type="datetimeFigureOut">
              <a:rPr lang="en-US" smtClean="0"/>
              <a:t>10/23/19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0B457-0A89-48DD-A685-615ADCD18176}" type="slidenum">
              <a:rPr lang="en-US" smtClean="0"/>
              <a:t>‹#›</a:t>
            </a:fld>
            <a:endParaRPr lang="en-US"/>
          </a:p>
        </p:txBody>
      </p:sp>
    </p:spTree>
    <p:extLst>
      <p:ext uri="{BB962C8B-B14F-4D97-AF65-F5344CB8AC3E}">
        <p14:creationId xmlns:p14="http://schemas.microsoft.com/office/powerpoint/2010/main" val="2642033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FCF98D-6F4C-45D6-8DB6-0029CE9B9B68}" type="datetimeFigureOut">
              <a:rPr lang="en-US" smtClean="0"/>
              <a:t>10/23/19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0B457-0A89-48DD-A685-615ADCD18176}" type="slidenum">
              <a:rPr lang="en-US" smtClean="0"/>
              <a:t>‹#›</a:t>
            </a:fld>
            <a:endParaRPr lang="en-US"/>
          </a:p>
        </p:txBody>
      </p:sp>
    </p:spTree>
    <p:extLst>
      <p:ext uri="{BB962C8B-B14F-4D97-AF65-F5344CB8AC3E}">
        <p14:creationId xmlns:p14="http://schemas.microsoft.com/office/powerpoint/2010/main" val="1134783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FCF98D-6F4C-45D6-8DB6-0029CE9B9B68}" type="datetimeFigureOut">
              <a:rPr lang="en-US" smtClean="0"/>
              <a:t>10/23/19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10B457-0A89-48DD-A685-615ADCD18176}" type="slidenum">
              <a:rPr lang="en-US" smtClean="0"/>
              <a:t>‹#›</a:t>
            </a:fld>
            <a:endParaRPr lang="en-US"/>
          </a:p>
        </p:txBody>
      </p:sp>
    </p:spTree>
    <p:extLst>
      <p:ext uri="{BB962C8B-B14F-4D97-AF65-F5344CB8AC3E}">
        <p14:creationId xmlns:p14="http://schemas.microsoft.com/office/powerpoint/2010/main" val="1499776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FCF98D-6F4C-45D6-8DB6-0029CE9B9B68}" type="datetimeFigureOut">
              <a:rPr lang="en-US" smtClean="0"/>
              <a:t>10/23/19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10B457-0A89-48DD-A685-615ADCD18176}" type="slidenum">
              <a:rPr lang="en-US" smtClean="0"/>
              <a:t>‹#›</a:t>
            </a:fld>
            <a:endParaRPr lang="en-US"/>
          </a:p>
        </p:txBody>
      </p:sp>
    </p:spTree>
    <p:extLst>
      <p:ext uri="{BB962C8B-B14F-4D97-AF65-F5344CB8AC3E}">
        <p14:creationId xmlns:p14="http://schemas.microsoft.com/office/powerpoint/2010/main" val="3162828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FCF98D-6F4C-45D6-8DB6-0029CE9B9B68}" type="datetimeFigureOut">
              <a:rPr lang="en-US" smtClean="0"/>
              <a:t>10/23/19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10B457-0A89-48DD-A685-615ADCD18176}" type="slidenum">
              <a:rPr lang="en-US" smtClean="0"/>
              <a:t>‹#›</a:t>
            </a:fld>
            <a:endParaRPr lang="en-US"/>
          </a:p>
        </p:txBody>
      </p:sp>
    </p:spTree>
    <p:extLst>
      <p:ext uri="{BB962C8B-B14F-4D97-AF65-F5344CB8AC3E}">
        <p14:creationId xmlns:p14="http://schemas.microsoft.com/office/powerpoint/2010/main" val="1090366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FCF98D-6F4C-45D6-8DB6-0029CE9B9B68}" type="datetimeFigureOut">
              <a:rPr lang="en-US" smtClean="0"/>
              <a:t>10/23/19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10B457-0A89-48DD-A685-615ADCD18176}" type="slidenum">
              <a:rPr lang="en-US" smtClean="0"/>
              <a:t>‹#›</a:t>
            </a:fld>
            <a:endParaRPr lang="en-US"/>
          </a:p>
        </p:txBody>
      </p:sp>
    </p:spTree>
    <p:extLst>
      <p:ext uri="{BB962C8B-B14F-4D97-AF65-F5344CB8AC3E}">
        <p14:creationId xmlns:p14="http://schemas.microsoft.com/office/powerpoint/2010/main" val="323838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CF98D-6F4C-45D6-8DB6-0029CE9B9B68}" type="datetimeFigureOut">
              <a:rPr lang="en-US" smtClean="0"/>
              <a:t>10/23/19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10B457-0A89-48DD-A685-615ADCD18176}" type="slidenum">
              <a:rPr lang="en-US" smtClean="0"/>
              <a:t>‹#›</a:t>
            </a:fld>
            <a:endParaRPr lang="en-US"/>
          </a:p>
        </p:txBody>
      </p:sp>
    </p:spTree>
    <p:extLst>
      <p:ext uri="{BB962C8B-B14F-4D97-AF65-F5344CB8AC3E}">
        <p14:creationId xmlns:p14="http://schemas.microsoft.com/office/powerpoint/2010/main" val="1445316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CF98D-6F4C-45D6-8DB6-0029CE9B9B68}" type="datetimeFigureOut">
              <a:rPr lang="en-US" smtClean="0"/>
              <a:t>10/23/19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10B457-0A89-48DD-A685-615ADCD18176}" type="slidenum">
              <a:rPr lang="en-US" smtClean="0"/>
              <a:t>‹#›</a:t>
            </a:fld>
            <a:endParaRPr lang="en-US"/>
          </a:p>
        </p:txBody>
      </p:sp>
    </p:spTree>
    <p:extLst>
      <p:ext uri="{BB962C8B-B14F-4D97-AF65-F5344CB8AC3E}">
        <p14:creationId xmlns:p14="http://schemas.microsoft.com/office/powerpoint/2010/main" val="705053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FCF98D-6F4C-45D6-8DB6-0029CE9B9B68}" type="datetimeFigureOut">
              <a:rPr lang="en-US" smtClean="0"/>
              <a:t>10/23/19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10B457-0A89-48DD-A685-615ADCD18176}" type="slidenum">
              <a:rPr lang="en-US" smtClean="0"/>
              <a:t>‹#›</a:t>
            </a:fld>
            <a:endParaRPr lang="en-US"/>
          </a:p>
        </p:txBody>
      </p:sp>
    </p:spTree>
    <p:extLst>
      <p:ext uri="{BB962C8B-B14F-4D97-AF65-F5344CB8AC3E}">
        <p14:creationId xmlns:p14="http://schemas.microsoft.com/office/powerpoint/2010/main" val="598658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and Counting - Exercises 1</a:t>
            </a:r>
          </a:p>
        </p:txBody>
      </p:sp>
      <p:sp>
        <p:nvSpPr>
          <p:cNvPr id="3" name="Content Placeholder 2"/>
          <p:cNvSpPr>
            <a:spLocks noGrp="1"/>
          </p:cNvSpPr>
          <p:nvPr>
            <p:ph idx="1"/>
          </p:nvPr>
        </p:nvSpPr>
        <p:spPr>
          <a:xfrm>
            <a:off x="838200" y="1825624"/>
            <a:ext cx="10515600" cy="4824557"/>
          </a:xfrm>
        </p:spPr>
        <p:txBody>
          <a:bodyPr>
            <a:noAutofit/>
          </a:bodyPr>
          <a:lstStyle/>
          <a:p>
            <a:pPr marL="514350" indent="-514350">
              <a:buFont typeface="+mj-lt"/>
              <a:buAutoNum type="arabicPeriod"/>
            </a:pPr>
            <a:r>
              <a:rPr lang="en-US" altLang="en-US" sz="1800" dirty="0"/>
              <a:t>Find top 10 files by size in your home directory including the subdirectories. Sort them by size and print the result including the size and the name of the file (hint: use find with -size and -exec ls -s parameters)  </a:t>
            </a:r>
          </a:p>
          <a:p>
            <a:pPr marL="514350" indent="-514350">
              <a:buFont typeface="+mj-lt"/>
              <a:buAutoNum type="arabicPeriod"/>
            </a:pPr>
            <a:r>
              <a:rPr lang="en-US" sz="1800" dirty="0"/>
              <a:t>Create a dummy file with this command : </a:t>
            </a:r>
            <a:r>
              <a:rPr lang="en-US" sz="1800" dirty="0" err="1"/>
              <a:t>seq</a:t>
            </a:r>
            <a:r>
              <a:rPr lang="en-US" sz="1800" dirty="0"/>
              <a:t> 15&gt; 20lines.txt; </a:t>
            </a:r>
            <a:r>
              <a:rPr lang="en-US" sz="1800" dirty="0" err="1"/>
              <a:t>seq</a:t>
            </a:r>
            <a:r>
              <a:rPr lang="en-US" sz="1800" dirty="0"/>
              <a:t> 9 1 20 &gt;&gt; 20lines.txt; echo"20\n20" &gt;&gt; 20lines.txt; (check the content of file first)</a:t>
            </a:r>
          </a:p>
          <a:p>
            <a:pPr marL="971550" lvl="1" indent="-514350">
              <a:buFont typeface="+mj-lt"/>
              <a:buAutoNum type="alphaLcParenR"/>
            </a:pPr>
            <a:r>
              <a:rPr lang="en-US" sz="1600" dirty="0"/>
              <a:t>Sort the lines of file based on alphanumeric characters</a:t>
            </a:r>
          </a:p>
          <a:p>
            <a:pPr marL="971550" lvl="1" indent="-514350">
              <a:buFont typeface="+mj-lt"/>
              <a:buAutoNum type="alphaLcParenR"/>
            </a:pPr>
            <a:r>
              <a:rPr lang="en-US" sz="1600" dirty="0"/>
              <a:t>Sort the lines of file based on numeric values and eliminate the duplicates</a:t>
            </a:r>
          </a:p>
          <a:p>
            <a:pPr marL="971550" lvl="1" indent="-514350">
              <a:buFont typeface="+mj-lt"/>
              <a:buAutoNum type="alphaLcParenR"/>
            </a:pPr>
            <a:r>
              <a:rPr lang="en-US" sz="1600" dirty="0"/>
              <a:t>Print all duplicated lines of the file</a:t>
            </a:r>
          </a:p>
          <a:p>
            <a:pPr marL="971550" lvl="1" indent="-514350">
              <a:buFont typeface="+mj-lt"/>
              <a:buAutoNum type="alphaLcParenR"/>
            </a:pPr>
            <a:r>
              <a:rPr lang="en-US" sz="1600" dirty="0"/>
              <a:t>Print the line which has most repetitions</a:t>
            </a:r>
          </a:p>
          <a:p>
            <a:pPr marL="514350" indent="-514350">
              <a:buFont typeface="+mj-lt"/>
              <a:buAutoNum type="arabicPeriod"/>
            </a:pPr>
            <a:r>
              <a:rPr lang="en-US" sz="1800" dirty="0"/>
              <a:t>Create another file with this command : seq 0 2 40 &gt; 20lines2.txt</a:t>
            </a:r>
          </a:p>
          <a:p>
            <a:pPr marL="971550" lvl="1" indent="-514350">
              <a:buFont typeface="+mj-lt"/>
              <a:buAutoNum type="alphaLcParenR"/>
            </a:pPr>
            <a:r>
              <a:rPr lang="en-US" sz="1600" dirty="0"/>
              <a:t>Create 3</a:t>
            </a:r>
            <a:r>
              <a:rPr lang="en-US" sz="1600" baseline="30000" dirty="0"/>
              <a:t>rd</a:t>
            </a:r>
            <a:r>
              <a:rPr lang="en-US" sz="1600" dirty="0"/>
              <a:t> file from the first two but without duplicates</a:t>
            </a:r>
          </a:p>
          <a:p>
            <a:pPr marL="971550" lvl="1" indent="-514350">
              <a:buFont typeface="+mj-lt"/>
              <a:buAutoNum type="alphaLcParenR"/>
            </a:pPr>
            <a:r>
              <a:rPr lang="en-US" sz="1600" dirty="0"/>
              <a:t>Merge the first two files. Print unique lines together with the number of occurrences  inside the merged file and sorted based on line content.</a:t>
            </a:r>
          </a:p>
          <a:p>
            <a:pPr marL="514350" indent="-514350">
              <a:buFont typeface="+mj-lt"/>
              <a:buAutoNum type="arabicPeriod"/>
            </a:pPr>
            <a:r>
              <a:rPr lang="en-US" sz="1800" dirty="0"/>
              <a:t>Go to ~/Data/</a:t>
            </a:r>
            <a:r>
              <a:rPr lang="en-US" sz="1800" dirty="0" err="1"/>
              <a:t>opentraveldata</a:t>
            </a:r>
            <a:r>
              <a:rPr lang="en-US" sz="1800" dirty="0"/>
              <a:t>. Get the line with the highest number of engines using sort.</a:t>
            </a:r>
          </a:p>
        </p:txBody>
      </p:sp>
    </p:spTree>
    <p:extLst>
      <p:ext uri="{BB962C8B-B14F-4D97-AF65-F5344CB8AC3E}">
        <p14:creationId xmlns:p14="http://schemas.microsoft.com/office/powerpoint/2010/main" val="827463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compressed Files – Exercises 5</a:t>
            </a:r>
          </a:p>
        </p:txBody>
      </p:sp>
      <p:sp>
        <p:nvSpPr>
          <p:cNvPr id="3" name="Content Placeholder 2"/>
          <p:cNvSpPr>
            <a:spLocks noGrp="1"/>
          </p:cNvSpPr>
          <p:nvPr>
            <p:ph idx="1"/>
          </p:nvPr>
        </p:nvSpPr>
        <p:spPr>
          <a:xfrm>
            <a:off x="838199" y="1825625"/>
            <a:ext cx="10828867" cy="4710642"/>
          </a:xfrm>
        </p:spPr>
        <p:txBody>
          <a:bodyPr>
            <a:noAutofit/>
          </a:bodyPr>
          <a:lstStyle/>
          <a:p>
            <a:pPr marL="342900" indent="-342900">
              <a:buFont typeface="+mj-lt"/>
              <a:buAutoNum type="arabicPeriod"/>
            </a:pPr>
            <a:r>
              <a:rPr lang="en-US" sz="1800" dirty="0" err="1"/>
              <a:t>zless</a:t>
            </a:r>
            <a:r>
              <a:rPr lang="en-US" sz="1800" dirty="0"/>
              <a:t> On_Time_On_Time_Performance_2015_1.zip </a:t>
            </a:r>
          </a:p>
          <a:p>
            <a:pPr marL="342900" indent="-342900">
              <a:buFont typeface="+mj-lt"/>
              <a:buAutoNum type="arabicPeriod"/>
            </a:pPr>
            <a:r>
              <a:rPr lang="en-US" sz="1800" dirty="0" err="1"/>
              <a:t>zcat</a:t>
            </a:r>
            <a:r>
              <a:rPr lang="en-US" sz="1800" dirty="0"/>
              <a:t> On_Time_On_Time_Performance_2015_1.zip |head</a:t>
            </a:r>
          </a:p>
          <a:p>
            <a:pPr marL="0" indent="0">
              <a:buNone/>
            </a:pPr>
            <a:r>
              <a:rPr lang="en-US" sz="1800" dirty="0"/>
              <a:t>       </a:t>
            </a:r>
            <a:r>
              <a:rPr lang="en-US" sz="1800" dirty="0" err="1"/>
              <a:t>zcat</a:t>
            </a:r>
            <a:r>
              <a:rPr lang="en-US" sz="1800" dirty="0"/>
              <a:t> On_Time_On_Time_Performance_2015_1.zip |tail</a:t>
            </a:r>
          </a:p>
          <a:p>
            <a:pPr marL="342900" indent="-342900">
              <a:buFont typeface="+mj-lt"/>
              <a:buAutoNum type="arabicPeriod" startAt="3"/>
            </a:pPr>
            <a:r>
              <a:rPr lang="en-US" sz="1800" dirty="0"/>
              <a:t>bzip2 optd_por_public.csv</a:t>
            </a:r>
          </a:p>
          <a:p>
            <a:pPr marL="0" indent="0">
              <a:buNone/>
            </a:pPr>
            <a:r>
              <a:rPr lang="en-US" sz="1800" dirty="0"/>
              <a:t>       </a:t>
            </a:r>
            <a:r>
              <a:rPr lang="en-US" sz="1800" dirty="0" err="1"/>
              <a:t>bzcat</a:t>
            </a:r>
            <a:r>
              <a:rPr lang="en-US" sz="1800" dirty="0"/>
              <a:t> optd_por_public.csv.bz2 | grep -E "^MAD" </a:t>
            </a:r>
          </a:p>
          <a:p>
            <a:pPr marL="0" indent="0">
              <a:buNone/>
            </a:pPr>
            <a:r>
              <a:rPr lang="en-US" sz="1800" dirty="0"/>
              <a:t>	or</a:t>
            </a:r>
          </a:p>
          <a:p>
            <a:pPr marL="0" indent="0">
              <a:buNone/>
            </a:pPr>
            <a:r>
              <a:rPr lang="en-US" sz="1800" dirty="0"/>
              <a:t>       </a:t>
            </a:r>
            <a:r>
              <a:rPr lang="en-US" sz="1800" dirty="0" err="1"/>
              <a:t>bzgrep</a:t>
            </a:r>
            <a:r>
              <a:rPr lang="en-US" sz="1800" dirty="0"/>
              <a:t> -E "^MAD" optd_por_public.csv.bz2 </a:t>
            </a:r>
          </a:p>
          <a:p>
            <a:pPr marL="0" indent="0">
              <a:buNone/>
            </a:pPr>
            <a:endParaRPr lang="en-US" sz="1800" dirty="0"/>
          </a:p>
          <a:p>
            <a:pPr marL="514350" indent="-514350">
              <a:buFont typeface="+mj-lt"/>
              <a:buAutoNum type="arabicPeriod" startAt="4"/>
            </a:pPr>
            <a:r>
              <a:rPr lang="en-US" sz="1800" dirty="0"/>
              <a:t>paste &lt;(</a:t>
            </a:r>
            <a:r>
              <a:rPr lang="en-US" sz="1800" dirty="0" err="1"/>
              <a:t>seq</a:t>
            </a:r>
            <a:r>
              <a:rPr lang="en-US" sz="1800" dirty="0"/>
              <a:t> 110) &lt;(</a:t>
            </a:r>
            <a:r>
              <a:rPr lang="en-US" sz="1800" dirty="0" err="1"/>
              <a:t>zcat</a:t>
            </a:r>
            <a:r>
              <a:rPr lang="en-US" sz="1800" dirty="0"/>
              <a:t> ./On_Time_On_Time_Performance_2015_1.zip  | head -n 1 | </a:t>
            </a:r>
            <a:r>
              <a:rPr lang="en-US" sz="1800" dirty="0" err="1"/>
              <a:t>tr</a:t>
            </a:r>
            <a:r>
              <a:rPr lang="en-US" sz="1800" dirty="0"/>
              <a:t> "," "\n")|grep -</a:t>
            </a:r>
            <a:r>
              <a:rPr lang="en-US" sz="1800" dirty="0" err="1"/>
              <a:t>i</a:t>
            </a:r>
            <a:r>
              <a:rPr lang="en-US" sz="1800" dirty="0"/>
              <a:t> "carrier"</a:t>
            </a:r>
          </a:p>
          <a:p>
            <a:pPr marL="514350" indent="-514350">
              <a:buFont typeface="+mj-lt"/>
              <a:buAutoNum type="arabicPeriod" startAt="4"/>
            </a:pPr>
            <a:r>
              <a:rPr lang="en-US" sz="1800" dirty="0"/>
              <a:t>paste &lt;(</a:t>
            </a:r>
            <a:r>
              <a:rPr lang="en-US" sz="1800" dirty="0" err="1"/>
              <a:t>seq</a:t>
            </a:r>
            <a:r>
              <a:rPr lang="en-US" sz="1800" dirty="0"/>
              <a:t> 110) &lt;(</a:t>
            </a:r>
            <a:r>
              <a:rPr lang="en-US" sz="1800" dirty="0" err="1"/>
              <a:t>zcat</a:t>
            </a:r>
            <a:r>
              <a:rPr lang="en-US" sz="1800" dirty="0"/>
              <a:t> ./On_Time_On_Time_Performance_2015_1.zip  | head -n 1 | </a:t>
            </a:r>
            <a:r>
              <a:rPr lang="en-US" sz="1800" dirty="0" err="1"/>
              <a:t>tr</a:t>
            </a:r>
            <a:r>
              <a:rPr lang="en-US" sz="1800" dirty="0"/>
              <a:t> "," "\n") &lt;(</a:t>
            </a:r>
            <a:r>
              <a:rPr lang="en-US" sz="1800" dirty="0" err="1"/>
              <a:t>zcat</a:t>
            </a:r>
            <a:r>
              <a:rPr lang="en-US" sz="1800" dirty="0"/>
              <a:t> ./On_Time_On_Time_Performance_2015_1.zip  | head -n 2 | tail -1 | </a:t>
            </a:r>
            <a:r>
              <a:rPr lang="en-US" sz="1800" dirty="0" err="1"/>
              <a:t>tr</a:t>
            </a:r>
            <a:r>
              <a:rPr lang="en-US" sz="1800" dirty="0"/>
              <a:t> "," "\n")</a:t>
            </a:r>
          </a:p>
          <a:p>
            <a:pPr marL="342900" indent="-342900">
              <a:buFont typeface="+mj-lt"/>
              <a:buAutoNum type="arabicPeriod"/>
            </a:pPr>
            <a:endParaRPr lang="en-US" sz="1800" dirty="0"/>
          </a:p>
          <a:p>
            <a:pPr marL="342900" indent="-342900">
              <a:buFont typeface="+mj-lt"/>
              <a:buAutoNum type="arabicPeriod"/>
            </a:pPr>
            <a:endParaRPr lang="en-US" sz="1800" dirty="0"/>
          </a:p>
          <a:p>
            <a:pPr lvl="1"/>
            <a:endParaRPr lang="en-US" sz="1400" dirty="0"/>
          </a:p>
          <a:p>
            <a:endParaRPr lang="en-US" sz="1800" dirty="0"/>
          </a:p>
          <a:p>
            <a:pPr lvl="1"/>
            <a:endParaRPr lang="en-US" dirty="0"/>
          </a:p>
          <a:p>
            <a:endParaRPr lang="en-US" dirty="0"/>
          </a:p>
        </p:txBody>
      </p:sp>
    </p:spTree>
    <p:extLst>
      <p:ext uri="{BB962C8B-B14F-4D97-AF65-F5344CB8AC3E}">
        <p14:creationId xmlns:p14="http://schemas.microsoft.com/office/powerpoint/2010/main" val="891274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Shell Script – Exercises 6 </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1800" dirty="0"/>
              <a:t>Create a script that will return  column names together with their column number from the csv files. The first argument should be file name and the second delimiter.</a:t>
            </a:r>
          </a:p>
          <a:p>
            <a:pPr marL="514350" indent="-514350">
              <a:buFont typeface="+mj-lt"/>
              <a:buAutoNum type="arabicPeriod"/>
            </a:pPr>
            <a:r>
              <a:rPr lang="en-US" sz="1800" dirty="0"/>
              <a:t>Create a script that accepts a CSV filename as input ($1 inside your script) and returns the model of the aircraft with the highest number of engines. (use it on  ~/Data/</a:t>
            </a:r>
            <a:r>
              <a:rPr lang="en-US" sz="1800" dirty="0" err="1"/>
              <a:t>opentraveldata</a:t>
            </a:r>
            <a:r>
              <a:rPr lang="en-US" sz="1800" dirty="0"/>
              <a:t>/optd_aircraft.csv) </a:t>
            </a:r>
          </a:p>
          <a:p>
            <a:pPr marL="514350" indent="-514350">
              <a:buFont typeface="+mj-lt"/>
              <a:buAutoNum type="arabicPeriod"/>
            </a:pPr>
            <a:r>
              <a:rPr lang="en-US" sz="1800" dirty="0"/>
              <a:t>Repeat script 2, but add a second argument to accept number of a column with the number of engines. If several planes have the highest number of engines, then the script will only show one of them.  (use it on  ~/Data/</a:t>
            </a:r>
            <a:r>
              <a:rPr lang="en-US" sz="1800" dirty="0" err="1"/>
              <a:t>opentraveldata</a:t>
            </a:r>
            <a:r>
              <a:rPr lang="en-US" sz="1800" dirty="0"/>
              <a:t>/optd_aircraft.csv) </a:t>
            </a:r>
          </a:p>
          <a:p>
            <a:pPr marL="514350" indent="-514350">
              <a:buFont typeface="+mj-lt"/>
              <a:buAutoNum type="arabicPeriod"/>
            </a:pPr>
            <a:r>
              <a:rPr lang="en-US" sz="1800" dirty="0"/>
              <a:t>Create a script that accepts as input arguments the name of the CSV file, and a number (number of engines) and returns number of aircrafts that have that number of engines. (use it on  ~/Data/</a:t>
            </a:r>
            <a:r>
              <a:rPr lang="en-US" sz="1800" dirty="0" err="1"/>
              <a:t>opentraveldata</a:t>
            </a:r>
            <a:r>
              <a:rPr lang="en-US" sz="1800" dirty="0"/>
              <a:t>/optd_aircraft.csv)  </a:t>
            </a:r>
            <a:endParaRPr lang="en-US" dirty="0"/>
          </a:p>
        </p:txBody>
      </p:sp>
    </p:spTree>
    <p:extLst>
      <p:ext uri="{BB962C8B-B14F-4D97-AF65-F5344CB8AC3E}">
        <p14:creationId xmlns:p14="http://schemas.microsoft.com/office/powerpoint/2010/main" val="549060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Shell Script Exercises</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1) File: column_name_number.sh                                                    </a:t>
            </a:r>
          </a:p>
          <a:p>
            <a:pPr marL="0" indent="0">
              <a:buNone/>
            </a:pPr>
            <a:endParaRPr lang="en-US" dirty="0"/>
          </a:p>
          <a:p>
            <a:pPr marL="0" indent="0">
              <a:buNone/>
            </a:pPr>
            <a:r>
              <a:rPr lang="en-US" dirty="0"/>
              <a:t>#!/</a:t>
            </a:r>
            <a:r>
              <a:rPr lang="en-US" dirty="0" err="1"/>
              <a:t>usr</a:t>
            </a:r>
            <a:r>
              <a:rPr lang="en-US" dirty="0"/>
              <a:t>/bin/bash</a:t>
            </a:r>
          </a:p>
          <a:p>
            <a:pPr marL="0" indent="0">
              <a:buNone/>
            </a:pPr>
            <a:r>
              <a:rPr lang="en-US" dirty="0"/>
              <a:t>FILE_INPUT=$1</a:t>
            </a:r>
          </a:p>
          <a:p>
            <a:pPr marL="0" indent="0">
              <a:buNone/>
            </a:pPr>
            <a:r>
              <a:rPr lang="en-US" dirty="0"/>
              <a:t>DELIMITER=$2</a:t>
            </a:r>
          </a:p>
          <a:p>
            <a:pPr marL="0" indent="0">
              <a:buNone/>
            </a:pPr>
            <a:r>
              <a:rPr lang="en-US" dirty="0"/>
              <a:t>#echo "My name is ${0}"</a:t>
            </a:r>
          </a:p>
          <a:p>
            <a:pPr marL="0" indent="0">
              <a:buNone/>
            </a:pPr>
            <a:r>
              <a:rPr lang="en-US" dirty="0"/>
              <a:t>#echo "Delimiter= ${DELIMITER}"</a:t>
            </a:r>
          </a:p>
          <a:p>
            <a:pPr marL="0" indent="0">
              <a:buNone/>
            </a:pPr>
            <a:r>
              <a:rPr lang="en-US" dirty="0"/>
              <a:t>#echo "file=${FILE_INPUT}"</a:t>
            </a:r>
          </a:p>
          <a:p>
            <a:pPr marL="0" indent="0">
              <a:buNone/>
            </a:pPr>
            <a:endParaRPr lang="en-US" dirty="0"/>
          </a:p>
          <a:p>
            <a:pPr marL="0" indent="0">
              <a:buNone/>
            </a:pPr>
            <a:r>
              <a:rPr lang="en-US" dirty="0"/>
              <a:t>NUM_COLUMNS=$(cat ${FILE_INPUT} | head -1 | </a:t>
            </a:r>
            <a:r>
              <a:rPr lang="en-US" dirty="0" err="1"/>
              <a:t>tr</a:t>
            </a:r>
            <a:r>
              <a:rPr lang="en-US" dirty="0"/>
              <a:t> ${DELIMITER} "\n" | </a:t>
            </a:r>
            <a:r>
              <a:rPr lang="en-US" dirty="0" err="1"/>
              <a:t>wc</a:t>
            </a:r>
            <a:r>
              <a:rPr lang="en-US" dirty="0"/>
              <a:t> -l)</a:t>
            </a:r>
          </a:p>
          <a:p>
            <a:pPr marL="0" indent="0">
              <a:buNone/>
            </a:pPr>
            <a:r>
              <a:rPr lang="en-US" dirty="0"/>
              <a:t>#echo "Column Number=${NUM_COLUMNS}"</a:t>
            </a:r>
          </a:p>
          <a:p>
            <a:pPr marL="0" indent="0">
              <a:buNone/>
            </a:pPr>
            <a:endParaRPr lang="en-US" dirty="0"/>
          </a:p>
          <a:p>
            <a:pPr marL="0" indent="0">
              <a:buNone/>
            </a:pPr>
            <a:r>
              <a:rPr lang="en-US" dirty="0"/>
              <a:t>paste &lt;(</a:t>
            </a:r>
            <a:r>
              <a:rPr lang="en-US" dirty="0" err="1"/>
              <a:t>seq</a:t>
            </a:r>
            <a:r>
              <a:rPr lang="en-US" dirty="0"/>
              <a:t> ${NUM_COLUMNS}) &lt;(head -1 ${FILE_INPUT} | </a:t>
            </a:r>
            <a:r>
              <a:rPr lang="en-US" dirty="0" err="1"/>
              <a:t>tr</a:t>
            </a:r>
            <a:r>
              <a:rPr lang="en-US" dirty="0"/>
              <a:t> ${DELIMITER} "\n")</a:t>
            </a:r>
          </a:p>
          <a:p>
            <a:pPr marL="0" indent="0">
              <a:buNone/>
            </a:pPr>
            <a:endParaRPr lang="en-US" dirty="0"/>
          </a:p>
        </p:txBody>
      </p:sp>
    </p:spTree>
    <p:extLst>
      <p:ext uri="{BB962C8B-B14F-4D97-AF65-F5344CB8AC3E}">
        <p14:creationId xmlns:p14="http://schemas.microsoft.com/office/powerpoint/2010/main" val="4284027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Shell Script Exercises</a:t>
            </a:r>
          </a:p>
        </p:txBody>
      </p:sp>
      <p:sp>
        <p:nvSpPr>
          <p:cNvPr id="3" name="Content Placeholder 2"/>
          <p:cNvSpPr>
            <a:spLocks noGrp="1"/>
          </p:cNvSpPr>
          <p:nvPr>
            <p:ph idx="1"/>
          </p:nvPr>
        </p:nvSpPr>
        <p:spPr/>
        <p:txBody>
          <a:bodyPr>
            <a:normAutofit/>
          </a:bodyPr>
          <a:lstStyle/>
          <a:p>
            <a:pPr marL="0" indent="0">
              <a:buNone/>
            </a:pPr>
            <a:r>
              <a:rPr lang="en-US" dirty="0"/>
              <a:t>2) File: model_with_most_engines.sh</a:t>
            </a:r>
          </a:p>
          <a:p>
            <a:pPr marL="0" indent="0">
              <a:buNone/>
            </a:pPr>
            <a:endParaRPr lang="en-US" dirty="0"/>
          </a:p>
          <a:p>
            <a:pPr marL="0" indent="0">
              <a:buNone/>
            </a:pPr>
            <a:r>
              <a:rPr lang="en-US" dirty="0"/>
              <a:t>#!/</a:t>
            </a:r>
            <a:r>
              <a:rPr lang="en-US" dirty="0" err="1"/>
              <a:t>usr</a:t>
            </a:r>
            <a:r>
              <a:rPr lang="en-US" dirty="0"/>
              <a:t>/bin/bash</a:t>
            </a:r>
          </a:p>
          <a:p>
            <a:pPr marL="0" indent="0">
              <a:buNone/>
            </a:pPr>
            <a:r>
              <a:rPr lang="en-US" dirty="0"/>
              <a:t>FILE_INPUT=$1</a:t>
            </a:r>
          </a:p>
          <a:p>
            <a:pPr marL="0" indent="0">
              <a:buNone/>
            </a:pPr>
            <a:endParaRPr lang="en-US" dirty="0"/>
          </a:p>
          <a:p>
            <a:pPr marL="0" indent="0">
              <a:buNone/>
            </a:pPr>
            <a:r>
              <a:rPr lang="en-US" dirty="0"/>
              <a:t>MODEL=$(sort -t "^" -k 7nr ${FILE_INPUT}|head -1 | cut -d "^" -f 3)</a:t>
            </a:r>
          </a:p>
          <a:p>
            <a:pPr marL="0" indent="0">
              <a:buNone/>
            </a:pPr>
            <a:r>
              <a:rPr lang="en-US" dirty="0"/>
              <a:t>echo "The model is ${MODEL}"</a:t>
            </a:r>
          </a:p>
          <a:p>
            <a:pPr marL="0" indent="0">
              <a:buNone/>
            </a:pPr>
            <a:endParaRPr lang="en-US" dirty="0"/>
          </a:p>
        </p:txBody>
      </p:sp>
    </p:spTree>
    <p:extLst>
      <p:ext uri="{BB962C8B-B14F-4D97-AF65-F5344CB8AC3E}">
        <p14:creationId xmlns:p14="http://schemas.microsoft.com/office/powerpoint/2010/main" val="3774609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Shell Script Exercises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3) File: model_with_most_engines2.sh</a:t>
            </a:r>
          </a:p>
          <a:p>
            <a:pPr marL="0" indent="0">
              <a:buNone/>
            </a:pPr>
            <a:endParaRPr lang="en-US" dirty="0"/>
          </a:p>
          <a:p>
            <a:pPr marL="0" indent="0">
              <a:buNone/>
            </a:pPr>
            <a:r>
              <a:rPr lang="en-US" dirty="0"/>
              <a:t>#!/</a:t>
            </a:r>
            <a:r>
              <a:rPr lang="en-US" dirty="0" err="1"/>
              <a:t>usr</a:t>
            </a:r>
            <a:r>
              <a:rPr lang="en-US" dirty="0"/>
              <a:t>/bin/bash</a:t>
            </a:r>
          </a:p>
          <a:p>
            <a:pPr marL="0" indent="0">
              <a:buNone/>
            </a:pPr>
            <a:r>
              <a:rPr lang="en-US" dirty="0"/>
              <a:t>FILE_INPUT=$1</a:t>
            </a:r>
          </a:p>
          <a:p>
            <a:pPr marL="0" indent="0">
              <a:buNone/>
            </a:pPr>
            <a:r>
              <a:rPr lang="en-US" dirty="0"/>
              <a:t>COLUMN_INPUT=$2</a:t>
            </a:r>
          </a:p>
          <a:p>
            <a:pPr marL="0" indent="0">
              <a:buNone/>
            </a:pPr>
            <a:endParaRPr lang="en-US" dirty="0"/>
          </a:p>
          <a:p>
            <a:pPr marL="0" indent="0">
              <a:buNone/>
            </a:pPr>
            <a:endParaRPr lang="en-US" dirty="0"/>
          </a:p>
          <a:p>
            <a:pPr marL="0" indent="0">
              <a:buNone/>
            </a:pPr>
            <a:r>
              <a:rPr lang="en-US" dirty="0"/>
              <a:t>MODEL=$(sort -t "^" -k ${COLUMN_INPUT}</a:t>
            </a:r>
            <a:r>
              <a:rPr lang="en-US" dirty="0" err="1"/>
              <a:t>nr</a:t>
            </a:r>
            <a:r>
              <a:rPr lang="en-US" dirty="0"/>
              <a:t> ${FILE_INPUT}|head -1 | cut -d "^" -f 3)</a:t>
            </a:r>
          </a:p>
          <a:p>
            <a:pPr marL="0" indent="0">
              <a:buNone/>
            </a:pPr>
            <a:r>
              <a:rPr lang="en-US" dirty="0"/>
              <a:t>echo "The model is ${MODEL}"</a:t>
            </a:r>
          </a:p>
          <a:p>
            <a:pPr marL="0" indent="0">
              <a:buNone/>
            </a:pPr>
            <a:endParaRPr lang="en-US" dirty="0"/>
          </a:p>
        </p:txBody>
      </p:sp>
    </p:spTree>
    <p:extLst>
      <p:ext uri="{BB962C8B-B14F-4D97-AF65-F5344CB8AC3E}">
        <p14:creationId xmlns:p14="http://schemas.microsoft.com/office/powerpoint/2010/main" val="3337292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Shell Script Exercises</a:t>
            </a:r>
          </a:p>
        </p:txBody>
      </p:sp>
      <p:sp>
        <p:nvSpPr>
          <p:cNvPr id="3" name="Content Placeholder 2"/>
          <p:cNvSpPr>
            <a:spLocks noGrp="1"/>
          </p:cNvSpPr>
          <p:nvPr>
            <p:ph idx="1"/>
          </p:nvPr>
        </p:nvSpPr>
        <p:spPr/>
        <p:txBody>
          <a:bodyPr>
            <a:normAutofit/>
          </a:bodyPr>
          <a:lstStyle/>
          <a:p>
            <a:pPr marL="0" indent="0">
              <a:buNone/>
            </a:pPr>
            <a:r>
              <a:rPr lang="en-US" dirty="0"/>
              <a:t>4) File: num_of_engines2.sh</a:t>
            </a:r>
          </a:p>
          <a:p>
            <a:pPr marL="0" indent="0">
              <a:buNone/>
            </a:pPr>
            <a:endParaRPr lang="en-US" dirty="0"/>
          </a:p>
          <a:p>
            <a:pPr marL="0" indent="0">
              <a:buNone/>
            </a:pPr>
            <a:r>
              <a:rPr lang="en-US" dirty="0"/>
              <a:t>#!/</a:t>
            </a:r>
            <a:r>
              <a:rPr lang="en-US" dirty="0" err="1"/>
              <a:t>usr</a:t>
            </a:r>
            <a:r>
              <a:rPr lang="en-US" dirty="0"/>
              <a:t>/bin/bash</a:t>
            </a:r>
          </a:p>
          <a:p>
            <a:pPr marL="0" indent="0">
              <a:buNone/>
            </a:pPr>
            <a:r>
              <a:rPr lang="en-US" dirty="0"/>
              <a:t>FILE_INPUT=$1</a:t>
            </a:r>
          </a:p>
          <a:p>
            <a:pPr marL="0" indent="0">
              <a:buNone/>
            </a:pPr>
            <a:r>
              <a:rPr lang="en-US" dirty="0"/>
              <a:t>NUM_ENGINES=$2</a:t>
            </a:r>
          </a:p>
          <a:p>
            <a:pPr marL="0" indent="0">
              <a:buNone/>
            </a:pPr>
            <a:endParaRPr lang="en-US" dirty="0"/>
          </a:p>
          <a:p>
            <a:pPr marL="0" indent="0">
              <a:buNone/>
            </a:pPr>
            <a:r>
              <a:rPr lang="en-US" dirty="0"/>
              <a:t>cut -d "^" -f 7 ${FILE_INPUT}|  grep "${NUM_ENGINES}"| </a:t>
            </a:r>
            <a:r>
              <a:rPr lang="en-US" dirty="0" err="1"/>
              <a:t>uniq</a:t>
            </a:r>
            <a:r>
              <a:rPr lang="en-US" dirty="0"/>
              <a:t> -c | </a:t>
            </a:r>
            <a:r>
              <a:rPr lang="en-US" dirty="0" err="1"/>
              <a:t>tr</a:t>
            </a:r>
            <a:r>
              <a:rPr lang="en-US" dirty="0"/>
              <a:t> -s " " | cut -d " " -f 2</a:t>
            </a:r>
          </a:p>
        </p:txBody>
      </p:sp>
    </p:spTree>
    <p:extLst>
      <p:ext uri="{BB962C8B-B14F-4D97-AF65-F5344CB8AC3E}">
        <p14:creationId xmlns:p14="http://schemas.microsoft.com/office/powerpoint/2010/main" val="911780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CSVkit</a:t>
            </a:r>
            <a:r>
              <a:rPr lang="en-US" dirty="0"/>
              <a:t> – Exercises 7</a:t>
            </a:r>
          </a:p>
        </p:txBody>
      </p:sp>
      <p:sp>
        <p:nvSpPr>
          <p:cNvPr id="3" name="Content Placeholder 2"/>
          <p:cNvSpPr>
            <a:spLocks noGrp="1"/>
          </p:cNvSpPr>
          <p:nvPr>
            <p:ph idx="1"/>
          </p:nvPr>
        </p:nvSpPr>
        <p:spPr/>
        <p:txBody>
          <a:bodyPr>
            <a:normAutofit/>
          </a:bodyPr>
          <a:lstStyle/>
          <a:p>
            <a:endParaRPr lang="en-US" sz="2000" dirty="0"/>
          </a:p>
          <a:p>
            <a:pPr marL="514350" indent="-514350">
              <a:buAutoNum type="arabicPeriod"/>
            </a:pPr>
            <a:r>
              <a:rPr lang="en-US" sz="2000" dirty="0"/>
              <a:t>Use csvstat to find out how many different manufactures are in the file</a:t>
            </a:r>
          </a:p>
          <a:p>
            <a:pPr marL="514350" indent="-514350">
              <a:buAutoNum type="arabicPeriod"/>
            </a:pPr>
            <a:r>
              <a:rPr lang="en-US" sz="2000" dirty="0"/>
              <a:t>Extract the column manufacturer and using pipes, use sort, </a:t>
            </a:r>
            <a:r>
              <a:rPr lang="en-US" sz="2000" dirty="0" err="1"/>
              <a:t>uniq</a:t>
            </a:r>
            <a:r>
              <a:rPr lang="en-US" sz="2000" dirty="0"/>
              <a:t> and </a:t>
            </a:r>
            <a:r>
              <a:rPr lang="en-US" sz="2000" dirty="0" err="1"/>
              <a:t>wc</a:t>
            </a:r>
            <a:r>
              <a:rPr lang="en-US" sz="2000" dirty="0"/>
              <a:t>  find out how many manufacturers are in the file. Why does this number differ to the number reported in csvstat?</a:t>
            </a:r>
          </a:p>
          <a:p>
            <a:pPr marL="514350" indent="-514350">
              <a:buAutoNum type="arabicPeriod"/>
            </a:pPr>
            <a:r>
              <a:rPr lang="en-US" sz="2000" dirty="0"/>
              <a:t>What are the top 5 manufacturers? </a:t>
            </a:r>
          </a:p>
          <a:p>
            <a:pPr marL="514350" indent="-514350">
              <a:buAutoNum type="arabicPeriod"/>
            </a:pPr>
            <a:r>
              <a:rPr lang="en-US" sz="2000" dirty="0"/>
              <a:t>Using csvgrep, get only the records with manufacturer equal to </a:t>
            </a:r>
            <a:r>
              <a:rPr lang="en-US" sz="2000" i="1" dirty="0"/>
              <a:t>Airbus</a:t>
            </a:r>
            <a:r>
              <a:rPr lang="en-US" sz="2000" dirty="0"/>
              <a:t> and save them to a file with pipe (|) delimiter.</a:t>
            </a:r>
          </a:p>
          <a:p>
            <a:pPr marL="0" indent="0">
              <a:buNone/>
            </a:pPr>
            <a:endParaRPr lang="en-US" sz="2000" dirty="0"/>
          </a:p>
        </p:txBody>
      </p:sp>
    </p:spTree>
    <p:extLst>
      <p:ext uri="{BB962C8B-B14F-4D97-AF65-F5344CB8AC3E}">
        <p14:creationId xmlns:p14="http://schemas.microsoft.com/office/powerpoint/2010/main" val="1592030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CSVkit</a:t>
            </a:r>
            <a:r>
              <a:rPr lang="en-US" dirty="0"/>
              <a:t> – Exercises 7</a:t>
            </a:r>
          </a:p>
        </p:txBody>
      </p:sp>
      <p:sp>
        <p:nvSpPr>
          <p:cNvPr id="3" name="Content Placeholder 2"/>
          <p:cNvSpPr>
            <a:spLocks noGrp="1"/>
          </p:cNvSpPr>
          <p:nvPr>
            <p:ph idx="1"/>
          </p:nvPr>
        </p:nvSpPr>
        <p:spPr>
          <a:xfrm>
            <a:off x="838200" y="1825625"/>
            <a:ext cx="11353800" cy="4351338"/>
          </a:xfrm>
        </p:spPr>
        <p:txBody>
          <a:bodyPr>
            <a:normAutofit/>
          </a:bodyPr>
          <a:lstStyle/>
          <a:p>
            <a:pPr>
              <a:buAutoNum type="arabicParenR"/>
            </a:pPr>
            <a:r>
              <a:rPr lang="en-US" sz="2000" dirty="0"/>
              <a:t> </a:t>
            </a:r>
            <a:r>
              <a:rPr lang="en-US" sz="2000" dirty="0" err="1"/>
              <a:t>csvstat</a:t>
            </a:r>
            <a:r>
              <a:rPr lang="en-US" sz="2000" dirty="0"/>
              <a:t> -d "^" -c manufacturer optd_aircraft.csv</a:t>
            </a:r>
          </a:p>
          <a:p>
            <a:pPr>
              <a:buAutoNum type="arabicParenR"/>
            </a:pPr>
            <a:endParaRPr lang="en-US" sz="2000" dirty="0"/>
          </a:p>
          <a:p>
            <a:pPr>
              <a:buAutoNum type="arabicParenR"/>
            </a:pPr>
            <a:r>
              <a:rPr lang="en-US" sz="2000" dirty="0"/>
              <a:t> </a:t>
            </a:r>
            <a:r>
              <a:rPr lang="en-US" sz="2000" dirty="0" err="1"/>
              <a:t>csvcut</a:t>
            </a:r>
            <a:r>
              <a:rPr lang="en-US" sz="2000" dirty="0"/>
              <a:t> -d '^' -c manufacturer optd_aircraft.csv | tail -n+2 | sort | </a:t>
            </a:r>
            <a:r>
              <a:rPr lang="en-US" sz="2000" dirty="0" err="1"/>
              <a:t>uniq</a:t>
            </a:r>
            <a:r>
              <a:rPr lang="en-US" sz="2000" dirty="0"/>
              <a:t> | </a:t>
            </a:r>
            <a:r>
              <a:rPr lang="en-US" sz="2000" dirty="0" err="1"/>
              <a:t>wc</a:t>
            </a:r>
            <a:r>
              <a:rPr lang="en-US" sz="2000" dirty="0"/>
              <a:t> –l</a:t>
            </a:r>
          </a:p>
          <a:p>
            <a:pPr>
              <a:buAutoNum type="arabicParenR"/>
            </a:pPr>
            <a:endParaRPr lang="en-US" sz="2000" dirty="0"/>
          </a:p>
          <a:p>
            <a:pPr>
              <a:buAutoNum type="arabicParenR"/>
            </a:pPr>
            <a:r>
              <a:rPr lang="en-US" sz="2000" dirty="0"/>
              <a:t> tail -n+2 optd_aircraft.csv | cut -d '^' -f 2 | sort | </a:t>
            </a:r>
            <a:r>
              <a:rPr lang="en-US" sz="2000" dirty="0" err="1"/>
              <a:t>uniq</a:t>
            </a:r>
            <a:r>
              <a:rPr lang="en-US" sz="2000" dirty="0"/>
              <a:t> -c | sort -</a:t>
            </a:r>
            <a:r>
              <a:rPr lang="en-US" sz="2000" dirty="0" err="1"/>
              <a:t>nr</a:t>
            </a:r>
            <a:r>
              <a:rPr lang="en-US" sz="2000" dirty="0"/>
              <a:t> | head -5</a:t>
            </a:r>
          </a:p>
          <a:p>
            <a:pPr marL="0" indent="0">
              <a:buNone/>
            </a:pPr>
            <a:r>
              <a:rPr lang="en-US" sz="2000" dirty="0"/>
              <a:t>   or</a:t>
            </a:r>
          </a:p>
          <a:p>
            <a:pPr marL="0" indent="0">
              <a:buNone/>
            </a:pPr>
            <a:r>
              <a:rPr lang="en-US" sz="2000" dirty="0"/>
              <a:t>  </a:t>
            </a:r>
            <a:r>
              <a:rPr lang="en-US" sz="2000" dirty="0" err="1"/>
              <a:t>csvcut</a:t>
            </a:r>
            <a:r>
              <a:rPr lang="en-US" sz="2000" dirty="0"/>
              <a:t> -d '^' -c manufacturer optd_aircraft.csv |</a:t>
            </a:r>
            <a:r>
              <a:rPr lang="en-US" sz="2000" dirty="0" err="1"/>
              <a:t>csvsort</a:t>
            </a:r>
            <a:r>
              <a:rPr lang="en-US" sz="2000" dirty="0"/>
              <a:t> | tail -n+2 | </a:t>
            </a:r>
            <a:r>
              <a:rPr lang="en-US" sz="2000" dirty="0" err="1"/>
              <a:t>uniq</a:t>
            </a:r>
            <a:r>
              <a:rPr lang="en-US" sz="2000" dirty="0"/>
              <a:t> -c |sort -</a:t>
            </a:r>
            <a:r>
              <a:rPr lang="en-US" sz="2000" dirty="0" err="1"/>
              <a:t>nr</a:t>
            </a:r>
            <a:r>
              <a:rPr lang="en-US" sz="2000" dirty="0"/>
              <a:t> | head -5</a:t>
            </a:r>
          </a:p>
          <a:p>
            <a:pPr marL="0" indent="0">
              <a:buNone/>
            </a:pPr>
            <a:endParaRPr lang="en-US" sz="2000" dirty="0"/>
          </a:p>
          <a:p>
            <a:pPr lvl="0">
              <a:lnSpc>
                <a:spcPct val="100000"/>
              </a:lnSpc>
              <a:spcBef>
                <a:spcPts val="0"/>
              </a:spcBef>
              <a:buFont typeface="+mj-lt"/>
              <a:buAutoNum type="arabicParenR" startAt="4"/>
              <a:defRPr/>
            </a:pPr>
            <a:r>
              <a:rPr lang="en-US" sz="2000" dirty="0" err="1"/>
              <a:t>csvgrep</a:t>
            </a:r>
            <a:r>
              <a:rPr lang="en-US" sz="2000" dirty="0"/>
              <a:t> -d '^' -c manufacturer -m Airbus optd_aircraft.csv | </a:t>
            </a:r>
            <a:r>
              <a:rPr lang="en-US" sz="2000" dirty="0" err="1"/>
              <a:t>tr</a:t>
            </a:r>
            <a:r>
              <a:rPr lang="en-US" sz="2000" dirty="0"/>
              <a:t> "," "|" &gt; airbus.csv </a:t>
            </a:r>
          </a:p>
          <a:p>
            <a:pPr marL="0" lvl="0" indent="0">
              <a:lnSpc>
                <a:spcPct val="100000"/>
              </a:lnSpc>
              <a:spcBef>
                <a:spcPts val="0"/>
              </a:spcBef>
              <a:buNone/>
              <a:defRPr/>
            </a:pPr>
            <a:r>
              <a:rPr lang="en-US" sz="2000" dirty="0"/>
              <a:t>    or</a:t>
            </a:r>
          </a:p>
          <a:p>
            <a:pPr marL="0" lvl="0" indent="0">
              <a:lnSpc>
                <a:spcPct val="100000"/>
              </a:lnSpc>
              <a:spcBef>
                <a:spcPts val="0"/>
              </a:spcBef>
              <a:buNone/>
              <a:defRPr/>
            </a:pPr>
            <a:r>
              <a:rPr lang="en-US" sz="2000" dirty="0"/>
              <a:t>    </a:t>
            </a:r>
            <a:r>
              <a:rPr lang="en-US" sz="2000" dirty="0" err="1"/>
              <a:t>csvgrep</a:t>
            </a:r>
            <a:r>
              <a:rPr lang="en-US" sz="2000" dirty="0"/>
              <a:t> -d '^' -c manufacturer -m Airbus optd_aircraft.csv | </a:t>
            </a:r>
            <a:r>
              <a:rPr lang="en-US" sz="2000" dirty="0" err="1"/>
              <a:t>csvformat</a:t>
            </a:r>
            <a:r>
              <a:rPr lang="en-US" sz="2000" dirty="0"/>
              <a:t>  -D '|' &gt; airbus.csv</a:t>
            </a:r>
          </a:p>
          <a:p>
            <a:pPr marL="0" indent="0">
              <a:buNone/>
            </a:pPr>
            <a:endParaRPr lang="en-US" sz="2000" dirty="0"/>
          </a:p>
        </p:txBody>
      </p:sp>
    </p:spTree>
    <p:extLst>
      <p:ext uri="{BB962C8B-B14F-4D97-AF65-F5344CB8AC3E}">
        <p14:creationId xmlns:p14="http://schemas.microsoft.com/office/powerpoint/2010/main" val="1649983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and Counting - Exercises 1</a:t>
            </a:r>
          </a:p>
        </p:txBody>
      </p:sp>
      <p:sp>
        <p:nvSpPr>
          <p:cNvPr id="3" name="Content Placeholder 2"/>
          <p:cNvSpPr>
            <a:spLocks noGrp="1"/>
          </p:cNvSpPr>
          <p:nvPr>
            <p:ph idx="1"/>
          </p:nvPr>
        </p:nvSpPr>
        <p:spPr>
          <a:xfrm>
            <a:off x="838200" y="1825624"/>
            <a:ext cx="10515600" cy="4824557"/>
          </a:xfrm>
        </p:spPr>
        <p:txBody>
          <a:bodyPr>
            <a:noAutofit/>
          </a:bodyPr>
          <a:lstStyle/>
          <a:p>
            <a:pPr marL="0" indent="0">
              <a:buNone/>
            </a:pPr>
            <a:r>
              <a:rPr lang="en-US" sz="2000" dirty="0"/>
              <a:t>1) find ~ -type f -size +10M -exec ls -</a:t>
            </a:r>
            <a:r>
              <a:rPr lang="en-US" sz="2000" dirty="0" err="1"/>
              <a:t>sh</a:t>
            </a:r>
            <a:r>
              <a:rPr lang="en-US" sz="2000" dirty="0"/>
              <a:t> {} \; | sort -</a:t>
            </a:r>
            <a:r>
              <a:rPr lang="en-US" sz="2000" dirty="0" err="1"/>
              <a:t>nr</a:t>
            </a:r>
            <a:r>
              <a:rPr lang="en-US" sz="2000" dirty="0"/>
              <a:t> | head</a:t>
            </a:r>
          </a:p>
          <a:p>
            <a:pPr marL="0" indent="0">
              <a:buNone/>
            </a:pPr>
            <a:endParaRPr lang="en-US" sz="2000" dirty="0"/>
          </a:p>
          <a:p>
            <a:pPr marL="0" indent="0">
              <a:buNone/>
            </a:pPr>
            <a:r>
              <a:rPr lang="en-US" sz="2000" dirty="0"/>
              <a:t>2a) sort -d 20lines.txt</a:t>
            </a:r>
          </a:p>
          <a:p>
            <a:pPr marL="0" indent="0">
              <a:buNone/>
            </a:pPr>
            <a:r>
              <a:rPr lang="en-US" sz="2000" dirty="0"/>
              <a:t>2b) sort -nu  20lines.txt</a:t>
            </a:r>
          </a:p>
          <a:p>
            <a:pPr marL="0" indent="0">
              <a:buNone/>
            </a:pPr>
            <a:r>
              <a:rPr lang="en-US" sz="2000" dirty="0"/>
              <a:t>2c) sort -n  20lines.txt | </a:t>
            </a:r>
            <a:r>
              <a:rPr lang="en-US" sz="2000" dirty="0" err="1"/>
              <a:t>uniq</a:t>
            </a:r>
            <a:r>
              <a:rPr lang="en-US" sz="2000" dirty="0"/>
              <a:t> –d</a:t>
            </a:r>
          </a:p>
          <a:p>
            <a:pPr marL="0" indent="0">
              <a:buNone/>
            </a:pPr>
            <a:r>
              <a:rPr lang="en-US" sz="2000" dirty="0"/>
              <a:t>2d) sort -n  20lines.txt | </a:t>
            </a:r>
            <a:r>
              <a:rPr lang="en-US" sz="2000" dirty="0" err="1"/>
              <a:t>uniq</a:t>
            </a:r>
            <a:r>
              <a:rPr lang="en-US" sz="2000" dirty="0"/>
              <a:t> -d -c | sort -</a:t>
            </a:r>
            <a:r>
              <a:rPr lang="en-US" sz="2000" dirty="0" err="1"/>
              <a:t>nr</a:t>
            </a:r>
            <a:r>
              <a:rPr lang="en-US" sz="2000" dirty="0"/>
              <a:t> | head -1</a:t>
            </a:r>
          </a:p>
          <a:p>
            <a:pPr marL="0" indent="0">
              <a:buNone/>
            </a:pPr>
            <a:endParaRPr lang="en-US" sz="2000" dirty="0"/>
          </a:p>
          <a:p>
            <a:pPr marL="0" indent="0">
              <a:buNone/>
            </a:pPr>
            <a:r>
              <a:rPr lang="en-US" sz="2000" dirty="0"/>
              <a:t>3a) sort -nu 20lines.txt 20lines2.txt &gt; 20files_no_dupl.txt</a:t>
            </a:r>
          </a:p>
          <a:p>
            <a:pPr marL="0" indent="0">
              <a:buNone/>
            </a:pPr>
            <a:r>
              <a:rPr lang="en-US" sz="2000" dirty="0"/>
              <a:t>3b) sort 20lines2.txt 20lines.txt | </a:t>
            </a:r>
            <a:r>
              <a:rPr lang="en-US" sz="2000" dirty="0" err="1"/>
              <a:t>uniq</a:t>
            </a:r>
            <a:r>
              <a:rPr lang="en-US" sz="2000" dirty="0"/>
              <a:t> -c | sort -k 2n,2 </a:t>
            </a:r>
          </a:p>
          <a:p>
            <a:pPr marL="0" indent="0">
              <a:lnSpc>
                <a:spcPct val="100000"/>
              </a:lnSpc>
              <a:spcBef>
                <a:spcPts val="0"/>
              </a:spcBef>
              <a:buNone/>
              <a:defRPr/>
            </a:pPr>
            <a:endParaRPr lang="en-US" sz="2000" dirty="0"/>
          </a:p>
          <a:p>
            <a:pPr marL="0" indent="0">
              <a:lnSpc>
                <a:spcPct val="100000"/>
              </a:lnSpc>
              <a:spcBef>
                <a:spcPts val="0"/>
              </a:spcBef>
              <a:buNone/>
              <a:defRPr/>
            </a:pPr>
            <a:r>
              <a:rPr lang="en-US" sz="2000" dirty="0"/>
              <a:t>4) sort -t "^" -k 7nr,7 optd_aircraft.csv |head -1</a:t>
            </a:r>
          </a:p>
          <a:p>
            <a:pPr marL="0" indent="0">
              <a:lnSpc>
                <a:spcPct val="100000"/>
              </a:lnSpc>
              <a:spcBef>
                <a:spcPts val="0"/>
              </a:spcBef>
              <a:buNone/>
              <a:defRPr/>
            </a:pPr>
            <a:endParaRPr lang="en-US" sz="1600" dirty="0"/>
          </a:p>
          <a:p>
            <a:pPr marL="0" indent="0">
              <a:lnSpc>
                <a:spcPct val="100000"/>
              </a:lnSpc>
              <a:spcBef>
                <a:spcPts val="0"/>
              </a:spcBef>
              <a:buNone/>
              <a:defRPr/>
            </a:pPr>
            <a:endParaRPr lang="en-US" sz="1600" dirty="0"/>
          </a:p>
          <a:p>
            <a:endParaRPr lang="en-US" sz="1600" dirty="0"/>
          </a:p>
        </p:txBody>
      </p:sp>
    </p:spTree>
    <p:extLst>
      <p:ext uri="{BB962C8B-B14F-4D97-AF65-F5344CB8AC3E}">
        <p14:creationId xmlns:p14="http://schemas.microsoft.com/office/powerpoint/2010/main" val="1877506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and filtering - Exercises 2</a:t>
            </a:r>
          </a:p>
        </p:txBody>
      </p:sp>
      <p:sp>
        <p:nvSpPr>
          <p:cNvPr id="3" name="Content Placeholder 2"/>
          <p:cNvSpPr>
            <a:spLocks noGrp="1"/>
          </p:cNvSpPr>
          <p:nvPr>
            <p:ph idx="1"/>
          </p:nvPr>
        </p:nvSpPr>
        <p:spPr/>
        <p:txBody>
          <a:bodyPr>
            <a:noAutofit/>
          </a:bodyPr>
          <a:lstStyle/>
          <a:p>
            <a:pPr marL="0" indent="0">
              <a:buNone/>
            </a:pPr>
            <a:r>
              <a:rPr lang="en-US" sz="2000" dirty="0"/>
              <a:t>Go to ~/Data/</a:t>
            </a:r>
            <a:r>
              <a:rPr lang="en-US" sz="2000" dirty="0" err="1"/>
              <a:t>opentraveldata</a:t>
            </a:r>
            <a:endParaRPr lang="en-US" sz="2000" dirty="0"/>
          </a:p>
          <a:p>
            <a:pPr marL="514350" indent="-514350">
              <a:buFont typeface="+mj-lt"/>
              <a:buAutoNum type="arabicPeriod"/>
            </a:pPr>
            <a:r>
              <a:rPr lang="en-US" sz="2000" dirty="0"/>
              <a:t>Change the delimiter of optd_aircraft.csv to “,”</a:t>
            </a:r>
          </a:p>
          <a:p>
            <a:pPr marL="514350" indent="-514350">
              <a:buFont typeface="+mj-lt"/>
              <a:buAutoNum type="arabicPeriod"/>
            </a:pPr>
            <a:r>
              <a:rPr lang="en-US" sz="2000" dirty="0"/>
              <a:t>Check if optd_por_public.csv has repeated white spaces</a:t>
            </a:r>
          </a:p>
          <a:p>
            <a:pPr marL="514350" indent="-514350">
              <a:buFont typeface="+mj-lt"/>
              <a:buAutoNum type="arabicPeriod"/>
            </a:pPr>
            <a:r>
              <a:rPr lang="en-US" sz="2000" dirty="0"/>
              <a:t>How many columns has optd_por_public.csv? (hint: use head and </a:t>
            </a:r>
            <a:r>
              <a:rPr lang="en-US" sz="2000" dirty="0" err="1"/>
              <a:t>tr</a:t>
            </a:r>
            <a:r>
              <a:rPr lang="en-US" sz="2000" dirty="0"/>
              <a:t>)</a:t>
            </a:r>
          </a:p>
          <a:p>
            <a:pPr marL="514350" indent="-514350">
              <a:buFont typeface="+mj-lt"/>
              <a:buAutoNum type="arabicPeriod"/>
            </a:pPr>
            <a:r>
              <a:rPr lang="en-US" sz="2000" dirty="0"/>
              <a:t>Print column names of optd_por_public.csv  together with their column number. (hint: use paste)</a:t>
            </a:r>
          </a:p>
          <a:p>
            <a:pPr marL="514350" indent="-514350">
              <a:buFont typeface="+mj-lt"/>
              <a:buAutoNum type="arabicPeriod"/>
            </a:pPr>
            <a:r>
              <a:rPr lang="en-US" sz="2000" dirty="0"/>
              <a:t>Use optd_airlines.csv to obtain the airline with the most flights?</a:t>
            </a:r>
          </a:p>
          <a:p>
            <a:pPr marL="514350" indent="-514350">
              <a:buFont typeface="+mj-lt"/>
              <a:buAutoNum type="arabicPeriod"/>
            </a:pPr>
            <a:r>
              <a:rPr lang="en-US" sz="2000" dirty="0"/>
              <a:t>Use optd_airlines.csv to obtain number of airlines in each alliance?</a:t>
            </a:r>
          </a:p>
          <a:p>
            <a:pPr marL="514350" indent="-514350">
              <a:buFont typeface="+mj-lt"/>
              <a:buAutoNum type="arabicPeriod"/>
            </a:pPr>
            <a:endParaRPr lang="en-US" sz="1600" dirty="0"/>
          </a:p>
        </p:txBody>
      </p:sp>
    </p:spTree>
    <p:extLst>
      <p:ext uri="{BB962C8B-B14F-4D97-AF65-F5344CB8AC3E}">
        <p14:creationId xmlns:p14="http://schemas.microsoft.com/office/powerpoint/2010/main" val="2804276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and filtering - Exercises 2</a:t>
            </a:r>
          </a:p>
        </p:txBody>
      </p:sp>
      <p:sp>
        <p:nvSpPr>
          <p:cNvPr id="3" name="Content Placeholder 2"/>
          <p:cNvSpPr>
            <a:spLocks noGrp="1"/>
          </p:cNvSpPr>
          <p:nvPr>
            <p:ph idx="1"/>
          </p:nvPr>
        </p:nvSpPr>
        <p:spPr/>
        <p:txBody>
          <a:bodyPr>
            <a:noAutofit/>
          </a:bodyPr>
          <a:lstStyle/>
          <a:p>
            <a:pPr marL="228600" lvl="1">
              <a:lnSpc>
                <a:spcPct val="100000"/>
              </a:lnSpc>
              <a:spcBef>
                <a:spcPts val="0"/>
              </a:spcBef>
              <a:buFontTx/>
              <a:buAutoNum type="arabicParenR"/>
              <a:defRPr/>
            </a:pPr>
            <a:r>
              <a:rPr lang="en-US" sz="2000" dirty="0"/>
              <a:t> cat optd_aircraft.csv | </a:t>
            </a:r>
            <a:r>
              <a:rPr lang="en-US" sz="2000" dirty="0" err="1"/>
              <a:t>tr</a:t>
            </a:r>
            <a:r>
              <a:rPr lang="en-US" sz="2000" dirty="0"/>
              <a:t> "^“ "," | optd_aircraft_comma.csv</a:t>
            </a:r>
          </a:p>
          <a:p>
            <a:pPr marL="228600" lvl="1">
              <a:lnSpc>
                <a:spcPct val="100000"/>
              </a:lnSpc>
              <a:spcBef>
                <a:spcPts val="0"/>
              </a:spcBef>
              <a:buFontTx/>
              <a:buAutoNum type="arabicParenR"/>
              <a:defRPr/>
            </a:pPr>
            <a:endParaRPr lang="en-US" sz="2000" dirty="0"/>
          </a:p>
          <a:p>
            <a:pPr marL="228600" lvl="1">
              <a:lnSpc>
                <a:spcPct val="100000"/>
              </a:lnSpc>
              <a:spcBef>
                <a:spcPts val="0"/>
              </a:spcBef>
              <a:buFontTx/>
              <a:buAutoNum type="arabicParenR"/>
              <a:defRPr/>
            </a:pPr>
            <a:r>
              <a:rPr lang="en-US" sz="2000" dirty="0"/>
              <a:t> cat optd_por_public.csv | </a:t>
            </a:r>
            <a:r>
              <a:rPr lang="en-US" sz="2000" dirty="0" err="1"/>
              <a:t>tr</a:t>
            </a:r>
            <a:r>
              <a:rPr lang="en-US" sz="2000" dirty="0"/>
              <a:t> -s "[:blank:]"  | </a:t>
            </a:r>
            <a:r>
              <a:rPr lang="en-US" sz="2000" dirty="0" err="1"/>
              <a:t>wc</a:t>
            </a:r>
            <a:endParaRPr lang="en-US" sz="2000" dirty="0"/>
          </a:p>
          <a:p>
            <a:pPr marL="0" lvl="1" indent="0">
              <a:lnSpc>
                <a:spcPct val="100000"/>
              </a:lnSpc>
              <a:spcBef>
                <a:spcPts val="0"/>
              </a:spcBef>
              <a:buNone/>
              <a:defRPr/>
            </a:pPr>
            <a:r>
              <a:rPr lang="en-US" sz="2000" dirty="0"/>
              <a:t>    </a:t>
            </a:r>
            <a:r>
              <a:rPr lang="en-US" sz="2000" dirty="0" err="1"/>
              <a:t>wc</a:t>
            </a:r>
            <a:r>
              <a:rPr lang="en-US" sz="2000" dirty="0"/>
              <a:t> optd_por_public.csv</a:t>
            </a:r>
          </a:p>
          <a:p>
            <a:pPr marL="0" lvl="1" indent="0">
              <a:lnSpc>
                <a:spcPct val="100000"/>
              </a:lnSpc>
              <a:spcBef>
                <a:spcPts val="0"/>
              </a:spcBef>
              <a:buNone/>
              <a:defRPr/>
            </a:pPr>
            <a:r>
              <a:rPr lang="en-US" sz="2000" dirty="0"/>
              <a:t>    Compare the size in bytes!</a:t>
            </a:r>
          </a:p>
          <a:p>
            <a:pPr marL="0" lvl="1" indent="0">
              <a:lnSpc>
                <a:spcPct val="100000"/>
              </a:lnSpc>
              <a:spcBef>
                <a:spcPts val="0"/>
              </a:spcBef>
              <a:buNone/>
              <a:defRPr/>
            </a:pPr>
            <a:r>
              <a:rPr lang="en-US" sz="2000" dirty="0"/>
              <a:t>	</a:t>
            </a:r>
          </a:p>
          <a:p>
            <a:pPr marL="0" lvl="1" indent="0">
              <a:lnSpc>
                <a:spcPct val="100000"/>
              </a:lnSpc>
              <a:spcBef>
                <a:spcPts val="0"/>
              </a:spcBef>
              <a:buNone/>
              <a:defRPr/>
            </a:pPr>
            <a:r>
              <a:rPr lang="en-US" sz="2000" dirty="0"/>
              <a:t>3)</a:t>
            </a:r>
            <a:r>
              <a:rPr lang="pt-BR" sz="2000" dirty="0"/>
              <a:t> </a:t>
            </a:r>
            <a:r>
              <a:rPr lang="pt-BR" sz="2000" dirty="0" err="1"/>
              <a:t>head</a:t>
            </a:r>
            <a:r>
              <a:rPr lang="pt-BR" sz="2000" dirty="0"/>
              <a:t> -n 1 optd_por_public.csv| </a:t>
            </a:r>
            <a:r>
              <a:rPr lang="pt-BR" sz="2000" dirty="0" err="1"/>
              <a:t>tr</a:t>
            </a:r>
            <a:r>
              <a:rPr lang="pt-BR" sz="2000" dirty="0"/>
              <a:t> "^" "\n" | </a:t>
            </a:r>
            <a:r>
              <a:rPr lang="pt-BR" sz="2000" dirty="0" err="1"/>
              <a:t>wc</a:t>
            </a:r>
            <a:r>
              <a:rPr lang="pt-BR" sz="2000" dirty="0"/>
              <a:t> -l</a:t>
            </a:r>
            <a:endParaRPr lang="en-US" sz="2000" dirty="0"/>
          </a:p>
          <a:p>
            <a:pPr marL="0" lvl="1" indent="0">
              <a:lnSpc>
                <a:spcPct val="100000"/>
              </a:lnSpc>
              <a:spcBef>
                <a:spcPts val="0"/>
              </a:spcBef>
              <a:buNone/>
              <a:defRPr/>
            </a:pPr>
            <a:endParaRPr lang="en-US" sz="2000" dirty="0"/>
          </a:p>
          <a:p>
            <a:pPr marL="0" lvl="1" indent="0">
              <a:lnSpc>
                <a:spcPct val="100000"/>
              </a:lnSpc>
              <a:spcBef>
                <a:spcPts val="0"/>
              </a:spcBef>
              <a:buNone/>
              <a:defRPr/>
            </a:pPr>
            <a:r>
              <a:rPr lang="en-US" sz="2000" dirty="0"/>
              <a:t>4)</a:t>
            </a:r>
            <a:r>
              <a:rPr lang="pt-BR" sz="2000" dirty="0"/>
              <a:t> paste &lt;(</a:t>
            </a:r>
            <a:r>
              <a:rPr lang="pt-BR" sz="2000" dirty="0" err="1"/>
              <a:t>seq</a:t>
            </a:r>
            <a:r>
              <a:rPr lang="pt-BR" sz="2000" dirty="0"/>
              <a:t> 46) &lt;(</a:t>
            </a:r>
            <a:r>
              <a:rPr lang="pt-BR" sz="2000" dirty="0" err="1"/>
              <a:t>head</a:t>
            </a:r>
            <a:r>
              <a:rPr lang="pt-BR" sz="2000" dirty="0"/>
              <a:t> -1 optd_por_public.csv | </a:t>
            </a:r>
            <a:r>
              <a:rPr lang="pt-BR" sz="2000" dirty="0" err="1"/>
              <a:t>tr</a:t>
            </a:r>
            <a:r>
              <a:rPr lang="pt-BR" sz="2000" dirty="0"/>
              <a:t> "^" "\n") </a:t>
            </a:r>
            <a:endParaRPr lang="en-US" sz="2000" dirty="0"/>
          </a:p>
          <a:p>
            <a:pPr marL="0" lvl="1" indent="0">
              <a:lnSpc>
                <a:spcPct val="100000"/>
              </a:lnSpc>
              <a:spcBef>
                <a:spcPts val="0"/>
              </a:spcBef>
              <a:buNone/>
              <a:defRPr/>
            </a:pPr>
            <a:endParaRPr lang="en-US" sz="2000" dirty="0"/>
          </a:p>
          <a:p>
            <a:pPr marL="0" lvl="1" indent="0">
              <a:lnSpc>
                <a:spcPct val="100000"/>
              </a:lnSpc>
              <a:spcBef>
                <a:spcPts val="0"/>
              </a:spcBef>
              <a:buNone/>
              <a:defRPr/>
            </a:pPr>
            <a:r>
              <a:rPr lang="en-US" sz="2000" dirty="0"/>
              <a:t>5) cat optd_airlines.csv | cut -d "^" -f 8,14 | sort -t "^" -k 2nr,2 |head -1</a:t>
            </a:r>
          </a:p>
          <a:p>
            <a:pPr marL="0" lvl="1" indent="0">
              <a:lnSpc>
                <a:spcPct val="100000"/>
              </a:lnSpc>
              <a:spcBef>
                <a:spcPts val="0"/>
              </a:spcBef>
              <a:buNone/>
              <a:defRPr/>
            </a:pPr>
            <a:endParaRPr lang="en-US" sz="2000" dirty="0"/>
          </a:p>
          <a:p>
            <a:pPr marL="0" lvl="1" indent="0">
              <a:lnSpc>
                <a:spcPct val="100000"/>
              </a:lnSpc>
              <a:spcBef>
                <a:spcPts val="0"/>
              </a:spcBef>
              <a:buNone/>
              <a:defRPr/>
            </a:pPr>
            <a:r>
              <a:rPr lang="en-US" sz="2000" dirty="0"/>
              <a:t>6) cat optd_airlines.csv| cut -d "^" -f 10 | sort| </a:t>
            </a:r>
            <a:r>
              <a:rPr lang="en-US" sz="2000" dirty="0" err="1"/>
              <a:t>uniq</a:t>
            </a:r>
            <a:r>
              <a:rPr lang="en-US" sz="2000" dirty="0"/>
              <a:t> -c | sort -</a:t>
            </a:r>
            <a:r>
              <a:rPr lang="en-US" sz="2000" dirty="0" err="1"/>
              <a:t>rn</a:t>
            </a:r>
            <a:r>
              <a:rPr lang="en-US" sz="2000" dirty="0"/>
              <a:t> | head</a:t>
            </a:r>
          </a:p>
          <a:p>
            <a:pPr marL="0" lvl="1" indent="0">
              <a:lnSpc>
                <a:spcPct val="100000"/>
              </a:lnSpc>
              <a:spcBef>
                <a:spcPts val="0"/>
              </a:spcBef>
              <a:buNone/>
              <a:defRPr/>
            </a:pPr>
            <a:endParaRPr lang="en-US" sz="2000" dirty="0"/>
          </a:p>
          <a:p>
            <a:pPr marL="0" lvl="1" indent="0">
              <a:lnSpc>
                <a:spcPct val="100000"/>
              </a:lnSpc>
              <a:spcBef>
                <a:spcPts val="0"/>
              </a:spcBef>
              <a:buNone/>
              <a:defRPr/>
            </a:pPr>
            <a:endParaRPr lang="en-US" sz="2000" dirty="0"/>
          </a:p>
        </p:txBody>
      </p:sp>
    </p:spTree>
    <p:extLst>
      <p:ext uri="{BB962C8B-B14F-4D97-AF65-F5344CB8AC3E}">
        <p14:creationId xmlns:p14="http://schemas.microsoft.com/office/powerpoint/2010/main" val="865194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and filtering - Exercises 3</a:t>
            </a:r>
          </a:p>
        </p:txBody>
      </p:sp>
      <p:sp>
        <p:nvSpPr>
          <p:cNvPr id="3" name="Content Placeholder 2"/>
          <p:cNvSpPr>
            <a:spLocks noGrp="1"/>
          </p:cNvSpPr>
          <p:nvPr>
            <p:ph idx="1"/>
          </p:nvPr>
        </p:nvSpPr>
        <p:spPr/>
        <p:txBody>
          <a:bodyPr>
            <a:noAutofit/>
          </a:bodyPr>
          <a:lstStyle/>
          <a:p>
            <a:pPr marL="0" indent="0">
              <a:buNone/>
            </a:pPr>
            <a:r>
              <a:rPr lang="en-US" sz="1800" dirty="0"/>
              <a:t>Go to ~/Data/</a:t>
            </a:r>
            <a:r>
              <a:rPr lang="en-US" sz="1800" dirty="0" err="1"/>
              <a:t>opentraveldata</a:t>
            </a:r>
            <a:endParaRPr lang="en-US" sz="1800" dirty="0"/>
          </a:p>
          <a:p>
            <a:pPr marL="514350" indent="-514350">
              <a:buFont typeface="+mj-lt"/>
              <a:buAutoNum type="arabicPeriod"/>
            </a:pPr>
            <a:r>
              <a:rPr lang="en-US" sz="1800" dirty="0"/>
              <a:t>Use grep to extract all 7x7 (where x can be any number) airplane models from optd_aircraft.csv. </a:t>
            </a:r>
          </a:p>
          <a:p>
            <a:pPr marL="514350" indent="-514350">
              <a:buFont typeface="+mj-lt"/>
              <a:buAutoNum type="arabicPeriod"/>
            </a:pPr>
            <a:r>
              <a:rPr lang="en-US" sz="1800" dirty="0"/>
              <a:t>Use grep to extract all 3xx (where x can be any number) airplane models from optd_aircraft.csv. </a:t>
            </a:r>
          </a:p>
          <a:p>
            <a:pPr marL="514350" indent="-514350">
              <a:buFont typeface="+mj-lt"/>
              <a:buAutoNum type="arabicPeriod"/>
            </a:pPr>
            <a:r>
              <a:rPr lang="en-US" sz="1800" dirty="0"/>
              <a:t>Use grep to obtain the number of airlines with prefix “aero” (case insensitive) in their name from optd_airlines.csv </a:t>
            </a:r>
          </a:p>
          <a:p>
            <a:pPr marL="514350" indent="-514350">
              <a:buFont typeface="+mj-lt"/>
              <a:buAutoNum type="arabicPeriod"/>
            </a:pPr>
            <a:r>
              <a:rPr lang="en-US" sz="1800" dirty="0"/>
              <a:t>How many optd_por_public.csv columns have “name” as part of their name? What are their numerical positions? (hint: use </a:t>
            </a:r>
            <a:r>
              <a:rPr lang="en-US" sz="1800" dirty="0" err="1"/>
              <a:t>seq</a:t>
            </a:r>
            <a:r>
              <a:rPr lang="en-US" sz="1800" dirty="0"/>
              <a:t> and paste)</a:t>
            </a:r>
          </a:p>
          <a:p>
            <a:pPr marL="514350" indent="-514350">
              <a:buFont typeface="+mj-lt"/>
              <a:buAutoNum type="arabicPeriod"/>
            </a:pPr>
            <a:r>
              <a:rPr lang="en-US" sz="1800" dirty="0"/>
              <a:t>Find all files with txt extension inside home directory (including all sub directories) that have </a:t>
            </a:r>
            <a:r>
              <a:rPr lang="en-US" sz="1800" b="1" dirty="0"/>
              <a:t>word</a:t>
            </a:r>
            <a:r>
              <a:rPr lang="en-US" sz="1800" dirty="0"/>
              <a:t> “Science” (case insensitive) inside the content. Print file path and the line containing the (S/s)</a:t>
            </a:r>
            <a:r>
              <a:rPr lang="en-US" sz="1800" dirty="0" err="1"/>
              <a:t>cience</a:t>
            </a:r>
            <a:r>
              <a:rPr lang="en-US" sz="1800" dirty="0"/>
              <a:t> word. </a:t>
            </a:r>
          </a:p>
          <a:p>
            <a:pPr marL="514350" indent="-514350">
              <a:buFont typeface="+mj-lt"/>
              <a:buAutoNum type="arabicPeriod"/>
            </a:pPr>
            <a:endParaRPr lang="en-US" sz="1800" dirty="0"/>
          </a:p>
          <a:p>
            <a:pPr marL="514350" indent="-514350">
              <a:buFont typeface="+mj-lt"/>
              <a:buAutoNum type="arabicPeriod"/>
            </a:pPr>
            <a:endParaRPr lang="en-US" sz="1800" dirty="0"/>
          </a:p>
          <a:p>
            <a:pPr marL="514350" indent="-514350">
              <a:buFont typeface="+mj-lt"/>
              <a:buAutoNum type="arabicPeriod"/>
            </a:pPr>
            <a:endParaRPr lang="en-US" sz="1800" dirty="0"/>
          </a:p>
        </p:txBody>
      </p:sp>
    </p:spTree>
    <p:extLst>
      <p:ext uri="{BB962C8B-B14F-4D97-AF65-F5344CB8AC3E}">
        <p14:creationId xmlns:p14="http://schemas.microsoft.com/office/powerpoint/2010/main" val="4048445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and filtering - Exercises 3</a:t>
            </a:r>
          </a:p>
        </p:txBody>
      </p:sp>
      <p:sp>
        <p:nvSpPr>
          <p:cNvPr id="3" name="Content Placeholder 2"/>
          <p:cNvSpPr>
            <a:spLocks noGrp="1"/>
          </p:cNvSpPr>
          <p:nvPr>
            <p:ph idx="1"/>
          </p:nvPr>
        </p:nvSpPr>
        <p:spPr>
          <a:xfrm>
            <a:off x="838199" y="1825625"/>
            <a:ext cx="11179629" cy="4351338"/>
          </a:xfrm>
        </p:spPr>
        <p:txBody>
          <a:bodyPr>
            <a:noAutofit/>
          </a:bodyPr>
          <a:lstStyle/>
          <a:p>
            <a:pPr marL="457200" lvl="1" indent="-457200">
              <a:lnSpc>
                <a:spcPct val="100000"/>
              </a:lnSpc>
              <a:spcBef>
                <a:spcPts val="0"/>
              </a:spcBef>
              <a:buAutoNum type="arabicParenR"/>
              <a:defRPr/>
            </a:pPr>
            <a:r>
              <a:rPr lang="en-US" dirty="0"/>
              <a:t>cut -d "^" -f 3 optd_aircraft.csv| grep -E "7[0-9]7"</a:t>
            </a:r>
          </a:p>
          <a:p>
            <a:pPr marL="457200" lvl="1" indent="-457200">
              <a:lnSpc>
                <a:spcPct val="100000"/>
              </a:lnSpc>
              <a:spcBef>
                <a:spcPts val="0"/>
              </a:spcBef>
              <a:buAutoNum type="arabicParenR"/>
              <a:defRPr/>
            </a:pPr>
            <a:endParaRPr lang="en-US" dirty="0"/>
          </a:p>
          <a:p>
            <a:pPr marL="457200" lvl="1" indent="-457200">
              <a:lnSpc>
                <a:spcPct val="100000"/>
              </a:lnSpc>
              <a:spcBef>
                <a:spcPts val="0"/>
              </a:spcBef>
              <a:buFont typeface="Arial" panose="020B0604020202020204" pitchFamily="34" charset="0"/>
              <a:buAutoNum type="arabicParenR"/>
              <a:defRPr/>
            </a:pPr>
            <a:r>
              <a:rPr lang="en-US" dirty="0"/>
              <a:t>cut -d "^" -f 3 optd_aircraft.csv| grep -E "3[0-9]{2}"</a:t>
            </a:r>
          </a:p>
          <a:p>
            <a:pPr marL="457200" lvl="1" indent="-457200">
              <a:lnSpc>
                <a:spcPct val="100000"/>
              </a:lnSpc>
              <a:spcBef>
                <a:spcPts val="0"/>
              </a:spcBef>
              <a:buFont typeface="Arial" panose="020B0604020202020204" pitchFamily="34" charset="0"/>
              <a:buAutoNum type="arabicParenR"/>
              <a:defRPr/>
            </a:pPr>
            <a:endParaRPr lang="en-US" dirty="0"/>
          </a:p>
          <a:p>
            <a:pPr marL="0" lvl="1" indent="0">
              <a:lnSpc>
                <a:spcPct val="100000"/>
              </a:lnSpc>
              <a:spcBef>
                <a:spcPts val="0"/>
              </a:spcBef>
              <a:buNone/>
              <a:defRPr/>
            </a:pPr>
            <a:r>
              <a:rPr lang="en-US" dirty="0"/>
              <a:t>3) cat optd_airlines.csv | cut -d "^" -f 8 | grep -</a:t>
            </a:r>
            <a:r>
              <a:rPr lang="en-US" dirty="0" err="1"/>
              <a:t>i</a:t>
            </a:r>
            <a:r>
              <a:rPr lang="en-US" dirty="0"/>
              <a:t> -E "^Aero" |</a:t>
            </a:r>
            <a:r>
              <a:rPr lang="en-US" dirty="0" err="1"/>
              <a:t>wc</a:t>
            </a:r>
            <a:r>
              <a:rPr lang="en-US" dirty="0"/>
              <a:t> –l</a:t>
            </a:r>
          </a:p>
          <a:p>
            <a:pPr marL="0" lvl="1" indent="0">
              <a:lnSpc>
                <a:spcPct val="100000"/>
              </a:lnSpc>
              <a:spcBef>
                <a:spcPts val="0"/>
              </a:spcBef>
              <a:buNone/>
              <a:defRPr/>
            </a:pPr>
            <a:endParaRPr lang="en-US" dirty="0"/>
          </a:p>
          <a:p>
            <a:pPr marL="0" lvl="1" indent="0">
              <a:lnSpc>
                <a:spcPct val="100000"/>
              </a:lnSpc>
              <a:spcBef>
                <a:spcPts val="0"/>
              </a:spcBef>
              <a:buNone/>
              <a:defRPr/>
            </a:pPr>
            <a:r>
              <a:rPr lang="en-US" dirty="0"/>
              <a:t>4) paste &lt;(</a:t>
            </a:r>
            <a:r>
              <a:rPr lang="en-US" dirty="0" err="1"/>
              <a:t>seq</a:t>
            </a:r>
            <a:r>
              <a:rPr lang="en-US" dirty="0"/>
              <a:t> 50) &lt;(head -n 1 optd_por_public.csv | </a:t>
            </a:r>
            <a:r>
              <a:rPr lang="en-US" dirty="0" err="1"/>
              <a:t>tr</a:t>
            </a:r>
            <a:r>
              <a:rPr lang="en-US" dirty="0"/>
              <a:t> "^" "\n")|grep name</a:t>
            </a:r>
          </a:p>
          <a:p>
            <a:pPr marL="0" lvl="1" indent="0">
              <a:lnSpc>
                <a:spcPct val="100000"/>
              </a:lnSpc>
              <a:spcBef>
                <a:spcPts val="0"/>
              </a:spcBef>
              <a:buNone/>
              <a:defRPr/>
            </a:pPr>
            <a:endParaRPr lang="en-US" sz="2000" dirty="0"/>
          </a:p>
          <a:p>
            <a:pPr marL="0" lvl="1" indent="0">
              <a:lnSpc>
                <a:spcPct val="100000"/>
              </a:lnSpc>
              <a:spcBef>
                <a:spcPts val="0"/>
              </a:spcBef>
              <a:buNone/>
              <a:defRPr/>
            </a:pPr>
            <a:r>
              <a:rPr lang="en-US" dirty="0"/>
              <a:t>5) find ~ -type f -</a:t>
            </a:r>
            <a:r>
              <a:rPr lang="en-US" dirty="0" err="1"/>
              <a:t>iname</a:t>
            </a:r>
            <a:r>
              <a:rPr lang="en-US" dirty="0"/>
              <a:t> "*.txt" -exec grep -</a:t>
            </a:r>
            <a:r>
              <a:rPr lang="en-US" dirty="0" err="1"/>
              <a:t>iwH</a:t>
            </a:r>
            <a:r>
              <a:rPr lang="en-US" dirty="0"/>
              <a:t> "Science" {} \;</a:t>
            </a:r>
          </a:p>
          <a:p>
            <a:pPr marL="0" lvl="1" indent="0">
              <a:lnSpc>
                <a:spcPct val="100000"/>
              </a:lnSpc>
              <a:spcBef>
                <a:spcPts val="0"/>
              </a:spcBef>
              <a:buNone/>
              <a:defRPr/>
            </a:pPr>
            <a:endParaRPr lang="en-US" dirty="0"/>
          </a:p>
        </p:txBody>
      </p:sp>
    </p:spTree>
    <p:extLst>
      <p:ext uri="{BB962C8B-B14F-4D97-AF65-F5344CB8AC3E}">
        <p14:creationId xmlns:p14="http://schemas.microsoft.com/office/powerpoint/2010/main" val="4006516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and filtering - Exercises 4</a:t>
            </a:r>
          </a:p>
        </p:txBody>
      </p:sp>
      <p:sp>
        <p:nvSpPr>
          <p:cNvPr id="3" name="Content Placeholder 2"/>
          <p:cNvSpPr>
            <a:spLocks noGrp="1"/>
          </p:cNvSpPr>
          <p:nvPr>
            <p:ph idx="1"/>
          </p:nvPr>
        </p:nvSpPr>
        <p:spPr/>
        <p:txBody>
          <a:bodyPr>
            <a:noAutofit/>
          </a:bodyPr>
          <a:lstStyle/>
          <a:p>
            <a:pPr marL="0" indent="0">
              <a:buNone/>
            </a:pPr>
            <a:r>
              <a:rPr lang="en-US" sz="2000" dirty="0"/>
              <a:t>Use Text_example.txt</a:t>
            </a:r>
          </a:p>
          <a:p>
            <a:pPr marL="514350" indent="-514350">
              <a:buFont typeface="+mj-lt"/>
              <a:buAutoNum type="arabicPeriod"/>
            </a:pPr>
            <a:r>
              <a:rPr lang="en-US" sz="2000" dirty="0"/>
              <a:t>Replace every “line” with new line character (“\n”)</a:t>
            </a:r>
          </a:p>
          <a:p>
            <a:pPr marL="514350" indent="-514350">
              <a:buFont typeface="+mj-lt"/>
              <a:buAutoNum type="arabicPeriod"/>
            </a:pPr>
            <a:r>
              <a:rPr lang="en-US" sz="2000" dirty="0"/>
              <a:t>Print ONLY the lines that DON’T contain the “line” word</a:t>
            </a:r>
          </a:p>
          <a:p>
            <a:pPr marL="514350" indent="-514350">
              <a:buFont typeface="+mj-lt"/>
              <a:buAutoNum type="arabicPeriod"/>
            </a:pPr>
            <a:endParaRPr lang="en-US" sz="2000" dirty="0"/>
          </a:p>
          <a:p>
            <a:pPr marL="514350" indent="-514350">
              <a:buFont typeface="+mj-lt"/>
              <a:buAutoNum type="arabicPeriod"/>
            </a:pPr>
            <a:endParaRPr lang="en-US" sz="2000" dirty="0"/>
          </a:p>
          <a:p>
            <a:pPr marL="514350" indent="-514350">
              <a:buFont typeface="+mj-lt"/>
              <a:buAutoNum type="arabicPeriod"/>
            </a:pPr>
            <a:endParaRPr lang="en-US" sz="1800" dirty="0"/>
          </a:p>
          <a:p>
            <a:pPr marL="514350" indent="-514350">
              <a:buFont typeface="+mj-lt"/>
              <a:buAutoNum type="arabicPeriod"/>
            </a:pPr>
            <a:endParaRPr lang="en-US" sz="1800" dirty="0"/>
          </a:p>
        </p:txBody>
      </p:sp>
    </p:spTree>
    <p:extLst>
      <p:ext uri="{BB962C8B-B14F-4D97-AF65-F5344CB8AC3E}">
        <p14:creationId xmlns:p14="http://schemas.microsoft.com/office/powerpoint/2010/main" val="165076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and filtering - Exercises 4</a:t>
            </a:r>
          </a:p>
        </p:txBody>
      </p:sp>
      <p:sp>
        <p:nvSpPr>
          <p:cNvPr id="3" name="Content Placeholder 2"/>
          <p:cNvSpPr>
            <a:spLocks noGrp="1"/>
          </p:cNvSpPr>
          <p:nvPr>
            <p:ph idx="1"/>
          </p:nvPr>
        </p:nvSpPr>
        <p:spPr/>
        <p:txBody>
          <a:bodyPr>
            <a:noAutofit/>
          </a:bodyPr>
          <a:lstStyle/>
          <a:p>
            <a:pPr marL="228600" lvl="1">
              <a:lnSpc>
                <a:spcPct val="100000"/>
              </a:lnSpc>
              <a:spcBef>
                <a:spcPts val="0"/>
              </a:spcBef>
              <a:buFontTx/>
              <a:buAutoNum type="arabicParenR"/>
              <a:defRPr/>
            </a:pPr>
            <a:r>
              <a:rPr lang="en-US" sz="2000" dirty="0" err="1"/>
              <a:t>sed</a:t>
            </a:r>
            <a:r>
              <a:rPr lang="en-US" sz="2000" dirty="0"/>
              <a:t> 's/line/\n/g' Text_example.txt</a:t>
            </a:r>
          </a:p>
          <a:p>
            <a:pPr marL="0" lvl="1" indent="0">
              <a:lnSpc>
                <a:spcPct val="100000"/>
              </a:lnSpc>
              <a:spcBef>
                <a:spcPts val="0"/>
              </a:spcBef>
              <a:buNone/>
              <a:defRPr/>
            </a:pPr>
            <a:endParaRPr lang="en-US" sz="2000" dirty="0"/>
          </a:p>
          <a:p>
            <a:pPr marL="228600" lvl="1">
              <a:lnSpc>
                <a:spcPct val="100000"/>
              </a:lnSpc>
              <a:spcBef>
                <a:spcPts val="0"/>
              </a:spcBef>
              <a:buFontTx/>
              <a:buAutoNum type="arabicParenR"/>
              <a:defRPr/>
            </a:pPr>
            <a:r>
              <a:rPr lang="en-US" sz="2000" dirty="0" err="1"/>
              <a:t>sed</a:t>
            </a:r>
            <a:r>
              <a:rPr lang="en-US" sz="2000" dirty="0"/>
              <a:t> -n '/line/!p' Text_example.txt</a:t>
            </a:r>
          </a:p>
          <a:p>
            <a:pPr marL="228600" lvl="1">
              <a:lnSpc>
                <a:spcPct val="100000"/>
              </a:lnSpc>
              <a:spcBef>
                <a:spcPts val="0"/>
              </a:spcBef>
              <a:buFontTx/>
              <a:buAutoNum type="arabicParenR"/>
              <a:defRPr/>
            </a:pPr>
            <a:endParaRPr lang="en-US" sz="2000" dirty="0"/>
          </a:p>
        </p:txBody>
      </p:sp>
    </p:spTree>
    <p:extLst>
      <p:ext uri="{BB962C8B-B14F-4D97-AF65-F5344CB8AC3E}">
        <p14:creationId xmlns:p14="http://schemas.microsoft.com/office/powerpoint/2010/main" val="2546741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compressed Files – Exercises 5</a:t>
            </a:r>
          </a:p>
        </p:txBody>
      </p:sp>
      <p:sp>
        <p:nvSpPr>
          <p:cNvPr id="3" name="Content Placeholder 2"/>
          <p:cNvSpPr>
            <a:spLocks noGrp="1"/>
          </p:cNvSpPr>
          <p:nvPr>
            <p:ph idx="1"/>
          </p:nvPr>
        </p:nvSpPr>
        <p:spPr>
          <a:xfrm>
            <a:off x="838199" y="1825625"/>
            <a:ext cx="10828867" cy="4710642"/>
          </a:xfrm>
        </p:spPr>
        <p:txBody>
          <a:bodyPr>
            <a:noAutofit/>
          </a:bodyPr>
          <a:lstStyle/>
          <a:p>
            <a:pPr marL="342900" indent="-342900">
              <a:buFont typeface="+mj-lt"/>
              <a:buAutoNum type="arabicPeriod"/>
            </a:pPr>
            <a:r>
              <a:rPr lang="en-US" sz="1800" dirty="0"/>
              <a:t>Go to ~/Data/</a:t>
            </a:r>
            <a:r>
              <a:rPr lang="en-US" sz="1800" dirty="0" err="1"/>
              <a:t>us_dot</a:t>
            </a:r>
            <a:r>
              <a:rPr lang="en-US" sz="1800" dirty="0"/>
              <a:t>/</a:t>
            </a:r>
            <a:r>
              <a:rPr lang="en-US" sz="1800" dirty="0" err="1"/>
              <a:t>otp</a:t>
            </a:r>
            <a:r>
              <a:rPr lang="en-US" sz="1800" dirty="0"/>
              <a:t>. Show the content of one of the files. </a:t>
            </a:r>
          </a:p>
          <a:p>
            <a:pPr marL="342900" indent="-342900">
              <a:buFont typeface="+mj-lt"/>
              <a:buAutoNum type="arabicPeriod"/>
            </a:pPr>
            <a:r>
              <a:rPr lang="en-US" sz="1800" dirty="0"/>
              <a:t>Use head/tail together with </a:t>
            </a:r>
            <a:r>
              <a:rPr lang="en-US" sz="1800" dirty="0" err="1"/>
              <a:t>zcat</a:t>
            </a:r>
            <a:r>
              <a:rPr lang="en-US" sz="1800" dirty="0"/>
              <a:t> command. Any difference in time execution?</a:t>
            </a:r>
          </a:p>
          <a:p>
            <a:pPr marL="342900" indent="-342900">
              <a:buFont typeface="+mj-lt"/>
              <a:buAutoNum type="arabicPeriod"/>
            </a:pPr>
            <a:r>
              <a:rPr lang="en-US" sz="1800" dirty="0"/>
              <a:t>Compress “optd_por_public.csv” with bzip2 and then extract from the compressed file all the lines starting with MAD (hint: use </a:t>
            </a:r>
            <a:r>
              <a:rPr lang="en-US" sz="1800" dirty="0" err="1"/>
              <a:t>bzcat</a:t>
            </a:r>
            <a:r>
              <a:rPr lang="en-US" sz="1800" dirty="0"/>
              <a:t> and grep)</a:t>
            </a:r>
          </a:p>
          <a:p>
            <a:pPr marL="514350" indent="-514350">
              <a:buFont typeface="+mj-lt"/>
              <a:buAutoNum type="arabicPeriod" startAt="4"/>
            </a:pPr>
            <a:r>
              <a:rPr lang="en-US" sz="1800" dirty="0"/>
              <a:t>(On_Time_On_Time_Performance_2015_1.zip): What are the column numbers of columns having “carrier” in the name ? (don't count!) (hint: we have seen this </a:t>
            </a:r>
            <a:r>
              <a:rPr lang="en-US" sz="1800" dirty="0">
                <a:sym typeface="Wingdings" panose="05000000000000000000" pitchFamily="2" charset="2"/>
              </a:rPr>
              <a:t></a:t>
            </a:r>
            <a:r>
              <a:rPr lang="en-US" sz="1800" dirty="0"/>
              <a:t>)</a:t>
            </a:r>
          </a:p>
          <a:p>
            <a:pPr marL="514350" indent="-514350">
              <a:buFont typeface="+mj-lt"/>
              <a:buAutoNum type="arabicPeriod" startAt="4"/>
            </a:pPr>
            <a:r>
              <a:rPr lang="en-US" sz="1800" dirty="0"/>
              <a:t>(On_Time_On_Time_Performance_2015_1.zip) Print to screen, one field per line, the header and first line of the T100 file, side by side.</a:t>
            </a:r>
          </a:p>
          <a:p>
            <a:pPr marL="342900" indent="-342900">
              <a:buFont typeface="+mj-lt"/>
              <a:buAutoNum type="arabicPeriod"/>
            </a:pPr>
            <a:endParaRPr lang="en-US" sz="1800" dirty="0"/>
          </a:p>
          <a:p>
            <a:pPr marL="342900" indent="-342900">
              <a:buFont typeface="+mj-lt"/>
              <a:buAutoNum type="arabicPeriod"/>
            </a:pPr>
            <a:endParaRPr lang="en-US" sz="1800" dirty="0"/>
          </a:p>
          <a:p>
            <a:pPr lvl="1"/>
            <a:endParaRPr lang="en-US" sz="1400" dirty="0"/>
          </a:p>
          <a:p>
            <a:endParaRPr lang="en-US" sz="1800" dirty="0"/>
          </a:p>
          <a:p>
            <a:pPr lvl="1"/>
            <a:endParaRPr lang="en-US" dirty="0"/>
          </a:p>
          <a:p>
            <a:endParaRPr lang="en-US" dirty="0"/>
          </a:p>
        </p:txBody>
      </p:sp>
    </p:spTree>
    <p:extLst>
      <p:ext uri="{BB962C8B-B14F-4D97-AF65-F5344CB8AC3E}">
        <p14:creationId xmlns:p14="http://schemas.microsoft.com/office/powerpoint/2010/main" val="2385682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2087</Words>
  <Application>Microsoft Macintosh PowerPoint</Application>
  <PresentationFormat>Widescreen</PresentationFormat>
  <Paragraphs>178</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Sorting and Counting - Exercises 1</vt:lpstr>
      <vt:lpstr>Sorting and Counting - Exercises 1</vt:lpstr>
      <vt:lpstr>Processing and filtering - Exercises 2</vt:lpstr>
      <vt:lpstr>Processing and filtering - Exercises 2</vt:lpstr>
      <vt:lpstr>Processing and filtering - Exercises 3</vt:lpstr>
      <vt:lpstr>Processing and filtering - Exercises 3</vt:lpstr>
      <vt:lpstr>Processing and filtering - Exercises 4</vt:lpstr>
      <vt:lpstr>Processing and filtering - Exercises 4</vt:lpstr>
      <vt:lpstr>Working with compressed Files – Exercises 5</vt:lpstr>
      <vt:lpstr>Working with compressed Files – Exercises 5</vt:lpstr>
      <vt:lpstr>Shell Script – Exercises 6 </vt:lpstr>
      <vt:lpstr>Shell Script Exercises</vt:lpstr>
      <vt:lpstr>Shell Script Exercises</vt:lpstr>
      <vt:lpstr>Shell Script Exercises</vt:lpstr>
      <vt:lpstr>Shell Script Exercises</vt:lpstr>
      <vt:lpstr>CSVkit – Exercises 7</vt:lpstr>
      <vt:lpstr>CSVkit – Exercises 7</vt:lpstr>
    </vt:vector>
  </TitlesOfParts>
  <Company>Amadeus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Igor ARAMBASIC</dc:creator>
  <cp:lastModifiedBy>Igor ARAMBASIC</cp:lastModifiedBy>
  <cp:revision>718</cp:revision>
  <dcterms:created xsi:type="dcterms:W3CDTF">2015-11-28T21:45:37Z</dcterms:created>
  <dcterms:modified xsi:type="dcterms:W3CDTF">2019-10-23T11:41:31Z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4c521120-399b-4a7a-8f4d-244394c51dda</vt:lpwstr>
  </property>
  <property fmtid="{D5CDD505-2E9C-101B-9397-08002B2CF9AE}" pid="3" name="OriginatingUser">
    <vt:lpwstr>igor.arambasic</vt:lpwstr>
  </property>
  <property fmtid="{D5CDD505-2E9C-101B-9397-08002B2CF9AE}" pid="4" name="CLASSIFICATION">
    <vt:lpwstr>RESTRICTED</vt:lpwstr>
  </property>
</Properties>
</file>