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12"/>
  </p:notesMasterIdLst>
  <p:sldIdLst>
    <p:sldId id="257" r:id="rId5"/>
    <p:sldId id="259" r:id="rId6"/>
    <p:sldId id="258"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EFF83C-23A7-4B7C-87D3-CBF8FE495197}" v="29" dt="2025-05-18T04:08:00.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79548" autoAdjust="0"/>
  </p:normalViewPr>
  <p:slideViewPr>
    <p:cSldViewPr snapToGrid="0">
      <p:cViewPr varScale="1">
        <p:scale>
          <a:sx n="95" d="100"/>
          <a:sy n="95" d="100"/>
        </p:scale>
        <p:origin x="864"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7D74F-5C9E-4F2F-BA32-D27C75C71829}" type="datetimeFigureOut">
              <a:rPr lang="en-NZ" smtClean="0"/>
              <a:t>18/05/2025</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6686D-F8F1-4211-847C-71D5885CEA21}" type="slidenum">
              <a:rPr lang="en-NZ" smtClean="0"/>
              <a:t>‹#›</a:t>
            </a:fld>
            <a:endParaRPr lang="en-NZ"/>
          </a:p>
        </p:txBody>
      </p:sp>
    </p:spTree>
    <p:extLst>
      <p:ext uri="{BB962C8B-B14F-4D97-AF65-F5344CB8AC3E}">
        <p14:creationId xmlns:p14="http://schemas.microsoft.com/office/powerpoint/2010/main" val="3526192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atafinder.stats.govt.nz/layer/111181-regional-council-2023-clipped-generalised/"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E4ED4-8E4F-6BED-45F8-985F8871DF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F96867-EB21-3660-73F3-648CEB0F7C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6478BF-5F00-4BA4-B787-45522F1E7C67}"/>
              </a:ext>
            </a:extLst>
          </p:cNvPr>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b="1" i="0" dirty="0">
                <a:solidFill>
                  <a:srgbClr val="000000"/>
                </a:solidFill>
                <a:effectLst/>
                <a:latin typeface="Arial" panose="020B0604020202020204" pitchFamily="34" charset="0"/>
              </a:rPr>
              <a:t>Data Acquisition and Preparation (~1hr)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00000"/>
                </a:solidFill>
                <a:effectLst/>
                <a:latin typeface="Arial" panose="020B0604020202020204" pitchFamily="34" charset="0"/>
              </a:rPr>
              <a:t>OBJECTIVES:</a:t>
            </a:r>
          </a:p>
          <a:p>
            <a:pPr marL="285750" lvl="0" indent="-285750" algn="l">
              <a:buFont typeface="Courier New" panose="02070309020205020404" pitchFamily="49" charset="0"/>
              <a:buChar char="o"/>
            </a:pPr>
            <a:r>
              <a:rPr lang="en-GB" b="0" i="0" dirty="0">
                <a:solidFill>
                  <a:srgbClr val="000000"/>
                </a:solidFill>
                <a:effectLst/>
                <a:latin typeface="Arial" panose="020B0604020202020204" pitchFamily="34" charset="0"/>
              </a:rPr>
              <a:t>Consider that we wish to source this data on an ongoing basis for use by multiple analysts.</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GB" b="0" i="0" dirty="0">
                <a:solidFill>
                  <a:srgbClr val="000000"/>
                </a:solidFill>
                <a:effectLst/>
                <a:latin typeface="Arial" panose="020B0604020202020204" pitchFamily="34" charset="0"/>
              </a:rPr>
              <a:t>Clean / format for suitable analysis. Document steps and assumptions made in a notebook (</a:t>
            </a:r>
            <a:r>
              <a:rPr lang="en-GB" sz="1200" b="1" i="1" dirty="0"/>
              <a:t>CommerceCommission202518 \ </a:t>
            </a:r>
            <a:r>
              <a:rPr lang="en-GB" b="1" dirty="0"/>
              <a:t>001_ETL_Script_20250518_Final.ipynb)</a:t>
            </a:r>
            <a:endParaRPr lang="en-GB" b="0" i="0" dirty="0">
              <a:solidFill>
                <a:srgbClr val="000000"/>
              </a:solidFill>
              <a:effectLst/>
              <a:latin typeface="Arial" panose="020B0604020202020204" pitchFamily="34" charset="0"/>
            </a:endParaRPr>
          </a:p>
          <a:p>
            <a:pPr marL="285750" lvl="0" indent="-285750" algn="l">
              <a:buFont typeface="Courier New" panose="02070309020205020404" pitchFamily="49" charset="0"/>
              <a:buChar char="o"/>
            </a:pPr>
            <a:r>
              <a:rPr lang="en-GB" b="0" i="0" dirty="0">
                <a:solidFill>
                  <a:srgbClr val="000000"/>
                </a:solidFill>
                <a:effectLst/>
                <a:latin typeface="Arial" panose="020B0604020202020204" pitchFamily="34" charset="0"/>
              </a:rPr>
              <a:t>Ensure that your data acquisition and preparation process can be easily repeated.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00000"/>
                </a:solidFill>
                <a:effectLst/>
                <a:latin typeface="Arial" panose="020B0604020202020204" pitchFamily="34" charset="0"/>
              </a:rPr>
              <a:t>NOTES ON WORKFLOW</a:t>
            </a:r>
            <a:endParaRPr lang="en-GB" dirty="0"/>
          </a:p>
          <a:p>
            <a:r>
              <a:rPr lang="en-GB" dirty="0"/>
              <a:t>10 mins – Acquired datasets &amp; placed locally (can develop Web Scraping functionality at a later time as just need the data to build an end-to-end data lifecycle pipeline within limited time and with the actual data at the moment)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Wrote code (</a:t>
            </a:r>
            <a:r>
              <a:rPr lang="en-GB" b="1" dirty="0"/>
              <a:t>001_ETL_Script_20250518_Final.ipynb) </a:t>
            </a:r>
            <a:r>
              <a:rPr lang="en-GB" dirty="0"/>
              <a:t>to ingest data from csv and shape files </a:t>
            </a:r>
            <a:r>
              <a:rPr lang="en-GB" b="1" dirty="0"/>
              <a:t>(files placed in CommerceCommission202518\</a:t>
            </a:r>
            <a:r>
              <a:rPr lang="en-GB" b="1" dirty="0" err="1"/>
              <a:t>src_data</a:t>
            </a:r>
            <a:r>
              <a:rPr lang="en-GB" b="1" dirty="0"/>
              <a:t>\) directory </a:t>
            </a:r>
            <a:r>
              <a:rPr lang="en-GB" dirty="0"/>
              <a:t>as well as code to </a:t>
            </a:r>
            <a:r>
              <a:rPr lang="en-GB" b="1" dirty="0"/>
              <a:t>execute the automated </a:t>
            </a:r>
            <a:r>
              <a:rPr lang="en-GB" b="1" dirty="0" err="1"/>
              <a:t>Ydata</a:t>
            </a:r>
            <a:r>
              <a:rPr lang="en-GB" b="1" dirty="0"/>
              <a:t> Data Quality Framework tool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Setup </a:t>
            </a:r>
            <a:r>
              <a:rPr lang="en-GB" dirty="0" err="1"/>
              <a:t>Github</a:t>
            </a:r>
            <a:r>
              <a:rPr lang="en-GB" dirty="0"/>
              <a:t> (for version control and organisation of project, saving/loading of data and scripts)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50 mins – Used </a:t>
            </a:r>
            <a:r>
              <a:rPr lang="en-GB" dirty="0" err="1"/>
              <a:t>Ydata</a:t>
            </a:r>
            <a:r>
              <a:rPr lang="en-GB" dirty="0"/>
              <a:t> Data Quality Framework as the automated </a:t>
            </a:r>
            <a:r>
              <a:rPr lang="en-GB" b="1" dirty="0"/>
              <a:t>Data Quality Tool </a:t>
            </a:r>
            <a:r>
              <a:rPr lang="en-GB" dirty="0"/>
              <a:t>(using a low powered cloud-based notebook this took time to run – 20-30mins)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This framework was chosen as it provides auto generated tables, charts, and alerts (measures, monitors, is opensource version used in Microsoft Purview) which support the determination of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t>
            </a:r>
            <a:r>
              <a:rPr lang="en-NZ" sz="1100" kern="100" dirty="0">
                <a:effectLst/>
                <a:latin typeface="Aptos" panose="020B0004020202020204" pitchFamily="34" charset="0"/>
                <a:ea typeface="Aptos" panose="020B0004020202020204" pitchFamily="34" charset="0"/>
                <a:cs typeface="Times New Roman" panose="02020603050405020304" pitchFamily="18" charset="0"/>
              </a:rPr>
              <a:t>  </a:t>
            </a:r>
            <a:r>
              <a:rPr lang="en-NZ" sz="1100" b="1" kern="100" dirty="0">
                <a:effectLst/>
                <a:latin typeface="Aptos" panose="020B0004020202020204" pitchFamily="34" charset="0"/>
                <a:ea typeface="Aptos" panose="020B0004020202020204" pitchFamily="34" charset="0"/>
                <a:cs typeface="Times New Roman" panose="02020603050405020304" pitchFamily="18" charset="0"/>
              </a:rPr>
              <a:t>Accuracy:</a:t>
            </a:r>
            <a:r>
              <a:rPr lang="en-NZ" sz="1100" kern="100" dirty="0">
                <a:effectLst/>
                <a:latin typeface="Aptos" panose="020B0004020202020204" pitchFamily="34" charset="0"/>
                <a:ea typeface="Aptos" panose="020B0004020202020204" pitchFamily="34" charset="0"/>
                <a:cs typeface="Times New Roman" panose="02020603050405020304" pitchFamily="18" charset="0"/>
              </a:rPr>
              <a:t> Correct and reliable data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100" kern="100" dirty="0">
                <a:effectLst/>
                <a:latin typeface="Aptos" panose="020B0004020202020204" pitchFamily="34" charset="0"/>
                <a:ea typeface="Aptos" panose="020B0004020202020204" pitchFamily="34" charset="0"/>
                <a:cs typeface="Times New Roman" panose="02020603050405020304" pitchFamily="18" charset="0"/>
              </a:rPr>
              <a:t>	  </a:t>
            </a:r>
            <a:r>
              <a:rPr lang="en-NZ" sz="1100" b="1" kern="100" dirty="0">
                <a:effectLst/>
                <a:latin typeface="Aptos" panose="020B0004020202020204" pitchFamily="34" charset="0"/>
                <a:ea typeface="Aptos" panose="020B0004020202020204" pitchFamily="34" charset="0"/>
                <a:cs typeface="Times New Roman" panose="02020603050405020304" pitchFamily="18" charset="0"/>
              </a:rPr>
              <a:t>Completeness:</a:t>
            </a:r>
            <a:r>
              <a:rPr lang="en-NZ" sz="1100" kern="100" dirty="0">
                <a:effectLst/>
                <a:latin typeface="Aptos" panose="020B0004020202020204" pitchFamily="34" charset="0"/>
                <a:ea typeface="Aptos" panose="020B0004020202020204" pitchFamily="34" charset="0"/>
                <a:cs typeface="Times New Roman" panose="02020603050405020304" pitchFamily="18" charset="0"/>
              </a:rPr>
              <a:t> No missing or null values.</a:t>
            </a:r>
          </a:p>
          <a:p>
            <a:pPr marL="228600">
              <a:lnSpc>
                <a:spcPct val="107000"/>
              </a:lnSpc>
              <a:spcAft>
                <a:spcPts val="800"/>
              </a:spcAft>
              <a:buNone/>
            </a:pPr>
            <a:r>
              <a:rPr lang="en-NZ" sz="1100" kern="100" dirty="0">
                <a:effectLst/>
                <a:latin typeface="Aptos" panose="020B0004020202020204" pitchFamily="34" charset="0"/>
                <a:ea typeface="Aptos" panose="020B0004020202020204" pitchFamily="34" charset="0"/>
                <a:cs typeface="Times New Roman" panose="02020603050405020304" pitchFamily="18" charset="0"/>
              </a:rPr>
              <a:t>	  </a:t>
            </a:r>
            <a:r>
              <a:rPr lang="en-NZ" sz="1100" b="1" kern="100" dirty="0">
                <a:effectLst/>
                <a:latin typeface="Aptos" panose="020B0004020202020204" pitchFamily="34" charset="0"/>
                <a:ea typeface="Aptos" panose="020B0004020202020204" pitchFamily="34" charset="0"/>
                <a:cs typeface="Times New Roman" panose="02020603050405020304" pitchFamily="18" charset="0"/>
              </a:rPr>
              <a:t>Consistency:</a:t>
            </a:r>
            <a:r>
              <a:rPr lang="en-NZ" sz="1100" kern="100" dirty="0">
                <a:effectLst/>
                <a:latin typeface="Aptos" panose="020B0004020202020204" pitchFamily="34" charset="0"/>
                <a:ea typeface="Aptos" panose="020B0004020202020204" pitchFamily="34" charset="0"/>
                <a:cs typeface="Times New Roman" panose="02020603050405020304" pitchFamily="18" charset="0"/>
              </a:rPr>
              <a:t> Uniform format and meaning across datasets.</a:t>
            </a:r>
          </a:p>
          <a:p>
            <a:pPr marL="228600">
              <a:lnSpc>
                <a:spcPct val="107000"/>
              </a:lnSpc>
              <a:spcAft>
                <a:spcPts val="800"/>
              </a:spcAft>
              <a:buNone/>
            </a:pPr>
            <a:r>
              <a:rPr lang="en-NZ" sz="1100" kern="100" dirty="0">
                <a:effectLst/>
                <a:latin typeface="Aptos" panose="020B0004020202020204" pitchFamily="34" charset="0"/>
                <a:ea typeface="Aptos" panose="020B0004020202020204" pitchFamily="34" charset="0"/>
                <a:cs typeface="Times New Roman" panose="02020603050405020304" pitchFamily="18" charset="0"/>
              </a:rPr>
              <a:t>	  </a:t>
            </a:r>
            <a:r>
              <a:rPr lang="en-NZ" sz="1100" b="1" kern="100" dirty="0">
                <a:effectLst/>
                <a:latin typeface="Aptos" panose="020B0004020202020204" pitchFamily="34" charset="0"/>
                <a:ea typeface="Aptos" panose="020B0004020202020204" pitchFamily="34" charset="0"/>
                <a:cs typeface="Times New Roman" panose="02020603050405020304" pitchFamily="18" charset="0"/>
              </a:rPr>
              <a:t>Timeliness:</a:t>
            </a:r>
            <a:r>
              <a:rPr lang="en-NZ" sz="1100" kern="100" dirty="0">
                <a:effectLst/>
                <a:latin typeface="Aptos" panose="020B0004020202020204" pitchFamily="34" charset="0"/>
                <a:ea typeface="Aptos" panose="020B0004020202020204" pitchFamily="34" charset="0"/>
                <a:cs typeface="Times New Roman" panose="02020603050405020304" pitchFamily="18" charset="0"/>
              </a:rPr>
              <a:t> Up-to-date data.</a:t>
            </a:r>
          </a:p>
          <a:p>
            <a:pPr marL="228600">
              <a:lnSpc>
                <a:spcPct val="107000"/>
              </a:lnSpc>
              <a:spcAft>
                <a:spcPts val="800"/>
              </a:spcAft>
              <a:buNone/>
            </a:pPr>
            <a:r>
              <a:rPr lang="en-NZ" sz="1100" kern="100" dirty="0">
                <a:effectLst/>
                <a:latin typeface="Aptos" panose="020B0004020202020204" pitchFamily="34" charset="0"/>
                <a:ea typeface="Aptos" panose="020B0004020202020204" pitchFamily="34" charset="0"/>
                <a:cs typeface="Times New Roman" panose="02020603050405020304" pitchFamily="18" charset="0"/>
              </a:rPr>
              <a:t>	  </a:t>
            </a:r>
            <a:r>
              <a:rPr lang="en-NZ" sz="1100" b="1" kern="100" dirty="0">
                <a:effectLst/>
                <a:latin typeface="Aptos" panose="020B0004020202020204" pitchFamily="34" charset="0"/>
                <a:ea typeface="Aptos" panose="020B0004020202020204" pitchFamily="34" charset="0"/>
                <a:cs typeface="Times New Roman" panose="02020603050405020304" pitchFamily="18" charset="0"/>
              </a:rPr>
              <a:t>Validity:</a:t>
            </a:r>
            <a:r>
              <a:rPr lang="en-NZ" sz="1100" kern="100" dirty="0">
                <a:effectLst/>
                <a:latin typeface="Aptos" panose="020B0004020202020204" pitchFamily="34" charset="0"/>
                <a:ea typeface="Aptos" panose="020B0004020202020204" pitchFamily="34" charset="0"/>
                <a:cs typeface="Times New Roman" panose="02020603050405020304" pitchFamily="18" charset="0"/>
              </a:rPr>
              <a:t> Compliance with defined formats or standards.</a:t>
            </a:r>
          </a:p>
          <a:p>
            <a:pPr marL="228600">
              <a:lnSpc>
                <a:spcPct val="107000"/>
              </a:lnSpc>
              <a:spcAft>
                <a:spcPts val="800"/>
              </a:spcAft>
              <a:buNone/>
            </a:pPr>
            <a:r>
              <a:rPr lang="en-NZ" sz="1100" kern="100" dirty="0">
                <a:effectLst/>
                <a:latin typeface="Aptos" panose="020B0004020202020204" pitchFamily="34" charset="0"/>
                <a:ea typeface="Aptos" panose="020B0004020202020204" pitchFamily="34" charset="0"/>
                <a:cs typeface="Times New Roman" panose="02020603050405020304" pitchFamily="18" charset="0"/>
              </a:rPr>
              <a:t>	  </a:t>
            </a:r>
            <a:r>
              <a:rPr lang="en-NZ" sz="1100" b="1" kern="100" dirty="0">
                <a:effectLst/>
                <a:latin typeface="Aptos" panose="020B0004020202020204" pitchFamily="34" charset="0"/>
                <a:ea typeface="Aptos" panose="020B0004020202020204" pitchFamily="34" charset="0"/>
                <a:cs typeface="Times New Roman" panose="02020603050405020304" pitchFamily="18" charset="0"/>
              </a:rPr>
              <a:t>Uniqueness:</a:t>
            </a:r>
            <a:r>
              <a:rPr lang="en-NZ" sz="1100" kern="100" dirty="0">
                <a:effectLst/>
                <a:latin typeface="Aptos" panose="020B0004020202020204" pitchFamily="34" charset="0"/>
                <a:ea typeface="Aptos" panose="020B0004020202020204" pitchFamily="34" charset="0"/>
                <a:cs typeface="Times New Roman" panose="02020603050405020304" pitchFamily="18" charset="0"/>
              </a:rPr>
              <a:t> Avoiding duplicates.</a:t>
            </a:r>
          </a:p>
          <a:p>
            <a:pPr marL="228600">
              <a:lnSpc>
                <a:spcPct val="107000"/>
              </a:lnSpc>
              <a:spcAft>
                <a:spcPts val="800"/>
              </a:spcAft>
              <a:buNone/>
            </a:pPr>
            <a:r>
              <a:rPr lang="en-NZ" sz="1100" kern="100" dirty="0">
                <a:effectLst/>
                <a:latin typeface="Aptos" panose="020B0004020202020204" pitchFamily="34" charset="0"/>
                <a:ea typeface="Aptos" panose="020B0004020202020204" pitchFamily="34" charset="0"/>
                <a:cs typeface="Times New Roman" panose="02020603050405020304" pitchFamily="18" charset="0"/>
              </a:rPr>
              <a:t>	  </a:t>
            </a:r>
            <a:r>
              <a:rPr lang="en-NZ" sz="1100" b="1" kern="100" dirty="0">
                <a:effectLst/>
                <a:latin typeface="Aptos" panose="020B0004020202020204" pitchFamily="34" charset="0"/>
                <a:ea typeface="Aptos" panose="020B0004020202020204" pitchFamily="34" charset="0"/>
                <a:cs typeface="Times New Roman" panose="02020603050405020304" pitchFamily="18" charset="0"/>
              </a:rPr>
              <a:t>Schema Validation:</a:t>
            </a:r>
            <a:r>
              <a:rPr lang="en-NZ" sz="1100" kern="100" dirty="0">
                <a:effectLst/>
                <a:latin typeface="Aptos" panose="020B0004020202020204" pitchFamily="34" charset="0"/>
                <a:ea typeface="Aptos" panose="020B0004020202020204" pitchFamily="34" charset="0"/>
                <a:cs typeface="Times New Roman" panose="02020603050405020304" pitchFamily="18" charset="0"/>
              </a:rPr>
              <a:t> Check for data type mismatches and field count.</a:t>
            </a:r>
          </a:p>
          <a:p>
            <a:pPr marL="228600" marR="0" lvl="0" indent="0" algn="l" defTabSz="914400" rtl="0" eaLnBrk="1" fontAlgn="auto" latinLnBrk="0" hangingPunct="1">
              <a:lnSpc>
                <a:spcPct val="107000"/>
              </a:lnSpc>
              <a:spcBef>
                <a:spcPts val="0"/>
              </a:spcBef>
              <a:spcAft>
                <a:spcPts val="800"/>
              </a:spcAft>
              <a:buClrTx/>
              <a:buSzTx/>
              <a:buFontTx/>
              <a:buNone/>
              <a:tabLst/>
              <a:defRPr/>
            </a:pPr>
            <a:r>
              <a:rPr lang="en-NZ" sz="1100" kern="100" dirty="0">
                <a:effectLst/>
                <a:latin typeface="Aptos" panose="020B0004020202020204" pitchFamily="34" charset="0"/>
                <a:ea typeface="Aptos" panose="020B0004020202020204" pitchFamily="34" charset="0"/>
                <a:cs typeface="Times New Roman" panose="02020603050405020304" pitchFamily="18" charset="0"/>
              </a:rPr>
              <a:t>	  </a:t>
            </a:r>
            <a:r>
              <a:rPr lang="en-NZ" sz="1100" b="1" kern="100" dirty="0">
                <a:effectLst/>
                <a:latin typeface="Aptos" panose="020B0004020202020204" pitchFamily="34" charset="0"/>
                <a:ea typeface="Aptos" panose="020B0004020202020204" pitchFamily="34" charset="0"/>
                <a:cs typeface="Times New Roman" panose="02020603050405020304" pitchFamily="18" charset="0"/>
              </a:rPr>
              <a:t>Range Checks:</a:t>
            </a:r>
            <a:r>
              <a:rPr lang="en-NZ" sz="1100" kern="100" dirty="0">
                <a:effectLst/>
                <a:latin typeface="Aptos" panose="020B0004020202020204" pitchFamily="34" charset="0"/>
                <a:ea typeface="Aptos" panose="020B0004020202020204" pitchFamily="34" charset="0"/>
                <a:cs typeface="Times New Roman" panose="02020603050405020304" pitchFamily="18" charset="0"/>
              </a:rPr>
              <a:t> Check for data type mismatches and field count.</a:t>
            </a:r>
          </a:p>
          <a:p>
            <a:pPr marL="0" lvl="0" indent="0">
              <a:lnSpc>
                <a:spcPct val="107000"/>
              </a:lnSpc>
              <a:spcAft>
                <a:spcPts val="800"/>
              </a:spcAft>
              <a:buSzPts val="1000"/>
              <a:buFont typeface="Symbol" panose="05050102010706020507" pitchFamily="18" charset="2"/>
              <a:buNone/>
              <a:tabLst>
                <a:tab pos="457200" algn="l"/>
              </a:tabLst>
            </a:pPr>
            <a:r>
              <a:rPr lang="en-NZ" sz="1100" kern="100" dirty="0">
                <a:effectLst/>
                <a:latin typeface="Aptos" panose="020B0004020202020204" pitchFamily="34" charset="0"/>
                <a:ea typeface="Aptos" panose="020B0004020202020204" pitchFamily="34" charset="0"/>
                <a:cs typeface="Times New Roman" panose="02020603050405020304" pitchFamily="18" charset="0"/>
              </a:rPr>
              <a:t>		  </a:t>
            </a:r>
            <a:r>
              <a:rPr lang="en-NZ" sz="1100" b="1" kern="100" dirty="0">
                <a:effectLst/>
                <a:latin typeface="Aptos" panose="020B0004020202020204" pitchFamily="34" charset="0"/>
                <a:ea typeface="Aptos" panose="020B0004020202020204" pitchFamily="34" charset="0"/>
                <a:cs typeface="Times New Roman" panose="02020603050405020304" pitchFamily="18" charset="0"/>
              </a:rPr>
              <a:t>Format Validation:</a:t>
            </a:r>
            <a:r>
              <a:rPr lang="en-NZ" sz="1100" kern="100" dirty="0">
                <a:effectLst/>
                <a:latin typeface="Aptos" panose="020B0004020202020204" pitchFamily="34" charset="0"/>
                <a:ea typeface="Aptos" panose="020B0004020202020204" pitchFamily="34" charset="0"/>
                <a:cs typeface="Times New Roman" panose="02020603050405020304" pitchFamily="18" charset="0"/>
              </a:rPr>
              <a:t> Use regular expressions to validate email addresses, phone numbers, etc.</a:t>
            </a:r>
          </a:p>
          <a:p>
            <a:pPr marL="0" lvl="0" indent="0">
              <a:lnSpc>
                <a:spcPct val="107000"/>
              </a:lnSpc>
              <a:spcAft>
                <a:spcPts val="800"/>
              </a:spcAft>
              <a:buSzPts val="1000"/>
              <a:buFont typeface="Symbol" panose="05050102010706020507" pitchFamily="18" charset="2"/>
              <a:buNone/>
              <a:tabLst>
                <a:tab pos="457200" algn="l"/>
              </a:tabLst>
            </a:pPr>
            <a:r>
              <a:rPr lang="en-NZ" sz="1100" kern="100" dirty="0">
                <a:effectLst/>
                <a:latin typeface="Aptos" panose="020B0004020202020204" pitchFamily="34" charset="0"/>
                <a:ea typeface="Aptos" panose="020B0004020202020204" pitchFamily="34" charset="0"/>
                <a:cs typeface="Times New Roman" panose="02020603050405020304" pitchFamily="18" charset="0"/>
              </a:rPr>
              <a:t>		  </a:t>
            </a:r>
            <a:r>
              <a:rPr lang="en-NZ" sz="1100" b="1" kern="100" dirty="0">
                <a:effectLst/>
                <a:latin typeface="Aptos" panose="020B0004020202020204" pitchFamily="34" charset="0"/>
                <a:ea typeface="Aptos" panose="020B0004020202020204" pitchFamily="34" charset="0"/>
                <a:cs typeface="Times New Roman" panose="02020603050405020304" pitchFamily="18" charset="0"/>
              </a:rPr>
              <a:t>Metadata Management:</a:t>
            </a:r>
            <a:r>
              <a:rPr lang="en-NZ" sz="1100" kern="100" dirty="0">
                <a:effectLst/>
                <a:latin typeface="Aptos" panose="020B0004020202020204" pitchFamily="34" charset="0"/>
                <a:ea typeface="Aptos" panose="020B0004020202020204" pitchFamily="34" charset="0"/>
                <a:cs typeface="Times New Roman" panose="02020603050405020304" pitchFamily="18" charset="0"/>
              </a:rPr>
              <a:t> Maintain metadata to track data lineage and transformations.</a:t>
            </a:r>
          </a:p>
          <a:p>
            <a:pPr marL="0" marR="0" lvl="0" indent="0" algn="l" defTabSz="914400" rtl="0" eaLnBrk="1" fontAlgn="auto" latinLnBrk="0" hangingPunct="1">
              <a:lnSpc>
                <a:spcPct val="107000"/>
              </a:lnSpc>
              <a:spcBef>
                <a:spcPts val="0"/>
              </a:spcBef>
              <a:spcAft>
                <a:spcPts val="800"/>
              </a:spcAft>
              <a:buClrTx/>
              <a:buSzPts val="1000"/>
              <a:buFont typeface="Symbol" panose="05050102010706020507" pitchFamily="18" charset="2"/>
              <a:buNone/>
              <a:tabLst>
                <a:tab pos="457200" algn="l"/>
              </a:tabLst>
              <a:defRPr/>
            </a:pPr>
            <a:r>
              <a:rPr lang="en-NZ" sz="1100" kern="100" dirty="0">
                <a:effectLst/>
                <a:latin typeface="Aptos" panose="020B0004020202020204" pitchFamily="34" charset="0"/>
                <a:ea typeface="Aptos" panose="020B0004020202020204" pitchFamily="34" charset="0"/>
                <a:cs typeface="Times New Roman" panose="02020603050405020304" pitchFamily="18" charset="0"/>
              </a:rPr>
              <a:t>		  </a:t>
            </a:r>
            <a:r>
              <a:rPr lang="en-NZ" sz="1100" b="1" kern="100" dirty="0">
                <a:effectLst/>
                <a:latin typeface="Aptos" panose="020B0004020202020204" pitchFamily="34" charset="0"/>
                <a:ea typeface="Aptos" panose="020B0004020202020204" pitchFamily="34" charset="0"/>
                <a:cs typeface="Times New Roman" panose="02020603050405020304" pitchFamily="18" charset="0"/>
              </a:rPr>
              <a:t>Duplication/Outlier/In-appropriate data type detection, missing data, understanding relationships/interactivity between data, etc.</a:t>
            </a:r>
          </a:p>
          <a:p>
            <a:pPr marL="0" marR="0" lvl="0" indent="0" algn="l" defTabSz="914400" rtl="0" eaLnBrk="1" fontAlgn="auto" latinLnBrk="0" hangingPunct="1">
              <a:lnSpc>
                <a:spcPct val="107000"/>
              </a:lnSpc>
              <a:spcBef>
                <a:spcPts val="0"/>
              </a:spcBef>
              <a:spcAft>
                <a:spcPts val="800"/>
              </a:spcAft>
              <a:buClrTx/>
              <a:buSzPts val="1000"/>
              <a:buFont typeface="Symbol" panose="05050102010706020507" pitchFamily="18" charset="2"/>
              <a:buNone/>
              <a:tabLst>
                <a:tab pos="457200" algn="l"/>
              </a:tabLst>
              <a:defRPr/>
            </a:pPr>
            <a:r>
              <a:rPr lang="en-NZ" sz="1100" b="1" kern="100" dirty="0">
                <a:effectLst/>
                <a:latin typeface="Aptos" panose="020B0004020202020204" pitchFamily="34" charset="0"/>
                <a:ea typeface="Aptos" panose="020B0004020202020204" pitchFamily="34" charset="0"/>
                <a:cs typeface="Times New Roman" panose="02020603050405020304" pitchFamily="18" charset="0"/>
              </a:rPr>
              <a:t>		</a:t>
            </a:r>
            <a:r>
              <a:rPr lang="en-NZ" sz="1100" kern="100" dirty="0">
                <a:effectLst/>
                <a:latin typeface="Aptos" panose="020B0004020202020204" pitchFamily="34" charset="0"/>
                <a:ea typeface="Aptos" panose="020B0004020202020204" pitchFamily="34" charset="0"/>
                <a:cs typeface="Times New Roman" panose="02020603050405020304" pitchFamily="18" charset="0"/>
              </a:rPr>
              <a:t>  </a:t>
            </a:r>
            <a:r>
              <a:rPr lang="en-NZ" sz="1100" b="0" kern="100" dirty="0">
                <a:effectLst/>
                <a:latin typeface="Aptos" panose="020B0004020202020204" pitchFamily="34" charset="0"/>
                <a:ea typeface="Aptos" panose="020B0004020202020204" pitchFamily="34" charset="0"/>
                <a:cs typeface="Times New Roman" panose="02020603050405020304" pitchFamily="18" charset="0"/>
              </a:rPr>
              <a:t>Output report is a html file located here (highlighted) …</a:t>
            </a:r>
          </a:p>
          <a:p>
            <a:pPr marL="0" marR="0" lvl="0" indent="0" algn="l" defTabSz="914400" rtl="0" eaLnBrk="1" fontAlgn="auto" latinLnBrk="0" hangingPunct="1">
              <a:lnSpc>
                <a:spcPct val="107000"/>
              </a:lnSpc>
              <a:spcBef>
                <a:spcPts val="0"/>
              </a:spcBef>
              <a:spcAft>
                <a:spcPts val="800"/>
              </a:spcAft>
              <a:buClrTx/>
              <a:buSzPts val="1000"/>
              <a:buFont typeface="Symbol" panose="05050102010706020507" pitchFamily="18" charset="2"/>
              <a:buNone/>
              <a:tabLst>
                <a:tab pos="457200" algn="l"/>
              </a:tabLst>
              <a:defRPr/>
            </a:pPr>
            <a:endParaRPr lang="en-NZ" sz="1100" b="0" kern="100" dirty="0">
              <a:effectLst/>
              <a:latin typeface="Aptos" panose="020B0004020202020204" pitchFamily="34" charset="0"/>
              <a:ea typeface="Aptos" panose="020B0004020202020204" pitchFamily="34" charset="0"/>
              <a:cs typeface="Times New Roman" panose="02020603050405020304" pitchFamily="18" charset="0"/>
            </a:endParaRPr>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100" dirty="0"/>
              <a:t>| -- </a:t>
            </a:r>
            <a:r>
              <a:rPr lang="en-GB" sz="1100" i="1" dirty="0"/>
              <a:t>CommerceCommission202518 	(main directory/root repository which includes the two files required for this project - ETL script and the Power BI tool)</a:t>
            </a:r>
          </a:p>
          <a:p>
            <a:pPr marL="1371600" marR="0" lvl="3" indent="0" algn="l" defTabSz="914400" rtl="0" eaLnBrk="1" fontAlgn="auto" latinLnBrk="0" hangingPunct="1">
              <a:lnSpc>
                <a:spcPct val="100000"/>
              </a:lnSpc>
              <a:spcBef>
                <a:spcPts val="0"/>
              </a:spcBef>
              <a:spcAft>
                <a:spcPts val="0"/>
              </a:spcAft>
              <a:buClrTx/>
              <a:buSzTx/>
              <a:buFontTx/>
              <a:buNone/>
              <a:tabLst/>
              <a:defRPr/>
            </a:pPr>
            <a:endParaRPr lang="en-GB" sz="1100" i="1"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100" b="1" dirty="0"/>
              <a:t>| ------ </a:t>
            </a:r>
            <a:r>
              <a:rPr lang="en-GB" sz="1100" b="1" dirty="0" err="1"/>
              <a:t>data_quality_profiles</a:t>
            </a:r>
            <a:r>
              <a:rPr lang="en-GB" sz="1100" b="1" dirty="0"/>
              <a:t> 	</a:t>
            </a:r>
            <a:r>
              <a:rPr lang="en-GB" sz="1100" b="0" dirty="0"/>
              <a:t>(Storage of </a:t>
            </a:r>
            <a:r>
              <a:rPr lang="en-GB" sz="1100" b="0" dirty="0" err="1"/>
              <a:t>Ydata</a:t>
            </a:r>
            <a:r>
              <a:rPr lang="en-GB" sz="1100" b="0" dirty="0"/>
              <a:t> Data Quality Automated Framework Outputs – interactive html that allows users to examine alerts and data)</a:t>
            </a:r>
          </a:p>
          <a:p>
            <a:pPr marL="1371600" marR="0" lvl="3" indent="0" algn="l" defTabSz="914400" rtl="0" eaLnBrk="1" fontAlgn="auto" latinLnBrk="0" hangingPunct="1">
              <a:lnSpc>
                <a:spcPct val="100000"/>
              </a:lnSpc>
              <a:spcBef>
                <a:spcPts val="0"/>
              </a:spcBef>
              <a:spcAft>
                <a:spcPts val="0"/>
              </a:spcAft>
              <a:buClrTx/>
              <a:buSzTx/>
              <a:buFontTx/>
              <a:buNone/>
              <a:tabLst/>
              <a:defRPr/>
            </a:pPr>
            <a:endParaRPr lang="en-GB" sz="1100" b="0"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100" b="1" i="1" dirty="0"/>
              <a:t>| ------ </a:t>
            </a:r>
            <a:r>
              <a:rPr lang="en-GB" sz="1100" i="1" dirty="0" err="1"/>
              <a:t>data_star_schema_prep</a:t>
            </a:r>
            <a:r>
              <a:rPr lang="en-GB" sz="1100" i="1" dirty="0"/>
              <a:t> 	</a:t>
            </a:r>
            <a:r>
              <a:rPr lang="en-GB" sz="1100" b="0" i="1" dirty="0"/>
              <a:t>(Storage of star schema outputs resulting from ETL processing via python/spark code contained in notebook)</a:t>
            </a:r>
            <a:endParaRPr lang="en-GB" sz="1100" i="1"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100" b="1" i="1" dirty="0"/>
              <a:t>| ------------ </a:t>
            </a:r>
            <a:r>
              <a:rPr lang="en-GB" sz="1100" i="1" dirty="0" err="1"/>
              <a:t>dim_geospatial.parquet</a:t>
            </a:r>
            <a:endParaRPr lang="en-GB" sz="1100" i="1"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100" b="1" i="1" dirty="0"/>
              <a:t>| ------------ </a:t>
            </a:r>
            <a:r>
              <a:rPr lang="en-GB" sz="1100" i="1" dirty="0" err="1"/>
              <a:t>dim_location.parquet</a:t>
            </a:r>
            <a:endParaRPr lang="en-GB" sz="1100" i="1"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100" b="1" i="1" dirty="0"/>
              <a:t>| ------------ </a:t>
            </a:r>
            <a:r>
              <a:rPr lang="en-GB" sz="1100" i="1" dirty="0" err="1"/>
              <a:t>dim_geospatial.parquet</a:t>
            </a:r>
            <a:endParaRPr lang="en-GB" sz="1100" i="1"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100" b="1" i="1" dirty="0"/>
              <a:t>| ------------ </a:t>
            </a:r>
            <a:r>
              <a:rPr lang="en-GB" sz="1100" i="1" dirty="0" err="1"/>
              <a:t>dim_location.parquet</a:t>
            </a:r>
            <a:endParaRPr lang="en-GB" sz="1100" i="1" dirty="0"/>
          </a:p>
          <a:p>
            <a:pPr marL="1371600" marR="0" lvl="3" indent="0" algn="l" defTabSz="914400" rtl="0" eaLnBrk="1" fontAlgn="auto" latinLnBrk="0" hangingPunct="1">
              <a:lnSpc>
                <a:spcPct val="100000"/>
              </a:lnSpc>
              <a:spcBef>
                <a:spcPts val="0"/>
              </a:spcBef>
              <a:spcAft>
                <a:spcPts val="0"/>
              </a:spcAft>
              <a:buClrTx/>
              <a:buSzTx/>
              <a:buFontTx/>
              <a:buNone/>
              <a:tabLst/>
              <a:defRPr/>
            </a:pPr>
            <a:endParaRPr lang="en-GB" sz="1100" i="1"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100" b="1" i="1" dirty="0"/>
              <a:t>| ------ </a:t>
            </a:r>
            <a:r>
              <a:rPr lang="en-GB" sz="1100" b="1" i="1" dirty="0" err="1"/>
              <a:t>etl_development</a:t>
            </a:r>
            <a:r>
              <a:rPr lang="en-GB" sz="1100" b="1" i="1" dirty="0"/>
              <a:t>| 	</a:t>
            </a:r>
            <a:r>
              <a:rPr lang="en-GB" sz="1100" b="0" i="1" dirty="0"/>
              <a:t>(My coded/documented modularised ETL and utilities/testing classes (with functions) called by code in the notebook)</a:t>
            </a:r>
            <a:endParaRPr lang="en-GB" sz="1100" b="1" i="1"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100" b="1" i="1" dirty="0"/>
              <a:t>| ------------ </a:t>
            </a:r>
            <a:r>
              <a:rPr lang="en-GB" sz="1100" i="1" dirty="0" err="1"/>
              <a:t>etil</a:t>
            </a:r>
            <a:endParaRPr lang="en-GB" sz="1100" i="1"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100" b="1" i="1" dirty="0"/>
              <a:t>| ------------ </a:t>
            </a:r>
            <a:r>
              <a:rPr lang="en-GB" sz="1100" i="1" dirty="0"/>
              <a:t>utils</a:t>
            </a:r>
          </a:p>
          <a:p>
            <a:pPr marL="1371600" marR="0" lvl="3" indent="0" algn="l" defTabSz="914400" rtl="0" eaLnBrk="1" fontAlgn="auto" latinLnBrk="0" hangingPunct="1">
              <a:lnSpc>
                <a:spcPct val="100000"/>
              </a:lnSpc>
              <a:spcBef>
                <a:spcPts val="0"/>
              </a:spcBef>
              <a:spcAft>
                <a:spcPts val="0"/>
              </a:spcAft>
              <a:buClrTx/>
              <a:buSzTx/>
              <a:buFontTx/>
              <a:buNone/>
              <a:tabLst/>
              <a:defRPr/>
            </a:pPr>
            <a:endParaRPr lang="en-GB" sz="1100" i="1"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100" b="1" i="1" dirty="0"/>
              <a:t>| ------ </a:t>
            </a:r>
            <a:r>
              <a:rPr lang="en-GB" sz="1100" b="0" i="1" dirty="0" err="1"/>
              <a:t>src_data</a:t>
            </a:r>
            <a:r>
              <a:rPr lang="en-GB" sz="1100" b="0" i="1" dirty="0"/>
              <a:t>		(Data required (tenancy and shape files) and sourced by code in the notebook)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 During the running of the </a:t>
            </a:r>
            <a:r>
              <a:rPr lang="en-GB" b="1" dirty="0"/>
              <a:t>Data Quality Tool (DQT) </a:t>
            </a:r>
            <a:r>
              <a:rPr lang="en-GB" b="0" dirty="0"/>
              <a:t>I wrote boiler code functions to support ETL processes and pipeline code to execute the process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Examination of the </a:t>
            </a:r>
            <a:r>
              <a:rPr lang="en-GB" b="1" dirty="0"/>
              <a:t>DQT</a:t>
            </a:r>
            <a:r>
              <a:rPr lang="en-GB" b="0" dirty="0"/>
              <a:t> results were then examined and used to curate/refine the ETL code. </a:t>
            </a:r>
            <a:r>
              <a:rPr lang="en-GB" b="1" dirty="0"/>
              <a:t>DQT</a:t>
            </a:r>
            <a:r>
              <a:rPr lang="en-GB" b="0" dirty="0"/>
              <a:t> was rerun until data/monitoring processes provided decent results and a stable replicable data pipeline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The final code which runs the pipeline is located in the root directory </a:t>
            </a:r>
            <a:r>
              <a:rPr lang="en-GB" sz="1200" b="1" i="1" dirty="0"/>
              <a:t>CommerceCommission202518 \ </a:t>
            </a:r>
            <a:r>
              <a:rPr lang="en-GB" b="1" dirty="0"/>
              <a:t>001_ETL_Script_20250518_Final.ipynb</a:t>
            </a: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        - The final functions and classes used to perform ETL, which the main script references to, are located in </a:t>
            </a:r>
            <a:r>
              <a:rPr lang="en-GB" sz="1200" b="1" i="1" dirty="0" err="1"/>
              <a:t>etl_development</a:t>
            </a:r>
            <a:r>
              <a:rPr lang="en-GB" sz="1200" b="1" i="1" dirty="0"/>
              <a:t> \ </a:t>
            </a:r>
            <a:r>
              <a:rPr lang="en-GB" sz="1200" b="1" i="1" dirty="0" err="1"/>
              <a:t>etil</a:t>
            </a:r>
            <a:r>
              <a:rPr lang="en-GB" sz="1200" b="1" i="1"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1" dirty="0"/>
              <a:t>	- this supports modularisation, quick testing, reusability (across other scripts), of separate functions and classes.</a:t>
            </a: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p:txBody>
      </p:sp>
      <p:sp>
        <p:nvSpPr>
          <p:cNvPr id="4" name="Slide Number Placeholder 3">
            <a:extLst>
              <a:ext uri="{FF2B5EF4-FFF2-40B4-BE49-F238E27FC236}">
                <a16:creationId xmlns:a16="http://schemas.microsoft.com/office/drawing/2014/main" id="{879DCA5E-5C08-B9F1-3540-9E77AA6E744F}"/>
              </a:ext>
            </a:extLst>
          </p:cNvPr>
          <p:cNvSpPr>
            <a:spLocks noGrp="1"/>
          </p:cNvSpPr>
          <p:nvPr>
            <p:ph type="sldNum" sz="quarter" idx="5"/>
          </p:nvPr>
        </p:nvSpPr>
        <p:spPr/>
        <p:txBody>
          <a:bodyPr/>
          <a:lstStyle/>
          <a:p>
            <a:fld id="{D9D6686D-F8F1-4211-847C-71D5885CEA21}" type="slidenum">
              <a:rPr lang="en-NZ" smtClean="0"/>
              <a:t>2</a:t>
            </a:fld>
            <a:endParaRPr lang="en-NZ"/>
          </a:p>
        </p:txBody>
      </p:sp>
    </p:spTree>
    <p:extLst>
      <p:ext uri="{BB962C8B-B14F-4D97-AF65-F5344CB8AC3E}">
        <p14:creationId xmlns:p14="http://schemas.microsoft.com/office/powerpoint/2010/main" val="434013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GB" b="1" i="0" dirty="0">
                <a:solidFill>
                  <a:srgbClr val="000000"/>
                </a:solidFill>
                <a:effectLst/>
                <a:latin typeface="Arial" panose="020B0604020202020204" pitchFamily="34" charset="0"/>
              </a:rPr>
              <a:t>2. Data Integration (maybe ~10 - 30 mins as included as part of the data acquisition and preparation coding phase)</a:t>
            </a:r>
          </a:p>
          <a:p>
            <a:pPr algn="l">
              <a:buFont typeface="+mj-lt"/>
              <a:buNone/>
            </a:pPr>
            <a:endParaRPr lang="en-GB" b="1" i="0" dirty="0">
              <a:solidFill>
                <a:srgbClr val="000000"/>
              </a:solidFill>
              <a:effectLst/>
              <a:latin typeface="Arial" panose="020B0604020202020204" pitchFamily="34" charset="0"/>
            </a:endParaRPr>
          </a:p>
          <a:p>
            <a:pPr algn="l">
              <a:buFont typeface="+mj-lt"/>
              <a:buNone/>
            </a:pPr>
            <a:r>
              <a:rPr lang="en-GB" b="1" i="0" dirty="0">
                <a:solidFill>
                  <a:srgbClr val="000000"/>
                </a:solidFill>
                <a:effectLst/>
                <a:latin typeface="Arial" panose="020B0604020202020204" pitchFamily="34" charset="0"/>
              </a:rPr>
              <a:t>OBJECTIVES: </a:t>
            </a:r>
          </a:p>
          <a:p>
            <a:pPr marL="285750" lvl="0" indent="-285750" algn="l">
              <a:buFont typeface="Courier New" panose="02070309020205020404" pitchFamily="49" charset="0"/>
              <a:buChar char="o"/>
            </a:pPr>
            <a:r>
              <a:rPr lang="en-GB" b="0" i="0" dirty="0">
                <a:solidFill>
                  <a:srgbClr val="000000"/>
                </a:solidFill>
                <a:effectLst/>
                <a:latin typeface="Arial" panose="020B0604020202020204" pitchFamily="34" charset="0"/>
              </a:rPr>
              <a:t>Think about how analysts could house this data in a central cloud data warehouse location for easy access (refer </a:t>
            </a:r>
            <a:r>
              <a:rPr lang="en-GB" b="1" i="0" dirty="0">
                <a:solidFill>
                  <a:srgbClr val="000000"/>
                </a:solidFill>
                <a:effectLst/>
                <a:latin typeface="Arial" panose="020B0604020202020204" pitchFamily="34" charset="0"/>
              </a:rPr>
              <a:t>ETL/Data Preparation phase below</a:t>
            </a:r>
            <a:r>
              <a:rPr lang="en-GB" b="0" i="0" dirty="0">
                <a:solidFill>
                  <a:srgbClr val="000000"/>
                </a:solidFill>
                <a:effectLst/>
                <a:latin typeface="Arial" panose="020B0604020202020204" pitchFamily="34" charset="0"/>
              </a:rPr>
              <a:t>)</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GB" b="0" i="0" dirty="0">
                <a:solidFill>
                  <a:srgbClr val="000000"/>
                </a:solidFill>
                <a:effectLst/>
                <a:latin typeface="Arial" panose="020B0604020202020204" pitchFamily="34" charset="0"/>
              </a:rPr>
              <a:t>Briefly describe how you would manage and organise the data for efficient retrieval and analysis. (refer </a:t>
            </a:r>
            <a:r>
              <a:rPr lang="en-GB" b="1" i="0" dirty="0">
                <a:solidFill>
                  <a:srgbClr val="000000"/>
                </a:solidFill>
                <a:effectLst/>
                <a:latin typeface="Arial" panose="020B0604020202020204" pitchFamily="34" charset="0"/>
              </a:rPr>
              <a:t>Personal Opinion below</a:t>
            </a:r>
            <a:r>
              <a:rPr lang="en-GB" b="0" i="0" dirty="0">
                <a:solidFill>
                  <a:srgbClr val="000000"/>
                </a:solidFill>
                <a:effectLst/>
                <a:latin typeface="Arial" panose="020B0604020202020204" pitchFamily="34" charset="0"/>
              </a:rPr>
              <a:t>)</a:t>
            </a:r>
          </a:p>
          <a:p>
            <a:pPr marL="285750" lvl="0" indent="-285750" algn="l">
              <a:buFont typeface="Courier New" panose="02070309020205020404" pitchFamily="49" charset="0"/>
              <a:buChar char="o"/>
            </a:pPr>
            <a:endParaRPr lang="en-GB"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00000"/>
                </a:solidFill>
                <a:effectLst/>
                <a:latin typeface="Arial" panose="020B0604020202020204" pitchFamily="34" charset="0"/>
              </a:rPr>
              <a:t>NOTES ON WORKFLOW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000000"/>
              </a:solidFill>
              <a:effectLst/>
              <a:latin typeface="Arial" panose="020B0604020202020204" pitchFamily="34" charset="0"/>
            </a:endParaRPr>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200" dirty="0"/>
              <a:t>| -- </a:t>
            </a:r>
            <a:r>
              <a:rPr lang="en-GB" sz="1200" i="1" dirty="0"/>
              <a:t>CommerceCommission202518 	(main directory/root repository which includes the two files required for this project - ETL script and the Power BI tool)</a:t>
            </a:r>
          </a:p>
          <a:p>
            <a:pPr marL="1371600" marR="0" lvl="3" indent="0" algn="l" defTabSz="914400" rtl="0" eaLnBrk="1" fontAlgn="auto" latinLnBrk="0" hangingPunct="1">
              <a:lnSpc>
                <a:spcPct val="100000"/>
              </a:lnSpc>
              <a:spcBef>
                <a:spcPts val="0"/>
              </a:spcBef>
              <a:spcAft>
                <a:spcPts val="0"/>
              </a:spcAft>
              <a:buClrTx/>
              <a:buSzTx/>
              <a:buFontTx/>
              <a:buNone/>
              <a:tabLst/>
              <a:defRPr/>
            </a:pPr>
            <a:endParaRPr lang="en-GB" sz="1200" i="1"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200" b="1" dirty="0"/>
              <a:t>| ------ </a:t>
            </a:r>
            <a:r>
              <a:rPr lang="en-GB" sz="1200" b="0" i="1" dirty="0" err="1"/>
              <a:t>data_quality_profiles</a:t>
            </a:r>
            <a:r>
              <a:rPr lang="en-GB" sz="1200" b="0" i="1" dirty="0"/>
              <a:t> </a:t>
            </a:r>
            <a:r>
              <a:rPr lang="en-GB" sz="1200" b="1" i="1" dirty="0"/>
              <a:t>	</a:t>
            </a:r>
            <a:r>
              <a:rPr lang="en-GB" sz="1200" b="0" i="1" dirty="0"/>
              <a:t>(Storage of </a:t>
            </a:r>
            <a:r>
              <a:rPr lang="en-GB" sz="1200" b="0" i="1" dirty="0" err="1"/>
              <a:t>Ydata</a:t>
            </a:r>
            <a:r>
              <a:rPr lang="en-GB" sz="1200" b="0" i="1" dirty="0"/>
              <a:t> Data Quality Automated Framework Outputs – interactive html that allows users to examine alerts and data)</a:t>
            </a:r>
          </a:p>
          <a:p>
            <a:pPr marL="1371600" marR="0" lvl="3" indent="0" algn="l" defTabSz="914400" rtl="0" eaLnBrk="1" fontAlgn="auto" latinLnBrk="0" hangingPunct="1">
              <a:lnSpc>
                <a:spcPct val="100000"/>
              </a:lnSpc>
              <a:spcBef>
                <a:spcPts val="0"/>
              </a:spcBef>
              <a:spcAft>
                <a:spcPts val="0"/>
              </a:spcAft>
              <a:buClrTx/>
              <a:buSzTx/>
              <a:buFontTx/>
              <a:buNone/>
              <a:tabLst/>
              <a:defRPr/>
            </a:pPr>
            <a:endParaRPr lang="en-GB" sz="1200" b="0"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200" b="0" i="0" dirty="0"/>
              <a:t>| ------ </a:t>
            </a:r>
            <a:r>
              <a:rPr lang="en-GB" sz="1200" b="1" i="0" dirty="0" err="1"/>
              <a:t>data_star_schema_prep</a:t>
            </a:r>
            <a:r>
              <a:rPr lang="en-GB" sz="1200" b="1" i="0" dirty="0"/>
              <a:t> </a:t>
            </a:r>
            <a:r>
              <a:rPr lang="en-GB" sz="1200" b="0" i="0" dirty="0"/>
              <a:t>	(Storage of star schema outputs resulting from ETL processing via python/spark code contained in notebook)</a:t>
            </a:r>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200" b="1" i="0" dirty="0"/>
              <a:t>| ------------ </a:t>
            </a:r>
            <a:r>
              <a:rPr lang="en-GB" sz="1200" b="1" i="0" dirty="0" err="1"/>
              <a:t>dim_geospatial.parquet</a:t>
            </a:r>
            <a:endParaRPr lang="en-GB" sz="1200" b="1" i="0"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200" b="1" i="0" dirty="0"/>
              <a:t>| ------------ </a:t>
            </a:r>
            <a:r>
              <a:rPr lang="en-GB" sz="1200" b="1" i="0" dirty="0" err="1"/>
              <a:t>dim_location.parquet</a:t>
            </a:r>
            <a:endParaRPr lang="en-GB" sz="1200" b="1" i="0"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200" b="1" i="0" dirty="0"/>
              <a:t>| ------------ </a:t>
            </a:r>
            <a:r>
              <a:rPr lang="en-GB" sz="1200" b="1" i="0" dirty="0" err="1"/>
              <a:t>dim_geospatial.parquet</a:t>
            </a:r>
            <a:endParaRPr lang="en-GB" sz="1200" b="1" i="0"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200" b="1" i="0" dirty="0"/>
              <a:t>| ------------ </a:t>
            </a:r>
            <a:r>
              <a:rPr lang="en-GB" sz="1200" b="1" i="0" dirty="0" err="1"/>
              <a:t>dim_location.parquet</a:t>
            </a:r>
            <a:endParaRPr lang="en-GB" sz="1200" b="1" i="0" dirty="0"/>
          </a:p>
          <a:p>
            <a:pPr marL="1371600" marR="0" lvl="3" indent="0" algn="l" defTabSz="914400" rtl="0" eaLnBrk="1" fontAlgn="auto" latinLnBrk="0" hangingPunct="1">
              <a:lnSpc>
                <a:spcPct val="100000"/>
              </a:lnSpc>
              <a:spcBef>
                <a:spcPts val="0"/>
              </a:spcBef>
              <a:spcAft>
                <a:spcPts val="0"/>
              </a:spcAft>
              <a:buClrTx/>
              <a:buSzTx/>
              <a:buFontTx/>
              <a:buNone/>
              <a:tabLst/>
              <a:defRPr/>
            </a:pPr>
            <a:endParaRPr lang="en-GB" sz="1200" i="1"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200" b="1" i="1" dirty="0"/>
              <a:t>| ------ </a:t>
            </a:r>
            <a:r>
              <a:rPr lang="en-GB" sz="1200" i="1" dirty="0" err="1"/>
              <a:t>etl_development</a:t>
            </a:r>
            <a:r>
              <a:rPr lang="en-GB" sz="1200" b="1" i="1" dirty="0"/>
              <a:t>| 	</a:t>
            </a:r>
            <a:r>
              <a:rPr lang="en-GB" sz="1200" b="0" i="1" dirty="0"/>
              <a:t>(My coded/documented modularised ETL and utilities/testing classes (with functions) called by code in the notebook)</a:t>
            </a:r>
            <a:endParaRPr lang="en-GB" sz="1200" b="1" i="1"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200" b="1" i="1" dirty="0"/>
              <a:t>| ------------ </a:t>
            </a:r>
            <a:r>
              <a:rPr lang="en-GB" sz="1200" i="1" dirty="0" err="1"/>
              <a:t>etil</a:t>
            </a:r>
            <a:endParaRPr lang="en-GB" sz="1200" i="1"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200" b="1" i="1" dirty="0"/>
              <a:t>| ------------ </a:t>
            </a:r>
            <a:r>
              <a:rPr lang="en-GB" sz="1200" i="1" dirty="0"/>
              <a:t>utils</a:t>
            </a:r>
          </a:p>
          <a:p>
            <a:pPr marL="1371600" marR="0" lvl="3" indent="0" algn="l" defTabSz="914400" rtl="0" eaLnBrk="1" fontAlgn="auto" latinLnBrk="0" hangingPunct="1">
              <a:lnSpc>
                <a:spcPct val="100000"/>
              </a:lnSpc>
              <a:spcBef>
                <a:spcPts val="0"/>
              </a:spcBef>
              <a:spcAft>
                <a:spcPts val="0"/>
              </a:spcAft>
              <a:buClrTx/>
              <a:buSzTx/>
              <a:buFontTx/>
              <a:buNone/>
              <a:tabLst/>
              <a:defRPr/>
            </a:pPr>
            <a:endParaRPr lang="en-GB" sz="1200" i="1" dirty="0"/>
          </a:p>
          <a:p>
            <a:pPr marL="1371600" marR="0" lvl="3" indent="0" algn="l" defTabSz="914400" rtl="0" eaLnBrk="1" fontAlgn="auto" latinLnBrk="0" hangingPunct="1">
              <a:lnSpc>
                <a:spcPct val="100000"/>
              </a:lnSpc>
              <a:spcBef>
                <a:spcPts val="0"/>
              </a:spcBef>
              <a:spcAft>
                <a:spcPts val="0"/>
              </a:spcAft>
              <a:buClrTx/>
              <a:buSzTx/>
              <a:buFontTx/>
              <a:buNone/>
              <a:tabLst/>
              <a:defRPr/>
            </a:pPr>
            <a:r>
              <a:rPr lang="en-GB" sz="1200" b="1" i="1" dirty="0"/>
              <a:t>| </a:t>
            </a:r>
            <a:r>
              <a:rPr lang="en-GB" sz="1200" b="1" i="0" dirty="0"/>
              <a:t>------ </a:t>
            </a:r>
            <a:r>
              <a:rPr lang="en-GB" sz="1200" b="1" i="0" dirty="0" err="1"/>
              <a:t>src_data</a:t>
            </a:r>
            <a:r>
              <a:rPr lang="en-GB" sz="1200" b="0" i="1" dirty="0"/>
              <a:t>		(Data required (tenancy and shape files) and sourced by code in the notebook)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Arial" panose="020B0604020202020204" pitchFamily="34" charset="0"/>
              </a:rPr>
              <a:t>In summary the code (</a:t>
            </a:r>
            <a:r>
              <a:rPr lang="en-GB" sz="1200" b="1" i="1" dirty="0"/>
              <a:t>CommerceCommission202518 \ </a:t>
            </a:r>
            <a:r>
              <a:rPr lang="en-GB" b="1" dirty="0"/>
              <a:t>001_ETL_Script_20250518_Final.ipynb) </a:t>
            </a:r>
            <a:r>
              <a:rPr lang="en-GB" b="0" i="0" dirty="0">
                <a:solidFill>
                  <a:srgbClr val="000000"/>
                </a:solidFill>
                <a:effectLst/>
                <a:latin typeface="Arial" panose="020B0604020202020204" pitchFamily="34" charset="0"/>
              </a:rPr>
              <a:t>provides the following: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1" i="0" dirty="0">
                <a:solidFill>
                  <a:srgbClr val="000000"/>
                </a:solidFill>
                <a:effectLst/>
                <a:latin typeface="Arial" panose="020B0604020202020204" pitchFamily="34" charset="0"/>
              </a:rPr>
              <a:t>INGESTION/TRIGGER: </a:t>
            </a:r>
            <a:r>
              <a:rPr lang="en-GB" b="0" i="0" dirty="0">
                <a:solidFill>
                  <a:srgbClr val="000000"/>
                </a:solidFill>
                <a:effectLst/>
                <a:latin typeface="Arial" panose="020B0604020202020204" pitchFamily="34" charset="0"/>
              </a:rPr>
              <a:t>Although </a:t>
            </a:r>
            <a:r>
              <a:rPr lang="en-GB" b="1" i="0" dirty="0" err="1">
                <a:solidFill>
                  <a:srgbClr val="000000"/>
                </a:solidFill>
                <a:effectLst/>
                <a:latin typeface="Arial" panose="020B0604020202020204" pitchFamily="34" charset="0"/>
              </a:rPr>
              <a:t>webscraping</a:t>
            </a:r>
            <a:r>
              <a:rPr lang="en-GB" b="0" i="0" dirty="0">
                <a:solidFill>
                  <a:srgbClr val="000000"/>
                </a:solidFill>
                <a:effectLst/>
                <a:latin typeface="Arial" panose="020B0604020202020204" pitchFamily="34" charset="0"/>
              </a:rPr>
              <a:t> data directly and downloading to some ingesting storage space is ideal (requires some time to code and acquiring permission and understanding from providers is needed), the code acts upon data being somehow loaded into </a:t>
            </a:r>
            <a:r>
              <a:rPr lang="en-GB" sz="1200" b="1" i="1" dirty="0"/>
              <a:t>CommerceCommission202518 \ </a:t>
            </a:r>
            <a:r>
              <a:rPr lang="en-GB" sz="1200" b="1" i="1" dirty="0" err="1"/>
              <a:t>src_data</a:t>
            </a:r>
            <a:r>
              <a:rPr lang="en-GB" sz="1200" b="0" i="1" dirty="0"/>
              <a:t>  </a:t>
            </a:r>
            <a:r>
              <a:rPr lang="en-GB" sz="1200" b="0" i="0" dirty="0"/>
              <a:t>directory (in any cloud storage/ingestion space) then building a triggering step for the </a:t>
            </a:r>
            <a:r>
              <a:rPr lang="en-GB" sz="1200" b="1" i="0" dirty="0"/>
              <a:t>ETL script </a:t>
            </a:r>
            <a:r>
              <a:rPr lang="en-GB" sz="1200" b="0" i="0" dirty="0"/>
              <a:t>(currently it is manually executed).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1" i="0" dirty="0"/>
              <a:t>ETL/Data Preparation: </a:t>
            </a:r>
            <a:r>
              <a:rPr lang="en-GB" sz="1200" b="0" i="0" dirty="0"/>
              <a:t>The ETL script, automatically monitors for data alerts (output is in </a:t>
            </a:r>
            <a:r>
              <a:rPr lang="en-GB" sz="1200" b="1" i="1" dirty="0"/>
              <a:t>the </a:t>
            </a:r>
            <a:r>
              <a:rPr lang="en-GB" sz="1200" b="1" i="1" dirty="0" err="1"/>
              <a:t>data_quality_profiles</a:t>
            </a:r>
            <a:r>
              <a:rPr lang="en-GB" sz="1200" b="1" i="1" dirty="0"/>
              <a:t> directory</a:t>
            </a:r>
            <a:r>
              <a:rPr lang="en-GB" sz="1200" b="0" i="1" dirty="0"/>
              <a:t>)</a:t>
            </a:r>
            <a:r>
              <a:rPr lang="en-GB" sz="1200" b="1" i="1" dirty="0"/>
              <a:t> </a:t>
            </a:r>
            <a:r>
              <a:rPr lang="en-GB" sz="1200" b="0" i="0" dirty="0"/>
              <a:t>, curates, and then integrates the data (ETL phases) creating a star schema-based data warehouse leveraging parquet formatted files located here </a:t>
            </a:r>
            <a:r>
              <a:rPr lang="en-GB" sz="1200" b="1" i="0" dirty="0"/>
              <a:t>(CommerceCommission202518 \ </a:t>
            </a:r>
            <a:r>
              <a:rPr lang="en-GB" sz="1200" b="1" i="0" dirty="0" err="1"/>
              <a:t>data_star_schema_prep</a:t>
            </a:r>
            <a:r>
              <a:rPr lang="en-GB" sz="1200" b="1" i="0" dirty="0"/>
              <a:t> ) and is illustrated above</a:t>
            </a:r>
            <a:r>
              <a:rPr lang="en-GB" sz="1200" b="0" i="0" dirty="0"/>
              <a:t>. The options here are: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sz="1200" b="0" i="0" dirty="0"/>
              <a:t>…. Either porting the prepared data warehouse data straight into a relational database (i.e. SQL Server, Snowflake, etc.) from the parquet files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GB" sz="1200" b="0" i="0" dirty="0"/>
              <a:t>…. Or leaving the data in parquet files as is (i.e. parquet files are more acquainted to modern and incoming future architectures and analytics) and directly ingesting into applications (i.e. Power BI, Snowflake, Databricks, Fabric, Synapse, etc.).</a:t>
            </a:r>
            <a:endParaRPr lang="en-GB" sz="1200" b="1" i="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b="0" i="0" dirty="0">
              <a:solidFill>
                <a:srgbClr val="000000"/>
              </a:solidFill>
              <a:effectLst/>
              <a:latin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b="1" i="0" dirty="0"/>
              <a:t>Personal Opinion: </a:t>
            </a:r>
            <a:r>
              <a:rPr lang="en-GB" sz="1200" b="0" i="0" dirty="0"/>
              <a:t>After nearly 10-20 years developing data warehouses, I now tend to favour leveraging PARQUET as a stateless data warehouse (in contrast to a relational persistent data warehouse). </a:t>
            </a:r>
            <a:r>
              <a:rPr lang="en-GB" sz="1200" b="0" i="0" dirty="0" err="1"/>
              <a:t>Retireval</a:t>
            </a:r>
            <a:r>
              <a:rPr lang="en-GB" sz="1200" b="0" i="0" dirty="0"/>
              <a:t> and analysis can be done in Snowflake, Fabric, Synapse, most languages, etc. (looks and works much like past warehouses but the backend is all PARQUET based). The ETL script handles everything as it stands (and can be ported and/or incorporated into the applications mentioned). The only need is to connect the applications/tools to the generated files.</a:t>
            </a:r>
          </a:p>
          <a:p>
            <a:endParaRPr lang="en-NZ" dirty="0"/>
          </a:p>
        </p:txBody>
      </p:sp>
      <p:sp>
        <p:nvSpPr>
          <p:cNvPr id="4" name="Slide Number Placeholder 3"/>
          <p:cNvSpPr>
            <a:spLocks noGrp="1"/>
          </p:cNvSpPr>
          <p:nvPr>
            <p:ph type="sldNum" sz="quarter" idx="5"/>
          </p:nvPr>
        </p:nvSpPr>
        <p:spPr/>
        <p:txBody>
          <a:bodyPr/>
          <a:lstStyle/>
          <a:p>
            <a:fld id="{D9D6686D-F8F1-4211-847C-71D5885CEA21}" type="slidenum">
              <a:rPr lang="en-NZ" smtClean="0"/>
              <a:t>3</a:t>
            </a:fld>
            <a:endParaRPr lang="en-NZ"/>
          </a:p>
        </p:txBody>
      </p:sp>
    </p:spTree>
    <p:extLst>
      <p:ext uri="{BB962C8B-B14F-4D97-AF65-F5344CB8AC3E}">
        <p14:creationId xmlns:p14="http://schemas.microsoft.com/office/powerpoint/2010/main" val="276239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9FC8D-FBD0-F2A6-194A-C3F46BCB82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0D6355-94AF-B5F3-FE4F-58B5F7641E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F22C4D-A987-6C7C-AC3F-170223FEC9F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b="1" i="0" dirty="0">
                <a:solidFill>
                  <a:srgbClr val="000000"/>
                </a:solidFill>
                <a:effectLst/>
                <a:latin typeface="Arial" panose="020B0604020202020204" pitchFamily="34" charset="0"/>
              </a:rPr>
              <a:t>3. Data Analysis and Visualization (10 - 30 mins as included as part of this documentation being written)</a:t>
            </a:r>
          </a:p>
          <a:p>
            <a:pPr algn="l">
              <a:buFont typeface="+mj-lt"/>
              <a:buNone/>
            </a:pPr>
            <a:r>
              <a:rPr lang="en-GB" b="1" i="0" dirty="0">
                <a:solidFill>
                  <a:srgbClr val="000000"/>
                </a:solidFill>
                <a:effectLst/>
                <a:latin typeface="Arial" panose="020B0604020202020204" pitchFamily="34" charset="0"/>
              </a:rPr>
              <a:t>OBJECTIVES: </a:t>
            </a:r>
          </a:p>
          <a:p>
            <a:pPr marL="285750" lvl="0" indent="-285750" algn="l">
              <a:buFont typeface="Courier New" panose="02070309020205020404" pitchFamily="49" charset="0"/>
              <a:buChar char="o"/>
            </a:pPr>
            <a:r>
              <a:rPr lang="en-GB" b="0" i="0" dirty="0">
                <a:solidFill>
                  <a:srgbClr val="000000"/>
                </a:solidFill>
                <a:effectLst/>
                <a:latin typeface="Arial" panose="020B0604020202020204" pitchFamily="34" charset="0"/>
              </a:rPr>
              <a:t>Analyse the data to uncover interesting trends and patterns, document this exploratory analysis if considered relevant.</a:t>
            </a:r>
          </a:p>
          <a:p>
            <a:pPr marL="285750" lvl="0" indent="-285750" algn="l">
              <a:buFont typeface="Courier New" panose="02070309020205020404" pitchFamily="49" charset="0"/>
              <a:buChar char="o"/>
            </a:pPr>
            <a:r>
              <a:rPr lang="en-GB" b="1" i="0" dirty="0">
                <a:solidFill>
                  <a:srgbClr val="000000"/>
                </a:solidFill>
                <a:effectLst/>
                <a:latin typeface="Arial" panose="020B0604020202020204" pitchFamily="34" charset="0"/>
              </a:rPr>
              <a:t>You might like to answer questions such as</a:t>
            </a:r>
            <a:r>
              <a:rPr lang="en-GB" b="0" i="0" dirty="0">
                <a:solidFill>
                  <a:srgbClr val="000000"/>
                </a:solidFill>
                <a:effectLst/>
                <a:latin typeface="Arial" panose="020B0604020202020204" pitchFamily="34" charset="0"/>
              </a:rPr>
              <a:t>:</a:t>
            </a:r>
          </a:p>
          <a:p>
            <a:pPr marL="685800" lvl="1" indent="-228600" algn="l">
              <a:buFont typeface="Arial" panose="020B0604020202020204" pitchFamily="34" charset="0"/>
              <a:buChar char="§"/>
            </a:pPr>
            <a:r>
              <a:rPr lang="en-GB" b="0" i="0" dirty="0">
                <a:solidFill>
                  <a:srgbClr val="000000"/>
                </a:solidFill>
                <a:effectLst/>
                <a:latin typeface="Arial" panose="020B0604020202020204" pitchFamily="34" charset="0"/>
              </a:rPr>
              <a:t>Which region has the highest rent?</a:t>
            </a:r>
          </a:p>
          <a:p>
            <a:pPr marL="685800" lvl="1" indent="-228600" algn="l">
              <a:buFont typeface="Arial" panose="020B0604020202020204" pitchFamily="34" charset="0"/>
              <a:buChar char="§"/>
            </a:pPr>
            <a:r>
              <a:rPr lang="en-GB" b="0" i="0" dirty="0">
                <a:solidFill>
                  <a:srgbClr val="000000"/>
                </a:solidFill>
                <a:effectLst/>
                <a:latin typeface="Arial" panose="020B0604020202020204" pitchFamily="34" charset="0"/>
              </a:rPr>
              <a:t>Where are rents changing the fastest?</a:t>
            </a:r>
          </a:p>
          <a:p>
            <a:pPr marL="685800" lvl="1" indent="-228600" algn="l">
              <a:buFont typeface="Arial" panose="020B0604020202020204" pitchFamily="34" charset="0"/>
              <a:buChar char="§"/>
            </a:pPr>
            <a:r>
              <a:rPr lang="en-GB" b="0" i="0" dirty="0">
                <a:solidFill>
                  <a:srgbClr val="000000"/>
                </a:solidFill>
                <a:effectLst/>
                <a:latin typeface="Arial" panose="020B0604020202020204" pitchFamily="34" charset="0"/>
              </a:rPr>
              <a:t>Are there any real-world events that could be linked to observed trends?</a:t>
            </a:r>
          </a:p>
          <a:p>
            <a:pPr marL="285750" lvl="0" indent="-285750" algn="l">
              <a:buFont typeface="Courier New" panose="02070309020205020404" pitchFamily="49" charset="0"/>
              <a:buChar char="o"/>
            </a:pPr>
            <a:r>
              <a:rPr lang="en-GB" b="0" i="0" dirty="0">
                <a:solidFill>
                  <a:srgbClr val="000000"/>
                </a:solidFill>
                <a:effectLst/>
                <a:latin typeface="Arial" panose="020B0604020202020204" pitchFamily="34" charset="0"/>
              </a:rPr>
              <a:t>Using Power BI to create visual representations of your findings.</a:t>
            </a:r>
          </a:p>
          <a:p>
            <a:pPr marL="285750" lvl="0" indent="-285750" algn="l">
              <a:buFont typeface="Courier New" panose="02070309020205020404" pitchFamily="49" charset="0"/>
              <a:buChar char="o"/>
            </a:pPr>
            <a:r>
              <a:rPr lang="en-GB" b="0" i="0" dirty="0">
                <a:solidFill>
                  <a:srgbClr val="000000"/>
                </a:solidFill>
                <a:effectLst/>
                <a:latin typeface="Arial" panose="020B0604020202020204" pitchFamily="34" charset="0"/>
              </a:rPr>
              <a:t>Optionally, use the provided </a:t>
            </a:r>
            <a:r>
              <a:rPr lang="en-GB" b="0" i="0" dirty="0">
                <a:solidFill>
                  <a:srgbClr val="1155CC"/>
                </a:solidFill>
                <a:effectLst/>
                <a:latin typeface="Arial" panose="020B0604020202020204" pitchFamily="34" charset="0"/>
                <a:hlinkClick r:id="rId3"/>
              </a:rPr>
              <a:t>regional council boundaries shapefile</a:t>
            </a:r>
            <a:r>
              <a:rPr lang="en-GB" b="0" i="0" dirty="0">
                <a:solidFill>
                  <a:srgbClr val="000000"/>
                </a:solidFill>
                <a:effectLst/>
                <a:latin typeface="Arial" panose="020B0604020202020204" pitchFamily="34" charset="0"/>
              </a:rPr>
              <a:t> to enhance your analysis and show some Geo analysis.</a:t>
            </a:r>
          </a:p>
          <a:p>
            <a:pPr marL="285750" lvl="0" indent="-285750" algn="l">
              <a:buFont typeface="Courier New" panose="02070309020205020404" pitchFamily="49" charset="0"/>
              <a:buChar char="o"/>
            </a:pPr>
            <a:endParaRPr lang="en-GB" b="0" i="0" dirty="0">
              <a:solidFill>
                <a:srgbClr val="000000"/>
              </a:solidFill>
              <a:effectLst/>
              <a:latin typeface="Arial" panose="020B0604020202020204" pitchFamily="34" charset="0"/>
            </a:endParaRPr>
          </a:p>
          <a:p>
            <a:pPr marL="0" lvl="0" indent="0" algn="l">
              <a:buFont typeface="Courier New" panose="02070309020205020404" pitchFamily="49" charset="0"/>
              <a:buNone/>
            </a:pPr>
            <a:endParaRPr lang="en-GB" b="0" i="0" dirty="0">
              <a:solidFill>
                <a:srgbClr val="000000"/>
              </a:solidFill>
              <a:effectLst/>
              <a:latin typeface="Arial" panose="020B0604020202020204" pitchFamily="34" charset="0"/>
            </a:endParaRPr>
          </a:p>
          <a:p>
            <a:pPr marL="0" lvl="0" indent="0" algn="l">
              <a:buFont typeface="Courier New" panose="02070309020205020404" pitchFamily="49" charset="0"/>
              <a:buNone/>
            </a:pPr>
            <a:endParaRPr lang="en-GB"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lang="en-GB" b="1" i="0" dirty="0">
                <a:solidFill>
                  <a:srgbClr val="000000"/>
                </a:solidFill>
                <a:effectLst/>
                <a:latin typeface="Arial" panose="020B0604020202020204" pitchFamily="34" charset="0"/>
              </a:rPr>
              <a:t>NOTES ON WORKFLOW</a:t>
            </a:r>
          </a:p>
          <a:p>
            <a:pPr marL="0" lvl="0" indent="0" algn="l">
              <a:buFont typeface="Courier New" panose="02070309020205020404" pitchFamily="49" charset="0"/>
              <a:buNone/>
            </a:pPr>
            <a:r>
              <a:rPr lang="en-GB" b="0" i="0" dirty="0">
                <a:solidFill>
                  <a:srgbClr val="000000"/>
                </a:solidFill>
                <a:effectLst/>
                <a:latin typeface="Arial" panose="020B0604020202020204" pitchFamily="34" charset="0"/>
              </a:rPr>
              <a:t>- Setting up the Ingestion/load into POWER BI was about 5-10mins</a:t>
            </a:r>
          </a:p>
          <a:p>
            <a:pPr marL="0" lvl="0" indent="0" algn="l">
              <a:buFont typeface="Courier New" panose="02070309020205020404" pitchFamily="49" charset="0"/>
              <a:buNone/>
            </a:pPr>
            <a:r>
              <a:rPr lang="en-GB" b="0" i="0" dirty="0">
                <a:solidFill>
                  <a:srgbClr val="000000"/>
                </a:solidFill>
                <a:effectLst/>
                <a:latin typeface="Arial" panose="020B0604020202020204" pitchFamily="34" charset="0"/>
              </a:rPr>
              <a:t>- Had issues with geospatial data, and logging into Azure so some problems with native visualisation tools and marketplace so kept the analysis VERY BASIC (only had 10-20mins to rush and document this </a:t>
            </a:r>
            <a:r>
              <a:rPr lang="en-GB" b="0" i="0" dirty="0" err="1">
                <a:solidFill>
                  <a:srgbClr val="000000"/>
                </a:solidFill>
                <a:effectLst/>
                <a:latin typeface="Arial" panose="020B0604020202020204" pitchFamily="34" charset="0"/>
              </a:rPr>
              <a:t>powerpoint</a:t>
            </a:r>
            <a:r>
              <a:rPr lang="en-GB" b="0" i="0" dirty="0">
                <a:solidFill>
                  <a:srgbClr val="000000"/>
                </a:solidFill>
                <a:effectLst/>
                <a:latin typeface="Arial" panose="020B0604020202020204" pitchFamily="34" charset="0"/>
              </a:rPr>
              <a:t>).</a:t>
            </a:r>
          </a:p>
          <a:p>
            <a:pPr marL="0" lvl="0" indent="0" algn="l">
              <a:buFont typeface="Courier New" panose="02070309020205020404" pitchFamily="49" charset="0"/>
              <a:buNone/>
            </a:pPr>
            <a:endParaRPr lang="en-GB" b="0" i="0" dirty="0">
              <a:solidFill>
                <a:srgbClr val="000000"/>
              </a:solidFill>
              <a:effectLst/>
              <a:latin typeface="Arial" panose="020B0604020202020204" pitchFamily="34" charset="0"/>
            </a:endParaRPr>
          </a:p>
          <a:p>
            <a:pPr marL="285750" lvl="0" indent="-285750" algn="l">
              <a:buFont typeface="Courier New" panose="02070309020205020404" pitchFamily="49" charset="0"/>
              <a:buChar char="o"/>
            </a:pPr>
            <a:endParaRPr lang="en-GB" b="0" i="0" dirty="0">
              <a:solidFill>
                <a:srgbClr val="000000"/>
              </a:solidFill>
              <a:effectLst/>
              <a:latin typeface="Arial" panose="020B0604020202020204" pitchFamily="34" charset="0"/>
            </a:endParaRPr>
          </a:p>
          <a:p>
            <a:pPr marL="285750" lvl="0" indent="-285750" algn="l">
              <a:buFont typeface="Courier New" panose="02070309020205020404" pitchFamily="49" charset="0"/>
              <a:buChar char="o"/>
            </a:pPr>
            <a:endParaRPr lang="en-GB" b="0" i="0" dirty="0">
              <a:solidFill>
                <a:srgbClr val="000000"/>
              </a:solidFill>
              <a:effectLst/>
              <a:latin typeface="Arial" panose="020B0604020202020204" pitchFamily="34" charset="0"/>
            </a:endParaRPr>
          </a:p>
          <a:p>
            <a:pPr algn="l">
              <a:buNone/>
            </a:pPr>
            <a:r>
              <a:rPr lang="en-GB" b="1" i="0" dirty="0">
                <a:solidFill>
                  <a:srgbClr val="000000"/>
                </a:solidFill>
                <a:effectLst/>
                <a:latin typeface="Arial" panose="020B0604020202020204" pitchFamily="34" charset="0"/>
              </a:rPr>
              <a:t>Deliverables</a:t>
            </a:r>
            <a:endParaRPr lang="en-GB" b="0" i="0" dirty="0">
              <a:solidFill>
                <a:srgbClr val="222222"/>
              </a:solidFill>
              <a:effectLst/>
              <a:latin typeface="Arial" panose="020B0604020202020204" pitchFamily="34" charset="0"/>
            </a:endParaRPr>
          </a:p>
          <a:p>
            <a:pPr algn="l">
              <a:buFont typeface="Arial" panose="020B0604020202020204" pitchFamily="34" charset="0"/>
              <a:buChar char="•"/>
            </a:pPr>
            <a:r>
              <a:rPr lang="en-GB" b="0" i="0" dirty="0">
                <a:solidFill>
                  <a:srgbClr val="000000"/>
                </a:solidFill>
                <a:effectLst/>
                <a:latin typeface="Arial" panose="020B0604020202020204" pitchFamily="34" charset="0"/>
              </a:rPr>
              <a:t>Prepare a concise document outlining the steps you took during data acquisition and preparation, your ideas about data integration, key findings, and </a:t>
            </a:r>
            <a:r>
              <a:rPr lang="en-GB" b="0" i="0" dirty="0" err="1">
                <a:solidFill>
                  <a:srgbClr val="000000"/>
                </a:solidFill>
                <a:effectLst/>
                <a:latin typeface="Arial" panose="020B0604020202020204" pitchFamily="34" charset="0"/>
              </a:rPr>
              <a:t>insights.Clearly</a:t>
            </a:r>
            <a:r>
              <a:rPr lang="en-GB" b="0" i="0" dirty="0">
                <a:solidFill>
                  <a:srgbClr val="000000"/>
                </a:solidFill>
                <a:effectLst/>
                <a:latin typeface="Arial" panose="020B0604020202020204" pitchFamily="34" charset="0"/>
              </a:rPr>
              <a:t> state any assumptions or decisions you made during the assignment. (X)</a:t>
            </a:r>
          </a:p>
          <a:p>
            <a:pPr algn="l">
              <a:buFont typeface="Arial" panose="020B0604020202020204" pitchFamily="34" charset="0"/>
              <a:buChar char="•"/>
            </a:pPr>
            <a:r>
              <a:rPr lang="en-GB" b="0" i="0" dirty="0">
                <a:solidFill>
                  <a:srgbClr val="000000"/>
                </a:solidFill>
                <a:effectLst/>
                <a:latin typeface="Arial" panose="020B0604020202020204" pitchFamily="34" charset="0"/>
              </a:rPr>
              <a:t>Submit all code in a notebook used for data acquisition, cleaning, and loading (X)</a:t>
            </a:r>
          </a:p>
          <a:p>
            <a:pPr algn="l">
              <a:buFont typeface="Arial" panose="020B0604020202020204" pitchFamily="34" charset="0"/>
              <a:buChar char="•"/>
            </a:pPr>
            <a:r>
              <a:rPr lang="en-GB" b="0" i="0" dirty="0">
                <a:solidFill>
                  <a:srgbClr val="000000"/>
                </a:solidFill>
                <a:effectLst/>
                <a:latin typeface="Arial" panose="020B0604020202020204" pitchFamily="34" charset="0"/>
              </a:rPr>
              <a:t>Submit the .</a:t>
            </a:r>
            <a:r>
              <a:rPr lang="en-GB" b="0" i="0" dirty="0" err="1">
                <a:solidFill>
                  <a:srgbClr val="000000"/>
                </a:solidFill>
                <a:effectLst/>
                <a:latin typeface="Arial" panose="020B0604020202020204" pitchFamily="34" charset="0"/>
              </a:rPr>
              <a:t>pbix</a:t>
            </a:r>
            <a:r>
              <a:rPr lang="en-GB" b="0" i="0" dirty="0">
                <a:solidFill>
                  <a:srgbClr val="000000"/>
                </a:solidFill>
                <a:effectLst/>
                <a:latin typeface="Arial" panose="020B0604020202020204" pitchFamily="34" charset="0"/>
              </a:rPr>
              <a:t> file of your Power BI dashboard.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000000"/>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8B16724B-FFC5-A8B0-5961-46D5260A4CA1}"/>
              </a:ext>
            </a:extLst>
          </p:cNvPr>
          <p:cNvSpPr>
            <a:spLocks noGrp="1"/>
          </p:cNvSpPr>
          <p:nvPr>
            <p:ph type="sldNum" sz="quarter" idx="5"/>
          </p:nvPr>
        </p:nvSpPr>
        <p:spPr/>
        <p:txBody>
          <a:bodyPr/>
          <a:lstStyle/>
          <a:p>
            <a:fld id="{D9D6686D-F8F1-4211-847C-71D5885CEA21}" type="slidenum">
              <a:rPr lang="en-NZ" smtClean="0"/>
              <a:t>4</a:t>
            </a:fld>
            <a:endParaRPr lang="en-NZ"/>
          </a:p>
        </p:txBody>
      </p:sp>
    </p:spTree>
    <p:extLst>
      <p:ext uri="{BB962C8B-B14F-4D97-AF65-F5344CB8AC3E}">
        <p14:creationId xmlns:p14="http://schemas.microsoft.com/office/powerpoint/2010/main" val="1416244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797EB-10CD-54D8-D7E8-5F3298526E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B6BDC2-D7D1-6C12-60B0-54AACA9212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27E6A2-ADD4-D4D6-54D4-94737139D5F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b="1" i="0" dirty="0">
                <a:solidFill>
                  <a:srgbClr val="000000"/>
                </a:solidFill>
                <a:effectLst/>
                <a:latin typeface="Arial" panose="020B0604020202020204" pitchFamily="34" charset="0"/>
              </a:rPr>
              <a:t>3. Data Analysis and Visualization (10 - 30 mins as included as part of this documentation being written)</a:t>
            </a:r>
          </a:p>
          <a:p>
            <a:pPr algn="l">
              <a:buFont typeface="+mj-lt"/>
              <a:buNone/>
            </a:pPr>
            <a:r>
              <a:rPr lang="en-GB" b="1" i="0" dirty="0">
                <a:solidFill>
                  <a:srgbClr val="000000"/>
                </a:solidFill>
                <a:effectLst/>
                <a:latin typeface="Arial" panose="020B0604020202020204" pitchFamily="34" charset="0"/>
              </a:rPr>
              <a:t>OBJECTIVES: </a:t>
            </a:r>
          </a:p>
          <a:p>
            <a:pPr marL="285750" lvl="0" indent="-285750" algn="l">
              <a:buFont typeface="Courier New" panose="02070309020205020404" pitchFamily="49" charset="0"/>
              <a:buChar char="o"/>
            </a:pPr>
            <a:r>
              <a:rPr lang="en-GB" b="0" i="0" dirty="0">
                <a:solidFill>
                  <a:srgbClr val="000000"/>
                </a:solidFill>
                <a:effectLst/>
                <a:latin typeface="Arial" panose="020B0604020202020204" pitchFamily="34" charset="0"/>
              </a:rPr>
              <a:t>Analyse the data to uncover interesting trends and patterns, document this exploratory analysis if considered relevant.</a:t>
            </a:r>
          </a:p>
          <a:p>
            <a:pPr marL="285750" lvl="0" indent="-285750" algn="l">
              <a:buFont typeface="Courier New" panose="02070309020205020404" pitchFamily="49" charset="0"/>
              <a:buChar char="o"/>
            </a:pPr>
            <a:r>
              <a:rPr lang="en-GB" b="1" i="0" dirty="0">
                <a:solidFill>
                  <a:srgbClr val="000000"/>
                </a:solidFill>
                <a:effectLst/>
                <a:latin typeface="Arial" panose="020B0604020202020204" pitchFamily="34" charset="0"/>
              </a:rPr>
              <a:t>You might like to answer questions such as</a:t>
            </a:r>
            <a:r>
              <a:rPr lang="en-GB" b="0" i="0" dirty="0">
                <a:solidFill>
                  <a:srgbClr val="000000"/>
                </a:solidFill>
                <a:effectLst/>
                <a:latin typeface="Arial" panose="020B0604020202020204" pitchFamily="34" charset="0"/>
              </a:rPr>
              <a:t>:</a:t>
            </a:r>
          </a:p>
          <a:p>
            <a:pPr marL="685800" lvl="1" indent="-228600" algn="l">
              <a:buFont typeface="Arial" panose="020B0604020202020204" pitchFamily="34" charset="0"/>
              <a:buChar char="§"/>
            </a:pPr>
            <a:r>
              <a:rPr lang="en-GB" b="0" i="0" dirty="0">
                <a:solidFill>
                  <a:srgbClr val="000000"/>
                </a:solidFill>
                <a:effectLst/>
                <a:latin typeface="Arial" panose="020B0604020202020204" pitchFamily="34" charset="0"/>
              </a:rPr>
              <a:t>Which region has the highest rent?</a:t>
            </a:r>
          </a:p>
          <a:p>
            <a:pPr marL="685800" lvl="1" indent="-228600" algn="l">
              <a:buFont typeface="Arial" panose="020B0604020202020204" pitchFamily="34" charset="0"/>
              <a:buChar char="§"/>
            </a:pPr>
            <a:r>
              <a:rPr lang="en-GB" b="0" i="0" dirty="0">
                <a:solidFill>
                  <a:srgbClr val="000000"/>
                </a:solidFill>
                <a:effectLst/>
                <a:latin typeface="Arial" panose="020B0604020202020204" pitchFamily="34" charset="0"/>
              </a:rPr>
              <a:t>Where are rents changing the fastest?</a:t>
            </a:r>
          </a:p>
          <a:p>
            <a:pPr marL="685800" lvl="1" indent="-228600" algn="l">
              <a:buFont typeface="Arial" panose="020B0604020202020204" pitchFamily="34" charset="0"/>
              <a:buChar char="§"/>
            </a:pPr>
            <a:r>
              <a:rPr lang="en-GB" b="0" i="0" dirty="0">
                <a:solidFill>
                  <a:srgbClr val="000000"/>
                </a:solidFill>
                <a:effectLst/>
                <a:latin typeface="Arial" panose="020B0604020202020204" pitchFamily="34" charset="0"/>
              </a:rPr>
              <a:t>Are there any real-world events that could be linked to observed trends?</a:t>
            </a:r>
          </a:p>
          <a:p>
            <a:pPr marL="285750" lvl="0" indent="-285750" algn="l">
              <a:buFont typeface="Courier New" panose="02070309020205020404" pitchFamily="49" charset="0"/>
              <a:buChar char="o"/>
            </a:pPr>
            <a:r>
              <a:rPr lang="en-GB" b="0" i="0" dirty="0">
                <a:solidFill>
                  <a:srgbClr val="000000"/>
                </a:solidFill>
                <a:effectLst/>
                <a:latin typeface="Arial" panose="020B0604020202020204" pitchFamily="34" charset="0"/>
              </a:rPr>
              <a:t>Using Power BI to create visual representations of your findings.</a:t>
            </a:r>
          </a:p>
          <a:p>
            <a:pPr marL="0" lvl="0" indent="0" algn="l">
              <a:buFont typeface="Courier New" panose="02070309020205020404" pitchFamily="49" charset="0"/>
              <a:buNone/>
            </a:pPr>
            <a:endParaRPr lang="en-GB" b="0" i="0" dirty="0">
              <a:solidFill>
                <a:srgbClr val="000000"/>
              </a:solidFill>
              <a:effectLst/>
              <a:latin typeface="Arial" panose="020B0604020202020204" pitchFamily="34" charset="0"/>
            </a:endParaRPr>
          </a:p>
          <a:p>
            <a:pPr marL="0" lvl="0" indent="0" algn="l">
              <a:buFont typeface="Courier New" panose="02070309020205020404" pitchFamily="49" charset="0"/>
              <a:buNone/>
            </a:pPr>
            <a:endParaRPr lang="en-GB"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lang="en-GB" b="1" i="0" dirty="0">
                <a:solidFill>
                  <a:srgbClr val="000000"/>
                </a:solidFill>
                <a:effectLst/>
                <a:latin typeface="Arial" panose="020B0604020202020204" pitchFamily="34" charset="0"/>
              </a:rPr>
              <a:t>NOTES ON WORKFLOW (Unaccounted 2-3 hours dealing with issues in Microsoft Fabric / Power BI)</a:t>
            </a:r>
          </a:p>
          <a:p>
            <a:pPr marL="171450" lvl="0" indent="-171450" algn="l">
              <a:buFontTx/>
              <a:buChar char="-"/>
            </a:pPr>
            <a:r>
              <a:rPr lang="en-GB" b="0" i="0" dirty="0">
                <a:solidFill>
                  <a:srgbClr val="000000"/>
                </a:solidFill>
                <a:effectLst/>
                <a:latin typeface="Arial" panose="020B0604020202020204" pitchFamily="34" charset="0"/>
              </a:rPr>
              <a:t>Setting up the Ingestion/load into POWER BI was about 5-10mins</a:t>
            </a:r>
          </a:p>
          <a:p>
            <a:pPr marL="171450" lvl="0" indent="-171450" algn="l">
              <a:buFontTx/>
              <a:buChar char="-"/>
            </a:pPr>
            <a:r>
              <a:rPr lang="en-GB" b="0" i="0" dirty="0">
                <a:solidFill>
                  <a:srgbClr val="000000"/>
                </a:solidFill>
                <a:effectLst/>
                <a:latin typeface="Arial" panose="020B0604020202020204" pitchFamily="34" charset="0"/>
              </a:rPr>
              <a:t>Dealing with issues used a few hours so used the last 10-20mins to do very basic level analysis. </a:t>
            </a:r>
          </a:p>
          <a:p>
            <a:pPr marL="0" lvl="0" indent="0" algn="l">
              <a:buFont typeface="Courier New" panose="02070309020205020404" pitchFamily="49" charset="0"/>
              <a:buNone/>
            </a:pPr>
            <a:r>
              <a:rPr lang="en-GB" b="0" i="0" dirty="0">
                <a:solidFill>
                  <a:srgbClr val="000000"/>
                </a:solidFill>
                <a:effectLst/>
                <a:latin typeface="Arial" panose="020B0604020202020204" pitchFamily="34" charset="0"/>
              </a:rPr>
              <a:t>-   Brief explanation of analysis in power bi is overpage</a:t>
            </a:r>
          </a:p>
        </p:txBody>
      </p:sp>
      <p:sp>
        <p:nvSpPr>
          <p:cNvPr id="4" name="Slide Number Placeholder 3">
            <a:extLst>
              <a:ext uri="{FF2B5EF4-FFF2-40B4-BE49-F238E27FC236}">
                <a16:creationId xmlns:a16="http://schemas.microsoft.com/office/drawing/2014/main" id="{8DA7779E-39F1-1A77-45C4-0F62C68EFE55}"/>
              </a:ext>
            </a:extLst>
          </p:cNvPr>
          <p:cNvSpPr>
            <a:spLocks noGrp="1"/>
          </p:cNvSpPr>
          <p:nvPr>
            <p:ph type="sldNum" sz="quarter" idx="5"/>
          </p:nvPr>
        </p:nvSpPr>
        <p:spPr/>
        <p:txBody>
          <a:bodyPr/>
          <a:lstStyle/>
          <a:p>
            <a:fld id="{D9D6686D-F8F1-4211-847C-71D5885CEA21}" type="slidenum">
              <a:rPr lang="en-NZ" smtClean="0"/>
              <a:t>5</a:t>
            </a:fld>
            <a:endParaRPr lang="en-NZ"/>
          </a:p>
        </p:txBody>
      </p:sp>
    </p:spTree>
    <p:extLst>
      <p:ext uri="{BB962C8B-B14F-4D97-AF65-F5344CB8AC3E}">
        <p14:creationId xmlns:p14="http://schemas.microsoft.com/office/powerpoint/2010/main" val="918164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1E044-9068-9CE5-4FEB-F88A4DD158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AC5A04-79EF-25D5-D084-A54C920E9B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DA6164-DA47-34B5-F71F-82434E71B40E}"/>
              </a:ext>
            </a:extLst>
          </p:cNvPr>
          <p:cNvSpPr>
            <a:spLocks noGrp="1"/>
          </p:cNvSpPr>
          <p:nvPr>
            <p:ph type="body" idx="1"/>
          </p:nvPr>
        </p:nvSpPr>
        <p:spPr/>
        <p:txBody>
          <a:bodyPr/>
          <a:lstStyle/>
          <a:p>
            <a:pPr marL="228600" lvl="0" indent="-228600" algn="l">
              <a:buFont typeface="Courier New" panose="02070309020205020404" pitchFamily="49" charset="0"/>
              <a:buAutoNum type="arabicParenBoth"/>
            </a:pPr>
            <a:r>
              <a:rPr lang="en-GB" b="0" i="0" dirty="0">
                <a:solidFill>
                  <a:srgbClr val="000000"/>
                </a:solidFill>
                <a:effectLst/>
                <a:latin typeface="Arial" panose="020B0604020202020204" pitchFamily="34" charset="0"/>
              </a:rPr>
              <a:t>Regardless of period, Auckland has always maintained the highest average geometric rental rates.</a:t>
            </a:r>
          </a:p>
          <a:p>
            <a:pPr marL="0" lvl="0" indent="0" algn="l">
              <a:buFont typeface="Courier New" panose="02070309020205020404" pitchFamily="49" charset="0"/>
              <a:buNone/>
            </a:pPr>
            <a:endParaRPr lang="en-GB" b="0" i="0" dirty="0">
              <a:solidFill>
                <a:srgbClr val="000000"/>
              </a:solidFill>
              <a:effectLst/>
              <a:latin typeface="Arial" panose="020B0604020202020204" pitchFamily="34" charset="0"/>
            </a:endParaRPr>
          </a:p>
          <a:p>
            <a:pPr marL="0" lvl="0" indent="0" algn="l">
              <a:buFont typeface="Courier New" panose="02070309020205020404" pitchFamily="49" charset="0"/>
              <a:buNone/>
            </a:pPr>
            <a:r>
              <a:rPr lang="en-GB" b="0" i="0" dirty="0">
                <a:solidFill>
                  <a:srgbClr val="000000"/>
                </a:solidFill>
                <a:effectLst/>
                <a:latin typeface="Arial" panose="020B0604020202020204" pitchFamily="34" charset="0"/>
              </a:rPr>
              <a:t>(2) Closer examination shows (especially from Dec 2014 – Dec 2024) that the rental averages increased dramatically for the Bay of Plenty Region.</a:t>
            </a:r>
          </a:p>
          <a:p>
            <a:pPr marL="0" lvl="0" indent="0" algn="l">
              <a:buFont typeface="Courier New" panose="02070309020205020404" pitchFamily="49" charset="0"/>
              <a:buNone/>
            </a:pPr>
            <a:r>
              <a:rPr lang="en-GB" b="0" i="0" dirty="0">
                <a:solidFill>
                  <a:srgbClr val="000000"/>
                </a:solidFill>
                <a:effectLst/>
                <a:latin typeface="Arial" panose="020B0604020202020204" pitchFamily="34" charset="0"/>
              </a:rPr>
              <a:t>(an incomplete measure in Power was being constructed to measure this but would have taken more then 5 minutes to debug so left as 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000000"/>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DAF5D58E-8BC5-7C94-AC16-389598D9471C}"/>
              </a:ext>
            </a:extLst>
          </p:cNvPr>
          <p:cNvSpPr>
            <a:spLocks noGrp="1"/>
          </p:cNvSpPr>
          <p:nvPr>
            <p:ph type="sldNum" sz="quarter" idx="5"/>
          </p:nvPr>
        </p:nvSpPr>
        <p:spPr/>
        <p:txBody>
          <a:bodyPr/>
          <a:lstStyle/>
          <a:p>
            <a:fld id="{D9D6686D-F8F1-4211-847C-71D5885CEA21}" type="slidenum">
              <a:rPr lang="en-NZ" smtClean="0"/>
              <a:t>6</a:t>
            </a:fld>
            <a:endParaRPr lang="en-NZ"/>
          </a:p>
        </p:txBody>
      </p:sp>
    </p:spTree>
    <p:extLst>
      <p:ext uri="{BB962C8B-B14F-4D97-AF65-F5344CB8AC3E}">
        <p14:creationId xmlns:p14="http://schemas.microsoft.com/office/powerpoint/2010/main" val="3839076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E9312-9724-5E65-DBAC-212AAE3AEB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9AB7A3-95D0-5FEE-1BF6-4062D4EA64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5BF126-4EB9-982F-1838-CDC04F5C36B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Arial" panose="020B0604020202020204" pitchFamily="34" charset="0"/>
              </a:rPr>
              <a:t>This dashboard allows inspection of bonds data received per month.</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Arial" panose="020B0604020202020204" pitchFamily="34" charset="0"/>
              </a:rPr>
              <a:t>Auckland once again has the highest number of closed/lodged/active bonds across 1993 – 2024 (which seems normal as over time it has represent a quarter to a third of the NZ population).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Arial" panose="020B0604020202020204" pitchFamily="34" charset="0"/>
              </a:rPr>
              <a:t>Average rentals has risen dramatically since 2018, previously it began an ascendancy between 2003 – 2008/9.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00000"/>
                </a:solidFill>
                <a:effectLst/>
                <a:latin typeface="Arial" panose="020B0604020202020204" pitchFamily="34" charset="0"/>
              </a:rPr>
              <a:t>Possible correlative factors </a:t>
            </a:r>
            <a:r>
              <a:rPr lang="en-GB" b="0" i="0" dirty="0">
                <a:solidFill>
                  <a:srgbClr val="000000"/>
                </a:solidFill>
                <a:effectLst/>
                <a:latin typeface="Arial" panose="020B0604020202020204" pitchFamily="34" charset="0"/>
              </a:rPr>
              <a:t>are increases in residency (immigration, birth) inline with possibly not enough housing which is influencing the demand/supply factors in the market on housing.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00000"/>
                </a:solidFill>
                <a:effectLst/>
                <a:latin typeface="Arial" panose="020B0604020202020204" pitchFamily="34" charset="0"/>
              </a:rPr>
              <a:t>From an economic perspective</a:t>
            </a:r>
            <a:r>
              <a:rPr lang="en-GB" b="0" i="0" dirty="0">
                <a:solidFill>
                  <a:srgbClr val="000000"/>
                </a:solidFill>
                <a:effectLst/>
                <a:latin typeface="Arial" panose="020B0604020202020204" pitchFamily="34" charset="0"/>
              </a:rPr>
              <a:t>, </a:t>
            </a:r>
            <a:r>
              <a:rPr lang="en-GB" b="1" i="0" dirty="0">
                <a:solidFill>
                  <a:srgbClr val="000000"/>
                </a:solidFill>
                <a:effectLst/>
                <a:latin typeface="Arial" panose="020B0604020202020204" pitchFamily="34" charset="0"/>
              </a:rPr>
              <a:t>interest rates </a:t>
            </a:r>
            <a:r>
              <a:rPr lang="en-GB" b="0" i="0" dirty="0">
                <a:solidFill>
                  <a:srgbClr val="000000"/>
                </a:solidFill>
                <a:effectLst/>
                <a:latin typeface="Arial" panose="020B0604020202020204" pitchFamily="34" charset="0"/>
              </a:rPr>
              <a:t>were historically low (before 2022) which could lend to increased property investment which overtime pushed housing prices and rents upward.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00000"/>
                </a:solidFill>
                <a:effectLst/>
                <a:latin typeface="Arial" panose="020B0604020202020204" pitchFamily="34" charset="0"/>
              </a:rPr>
              <a:t>Inflation, rising interest rates </a:t>
            </a:r>
            <a:r>
              <a:rPr lang="en-GB" b="0" i="0" dirty="0">
                <a:solidFill>
                  <a:srgbClr val="000000"/>
                </a:solidFill>
                <a:effectLst/>
                <a:latin typeface="Arial" panose="020B0604020202020204" pitchFamily="34" charset="0"/>
              </a:rPr>
              <a:t>since Covid (2022) onwards could also be lending towards landlords raising rents.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00000"/>
                </a:solidFill>
                <a:effectLst/>
                <a:latin typeface="Arial" panose="020B0604020202020204" pitchFamily="34" charset="0"/>
              </a:rPr>
              <a:t>Policy changes</a:t>
            </a:r>
            <a:r>
              <a:rPr lang="en-GB" b="0" i="0" dirty="0">
                <a:solidFill>
                  <a:srgbClr val="000000"/>
                </a:solidFill>
                <a:effectLst/>
                <a:latin typeface="Arial" panose="020B0604020202020204" pitchFamily="34" charset="0"/>
              </a:rPr>
              <a:t> such as Healthy homes standards (2019), IRD removing interest deductibility of invested properties (2021), and tenancy act reforms (2020) resulted in more risk and less profit from rentals. Also possibly resulting driving increased rents.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Arial" panose="020B0604020202020204" pitchFamily="34" charset="0"/>
              </a:rPr>
              <a:t>Also other impacts around the same time are that of </a:t>
            </a:r>
            <a:r>
              <a:rPr lang="en-GB" b="0" i="0" dirty="0" err="1">
                <a:solidFill>
                  <a:srgbClr val="000000"/>
                </a:solidFill>
                <a:effectLst/>
                <a:latin typeface="Arial" panose="020B0604020202020204" pitchFamily="34" charset="0"/>
              </a:rPr>
              <a:t>AirBNB</a:t>
            </a:r>
            <a:r>
              <a:rPr lang="en-GB" b="0" i="0" dirty="0">
                <a:solidFill>
                  <a:srgbClr val="000000"/>
                </a:solidFill>
                <a:effectLst/>
                <a:latin typeface="Arial" panose="020B0604020202020204" pitchFamily="34" charset="0"/>
              </a:rPr>
              <a:t> (short-term rentals replacing long-term tenures), the impact of COVID impacting the supply chain of materials,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000000"/>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230882F4-6751-9733-6408-73497D5B3657}"/>
              </a:ext>
            </a:extLst>
          </p:cNvPr>
          <p:cNvSpPr>
            <a:spLocks noGrp="1"/>
          </p:cNvSpPr>
          <p:nvPr>
            <p:ph type="sldNum" sz="quarter" idx="5"/>
          </p:nvPr>
        </p:nvSpPr>
        <p:spPr/>
        <p:txBody>
          <a:bodyPr/>
          <a:lstStyle/>
          <a:p>
            <a:fld id="{D9D6686D-F8F1-4211-847C-71D5885CEA21}" type="slidenum">
              <a:rPr lang="en-NZ" smtClean="0"/>
              <a:t>7</a:t>
            </a:fld>
            <a:endParaRPr lang="en-NZ"/>
          </a:p>
        </p:txBody>
      </p:sp>
    </p:spTree>
    <p:extLst>
      <p:ext uri="{BB962C8B-B14F-4D97-AF65-F5344CB8AC3E}">
        <p14:creationId xmlns:p14="http://schemas.microsoft.com/office/powerpoint/2010/main" val="1240888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5/18/2025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5/18/2025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5/18/2025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5/18/2025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5/18/2025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5/18/2025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5/18/2025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5/18/2025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5/18/2025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5/18/2025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5/18/2025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5/18/2025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189615" y="1786255"/>
            <a:ext cx="7935347" cy="2303608"/>
          </a:xfrm>
        </p:spPr>
        <p:txBody>
          <a:bodyPr>
            <a:normAutofit/>
          </a:bodyPr>
          <a:lstStyle/>
          <a:p>
            <a:pPr algn="ctr"/>
            <a:r>
              <a:rPr lang="en-US" dirty="0" err="1"/>
              <a:t>Comcom</a:t>
            </a:r>
            <a:r>
              <a:rPr lang="en-US" dirty="0"/>
              <a:t> Project (2hrs)</a:t>
            </a:r>
            <a:endParaRPr lang="en-US" sz="8000" dirty="0"/>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2926081"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F571EA-B70B-8193-CA2D-DDBC387A8E13}"/>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ABE60D7C-186E-55E3-61D6-1B30091366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9A185A-879F-D391-44F1-40EEA0DE3201}"/>
              </a:ext>
            </a:extLst>
          </p:cNvPr>
          <p:cNvSpPr>
            <a:spLocks noGrp="1"/>
          </p:cNvSpPr>
          <p:nvPr>
            <p:ph type="ctrTitle"/>
          </p:nvPr>
        </p:nvSpPr>
        <p:spPr>
          <a:xfrm>
            <a:off x="1100051" y="489760"/>
            <a:ext cx="10058400" cy="1905000"/>
          </a:xfrm>
        </p:spPr>
        <p:txBody>
          <a:bodyPr anchor="ctr">
            <a:normAutofit/>
          </a:bodyPr>
          <a:lstStyle/>
          <a:p>
            <a:pPr lvl="0"/>
            <a:r>
              <a:rPr lang="en-US" sz="4800" i="1" dirty="0">
                <a:solidFill>
                  <a:srgbClr val="FFFFFF"/>
                </a:solidFill>
              </a:rPr>
              <a:t>A well planted seed yields a beautiful harvest</a:t>
            </a:r>
          </a:p>
        </p:txBody>
      </p:sp>
      <p:sp>
        <p:nvSpPr>
          <p:cNvPr id="49" name="Rectangle 48">
            <a:extLst>
              <a:ext uri="{FF2B5EF4-FFF2-40B4-BE49-F238E27FC236}">
                <a16:creationId xmlns:a16="http://schemas.microsoft.com/office/drawing/2014/main" id="{90D3786B-2884-2E7A-EB15-C2E2768B4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3" name="Subtitle 2">
            <a:extLst>
              <a:ext uri="{FF2B5EF4-FFF2-40B4-BE49-F238E27FC236}">
                <a16:creationId xmlns:a16="http://schemas.microsoft.com/office/drawing/2014/main" id="{17C93243-735D-7C77-09E6-385383250799}"/>
              </a:ext>
            </a:extLst>
          </p:cNvPr>
          <p:cNvSpPr>
            <a:spLocks noGrp="1"/>
          </p:cNvSpPr>
          <p:nvPr>
            <p:ph type="subTitle" idx="1"/>
          </p:nvPr>
        </p:nvSpPr>
        <p:spPr>
          <a:xfrm>
            <a:off x="1100051" y="5225240"/>
            <a:ext cx="10058400" cy="1143000"/>
          </a:xfrm>
        </p:spPr>
        <p:txBody>
          <a:bodyPr>
            <a:normAutofit/>
          </a:bodyPr>
          <a:lstStyle/>
          <a:p>
            <a:pPr marL="342900" indent="-342900">
              <a:buFontTx/>
              <a:buChar char="-"/>
            </a:pPr>
            <a:r>
              <a:rPr lang="en-US" dirty="0">
                <a:solidFill>
                  <a:srgbClr val="FFFFFF"/>
                </a:solidFill>
              </a:rPr>
              <a:t>DATA ACQUISITION &amp; PREPARATION PHASE (~1hr)</a:t>
            </a:r>
          </a:p>
          <a:p>
            <a:pPr marL="342900" indent="-342900">
              <a:buFontTx/>
              <a:buChar char="-"/>
            </a:pPr>
            <a:r>
              <a:rPr lang="en-US" dirty="0">
                <a:solidFill>
                  <a:srgbClr val="FFFFFF"/>
                </a:solidFill>
              </a:rPr>
              <a:t>Refer notes pane</a:t>
            </a:r>
          </a:p>
        </p:txBody>
      </p:sp>
      <p:sp>
        <p:nvSpPr>
          <p:cNvPr id="6" name="Arrow: Left 5">
            <a:extLst>
              <a:ext uri="{FF2B5EF4-FFF2-40B4-BE49-F238E27FC236}">
                <a16:creationId xmlns:a16="http://schemas.microsoft.com/office/drawing/2014/main" id="{6E92A5AE-2F5B-5221-5470-D7BA51D98FAA}"/>
              </a:ext>
            </a:extLst>
          </p:cNvPr>
          <p:cNvSpPr/>
          <p:nvPr/>
        </p:nvSpPr>
        <p:spPr>
          <a:xfrm>
            <a:off x="4799240" y="4073978"/>
            <a:ext cx="6475915" cy="74290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t>Deliverables here (Power BI, ETL Script, Documentation)</a:t>
            </a:r>
          </a:p>
        </p:txBody>
      </p:sp>
      <p:pic>
        <p:nvPicPr>
          <p:cNvPr id="7" name="Picture 6">
            <a:extLst>
              <a:ext uri="{FF2B5EF4-FFF2-40B4-BE49-F238E27FC236}">
                <a16:creationId xmlns:a16="http://schemas.microsoft.com/office/drawing/2014/main" id="{FC33BA79-705B-EBD3-02C2-3D016AE20C12}"/>
              </a:ext>
            </a:extLst>
          </p:cNvPr>
          <p:cNvPicPr>
            <a:picLocks noChangeAspect="1"/>
          </p:cNvPicPr>
          <p:nvPr/>
        </p:nvPicPr>
        <p:blipFill>
          <a:blip r:embed="rId3"/>
          <a:stretch>
            <a:fillRect/>
          </a:stretch>
        </p:blipFill>
        <p:spPr>
          <a:xfrm>
            <a:off x="758794" y="2789440"/>
            <a:ext cx="3838575" cy="2095500"/>
          </a:xfrm>
          <a:prstGeom prst="rect">
            <a:avLst/>
          </a:prstGeom>
        </p:spPr>
      </p:pic>
    </p:spTree>
    <p:extLst>
      <p:ext uri="{BB962C8B-B14F-4D97-AF65-F5344CB8AC3E}">
        <p14:creationId xmlns:p14="http://schemas.microsoft.com/office/powerpoint/2010/main" val="2236382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339852"/>
            <a:ext cx="10058400" cy="1146048"/>
          </a:xfrm>
        </p:spPr>
        <p:txBody>
          <a:bodyPr anchor="ctr">
            <a:normAutofit/>
          </a:bodyPr>
          <a:lstStyle/>
          <a:p>
            <a:pPr lvl="0"/>
            <a:r>
              <a:rPr lang="en-US" sz="4800" i="1" dirty="0">
                <a:solidFill>
                  <a:srgbClr val="FFFFFF"/>
                </a:solidFill>
              </a:rPr>
              <a:t>Many streams make a river</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pPr marL="342900" indent="-342900">
              <a:buFontTx/>
              <a:buChar char="-"/>
            </a:pPr>
            <a:r>
              <a:rPr lang="en-US" dirty="0">
                <a:solidFill>
                  <a:srgbClr val="FFFFFF"/>
                </a:solidFill>
              </a:rPr>
              <a:t>DATA INTEGRATION PHASE (1/2 </a:t>
            </a:r>
            <a:r>
              <a:rPr lang="en-US" dirty="0" err="1">
                <a:solidFill>
                  <a:srgbClr val="FFFFFF"/>
                </a:solidFill>
              </a:rPr>
              <a:t>hr</a:t>
            </a:r>
            <a:r>
              <a:rPr lang="en-US" dirty="0">
                <a:solidFill>
                  <a:srgbClr val="FFFFFF"/>
                </a:solidFill>
              </a:rPr>
              <a:t>)</a:t>
            </a:r>
          </a:p>
          <a:p>
            <a:pPr marL="342900" indent="-342900">
              <a:buFontTx/>
              <a:buChar char="-"/>
            </a:pPr>
            <a:r>
              <a:rPr lang="en-US" dirty="0">
                <a:solidFill>
                  <a:srgbClr val="FFFFFF"/>
                </a:solidFill>
              </a:rPr>
              <a:t>Refer notes pane</a:t>
            </a:r>
          </a:p>
        </p:txBody>
      </p:sp>
      <p:pic>
        <p:nvPicPr>
          <p:cNvPr id="7" name="Picture 6">
            <a:extLst>
              <a:ext uri="{FF2B5EF4-FFF2-40B4-BE49-F238E27FC236}">
                <a16:creationId xmlns:a16="http://schemas.microsoft.com/office/drawing/2014/main" id="{037EB63C-D865-366D-C378-08E2AEA7393D}"/>
              </a:ext>
            </a:extLst>
          </p:cNvPr>
          <p:cNvPicPr>
            <a:picLocks noChangeAspect="1"/>
          </p:cNvPicPr>
          <p:nvPr/>
        </p:nvPicPr>
        <p:blipFill>
          <a:blip r:embed="rId3"/>
          <a:stretch>
            <a:fillRect/>
          </a:stretch>
        </p:blipFill>
        <p:spPr>
          <a:xfrm>
            <a:off x="64995" y="1485900"/>
            <a:ext cx="2084783" cy="1844529"/>
          </a:xfrm>
          <a:prstGeom prst="rect">
            <a:avLst/>
          </a:prstGeom>
        </p:spPr>
      </p:pic>
      <p:pic>
        <p:nvPicPr>
          <p:cNvPr id="9" name="Picture 8">
            <a:extLst>
              <a:ext uri="{FF2B5EF4-FFF2-40B4-BE49-F238E27FC236}">
                <a16:creationId xmlns:a16="http://schemas.microsoft.com/office/drawing/2014/main" id="{45F4D9D0-E18A-C580-FE0D-0890367A87FD}"/>
              </a:ext>
            </a:extLst>
          </p:cNvPr>
          <p:cNvPicPr>
            <a:picLocks noChangeAspect="1"/>
          </p:cNvPicPr>
          <p:nvPr/>
        </p:nvPicPr>
        <p:blipFill>
          <a:blip r:embed="rId4"/>
          <a:stretch>
            <a:fillRect/>
          </a:stretch>
        </p:blipFill>
        <p:spPr>
          <a:xfrm>
            <a:off x="2402237" y="2133600"/>
            <a:ext cx="3141676" cy="1196829"/>
          </a:xfrm>
          <a:prstGeom prst="rect">
            <a:avLst/>
          </a:prstGeom>
        </p:spPr>
      </p:pic>
      <p:pic>
        <p:nvPicPr>
          <p:cNvPr id="11" name="Picture 10">
            <a:extLst>
              <a:ext uri="{FF2B5EF4-FFF2-40B4-BE49-F238E27FC236}">
                <a16:creationId xmlns:a16="http://schemas.microsoft.com/office/drawing/2014/main" id="{D3165B62-B706-F892-ED54-431A24648AFA}"/>
              </a:ext>
            </a:extLst>
          </p:cNvPr>
          <p:cNvPicPr>
            <a:picLocks noChangeAspect="1"/>
          </p:cNvPicPr>
          <p:nvPr/>
        </p:nvPicPr>
        <p:blipFill>
          <a:blip r:embed="rId5"/>
          <a:stretch>
            <a:fillRect/>
          </a:stretch>
        </p:blipFill>
        <p:spPr>
          <a:xfrm>
            <a:off x="5876136" y="2408164"/>
            <a:ext cx="3219450" cy="1524000"/>
          </a:xfrm>
          <a:prstGeom prst="rect">
            <a:avLst/>
          </a:prstGeom>
        </p:spPr>
      </p:pic>
      <p:pic>
        <p:nvPicPr>
          <p:cNvPr id="1026" name="Picture 2" descr="Microsoft Power BI Premium (User)">
            <a:extLst>
              <a:ext uri="{FF2B5EF4-FFF2-40B4-BE49-F238E27FC236}">
                <a16:creationId xmlns:a16="http://schemas.microsoft.com/office/drawing/2014/main" id="{EA737F92-1868-78FC-6DD3-3EADF906A8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05098" y="1538615"/>
            <a:ext cx="895350" cy="89535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a:extLst>
              <a:ext uri="{FF2B5EF4-FFF2-40B4-BE49-F238E27FC236}">
                <a16:creationId xmlns:a16="http://schemas.microsoft.com/office/drawing/2014/main" id="{C5A22ED8-3123-E60F-3956-50D5A561356D}"/>
              </a:ext>
            </a:extLst>
          </p:cNvPr>
          <p:cNvCxnSpPr/>
          <p:nvPr/>
        </p:nvCxnSpPr>
        <p:spPr>
          <a:xfrm flipV="1">
            <a:off x="1023457" y="2290194"/>
            <a:ext cx="1378780" cy="5452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DE06A077-DE2C-0189-31BD-694EB4FE430F}"/>
              </a:ext>
            </a:extLst>
          </p:cNvPr>
          <p:cNvCxnSpPr>
            <a:cxnSpLocks/>
          </p:cNvCxnSpPr>
          <p:nvPr/>
        </p:nvCxnSpPr>
        <p:spPr>
          <a:xfrm>
            <a:off x="1870745" y="2992073"/>
            <a:ext cx="4327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57BA5312-528A-AD49-9626-96E2483C1F48}"/>
              </a:ext>
            </a:extLst>
          </p:cNvPr>
          <p:cNvSpPr txBox="1"/>
          <p:nvPr/>
        </p:nvSpPr>
        <p:spPr>
          <a:xfrm>
            <a:off x="514033" y="3429000"/>
            <a:ext cx="4403641" cy="523220"/>
          </a:xfrm>
          <a:prstGeom prst="rect">
            <a:avLst/>
          </a:prstGeom>
          <a:noFill/>
        </p:spPr>
        <p:txBody>
          <a:bodyPr wrap="none" rtlCol="0">
            <a:spAutoFit/>
          </a:bodyPr>
          <a:lstStyle/>
          <a:p>
            <a:r>
              <a:rPr lang="en-NZ" sz="1400" dirty="0"/>
              <a:t>ETL Script sources, processes, and integrates data </a:t>
            </a:r>
          </a:p>
          <a:p>
            <a:r>
              <a:rPr lang="en-NZ" sz="1400" dirty="0"/>
              <a:t>from the </a:t>
            </a:r>
            <a:r>
              <a:rPr lang="en-NZ" sz="1400" dirty="0" err="1"/>
              <a:t>src_data</a:t>
            </a:r>
            <a:r>
              <a:rPr lang="en-NZ" sz="1400" dirty="0"/>
              <a:t> directory (can be cloud/</a:t>
            </a:r>
            <a:r>
              <a:rPr lang="en-NZ" sz="1400" dirty="0" err="1"/>
              <a:t>github</a:t>
            </a:r>
            <a:r>
              <a:rPr lang="en-NZ" sz="1400" dirty="0"/>
              <a:t> based)</a:t>
            </a:r>
          </a:p>
        </p:txBody>
      </p:sp>
      <p:sp>
        <p:nvSpPr>
          <p:cNvPr id="19" name="TextBox 18">
            <a:extLst>
              <a:ext uri="{FF2B5EF4-FFF2-40B4-BE49-F238E27FC236}">
                <a16:creationId xmlns:a16="http://schemas.microsoft.com/office/drawing/2014/main" id="{AC5C8DFA-5046-60F2-F092-AD4F4EDD4FC9}"/>
              </a:ext>
            </a:extLst>
          </p:cNvPr>
          <p:cNvSpPr txBox="1"/>
          <p:nvPr/>
        </p:nvSpPr>
        <p:spPr>
          <a:xfrm>
            <a:off x="6211245" y="3890987"/>
            <a:ext cx="5770106" cy="738664"/>
          </a:xfrm>
          <a:prstGeom prst="rect">
            <a:avLst/>
          </a:prstGeom>
          <a:noFill/>
        </p:spPr>
        <p:txBody>
          <a:bodyPr wrap="none" rtlCol="0">
            <a:spAutoFit/>
          </a:bodyPr>
          <a:lstStyle/>
          <a:p>
            <a:r>
              <a:rPr lang="en-NZ" sz="1400" dirty="0"/>
              <a:t>A (1) Data Quality Profile Report and a (2) data star schema are produced </a:t>
            </a:r>
          </a:p>
          <a:p>
            <a:r>
              <a:rPr lang="en-NZ" sz="1400" dirty="0"/>
              <a:t>(in </a:t>
            </a:r>
            <a:r>
              <a:rPr lang="en-NZ" sz="1400" dirty="0" err="1"/>
              <a:t>data_star_schema_prep</a:t>
            </a:r>
            <a:r>
              <a:rPr lang="en-NZ" sz="1400" dirty="0"/>
              <a:t> directory which can be cloud storage based)</a:t>
            </a:r>
          </a:p>
          <a:p>
            <a:r>
              <a:rPr lang="en-NZ" sz="1400" dirty="0"/>
              <a:t>of which is made available to applications.</a:t>
            </a:r>
          </a:p>
        </p:txBody>
      </p:sp>
      <p:cxnSp>
        <p:nvCxnSpPr>
          <p:cNvPr id="21" name="Straight Arrow Connector 20">
            <a:extLst>
              <a:ext uri="{FF2B5EF4-FFF2-40B4-BE49-F238E27FC236}">
                <a16:creationId xmlns:a16="http://schemas.microsoft.com/office/drawing/2014/main" id="{03301783-9684-BD71-8315-9A6F23DB5A4A}"/>
              </a:ext>
            </a:extLst>
          </p:cNvPr>
          <p:cNvCxnSpPr>
            <a:cxnSpLocks/>
          </p:cNvCxnSpPr>
          <p:nvPr/>
        </p:nvCxnSpPr>
        <p:spPr>
          <a:xfrm>
            <a:off x="5327548" y="2562836"/>
            <a:ext cx="4327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D08B6BB8-8E12-31BD-2A01-0FA063244A3A}"/>
              </a:ext>
            </a:extLst>
          </p:cNvPr>
          <p:cNvCxnSpPr>
            <a:cxnSpLocks/>
          </p:cNvCxnSpPr>
          <p:nvPr/>
        </p:nvCxnSpPr>
        <p:spPr>
          <a:xfrm>
            <a:off x="9095586" y="2562836"/>
            <a:ext cx="4327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028" name="Picture 4">
            <a:extLst>
              <a:ext uri="{FF2B5EF4-FFF2-40B4-BE49-F238E27FC236}">
                <a16:creationId xmlns:a16="http://schemas.microsoft.com/office/drawing/2014/main" id="{17FA2188-CF4C-ABF2-B7F4-ABDF753EED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49509" y="2592901"/>
            <a:ext cx="2002008" cy="69267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3D8BB008-7602-2F4B-A22A-AC2482B77534}"/>
              </a:ext>
            </a:extLst>
          </p:cNvPr>
          <p:cNvCxnSpPr/>
          <p:nvPr/>
        </p:nvCxnSpPr>
        <p:spPr>
          <a:xfrm flipV="1">
            <a:off x="1275916" y="1762386"/>
            <a:ext cx="1378780" cy="5452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 name="Straight Arrow Connector 4">
            <a:extLst>
              <a:ext uri="{FF2B5EF4-FFF2-40B4-BE49-F238E27FC236}">
                <a16:creationId xmlns:a16="http://schemas.microsoft.com/office/drawing/2014/main" id="{B4B9CBAE-3488-587A-9062-DC1435BC1CE6}"/>
              </a:ext>
            </a:extLst>
          </p:cNvPr>
          <p:cNvCxnSpPr>
            <a:cxnSpLocks/>
          </p:cNvCxnSpPr>
          <p:nvPr/>
        </p:nvCxnSpPr>
        <p:spPr>
          <a:xfrm>
            <a:off x="2795114" y="1762386"/>
            <a:ext cx="29651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0" name="Picture 9">
            <a:extLst>
              <a:ext uri="{FF2B5EF4-FFF2-40B4-BE49-F238E27FC236}">
                <a16:creationId xmlns:a16="http://schemas.microsoft.com/office/drawing/2014/main" id="{B26D0AD5-80D0-4E4F-1A87-97BC94F055CA}"/>
              </a:ext>
            </a:extLst>
          </p:cNvPr>
          <p:cNvPicPr>
            <a:picLocks noChangeAspect="1"/>
          </p:cNvPicPr>
          <p:nvPr/>
        </p:nvPicPr>
        <p:blipFill>
          <a:blip r:embed="rId8"/>
          <a:stretch>
            <a:fillRect/>
          </a:stretch>
        </p:blipFill>
        <p:spPr>
          <a:xfrm>
            <a:off x="5876136" y="1278343"/>
            <a:ext cx="3114675" cy="904875"/>
          </a:xfrm>
          <a:prstGeom prst="rect">
            <a:avLst/>
          </a:prstGeom>
        </p:spPr>
      </p:pic>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6D3F94-62DE-16C0-0EB9-AFE5EEAE33D7}"/>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64D7B368-E39E-BC2B-4B81-AA11C1EC19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F33C43-003C-0AC2-DA0C-F6014B4832FB}"/>
              </a:ext>
            </a:extLst>
          </p:cNvPr>
          <p:cNvSpPr>
            <a:spLocks noGrp="1"/>
          </p:cNvSpPr>
          <p:nvPr>
            <p:ph type="ctrTitle"/>
          </p:nvPr>
        </p:nvSpPr>
        <p:spPr>
          <a:xfrm>
            <a:off x="1100051" y="489760"/>
            <a:ext cx="10058400" cy="1146048"/>
          </a:xfrm>
        </p:spPr>
        <p:txBody>
          <a:bodyPr anchor="ctr">
            <a:normAutofit/>
          </a:bodyPr>
          <a:lstStyle/>
          <a:p>
            <a:pPr lvl="0"/>
            <a:r>
              <a:rPr lang="en-US" sz="4800" i="1" dirty="0">
                <a:solidFill>
                  <a:srgbClr val="FFFFFF"/>
                </a:solidFill>
              </a:rPr>
              <a:t>This map is not the territory</a:t>
            </a:r>
          </a:p>
        </p:txBody>
      </p:sp>
      <p:sp>
        <p:nvSpPr>
          <p:cNvPr id="49" name="Rectangle 48">
            <a:extLst>
              <a:ext uri="{FF2B5EF4-FFF2-40B4-BE49-F238E27FC236}">
                <a16:creationId xmlns:a16="http://schemas.microsoft.com/office/drawing/2014/main" id="{6DD2536F-0DA6-C460-2868-47590EED05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3" name="Subtitle 2">
            <a:extLst>
              <a:ext uri="{FF2B5EF4-FFF2-40B4-BE49-F238E27FC236}">
                <a16:creationId xmlns:a16="http://schemas.microsoft.com/office/drawing/2014/main" id="{49996BCD-D065-3B30-93DC-E9993886E040}"/>
              </a:ext>
            </a:extLst>
          </p:cNvPr>
          <p:cNvSpPr>
            <a:spLocks noGrp="1"/>
          </p:cNvSpPr>
          <p:nvPr>
            <p:ph type="subTitle" idx="1"/>
          </p:nvPr>
        </p:nvSpPr>
        <p:spPr>
          <a:xfrm>
            <a:off x="1100051" y="5225240"/>
            <a:ext cx="10058400" cy="1143000"/>
          </a:xfrm>
        </p:spPr>
        <p:txBody>
          <a:bodyPr>
            <a:normAutofit fontScale="62500" lnSpcReduction="20000"/>
          </a:bodyPr>
          <a:lstStyle/>
          <a:p>
            <a:pPr marL="342900" indent="-342900">
              <a:buFontTx/>
              <a:buChar char="-"/>
            </a:pPr>
            <a:r>
              <a:rPr lang="en-US" dirty="0">
                <a:solidFill>
                  <a:srgbClr val="FFFFFF"/>
                </a:solidFill>
              </a:rPr>
              <a:t>ANALYSIS, VISUALISATION, This DOCUMENT (1/2 </a:t>
            </a:r>
            <a:r>
              <a:rPr lang="en-US" dirty="0" err="1">
                <a:solidFill>
                  <a:srgbClr val="FFFFFF"/>
                </a:solidFill>
              </a:rPr>
              <a:t>hr</a:t>
            </a:r>
            <a:r>
              <a:rPr lang="en-US" dirty="0">
                <a:solidFill>
                  <a:srgbClr val="FFFFFF"/>
                </a:solidFill>
              </a:rPr>
              <a:t> although much unaccounted time went into repairing fabric/power bi &amp; writing this document)</a:t>
            </a:r>
          </a:p>
          <a:p>
            <a:pPr marL="342900" indent="-342900">
              <a:buFontTx/>
              <a:buChar char="-"/>
            </a:pPr>
            <a:r>
              <a:rPr lang="en-US" dirty="0">
                <a:solidFill>
                  <a:srgbClr val="FFFFFF"/>
                </a:solidFill>
              </a:rPr>
              <a:t>Refer notes pane</a:t>
            </a:r>
          </a:p>
        </p:txBody>
      </p:sp>
    </p:spTree>
    <p:extLst>
      <p:ext uri="{BB962C8B-B14F-4D97-AF65-F5344CB8AC3E}">
        <p14:creationId xmlns:p14="http://schemas.microsoft.com/office/powerpoint/2010/main" val="2989171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667C25-FBD4-ABB8-D8E5-AC4854220002}"/>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4E3D5077-8630-D641-CE6D-83258A061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D04097-0B47-A664-53B0-10954E0D7F31}"/>
              </a:ext>
            </a:extLst>
          </p:cNvPr>
          <p:cNvSpPr>
            <a:spLocks noGrp="1"/>
          </p:cNvSpPr>
          <p:nvPr>
            <p:ph type="ctrTitle"/>
          </p:nvPr>
        </p:nvSpPr>
        <p:spPr>
          <a:xfrm>
            <a:off x="1100051" y="489760"/>
            <a:ext cx="10058400" cy="1146048"/>
          </a:xfrm>
        </p:spPr>
        <p:txBody>
          <a:bodyPr anchor="ctr">
            <a:normAutofit/>
          </a:bodyPr>
          <a:lstStyle/>
          <a:p>
            <a:pPr lvl="0"/>
            <a:r>
              <a:rPr lang="en-US" sz="4800" i="1" dirty="0">
                <a:solidFill>
                  <a:srgbClr val="FFFFFF"/>
                </a:solidFill>
              </a:rPr>
              <a:t>This map is not the territory</a:t>
            </a:r>
          </a:p>
        </p:txBody>
      </p:sp>
      <p:sp>
        <p:nvSpPr>
          <p:cNvPr id="49" name="Rectangle 48">
            <a:extLst>
              <a:ext uri="{FF2B5EF4-FFF2-40B4-BE49-F238E27FC236}">
                <a16:creationId xmlns:a16="http://schemas.microsoft.com/office/drawing/2014/main" id="{08E2DB64-8977-13CC-11D1-9499932FE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3" name="Subtitle 2">
            <a:extLst>
              <a:ext uri="{FF2B5EF4-FFF2-40B4-BE49-F238E27FC236}">
                <a16:creationId xmlns:a16="http://schemas.microsoft.com/office/drawing/2014/main" id="{E7D94AD8-7EF9-FCFE-F8F5-EF9FE59773D2}"/>
              </a:ext>
            </a:extLst>
          </p:cNvPr>
          <p:cNvSpPr>
            <a:spLocks noGrp="1"/>
          </p:cNvSpPr>
          <p:nvPr>
            <p:ph type="subTitle" idx="1"/>
          </p:nvPr>
        </p:nvSpPr>
        <p:spPr>
          <a:xfrm>
            <a:off x="1100051" y="5225240"/>
            <a:ext cx="10058400" cy="1143000"/>
          </a:xfrm>
        </p:spPr>
        <p:txBody>
          <a:bodyPr>
            <a:normAutofit fontScale="62500" lnSpcReduction="20000"/>
          </a:bodyPr>
          <a:lstStyle/>
          <a:p>
            <a:pPr marL="342900" indent="-342900">
              <a:buFontTx/>
              <a:buChar char="-"/>
            </a:pPr>
            <a:r>
              <a:rPr lang="en-US" dirty="0">
                <a:solidFill>
                  <a:srgbClr val="FFFFFF"/>
                </a:solidFill>
              </a:rPr>
              <a:t>ANALYSIS, VISUALISATION, This DOCUMENT (1/2 </a:t>
            </a:r>
            <a:r>
              <a:rPr lang="en-US" dirty="0" err="1">
                <a:solidFill>
                  <a:srgbClr val="FFFFFF"/>
                </a:solidFill>
              </a:rPr>
              <a:t>hr</a:t>
            </a:r>
            <a:r>
              <a:rPr lang="en-US" dirty="0">
                <a:solidFill>
                  <a:srgbClr val="FFFFFF"/>
                </a:solidFill>
              </a:rPr>
              <a:t> although much unaccounted time went into repairing fabric/power bi &amp; writing this document)</a:t>
            </a:r>
          </a:p>
          <a:p>
            <a:pPr marL="342900" indent="-342900">
              <a:buFontTx/>
              <a:buChar char="-"/>
            </a:pPr>
            <a:r>
              <a:rPr lang="en-US" dirty="0">
                <a:solidFill>
                  <a:srgbClr val="FFFFFF"/>
                </a:solidFill>
              </a:rPr>
              <a:t>Refer notes pane</a:t>
            </a:r>
          </a:p>
        </p:txBody>
      </p:sp>
    </p:spTree>
    <p:extLst>
      <p:ext uri="{BB962C8B-B14F-4D97-AF65-F5344CB8AC3E}">
        <p14:creationId xmlns:p14="http://schemas.microsoft.com/office/powerpoint/2010/main" val="2402752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976BD7-9807-7A6A-B601-17C5C4C4BBDB}"/>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529D94D9-707E-8392-DB98-BB2E05528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9566113-7207-A831-6C36-2C8244E322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pic>
        <p:nvPicPr>
          <p:cNvPr id="5" name="Picture 4">
            <a:extLst>
              <a:ext uri="{FF2B5EF4-FFF2-40B4-BE49-F238E27FC236}">
                <a16:creationId xmlns:a16="http://schemas.microsoft.com/office/drawing/2014/main" id="{F4F6BF84-8FFE-02FA-751E-69CE2063EC8D}"/>
              </a:ext>
            </a:extLst>
          </p:cNvPr>
          <p:cNvPicPr>
            <a:picLocks noChangeAspect="1"/>
          </p:cNvPicPr>
          <p:nvPr/>
        </p:nvPicPr>
        <p:blipFill>
          <a:blip r:embed="rId3"/>
          <a:stretch>
            <a:fillRect/>
          </a:stretch>
        </p:blipFill>
        <p:spPr>
          <a:xfrm>
            <a:off x="281355" y="426791"/>
            <a:ext cx="10967665" cy="6158932"/>
          </a:xfrm>
          <a:prstGeom prst="rect">
            <a:avLst/>
          </a:prstGeom>
        </p:spPr>
      </p:pic>
      <p:sp>
        <p:nvSpPr>
          <p:cNvPr id="10" name="Arrow: Right 9">
            <a:extLst>
              <a:ext uri="{FF2B5EF4-FFF2-40B4-BE49-F238E27FC236}">
                <a16:creationId xmlns:a16="http://schemas.microsoft.com/office/drawing/2014/main" id="{9278254E-9F96-A5B4-D1CA-F3A3C4AF2CAA}"/>
              </a:ext>
            </a:extLst>
          </p:cNvPr>
          <p:cNvSpPr/>
          <p:nvPr/>
        </p:nvSpPr>
        <p:spPr>
          <a:xfrm>
            <a:off x="2411604" y="834013"/>
            <a:ext cx="3969100" cy="15373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b="0" i="0" dirty="0">
                <a:solidFill>
                  <a:srgbClr val="000000"/>
                </a:solidFill>
                <a:effectLst/>
                <a:latin typeface="Arial" panose="020B0604020202020204" pitchFamily="34" charset="0"/>
              </a:rPr>
              <a:t>Regardless of period, Auckland has always maintained the highest average geometric rental rates.</a:t>
            </a:r>
          </a:p>
          <a:p>
            <a:pPr algn="ctr"/>
            <a:endParaRPr lang="en-NZ" dirty="0"/>
          </a:p>
        </p:txBody>
      </p:sp>
      <p:sp>
        <p:nvSpPr>
          <p:cNvPr id="11" name="Arrow: Right 10">
            <a:extLst>
              <a:ext uri="{FF2B5EF4-FFF2-40B4-BE49-F238E27FC236}">
                <a16:creationId xmlns:a16="http://schemas.microsoft.com/office/drawing/2014/main" id="{4BAF0A73-53CE-779A-80B8-36363F8DF827}"/>
              </a:ext>
            </a:extLst>
          </p:cNvPr>
          <p:cNvSpPr/>
          <p:nvPr/>
        </p:nvSpPr>
        <p:spPr>
          <a:xfrm>
            <a:off x="1457011" y="4071257"/>
            <a:ext cx="5799574" cy="15373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l">
              <a:buFont typeface="Courier New" panose="02070309020205020404" pitchFamily="49" charset="0"/>
              <a:buNone/>
            </a:pPr>
            <a:endParaRPr lang="en-GB" sz="900" b="0" i="0" dirty="0">
              <a:solidFill>
                <a:srgbClr val="000000"/>
              </a:solidFill>
              <a:effectLst/>
              <a:latin typeface="Arial" panose="020B0604020202020204" pitchFamily="34" charset="0"/>
            </a:endParaRPr>
          </a:p>
          <a:p>
            <a:pPr marL="0" lvl="0" indent="0" algn="l">
              <a:buFont typeface="Courier New" panose="02070309020205020404" pitchFamily="49" charset="0"/>
              <a:buNone/>
            </a:pPr>
            <a:r>
              <a:rPr lang="en-GB" sz="900" b="0" i="0" dirty="0">
                <a:solidFill>
                  <a:srgbClr val="000000"/>
                </a:solidFill>
                <a:effectLst/>
                <a:latin typeface="Arial" panose="020B0604020202020204" pitchFamily="34" charset="0"/>
              </a:rPr>
              <a:t>Closer examination shows (especially from Dec 2014 – Dec 2024) dramatic increases in rental rates associated with the Bay of Plenty Region (in orange). An incomplete measure in Power was being constructed to generate this metric but debugging took more then 5 minutes.</a:t>
            </a:r>
            <a:endParaRPr lang="en-NZ" dirty="0"/>
          </a:p>
        </p:txBody>
      </p:sp>
    </p:spTree>
    <p:extLst>
      <p:ext uri="{BB962C8B-B14F-4D97-AF65-F5344CB8AC3E}">
        <p14:creationId xmlns:p14="http://schemas.microsoft.com/office/powerpoint/2010/main" val="3356850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F131F7-385B-A325-4508-B6978E1D8F4F}"/>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810FF881-93BE-5E63-47DE-B5B3E9E987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88D098B-A594-8AFB-006A-D5A4EDE4A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pic>
        <p:nvPicPr>
          <p:cNvPr id="3" name="Picture 2">
            <a:extLst>
              <a:ext uri="{FF2B5EF4-FFF2-40B4-BE49-F238E27FC236}">
                <a16:creationId xmlns:a16="http://schemas.microsoft.com/office/drawing/2014/main" id="{EDE65477-D259-3F8A-A45F-3C0457408218}"/>
              </a:ext>
            </a:extLst>
          </p:cNvPr>
          <p:cNvPicPr>
            <a:picLocks noChangeAspect="1"/>
          </p:cNvPicPr>
          <p:nvPr/>
        </p:nvPicPr>
        <p:blipFill>
          <a:blip r:embed="rId3"/>
          <a:stretch>
            <a:fillRect/>
          </a:stretch>
        </p:blipFill>
        <p:spPr>
          <a:xfrm>
            <a:off x="688169" y="180871"/>
            <a:ext cx="11502290" cy="6290659"/>
          </a:xfrm>
          <a:prstGeom prst="rect">
            <a:avLst/>
          </a:prstGeom>
        </p:spPr>
      </p:pic>
    </p:spTree>
    <p:extLst>
      <p:ext uri="{BB962C8B-B14F-4D97-AF65-F5344CB8AC3E}">
        <p14:creationId xmlns:p14="http://schemas.microsoft.com/office/powerpoint/2010/main" val="723842016"/>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{F6B3F703-B69A-4B4E-A390-15B58067ADA1}tf56160789_win32</Template>
  <TotalTime>196</TotalTime>
  <Words>2256</Words>
  <Application>Microsoft Office PowerPoint</Application>
  <PresentationFormat>Widescreen</PresentationFormat>
  <Paragraphs>163</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Aptos</vt:lpstr>
      <vt:lpstr>Arial</vt:lpstr>
      <vt:lpstr>Bookman Old Style</vt:lpstr>
      <vt:lpstr>Calibri</vt:lpstr>
      <vt:lpstr>Courier New</vt:lpstr>
      <vt:lpstr>Franklin Gothic Book</vt:lpstr>
      <vt:lpstr>Symbol</vt:lpstr>
      <vt:lpstr>Custom</vt:lpstr>
      <vt:lpstr>Comcom Project (2hrs)</vt:lpstr>
      <vt:lpstr>A well planted seed yields a beautiful harvest</vt:lpstr>
      <vt:lpstr>Many streams make a river</vt:lpstr>
      <vt:lpstr>This map is not the territory</vt:lpstr>
      <vt:lpstr>This map is not the territory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Joel Edwards</dc:creator>
  <cp:lastModifiedBy>Joel Edwards</cp:lastModifiedBy>
  <cp:revision>3</cp:revision>
  <dcterms:created xsi:type="dcterms:W3CDTF">2025-05-17T22:31:10Z</dcterms:created>
  <dcterms:modified xsi:type="dcterms:W3CDTF">2025-05-18T04:12:14Z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