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1"/>
  </p:notesMasterIdLst>
  <p:sldIdLst>
    <p:sldId id="257" r:id="rId5"/>
    <p:sldId id="259" r:id="rId6"/>
    <p:sldId id="25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FF83C-23A7-4B7C-87D3-CBF8FE495197}" v="29" dt="2025-05-18T04:08:00.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2251" autoAdjust="0"/>
  </p:normalViewPr>
  <p:slideViewPr>
    <p:cSldViewPr snapToGrid="0">
      <p:cViewPr varScale="1">
        <p:scale>
          <a:sx n="86" d="100"/>
          <a:sy n="86" d="100"/>
        </p:scale>
        <p:origin x="122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7D74F-5C9E-4F2F-BA32-D27C75C71829}" type="datetimeFigureOut">
              <a:rPr lang="en-NZ" smtClean="0"/>
              <a:t>18/05/2025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6686D-F8F1-4211-847C-71D5885CEA21}" type="slidenum">
              <a:rPr lang="en-NZ" smtClean="0"/>
              <a:t>‹#›</a:t>
            </a:fld>
            <a:endParaRPr lang="en-NZ"/>
          </a:p>
        </p:txBody>
      </p:sp>
    </p:spTree>
    <p:extLst>
      <p:ext uri="{BB962C8B-B14F-4D97-AF65-F5344CB8AC3E}">
        <p14:creationId xmlns:p14="http://schemas.microsoft.com/office/powerpoint/2010/main" val="352619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E4ED4-8E4F-6BED-45F8-985F8871D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96867-EB21-3660-73F3-648CEB0F7C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6478BF-5F00-4BA4-B787-45522F1E7C67}"/>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i="0" dirty="0">
                <a:solidFill>
                  <a:srgbClr val="000000"/>
                </a:solidFill>
                <a:effectLst/>
                <a:latin typeface="Arial" panose="020B0604020202020204" pitchFamily="34" charset="0"/>
              </a:rPr>
              <a:t>Data Acquisition and Preparation (~1hr)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OBJECTIVES: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Consider that we wish to source this data on an ongoing basis for use by multiple analysts.</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b="0" i="0" dirty="0">
                <a:solidFill>
                  <a:srgbClr val="000000"/>
                </a:solidFill>
                <a:effectLst/>
                <a:latin typeface="Arial" panose="020B0604020202020204" pitchFamily="34" charset="0"/>
              </a:rPr>
              <a:t>Clean / format for suitable analysis. Document steps and assumptions made in a notebook (</a:t>
            </a:r>
            <a:r>
              <a:rPr lang="en-GB" sz="1200" b="1" i="1" dirty="0"/>
              <a:t>CommerceCommission202518 \ </a:t>
            </a:r>
            <a:r>
              <a:rPr lang="en-GB" b="1" dirty="0"/>
              <a:t>001_ETL_Script_20250518_Final.ipynb)</a:t>
            </a:r>
            <a:endParaRPr lang="en-GB" b="0" i="0" dirty="0">
              <a:solidFill>
                <a:srgbClr val="000000"/>
              </a:solidFill>
              <a:effectLst/>
              <a:latin typeface="Arial" panose="020B0604020202020204" pitchFamily="34" charset="0"/>
            </a:endParaRP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Ensure that your data acquisition and preparation process can be easily repeated.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NOTES ON WORKFLOW</a:t>
            </a:r>
            <a:endParaRPr lang="en-GB" dirty="0"/>
          </a:p>
          <a:p>
            <a:r>
              <a:rPr lang="en-GB" dirty="0"/>
              <a:t>10 mins – Acquired datasets &amp; placed locally (can develop Web Scraping functionality at a later time as just need the data to build an end-to-end data lifecycle pipeline within limited time and with the actual data at the moment)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Wrote code (</a:t>
            </a:r>
            <a:r>
              <a:rPr lang="en-GB" b="1" dirty="0"/>
              <a:t>001_ETL_Script_20250518_Final.ipynb) </a:t>
            </a:r>
            <a:r>
              <a:rPr lang="en-GB" dirty="0"/>
              <a:t>to ingest data from csv and shape files </a:t>
            </a:r>
            <a:r>
              <a:rPr lang="en-GB" b="1" dirty="0"/>
              <a:t>(files placed in CommerceCommission202518\</a:t>
            </a:r>
            <a:r>
              <a:rPr lang="en-GB" b="1" dirty="0" err="1"/>
              <a:t>src_data</a:t>
            </a:r>
            <a:r>
              <a:rPr lang="en-GB" b="1" dirty="0"/>
              <a:t>\) directory </a:t>
            </a:r>
            <a:r>
              <a:rPr lang="en-GB" dirty="0"/>
              <a:t>as well as code to </a:t>
            </a:r>
            <a:r>
              <a:rPr lang="en-GB" b="1" dirty="0"/>
              <a:t>execute the automated </a:t>
            </a:r>
            <a:r>
              <a:rPr lang="en-GB" b="1" dirty="0" err="1"/>
              <a:t>Ydata</a:t>
            </a:r>
            <a:r>
              <a:rPr lang="en-GB" b="1" dirty="0"/>
              <a:t> Data Quality Framework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Setup </a:t>
            </a:r>
            <a:r>
              <a:rPr lang="en-GB" dirty="0" err="1"/>
              <a:t>Github</a:t>
            </a:r>
            <a:r>
              <a:rPr lang="en-GB" dirty="0"/>
              <a:t> (for version control and organisation of project, saving/loading of data and scripts)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50 mins – Used </a:t>
            </a:r>
            <a:r>
              <a:rPr lang="en-GB" dirty="0" err="1"/>
              <a:t>Ydata</a:t>
            </a:r>
            <a:r>
              <a:rPr lang="en-GB" dirty="0"/>
              <a:t> Data Quality Framework as the automated </a:t>
            </a:r>
            <a:r>
              <a:rPr lang="en-GB" b="1" dirty="0"/>
              <a:t>Data Quality Tool </a:t>
            </a:r>
            <a:r>
              <a:rPr lang="en-GB" dirty="0"/>
              <a:t>(using a low powered cloud-based notebook this took time to run – 20-30mins)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This framework was chosen as it provides auto generated tables, charts, and alerts (measures, monitors, is opensource version used in Microsoft Purview) which support the determination of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Accuracy: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Correct and reliable data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Completeness: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No missing or null values.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Consistency: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Uniform format and meaning across datasets.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Timeliness: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Up-to-date data.</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Validity: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Compliance with defined formats or standards.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Uniqueness: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Avoiding duplicates.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Schema Validation:</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Check for data type mismatches and field count.</a:t>
            </a:r>
          </a:p>
          <a:p>
            <a:pPr marL="228600" marR="0" lvl="0" indent="0" algn="l" defTabSz="914400" rtl="0" eaLnBrk="1" fontAlgn="auto" latinLnBrk="0" hangingPunct="1">
              <a:lnSpc>
                <a:spcPct val="107000"/>
              </a:lnSpc>
              <a:spcBef>
                <a:spcPts val="0"/>
              </a:spcBef>
              <a:spcAft>
                <a:spcPts val="800"/>
              </a:spcAft>
              <a:buClrTx/>
              <a:buSzTx/>
              <a:buFontTx/>
              <a:buNone/>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Range Checks: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Check for data type mismatches and field count.</a:t>
            </a:r>
          </a:p>
          <a:p>
            <a:pPr marL="0" lvl="0" indent="0">
              <a:lnSpc>
                <a:spcPct val="107000"/>
              </a:lnSpc>
              <a:spcAft>
                <a:spcPts val="800"/>
              </a:spcAft>
              <a:buSzPts val="1000"/>
              <a:buFont typeface="Symbol" panose="05050102010706020507" pitchFamily="18" charset="2"/>
              <a:buNone/>
              <a:tabLst>
                <a:tab pos="457200" algn="l"/>
              </a:tabLst>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Format Validation:</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Use regular expressions to validate email addresses, phone numbers, etc.</a:t>
            </a:r>
          </a:p>
          <a:p>
            <a:pPr marL="0" lvl="0" indent="0">
              <a:lnSpc>
                <a:spcPct val="107000"/>
              </a:lnSpc>
              <a:spcAft>
                <a:spcPts val="800"/>
              </a:spcAft>
              <a:buSzPts val="1000"/>
              <a:buFont typeface="Symbol" panose="05050102010706020507" pitchFamily="18" charset="2"/>
              <a:buNone/>
              <a:tabLst>
                <a:tab pos="457200" algn="l"/>
              </a:tabLst>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Metadata Management:</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Maintain metadata to track data lineage and transformations.</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Duplication/Outlier/In-appropriate data type detection, missing data, understanding relationships/interactivity between data, etc.</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r>
              <a:rPr lang="en-NZ" sz="1100" b="1"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b="0" kern="100" dirty="0">
                <a:effectLst/>
                <a:latin typeface="Aptos" panose="020B0004020202020204" pitchFamily="34" charset="0"/>
                <a:ea typeface="Aptos" panose="020B0004020202020204" pitchFamily="34" charset="0"/>
                <a:cs typeface="Times New Roman" panose="02020603050405020304" pitchFamily="18" charset="0"/>
              </a:rPr>
              <a:t>Output report is a html file located here (highlighted) …</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endParaRPr lang="en-NZ" sz="1100" b="0" kern="100" dirty="0">
              <a:effectLst/>
              <a:latin typeface="Aptos" panose="020B0004020202020204" pitchFamily="34" charset="0"/>
              <a:ea typeface="Aptos" panose="020B0004020202020204" pitchFamily="34" charset="0"/>
              <a:cs typeface="Times New Roman" panose="02020603050405020304" pitchFamily="18" charset="0"/>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dirty="0"/>
              <a:t>| -- </a:t>
            </a:r>
            <a:r>
              <a:rPr lang="en-GB" sz="1100" i="1" dirty="0"/>
              <a:t>CommerceCommission202518 	(main directory/root repository which includes the two files required for this project - ETL script and the Power BI tool)</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dirty="0"/>
              <a:t>| ------ </a:t>
            </a:r>
            <a:r>
              <a:rPr lang="en-GB" sz="1100" b="1" dirty="0" err="1"/>
              <a:t>data_quality_profiles</a:t>
            </a:r>
            <a:r>
              <a:rPr lang="en-GB" sz="1100" b="1" dirty="0"/>
              <a:t> 	</a:t>
            </a:r>
            <a:r>
              <a:rPr lang="en-GB" sz="1100" b="0" dirty="0"/>
              <a:t>(Storage of </a:t>
            </a:r>
            <a:r>
              <a:rPr lang="en-GB" sz="1100" b="0" dirty="0" err="1"/>
              <a:t>Ydata</a:t>
            </a:r>
            <a:r>
              <a:rPr lang="en-GB" sz="1100" b="0" dirty="0"/>
              <a:t> Data Quality Automated Framework Outputs – interactive html that allows users to examine alerts and data)</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b="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data_star_schema_prep</a:t>
            </a:r>
            <a:r>
              <a:rPr lang="en-GB" sz="1100" i="1" dirty="0"/>
              <a:t> 	</a:t>
            </a:r>
            <a:r>
              <a:rPr lang="en-GB" sz="1100" b="0" i="1" dirty="0"/>
              <a:t>(Storage of star schema outputs resulting from ETL processing via python/spark code contained in notebook)</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dim_geospatial.parquet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dim_location.parquet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dim_geospatial.parquet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dim_location.parquet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b="1" i="1" dirty="0" err="1"/>
              <a:t>etl_development</a:t>
            </a:r>
            <a:r>
              <a:rPr lang="en-GB" sz="1100" b="1" i="1" dirty="0"/>
              <a:t>| 	</a:t>
            </a:r>
            <a:r>
              <a:rPr lang="en-GB" sz="1100" b="0" i="1" dirty="0"/>
              <a:t>(My coded/documented modularised ETL and utilities/testing classes (with functions) called by code in the notebook)</a:t>
            </a:r>
            <a:endParaRPr lang="en-GB" sz="1100" b="1"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etil</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a:t>utils</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b="0" i="1" dirty="0" err="1"/>
              <a:t>src_data</a:t>
            </a:r>
            <a:r>
              <a:rPr lang="en-GB" sz="1100" b="0" i="1" dirty="0"/>
              <a:t>		(Data required (tenancy and shape files) and sourced by code in the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During the running of the </a:t>
            </a:r>
            <a:r>
              <a:rPr lang="en-GB" b="1" dirty="0"/>
              <a:t>Data Quality Tool (DQT) </a:t>
            </a:r>
            <a:r>
              <a:rPr lang="en-GB" b="0" dirty="0"/>
              <a:t>I wrote boiler code functions to support ETL processes and pipeline code to execute the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Examination of the </a:t>
            </a:r>
            <a:r>
              <a:rPr lang="en-GB" b="1" dirty="0"/>
              <a:t>DQT</a:t>
            </a:r>
            <a:r>
              <a:rPr lang="en-GB" b="0" dirty="0"/>
              <a:t> results were then examined and used to curate/refine the ETL code. </a:t>
            </a:r>
            <a:r>
              <a:rPr lang="en-GB" b="1" dirty="0"/>
              <a:t>DQT</a:t>
            </a:r>
            <a:r>
              <a:rPr lang="en-GB" b="0" dirty="0"/>
              <a:t> was rerun until data/monitoring processes provided decent results and a stable replicable data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The final code which runs the pipeline is located in the root directory </a:t>
            </a:r>
            <a:r>
              <a:rPr lang="en-GB" sz="1200" b="1" i="1" dirty="0"/>
              <a:t>CommerceCommission202518 \ </a:t>
            </a:r>
            <a:r>
              <a:rPr lang="en-GB" b="1" dirty="0"/>
              <a:t>001_ETL_Script_20250518_Final.ipynb</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The final functions and classes used to perform ETL, which the main script references to, are located in </a:t>
            </a:r>
            <a:r>
              <a:rPr lang="en-GB" sz="1200" b="1" i="1" dirty="0" err="1"/>
              <a:t>etl_development</a:t>
            </a:r>
            <a:r>
              <a:rPr lang="en-GB" sz="1200" b="1" i="1" dirty="0"/>
              <a:t> \ </a:t>
            </a:r>
            <a:r>
              <a:rPr lang="en-GB" sz="1200" b="1" i="1" dirty="0" err="1"/>
              <a:t>etil</a:t>
            </a:r>
            <a:r>
              <a:rPr lang="en-GB" sz="1200" b="1" i="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1" dirty="0"/>
              <a:t>	- this supports modularisation, quick testing, reusability (across other scripts), of separate functions and classes.</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a:extLst>
              <a:ext uri="{FF2B5EF4-FFF2-40B4-BE49-F238E27FC236}">
                <a16:creationId xmlns:a16="http://schemas.microsoft.com/office/drawing/2014/main" id="{879DCA5E-5C08-B9F1-3540-9E77AA6E744F}"/>
              </a:ext>
            </a:extLst>
          </p:cNvPr>
          <p:cNvSpPr>
            <a:spLocks noGrp="1"/>
          </p:cNvSpPr>
          <p:nvPr>
            <p:ph type="sldNum" sz="quarter" idx="5"/>
          </p:nvPr>
        </p:nvSpPr>
        <p:spPr/>
        <p:txBody>
          <a:bodyPr/>
          <a:lstStyle/>
          <a:p>
            <a:fld id="{D9D6686D-F8F1-4211-847C-71D5885CEA21}" type="slidenum">
              <a:rPr lang="en-NZ" smtClean="0"/>
              <a:t>2</a:t>
            </a:fld>
            <a:endParaRPr lang="en-NZ"/>
          </a:p>
        </p:txBody>
      </p:sp>
    </p:spTree>
    <p:extLst>
      <p:ext uri="{BB962C8B-B14F-4D97-AF65-F5344CB8AC3E}">
        <p14:creationId xmlns:p14="http://schemas.microsoft.com/office/powerpoint/2010/main" val="43401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1" i="0" dirty="0">
                <a:solidFill>
                  <a:srgbClr val="000000"/>
                </a:solidFill>
                <a:effectLst/>
                <a:latin typeface="Arial" panose="020B0604020202020204" pitchFamily="34" charset="0"/>
              </a:rPr>
              <a:t>2. Data Integration (maybe ~10 - 30 mins as included as part of the data acquisition and preparation coding phase)</a:t>
            </a:r>
          </a:p>
          <a:p>
            <a:pPr algn="l">
              <a:buFont typeface="+mj-lt"/>
              <a:buNone/>
            </a:pPr>
            <a:endParaRPr lang="en-GB" b="1" i="0" dirty="0">
              <a:solidFill>
                <a:srgbClr val="000000"/>
              </a:solidFill>
              <a:effectLst/>
              <a:latin typeface="Arial" panose="020B0604020202020204" pitchFamily="34" charset="0"/>
            </a:endParaRPr>
          </a:p>
          <a:p>
            <a:pPr algn="l">
              <a:buFont typeface="+mj-lt"/>
              <a:buNone/>
            </a:pPr>
            <a:r>
              <a:rPr lang="en-GB" b="1" i="0" dirty="0">
                <a:solidFill>
                  <a:srgbClr val="000000"/>
                </a:solidFill>
                <a:effectLst/>
                <a:latin typeface="Arial" panose="020B0604020202020204" pitchFamily="34" charset="0"/>
              </a:rPr>
              <a:t>OBJECTIVES: </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Think about how analysts could house this data in a central cloud data warehouse location for easy access (refer </a:t>
            </a:r>
            <a:r>
              <a:rPr lang="en-GB" b="1" i="0" dirty="0">
                <a:solidFill>
                  <a:srgbClr val="000000"/>
                </a:solidFill>
                <a:effectLst/>
                <a:latin typeface="Arial" panose="020B0604020202020204" pitchFamily="34" charset="0"/>
              </a:rPr>
              <a:t>ETL/Data Preparation phase below</a:t>
            </a:r>
            <a:r>
              <a:rPr lang="en-GB" b="0" i="0" dirty="0">
                <a:solidFill>
                  <a:srgbClr val="000000"/>
                </a:solidFill>
                <a:effectLst/>
                <a:latin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b="0" i="0" dirty="0">
                <a:solidFill>
                  <a:srgbClr val="000000"/>
                </a:solidFill>
                <a:effectLst/>
                <a:latin typeface="Arial" panose="020B0604020202020204" pitchFamily="34" charset="0"/>
              </a:rPr>
              <a:t>Briefly describe how you would manage and organise the data for efficient retrieval and analysis. (refer </a:t>
            </a:r>
            <a:r>
              <a:rPr lang="en-GB" b="1" i="0" dirty="0">
                <a:solidFill>
                  <a:srgbClr val="000000"/>
                </a:solidFill>
                <a:effectLst/>
                <a:latin typeface="Arial" panose="020B0604020202020204" pitchFamily="34" charset="0"/>
              </a:rPr>
              <a:t>Personal Opinion below</a:t>
            </a:r>
            <a:r>
              <a:rPr lang="en-GB" b="0" i="0" dirty="0">
                <a:solidFill>
                  <a:srgbClr val="000000"/>
                </a:solidFill>
                <a:effectLst/>
                <a:latin typeface="Arial" panose="020B0604020202020204" pitchFamily="34" charset="0"/>
              </a:rPr>
              <a:t>)</a:t>
            </a:r>
          </a:p>
          <a:p>
            <a:pPr marL="285750" lvl="0" indent="-285750" algn="l">
              <a:buFont typeface="Courier New" panose="02070309020205020404" pitchFamily="49" charset="0"/>
              <a:buChar char="o"/>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NOTES ON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dirty="0"/>
              <a:t>| -- </a:t>
            </a:r>
            <a:r>
              <a:rPr lang="en-GB" sz="1200" i="1" dirty="0"/>
              <a:t>CommerceCommission202518 	(main directory/root repository which includes the two files required for this project - ETL script and the Power BI tool)</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dirty="0"/>
              <a:t>| ------ </a:t>
            </a:r>
            <a:r>
              <a:rPr lang="en-GB" sz="1200" b="0" i="1" dirty="0" err="1"/>
              <a:t>data_quality_profiles</a:t>
            </a:r>
            <a:r>
              <a:rPr lang="en-GB" sz="1200" b="0" i="1" dirty="0"/>
              <a:t> </a:t>
            </a:r>
            <a:r>
              <a:rPr lang="en-GB" sz="1200" b="1" i="1" dirty="0"/>
              <a:t>	</a:t>
            </a:r>
            <a:r>
              <a:rPr lang="en-GB" sz="1200" b="0" i="1" dirty="0"/>
              <a:t>(Storage of </a:t>
            </a:r>
            <a:r>
              <a:rPr lang="en-GB" sz="1200" b="0" i="1" dirty="0" err="1"/>
              <a:t>Ydata</a:t>
            </a:r>
            <a:r>
              <a:rPr lang="en-GB" sz="1200" b="0" i="1" dirty="0"/>
              <a:t> Data Quality Automated Framework Outputs – interactive html that allows users to examine alerts and data)</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b="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0" i="0" dirty="0"/>
              <a:t>| ------ </a:t>
            </a:r>
            <a:r>
              <a:rPr lang="en-GB" sz="1200" b="1" i="0" dirty="0" err="1"/>
              <a:t>data_star_schema_prep</a:t>
            </a:r>
            <a:r>
              <a:rPr lang="en-GB" sz="1200" b="1" i="0" dirty="0"/>
              <a:t> </a:t>
            </a:r>
            <a:r>
              <a:rPr lang="en-GB" sz="1200" b="0" i="0" dirty="0"/>
              <a:t>	(Storage of star schema outputs resulting from ETL processing via python/spark code contained in notebook)</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dim_geospatial.parquet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dim_location.parquet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dim_geospatial.parquet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dim_location.parquet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err="1"/>
              <a:t>etl_development</a:t>
            </a:r>
            <a:r>
              <a:rPr lang="en-GB" sz="1200" b="1" i="1" dirty="0"/>
              <a:t>| 	</a:t>
            </a:r>
            <a:r>
              <a:rPr lang="en-GB" sz="1200" b="0" i="1" dirty="0"/>
              <a:t>(My coded/documented modularised ETL and utilities/testing classes (with functions) called by code in the notebook)</a:t>
            </a:r>
            <a:endParaRPr lang="en-GB" sz="1200" b="1"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err="1"/>
              <a:t>etil</a:t>
            </a: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a:t>utils</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a:t>
            </a:r>
            <a:r>
              <a:rPr lang="en-GB" sz="1200" b="1" i="0" dirty="0"/>
              <a:t>------ </a:t>
            </a:r>
            <a:r>
              <a:rPr lang="en-GB" sz="1200" b="1" i="0" dirty="0" err="1"/>
              <a:t>src_data</a:t>
            </a:r>
            <a:r>
              <a:rPr lang="en-GB" sz="1200" b="0" i="1" dirty="0"/>
              <a:t>		(Data required (tenancy and shape files) and sourced by code in the notebook)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In summary the code (</a:t>
            </a:r>
            <a:r>
              <a:rPr lang="en-GB" sz="1200" b="1" i="1" dirty="0"/>
              <a:t>CommerceCommission202518 \ </a:t>
            </a:r>
            <a:r>
              <a:rPr lang="en-GB" b="1" dirty="0"/>
              <a:t>001_ETL_Script_20250518_Final.ipynb) </a:t>
            </a:r>
            <a:r>
              <a:rPr lang="en-GB" b="0" i="0" dirty="0">
                <a:solidFill>
                  <a:srgbClr val="000000"/>
                </a:solidFill>
                <a:effectLst/>
                <a:latin typeface="Arial" panose="020B0604020202020204" pitchFamily="34" charset="0"/>
              </a:rPr>
              <a:t>provides the following: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i="0" dirty="0">
                <a:solidFill>
                  <a:srgbClr val="000000"/>
                </a:solidFill>
                <a:effectLst/>
                <a:latin typeface="Arial" panose="020B0604020202020204" pitchFamily="34" charset="0"/>
              </a:rPr>
              <a:t>INGESTION/TRIGGER: </a:t>
            </a:r>
            <a:r>
              <a:rPr lang="en-GB" b="0" i="0" dirty="0">
                <a:solidFill>
                  <a:srgbClr val="000000"/>
                </a:solidFill>
                <a:effectLst/>
                <a:latin typeface="Arial" panose="020B0604020202020204" pitchFamily="34" charset="0"/>
              </a:rPr>
              <a:t>Although </a:t>
            </a:r>
            <a:r>
              <a:rPr lang="en-GB" b="1" i="0" dirty="0" err="1">
                <a:solidFill>
                  <a:srgbClr val="000000"/>
                </a:solidFill>
                <a:effectLst/>
                <a:latin typeface="Arial" panose="020B0604020202020204" pitchFamily="34" charset="0"/>
              </a:rPr>
              <a:t>webscraping</a:t>
            </a:r>
            <a:r>
              <a:rPr lang="en-GB" b="0" i="0" dirty="0">
                <a:solidFill>
                  <a:srgbClr val="000000"/>
                </a:solidFill>
                <a:effectLst/>
                <a:latin typeface="Arial" panose="020B0604020202020204" pitchFamily="34" charset="0"/>
              </a:rPr>
              <a:t> data directly and downloading to some ingesting storage space is ideal (requires some time to code and acquiring permission and understanding from providers is needed), the code acts upon data being somehow loaded into </a:t>
            </a:r>
            <a:r>
              <a:rPr lang="en-GB" sz="1200" b="1" i="1" dirty="0"/>
              <a:t>CommerceCommission202518 \ </a:t>
            </a:r>
            <a:r>
              <a:rPr lang="en-GB" sz="1200" b="1" i="1" dirty="0" err="1"/>
              <a:t>src_data</a:t>
            </a:r>
            <a:r>
              <a:rPr lang="en-GB" sz="1200" b="0" i="1" dirty="0"/>
              <a:t>  </a:t>
            </a:r>
            <a:r>
              <a:rPr lang="en-GB" sz="1200" b="0" i="0" dirty="0"/>
              <a:t>directory (in any cloud storage/ingestion space) then building a triggering step for the </a:t>
            </a:r>
            <a:r>
              <a:rPr lang="en-GB" sz="1200" b="1" i="0" dirty="0"/>
              <a:t>ETL script </a:t>
            </a:r>
            <a:r>
              <a:rPr lang="en-GB" sz="1200" b="0" i="0" dirty="0"/>
              <a:t>(currently it is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0" dirty="0"/>
              <a:t>ETL/Data Preparation: </a:t>
            </a:r>
            <a:r>
              <a:rPr lang="en-GB" sz="1200" b="0" i="0" dirty="0"/>
              <a:t>The ETL script, automatically monitors for data alerts (output is in </a:t>
            </a:r>
            <a:r>
              <a:rPr lang="en-GB" sz="1200" b="1" i="1" dirty="0"/>
              <a:t>the </a:t>
            </a:r>
            <a:r>
              <a:rPr lang="en-GB" sz="1200" b="1" i="1" dirty="0" err="1"/>
              <a:t>data_quality_profiles</a:t>
            </a:r>
            <a:r>
              <a:rPr lang="en-GB" sz="1200" b="1" i="1" dirty="0"/>
              <a:t> directory</a:t>
            </a:r>
            <a:r>
              <a:rPr lang="en-GB" sz="1200" b="0" i="1" dirty="0"/>
              <a:t>)</a:t>
            </a:r>
            <a:r>
              <a:rPr lang="en-GB" sz="1200" b="1" i="1" dirty="0"/>
              <a:t> </a:t>
            </a:r>
            <a:r>
              <a:rPr lang="en-GB" sz="1200" b="0" i="0" dirty="0"/>
              <a:t>, curates, and then integrates the data (ETL phases) creating a star schema-based data warehouse leveraging parquet formatted files located here </a:t>
            </a:r>
            <a:r>
              <a:rPr lang="en-GB" sz="1200" b="1" i="0" dirty="0"/>
              <a:t>(CommerceCommission202518 \ </a:t>
            </a:r>
            <a:r>
              <a:rPr lang="en-GB" sz="1200" b="1" i="0" dirty="0" err="1"/>
              <a:t>data_star_schema_prep</a:t>
            </a:r>
            <a:r>
              <a:rPr lang="en-GB" sz="1200" b="1" i="0" dirty="0"/>
              <a:t> ) and is illustrated above</a:t>
            </a:r>
            <a:r>
              <a:rPr lang="en-GB" sz="1200" b="0" i="0" dirty="0"/>
              <a:t>. The options here are: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dirty="0"/>
              <a:t>…. Either porting the prepared data warehouse data straight into a relational database (i.e. SQL Server, Snowflake, etc.) from the parquet files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dirty="0"/>
              <a:t>…. Or leaving the data in parquet files as is (i.e. parquet files are more acquainted to modern and incoming future architectures and analytics) and directly ingesting into applications (i.e. Power BI, Snowflake, Databricks, Fabric, Synapse, etc.).</a:t>
            </a:r>
            <a:endParaRPr lang="en-GB" sz="1200" b="1"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i="0" dirty="0">
              <a:solidFill>
                <a:srgbClr val="000000"/>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0" dirty="0"/>
              <a:t>Personal Opinion: </a:t>
            </a:r>
            <a:r>
              <a:rPr lang="en-GB" sz="1200" b="0" i="0" dirty="0"/>
              <a:t>After nearly 10-20 years developing data warehouses, I now tend to favour leveraging PARQUET as a stateless data warehouse (in contrast to a relational persistent data warehouse). </a:t>
            </a:r>
            <a:r>
              <a:rPr lang="en-GB" sz="1200" b="0" i="0" dirty="0" err="1"/>
              <a:t>Retireval</a:t>
            </a:r>
            <a:r>
              <a:rPr lang="en-GB" sz="1200" b="0" i="0" dirty="0"/>
              <a:t> and analysis can be done in Snowflake, Fabric, Synapse, most languages, etc. (looks and works much like past warehouses but the backend is all PARQUET based). The ETL script handles everything as it stands (and can be ported and/or incorporated into the applications mentioned). The only need is to connect the applications/tools to the generated files.</a:t>
            </a:r>
          </a:p>
          <a:p>
            <a:endParaRPr lang="en-NZ" dirty="0"/>
          </a:p>
        </p:txBody>
      </p:sp>
      <p:sp>
        <p:nvSpPr>
          <p:cNvPr id="4" name="Slide Number Placeholder 3"/>
          <p:cNvSpPr>
            <a:spLocks noGrp="1"/>
          </p:cNvSpPr>
          <p:nvPr>
            <p:ph type="sldNum" sz="quarter" idx="5"/>
          </p:nvPr>
        </p:nvSpPr>
        <p:spPr/>
        <p:txBody>
          <a:bodyPr/>
          <a:lstStyle/>
          <a:p>
            <a:fld id="{D9D6686D-F8F1-4211-847C-71D5885CEA21}" type="slidenum">
              <a:rPr lang="en-NZ" smtClean="0"/>
              <a:t>3</a:t>
            </a:fld>
            <a:endParaRPr lang="en-NZ"/>
          </a:p>
        </p:txBody>
      </p:sp>
    </p:spTree>
    <p:extLst>
      <p:ext uri="{BB962C8B-B14F-4D97-AF65-F5344CB8AC3E}">
        <p14:creationId xmlns:p14="http://schemas.microsoft.com/office/powerpoint/2010/main" val="27623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797EB-10CD-54D8-D7E8-5F3298526E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6BDC2-D7D1-6C12-60B0-54AACA9212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27E6A2-ADD4-D4D6-54D4-94737139D5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dirty="0">
                <a:solidFill>
                  <a:srgbClr val="000000"/>
                </a:solidFill>
                <a:effectLst/>
                <a:latin typeface="Arial" panose="020B0604020202020204" pitchFamily="34" charset="0"/>
              </a:rPr>
              <a:t>3. Data Analysis and Visualization (10 - 30 mins as included as part of this documentation being written)</a:t>
            </a:r>
          </a:p>
          <a:p>
            <a:pPr algn="l">
              <a:buFont typeface="+mj-lt"/>
              <a:buNone/>
            </a:pPr>
            <a:r>
              <a:rPr lang="en-GB" b="1" i="0" dirty="0">
                <a:solidFill>
                  <a:srgbClr val="000000"/>
                </a:solidFill>
                <a:effectLst/>
                <a:latin typeface="Arial" panose="020B0604020202020204" pitchFamily="34" charset="0"/>
              </a:rPr>
              <a:t>OBJECTIVES: </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Analyse the data to uncover interesting trends and patterns, document this exploratory analysis if considered relevant.</a:t>
            </a:r>
          </a:p>
          <a:p>
            <a:pPr marL="285750" lvl="0" indent="-285750" algn="l">
              <a:buFont typeface="Courier New" panose="02070309020205020404" pitchFamily="49" charset="0"/>
              <a:buChar char="o"/>
            </a:pPr>
            <a:r>
              <a:rPr lang="en-GB" b="1" i="0" dirty="0">
                <a:solidFill>
                  <a:srgbClr val="000000"/>
                </a:solidFill>
                <a:effectLst/>
                <a:latin typeface="Arial" panose="020B0604020202020204" pitchFamily="34" charset="0"/>
              </a:rPr>
              <a:t>You might like to answer questions such as</a:t>
            </a:r>
            <a:r>
              <a:rPr lang="en-GB" b="0" i="0" dirty="0">
                <a:solidFill>
                  <a:srgbClr val="000000"/>
                </a:solidFill>
                <a:effectLst/>
                <a:latin typeface="Arial" panose="020B0604020202020204" pitchFamily="34" charset="0"/>
              </a:rPr>
              <a: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Which region has the highest rent?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Where are rents changing the fastest?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Are there any real-world events that could be linked to observed trends?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Using Power BI to create visual representations of your findings.</a:t>
            </a: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GB" b="1" i="0" dirty="0">
                <a:solidFill>
                  <a:srgbClr val="000000"/>
                </a:solidFill>
                <a:effectLst/>
                <a:latin typeface="Arial" panose="020B0604020202020204" pitchFamily="34" charset="0"/>
              </a:rPr>
              <a:t>NOTES ON WORKFLOW (Unaccounted 2-3 hours dealing with issues in Microsoft Fabric / Power BI)</a:t>
            </a:r>
          </a:p>
          <a:p>
            <a:pPr marL="171450" lvl="0" indent="-171450" algn="l">
              <a:buFontTx/>
              <a:buChar char="-"/>
            </a:pPr>
            <a:r>
              <a:rPr lang="en-GB" b="0" i="0" dirty="0">
                <a:solidFill>
                  <a:srgbClr val="000000"/>
                </a:solidFill>
                <a:effectLst/>
                <a:latin typeface="Arial" panose="020B0604020202020204" pitchFamily="34" charset="0"/>
              </a:rPr>
              <a:t>Setting up the Ingestion/load into POWER BI was about 5-10mins</a:t>
            </a:r>
          </a:p>
          <a:p>
            <a:pPr marL="171450" lvl="0" indent="-171450" algn="l">
              <a:buFontTx/>
              <a:buChar char="-"/>
            </a:pPr>
            <a:r>
              <a:rPr lang="en-GB" b="0" i="0" dirty="0">
                <a:solidFill>
                  <a:srgbClr val="000000"/>
                </a:solidFill>
                <a:effectLst/>
                <a:latin typeface="Arial" panose="020B0604020202020204" pitchFamily="34" charset="0"/>
              </a:rPr>
              <a:t>Dealing with issues used a few hours so used the last 10-20mins to do very basic level analysis. </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   Brief explanation of analysis in power bi is overpage</a:t>
            </a:r>
          </a:p>
        </p:txBody>
      </p:sp>
      <p:sp>
        <p:nvSpPr>
          <p:cNvPr id="4" name="Slide Number Placeholder 3">
            <a:extLst>
              <a:ext uri="{FF2B5EF4-FFF2-40B4-BE49-F238E27FC236}">
                <a16:creationId xmlns:a16="http://schemas.microsoft.com/office/drawing/2014/main" id="{8DA7779E-39F1-1A77-45C4-0F62C68EFE55}"/>
              </a:ext>
            </a:extLst>
          </p:cNvPr>
          <p:cNvSpPr>
            <a:spLocks noGrp="1"/>
          </p:cNvSpPr>
          <p:nvPr>
            <p:ph type="sldNum" sz="quarter" idx="5"/>
          </p:nvPr>
        </p:nvSpPr>
        <p:spPr/>
        <p:txBody>
          <a:bodyPr/>
          <a:lstStyle/>
          <a:p>
            <a:fld id="{D9D6686D-F8F1-4211-847C-71D5885CEA21}" type="slidenum">
              <a:rPr lang="en-NZ" smtClean="0"/>
              <a:t>4</a:t>
            </a:fld>
            <a:endParaRPr lang="en-NZ"/>
          </a:p>
        </p:txBody>
      </p:sp>
    </p:spTree>
    <p:extLst>
      <p:ext uri="{BB962C8B-B14F-4D97-AF65-F5344CB8AC3E}">
        <p14:creationId xmlns:p14="http://schemas.microsoft.com/office/powerpoint/2010/main" val="91816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1E044-9068-9CE5-4FEB-F88A4DD158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AC5A04-79EF-25D5-D084-A54C920E9B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A6164-DA47-34B5-F71F-82434E71B40E}"/>
              </a:ext>
            </a:extLst>
          </p:cNvPr>
          <p:cNvSpPr>
            <a:spLocks noGrp="1"/>
          </p:cNvSpPr>
          <p:nvPr>
            <p:ph type="body" idx="1"/>
          </p:nvPr>
        </p:nvSpPr>
        <p:spPr/>
        <p:txBody>
          <a:bodyPr/>
          <a:lstStyle/>
          <a:p>
            <a:pPr marL="228600" lvl="0" indent="-228600" algn="l">
              <a:buFont typeface="Courier New" panose="02070309020205020404" pitchFamily="49" charset="0"/>
              <a:buAutoNum type="arabicParenBoth"/>
            </a:pPr>
            <a:r>
              <a:rPr lang="en-GB" b="0" i="0" dirty="0">
                <a:solidFill>
                  <a:srgbClr val="000000"/>
                </a:solidFill>
                <a:effectLst/>
                <a:latin typeface="Arial" panose="020B0604020202020204" pitchFamily="34" charset="0"/>
              </a:rPr>
              <a:t>Regardless of period, Auckland has always maintained the highest average geometric rental rates.</a:t>
            </a: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(2) Closer examination shows (especially from Dec 2014 – Dec 2024) that the rental averages increased dramatically for the Bay of Plenty Region.</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(an incomplete measure in Power was being constructed to measure this but would have taken more then 5 minutes to debug so left as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DAF5D58E-8BC5-7C94-AC16-389598D9471C}"/>
              </a:ext>
            </a:extLst>
          </p:cNvPr>
          <p:cNvSpPr>
            <a:spLocks noGrp="1"/>
          </p:cNvSpPr>
          <p:nvPr>
            <p:ph type="sldNum" sz="quarter" idx="5"/>
          </p:nvPr>
        </p:nvSpPr>
        <p:spPr/>
        <p:txBody>
          <a:bodyPr/>
          <a:lstStyle/>
          <a:p>
            <a:fld id="{D9D6686D-F8F1-4211-847C-71D5885CEA21}" type="slidenum">
              <a:rPr lang="en-NZ" smtClean="0"/>
              <a:t>5</a:t>
            </a:fld>
            <a:endParaRPr lang="en-NZ"/>
          </a:p>
        </p:txBody>
      </p:sp>
    </p:spTree>
    <p:extLst>
      <p:ext uri="{BB962C8B-B14F-4D97-AF65-F5344CB8AC3E}">
        <p14:creationId xmlns:p14="http://schemas.microsoft.com/office/powerpoint/2010/main" val="383907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E9312-9724-5E65-DBAC-212AAE3AEB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AB7A3-95D0-5FEE-1BF6-4062D4EA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5BF126-4EB9-982F-1838-CDC04F5C36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This dashboard allows inspection of bonds data received per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Auckland once again has the highest number of closed/lodged/active bonds across 1993 – 2024 (which seems normal as over time it has represent a quarter to a third of the NZ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Average rentals has risen dramatically since 2018, previously it began an ascendancy between 2003 – 2008/9.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Possible correlative factors </a:t>
            </a:r>
            <a:r>
              <a:rPr lang="en-GB" b="0" i="0" dirty="0">
                <a:solidFill>
                  <a:srgbClr val="000000"/>
                </a:solidFill>
                <a:effectLst/>
                <a:latin typeface="Arial" panose="020B0604020202020204" pitchFamily="34" charset="0"/>
              </a:rPr>
              <a:t>are increases in residency (immigration, birth) inline with possibly not enough housing which is influencing the demand/supply factors in the market on housing.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From an economic perspective</a:t>
            </a:r>
            <a:r>
              <a:rPr lang="en-GB" b="0" i="0" dirty="0">
                <a:solidFill>
                  <a:srgbClr val="000000"/>
                </a:solidFill>
                <a:effectLst/>
                <a:latin typeface="Arial" panose="020B0604020202020204" pitchFamily="34" charset="0"/>
              </a:rPr>
              <a:t>, </a:t>
            </a:r>
            <a:r>
              <a:rPr lang="en-GB" b="1" i="0" dirty="0">
                <a:solidFill>
                  <a:srgbClr val="000000"/>
                </a:solidFill>
                <a:effectLst/>
                <a:latin typeface="Arial" panose="020B0604020202020204" pitchFamily="34" charset="0"/>
              </a:rPr>
              <a:t>interest rates </a:t>
            </a:r>
            <a:r>
              <a:rPr lang="en-GB" b="0" i="0" dirty="0">
                <a:solidFill>
                  <a:srgbClr val="000000"/>
                </a:solidFill>
                <a:effectLst/>
                <a:latin typeface="Arial" panose="020B0604020202020204" pitchFamily="34" charset="0"/>
              </a:rPr>
              <a:t>were historically low (before 2022) which could lend to increased property investment which overtime pushed housing prices and rents upward.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Inflation, rising interest rates </a:t>
            </a:r>
            <a:r>
              <a:rPr lang="en-GB" b="0" i="0" dirty="0">
                <a:solidFill>
                  <a:srgbClr val="000000"/>
                </a:solidFill>
                <a:effectLst/>
                <a:latin typeface="Arial" panose="020B0604020202020204" pitchFamily="34" charset="0"/>
              </a:rPr>
              <a:t>since Covid (2022) onwards could also be lending towards landlords raising rents.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Policy changes</a:t>
            </a:r>
            <a:r>
              <a:rPr lang="en-GB" b="0" i="0" dirty="0">
                <a:solidFill>
                  <a:srgbClr val="000000"/>
                </a:solidFill>
                <a:effectLst/>
                <a:latin typeface="Arial" panose="020B0604020202020204" pitchFamily="34" charset="0"/>
              </a:rPr>
              <a:t> such as Healthy homes standards (2019), IRD removing interest deductibility of invested properties (2021), and tenancy act reforms (2020) resulted in more risk and less profit from rentals. Also possibly resulting driving increased rents.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Also other impacts </a:t>
            </a:r>
            <a:r>
              <a:rPr lang="en-GB" b="0" i="0" dirty="0">
                <a:solidFill>
                  <a:srgbClr val="000000"/>
                </a:solidFill>
                <a:effectLst/>
                <a:latin typeface="Arial" panose="020B0604020202020204" pitchFamily="34" charset="0"/>
              </a:rPr>
              <a:t>around the same time are that of </a:t>
            </a:r>
            <a:r>
              <a:rPr lang="en-GB" b="1" i="0" dirty="0" err="1">
                <a:solidFill>
                  <a:srgbClr val="000000"/>
                </a:solidFill>
                <a:effectLst/>
                <a:latin typeface="Arial" panose="020B0604020202020204" pitchFamily="34" charset="0"/>
              </a:rPr>
              <a:t>AirBNB</a:t>
            </a:r>
            <a:r>
              <a:rPr lang="en-GB" b="0" i="0" dirty="0">
                <a:solidFill>
                  <a:srgbClr val="000000"/>
                </a:solidFill>
                <a:effectLst/>
                <a:latin typeface="Arial" panose="020B0604020202020204" pitchFamily="34" charset="0"/>
              </a:rPr>
              <a:t> (short-term rentals replacing long-term tenures), </a:t>
            </a:r>
            <a:r>
              <a:rPr lang="en-GB" b="1" i="0" dirty="0">
                <a:solidFill>
                  <a:srgbClr val="000000"/>
                </a:solidFill>
                <a:effectLst/>
                <a:latin typeface="Arial" panose="020B0604020202020204" pitchFamily="34" charset="0"/>
              </a:rPr>
              <a:t>the impact of COVID </a:t>
            </a:r>
            <a:r>
              <a:rPr lang="en-GB" b="0" i="0" dirty="0">
                <a:solidFill>
                  <a:srgbClr val="000000"/>
                </a:solidFill>
                <a:effectLst/>
                <a:latin typeface="Arial" panose="020B0604020202020204" pitchFamily="34" charset="0"/>
              </a:rPr>
              <a:t>on the supply chain of materials, operations, and resources (time, materials, workers</a:t>
            </a:r>
            <a:r>
              <a:rPr lang="en-GB" b="0" i="0">
                <a:solidFill>
                  <a:srgbClr val="000000"/>
                </a:solidFill>
                <a:effectLst/>
                <a:latin typeface="Arial" panose="020B0604020202020204" pitchFamily="34" charset="0"/>
              </a:rPr>
              <a:t>, expenses).</a:t>
            </a: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230882F4-6751-9733-6408-73497D5B3657}"/>
              </a:ext>
            </a:extLst>
          </p:cNvPr>
          <p:cNvSpPr>
            <a:spLocks noGrp="1"/>
          </p:cNvSpPr>
          <p:nvPr>
            <p:ph type="sldNum" sz="quarter" idx="5"/>
          </p:nvPr>
        </p:nvSpPr>
        <p:spPr/>
        <p:txBody>
          <a:bodyPr/>
          <a:lstStyle/>
          <a:p>
            <a:fld id="{D9D6686D-F8F1-4211-847C-71D5885CEA21}" type="slidenum">
              <a:rPr lang="en-NZ" smtClean="0"/>
              <a:t>6</a:t>
            </a:fld>
            <a:endParaRPr lang="en-NZ"/>
          </a:p>
        </p:txBody>
      </p:sp>
    </p:spTree>
    <p:extLst>
      <p:ext uri="{BB962C8B-B14F-4D97-AF65-F5344CB8AC3E}">
        <p14:creationId xmlns:p14="http://schemas.microsoft.com/office/powerpoint/2010/main" val="124088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elEdwards372/CommerceCommission202505"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189615" y="1786255"/>
            <a:ext cx="7935347" cy="2303608"/>
          </a:xfrm>
        </p:spPr>
        <p:txBody>
          <a:bodyPr>
            <a:normAutofit/>
          </a:bodyPr>
          <a:lstStyle/>
          <a:p>
            <a:pPr algn="ctr"/>
            <a:r>
              <a:rPr lang="en-US" dirty="0" err="1"/>
              <a:t>Comcom</a:t>
            </a:r>
            <a:r>
              <a:rPr lang="en-US" dirty="0"/>
              <a:t> Project (2hrs)</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2926081"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2EAD7E-B307-07C4-BC6A-C12F56A3F489}"/>
              </a:ext>
            </a:extLst>
          </p:cNvPr>
          <p:cNvSpPr txBox="1"/>
          <p:nvPr/>
        </p:nvSpPr>
        <p:spPr>
          <a:xfrm>
            <a:off x="4833257" y="5317550"/>
            <a:ext cx="7214717" cy="369332"/>
          </a:xfrm>
          <a:prstGeom prst="rect">
            <a:avLst/>
          </a:prstGeom>
          <a:noFill/>
        </p:spPr>
        <p:txBody>
          <a:bodyPr wrap="square">
            <a:spAutoFit/>
          </a:bodyPr>
          <a:lstStyle/>
          <a:p>
            <a:r>
              <a:rPr lang="en-NZ" dirty="0">
                <a:hlinkClick r:id="rId3"/>
              </a:rPr>
              <a:t>https://github.com/JoelEdwards372/CommerceCommission202505</a:t>
            </a:r>
            <a:endParaRPr lang="en-NZ" dirty="0"/>
          </a:p>
        </p:txBody>
      </p:sp>
      <p:sp>
        <p:nvSpPr>
          <p:cNvPr id="6" name="Arrow: Right 5">
            <a:extLst>
              <a:ext uri="{FF2B5EF4-FFF2-40B4-BE49-F238E27FC236}">
                <a16:creationId xmlns:a16="http://schemas.microsoft.com/office/drawing/2014/main" id="{E7D20D72-2583-E608-BB79-F8776A17B877}"/>
              </a:ext>
            </a:extLst>
          </p:cNvPr>
          <p:cNvSpPr/>
          <p:nvPr/>
        </p:nvSpPr>
        <p:spPr>
          <a:xfrm>
            <a:off x="1621135" y="5031028"/>
            <a:ext cx="3212122" cy="942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All files/documents are here</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F571EA-B70B-8193-CA2D-DDBC387A8E13}"/>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ABE60D7C-186E-55E3-61D6-1B3009136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A185A-879F-D391-44F1-40EEA0DE3201}"/>
              </a:ext>
            </a:extLst>
          </p:cNvPr>
          <p:cNvSpPr>
            <a:spLocks noGrp="1"/>
          </p:cNvSpPr>
          <p:nvPr>
            <p:ph type="ctrTitle"/>
          </p:nvPr>
        </p:nvSpPr>
        <p:spPr>
          <a:xfrm>
            <a:off x="1100051" y="489760"/>
            <a:ext cx="10058400" cy="1905000"/>
          </a:xfrm>
        </p:spPr>
        <p:txBody>
          <a:bodyPr anchor="ctr">
            <a:normAutofit/>
          </a:bodyPr>
          <a:lstStyle/>
          <a:p>
            <a:pPr lvl="0"/>
            <a:r>
              <a:rPr lang="en-US" sz="4800" i="1" dirty="0">
                <a:solidFill>
                  <a:srgbClr val="FFFFFF"/>
                </a:solidFill>
              </a:rPr>
              <a:t>A well planted seed yields a beautiful harvest</a:t>
            </a:r>
          </a:p>
        </p:txBody>
      </p:sp>
      <p:sp>
        <p:nvSpPr>
          <p:cNvPr id="49" name="Rectangle 48">
            <a:extLst>
              <a:ext uri="{FF2B5EF4-FFF2-40B4-BE49-F238E27FC236}">
                <a16:creationId xmlns:a16="http://schemas.microsoft.com/office/drawing/2014/main" id="{90D3786B-2884-2E7A-EB15-C2E2768B4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17C93243-735D-7C77-09E6-38538325079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DATA ACQUISITION &amp; PREPARATION PHASE (~1hr)</a:t>
            </a:r>
          </a:p>
          <a:p>
            <a:pPr marL="342900" indent="-342900">
              <a:buFontTx/>
              <a:buChar char="-"/>
            </a:pPr>
            <a:r>
              <a:rPr lang="en-US" dirty="0">
                <a:solidFill>
                  <a:srgbClr val="FFFFFF"/>
                </a:solidFill>
              </a:rPr>
              <a:t>Refer notes pane</a:t>
            </a:r>
          </a:p>
        </p:txBody>
      </p:sp>
      <p:sp>
        <p:nvSpPr>
          <p:cNvPr id="6" name="Arrow: Left 5">
            <a:extLst>
              <a:ext uri="{FF2B5EF4-FFF2-40B4-BE49-F238E27FC236}">
                <a16:creationId xmlns:a16="http://schemas.microsoft.com/office/drawing/2014/main" id="{6E92A5AE-2F5B-5221-5470-D7BA51D98FAA}"/>
              </a:ext>
            </a:extLst>
          </p:cNvPr>
          <p:cNvSpPr/>
          <p:nvPr/>
        </p:nvSpPr>
        <p:spPr>
          <a:xfrm>
            <a:off x="4799240" y="4073978"/>
            <a:ext cx="6475915" cy="7429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Deliverables here (Power BI, ETL Script, Documentation)</a:t>
            </a:r>
          </a:p>
        </p:txBody>
      </p:sp>
      <p:pic>
        <p:nvPicPr>
          <p:cNvPr id="7" name="Picture 6">
            <a:extLst>
              <a:ext uri="{FF2B5EF4-FFF2-40B4-BE49-F238E27FC236}">
                <a16:creationId xmlns:a16="http://schemas.microsoft.com/office/drawing/2014/main" id="{FC33BA79-705B-EBD3-02C2-3D016AE20C12}"/>
              </a:ext>
            </a:extLst>
          </p:cNvPr>
          <p:cNvPicPr>
            <a:picLocks noChangeAspect="1"/>
          </p:cNvPicPr>
          <p:nvPr/>
        </p:nvPicPr>
        <p:blipFill>
          <a:blip r:embed="rId3"/>
          <a:stretch>
            <a:fillRect/>
          </a:stretch>
        </p:blipFill>
        <p:spPr>
          <a:xfrm>
            <a:off x="758794" y="2789440"/>
            <a:ext cx="3838575" cy="2095500"/>
          </a:xfrm>
          <a:prstGeom prst="rect">
            <a:avLst/>
          </a:prstGeom>
        </p:spPr>
      </p:pic>
    </p:spTree>
    <p:extLst>
      <p:ext uri="{BB962C8B-B14F-4D97-AF65-F5344CB8AC3E}">
        <p14:creationId xmlns:p14="http://schemas.microsoft.com/office/powerpoint/2010/main" val="223638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339852"/>
            <a:ext cx="10058400" cy="1146048"/>
          </a:xfrm>
        </p:spPr>
        <p:txBody>
          <a:bodyPr anchor="ctr">
            <a:normAutofit/>
          </a:bodyPr>
          <a:lstStyle/>
          <a:p>
            <a:pPr lvl="0"/>
            <a:r>
              <a:rPr lang="en-US" sz="4800" i="1" dirty="0">
                <a:solidFill>
                  <a:srgbClr val="FFFFFF"/>
                </a:solidFill>
              </a:rPr>
              <a:t>Many streams make a river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DATA INTEGRATION PHASE (1/2 </a:t>
            </a:r>
            <a:r>
              <a:rPr lang="en-US" dirty="0" err="1">
                <a:solidFill>
                  <a:srgbClr val="FFFFFF"/>
                </a:solidFill>
              </a:rPr>
              <a:t>hr</a:t>
            </a:r>
            <a:r>
              <a:rPr lang="en-US" dirty="0">
                <a:solidFill>
                  <a:srgbClr val="FFFFFF"/>
                </a:solidFill>
              </a:rPr>
              <a:t>)</a:t>
            </a:r>
          </a:p>
          <a:p>
            <a:pPr marL="342900" indent="-342900">
              <a:buFontTx/>
              <a:buChar char="-"/>
            </a:pPr>
            <a:r>
              <a:rPr lang="en-US" dirty="0">
                <a:solidFill>
                  <a:srgbClr val="FFFFFF"/>
                </a:solidFill>
              </a:rPr>
              <a:t>Refer notes pane</a:t>
            </a:r>
          </a:p>
        </p:txBody>
      </p:sp>
      <p:pic>
        <p:nvPicPr>
          <p:cNvPr id="7" name="Picture 6">
            <a:extLst>
              <a:ext uri="{FF2B5EF4-FFF2-40B4-BE49-F238E27FC236}">
                <a16:creationId xmlns:a16="http://schemas.microsoft.com/office/drawing/2014/main" id="{037EB63C-D865-366D-C378-08E2AEA7393D}"/>
              </a:ext>
            </a:extLst>
          </p:cNvPr>
          <p:cNvPicPr>
            <a:picLocks noChangeAspect="1"/>
          </p:cNvPicPr>
          <p:nvPr/>
        </p:nvPicPr>
        <p:blipFill>
          <a:blip r:embed="rId3"/>
          <a:stretch>
            <a:fillRect/>
          </a:stretch>
        </p:blipFill>
        <p:spPr>
          <a:xfrm>
            <a:off x="64995" y="1485900"/>
            <a:ext cx="2084783" cy="1844529"/>
          </a:xfrm>
          <a:prstGeom prst="rect">
            <a:avLst/>
          </a:prstGeom>
        </p:spPr>
      </p:pic>
      <p:pic>
        <p:nvPicPr>
          <p:cNvPr id="9" name="Picture 8">
            <a:extLst>
              <a:ext uri="{FF2B5EF4-FFF2-40B4-BE49-F238E27FC236}">
                <a16:creationId xmlns:a16="http://schemas.microsoft.com/office/drawing/2014/main" id="{45F4D9D0-E18A-C580-FE0D-0890367A87FD}"/>
              </a:ext>
            </a:extLst>
          </p:cNvPr>
          <p:cNvPicPr>
            <a:picLocks noChangeAspect="1"/>
          </p:cNvPicPr>
          <p:nvPr/>
        </p:nvPicPr>
        <p:blipFill>
          <a:blip r:embed="rId4"/>
          <a:stretch>
            <a:fillRect/>
          </a:stretch>
        </p:blipFill>
        <p:spPr>
          <a:xfrm>
            <a:off x="2402237" y="2133600"/>
            <a:ext cx="3141676" cy="1196829"/>
          </a:xfrm>
          <a:prstGeom prst="rect">
            <a:avLst/>
          </a:prstGeom>
        </p:spPr>
      </p:pic>
      <p:pic>
        <p:nvPicPr>
          <p:cNvPr id="11" name="Picture 10">
            <a:extLst>
              <a:ext uri="{FF2B5EF4-FFF2-40B4-BE49-F238E27FC236}">
                <a16:creationId xmlns:a16="http://schemas.microsoft.com/office/drawing/2014/main" id="{D3165B62-B706-F892-ED54-431A24648AFA}"/>
              </a:ext>
            </a:extLst>
          </p:cNvPr>
          <p:cNvPicPr>
            <a:picLocks noChangeAspect="1"/>
          </p:cNvPicPr>
          <p:nvPr/>
        </p:nvPicPr>
        <p:blipFill>
          <a:blip r:embed="rId5"/>
          <a:stretch>
            <a:fillRect/>
          </a:stretch>
        </p:blipFill>
        <p:spPr>
          <a:xfrm>
            <a:off x="5876136" y="2408164"/>
            <a:ext cx="3219450" cy="1524000"/>
          </a:xfrm>
          <a:prstGeom prst="rect">
            <a:avLst/>
          </a:prstGeom>
        </p:spPr>
      </p:pic>
      <p:pic>
        <p:nvPicPr>
          <p:cNvPr id="1026" name="Picture 2" descr="Microsoft Power BI Premium (User)">
            <a:extLst>
              <a:ext uri="{FF2B5EF4-FFF2-40B4-BE49-F238E27FC236}">
                <a16:creationId xmlns:a16="http://schemas.microsoft.com/office/drawing/2014/main" id="{EA737F92-1868-78FC-6DD3-3EADF906A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5098" y="1538615"/>
            <a:ext cx="895350" cy="89535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C5A22ED8-3123-E60F-3956-50D5A561356D}"/>
              </a:ext>
            </a:extLst>
          </p:cNvPr>
          <p:cNvCxnSpPr/>
          <p:nvPr/>
        </p:nvCxnSpPr>
        <p:spPr>
          <a:xfrm flipV="1">
            <a:off x="1023457" y="2290194"/>
            <a:ext cx="1378780" cy="545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E06A077-DE2C-0189-31BD-694EB4FE430F}"/>
              </a:ext>
            </a:extLst>
          </p:cNvPr>
          <p:cNvCxnSpPr>
            <a:cxnSpLocks/>
          </p:cNvCxnSpPr>
          <p:nvPr/>
        </p:nvCxnSpPr>
        <p:spPr>
          <a:xfrm>
            <a:off x="1870745" y="2992073"/>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57BA5312-528A-AD49-9626-96E2483C1F48}"/>
              </a:ext>
            </a:extLst>
          </p:cNvPr>
          <p:cNvSpPr txBox="1"/>
          <p:nvPr/>
        </p:nvSpPr>
        <p:spPr>
          <a:xfrm>
            <a:off x="514033" y="3429000"/>
            <a:ext cx="4403641" cy="523220"/>
          </a:xfrm>
          <a:prstGeom prst="rect">
            <a:avLst/>
          </a:prstGeom>
          <a:noFill/>
        </p:spPr>
        <p:txBody>
          <a:bodyPr wrap="none" rtlCol="0">
            <a:spAutoFit/>
          </a:bodyPr>
          <a:lstStyle/>
          <a:p>
            <a:r>
              <a:rPr lang="en-NZ" sz="1400" dirty="0"/>
              <a:t>ETL Script sources, processes, and integrates data </a:t>
            </a:r>
          </a:p>
          <a:p>
            <a:r>
              <a:rPr lang="en-NZ" sz="1400" dirty="0"/>
              <a:t>from the </a:t>
            </a:r>
            <a:r>
              <a:rPr lang="en-NZ" sz="1400" dirty="0" err="1"/>
              <a:t>src_data</a:t>
            </a:r>
            <a:r>
              <a:rPr lang="en-NZ" sz="1400" dirty="0"/>
              <a:t> directory (can be cloud/</a:t>
            </a:r>
            <a:r>
              <a:rPr lang="en-NZ" sz="1400" dirty="0" err="1"/>
              <a:t>github</a:t>
            </a:r>
            <a:r>
              <a:rPr lang="en-NZ" sz="1400" dirty="0"/>
              <a:t> based)</a:t>
            </a:r>
          </a:p>
        </p:txBody>
      </p:sp>
      <p:sp>
        <p:nvSpPr>
          <p:cNvPr id="19" name="TextBox 18">
            <a:extLst>
              <a:ext uri="{FF2B5EF4-FFF2-40B4-BE49-F238E27FC236}">
                <a16:creationId xmlns:a16="http://schemas.microsoft.com/office/drawing/2014/main" id="{AC5C8DFA-5046-60F2-F092-AD4F4EDD4FC9}"/>
              </a:ext>
            </a:extLst>
          </p:cNvPr>
          <p:cNvSpPr txBox="1"/>
          <p:nvPr/>
        </p:nvSpPr>
        <p:spPr>
          <a:xfrm>
            <a:off x="6211245" y="3890987"/>
            <a:ext cx="5770106" cy="738664"/>
          </a:xfrm>
          <a:prstGeom prst="rect">
            <a:avLst/>
          </a:prstGeom>
          <a:noFill/>
        </p:spPr>
        <p:txBody>
          <a:bodyPr wrap="none" rtlCol="0">
            <a:spAutoFit/>
          </a:bodyPr>
          <a:lstStyle/>
          <a:p>
            <a:r>
              <a:rPr lang="en-NZ" sz="1400" dirty="0"/>
              <a:t>A (1) Data Quality Profile Report and a (2) data star schema are produced </a:t>
            </a:r>
          </a:p>
          <a:p>
            <a:r>
              <a:rPr lang="en-NZ" sz="1400" dirty="0"/>
              <a:t>(in </a:t>
            </a:r>
            <a:r>
              <a:rPr lang="en-NZ" sz="1400" dirty="0" err="1"/>
              <a:t>data_star_schema_prep</a:t>
            </a:r>
            <a:r>
              <a:rPr lang="en-NZ" sz="1400" dirty="0"/>
              <a:t> directory which can be cloud storage based)</a:t>
            </a:r>
          </a:p>
          <a:p>
            <a:r>
              <a:rPr lang="en-NZ" sz="1400" dirty="0"/>
              <a:t>of which is made available to applications.</a:t>
            </a:r>
          </a:p>
        </p:txBody>
      </p:sp>
      <p:cxnSp>
        <p:nvCxnSpPr>
          <p:cNvPr id="21" name="Straight Arrow Connector 20">
            <a:extLst>
              <a:ext uri="{FF2B5EF4-FFF2-40B4-BE49-F238E27FC236}">
                <a16:creationId xmlns:a16="http://schemas.microsoft.com/office/drawing/2014/main" id="{03301783-9684-BD71-8315-9A6F23DB5A4A}"/>
              </a:ext>
            </a:extLst>
          </p:cNvPr>
          <p:cNvCxnSpPr>
            <a:cxnSpLocks/>
          </p:cNvCxnSpPr>
          <p:nvPr/>
        </p:nvCxnSpPr>
        <p:spPr>
          <a:xfrm>
            <a:off x="5327548" y="2562836"/>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08B6BB8-8E12-31BD-2A01-0FA063244A3A}"/>
              </a:ext>
            </a:extLst>
          </p:cNvPr>
          <p:cNvCxnSpPr>
            <a:cxnSpLocks/>
          </p:cNvCxnSpPr>
          <p:nvPr/>
        </p:nvCxnSpPr>
        <p:spPr>
          <a:xfrm>
            <a:off x="9095586" y="2562836"/>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a:extLst>
              <a:ext uri="{FF2B5EF4-FFF2-40B4-BE49-F238E27FC236}">
                <a16:creationId xmlns:a16="http://schemas.microsoft.com/office/drawing/2014/main" id="{17FA2188-CF4C-ABF2-B7F4-ABDF753EED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9509" y="2592901"/>
            <a:ext cx="2002008" cy="6926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3D8BB008-7602-2F4B-A22A-AC2482B77534}"/>
              </a:ext>
            </a:extLst>
          </p:cNvPr>
          <p:cNvCxnSpPr/>
          <p:nvPr/>
        </p:nvCxnSpPr>
        <p:spPr>
          <a:xfrm flipV="1">
            <a:off x="1275916" y="1762386"/>
            <a:ext cx="1378780" cy="545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B4B9CBAE-3488-587A-9062-DC1435BC1CE6}"/>
              </a:ext>
            </a:extLst>
          </p:cNvPr>
          <p:cNvCxnSpPr>
            <a:cxnSpLocks/>
          </p:cNvCxnSpPr>
          <p:nvPr/>
        </p:nvCxnSpPr>
        <p:spPr>
          <a:xfrm>
            <a:off x="2795114" y="1762386"/>
            <a:ext cx="29651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B26D0AD5-80D0-4E4F-1A87-97BC94F055CA}"/>
              </a:ext>
            </a:extLst>
          </p:cNvPr>
          <p:cNvPicPr>
            <a:picLocks noChangeAspect="1"/>
          </p:cNvPicPr>
          <p:nvPr/>
        </p:nvPicPr>
        <p:blipFill>
          <a:blip r:embed="rId8"/>
          <a:stretch>
            <a:fillRect/>
          </a:stretch>
        </p:blipFill>
        <p:spPr>
          <a:xfrm>
            <a:off x="5876136" y="1278343"/>
            <a:ext cx="3114675" cy="904875"/>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667C25-FBD4-ABB8-D8E5-AC4854220002}"/>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4E3D5077-8630-D641-CE6D-83258A061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04097-0B47-A664-53B0-10954E0D7F31}"/>
              </a:ext>
            </a:extLst>
          </p:cNvPr>
          <p:cNvSpPr>
            <a:spLocks noGrp="1"/>
          </p:cNvSpPr>
          <p:nvPr>
            <p:ph type="ctrTitle"/>
          </p:nvPr>
        </p:nvSpPr>
        <p:spPr>
          <a:xfrm>
            <a:off x="1100051" y="489760"/>
            <a:ext cx="10058400" cy="1146048"/>
          </a:xfrm>
        </p:spPr>
        <p:txBody>
          <a:bodyPr anchor="ctr">
            <a:normAutofit/>
          </a:bodyPr>
          <a:lstStyle/>
          <a:p>
            <a:pPr lvl="0"/>
            <a:r>
              <a:rPr lang="en-US" sz="4800" i="1" dirty="0">
                <a:solidFill>
                  <a:srgbClr val="FFFFFF"/>
                </a:solidFill>
              </a:rPr>
              <a:t>This map is not the territory</a:t>
            </a:r>
          </a:p>
        </p:txBody>
      </p:sp>
      <p:sp>
        <p:nvSpPr>
          <p:cNvPr id="49" name="Rectangle 48">
            <a:extLst>
              <a:ext uri="{FF2B5EF4-FFF2-40B4-BE49-F238E27FC236}">
                <a16:creationId xmlns:a16="http://schemas.microsoft.com/office/drawing/2014/main" id="{08E2DB64-8977-13CC-11D1-9499932F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E7D94AD8-7EF9-FCFE-F8F5-EF9FE59773D2}"/>
              </a:ext>
            </a:extLst>
          </p:cNvPr>
          <p:cNvSpPr>
            <a:spLocks noGrp="1"/>
          </p:cNvSpPr>
          <p:nvPr>
            <p:ph type="subTitle" idx="1"/>
          </p:nvPr>
        </p:nvSpPr>
        <p:spPr>
          <a:xfrm>
            <a:off x="1100051" y="5225240"/>
            <a:ext cx="10058400" cy="1143000"/>
          </a:xfrm>
        </p:spPr>
        <p:txBody>
          <a:bodyPr>
            <a:normAutofit fontScale="62500" lnSpcReduction="20000"/>
          </a:bodyPr>
          <a:lstStyle/>
          <a:p>
            <a:pPr marL="342900" indent="-342900">
              <a:buFontTx/>
              <a:buChar char="-"/>
            </a:pPr>
            <a:r>
              <a:rPr lang="en-US" dirty="0">
                <a:solidFill>
                  <a:srgbClr val="FFFFFF"/>
                </a:solidFill>
              </a:rPr>
              <a:t>ANALYSIS, VISUALISATION, This DOCUMENT (1/2 </a:t>
            </a:r>
            <a:r>
              <a:rPr lang="en-US" dirty="0" err="1">
                <a:solidFill>
                  <a:srgbClr val="FFFFFF"/>
                </a:solidFill>
              </a:rPr>
              <a:t>hr</a:t>
            </a:r>
            <a:r>
              <a:rPr lang="en-US" dirty="0">
                <a:solidFill>
                  <a:srgbClr val="FFFFFF"/>
                </a:solidFill>
              </a:rPr>
              <a:t> although much unaccounted time went into repairing fabric/power bi &amp; writing this document)</a:t>
            </a:r>
          </a:p>
          <a:p>
            <a:pPr marL="342900" indent="-342900">
              <a:buFontTx/>
              <a:buChar char="-"/>
            </a:pPr>
            <a:r>
              <a:rPr lang="en-US" dirty="0">
                <a:solidFill>
                  <a:srgbClr val="FFFFFF"/>
                </a:solidFill>
              </a:rPr>
              <a:t>Refer notes pane</a:t>
            </a:r>
          </a:p>
        </p:txBody>
      </p:sp>
    </p:spTree>
    <p:extLst>
      <p:ext uri="{BB962C8B-B14F-4D97-AF65-F5344CB8AC3E}">
        <p14:creationId xmlns:p14="http://schemas.microsoft.com/office/powerpoint/2010/main" val="240275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976BD7-9807-7A6A-B601-17C5C4C4BBD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529D94D9-707E-8392-DB98-BB2E05528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9566113-7207-A831-6C36-2C8244E32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pic>
        <p:nvPicPr>
          <p:cNvPr id="5" name="Picture 4">
            <a:extLst>
              <a:ext uri="{FF2B5EF4-FFF2-40B4-BE49-F238E27FC236}">
                <a16:creationId xmlns:a16="http://schemas.microsoft.com/office/drawing/2014/main" id="{F4F6BF84-8FFE-02FA-751E-69CE2063EC8D}"/>
              </a:ext>
            </a:extLst>
          </p:cNvPr>
          <p:cNvPicPr>
            <a:picLocks noChangeAspect="1"/>
          </p:cNvPicPr>
          <p:nvPr/>
        </p:nvPicPr>
        <p:blipFill>
          <a:blip r:embed="rId3"/>
          <a:stretch>
            <a:fillRect/>
          </a:stretch>
        </p:blipFill>
        <p:spPr>
          <a:xfrm>
            <a:off x="281355" y="426791"/>
            <a:ext cx="10967665" cy="6158932"/>
          </a:xfrm>
          <a:prstGeom prst="rect">
            <a:avLst/>
          </a:prstGeom>
        </p:spPr>
      </p:pic>
      <p:sp>
        <p:nvSpPr>
          <p:cNvPr id="10" name="Arrow: Right 9">
            <a:extLst>
              <a:ext uri="{FF2B5EF4-FFF2-40B4-BE49-F238E27FC236}">
                <a16:creationId xmlns:a16="http://schemas.microsoft.com/office/drawing/2014/main" id="{9278254E-9F96-A5B4-D1CA-F3A3C4AF2CAA}"/>
              </a:ext>
            </a:extLst>
          </p:cNvPr>
          <p:cNvSpPr/>
          <p:nvPr/>
        </p:nvSpPr>
        <p:spPr>
          <a:xfrm>
            <a:off x="2411604" y="834013"/>
            <a:ext cx="3969100" cy="15373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0" i="0" dirty="0">
                <a:solidFill>
                  <a:srgbClr val="000000"/>
                </a:solidFill>
                <a:effectLst/>
                <a:latin typeface="Arial" panose="020B0604020202020204" pitchFamily="34" charset="0"/>
              </a:rPr>
              <a:t>Regardless of period, Auckland has always maintained the highest average geometric rental rates.</a:t>
            </a:r>
          </a:p>
          <a:p>
            <a:pPr algn="ctr"/>
            <a:endParaRPr lang="en-NZ" dirty="0"/>
          </a:p>
        </p:txBody>
      </p:sp>
      <p:sp>
        <p:nvSpPr>
          <p:cNvPr id="11" name="Arrow: Right 10">
            <a:extLst>
              <a:ext uri="{FF2B5EF4-FFF2-40B4-BE49-F238E27FC236}">
                <a16:creationId xmlns:a16="http://schemas.microsoft.com/office/drawing/2014/main" id="{4BAF0A73-53CE-779A-80B8-36363F8DF827}"/>
              </a:ext>
            </a:extLst>
          </p:cNvPr>
          <p:cNvSpPr/>
          <p:nvPr/>
        </p:nvSpPr>
        <p:spPr>
          <a:xfrm>
            <a:off x="1457011" y="4071257"/>
            <a:ext cx="5799574" cy="15373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a:buFont typeface="Courier New" panose="02070309020205020404" pitchFamily="49" charset="0"/>
              <a:buNone/>
            </a:pPr>
            <a:endParaRPr lang="en-GB" sz="900" b="0" i="0" dirty="0">
              <a:solidFill>
                <a:srgbClr val="000000"/>
              </a:solidFill>
              <a:effectLst/>
              <a:latin typeface="Arial" panose="020B0604020202020204" pitchFamily="34" charset="0"/>
            </a:endParaRPr>
          </a:p>
          <a:p>
            <a:pPr marL="0" lvl="0" indent="0" algn="l">
              <a:buFont typeface="Courier New" panose="02070309020205020404" pitchFamily="49" charset="0"/>
              <a:buNone/>
            </a:pPr>
            <a:r>
              <a:rPr lang="en-GB" sz="900" b="0" i="0" dirty="0">
                <a:solidFill>
                  <a:srgbClr val="000000"/>
                </a:solidFill>
                <a:effectLst/>
                <a:latin typeface="Arial" panose="020B0604020202020204" pitchFamily="34" charset="0"/>
              </a:rPr>
              <a:t>Closer examination shows (especially from Dec 2014 – Dec 2024) dramatic increases in rental rates associated with the Bay of Plenty Region (in orange). An incomplete measure in Power was being constructed to generate this metric but debugging took more then 5 minutes.</a:t>
            </a:r>
            <a:endParaRPr lang="en-NZ" dirty="0"/>
          </a:p>
        </p:txBody>
      </p:sp>
    </p:spTree>
    <p:extLst>
      <p:ext uri="{BB962C8B-B14F-4D97-AF65-F5344CB8AC3E}">
        <p14:creationId xmlns:p14="http://schemas.microsoft.com/office/powerpoint/2010/main" val="335685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F131F7-385B-A325-4508-B6978E1D8F4F}"/>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10FF881-93BE-5E63-47DE-B5B3E9E98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88D098B-A594-8AFB-006A-D5A4EDE4A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pic>
        <p:nvPicPr>
          <p:cNvPr id="3" name="Picture 2">
            <a:extLst>
              <a:ext uri="{FF2B5EF4-FFF2-40B4-BE49-F238E27FC236}">
                <a16:creationId xmlns:a16="http://schemas.microsoft.com/office/drawing/2014/main" id="{EDE65477-D259-3F8A-A45F-3C0457408218}"/>
              </a:ext>
            </a:extLst>
          </p:cNvPr>
          <p:cNvPicPr>
            <a:picLocks noChangeAspect="1"/>
          </p:cNvPicPr>
          <p:nvPr/>
        </p:nvPicPr>
        <p:blipFill>
          <a:blip r:embed="rId3"/>
          <a:stretch>
            <a:fillRect/>
          </a:stretch>
        </p:blipFill>
        <p:spPr>
          <a:xfrm>
            <a:off x="688169" y="180871"/>
            <a:ext cx="11502290" cy="6290659"/>
          </a:xfrm>
          <a:prstGeom prst="rect">
            <a:avLst/>
          </a:prstGeom>
        </p:spPr>
      </p:pic>
    </p:spTree>
    <p:extLst>
      <p:ext uri="{BB962C8B-B14F-4D97-AF65-F5344CB8AC3E}">
        <p14:creationId xmlns:p14="http://schemas.microsoft.com/office/powerpoint/2010/main" val="72384201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{F6B3F703-B69A-4B4E-A390-15B58067ADA1}tf56160789_win32</Template>
  <TotalTime>200</TotalTime>
  <Words>2012</Words>
  <Application>Microsoft Office PowerPoint</Application>
  <PresentationFormat>Widescreen</PresentationFormat>
  <Paragraphs>139</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Bookman Old Style</vt:lpstr>
      <vt:lpstr>Calibri</vt:lpstr>
      <vt:lpstr>Courier New</vt:lpstr>
      <vt:lpstr>Franklin Gothic Book</vt:lpstr>
      <vt:lpstr>Symbol</vt:lpstr>
      <vt:lpstr>Custom</vt:lpstr>
      <vt:lpstr>Comcom Project (2hrs)</vt:lpstr>
      <vt:lpstr>A well planted seed yields a beautiful harvest</vt:lpstr>
      <vt:lpstr>Many streams make a river</vt:lpstr>
      <vt:lpstr>This map is not the territory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Edwards</dc:creator>
  <cp:lastModifiedBy>Joel Edwards</cp:lastModifiedBy>
  <cp:revision>4</cp:revision>
  <dcterms:created xsi:type="dcterms:W3CDTF">2025-05-17T22:31:10Z</dcterms:created>
  <dcterms:modified xsi:type="dcterms:W3CDTF">2025-05-18T04:44:58Z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