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3" r:id="rId8"/>
    <p:sldId id="259" r:id="rId9"/>
    <p:sldId id="264" r:id="rId10"/>
    <p:sldId id="260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FC528-E28D-8DE1-E2CD-9EE165BF5D56}" v="181" dt="2023-09-07T00:55:02.209"/>
    <p1510:client id="{41A57849-2196-A04C-45C8-77BCC2D5257B}" v="118" dt="2023-09-06T19:55:11.655"/>
    <p1510:client id="{92C02246-436A-4353-9247-DCFFCDDB596A}" v="82" dt="2023-09-07T03:23:25.071"/>
    <p1510:client id="{B6BDCA10-7441-308F-6704-BACDE3B648B3}" v="145" dt="2023-09-07T01:44:10.991"/>
    <p1510:client id="{C4AD088B-5BB8-856F-B750-B1540684D9A0}" v="579" dt="2023-09-06T23:36:28.555"/>
    <p1510:client id="{E2FDC236-723A-171D-BDA9-1B92BE7AEE28}" v="99" dt="2023-09-07T01:44:28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9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090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758952"/>
            <a:ext cx="5390437" cy="4041648"/>
          </a:xfrm>
        </p:spPr>
        <p:txBody>
          <a:bodyPr>
            <a:normAutofit/>
          </a:bodyPr>
          <a:lstStyle/>
          <a:p>
            <a:r>
              <a:rPr lang="en-US">
                <a:cs typeface="Arial"/>
              </a:rPr>
              <a:t>Walking Trail App</a:t>
            </a:r>
            <a:br>
              <a:rPr lang="en-US">
                <a:cs typeface="Arial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800600"/>
            <a:ext cx="5390438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The W.A.L.K.E.R.S:</a:t>
            </a:r>
          </a:p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Khales R, Greg S, Drew K, Rahul B</a:t>
            </a:r>
          </a:p>
        </p:txBody>
      </p:sp>
      <p:pic>
        <p:nvPicPr>
          <p:cNvPr id="4" name="Picture 3" descr="A map with a green line&#10;&#10;Description automatically generated">
            <a:extLst>
              <a:ext uri="{FF2B5EF4-FFF2-40B4-BE49-F238E27FC236}">
                <a16:creationId xmlns:a16="http://schemas.microsoft.com/office/drawing/2014/main" id="{2EF7B9A8-FF3B-622B-F9EE-32752E4A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51" y="2494810"/>
            <a:ext cx="3718563" cy="18592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C706-3333-978D-4ABB-3130F360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3347-E8D9-EEF1-E893-46E95AB4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 – PC and MACs on Web Browsers(Chrome, IE, Safari), Android &amp; iOS</a:t>
            </a:r>
          </a:p>
          <a:p>
            <a:r>
              <a:rPr lang="en-US" dirty="0"/>
              <a:t>Language – HTML, CSS, JavaScript</a:t>
            </a:r>
          </a:p>
          <a:p>
            <a:r>
              <a:rPr lang="en-US" dirty="0"/>
              <a:t>Framework – Bootstrap, ASP.NET (Visual Studio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2DDFB-729F-8487-523F-DC3CFA8E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Activity Diagram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sign in wrong&#10;&#10;Description automatically generated">
            <a:extLst>
              <a:ext uri="{FF2B5EF4-FFF2-40B4-BE49-F238E27FC236}">
                <a16:creationId xmlns:a16="http://schemas.microsoft.com/office/drawing/2014/main" id="{E6CCDC90-DD4A-92BA-45AC-6AE9D9228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79" y="484632"/>
            <a:ext cx="4485214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B84CD-4B63-FB12-579B-D9F490F6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Sign In/Up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4345CF-CAFB-1252-CF71-605A86116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9" r="10798" b="2"/>
          <a:stretch/>
        </p:blipFill>
        <p:spPr>
          <a:xfrm>
            <a:off x="924375" y="756829"/>
            <a:ext cx="6616823" cy="53378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DFD1D-C8BB-0560-32D7-8FAE7511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Trail Options For User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map&#10;&#10;Description automatically generated">
            <a:extLst>
              <a:ext uri="{FF2B5EF4-FFF2-40B4-BE49-F238E27FC236}">
                <a16:creationId xmlns:a16="http://schemas.microsoft.com/office/drawing/2014/main" id="{C1EAD9F0-BF19-AEE2-5913-A93151897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878278"/>
            <a:ext cx="6616823" cy="50949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3A2E8-D4F7-555F-FEA4-F0202808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90762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>
                <a:solidFill>
                  <a:srgbClr val="FFFFFF"/>
                </a:solidFill>
              </a:rPr>
              <a:t>Map Details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map&#10;&#10;Description automatically generated">
            <a:extLst>
              <a:ext uri="{FF2B5EF4-FFF2-40B4-BE49-F238E27FC236}">
                <a16:creationId xmlns:a16="http://schemas.microsoft.com/office/drawing/2014/main" id="{DE241317-AAAE-8D05-97BB-80567F484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183" y="1870575"/>
            <a:ext cx="5151817" cy="3116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57F9D-E5CB-5C30-50D3-3E3C45C4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Exercises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p of a park&#10;&#10;Description automatically generated">
            <a:extLst>
              <a:ext uri="{FF2B5EF4-FFF2-40B4-BE49-F238E27FC236}">
                <a16:creationId xmlns:a16="http://schemas.microsoft.com/office/drawing/2014/main" id="{F7DEF79F-3B6A-76AA-59A7-3E784C95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630942"/>
            <a:ext cx="6616823" cy="358962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A8904-C2F4-2FE2-6047-5EAC58BD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Admin Page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B7CEAF-4EA5-2FDD-DF2F-E76E64409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589588"/>
            <a:ext cx="6616823" cy="36723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B5B2-172C-5F71-91A1-1E5B4E27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Future Direction</a:t>
            </a:r>
          </a:p>
        </p:txBody>
      </p:sp>
      <p:pic>
        <p:nvPicPr>
          <p:cNvPr id="4" name="Content Placeholder 3" descr="A maze with many labyrinths&#10;&#10;Description automatically generated">
            <a:extLst>
              <a:ext uri="{FF2B5EF4-FFF2-40B4-BE49-F238E27FC236}">
                <a16:creationId xmlns:a16="http://schemas.microsoft.com/office/drawing/2014/main" id="{C4FE9E6C-1169-DCCF-E22E-38480C1FB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" r="11421" b="2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A5C103-1D51-13BA-8D3A-798D05E2D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01555"/>
            <a:ext cx="3075836" cy="38785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Add Videos</a:t>
            </a:r>
          </a:p>
          <a:p>
            <a:r>
              <a:rPr lang="en-US" sz="2800"/>
              <a:t>Create QR Codes</a:t>
            </a:r>
          </a:p>
          <a:p>
            <a:r>
              <a:rPr lang="en-US" sz="2800"/>
              <a:t>Update Homepage</a:t>
            </a:r>
          </a:p>
          <a:p>
            <a:r>
              <a:rPr lang="en-US" sz="2800"/>
              <a:t>Ratings for App</a:t>
            </a:r>
          </a:p>
        </p:txBody>
      </p:sp>
    </p:spTree>
    <p:extLst>
      <p:ext uri="{BB962C8B-B14F-4D97-AF65-F5344CB8AC3E}">
        <p14:creationId xmlns:p14="http://schemas.microsoft.com/office/powerpoint/2010/main" val="332593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997BA-442B-0E9C-EDD6-F1F58221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cs typeface="Arial"/>
              </a:rPr>
              <a:t>Client's 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6ABE-B65E-05EC-C25B-40B9129B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Schoolbook"/>
                <a:cs typeface="Arial"/>
              </a:rPr>
              <a:t>Our clients' main goal is to promote physical/nutritional health </a:t>
            </a:r>
            <a:endParaRPr lang="en-US"/>
          </a:p>
          <a:p>
            <a:r>
              <a:rPr lang="en-US">
                <a:solidFill>
                  <a:srgbClr val="FFFFFF"/>
                </a:solidFill>
                <a:latin typeface="Century Schoolbook"/>
                <a:cs typeface="Arial"/>
              </a:rPr>
              <a:t>This app should serve as a tool to expand its users' knowledge base on all thing's health </a:t>
            </a:r>
            <a:endParaRPr lang="en-US"/>
          </a:p>
          <a:p>
            <a:r>
              <a:rPr lang="en-US">
                <a:solidFill>
                  <a:srgbClr val="FFFFFF"/>
                </a:solidFill>
                <a:latin typeface="Century Schoolbook"/>
                <a:cs typeface="Arial"/>
              </a:rPr>
              <a:t>On a smaller scale, this app will be implemented throughout GGC's existing walking trail </a:t>
            </a:r>
          </a:p>
          <a:p>
            <a:r>
              <a:rPr lang="en-US">
                <a:solidFill>
                  <a:srgbClr val="FFFFFF"/>
                </a:solidFill>
                <a:latin typeface="Century Schoolbook"/>
                <a:cs typeface="Arial"/>
              </a:rPr>
              <a:t>Down the road after successful implementation of the app in GGC, this app will be used by Gwinnett County Parks &amp; Rec. </a:t>
            </a:r>
            <a:endParaRPr lang="en-US"/>
          </a:p>
          <a:p>
            <a:r>
              <a:rPr lang="en-US">
                <a:solidFill>
                  <a:srgbClr val="FFFFFF"/>
                </a:solidFill>
                <a:latin typeface="Century Schoolbook"/>
                <a:cs typeface="Arial"/>
              </a:rPr>
              <a:t>Implementation of this app in 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Gwinnett County parks </a:t>
            </a:r>
            <a:r>
              <a:rPr lang="en-US">
                <a:solidFill>
                  <a:srgbClr val="FFFFFF"/>
                </a:solidFill>
                <a:ea typeface="+mn-lt"/>
                <a:cs typeface="Arial"/>
              </a:rPr>
              <a:t>will</a:t>
            </a:r>
            <a:r>
              <a:rPr lang="en-US">
                <a:solidFill>
                  <a:srgbClr val="FFFFFF"/>
                </a:solidFill>
                <a:latin typeface="Century Schoolbook"/>
                <a:cs typeface="Arial"/>
              </a:rPr>
              <a:t> allow the app to aid a larger population in physical education and nutritional health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162A-37C8-5AAA-3A2F-9CAA33B9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85" y="298918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Arial"/>
              </a:rPr>
              <a:t>Our Teams' Skills and Goals  </a:t>
            </a:r>
            <a:endParaRPr lang="en-US"/>
          </a:p>
        </p:txBody>
      </p:sp>
      <p:pic>
        <p:nvPicPr>
          <p:cNvPr id="12" name="Picture 11" descr="Large skydiving group mid-air">
            <a:extLst>
              <a:ext uri="{FF2B5EF4-FFF2-40B4-BE49-F238E27FC236}">
                <a16:creationId xmlns:a16="http://schemas.microsoft.com/office/drawing/2014/main" id="{6B614DE9-C0A1-24DB-B835-2C1E27629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45" r="26566" b="3"/>
          <a:stretch/>
        </p:blipFill>
        <p:spPr>
          <a:xfrm>
            <a:off x="-842191" y="10"/>
            <a:ext cx="465329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A220-F593-8027-75AD-B80912CC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501" y="1992371"/>
            <a:ext cx="6015571" cy="41743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 err="1"/>
              <a:t>Khales</a:t>
            </a:r>
            <a:endParaRPr lang="en-US" b="1" dirty="0"/>
          </a:p>
          <a:p>
            <a:pPr lvl="1"/>
            <a:r>
              <a:rPr lang="en-US" i="1" spc="10" dirty="0">
                <a:solidFill>
                  <a:srgbClr val="000000"/>
                </a:solidFill>
              </a:rPr>
              <a:t>skills</a:t>
            </a:r>
            <a:r>
              <a:rPr lang="en-US" spc="10" dirty="0">
                <a:solidFill>
                  <a:srgbClr val="000000"/>
                </a:solidFill>
              </a:rPr>
              <a:t>: </a:t>
            </a:r>
            <a:r>
              <a:rPr lang="en-US" sz="1400" spc="10">
                <a:solidFill>
                  <a:srgbClr val="000000"/>
                </a:solidFill>
              </a:rPr>
              <a:t>Attention to detail, Team Leadership, Strategic Planning</a:t>
            </a:r>
          </a:p>
          <a:p>
            <a:pPr lvl="1"/>
            <a:r>
              <a:rPr lang="en-US" i="1" spc="10" dirty="0">
                <a:solidFill>
                  <a:srgbClr val="000000"/>
                </a:solidFill>
              </a:rPr>
              <a:t>goals</a:t>
            </a:r>
            <a:r>
              <a:rPr lang="en-US" spc="10" dirty="0">
                <a:solidFill>
                  <a:srgbClr val="000000"/>
                </a:solidFill>
              </a:rPr>
              <a:t>:</a:t>
            </a:r>
            <a:r>
              <a:rPr lang="en-US" sz="1400" spc="10">
                <a:solidFill>
                  <a:srgbClr val="000000"/>
                </a:solidFill>
              </a:rPr>
              <a:t> Strengthen my leadership qualities in relation to software engineering and build confidence in my technical skills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Greg</a:t>
            </a:r>
            <a:endParaRPr lang="en-US" b="1" spc="10" dirty="0">
              <a:solidFill>
                <a:srgbClr val="000000"/>
              </a:solidFill>
            </a:endParaRP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skills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Leadership, Creative and Curious Mindset, Communication</a:t>
            </a:r>
          </a:p>
          <a:p>
            <a:pPr lvl="1"/>
            <a:r>
              <a:rPr lang="en-US" i="1">
                <a:solidFill>
                  <a:srgbClr val="000000"/>
                </a:solidFill>
              </a:rPr>
              <a:t>goals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Gain more understanding of Technologies and applications used in the field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Drew</a:t>
            </a:r>
            <a:endParaRPr lang="en-US" b="1" spc="10" dirty="0">
              <a:solidFill>
                <a:srgbClr val="000000"/>
              </a:solidFill>
            </a:endParaRPr>
          </a:p>
          <a:p>
            <a:pPr lvl="1"/>
            <a:r>
              <a:rPr lang="en-US" i="1" spc="10" dirty="0">
                <a:solidFill>
                  <a:srgbClr val="000000"/>
                </a:solidFill>
              </a:rPr>
              <a:t>skills</a:t>
            </a:r>
            <a:r>
              <a:rPr lang="en-US" spc="10" dirty="0">
                <a:solidFill>
                  <a:srgbClr val="000000"/>
                </a:solidFill>
              </a:rPr>
              <a:t>:</a:t>
            </a:r>
            <a:r>
              <a:rPr lang="en-US" spc="10">
                <a:solidFill>
                  <a:srgbClr val="000000"/>
                </a:solidFill>
              </a:rPr>
              <a:t> </a:t>
            </a:r>
            <a:r>
              <a:rPr lang="en-US" sz="1300" spc="10">
                <a:solidFill>
                  <a:srgbClr val="000000"/>
                </a:solidFill>
              </a:rPr>
              <a:t>Efficiency, Communication, Time-Management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i="1" spc="10" dirty="0">
                <a:solidFill>
                  <a:srgbClr val="000000"/>
                </a:solidFill>
              </a:rPr>
              <a:t>goals</a:t>
            </a:r>
            <a:r>
              <a:rPr lang="en-US" spc="10" dirty="0">
                <a:solidFill>
                  <a:srgbClr val="000000"/>
                </a:solidFill>
              </a:rPr>
              <a:t>:</a:t>
            </a:r>
            <a:r>
              <a:rPr lang="en-US" spc="10">
                <a:solidFill>
                  <a:srgbClr val="000000"/>
                </a:solidFill>
              </a:rPr>
              <a:t> </a:t>
            </a:r>
            <a:r>
              <a:rPr lang="en-US" sz="1300" spc="10">
                <a:solidFill>
                  <a:srgbClr val="000000"/>
                </a:solidFill>
              </a:rPr>
              <a:t>To always be learning and implementing what I learn in the workplace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Rahul</a:t>
            </a:r>
            <a:endParaRPr lang="en-US" b="1" spc="10" dirty="0">
              <a:solidFill>
                <a:srgbClr val="000000"/>
              </a:solidFill>
            </a:endParaRPr>
          </a:p>
          <a:p>
            <a:pPr lvl="1"/>
            <a:r>
              <a:rPr lang="en-US" i="1" spc="10" dirty="0">
                <a:solidFill>
                  <a:srgbClr val="000000"/>
                </a:solidFill>
              </a:rPr>
              <a:t>skills</a:t>
            </a:r>
            <a:r>
              <a:rPr lang="en-US" spc="10" dirty="0">
                <a:solidFill>
                  <a:srgbClr val="000000"/>
                </a:solidFill>
              </a:rPr>
              <a:t>: </a:t>
            </a:r>
            <a:r>
              <a:rPr lang="en-US" sz="1400" spc="10">
                <a:solidFill>
                  <a:srgbClr val="000000"/>
                </a:solidFill>
              </a:rPr>
              <a:t>Problem-Solving, Organizing documents</a:t>
            </a:r>
            <a:r>
              <a:rPr lang="en-US" spc="10">
                <a:solidFill>
                  <a:srgbClr val="000000"/>
                </a:solidFill>
              </a:rPr>
              <a:t>  </a:t>
            </a:r>
            <a:endParaRPr lang="en-US" spc="10" dirty="0">
              <a:solidFill>
                <a:srgbClr val="000000"/>
              </a:solidFill>
            </a:endParaRPr>
          </a:p>
          <a:p>
            <a:pPr lvl="1">
              <a:buFont typeface="Wingdings 2" pitchFamily="18" charset="2"/>
              <a:buChar char=""/>
            </a:pPr>
            <a:r>
              <a:rPr lang="en-US" i="1" spc="10" dirty="0">
                <a:solidFill>
                  <a:srgbClr val="000000"/>
                </a:solidFill>
              </a:rPr>
              <a:t>goals</a:t>
            </a:r>
            <a:r>
              <a:rPr lang="en-US" spc="10" dirty="0">
                <a:solidFill>
                  <a:srgbClr val="000000"/>
                </a:solidFill>
              </a:rPr>
              <a:t>: </a:t>
            </a:r>
            <a:r>
              <a:rPr lang="en-US" sz="1300" spc="10">
                <a:solidFill>
                  <a:srgbClr val="000000"/>
                </a:solidFill>
              </a:rPr>
              <a:t>Improve my coding skills, and create new helpful software</a:t>
            </a:r>
          </a:p>
          <a:p>
            <a:pPr lvl="1">
              <a:buFont typeface="Wingdings 2" pitchFamily="18" charset="2"/>
              <a:buChar char="•"/>
            </a:pPr>
            <a:endParaRPr lang="en-US" spc="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0D175-0158-5E57-62B8-0B6EC3E5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E051-47DC-5E09-3E2D-D492E362C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Implements information around the trail </a:t>
            </a:r>
          </a:p>
          <a:p>
            <a:r>
              <a:rPr lang="en-US" dirty="0"/>
              <a:t>Build a QR code system for user to scan and find useful information about the trail.</a:t>
            </a:r>
          </a:p>
          <a:p>
            <a:r>
              <a:rPr lang="en-US" dirty="0"/>
              <a:t>Prompt the user to scan QR code to retrieve information.</a:t>
            </a:r>
          </a:p>
          <a:p>
            <a:r>
              <a:rPr lang="en-US" dirty="0"/>
              <a:t>Add new trails alone the route</a:t>
            </a:r>
          </a:p>
          <a:p>
            <a:r>
              <a:rPr lang="en-US" dirty="0"/>
              <a:t>Enable users to create an account and log in/out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n placed on top of a signature line">
            <a:extLst>
              <a:ext uri="{FF2B5EF4-FFF2-40B4-BE49-F238E27FC236}">
                <a16:creationId xmlns:a16="http://schemas.microsoft.com/office/drawing/2014/main" id="{AE3AA892-FB3F-BC9D-8382-079089BF3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1" b="8883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F8FC4-6E2D-0E9B-F3EE-5823EC85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Arial"/>
              </a:rPr>
              <a:t>Requirements =&gt; User Stories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89FD-82F2-7F0C-7075-2FC99CE4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A82A28-C308-CDBD-A347-FB24CBC28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14909"/>
              </p:ext>
            </p:extLst>
          </p:nvPr>
        </p:nvGraphicFramePr>
        <p:xfrm>
          <a:off x="1002780" y="2232241"/>
          <a:ext cx="9113543" cy="281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887">
                  <a:extLst>
                    <a:ext uri="{9D8B030D-6E8A-4147-A177-3AD203B41FA5}">
                      <a16:colId xmlns:a16="http://schemas.microsoft.com/office/drawing/2014/main" val="1140583179"/>
                    </a:ext>
                  </a:extLst>
                </a:gridCol>
                <a:gridCol w="5742656">
                  <a:extLst>
                    <a:ext uri="{9D8B030D-6E8A-4147-A177-3AD203B41FA5}">
                      <a16:colId xmlns:a16="http://schemas.microsoft.com/office/drawing/2014/main" val="644917014"/>
                    </a:ext>
                  </a:extLst>
                </a:gridCol>
              </a:tblGrid>
              <a:tr h="767442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wants to access the GGC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3185"/>
                  </a:ext>
                </a:extLst>
              </a:tr>
              <a:tr h="767442">
                <a:tc>
                  <a:txBody>
                    <a:bodyPr/>
                    <a:lstStyle/>
                    <a:p>
                      <a:r>
                        <a:rPr lang="en-US" dirty="0"/>
                        <a:t>Priority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should visit the map site, enter his/her credentials, and will be able access the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7951"/>
                  </a:ext>
                </a:extLst>
              </a:tr>
              <a:tr h="720984">
                <a:tc>
                  <a:txBody>
                    <a:bodyPr/>
                    <a:lstStyle/>
                    <a:p>
                      <a:r>
                        <a:rPr lang="en-US" dirty="0"/>
                        <a:t>Estimates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Log in with credentials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Validate log 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Map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2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33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FD0A1-AC7D-05DF-A6F4-B30A020C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Requirements =&gt; User Stories pt.2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801B6F-F960-2510-3184-5ED3112DA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976528"/>
              </p:ext>
            </p:extLst>
          </p:nvPr>
        </p:nvGraphicFramePr>
        <p:xfrm>
          <a:off x="1262062" y="1828800"/>
          <a:ext cx="9165454" cy="3655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932">
                  <a:extLst>
                    <a:ext uri="{9D8B030D-6E8A-4147-A177-3AD203B41FA5}">
                      <a16:colId xmlns:a16="http://schemas.microsoft.com/office/drawing/2014/main" val="3400626426"/>
                    </a:ext>
                  </a:extLst>
                </a:gridCol>
                <a:gridCol w="6308522">
                  <a:extLst>
                    <a:ext uri="{9D8B030D-6E8A-4147-A177-3AD203B41FA5}">
                      <a16:colId xmlns:a16="http://schemas.microsoft.com/office/drawing/2014/main" val="1745532155"/>
                    </a:ext>
                  </a:extLst>
                </a:gridCol>
              </a:tblGrid>
              <a:tr h="95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Story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Faculty wants to know more information about the C Building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36899"/>
                  </a:ext>
                </a:extLst>
              </a:tr>
              <a:tr h="95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Priority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needs to log in with credential, access the map, click on the C building to access the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65945"/>
                  </a:ext>
                </a:extLst>
              </a:tr>
              <a:tr h="95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Estimates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Log in with credentials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Validate log 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Map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Click on a location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Access information on the particular location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2137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94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4D2E-F915-6006-D747-1C63652D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Arial"/>
              </a:rPr>
              <a:t>Semester at a Glance 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FED8-E625-3943-4013-CA2FB14C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Mockup</a:t>
            </a:r>
            <a:r>
              <a:rPr lang="en-US"/>
              <a:t> (UI &amp; First Iteration): </a:t>
            </a:r>
          </a:p>
          <a:p>
            <a:pPr marL="274320" lvl="1" indent="0">
              <a:buNone/>
            </a:pPr>
            <a:r>
              <a:rPr lang="en-US"/>
              <a:t>Aug 22 – Sep 07</a:t>
            </a:r>
          </a:p>
          <a:p>
            <a:r>
              <a:rPr lang="en-US" b="1"/>
              <a:t>Functional</a:t>
            </a:r>
            <a:r>
              <a:rPr lang="en-US"/>
              <a:t> (Connect DB &amp; Services to UI): </a:t>
            </a:r>
          </a:p>
          <a:p>
            <a:pPr marL="274320" lvl="1" indent="0">
              <a:buNone/>
            </a:pPr>
            <a:r>
              <a:rPr lang="en-US"/>
              <a:t>Sep 08 – Oct 10</a:t>
            </a:r>
          </a:p>
          <a:p>
            <a:pPr>
              <a:buFont typeface="Arial"/>
              <a:buChar char="•"/>
            </a:pPr>
            <a:r>
              <a:rPr lang="en-US" b="1"/>
              <a:t>Final</a:t>
            </a:r>
            <a:r>
              <a:rPr lang="en-US"/>
              <a:t> (Finalize Code &amp; Testing): </a:t>
            </a:r>
          </a:p>
          <a:p>
            <a:pPr marL="274320" lvl="1" indent="0">
              <a:buNone/>
            </a:pPr>
            <a:r>
              <a:rPr lang="en-US" spc="10">
                <a:solidFill>
                  <a:schemeClr val="tx1"/>
                </a:solidFill>
              </a:rPr>
              <a:t>Oct 10 – Nov 28</a:t>
            </a:r>
          </a:p>
          <a:p>
            <a:pPr>
              <a:buFont typeface="Arial"/>
              <a:buChar char="•"/>
            </a:pPr>
            <a:r>
              <a:rPr lang="en-US" b="1"/>
              <a:t>Reflect</a:t>
            </a:r>
            <a:r>
              <a:rPr lang="en-US"/>
              <a:t> (Celebrate end of Project): </a:t>
            </a:r>
          </a:p>
          <a:p>
            <a:pPr marL="274320" lvl="1" indent="0">
              <a:buSzPct val="80000"/>
              <a:buNone/>
            </a:pPr>
            <a:r>
              <a:rPr lang="en-US" spc="10">
                <a:solidFill>
                  <a:schemeClr val="tx1"/>
                </a:solidFill>
              </a:rPr>
              <a:t>Nov 28 – 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0A0D202C-67F8-4C69-2F9E-4A8AD5DA5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7" r="46098" b="-3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99D17-9C4C-8D76-1E47-083F24CB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>
                <a:latin typeface="Verdana"/>
                <a:ea typeface="Verdana"/>
              </a:rPr>
              <a:t>Code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27AF-5EA9-652E-3C9B-16721BC3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q"/>
            </a:pPr>
            <a:r>
              <a:rPr lang="en-US" dirty="0"/>
              <a:t>Technologies for the web application:</a:t>
            </a:r>
          </a:p>
          <a:p>
            <a:pPr>
              <a:buFont typeface="Wingdings" pitchFamily="34" charset="0"/>
              <a:buChar char="Ø"/>
            </a:pPr>
            <a:r>
              <a:rPr lang="en-US" dirty="0"/>
              <a:t>React - </a:t>
            </a:r>
            <a:r>
              <a:rPr lang="en-US" dirty="0">
                <a:ea typeface="+mn-lt"/>
                <a:cs typeface="+mn-lt"/>
              </a:rPr>
              <a:t>Front-End</a:t>
            </a:r>
            <a:endParaRPr lang="en-US" dirty="0"/>
          </a:p>
          <a:p>
            <a:pPr>
              <a:buFont typeface="Wingdings" pitchFamily="34" charset="0"/>
              <a:buChar char="Ø"/>
            </a:pPr>
            <a:r>
              <a:rPr lang="en-US" dirty="0"/>
              <a:t>GitHub</a:t>
            </a:r>
          </a:p>
          <a:p>
            <a:r>
              <a:rPr lang="en-US" dirty="0"/>
              <a:t>Mongo</a:t>
            </a:r>
          </a:p>
          <a:p>
            <a:pPr>
              <a:buFont typeface="Wingdings" pitchFamily="34" charset="0"/>
              <a:buChar char="Ø"/>
            </a:pPr>
            <a:r>
              <a:rPr lang="en-US" dirty="0">
                <a:ea typeface="+mn-lt"/>
                <a:cs typeface="+mn-lt"/>
              </a:rPr>
              <a:t>Node - Back-End</a:t>
            </a:r>
          </a:p>
          <a:p>
            <a:pPr>
              <a:buFont typeface="Wingdings" pitchFamily="34" charset="0"/>
              <a:buChar char="Ø"/>
            </a:pPr>
            <a:r>
              <a:rPr lang="en-US" dirty="0">
                <a:latin typeface="Verdana"/>
                <a:ea typeface="Verdana"/>
              </a:rPr>
              <a:t>Passport</a:t>
            </a:r>
          </a:p>
          <a:p>
            <a:pPr>
              <a:buFont typeface="Wingdings" pitchFamily="34" charset="0"/>
              <a:buChar char="Ø"/>
            </a:pPr>
            <a:r>
              <a:rPr lang="en-US" dirty="0"/>
              <a:t>Google Map Api</a:t>
            </a:r>
          </a:p>
          <a:p>
            <a:pPr>
              <a:buFont typeface="Wingdings" pitchFamily="34" charset="0"/>
              <a:buChar char="Ø"/>
            </a:pPr>
            <a:r>
              <a:rPr lang="en-US" dirty="0"/>
              <a:t>Express</a:t>
            </a:r>
          </a:p>
          <a:p>
            <a:pPr>
              <a:buFont typeface="Wingdings" pitchFamily="34" charset="0"/>
              <a:buChar char="Ø"/>
            </a:pPr>
            <a:endParaRPr lang="en-US" dirty="0"/>
          </a:p>
          <a:p>
            <a:pPr>
              <a:buFont typeface="Wingdings" pitchFamily="34" charset="0"/>
              <a:buChar char="Ø"/>
            </a:pPr>
            <a:endParaRPr lang="en-US" dirty="0"/>
          </a:p>
          <a:p>
            <a:pPr>
              <a:buFont typeface="Wingdings" pitchFamily="34" charset="0"/>
              <a:buChar char="Ø"/>
            </a:pPr>
            <a:endParaRPr lang="en-US" dirty="0"/>
          </a:p>
          <a:p>
            <a:pPr>
              <a:buFont typeface="Wingdings" pitchFamily="34" charset="0"/>
              <a:buChar char="Ø"/>
            </a:pPr>
            <a:endParaRPr lang="en-US" dirty="0"/>
          </a:p>
          <a:p>
            <a:pPr marL="0" indent="0">
              <a:buFont typeface="Wingdings" pitchFamily="34" charset="0"/>
              <a:buChar char="q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7681-B1EB-6ABE-26BE-638B953F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Diagram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7B293-9559-D595-7654-1C6C92734152}"/>
              </a:ext>
            </a:extLst>
          </p:cNvPr>
          <p:cNvSpPr/>
          <p:nvPr/>
        </p:nvSpPr>
        <p:spPr>
          <a:xfrm>
            <a:off x="4397349" y="5205369"/>
            <a:ext cx="2172749" cy="880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C173C2-719F-CA3B-9A91-EADCDD283A82}"/>
              </a:ext>
            </a:extLst>
          </p:cNvPr>
          <p:cNvSpPr/>
          <p:nvPr/>
        </p:nvSpPr>
        <p:spPr>
          <a:xfrm>
            <a:off x="4577713" y="2056761"/>
            <a:ext cx="1812022" cy="9563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4740253-6365-AE2D-98D8-3568B57127F5}"/>
              </a:ext>
            </a:extLst>
          </p:cNvPr>
          <p:cNvSpPr/>
          <p:nvPr/>
        </p:nvSpPr>
        <p:spPr>
          <a:xfrm>
            <a:off x="7130642" y="3013106"/>
            <a:ext cx="2315362" cy="13935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F5A8B9-BC72-48D7-CC96-DE89109F59F7}"/>
              </a:ext>
            </a:extLst>
          </p:cNvPr>
          <p:cNvSpPr/>
          <p:nvPr/>
        </p:nvSpPr>
        <p:spPr>
          <a:xfrm>
            <a:off x="1222156" y="3444584"/>
            <a:ext cx="1786855" cy="1124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38C2E4-0289-448E-C85C-D4A0D94BBCE2}"/>
              </a:ext>
            </a:extLst>
          </p:cNvPr>
          <p:cNvSpPr/>
          <p:nvPr/>
        </p:nvSpPr>
        <p:spPr>
          <a:xfrm rot="2156280">
            <a:off x="6210727" y="3133574"/>
            <a:ext cx="1157138" cy="485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416A85-BBDF-E4A8-E034-D9D9D935D387}"/>
              </a:ext>
            </a:extLst>
          </p:cNvPr>
          <p:cNvSpPr/>
          <p:nvPr/>
        </p:nvSpPr>
        <p:spPr>
          <a:xfrm rot="13292495">
            <a:off x="2987044" y="5031893"/>
            <a:ext cx="1089442" cy="3469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5414986-12CD-B639-53A1-B9A0F5ADF3C0}"/>
              </a:ext>
            </a:extLst>
          </p:cNvPr>
          <p:cNvSpPr/>
          <p:nvPr/>
        </p:nvSpPr>
        <p:spPr>
          <a:xfrm rot="20176600">
            <a:off x="3222891" y="2948393"/>
            <a:ext cx="1054056" cy="3837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CF0939D-A2B1-09AB-BC1F-324EF4F1D037}"/>
              </a:ext>
            </a:extLst>
          </p:cNvPr>
          <p:cNvSpPr/>
          <p:nvPr/>
        </p:nvSpPr>
        <p:spPr>
          <a:xfrm rot="8478857">
            <a:off x="6748945" y="4712032"/>
            <a:ext cx="1124122" cy="418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4934F1D-755C-28FD-D7D0-B260B3FA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230e9df3-be65-4c73-a93b-d1236ebd677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709</TotalTime>
  <Words>531</Words>
  <Application>Microsoft Office PowerPoint</Application>
  <PresentationFormat>Widescreen</PresentationFormat>
  <Paragraphs>91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View</vt:lpstr>
      <vt:lpstr>Walking Trail App </vt:lpstr>
      <vt:lpstr>Client's Vision</vt:lpstr>
      <vt:lpstr>Our Teams' Skills and Goals  </vt:lpstr>
      <vt:lpstr>Requirements</vt:lpstr>
      <vt:lpstr>Requirements =&gt; User Stories</vt:lpstr>
      <vt:lpstr>Requirements =&gt; User Stories pt.2</vt:lpstr>
      <vt:lpstr>Semester at a Glance </vt:lpstr>
      <vt:lpstr>Code Architecture</vt:lpstr>
      <vt:lpstr>Diagram</vt:lpstr>
      <vt:lpstr>More about application</vt:lpstr>
      <vt:lpstr>Activity Diagram</vt:lpstr>
      <vt:lpstr>Sign In/Up</vt:lpstr>
      <vt:lpstr>Trail Options For User</vt:lpstr>
      <vt:lpstr>Map Details</vt:lpstr>
      <vt:lpstr>Exercises</vt:lpstr>
      <vt:lpstr>Admin Page</vt:lpstr>
      <vt:lpstr>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Rahul Biswas</cp:lastModifiedBy>
  <cp:revision>2</cp:revision>
  <dcterms:created xsi:type="dcterms:W3CDTF">2023-09-04T20:50:56Z</dcterms:created>
  <dcterms:modified xsi:type="dcterms:W3CDTF">2023-12-07T18:10:55Z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