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A96756"/>
    <a:srgbClr val="3E7252"/>
    <a:srgbClr val="427A57"/>
    <a:srgbClr val="385584"/>
    <a:srgbClr val="92572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BB91-3FAE-489F-BC56-3E5AC1165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Java ca</a:t>
            </a:r>
            <a:br>
              <a:rPr lang="en-SG" dirty="0"/>
            </a:br>
            <a:r>
              <a:rPr lang="en-SG" dirty="0"/>
              <a:t>Club app for booking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E673F-1154-4892-87D8-3A8A2C973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4352544"/>
            <a:ext cx="9070730" cy="1239894"/>
          </a:xfrm>
        </p:spPr>
        <p:txBody>
          <a:bodyPr>
            <a:normAutofit/>
          </a:bodyPr>
          <a:lstStyle/>
          <a:p>
            <a:r>
              <a:rPr lang="en-SG" sz="2400" dirty="0"/>
              <a:t>SA46 Team 3</a:t>
            </a:r>
          </a:p>
          <a:p>
            <a:r>
              <a:rPr lang="en-SG" sz="2400" dirty="0"/>
              <a:t>Chit Su Shine | Hsu Yee Phyo | Zhang Li Fu | Joel Fong | Zhang </a:t>
            </a:r>
            <a:r>
              <a:rPr lang="en-SG" sz="2400" dirty="0" err="1"/>
              <a:t>Jie</a:t>
            </a:r>
            <a:r>
              <a:rPr lang="en-SG" sz="2400" dirty="0"/>
              <a:t> Dong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30649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771D-F59F-465E-BBFE-A24E0A76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7007"/>
            <a:ext cx="7729728" cy="1188720"/>
          </a:xfrm>
        </p:spPr>
        <p:txBody>
          <a:bodyPr/>
          <a:lstStyle/>
          <a:p>
            <a:r>
              <a:rPr lang="en-SG" dirty="0"/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0529F-9C0C-4568-9758-E2F14B8E330B}"/>
              </a:ext>
            </a:extLst>
          </p:cNvPr>
          <p:cNvSpPr/>
          <p:nvPr/>
        </p:nvSpPr>
        <p:spPr>
          <a:xfrm>
            <a:off x="1817800" y="1945785"/>
            <a:ext cx="509286" cy="4372907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3BC9BB6-E030-44FF-8597-A9965BF4160C}"/>
              </a:ext>
            </a:extLst>
          </p:cNvPr>
          <p:cNvSpPr/>
          <p:nvPr/>
        </p:nvSpPr>
        <p:spPr>
          <a:xfrm>
            <a:off x="1184842" y="3751621"/>
            <a:ext cx="540000" cy="29948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3C6BB674-D1DA-4436-BA55-D8A713D689E5}"/>
              </a:ext>
            </a:extLst>
          </p:cNvPr>
          <p:cNvSpPr/>
          <p:nvPr/>
        </p:nvSpPr>
        <p:spPr>
          <a:xfrm>
            <a:off x="2415053" y="3747390"/>
            <a:ext cx="890096" cy="307948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35B9A8-843D-4794-800A-06E1F4F274A7}"/>
              </a:ext>
            </a:extLst>
          </p:cNvPr>
          <p:cNvGrpSpPr/>
          <p:nvPr/>
        </p:nvGrpSpPr>
        <p:grpSpPr>
          <a:xfrm>
            <a:off x="3515155" y="2642118"/>
            <a:ext cx="2495120" cy="2634732"/>
            <a:chOff x="3515155" y="2642118"/>
            <a:chExt cx="2495120" cy="26347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6C5422-A4FD-4D06-8E6A-1EF30162693F}"/>
                </a:ext>
              </a:extLst>
            </p:cNvPr>
            <p:cNvSpPr/>
            <p:nvPr/>
          </p:nvSpPr>
          <p:spPr>
            <a:xfrm>
              <a:off x="3515155" y="2642118"/>
              <a:ext cx="2495120" cy="2634732"/>
            </a:xfrm>
            <a:prstGeom prst="rect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srgbClr val="FF8000"/>
                  </a:solidFill>
                </a:rPr>
                <a:t>Controller</a:t>
              </a:r>
            </a:p>
            <a:p>
              <a:pPr algn="ctr"/>
              <a:endParaRPr lang="en-SG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SG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SG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SG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SG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SG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SG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SG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27B909B-27A1-46A7-9AB6-3E5239DEB78B}"/>
                </a:ext>
              </a:extLst>
            </p:cNvPr>
            <p:cNvSpPr/>
            <p:nvPr/>
          </p:nvSpPr>
          <p:spPr>
            <a:xfrm>
              <a:off x="3713302" y="3237622"/>
              <a:ext cx="681406" cy="681406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69FC0E3-55AE-4A0B-B73D-4CC2036A3E00}"/>
                </a:ext>
              </a:extLst>
            </p:cNvPr>
            <p:cNvSpPr/>
            <p:nvPr/>
          </p:nvSpPr>
          <p:spPr>
            <a:xfrm>
              <a:off x="4367581" y="4368467"/>
              <a:ext cx="681406" cy="681406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1B8847-711A-4FE0-A6A8-7235F89B467A}"/>
                </a:ext>
              </a:extLst>
            </p:cNvPr>
            <p:cNvSpPr/>
            <p:nvPr/>
          </p:nvSpPr>
          <p:spPr>
            <a:xfrm>
              <a:off x="5054354" y="3237622"/>
              <a:ext cx="681406" cy="681406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FB2C1381-7667-4E63-9F71-FC1314879515}"/>
                </a:ext>
              </a:extLst>
            </p:cNvPr>
            <p:cNvSpPr/>
            <p:nvPr/>
          </p:nvSpPr>
          <p:spPr>
            <a:xfrm>
              <a:off x="4449058" y="3440304"/>
              <a:ext cx="545156" cy="276042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03968625-0617-44EF-8AD0-CD65266FA6C9}"/>
                </a:ext>
              </a:extLst>
            </p:cNvPr>
            <p:cNvSpPr/>
            <p:nvPr/>
          </p:nvSpPr>
          <p:spPr>
            <a:xfrm rot="18610556">
              <a:off x="4726375" y="3956919"/>
              <a:ext cx="507334" cy="278156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Arrow: Left-Right 30">
              <a:extLst>
                <a:ext uri="{FF2B5EF4-FFF2-40B4-BE49-F238E27FC236}">
                  <a16:creationId xmlns:a16="http://schemas.microsoft.com/office/drawing/2014/main" id="{2F178931-C271-4044-9AE2-3AD4B1DEBD53}"/>
                </a:ext>
              </a:extLst>
            </p:cNvPr>
            <p:cNvSpPr/>
            <p:nvPr/>
          </p:nvSpPr>
          <p:spPr>
            <a:xfrm rot="3077715">
              <a:off x="4170209" y="3970815"/>
              <a:ext cx="519961" cy="276957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5FEB855-0717-44F9-92B7-CFFC9813B942}"/>
              </a:ext>
            </a:extLst>
          </p:cNvPr>
          <p:cNvSpPr/>
          <p:nvPr/>
        </p:nvSpPr>
        <p:spPr>
          <a:xfrm rot="5400000">
            <a:off x="4436417" y="2148752"/>
            <a:ext cx="506116" cy="30871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DBB598-9A26-4B49-AC25-AEB689846FDA}"/>
              </a:ext>
            </a:extLst>
          </p:cNvPr>
          <p:cNvSpPr/>
          <p:nvPr/>
        </p:nvSpPr>
        <p:spPr>
          <a:xfrm>
            <a:off x="3942433" y="1485432"/>
            <a:ext cx="1452624" cy="460353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FF8000"/>
                </a:solidFill>
              </a:rPr>
              <a:t>Validator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D82BE5AD-11BD-49EA-8E5E-394841F76F02}"/>
              </a:ext>
            </a:extLst>
          </p:cNvPr>
          <p:cNvSpPr/>
          <p:nvPr/>
        </p:nvSpPr>
        <p:spPr>
          <a:xfrm rot="16200000">
            <a:off x="4447032" y="5480578"/>
            <a:ext cx="544268" cy="308713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DDD569-3530-4239-A1D2-ED67BBBF92D1}"/>
              </a:ext>
            </a:extLst>
          </p:cNvPr>
          <p:cNvSpPr/>
          <p:nvPr/>
        </p:nvSpPr>
        <p:spPr>
          <a:xfrm>
            <a:off x="3974511" y="5994197"/>
            <a:ext cx="1452624" cy="460353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FF8000"/>
                </a:solidFill>
              </a:rPr>
              <a:t>Views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239149-FED0-41D3-906E-0174CAEA9868}"/>
              </a:ext>
            </a:extLst>
          </p:cNvPr>
          <p:cNvSpPr txBox="1"/>
          <p:nvPr/>
        </p:nvSpPr>
        <p:spPr>
          <a:xfrm>
            <a:off x="1087815" y="1518141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>
                <a:solidFill>
                  <a:srgbClr val="FF8000"/>
                </a:solidFill>
              </a:rPr>
              <a:t>Dispatch Servlet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EFAD3729-C34F-4E39-BB40-F72095937DA6}"/>
              </a:ext>
            </a:extLst>
          </p:cNvPr>
          <p:cNvSpPr/>
          <p:nvPr/>
        </p:nvSpPr>
        <p:spPr>
          <a:xfrm>
            <a:off x="6070415" y="3743403"/>
            <a:ext cx="1357555" cy="31592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EC6A5A5-A46E-4C93-ABB1-01E281C06F6D}"/>
              </a:ext>
            </a:extLst>
          </p:cNvPr>
          <p:cNvGrpSpPr/>
          <p:nvPr/>
        </p:nvGrpSpPr>
        <p:grpSpPr>
          <a:xfrm>
            <a:off x="6257487" y="2306492"/>
            <a:ext cx="983411" cy="3528461"/>
            <a:chOff x="6266365" y="2306492"/>
            <a:chExt cx="983411" cy="352846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8E75543-E1D0-4ADC-BDBF-098CC603CF7E}"/>
                </a:ext>
              </a:extLst>
            </p:cNvPr>
            <p:cNvSpPr/>
            <p:nvPr/>
          </p:nvSpPr>
          <p:spPr>
            <a:xfrm>
              <a:off x="6573132" y="2721991"/>
              <a:ext cx="369876" cy="2450083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0BF99B-3FA6-4E07-9902-DE613BADC692}"/>
                </a:ext>
              </a:extLst>
            </p:cNvPr>
            <p:cNvSpPr txBox="1"/>
            <p:nvPr/>
          </p:nvSpPr>
          <p:spPr>
            <a:xfrm>
              <a:off x="6266365" y="2306492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FF8000"/>
                  </a:solidFill>
                </a:rPr>
                <a:t>Service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2E2769-DF58-408D-B95D-CFAC4BEECC05}"/>
                </a:ext>
              </a:extLst>
            </p:cNvPr>
            <p:cNvSpPr txBox="1"/>
            <p:nvPr/>
          </p:nvSpPr>
          <p:spPr>
            <a:xfrm>
              <a:off x="6266365" y="5188622"/>
              <a:ext cx="983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FF8000"/>
                  </a:solidFill>
                </a:rPr>
                <a:t>Service</a:t>
              </a:r>
            </a:p>
            <a:p>
              <a:pPr algn="ctr"/>
              <a:r>
                <a:rPr lang="en-SG" b="1" dirty="0" err="1">
                  <a:solidFill>
                    <a:srgbClr val="FF8000"/>
                  </a:solidFill>
                </a:rPr>
                <a:t>Impl</a:t>
              </a:r>
              <a:endParaRPr lang="en-SG" b="1" dirty="0">
                <a:solidFill>
                  <a:srgbClr val="FF8000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EBDCA94-7F3A-411D-BBDB-2AC66948D2B9}"/>
              </a:ext>
            </a:extLst>
          </p:cNvPr>
          <p:cNvSpPr/>
          <p:nvPr/>
        </p:nvSpPr>
        <p:spPr>
          <a:xfrm>
            <a:off x="7501055" y="3223913"/>
            <a:ext cx="1804870" cy="1638544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FF8000"/>
                </a:solidFill>
              </a:rPr>
              <a:t>Model</a:t>
            </a:r>
          </a:p>
          <a:p>
            <a:pPr algn="ctr"/>
            <a:endParaRPr lang="en-S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S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S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S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S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56981E-5403-42AD-B15B-DA83531982AB}"/>
              </a:ext>
            </a:extLst>
          </p:cNvPr>
          <p:cNvSpPr/>
          <p:nvPr/>
        </p:nvSpPr>
        <p:spPr>
          <a:xfrm>
            <a:off x="7663120" y="3824113"/>
            <a:ext cx="463485" cy="460353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FF8000"/>
                </a:solidFill>
              </a:rPr>
              <a:t>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C9A0C9-36B2-4AAA-86A2-13D23CCB3BC0}"/>
              </a:ext>
            </a:extLst>
          </p:cNvPr>
          <p:cNvSpPr/>
          <p:nvPr/>
        </p:nvSpPr>
        <p:spPr>
          <a:xfrm>
            <a:off x="8710589" y="3824113"/>
            <a:ext cx="463485" cy="460353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FF8000"/>
                </a:solidFill>
              </a:rPr>
              <a:t>M</a:t>
            </a:r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2DBF058D-5AAD-4113-8869-9EF14DAC7541}"/>
              </a:ext>
            </a:extLst>
          </p:cNvPr>
          <p:cNvSpPr/>
          <p:nvPr/>
        </p:nvSpPr>
        <p:spPr>
          <a:xfrm>
            <a:off x="9486041" y="3708333"/>
            <a:ext cx="1204546" cy="386063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059EC30-AC2C-4C8F-8DC2-C2DD15693797}"/>
              </a:ext>
            </a:extLst>
          </p:cNvPr>
          <p:cNvGrpSpPr/>
          <p:nvPr/>
        </p:nvGrpSpPr>
        <p:grpSpPr>
          <a:xfrm>
            <a:off x="9696075" y="2029493"/>
            <a:ext cx="739306" cy="3159129"/>
            <a:chOff x="9606926" y="2029493"/>
            <a:chExt cx="739306" cy="315912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5D7025F-5B4C-4CF2-84C3-20DE41541CD0}"/>
                </a:ext>
              </a:extLst>
            </p:cNvPr>
            <p:cNvSpPr/>
            <p:nvPr/>
          </p:nvSpPr>
          <p:spPr>
            <a:xfrm>
              <a:off x="9791641" y="2738539"/>
              <a:ext cx="369876" cy="2450083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B32B02-4E42-414D-97A5-4A93B2955850}"/>
                </a:ext>
              </a:extLst>
            </p:cNvPr>
            <p:cNvSpPr txBox="1"/>
            <p:nvPr/>
          </p:nvSpPr>
          <p:spPr>
            <a:xfrm>
              <a:off x="9606926" y="2029493"/>
              <a:ext cx="7393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FF8000"/>
                  </a:solidFill>
                </a:rPr>
                <a:t>JPA</a:t>
              </a:r>
            </a:p>
            <a:p>
              <a:pPr algn="ctr"/>
              <a:r>
                <a:rPr lang="en-SG" b="1" dirty="0">
                  <a:solidFill>
                    <a:srgbClr val="FF8000"/>
                  </a:solidFill>
                </a:rPr>
                <a:t>Repo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8E0806-757D-4917-B06B-F6AB846046A8}"/>
              </a:ext>
            </a:extLst>
          </p:cNvPr>
          <p:cNvGrpSpPr/>
          <p:nvPr/>
        </p:nvGrpSpPr>
        <p:grpSpPr>
          <a:xfrm>
            <a:off x="10895547" y="3299000"/>
            <a:ext cx="940835" cy="1296064"/>
            <a:chOff x="10993989" y="3223913"/>
            <a:chExt cx="940835" cy="129606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4AD37E4-3721-461F-93B7-BA0460D5F0B2}"/>
                </a:ext>
              </a:extLst>
            </p:cNvPr>
            <p:cNvGrpSpPr/>
            <p:nvPr/>
          </p:nvGrpSpPr>
          <p:grpSpPr>
            <a:xfrm>
              <a:off x="10993989" y="3223913"/>
              <a:ext cx="940835" cy="1296064"/>
              <a:chOff x="10993989" y="3223913"/>
              <a:chExt cx="940835" cy="129606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F6A54AC-88A1-4416-A409-0802808BB3F0}"/>
                  </a:ext>
                </a:extLst>
              </p:cNvPr>
              <p:cNvSpPr/>
              <p:nvPr/>
            </p:nvSpPr>
            <p:spPr>
              <a:xfrm>
                <a:off x="10993989" y="3223913"/>
                <a:ext cx="940835" cy="310643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9AD2C95-078B-4101-AB5D-B770AEBED819}"/>
                  </a:ext>
                </a:extLst>
              </p:cNvPr>
              <p:cNvSpPr/>
              <p:nvPr/>
            </p:nvSpPr>
            <p:spPr>
              <a:xfrm>
                <a:off x="10993989" y="4209334"/>
                <a:ext cx="940835" cy="310643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4380789-D3E3-4801-9A8B-CB35AAC6C83B}"/>
                  </a:ext>
                </a:extLst>
              </p:cNvPr>
              <p:cNvCxnSpPr>
                <a:stCxn id="49" idx="2"/>
                <a:endCxn id="50" idx="2"/>
              </p:cNvCxnSpPr>
              <p:nvPr/>
            </p:nvCxnSpPr>
            <p:spPr>
              <a:xfrm>
                <a:off x="10993989" y="3379235"/>
                <a:ext cx="0" cy="985421"/>
              </a:xfrm>
              <a:prstGeom prst="line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9189ADE-828F-4D8C-9F3B-6D756758661F}"/>
                  </a:ext>
                </a:extLst>
              </p:cNvPr>
              <p:cNvCxnSpPr>
                <a:cxnSpLocks/>
                <a:stCxn id="49" idx="6"/>
                <a:endCxn id="50" idx="6"/>
              </p:cNvCxnSpPr>
              <p:nvPr/>
            </p:nvCxnSpPr>
            <p:spPr>
              <a:xfrm>
                <a:off x="11934824" y="3379235"/>
                <a:ext cx="0" cy="985421"/>
              </a:xfrm>
              <a:prstGeom prst="line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AF00C3-572D-49F8-91D5-C66072B8858E}"/>
                </a:ext>
              </a:extLst>
            </p:cNvPr>
            <p:cNvSpPr txBox="1"/>
            <p:nvPr/>
          </p:nvSpPr>
          <p:spPr>
            <a:xfrm>
              <a:off x="11198948" y="3633246"/>
              <a:ext cx="530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FF8000"/>
                  </a:solidFill>
                </a:rPr>
                <a:t>DB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FBE5AEA-00C1-4069-B70C-1174976A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1" y="3318362"/>
            <a:ext cx="1097571" cy="1097571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5B87228-807C-4518-8584-557AD3510DB8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8126605" y="4054290"/>
            <a:ext cx="583984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3730D7-E6A2-45B6-A0E8-E86DCE1D05B1}"/>
              </a:ext>
            </a:extLst>
          </p:cNvPr>
          <p:cNvCxnSpPr>
            <a:cxnSpLocks/>
          </p:cNvCxnSpPr>
          <p:nvPr/>
        </p:nvCxnSpPr>
        <p:spPr>
          <a:xfrm flipV="1">
            <a:off x="8452593" y="3819818"/>
            <a:ext cx="257996" cy="27617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5E8F29D-09B3-4FC7-803B-E1148806DF7E}"/>
              </a:ext>
            </a:extLst>
          </p:cNvPr>
          <p:cNvCxnSpPr>
            <a:cxnSpLocks/>
          </p:cNvCxnSpPr>
          <p:nvPr/>
        </p:nvCxnSpPr>
        <p:spPr>
          <a:xfrm>
            <a:off x="8505631" y="4095997"/>
            <a:ext cx="204957" cy="18846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5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E7DE-9248-44AD-9A71-AEDB8729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7600"/>
            <a:ext cx="7729728" cy="1188720"/>
          </a:xfrm>
        </p:spPr>
        <p:txBody>
          <a:bodyPr/>
          <a:lstStyle/>
          <a:p>
            <a:r>
              <a:rPr lang="en-SG" dirty="0"/>
              <a:t>Data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3FCF3-2ABA-4D4C-B007-5C26ADE64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30"/>
          <a:stretch/>
        </p:blipFill>
        <p:spPr>
          <a:xfrm>
            <a:off x="1154060" y="2526030"/>
            <a:ext cx="988388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FD6F-3220-4AA3-A7FA-8FB038F9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7600"/>
            <a:ext cx="7729728" cy="1188720"/>
          </a:xfrm>
        </p:spPr>
        <p:txBody>
          <a:bodyPr/>
          <a:lstStyle/>
          <a:p>
            <a:r>
              <a:rPr lang="en-SG" dirty="0"/>
              <a:t>Team contribution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C10EA-270E-45B6-99B3-72AA3A395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59488"/>
          <a:stretch/>
        </p:blipFill>
        <p:spPr>
          <a:xfrm>
            <a:off x="9996921" y="4142995"/>
            <a:ext cx="947987" cy="2340000"/>
          </a:xfrm>
          <a:prstGeom prst="rect">
            <a:avLst/>
          </a:prstGeom>
        </p:spPr>
      </p:pic>
      <p:pic>
        <p:nvPicPr>
          <p:cNvPr id="1026" name="Picture 2" descr="https://images.vexels.com/media/users/3/129783/isolated/preview/645f8b3f2ea1640d617bd249279f84b3-chinese-dragon-head-icon-by-vexels.png">
            <a:extLst>
              <a:ext uri="{FF2B5EF4-FFF2-40B4-BE49-F238E27FC236}">
                <a16:creationId xmlns:a16="http://schemas.microsoft.com/office/drawing/2014/main" id="{BA026482-D8E9-4CCE-BA5D-B175298A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00" y="4309535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6618743-30BC-422C-AD87-79C24258C406}"/>
              </a:ext>
            </a:extLst>
          </p:cNvPr>
          <p:cNvSpPr/>
          <p:nvPr/>
        </p:nvSpPr>
        <p:spPr>
          <a:xfrm>
            <a:off x="3092526" y="1563508"/>
            <a:ext cx="2711196" cy="2340001"/>
          </a:xfrm>
          <a:prstGeom prst="wedgeRoundRectCallout">
            <a:avLst>
              <a:gd name="adj1" fmla="val -15182"/>
              <a:gd name="adj2" fmla="val 61036"/>
              <a:gd name="adj3" fmla="val 16667"/>
            </a:avLst>
          </a:prstGeom>
          <a:solidFill>
            <a:srgbClr val="A9675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 manage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 manage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function for facilities &amp; current bookings &amp; booking history for admin &amp; members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5E36DAB7-B153-4863-93BA-14E4EA1CBEFC}"/>
              </a:ext>
            </a:extLst>
          </p:cNvPr>
          <p:cNvSpPr/>
          <p:nvPr/>
        </p:nvSpPr>
        <p:spPr>
          <a:xfrm>
            <a:off x="279006" y="1563508"/>
            <a:ext cx="2711196" cy="2340001"/>
          </a:xfrm>
          <a:prstGeom prst="wedgeRoundRectCallout">
            <a:avLst>
              <a:gd name="adj1" fmla="val -15182"/>
              <a:gd name="adj2" fmla="val 61036"/>
              <a:gd name="adj3" fmla="val 16667"/>
            </a:avLst>
          </a:prstGeom>
          <a:solidFill>
            <a:srgbClr val="FF8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Member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 bookings (RUD)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Booking history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58EAFACB-B0A6-4AC4-8543-AEED13B97AFA}"/>
              </a:ext>
            </a:extLst>
          </p:cNvPr>
          <p:cNvSpPr/>
          <p:nvPr/>
        </p:nvSpPr>
        <p:spPr>
          <a:xfrm>
            <a:off x="5906046" y="1563508"/>
            <a:ext cx="3193428" cy="2800148"/>
          </a:xfrm>
          <a:prstGeom prst="wedgeRoundRectCallout">
            <a:avLst>
              <a:gd name="adj1" fmla="val -15182"/>
              <a:gd name="adj2" fmla="val 61036"/>
              <a:gd name="adj3" fmla="val 16667"/>
            </a:avLst>
          </a:prstGeom>
          <a:solidFill>
            <a:srgbClr val="38558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project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Configured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Booking feature for Admin &amp;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Login/Logout/Edit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Overseeing logic flow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0717A26A-431A-4D57-BCFC-8D2406086A20}"/>
              </a:ext>
            </a:extLst>
          </p:cNvPr>
          <p:cNvSpPr/>
          <p:nvPr/>
        </p:nvSpPr>
        <p:spPr>
          <a:xfrm>
            <a:off x="9201798" y="1563508"/>
            <a:ext cx="2711196" cy="2340001"/>
          </a:xfrm>
          <a:prstGeom prst="wedgeRoundRectCallout">
            <a:avLst>
              <a:gd name="adj1" fmla="val -15182"/>
              <a:gd name="adj2" fmla="val 61036"/>
              <a:gd name="adj3" fmla="val 16667"/>
            </a:avLst>
          </a:prstGeom>
          <a:solidFill>
            <a:srgbClr val="427A5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 manage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 booking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69C858-0D35-41DE-927E-A75A6A353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265" y="4124339"/>
            <a:ext cx="956604" cy="234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804D0F-08BA-438A-8456-AF7AEF37E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293" y="4124339"/>
            <a:ext cx="946270" cy="23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E13AFA2-11C4-4311-8505-5D8ABB631CC3}"/>
              </a:ext>
            </a:extLst>
          </p:cNvPr>
          <p:cNvSpPr txBox="1"/>
          <p:nvPr/>
        </p:nvSpPr>
        <p:spPr>
          <a:xfrm>
            <a:off x="752354" y="6469057"/>
            <a:ext cx="142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Hsu Yee Phyo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5B4384-8555-4E21-A4D0-EC2A50071CDD}"/>
              </a:ext>
            </a:extLst>
          </p:cNvPr>
          <p:cNvSpPr txBox="1"/>
          <p:nvPr/>
        </p:nvSpPr>
        <p:spPr>
          <a:xfrm>
            <a:off x="3748610" y="646905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Zhang Li Fu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E6F922-B386-46B0-85C3-F6696706D6D0}"/>
              </a:ext>
            </a:extLst>
          </p:cNvPr>
          <p:cNvSpPr txBox="1"/>
          <p:nvPr/>
        </p:nvSpPr>
        <p:spPr>
          <a:xfrm>
            <a:off x="6820491" y="6469057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Chit Su Shine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C78E8A-B082-4C1F-9DE2-82C41C55AA57}"/>
              </a:ext>
            </a:extLst>
          </p:cNvPr>
          <p:cNvSpPr txBox="1"/>
          <p:nvPr/>
        </p:nvSpPr>
        <p:spPr>
          <a:xfrm>
            <a:off x="9953016" y="6469057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Joel Fong</a:t>
            </a:r>
          </a:p>
        </p:txBody>
      </p:sp>
    </p:spTree>
    <p:extLst>
      <p:ext uri="{BB962C8B-B14F-4D97-AF65-F5344CB8AC3E}">
        <p14:creationId xmlns:p14="http://schemas.microsoft.com/office/powerpoint/2010/main" val="138180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44DD-7B5C-4A93-8B29-C3829029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7600"/>
            <a:ext cx="7729728" cy="1188720"/>
          </a:xfrm>
        </p:spPr>
        <p:txBody>
          <a:bodyPr/>
          <a:lstStyle/>
          <a:p>
            <a:r>
              <a:rPr lang="en-SG" dirty="0"/>
              <a:t>Project experience – </a:t>
            </a:r>
            <a:br>
              <a:rPr lang="en-SG" dirty="0"/>
            </a:br>
            <a:r>
              <a:rPr lang="en-SG" dirty="0"/>
              <a:t>Challenges &amp; process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55BB2F-5564-4DDD-92B0-0CDF27B51507}"/>
              </a:ext>
            </a:extLst>
          </p:cNvPr>
          <p:cNvGrpSpPr/>
          <p:nvPr/>
        </p:nvGrpSpPr>
        <p:grpSpPr>
          <a:xfrm>
            <a:off x="1915366" y="1591482"/>
            <a:ext cx="2053746" cy="2285769"/>
            <a:chOff x="573224" y="1601019"/>
            <a:chExt cx="2053746" cy="228576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6814C5-3EC4-4428-B503-0AE0AA5A3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0097" y="1601019"/>
              <a:ext cx="1440000" cy="14400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1F6D12-2525-48DA-898B-BF8CBAFB4B75}"/>
                </a:ext>
              </a:extLst>
            </p:cNvPr>
            <p:cNvSpPr/>
            <p:nvPr/>
          </p:nvSpPr>
          <p:spPr>
            <a:xfrm>
              <a:off x="573224" y="3178902"/>
              <a:ext cx="20537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Smallest group in SA46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7E2F56-CBFF-4236-930A-68FD5AB26B20}"/>
              </a:ext>
            </a:extLst>
          </p:cNvPr>
          <p:cNvGrpSpPr/>
          <p:nvPr/>
        </p:nvGrpSpPr>
        <p:grpSpPr>
          <a:xfrm>
            <a:off x="8431279" y="1650716"/>
            <a:ext cx="1529585" cy="2285769"/>
            <a:chOff x="8883282" y="1601019"/>
            <a:chExt cx="1529585" cy="22857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2F4897-5D57-43D1-B7FD-A7E3C60F2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28074" y="1601019"/>
              <a:ext cx="1440000" cy="14400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848F9B-5088-4A92-8F9D-C1B8B8C47204}"/>
                </a:ext>
              </a:extLst>
            </p:cNvPr>
            <p:cNvSpPr/>
            <p:nvPr/>
          </p:nvSpPr>
          <p:spPr>
            <a:xfrm>
              <a:off x="8883282" y="3178902"/>
              <a:ext cx="152958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</a:t>
              </a:r>
              <a:endParaRPr lang="en-SG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SG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Integration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0A1FC3-5044-4942-BA16-8FC1594251FF}"/>
              </a:ext>
            </a:extLst>
          </p:cNvPr>
          <p:cNvGrpSpPr/>
          <p:nvPr/>
        </p:nvGrpSpPr>
        <p:grpSpPr>
          <a:xfrm>
            <a:off x="5101900" y="1747113"/>
            <a:ext cx="1825639" cy="2142152"/>
            <a:chOff x="4839320" y="1744636"/>
            <a:chExt cx="1825639" cy="21421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8E74EF6-BE05-46EE-92EF-275E546B6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22139" y="1744636"/>
              <a:ext cx="1260000" cy="115276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FDB0C7-5661-4FC8-8274-F11E739592D5}"/>
                </a:ext>
              </a:extLst>
            </p:cNvPr>
            <p:cNvSpPr/>
            <p:nvPr/>
          </p:nvSpPr>
          <p:spPr>
            <a:xfrm>
              <a:off x="4839320" y="3178902"/>
              <a:ext cx="18256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Difficulties in mapping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7A7A1F-7D25-4B5E-88A8-42F835CA7A1C}"/>
              </a:ext>
            </a:extLst>
          </p:cNvPr>
          <p:cNvGrpSpPr/>
          <p:nvPr/>
        </p:nvGrpSpPr>
        <p:grpSpPr>
          <a:xfrm>
            <a:off x="305142" y="4379035"/>
            <a:ext cx="2158287" cy="2313048"/>
            <a:chOff x="305142" y="4379035"/>
            <a:chExt cx="2158287" cy="231304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16C92C-59BA-454A-9457-108D98580658}"/>
                </a:ext>
              </a:extLst>
            </p:cNvPr>
            <p:cNvSpPr/>
            <p:nvPr/>
          </p:nvSpPr>
          <p:spPr>
            <a:xfrm>
              <a:off x="305142" y="5984197"/>
              <a:ext cx="21582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Unfamiliar with annotations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1D49B9-50D6-40DD-82F7-6CDB11D8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4285" y="4379035"/>
              <a:ext cx="1260000" cy="1260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4A50DB0-3CE8-43E1-8583-5F356629FAE4}"/>
              </a:ext>
            </a:extLst>
          </p:cNvPr>
          <p:cNvGrpSpPr/>
          <p:nvPr/>
        </p:nvGrpSpPr>
        <p:grpSpPr>
          <a:xfrm>
            <a:off x="9832140" y="4289035"/>
            <a:ext cx="1514132" cy="2095272"/>
            <a:chOff x="9923580" y="4289035"/>
            <a:chExt cx="1514132" cy="20952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56F884-3B06-4D9A-9EEE-5D8A8AFAF53C}"/>
                </a:ext>
              </a:extLst>
            </p:cNvPr>
            <p:cNvSpPr/>
            <p:nvPr/>
          </p:nvSpPr>
          <p:spPr>
            <a:xfrm>
              <a:off x="9923580" y="5984197"/>
              <a:ext cx="15141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 Noobs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73155E-67FD-4E4C-8685-91FC1079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60646" y="4289035"/>
              <a:ext cx="1440000" cy="144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6C613-1190-4E6F-A24F-1BFCBDE50AD8}"/>
              </a:ext>
            </a:extLst>
          </p:cNvPr>
          <p:cNvGrpSpPr/>
          <p:nvPr/>
        </p:nvGrpSpPr>
        <p:grpSpPr>
          <a:xfrm>
            <a:off x="6591829" y="4250881"/>
            <a:ext cx="2082383" cy="2441202"/>
            <a:chOff x="6256352" y="4250881"/>
            <a:chExt cx="2082383" cy="244120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2CDFB9-8164-4BFE-A7A8-49E179BEF186}"/>
                </a:ext>
              </a:extLst>
            </p:cNvPr>
            <p:cNvSpPr/>
            <p:nvPr/>
          </p:nvSpPr>
          <p:spPr>
            <a:xfrm>
              <a:off x="6256352" y="5984197"/>
              <a:ext cx="208238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Writing custom Queries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4DD7DD6-767D-4D3A-BDC0-3E616C522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EFA"/>
                </a:clrFrom>
                <a:clrTo>
                  <a:srgbClr val="FFFE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39389" y="4250881"/>
              <a:ext cx="1516308" cy="151630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520CD1-F012-4256-B3D8-5AA4FED2ADD6}"/>
              </a:ext>
            </a:extLst>
          </p:cNvPr>
          <p:cNvGrpSpPr/>
          <p:nvPr/>
        </p:nvGrpSpPr>
        <p:grpSpPr>
          <a:xfrm>
            <a:off x="3072717" y="4289035"/>
            <a:ext cx="2452624" cy="2403048"/>
            <a:chOff x="3000359" y="4289035"/>
            <a:chExt cx="2452624" cy="240304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D4EE24-909F-4788-A75D-4B947DFD8F40}"/>
                </a:ext>
              </a:extLst>
            </p:cNvPr>
            <p:cNvSpPr/>
            <p:nvPr/>
          </p:nvSpPr>
          <p:spPr>
            <a:xfrm>
              <a:off x="3000359" y="5984197"/>
              <a:ext cx="245262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Deciding how to distribute work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9BF5D44-0EB4-48F9-BF05-029A57784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06671" y="4289035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324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BF2F-C58C-4BA5-BE0A-2896218E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7600"/>
            <a:ext cx="7729728" cy="1188720"/>
          </a:xfrm>
        </p:spPr>
        <p:txBody>
          <a:bodyPr/>
          <a:lstStyle/>
          <a:p>
            <a:r>
              <a:rPr lang="en-SG" dirty="0"/>
              <a:t>Lessons learnt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AD8F3-F5F9-4590-9914-2868EC8A6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7354" y="2339721"/>
            <a:ext cx="904094" cy="9040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19C51-5309-44E5-9CAE-E073639DC911}"/>
              </a:ext>
            </a:extLst>
          </p:cNvPr>
          <p:cNvSpPr txBox="1"/>
          <p:nvPr/>
        </p:nvSpPr>
        <p:spPr>
          <a:xfrm>
            <a:off x="932596" y="4033254"/>
            <a:ext cx="2928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management with minimal resources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E76A0C1-0355-4F55-90BC-E47EDC38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120000">
            <a:off x="6783344" y="3917662"/>
            <a:ext cx="904094" cy="904094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7A4C638-6F79-4162-9F1D-0D0EB896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80000">
            <a:off x="6102267" y="4795486"/>
            <a:ext cx="904094" cy="904094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E8E0A28-4297-4EC0-9EAC-BB4072F9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60000">
            <a:off x="6598397" y="2889268"/>
            <a:ext cx="904094" cy="904094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D101554-07E0-4F66-AD52-3DB1665D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60000">
            <a:off x="4369787" y="2884900"/>
            <a:ext cx="904094" cy="904094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B139B85-CDE3-420A-ACB3-9C6B18D9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300000">
            <a:off x="4152846" y="3935150"/>
            <a:ext cx="904094" cy="904094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72B65A2-EB91-4854-BA73-82F76CDB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240000">
            <a:off x="4850740" y="4795891"/>
            <a:ext cx="904094" cy="9040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C30308-8744-44AB-8CB0-1FA5622291CD}"/>
              </a:ext>
            </a:extLst>
          </p:cNvPr>
          <p:cNvSpPr/>
          <p:nvPr/>
        </p:nvSpPr>
        <p:spPr>
          <a:xfrm>
            <a:off x="1422053" y="2535929"/>
            <a:ext cx="28408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Familiarity with Java exception errors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473A21-8D8E-4774-82A2-E4D111A8EB43}"/>
              </a:ext>
            </a:extLst>
          </p:cNvPr>
          <p:cNvSpPr/>
          <p:nvPr/>
        </p:nvSpPr>
        <p:spPr>
          <a:xfrm>
            <a:off x="4922297" y="1480662"/>
            <a:ext cx="20934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Debugging in Spring MVC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87247-3E11-4A87-8A4F-A7ECDC69BE0D}"/>
              </a:ext>
            </a:extLst>
          </p:cNvPr>
          <p:cNvSpPr/>
          <p:nvPr/>
        </p:nvSpPr>
        <p:spPr>
          <a:xfrm>
            <a:off x="2001253" y="5534995"/>
            <a:ext cx="26816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Passing parameters from control to view, vice versa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41FA20-CA16-45CE-B361-74C241FC59A2}"/>
              </a:ext>
            </a:extLst>
          </p:cNvPr>
          <p:cNvSpPr/>
          <p:nvPr/>
        </p:nvSpPr>
        <p:spPr>
          <a:xfrm>
            <a:off x="7599537" y="2689817"/>
            <a:ext cx="2767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Mapping model classes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0B736-4B4C-4F8C-BA2D-80AD77C04383}"/>
              </a:ext>
            </a:extLst>
          </p:cNvPr>
          <p:cNvSpPr/>
          <p:nvPr/>
        </p:nvSpPr>
        <p:spPr>
          <a:xfrm>
            <a:off x="7823984" y="4033254"/>
            <a:ext cx="25305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Designing database with foreign keys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7FE667-8ADC-4F1B-95B8-FEF6A91E3CBF}"/>
              </a:ext>
            </a:extLst>
          </p:cNvPr>
          <p:cNvSpPr/>
          <p:nvPr/>
        </p:nvSpPr>
        <p:spPr>
          <a:xfrm>
            <a:off x="7072039" y="5534995"/>
            <a:ext cx="26275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Syntax - Java / Spring MVC / JSTL / </a:t>
            </a:r>
            <a:r>
              <a:rPr lang="en-SG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Expressions</a:t>
            </a:r>
          </a:p>
        </p:txBody>
      </p:sp>
    </p:spTree>
    <p:extLst>
      <p:ext uri="{BB962C8B-B14F-4D97-AF65-F5344CB8AC3E}">
        <p14:creationId xmlns:p14="http://schemas.microsoft.com/office/powerpoint/2010/main" val="56518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662E-6AAF-4E20-8E9A-0793AA2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7600"/>
            <a:ext cx="7729728" cy="1188720"/>
          </a:xfrm>
        </p:spPr>
        <p:txBody>
          <a:bodyPr/>
          <a:lstStyle/>
          <a:p>
            <a:r>
              <a:rPr lang="en-SG" dirty="0"/>
              <a:t>Look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BF88-4AAD-4395-B634-2A2ACB39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46" y="2356338"/>
            <a:ext cx="10849708" cy="4202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b="1" dirty="0"/>
              <a:t>Code demo must walk through aspects:</a:t>
            </a:r>
          </a:p>
          <a:p>
            <a:r>
              <a:rPr lang="en-SG" dirty="0"/>
              <a:t>Layering</a:t>
            </a:r>
          </a:p>
          <a:p>
            <a:r>
              <a:rPr lang="en-SG" dirty="0"/>
              <a:t>Framework Usage</a:t>
            </a:r>
          </a:p>
          <a:p>
            <a:r>
              <a:rPr lang="en-SG" dirty="0"/>
              <a:t>Data Access</a:t>
            </a:r>
          </a:p>
          <a:p>
            <a:r>
              <a:rPr lang="en-US" dirty="0"/>
              <a:t>Quality of JSP Pages</a:t>
            </a:r>
          </a:p>
          <a:p>
            <a:r>
              <a:rPr lang="en-SG" dirty="0"/>
              <a:t>A decent exception management</a:t>
            </a:r>
          </a:p>
          <a:p>
            <a:pPr marL="0" indent="0">
              <a:buNone/>
            </a:pPr>
            <a:r>
              <a:rPr lang="en-SG" b="1" dirty="0"/>
              <a:t>Marked on these attributes:</a:t>
            </a:r>
          </a:p>
          <a:p>
            <a:r>
              <a:rPr lang="en-SG" dirty="0"/>
              <a:t>a. Mandatory Use Cases</a:t>
            </a:r>
          </a:p>
          <a:p>
            <a:r>
              <a:rPr lang="en-SG" dirty="0"/>
              <a:t>b. Screen flow</a:t>
            </a:r>
          </a:p>
          <a:p>
            <a:r>
              <a:rPr lang="en-US" dirty="0"/>
              <a:t>c. Business Rules and Validation</a:t>
            </a:r>
          </a:p>
          <a:p>
            <a:r>
              <a:rPr lang="en-SG" dirty="0"/>
              <a:t>d. Exception Handling</a:t>
            </a:r>
          </a:p>
          <a:p>
            <a:r>
              <a:rPr lang="en-US" dirty="0"/>
              <a:t>e. Test Cases (both good and bad)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51591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247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Java ca Club app for booking </vt:lpstr>
      <vt:lpstr>architecture</vt:lpstr>
      <vt:lpstr>Data model</vt:lpstr>
      <vt:lpstr>Team contribution</vt:lpstr>
      <vt:lpstr>Project experience –  Challenges &amp; process</vt:lpstr>
      <vt:lpstr>Lessons learnt</vt:lpstr>
      <vt:lpstr>Look out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ca</dc:title>
  <dc:creator>Fong Yong'En, Joel</dc:creator>
  <cp:lastModifiedBy>Fong Yong'En, Joel</cp:lastModifiedBy>
  <cp:revision>58</cp:revision>
  <dcterms:created xsi:type="dcterms:W3CDTF">2018-06-12T07:26:25Z</dcterms:created>
  <dcterms:modified xsi:type="dcterms:W3CDTF">2018-06-13T17:11:38Z</dcterms:modified>
</cp:coreProperties>
</file>