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2" r:id="rId3"/>
    <p:sldId id="301" r:id="rId4"/>
    <p:sldId id="267" r:id="rId5"/>
    <p:sldId id="260" r:id="rId6"/>
    <p:sldId id="268" r:id="rId7"/>
    <p:sldId id="269" r:id="rId8"/>
    <p:sldId id="273" r:id="rId9"/>
    <p:sldId id="262" r:id="rId10"/>
    <p:sldId id="264" r:id="rId11"/>
    <p:sldId id="289" r:id="rId12"/>
    <p:sldId id="290" r:id="rId13"/>
    <p:sldId id="270" r:id="rId14"/>
    <p:sldId id="291" r:id="rId15"/>
    <p:sldId id="292" r:id="rId16"/>
    <p:sldId id="295" r:id="rId17"/>
    <p:sldId id="272" r:id="rId18"/>
    <p:sldId id="274" r:id="rId19"/>
    <p:sldId id="293" r:id="rId20"/>
    <p:sldId id="294" r:id="rId21"/>
    <p:sldId id="275" r:id="rId22"/>
    <p:sldId id="276" r:id="rId23"/>
    <p:sldId id="277" r:id="rId24"/>
    <p:sldId id="279" r:id="rId25"/>
    <p:sldId id="278" r:id="rId26"/>
    <p:sldId id="280" r:id="rId27"/>
    <p:sldId id="304" r:id="rId28"/>
    <p:sldId id="281" r:id="rId29"/>
    <p:sldId id="282" r:id="rId30"/>
    <p:sldId id="283" r:id="rId31"/>
    <p:sldId id="296" r:id="rId32"/>
    <p:sldId id="297" r:id="rId33"/>
    <p:sldId id="298" r:id="rId34"/>
    <p:sldId id="299" r:id="rId35"/>
    <p:sldId id="257" r:id="rId36"/>
    <p:sldId id="258" r:id="rId37"/>
    <p:sldId id="284" r:id="rId38"/>
    <p:sldId id="285" r:id="rId39"/>
    <p:sldId id="286" r:id="rId40"/>
    <p:sldId id="287" r:id="rId41"/>
    <p:sldId id="288" r:id="rId42"/>
    <p:sldId id="300" r:id="rId43"/>
    <p:sldId id="25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0024" autoAdjust="0"/>
  </p:normalViewPr>
  <p:slideViewPr>
    <p:cSldViewPr snapToGrid="0">
      <p:cViewPr varScale="1">
        <p:scale>
          <a:sx n="59" d="100"/>
          <a:sy n="59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What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09E6E60-728F-44BD-BB9C-09749F8D01F4}">
      <dgm:prSet/>
      <dgm:spPr/>
      <dgm:t>
        <a:bodyPr/>
        <a:lstStyle/>
        <a:p>
          <a:r>
            <a:rPr lang="en-AU" dirty="0"/>
            <a:t>Where</a:t>
          </a:r>
          <a:endParaRPr lang="en-US" dirty="0"/>
        </a:p>
      </dgm:t>
    </dgm:pt>
    <dgm:pt modelId="{05E1BB87-0DC3-4673-8F8F-69FE45AF788B}" type="parTrans" cxnId="{29B29822-F699-44B5-8AC2-F3A3B21C525C}">
      <dgm:prSet/>
      <dgm:spPr/>
      <dgm:t>
        <a:bodyPr/>
        <a:lstStyle/>
        <a:p>
          <a:endParaRPr lang="en-US"/>
        </a:p>
      </dgm:t>
    </dgm:pt>
    <dgm:pt modelId="{02540899-8889-4F1B-9A1B-68DC6D2141C2}" type="sibTrans" cxnId="{29B29822-F699-44B5-8AC2-F3A3B21C525C}">
      <dgm:prSet/>
      <dgm:spPr/>
      <dgm:t>
        <a:bodyPr/>
        <a:lstStyle/>
        <a:p>
          <a:endParaRPr lang="en-US"/>
        </a:p>
      </dgm:t>
    </dgm:pt>
    <dgm:pt modelId="{482C1E2C-D36A-46EC-8FE9-DE8008CDC23B}">
      <dgm:prSet/>
      <dgm:spPr/>
      <dgm:t>
        <a:bodyPr/>
        <a:lstStyle/>
        <a:p>
          <a:r>
            <a:rPr lang="en-AU" dirty="0"/>
            <a:t>When </a:t>
          </a:r>
          <a:endParaRPr lang="en-US" dirty="0"/>
        </a:p>
      </dgm:t>
    </dgm:pt>
    <dgm:pt modelId="{C04E8401-C500-4295-A9D3-53842075233A}" type="parTrans" cxnId="{B0521DCA-F75E-431B-91E6-BCA37A74EE72}">
      <dgm:prSet/>
      <dgm:spPr/>
      <dgm:t>
        <a:bodyPr/>
        <a:lstStyle/>
        <a:p>
          <a:endParaRPr lang="en-US"/>
        </a:p>
      </dgm:t>
    </dgm:pt>
    <dgm:pt modelId="{BF7B03F9-5934-4C89-B5E0-0D34F0B8264F}" type="sibTrans" cxnId="{B0521DCA-F75E-431B-91E6-BCA37A74EE72}">
      <dgm:prSet/>
      <dgm:spPr/>
      <dgm:t>
        <a:bodyPr/>
        <a:lstStyle/>
        <a:p>
          <a:endParaRPr lang="en-US"/>
        </a:p>
      </dgm:t>
    </dgm:pt>
    <dgm:pt modelId="{737BB8FA-6B36-4E9E-91CE-61AFCD763A31}">
      <dgm:prSet/>
      <dgm:spPr/>
      <dgm:t>
        <a:bodyPr/>
        <a:lstStyle/>
        <a:p>
          <a:r>
            <a:rPr lang="en-AU" dirty="0"/>
            <a:t>How</a:t>
          </a:r>
          <a:endParaRPr lang="en-US" dirty="0"/>
        </a:p>
      </dgm:t>
    </dgm:pt>
    <dgm:pt modelId="{A07161B7-175D-4DB7-8DC7-DDBDCA3C1A0C}" type="parTrans" cxnId="{5D6B02DE-BC7A-4477-8189-F6F3F275B741}">
      <dgm:prSet/>
      <dgm:spPr/>
      <dgm:t>
        <a:bodyPr/>
        <a:lstStyle/>
        <a:p>
          <a:endParaRPr lang="en-US"/>
        </a:p>
      </dgm:t>
    </dgm:pt>
    <dgm:pt modelId="{43E43A39-3B17-4769-B70F-239016A0FFE7}" type="sibTrans" cxnId="{5D6B02DE-BC7A-4477-8189-F6F3F275B741}">
      <dgm:prSet/>
      <dgm:spPr/>
      <dgm:t>
        <a:bodyPr/>
        <a:lstStyle/>
        <a:p>
          <a:endParaRPr lang="en-US"/>
        </a:p>
      </dgm:t>
    </dgm:pt>
    <dgm:pt modelId="{07C71A72-8264-4477-BD73-644AA7306D62}">
      <dgm:prSet/>
      <dgm:spPr/>
      <dgm:t>
        <a:bodyPr/>
        <a:lstStyle/>
        <a:p>
          <a:r>
            <a:rPr lang="en-AU" dirty="0"/>
            <a:t>Why</a:t>
          </a:r>
          <a:endParaRPr lang="en-US" dirty="0"/>
        </a:p>
      </dgm:t>
    </dgm:pt>
    <dgm:pt modelId="{BF6EAE38-6053-43AA-BEDE-DF5B69D2AA33}" type="parTrans" cxnId="{217D9FD1-AA41-4680-8B66-6C9BEA5E0E4A}">
      <dgm:prSet/>
      <dgm:spPr/>
      <dgm:t>
        <a:bodyPr/>
        <a:lstStyle/>
        <a:p>
          <a:endParaRPr lang="en-US"/>
        </a:p>
      </dgm:t>
    </dgm:pt>
    <dgm:pt modelId="{829409AC-ADEF-4700-90D4-0ED6656F0DD1}" type="sibTrans" cxnId="{217D9FD1-AA41-4680-8B66-6C9BEA5E0E4A}">
      <dgm:prSet/>
      <dgm:spPr/>
      <dgm:t>
        <a:bodyPr/>
        <a:lstStyle/>
        <a:p>
          <a:endParaRPr lang="en-US"/>
        </a:p>
      </dgm:t>
    </dgm:pt>
    <dgm:pt modelId="{544A62F6-3BBA-4788-8428-14C8FE629A68}">
      <dgm:prSet/>
      <dgm:spPr/>
      <dgm:t>
        <a:bodyPr/>
        <a:lstStyle/>
        <a:p>
          <a:r>
            <a:rPr lang="en-US" dirty="0"/>
            <a:t>Who</a:t>
          </a:r>
        </a:p>
      </dgm:t>
    </dgm:pt>
    <dgm:pt modelId="{B08FC671-81DB-43FC-BC78-135DF09A331D}" type="parTrans" cxnId="{2113310D-59AD-4891-9F66-8104F8DBA1CF}">
      <dgm:prSet/>
      <dgm:spPr/>
    </dgm:pt>
    <dgm:pt modelId="{A3336F33-DAFC-49F5-9B2F-52106BFBBA66}" type="sibTrans" cxnId="{2113310D-59AD-4891-9F66-8104F8DBA1CF}">
      <dgm:prSet/>
      <dgm:spPr/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F191EC-69CA-4EEE-9A9C-6EECBEA3D971}" type="pres">
      <dgm:prSet presAssocID="{2D57C6EB-C9CF-4472-80AB-351AC5EEA76C}" presName="spacer" presStyleCnt="0"/>
      <dgm:spPr/>
    </dgm:pt>
    <dgm:pt modelId="{40BAE1EC-642E-46CE-8D13-C53370E2F150}" type="pres">
      <dgm:prSet presAssocID="{C09E6E60-728F-44BD-BB9C-09749F8D01F4}" presName="parentText" presStyleLbl="node1" presStyleIdx="1" presStyleCnt="6" custLinFactY="300000" custLinFactNeighborX="0" custLinFactNeighborY="302740">
        <dgm:presLayoutVars>
          <dgm:chMax val="0"/>
          <dgm:bulletEnabled val="1"/>
        </dgm:presLayoutVars>
      </dgm:prSet>
      <dgm:spPr/>
    </dgm:pt>
    <dgm:pt modelId="{E7B2CE89-10C5-4CD8-8373-71EA1624C6A0}" type="pres">
      <dgm:prSet presAssocID="{02540899-8889-4F1B-9A1B-68DC6D2141C2}" presName="spacer" presStyleCnt="0"/>
      <dgm:spPr/>
    </dgm:pt>
    <dgm:pt modelId="{59EE4EA3-3B6A-4E61-A849-95BB67F0F823}" type="pres">
      <dgm:prSet presAssocID="{482C1E2C-D36A-46EC-8FE9-DE8008CDC23B}" presName="parentText" presStyleLbl="node1" presStyleIdx="2" presStyleCnt="6" custLinFactY="100000" custLinFactNeighborX="0" custLinFactNeighborY="133792">
        <dgm:presLayoutVars>
          <dgm:chMax val="0"/>
          <dgm:bulletEnabled val="1"/>
        </dgm:presLayoutVars>
      </dgm:prSet>
      <dgm:spPr/>
    </dgm:pt>
    <dgm:pt modelId="{AA272807-E0F1-46DC-B13A-79C80CBF0393}" type="pres">
      <dgm:prSet presAssocID="{BF7B03F9-5934-4C89-B5E0-0D34F0B8264F}" presName="spacer" presStyleCnt="0"/>
      <dgm:spPr/>
    </dgm:pt>
    <dgm:pt modelId="{FC5916C7-E793-47F9-B68D-9E3407FF4F22}" type="pres">
      <dgm:prSet presAssocID="{737BB8FA-6B36-4E9E-91CE-61AFCD763A31}" presName="parentText" presStyleLbl="node1" presStyleIdx="3" presStyleCnt="6" custLinFactY="-98185" custLinFactNeighborY="-100000">
        <dgm:presLayoutVars>
          <dgm:chMax val="0"/>
          <dgm:bulletEnabled val="1"/>
        </dgm:presLayoutVars>
      </dgm:prSet>
      <dgm:spPr/>
    </dgm:pt>
    <dgm:pt modelId="{6C044CFC-8343-4FA3-BE55-A2722650556D}" type="pres">
      <dgm:prSet presAssocID="{43E43A39-3B17-4769-B70F-239016A0FFE7}" presName="spacer" presStyleCnt="0"/>
      <dgm:spPr/>
    </dgm:pt>
    <dgm:pt modelId="{012CBB8D-B878-49B5-8F8C-1CBA8344EC48}" type="pres">
      <dgm:prSet presAssocID="{07C71A72-8264-4477-BD73-644AA7306D62}" presName="parentText" presStyleLbl="node1" presStyleIdx="4" presStyleCnt="6" custScaleX="100000" custLinFactY="-300000" custLinFactNeighborX="-280" custLinFactNeighborY="-312605">
        <dgm:presLayoutVars>
          <dgm:chMax val="0"/>
          <dgm:bulletEnabled val="1"/>
        </dgm:presLayoutVars>
      </dgm:prSet>
      <dgm:spPr/>
    </dgm:pt>
    <dgm:pt modelId="{89B94651-1CD1-49E1-B711-7E4C05210247}" type="pres">
      <dgm:prSet presAssocID="{829409AC-ADEF-4700-90D4-0ED6656F0DD1}" presName="spacer" presStyleCnt="0"/>
      <dgm:spPr/>
    </dgm:pt>
    <dgm:pt modelId="{E6845191-8C76-4F77-BB0A-136CA262B890}" type="pres">
      <dgm:prSet presAssocID="{544A62F6-3BBA-4788-8428-14C8FE629A6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113310D-59AD-4891-9F66-8104F8DBA1CF}" srcId="{2CB8CE62-A775-4B23-9AC0-0D2E2CB30832}" destId="{544A62F6-3BBA-4788-8428-14C8FE629A68}" srcOrd="5" destOrd="0" parTransId="{B08FC671-81DB-43FC-BC78-135DF09A331D}" sibTransId="{A3336F33-DAFC-49F5-9B2F-52106BFBBA66}"/>
    <dgm:cxn modelId="{29B29822-F699-44B5-8AC2-F3A3B21C525C}" srcId="{2CB8CE62-A775-4B23-9AC0-0D2E2CB30832}" destId="{C09E6E60-728F-44BD-BB9C-09749F8D01F4}" srcOrd="1" destOrd="0" parTransId="{05E1BB87-0DC3-4673-8F8F-69FE45AF788B}" sibTransId="{02540899-8889-4F1B-9A1B-68DC6D2141C2}"/>
    <dgm:cxn modelId="{AB88BE32-28D8-41F3-8C3F-DF7839DE977F}" type="presOf" srcId="{482C1E2C-D36A-46EC-8FE9-DE8008CDC23B}" destId="{59EE4EA3-3B6A-4E61-A849-95BB67F0F823}" srcOrd="0" destOrd="0" presId="urn:microsoft.com/office/officeart/2005/8/layout/vList2"/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24AF999C-4C5F-43A7-9EF9-2091A64B5A58}" type="presOf" srcId="{544A62F6-3BBA-4788-8428-14C8FE629A68}" destId="{E6845191-8C76-4F77-BB0A-136CA262B890}" srcOrd="0" destOrd="0" presId="urn:microsoft.com/office/officeart/2005/8/layout/vList2"/>
    <dgm:cxn modelId="{81D75CBC-63E5-43D1-950A-422BEE2F3ED1}" type="presOf" srcId="{737BB8FA-6B36-4E9E-91CE-61AFCD763A31}" destId="{FC5916C7-E793-47F9-B68D-9E3407FF4F22}" srcOrd="0" destOrd="0" presId="urn:microsoft.com/office/officeart/2005/8/layout/vList2"/>
    <dgm:cxn modelId="{3560E9C0-83FF-42BC-9299-81881CF51F50}" type="presOf" srcId="{C09E6E60-728F-44BD-BB9C-09749F8D01F4}" destId="{40BAE1EC-642E-46CE-8D13-C53370E2F150}" srcOrd="0" destOrd="0" presId="urn:microsoft.com/office/officeart/2005/8/layout/vList2"/>
    <dgm:cxn modelId="{B0521DCA-F75E-431B-91E6-BCA37A74EE72}" srcId="{2CB8CE62-A775-4B23-9AC0-0D2E2CB30832}" destId="{482C1E2C-D36A-46EC-8FE9-DE8008CDC23B}" srcOrd="2" destOrd="0" parTransId="{C04E8401-C500-4295-A9D3-53842075233A}" sibTransId="{BF7B03F9-5934-4C89-B5E0-0D34F0B8264F}"/>
    <dgm:cxn modelId="{217D9FD1-AA41-4680-8B66-6C9BEA5E0E4A}" srcId="{2CB8CE62-A775-4B23-9AC0-0D2E2CB30832}" destId="{07C71A72-8264-4477-BD73-644AA7306D62}" srcOrd="4" destOrd="0" parTransId="{BF6EAE38-6053-43AA-BEDE-DF5B69D2AA33}" sibTransId="{829409AC-ADEF-4700-90D4-0ED6656F0DD1}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D6B02DE-BC7A-4477-8189-F6F3F275B741}" srcId="{2CB8CE62-A775-4B23-9AC0-0D2E2CB30832}" destId="{737BB8FA-6B36-4E9E-91CE-61AFCD763A31}" srcOrd="3" destOrd="0" parTransId="{A07161B7-175D-4DB7-8DC7-DDBDCA3C1A0C}" sibTransId="{43E43A39-3B17-4769-B70F-239016A0FFE7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D7B261F7-BD2A-4488-B4CE-B64F74338F00}" type="presOf" srcId="{07C71A72-8264-4477-BD73-644AA7306D62}" destId="{012CBB8D-B878-49B5-8F8C-1CBA8344EC48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  <dgm:cxn modelId="{9EE6C07F-42C9-4A76-98F9-1A92CC5CA4F6}" type="presParOf" srcId="{CFDC3E9F-118D-4A8C-ABA0-5776A2C27CEB}" destId="{C7F191EC-69CA-4EEE-9A9C-6EECBEA3D971}" srcOrd="1" destOrd="0" presId="urn:microsoft.com/office/officeart/2005/8/layout/vList2"/>
    <dgm:cxn modelId="{77CA1726-6FA3-40A4-AF46-BCC8877AC23D}" type="presParOf" srcId="{CFDC3E9F-118D-4A8C-ABA0-5776A2C27CEB}" destId="{40BAE1EC-642E-46CE-8D13-C53370E2F150}" srcOrd="2" destOrd="0" presId="urn:microsoft.com/office/officeart/2005/8/layout/vList2"/>
    <dgm:cxn modelId="{DFC2F9DF-E900-4035-B54C-21E1D3C3F2B1}" type="presParOf" srcId="{CFDC3E9F-118D-4A8C-ABA0-5776A2C27CEB}" destId="{E7B2CE89-10C5-4CD8-8373-71EA1624C6A0}" srcOrd="3" destOrd="0" presId="urn:microsoft.com/office/officeart/2005/8/layout/vList2"/>
    <dgm:cxn modelId="{2A6480F0-84C1-4D6F-B38A-3A87F0E4C885}" type="presParOf" srcId="{CFDC3E9F-118D-4A8C-ABA0-5776A2C27CEB}" destId="{59EE4EA3-3B6A-4E61-A849-95BB67F0F823}" srcOrd="4" destOrd="0" presId="urn:microsoft.com/office/officeart/2005/8/layout/vList2"/>
    <dgm:cxn modelId="{B33D05F4-03ED-4306-B8DD-48C032D21900}" type="presParOf" srcId="{CFDC3E9F-118D-4A8C-ABA0-5776A2C27CEB}" destId="{AA272807-E0F1-46DC-B13A-79C80CBF0393}" srcOrd="5" destOrd="0" presId="urn:microsoft.com/office/officeart/2005/8/layout/vList2"/>
    <dgm:cxn modelId="{132AD549-EEF8-4711-9914-D9483E9E10E8}" type="presParOf" srcId="{CFDC3E9F-118D-4A8C-ABA0-5776A2C27CEB}" destId="{FC5916C7-E793-47F9-B68D-9E3407FF4F22}" srcOrd="6" destOrd="0" presId="urn:microsoft.com/office/officeart/2005/8/layout/vList2"/>
    <dgm:cxn modelId="{2D6CFBF4-7FB1-46E3-83C5-11BCE62CE1F0}" type="presParOf" srcId="{CFDC3E9F-118D-4A8C-ABA0-5776A2C27CEB}" destId="{6C044CFC-8343-4FA3-BE55-A2722650556D}" srcOrd="7" destOrd="0" presId="urn:microsoft.com/office/officeart/2005/8/layout/vList2"/>
    <dgm:cxn modelId="{C969640F-3053-4720-8C83-A4998C21C3E0}" type="presParOf" srcId="{CFDC3E9F-118D-4A8C-ABA0-5776A2C27CEB}" destId="{012CBB8D-B878-49B5-8F8C-1CBA8344EC48}" srcOrd="8" destOrd="0" presId="urn:microsoft.com/office/officeart/2005/8/layout/vList2"/>
    <dgm:cxn modelId="{61CEBBB8-6E89-47B4-B30C-7ACA9C0A1F1C}" type="presParOf" srcId="{CFDC3E9F-118D-4A8C-ABA0-5776A2C27CEB}" destId="{89B94651-1CD1-49E1-B711-7E4C05210247}" srcOrd="9" destOrd="0" presId="urn:microsoft.com/office/officeart/2005/8/layout/vList2"/>
    <dgm:cxn modelId="{60A5AAC9-5698-4A1F-9A94-31F515F3336C}" type="presParOf" srcId="{CFDC3E9F-118D-4A8C-ABA0-5776A2C27CEB}" destId="{E6845191-8C76-4F77-BB0A-136CA262B89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/>
            <a:t>What </a:t>
          </a:r>
          <a:endParaRPr lang="en-US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Why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How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When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Where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B8CE62-A775-4B23-9AC0-0D2E2CB308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1DE3EE-42EC-40A7-B2EF-979ADE523BBA}">
      <dgm:prSet/>
      <dgm:spPr/>
      <dgm:t>
        <a:bodyPr/>
        <a:lstStyle/>
        <a:p>
          <a:r>
            <a:rPr lang="en-AU" dirty="0"/>
            <a:t>Who </a:t>
          </a:r>
          <a:endParaRPr lang="en-US" dirty="0"/>
        </a:p>
      </dgm:t>
    </dgm:pt>
    <dgm:pt modelId="{62085E7B-8ACF-4B87-80F8-D1AE7D7165AE}" type="parTrans" cxnId="{855743D9-BB29-474D-A148-54F24716845F}">
      <dgm:prSet/>
      <dgm:spPr/>
      <dgm:t>
        <a:bodyPr/>
        <a:lstStyle/>
        <a:p>
          <a:endParaRPr lang="en-US"/>
        </a:p>
      </dgm:t>
    </dgm:pt>
    <dgm:pt modelId="{2D57C6EB-C9CF-4472-80AB-351AC5EEA76C}" type="sibTrans" cxnId="{855743D9-BB29-474D-A148-54F24716845F}">
      <dgm:prSet/>
      <dgm:spPr/>
      <dgm:t>
        <a:bodyPr/>
        <a:lstStyle/>
        <a:p>
          <a:endParaRPr lang="en-US"/>
        </a:p>
      </dgm:t>
    </dgm:pt>
    <dgm:pt modelId="{CFDC3E9F-118D-4A8C-ABA0-5776A2C27CEB}" type="pres">
      <dgm:prSet presAssocID="{2CB8CE62-A775-4B23-9AC0-0D2E2CB30832}" presName="linear" presStyleCnt="0">
        <dgm:presLayoutVars>
          <dgm:animLvl val="lvl"/>
          <dgm:resizeHandles val="exact"/>
        </dgm:presLayoutVars>
      </dgm:prSet>
      <dgm:spPr/>
    </dgm:pt>
    <dgm:pt modelId="{825C721F-67DE-4E98-B3E7-CFCB3E0B87E9}" type="pres">
      <dgm:prSet presAssocID="{E41DE3EE-42EC-40A7-B2EF-979ADE523BBA}" presName="parentText" presStyleLbl="node1" presStyleIdx="0" presStyleCnt="1" custLinFactY="-38753" custLinFactNeighborX="0" custLinFactNeighborY="-100000">
        <dgm:presLayoutVars>
          <dgm:chMax val="0"/>
          <dgm:bulletEnabled val="1"/>
        </dgm:presLayoutVars>
      </dgm:prSet>
      <dgm:spPr/>
    </dgm:pt>
  </dgm:ptLst>
  <dgm:cxnLst>
    <dgm:cxn modelId="{2B10147B-373A-410D-967C-E76B54BDC2B3}" type="presOf" srcId="{E41DE3EE-42EC-40A7-B2EF-979ADE523BBA}" destId="{825C721F-67DE-4E98-B3E7-CFCB3E0B87E9}" srcOrd="0" destOrd="0" presId="urn:microsoft.com/office/officeart/2005/8/layout/vList2"/>
    <dgm:cxn modelId="{855743D9-BB29-474D-A148-54F24716845F}" srcId="{2CB8CE62-A775-4B23-9AC0-0D2E2CB30832}" destId="{E41DE3EE-42EC-40A7-B2EF-979ADE523BBA}" srcOrd="0" destOrd="0" parTransId="{62085E7B-8ACF-4B87-80F8-D1AE7D7165AE}" sibTransId="{2D57C6EB-C9CF-4472-80AB-351AC5EEA76C}"/>
    <dgm:cxn modelId="{525006F5-744F-41A3-A209-4BC9962BC3D0}" type="presOf" srcId="{2CB8CE62-A775-4B23-9AC0-0D2E2CB30832}" destId="{CFDC3E9F-118D-4A8C-ABA0-5776A2C27CEB}" srcOrd="0" destOrd="0" presId="urn:microsoft.com/office/officeart/2005/8/layout/vList2"/>
    <dgm:cxn modelId="{0BD2F85A-24D3-45F4-8144-1282E0308174}" type="presParOf" srcId="{CFDC3E9F-118D-4A8C-ABA0-5776A2C27CEB}" destId="{825C721F-67DE-4E98-B3E7-CFCB3E0B87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13977"/>
          <a:ext cx="6513603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What </a:t>
          </a:r>
          <a:endParaRPr lang="en-US" sz="3700" kern="1200" dirty="0"/>
        </a:p>
      </dsp:txBody>
      <dsp:txXfrm>
        <a:off x="43321" y="57298"/>
        <a:ext cx="6426961" cy="800803"/>
      </dsp:txXfrm>
    </dsp:sp>
    <dsp:sp modelId="{40BAE1EC-642E-46CE-8D13-C53370E2F150}">
      <dsp:nvSpPr>
        <dsp:cNvPr id="0" name=""/>
        <dsp:cNvSpPr/>
      </dsp:nvSpPr>
      <dsp:spPr>
        <a:xfrm>
          <a:off x="0" y="3992917"/>
          <a:ext cx="6513603" cy="88744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Where</a:t>
          </a:r>
          <a:endParaRPr lang="en-US" sz="3700" kern="1200" dirty="0"/>
        </a:p>
      </dsp:txBody>
      <dsp:txXfrm>
        <a:off x="43321" y="4036238"/>
        <a:ext cx="6426961" cy="800803"/>
      </dsp:txXfrm>
    </dsp:sp>
    <dsp:sp modelId="{59EE4EA3-3B6A-4E61-A849-95BB67F0F823}">
      <dsp:nvSpPr>
        <dsp:cNvPr id="0" name=""/>
        <dsp:cNvSpPr/>
      </dsp:nvSpPr>
      <dsp:spPr>
        <a:xfrm>
          <a:off x="0" y="3032001"/>
          <a:ext cx="6513603" cy="88744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When </a:t>
          </a:r>
          <a:endParaRPr lang="en-US" sz="3700" kern="1200" dirty="0"/>
        </a:p>
      </dsp:txBody>
      <dsp:txXfrm>
        <a:off x="43321" y="3075322"/>
        <a:ext cx="6426961" cy="800803"/>
      </dsp:txXfrm>
    </dsp:sp>
    <dsp:sp modelId="{FC5916C7-E793-47F9-B68D-9E3407FF4F22}">
      <dsp:nvSpPr>
        <dsp:cNvPr id="0" name=""/>
        <dsp:cNvSpPr/>
      </dsp:nvSpPr>
      <dsp:spPr>
        <a:xfrm>
          <a:off x="0" y="2018095"/>
          <a:ext cx="6513603" cy="88744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How</a:t>
          </a:r>
          <a:endParaRPr lang="en-US" sz="3700" kern="1200" dirty="0"/>
        </a:p>
      </dsp:txBody>
      <dsp:txXfrm>
        <a:off x="43321" y="2061416"/>
        <a:ext cx="6426961" cy="800803"/>
      </dsp:txXfrm>
    </dsp:sp>
    <dsp:sp modelId="{012CBB8D-B878-49B5-8F8C-1CBA8344EC48}">
      <dsp:nvSpPr>
        <dsp:cNvPr id="0" name=""/>
        <dsp:cNvSpPr/>
      </dsp:nvSpPr>
      <dsp:spPr>
        <a:xfrm>
          <a:off x="0" y="994551"/>
          <a:ext cx="6513603" cy="88744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Why</a:t>
          </a:r>
          <a:endParaRPr lang="en-US" sz="3700" kern="1200" dirty="0"/>
        </a:p>
      </dsp:txBody>
      <dsp:txXfrm>
        <a:off x="43321" y="1037872"/>
        <a:ext cx="6426961" cy="800803"/>
      </dsp:txXfrm>
    </dsp:sp>
    <dsp:sp modelId="{E6845191-8C76-4F77-BB0A-136CA262B890}">
      <dsp:nvSpPr>
        <dsp:cNvPr id="0" name=""/>
        <dsp:cNvSpPr/>
      </dsp:nvSpPr>
      <dsp:spPr>
        <a:xfrm>
          <a:off x="0" y="4984003"/>
          <a:ext cx="6513603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Who</a:t>
          </a:r>
        </a:p>
      </dsp:txBody>
      <dsp:txXfrm>
        <a:off x="43321" y="5027324"/>
        <a:ext cx="6426961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/>
            <a:t>What </a:t>
          </a:r>
          <a:endParaRPr lang="en-US" sz="6500" kern="1200"/>
        </a:p>
      </dsp:txBody>
      <dsp:txXfrm>
        <a:off x="76105" y="76111"/>
        <a:ext cx="6361393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Why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How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When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Where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C721F-67DE-4E98-B3E7-CFCB3E0B87E9}">
      <dsp:nvSpPr>
        <dsp:cNvPr id="0" name=""/>
        <dsp:cNvSpPr/>
      </dsp:nvSpPr>
      <dsp:spPr>
        <a:xfrm>
          <a:off x="0" y="6"/>
          <a:ext cx="651360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Who </a:t>
          </a:r>
          <a:endParaRPr lang="en-US" sz="6500" kern="1200" dirty="0"/>
        </a:p>
      </dsp:txBody>
      <dsp:txXfrm>
        <a:off x="76105" y="76111"/>
        <a:ext cx="636139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B7001-1550-4182-8148-233A283681F3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669D4-D6D2-4313-A822-281228ED9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92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02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22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49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4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843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20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454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46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92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2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659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03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12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83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69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469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272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032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868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160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7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6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74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22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4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52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70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669D4-D6D2-4313-A822-281228ED9EE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28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29C-39AC-4A4B-B66C-1039EA842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9455-FE49-494A-952D-92F6FB18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B5DC-8B32-42E5-A120-19D0A92C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FE36-CB4D-45E9-880E-9A09A588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763D-3A7A-471E-AE59-34E51083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8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4AC7-3F90-4433-B917-10B9953D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9F730-8E53-400B-8E4E-322FE745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705E-985B-419B-BFCB-E0F7E0F4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6AAE-516D-485A-B722-C4D064E3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6366-1471-477D-AD6C-3EE0FF43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6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A4F29-F0E8-42D6-A314-F05102493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008D-31A5-4332-8CA3-ED33D00B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1D52-0342-41DC-9E13-67FC40A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6577-1BAD-40B5-8971-BD1D5A4F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ACB0-FBCD-44B1-99E1-B6557976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66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B69F-1E96-4086-826E-B6B8B594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F574-27F0-42B0-B691-D3EADCD3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06C4-05FE-4152-BF5F-D83FE84A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807-0BE6-482A-A1C8-8055F68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CE07-5C56-4217-BCB7-9ED76028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95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642A-8047-4837-95BE-4BF83978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84677-F367-4662-93B6-896840DB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36F0-74A3-40FC-977F-3212F399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2255-04B1-4570-95BA-451F3B34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369B-2B8C-4563-ABF5-5B271E27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3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4958-A1DD-448E-A3F3-BACF097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AFE5-EF39-4A3C-8147-0813A5794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F455-4835-44CE-9A60-953FCABE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30A8A-E1FB-46B1-8086-A3492395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69C7-2DA4-4807-B609-B9DF773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E4E21-1469-49FC-855B-AC0642A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0B35-F928-46FD-9CE3-727DDB78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601D-0FCD-46A7-B5E9-BA3350B1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7F221-D692-4869-920E-E501C57B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8B9C2-85F9-4700-AD83-FACEDBAE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9B15-83A2-4C29-994F-6B8A9931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F0BBA-A916-4B60-BFA0-D4A47FAD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66E3B-68FC-4AC1-9BC2-15E6F08C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39B67-2586-4E31-8069-26B0D35D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3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E50-8701-40DE-9A17-108EA7BD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8DCF8-A550-4151-B25E-B928065A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D2C69-6438-43D8-9BBD-6D8C8FA0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264E-D54B-4C43-A572-99A21C82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821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E63D6-E6C7-480C-A4E2-98480A32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75218-BC8F-4796-BE85-70B0890A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509A-6A14-4F59-B261-90D27FF4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49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ACE4-5F87-4D6E-A11B-C16139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3419-B765-471C-95B7-EC20BBDE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3BC87-84DE-4BED-AE60-ED8F8440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1E67-4D07-4067-9D4B-9493DFD7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A2B4-F769-48A5-91F1-A5F5C823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A45C-5B68-44EA-9A14-564DE06A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BFDF-4EDA-4669-95CA-E9625F64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E04F9-8D3C-4461-BD5C-1197AC7AE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423A0-B11C-402F-8126-0104FA180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3FA10-44B9-49F0-9150-9520EB0D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6DE6-36AB-4ED2-A41F-6D88EC0B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D7F5-A4C2-428D-8DAC-D98FAEE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33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7CD7A-7950-4F08-A6DF-CC61B9F3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F783-9625-4BBC-9BAE-E9BE39CC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6EC7-3397-47CF-A10D-C28EB092B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1654-8B1C-4BDF-964F-535665BA5388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8C4D-2F4B-4C73-B19C-EF14E3DA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7E08-4E94-4FF8-A355-4A20008B7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FBAC-D9A5-4F7B-B307-3F4BF2BE49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8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twitter.com/joelgall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joel@joelgallagh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JoelGallagher/TimeTravelWithSqlServ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linkedin.com/in/joelgallagher/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relational-databases/tables/temporal-table-considerations-and-limitation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mailto:joel@joelgallagher.com" TargetMode="External"/><Relationship Id="rId13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7.pn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5.png"/><Relationship Id="rId10" Type="http://schemas.openxmlformats.org/officeDocument/2006/relationships/hyperlink" Target="https://github.com/JoelGallagher/TimeTravelWithSqlServer" TargetMode="External"/><Relationship Id="rId4" Type="http://schemas.openxmlformats.org/officeDocument/2006/relationships/diagramLayout" Target="../diagrams/layout7.xml"/><Relationship Id="rId9" Type="http://schemas.openxmlformats.org/officeDocument/2006/relationships/hyperlink" Target="https://www.linkedin.com/in/joelgallagher/" TargetMode="External"/><Relationship Id="rId1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21F367F-2BD6-431D-BE0D-7EDCD881C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AU" sz="1800"/>
              <a:t>Joel Gallagher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7294-E13F-409E-A6D2-46071F3BE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chemeClr val="bg2"/>
                </a:solidFill>
              </a:rPr>
              <a:t>Time Travel with SQL Server</a:t>
            </a:r>
          </a:p>
        </p:txBody>
      </p:sp>
    </p:spTree>
    <p:extLst>
      <p:ext uri="{BB962C8B-B14F-4D97-AF65-F5344CB8AC3E}">
        <p14:creationId xmlns:p14="http://schemas.microsoft.com/office/powerpoint/2010/main" val="376847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5741246" y="2946096"/>
            <a:ext cx="2921313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Lose historical data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2CF482A-7881-439D-AA8D-1A4E7FEDE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76127"/>
              </p:ext>
            </p:extLst>
          </p:nvPr>
        </p:nvGraphicFramePr>
        <p:xfrm>
          <a:off x="955645" y="375509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6CC8DE-50E6-417D-B64F-2CF28E79A584}"/>
              </a:ext>
            </a:extLst>
          </p:cNvPr>
          <p:cNvSpPr txBox="1"/>
          <p:nvPr/>
        </p:nvSpPr>
        <p:spPr>
          <a:xfrm>
            <a:off x="1248016" y="3070259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Standard Tables</a:t>
            </a:r>
          </a:p>
        </p:txBody>
      </p:sp>
    </p:spTree>
    <p:extLst>
      <p:ext uri="{BB962C8B-B14F-4D97-AF65-F5344CB8AC3E}">
        <p14:creationId xmlns:p14="http://schemas.microsoft.com/office/powerpoint/2010/main" val="256767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5741246" y="2946096"/>
            <a:ext cx="5225085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Lose historical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Accidental modifications (no rollback)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2CF482A-7881-439D-AA8D-1A4E7FEDE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5645" y="375509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86EF25-0BE0-4934-8D40-E5382C276B50}"/>
              </a:ext>
            </a:extLst>
          </p:cNvPr>
          <p:cNvSpPr txBox="1"/>
          <p:nvPr/>
        </p:nvSpPr>
        <p:spPr>
          <a:xfrm>
            <a:off x="1248016" y="3070259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Standard Tables</a:t>
            </a:r>
          </a:p>
        </p:txBody>
      </p:sp>
    </p:spTree>
    <p:extLst>
      <p:ext uri="{BB962C8B-B14F-4D97-AF65-F5344CB8AC3E}">
        <p14:creationId xmlns:p14="http://schemas.microsoft.com/office/powerpoint/2010/main" val="312316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5741246" y="2946096"/>
            <a:ext cx="5283947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Lose historical data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Accidental modifications (no rollback)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Hard to report Analytics &amp; Insights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2CF482A-7881-439D-AA8D-1A4E7FEDE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5645" y="375509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5EABDE-BB86-4F7E-8F76-B189BA6B281D}"/>
              </a:ext>
            </a:extLst>
          </p:cNvPr>
          <p:cNvSpPr txBox="1"/>
          <p:nvPr/>
        </p:nvSpPr>
        <p:spPr>
          <a:xfrm>
            <a:off x="1248016" y="3070259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Standard Tables</a:t>
            </a:r>
          </a:p>
        </p:txBody>
      </p:sp>
    </p:spTree>
    <p:extLst>
      <p:ext uri="{BB962C8B-B14F-4D97-AF65-F5344CB8AC3E}">
        <p14:creationId xmlns:p14="http://schemas.microsoft.com/office/powerpoint/2010/main" val="345083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600697"/>
              </p:ext>
            </p:extLst>
          </p:nvPr>
        </p:nvGraphicFramePr>
        <p:xfrm>
          <a:off x="838199" y="4149033"/>
          <a:ext cx="4006517" cy="23268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48827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187077-30BE-4746-AC44-04CF2B31FC8D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DFF1799-83BC-47C6-BB16-1DD4EB5E2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70151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06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Insights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/>
        </p:nvGraphicFramePr>
        <p:xfrm>
          <a:off x="838199" y="4149033"/>
          <a:ext cx="4006517" cy="23268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48827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170377-8D97-4C62-9707-32D8FE87042E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3647DEEF-A9A1-435B-88F1-5259D41AC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155989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7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Insights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Disaster Recovery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/>
        </p:nvGraphicFramePr>
        <p:xfrm>
          <a:off x="838199" y="4149033"/>
          <a:ext cx="4006517" cy="23268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48827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46287A-D5F3-4635-BC69-5C09D08265A6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B1479F7-7608-450C-A20A-B2B6A1A28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82135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0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903F0-6CA7-422B-A5A3-288998372E8E}"/>
              </a:ext>
            </a:extLst>
          </p:cNvPr>
          <p:cNvSpPr txBox="1"/>
          <p:nvPr/>
        </p:nvSpPr>
        <p:spPr>
          <a:xfrm>
            <a:off x="6095848" y="3429000"/>
            <a:ext cx="2963119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Point in Time query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Insights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Disaster Recovery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Audit requirements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BC4F93E0-88CD-49A7-9E1D-BA995BC8CCB1}"/>
              </a:ext>
            </a:extLst>
          </p:cNvPr>
          <p:cNvGraphicFramePr>
            <a:graphicFrameLocks/>
          </p:cNvGraphicFramePr>
          <p:nvPr/>
        </p:nvGraphicFramePr>
        <p:xfrm>
          <a:off x="838199" y="4149033"/>
          <a:ext cx="4006517" cy="23268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01629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098739">
                  <a:extLst>
                    <a:ext uri="{9D8B030D-6E8A-4147-A177-3AD203B41FA5}">
                      <a16:colId xmlns:a16="http://schemas.microsoft.com/office/drawing/2014/main" val="1061934126"/>
                    </a:ext>
                  </a:extLst>
                </a:gridCol>
                <a:gridCol w="904520">
                  <a:extLst>
                    <a:ext uri="{9D8B030D-6E8A-4147-A177-3AD203B41FA5}">
                      <a16:colId xmlns:a16="http://schemas.microsoft.com/office/drawing/2014/main" val="2567248575"/>
                    </a:ext>
                  </a:extLst>
                </a:gridCol>
                <a:gridCol w="1001629">
                  <a:extLst>
                    <a:ext uri="{9D8B030D-6E8A-4147-A177-3AD203B41FA5}">
                      <a16:colId xmlns:a16="http://schemas.microsoft.com/office/drawing/2014/main" val="1340005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Buffy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Draco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1/6/2012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648827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Zack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3/8/2015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380342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Scruffy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1/2/2013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8941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Ruffy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3/9/2016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00099"/>
                  </a:ext>
                </a:extLst>
              </a:tr>
              <a:tr h="296490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Jackie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12/7/2016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964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F55770-AADC-4697-A291-9887E72F3A9E}"/>
              </a:ext>
            </a:extLst>
          </p:cNvPr>
          <p:cNvSpPr txBox="1"/>
          <p:nvPr/>
        </p:nvSpPr>
        <p:spPr>
          <a:xfrm>
            <a:off x="6207446" y="2531562"/>
            <a:ext cx="2739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Temporal Tables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417ADC6-03A8-4E42-AF5F-596C24D11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157822"/>
              </p:ext>
            </p:extLst>
          </p:nvPr>
        </p:nvGraphicFramePr>
        <p:xfrm>
          <a:off x="718367" y="3097043"/>
          <a:ext cx="4246180" cy="90059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61544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103505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956649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124482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300198">
                <a:tc>
                  <a:txBody>
                    <a:bodyPr/>
                    <a:lstStyle/>
                    <a:p>
                      <a:r>
                        <a:rPr lang="en-AU" sz="1050" dirty="0" err="1"/>
                        <a:t>ChildID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PetName</a:t>
                      </a:r>
                      <a:endParaRPr lang="en-A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300198">
                <a:tc>
                  <a:txBody>
                    <a:bodyPr/>
                    <a:lstStyle/>
                    <a:p>
                      <a:r>
                        <a:rPr lang="en-AU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50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6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use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2464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CC47E-E876-48EC-8917-29767ADA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8595"/>
            <a:ext cx="10318750" cy="29267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BF7AF6-1878-4AB6-BFDF-1C4A4B1D0B12}"/>
              </a:ext>
            </a:extLst>
          </p:cNvPr>
          <p:cNvSpPr/>
          <p:nvPr/>
        </p:nvSpPr>
        <p:spPr>
          <a:xfrm>
            <a:off x="641131" y="4025462"/>
            <a:ext cx="10371643" cy="1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62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CC47E-E876-48EC-8917-29767ADA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8595"/>
            <a:ext cx="10318750" cy="29267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CB7ED-A507-4934-BC5D-4B04ABFAFA0F}"/>
              </a:ext>
            </a:extLst>
          </p:cNvPr>
          <p:cNvSpPr/>
          <p:nvPr/>
        </p:nvSpPr>
        <p:spPr>
          <a:xfrm>
            <a:off x="641131" y="5381297"/>
            <a:ext cx="10371643" cy="50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A16C55-F3A1-4737-A19F-00F34A6F718A}"/>
              </a:ext>
            </a:extLst>
          </p:cNvPr>
          <p:cNvSpPr/>
          <p:nvPr/>
        </p:nvSpPr>
        <p:spPr>
          <a:xfrm>
            <a:off x="1397876" y="4014952"/>
            <a:ext cx="9259614" cy="1051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7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EE1D1A-5806-4CFE-987F-AECF6709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39991"/>
              </p:ext>
            </p:extLst>
          </p:nvPr>
        </p:nvGraphicFramePr>
        <p:xfrm>
          <a:off x="1939892" y="741439"/>
          <a:ext cx="8312213" cy="3552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120">
                  <a:extLst>
                    <a:ext uri="{9D8B030D-6E8A-4147-A177-3AD203B41FA5}">
                      <a16:colId xmlns:a16="http://schemas.microsoft.com/office/drawing/2014/main" val="4068833893"/>
                    </a:ext>
                  </a:extLst>
                </a:gridCol>
                <a:gridCol w="5979093">
                  <a:extLst>
                    <a:ext uri="{9D8B030D-6E8A-4147-A177-3AD203B41FA5}">
                      <a16:colId xmlns:a16="http://schemas.microsoft.com/office/drawing/2014/main" val="1599861324"/>
                    </a:ext>
                  </a:extLst>
                </a:gridCol>
              </a:tblGrid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2"/>
                        </a:rPr>
                        <a:t>joel@joelgallagher.com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9915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3"/>
                        </a:rPr>
                        <a:t>@</a:t>
                      </a:r>
                      <a:r>
                        <a:rPr lang="en-AU" dirty="0" err="1">
                          <a:hlinkClick r:id="rId3"/>
                        </a:rPr>
                        <a:t>joelgall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86979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4"/>
                        </a:rPr>
                        <a:t>linkedin.com/in/joelgallagher/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02503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5"/>
                        </a:rPr>
                        <a:t>https://github.com/JoelGallagher/TimeTravelWithSqlServer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1057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4A8585-6B7C-45FE-A18D-824C46D3F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1490" y="2644409"/>
            <a:ext cx="557377" cy="57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F0FE94-971F-41AD-AD70-2605DB452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917" y="1691776"/>
            <a:ext cx="742524" cy="742524"/>
          </a:xfrm>
          <a:prstGeom prst="rect">
            <a:avLst/>
          </a:prstGeom>
        </p:spPr>
      </p:pic>
      <p:sp>
        <p:nvSpPr>
          <p:cNvPr id="7" name="Graphic 10" descr="Envelope">
            <a:extLst>
              <a:ext uri="{FF2B5EF4-FFF2-40B4-BE49-F238E27FC236}">
                <a16:creationId xmlns:a16="http://schemas.microsoft.com/office/drawing/2014/main" id="{68D5718F-70E9-4B2D-9622-05416B96C471}"/>
              </a:ext>
            </a:extLst>
          </p:cNvPr>
          <p:cNvSpPr/>
          <p:nvPr/>
        </p:nvSpPr>
        <p:spPr>
          <a:xfrm>
            <a:off x="2659179" y="948267"/>
            <a:ext cx="762000" cy="533400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A88BF-F569-41CB-A4B6-AC6F98CD38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881" t="5010" r="16080" b="33232"/>
          <a:stretch/>
        </p:blipFill>
        <p:spPr>
          <a:xfrm>
            <a:off x="10510345" y="5169831"/>
            <a:ext cx="1681655" cy="1688169"/>
          </a:xfrm>
          <a:prstGeom prst="rect">
            <a:avLst/>
          </a:prstGeom>
        </p:spPr>
      </p:pic>
      <p:pic>
        <p:nvPicPr>
          <p:cNvPr id="1026" name="Picture 2" descr="https://www.starrez.com/wp-content/uploads/2016/03/starrez-logo-blue.png">
            <a:extLst>
              <a:ext uri="{FF2B5EF4-FFF2-40B4-BE49-F238E27FC236}">
                <a16:creationId xmlns:a16="http://schemas.microsoft.com/office/drawing/2014/main" id="{1A5A5608-0ED5-42A3-B40F-852323B1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81" y="4668608"/>
            <a:ext cx="2951437" cy="8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BFD0F3-DB9B-4EDF-8B5F-589E8136D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7503" y="3497532"/>
            <a:ext cx="827428" cy="7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CC47E-E876-48EC-8917-29767ADA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8595"/>
            <a:ext cx="10318750" cy="29267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640537-3326-4B6B-8EAF-7EAECDB82561}"/>
              </a:ext>
            </a:extLst>
          </p:cNvPr>
          <p:cNvSpPr/>
          <p:nvPr/>
        </p:nvSpPr>
        <p:spPr>
          <a:xfrm>
            <a:off x="998483" y="5318234"/>
            <a:ext cx="10014291" cy="483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74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A91F8-2D65-44B2-869D-D1C8449D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4353" y="3076149"/>
            <a:ext cx="1314450" cy="876300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13DC8CA9-8CCE-4FBA-9F5A-DFD5BF05009E}"/>
              </a:ext>
            </a:extLst>
          </p:cNvPr>
          <p:cNvSpPr/>
          <p:nvPr/>
        </p:nvSpPr>
        <p:spPr>
          <a:xfrm>
            <a:off x="2317526" y="3198789"/>
            <a:ext cx="614439" cy="6310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121D9C62-188A-4217-99C1-06F112370798}"/>
              </a:ext>
            </a:extLst>
          </p:cNvPr>
          <p:cNvSpPr/>
          <p:nvPr/>
        </p:nvSpPr>
        <p:spPr>
          <a:xfrm>
            <a:off x="4811736" y="426174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55757-3DAB-41DF-8FDA-CDE432201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5597932"/>
            <a:ext cx="2667000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1D6DD-5815-4063-BA1A-387030560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688" y="3041014"/>
            <a:ext cx="1383440" cy="9336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24D7C5-398D-48D3-B158-132B4D8868B6}"/>
              </a:ext>
            </a:extLst>
          </p:cNvPr>
          <p:cNvSpPr txBox="1"/>
          <p:nvPr/>
        </p:nvSpPr>
        <p:spPr>
          <a:xfrm>
            <a:off x="6486315" y="52286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65BD2-26BD-4530-BBA3-633EBAAE2431}"/>
              </a:ext>
            </a:extLst>
          </p:cNvPr>
          <p:cNvSpPr txBox="1"/>
          <p:nvPr/>
        </p:nvSpPr>
        <p:spPr>
          <a:xfrm>
            <a:off x="9747166" y="527972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C232B-C1B0-4B6A-A14F-F4F1227654D5}"/>
              </a:ext>
            </a:extLst>
          </p:cNvPr>
          <p:cNvSpPr txBox="1"/>
          <p:nvPr/>
        </p:nvSpPr>
        <p:spPr>
          <a:xfrm>
            <a:off x="845641" y="27539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F33CB-E00C-4AF2-9CC5-E8BCBCDF3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250" y="5649060"/>
            <a:ext cx="2628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5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211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When?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D74DAB-25B7-4B4C-804C-72A11649B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527742"/>
              </p:ext>
            </p:extLst>
          </p:nvPr>
        </p:nvGraphicFramePr>
        <p:xfrm>
          <a:off x="821421" y="2753936"/>
          <a:ext cx="10477200" cy="360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213">
                  <a:extLst>
                    <a:ext uri="{9D8B030D-6E8A-4147-A177-3AD203B41FA5}">
                      <a16:colId xmlns:a16="http://schemas.microsoft.com/office/drawing/2014/main" val="124917341"/>
                    </a:ext>
                  </a:extLst>
                </a:gridCol>
                <a:gridCol w="6534987">
                  <a:extLst>
                    <a:ext uri="{9D8B030D-6E8A-4147-A177-3AD203B41FA5}">
                      <a16:colId xmlns:a16="http://schemas.microsoft.com/office/drawing/2014/main" val="1272142065"/>
                    </a:ext>
                  </a:extLst>
                </a:gridCol>
              </a:tblGrid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3503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Every Row in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51322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AS OF &lt;dt&gt;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Data at this exact point in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7742"/>
                  </a:ext>
                </a:extLst>
              </a:tr>
              <a:tr h="799628">
                <a:tc>
                  <a:txBody>
                    <a:bodyPr/>
                    <a:lstStyle/>
                    <a:p>
                      <a:r>
                        <a:rPr lang="en-AU" dirty="0"/>
                        <a:t>FROM &lt;dt&gt; TO &lt;dt&gt;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Data active at ANY POINT within the date range. </a:t>
                      </a:r>
                      <a:br>
                        <a:rPr lang="en-AU" dirty="0"/>
                      </a:br>
                      <a:r>
                        <a:rPr lang="en-AU" dirty="0"/>
                        <a:t>Excludes extremes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18849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BETWEEN &lt;dt&gt; AND &lt;dt&gt;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with FROM, but includes records starting on upper END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72706"/>
                  </a:ext>
                </a:extLst>
              </a:tr>
              <a:tr h="560196">
                <a:tc>
                  <a:txBody>
                    <a:bodyPr/>
                    <a:lstStyle/>
                    <a:p>
                      <a:r>
                        <a:rPr lang="en-AU" dirty="0"/>
                        <a:t>CONTAINED IN (&lt;dt&gt;, &lt;dt&gt;)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All records that began and ended within the date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5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5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9985-DB7C-427F-8FB1-2E59A626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8923"/>
            <a:ext cx="10515600" cy="154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600" dirty="0"/>
              <a:t>Temporal Insights</a:t>
            </a:r>
          </a:p>
        </p:txBody>
      </p:sp>
      <p:pic>
        <p:nvPicPr>
          <p:cNvPr id="2050" name="Picture 2" descr="Image result for Insights">
            <a:extLst>
              <a:ext uri="{FF2B5EF4-FFF2-40B4-BE49-F238E27FC236}">
                <a16:creationId xmlns:a16="http://schemas.microsoft.com/office/drawing/2014/main" id="{1BCC7E97-2DF4-4F28-B7E8-BECFC451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35" y="4258484"/>
            <a:ext cx="39338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3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I run 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398137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Where?</a:t>
            </a:r>
          </a:p>
        </p:txBody>
      </p:sp>
      <p:pic>
        <p:nvPicPr>
          <p:cNvPr id="19" name="Picture 2" descr="https://www.vaisulweb.com/wp-content/uploads/2019/02/azure_logo_794_new.png">
            <a:extLst>
              <a:ext uri="{FF2B5EF4-FFF2-40B4-BE49-F238E27FC236}">
                <a16:creationId xmlns:a16="http://schemas.microsoft.com/office/drawing/2014/main" id="{E1558A36-ABE0-45A0-8170-7458431C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37" y="3206098"/>
            <a:ext cx="2846238" cy="28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FB30C1-18F3-4A0D-816D-AD53319B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52" y="2978923"/>
            <a:ext cx="5657090" cy="3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9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rgbClr val="FFFFFF"/>
                </a:solidFill>
              </a:rPr>
              <a:t>Where?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9985-DB7C-427F-8FB1-2E59A626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8" y="2600541"/>
            <a:ext cx="10515600" cy="154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600" dirty="0"/>
              <a:t>Azure Stretch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0E85758-D8A2-4DAA-ABC7-1A0572CDEF32}"/>
              </a:ext>
            </a:extLst>
          </p:cNvPr>
          <p:cNvSpPr/>
          <p:nvPr/>
        </p:nvSpPr>
        <p:spPr>
          <a:xfrm>
            <a:off x="1090452" y="3779515"/>
            <a:ext cx="3174124" cy="1839313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F2BFA9F2-FADA-4147-BB4A-842FDD0D04FF}"/>
              </a:ext>
            </a:extLst>
          </p:cNvPr>
          <p:cNvSpPr/>
          <p:nvPr/>
        </p:nvSpPr>
        <p:spPr>
          <a:xfrm>
            <a:off x="7874876" y="3941381"/>
            <a:ext cx="3478923" cy="16774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B29D20-035E-4A38-AC0E-59F8B6792B9B}"/>
              </a:ext>
            </a:extLst>
          </p:cNvPr>
          <p:cNvCxnSpPr>
            <a:cxnSpLocks/>
          </p:cNvCxnSpPr>
          <p:nvPr/>
        </p:nvCxnSpPr>
        <p:spPr>
          <a:xfrm>
            <a:off x="3875609" y="4955629"/>
            <a:ext cx="528152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loud 4">
            <a:extLst>
              <a:ext uri="{FF2B5EF4-FFF2-40B4-BE49-F238E27FC236}">
                <a16:creationId xmlns:a16="http://schemas.microsoft.com/office/drawing/2014/main" id="{6E93AA22-2433-4157-AD57-173DFE4C814E}"/>
              </a:ext>
            </a:extLst>
          </p:cNvPr>
          <p:cNvSpPr/>
          <p:nvPr/>
        </p:nvSpPr>
        <p:spPr>
          <a:xfrm>
            <a:off x="5178976" y="4563077"/>
            <a:ext cx="2025862" cy="914400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C282D-A134-4D79-AC61-2925DF9A3782}"/>
              </a:ext>
            </a:extLst>
          </p:cNvPr>
          <p:cNvSpPr txBox="1"/>
          <p:nvPr/>
        </p:nvSpPr>
        <p:spPr>
          <a:xfrm>
            <a:off x="2169969" y="6226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Prem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81546-0490-404C-A5B5-8C6D9040C853}"/>
              </a:ext>
            </a:extLst>
          </p:cNvPr>
          <p:cNvSpPr/>
          <p:nvPr/>
        </p:nvSpPr>
        <p:spPr>
          <a:xfrm>
            <a:off x="1531881" y="4521034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D7A9E-AA52-4441-BB9F-E3A740019F92}"/>
              </a:ext>
            </a:extLst>
          </p:cNvPr>
          <p:cNvSpPr/>
          <p:nvPr/>
        </p:nvSpPr>
        <p:spPr>
          <a:xfrm>
            <a:off x="2961209" y="4521034"/>
            <a:ext cx="914400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Travel</a:t>
            </a:r>
            <a:br>
              <a:rPr lang="en-AU" dirty="0"/>
            </a:br>
            <a:r>
              <a:rPr lang="en-AU" dirty="0"/>
              <a:t>History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4FCF72-A015-4BA2-92CF-F2B199D86FAC}"/>
              </a:ext>
            </a:extLst>
          </p:cNvPr>
          <p:cNvSpPr/>
          <p:nvPr/>
        </p:nvSpPr>
        <p:spPr>
          <a:xfrm>
            <a:off x="9157137" y="4589364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Travel</a:t>
            </a:r>
            <a:br>
              <a:rPr lang="en-AU" dirty="0"/>
            </a:br>
            <a:r>
              <a:rPr lang="en-AU" dirty="0"/>
              <a:t>History</a:t>
            </a:r>
          </a:p>
        </p:txBody>
      </p:sp>
      <p:pic>
        <p:nvPicPr>
          <p:cNvPr id="19" name="Picture 2" descr="https://www.vaisulweb.com/wp-content/uploads/2019/02/azure_logo_794_new.png">
            <a:extLst>
              <a:ext uri="{FF2B5EF4-FFF2-40B4-BE49-F238E27FC236}">
                <a16:creationId xmlns:a16="http://schemas.microsoft.com/office/drawing/2014/main" id="{5DEF68D1-97AA-4BA2-8E72-0C2EAD4F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07" y="5733716"/>
            <a:ext cx="862260" cy="8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2306E1-EE87-4A7D-B54E-2BE708C5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034" y="5656532"/>
            <a:ext cx="1808430" cy="9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Data Privacy</a:t>
            </a:r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4082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Data Privacy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Joins between Temporal &amp; Non-Temporal tables</a:t>
            </a:r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760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4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0A6B0-6DCF-448A-8481-FAC462129252}"/>
              </a:ext>
            </a:extLst>
          </p:cNvPr>
          <p:cNvSpPr txBox="1"/>
          <p:nvPr/>
        </p:nvSpPr>
        <p:spPr>
          <a:xfrm>
            <a:off x="6094105" y="802955"/>
            <a:ext cx="535455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Temporal Tables</a:t>
            </a:r>
          </a:p>
        </p:txBody>
      </p:sp>
      <p:sp>
        <p:nvSpPr>
          <p:cNvPr id="14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9" name="Picture 2" descr="Image result for time travel">
            <a:extLst>
              <a:ext uri="{FF2B5EF4-FFF2-40B4-BE49-F238E27FC236}">
                <a16:creationId xmlns:a16="http://schemas.microsoft.com/office/drawing/2014/main" id="{410EFFBD-524C-457A-B0BB-8E6DFAFD7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r="32943" b="-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B16F2DB9-228A-4C89-88C4-FC12B730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Azure SQL 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SQL Server 2016 + </a:t>
            </a:r>
          </a:p>
        </p:txBody>
      </p:sp>
    </p:spTree>
    <p:extLst>
      <p:ext uri="{BB962C8B-B14F-4D97-AF65-F5344CB8AC3E}">
        <p14:creationId xmlns:p14="http://schemas.microsoft.com/office/powerpoint/2010/main" val="304010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Data Privacy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Joins between Temporal &amp; Non-Temporal tables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Azure Stretch reliant on network connectivity</a:t>
            </a:r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08125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endParaRPr lang="en-AU" sz="2000" dirty="0"/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46533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No Checks, P|F keys on History table</a:t>
            </a:r>
          </a:p>
          <a:p>
            <a:pPr>
              <a:lnSpc>
                <a:spcPct val="250000"/>
              </a:lnSpc>
            </a:pPr>
            <a:endParaRPr lang="en-AU" sz="2000" dirty="0"/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8608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No Checks, P|F keys on History table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No </a:t>
            </a:r>
            <a:r>
              <a:rPr lang="en-AU" sz="2000" b="1" dirty="0"/>
              <a:t>Indexed </a:t>
            </a:r>
            <a:r>
              <a:rPr lang="en-AU" sz="2000" dirty="0"/>
              <a:t>Views using Temporal Tables</a:t>
            </a:r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112146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10E-D65D-4551-A1D6-8DC2ADED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AU" dirty="0"/>
              <a:t>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8318F-3A7F-44D5-8AC4-BBA9A255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1" r="19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5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DE9B-353D-444E-9BA6-B8FC01BE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AU" sz="2000" dirty="0"/>
              <a:t>Tables with Binary, Text, Image will get BIG!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No Checks, P|F keys on History table</a:t>
            </a:r>
          </a:p>
          <a:p>
            <a:pPr>
              <a:lnSpc>
                <a:spcPct val="250000"/>
              </a:lnSpc>
            </a:pPr>
            <a:r>
              <a:rPr lang="en-AU" sz="2000" dirty="0"/>
              <a:t>No </a:t>
            </a:r>
            <a:r>
              <a:rPr lang="en-AU" sz="2000" b="1" dirty="0"/>
              <a:t>Indexed </a:t>
            </a:r>
            <a:r>
              <a:rPr lang="en-AU" sz="2000" dirty="0"/>
              <a:t>Views using Temporal Tables</a:t>
            </a:r>
          </a:p>
          <a:p>
            <a:pPr>
              <a:lnSpc>
                <a:spcPct val="250000"/>
              </a:lnSpc>
            </a:pPr>
            <a:r>
              <a:rPr lang="en-AU" sz="2000" dirty="0">
                <a:hlinkClick r:id="rId4"/>
              </a:rPr>
              <a:t>https://docs.microsoft.com/en-us/sql/relational-databases/tables/temporal-table-considerations-and-limitations</a:t>
            </a:r>
            <a:endParaRPr lang="en-AU" sz="2000" dirty="0"/>
          </a:p>
          <a:p>
            <a:pPr>
              <a:lnSpc>
                <a:spcPct val="250000"/>
              </a:lnSpc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0889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4" name="Straight Connector 86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IBM DB2">
            <a:extLst>
              <a:ext uri="{FF2B5EF4-FFF2-40B4-BE49-F238E27FC236}">
                <a16:creationId xmlns:a16="http://schemas.microsoft.com/office/drawing/2014/main" id="{E886CFF8-AAD2-4FF1-8E33-5262B13D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59" y="982364"/>
            <a:ext cx="2648371" cy="26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88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A3114-64D9-45D5-8B8A-ED306D0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Alternatives</a:t>
            </a:r>
          </a:p>
        </p:txBody>
      </p:sp>
      <p:pic>
        <p:nvPicPr>
          <p:cNvPr id="1028" name="Picture 4" descr="Image result for teradata">
            <a:extLst>
              <a:ext uri="{FF2B5EF4-FFF2-40B4-BE49-F238E27FC236}">
                <a16:creationId xmlns:a16="http://schemas.microsoft.com/office/drawing/2014/main" id="{0262342B-58D7-415B-A5D9-C298F101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1" y="1880094"/>
            <a:ext cx="2659472" cy="8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ostgres">
            <a:extLst>
              <a:ext uri="{FF2B5EF4-FFF2-40B4-BE49-F238E27FC236}">
                <a16:creationId xmlns:a16="http://schemas.microsoft.com/office/drawing/2014/main" id="{4C32EC81-A7E2-4F94-8501-1544D5D1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939100"/>
            <a:ext cx="2646677" cy="27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Flashback Query">
            <a:extLst>
              <a:ext uri="{FF2B5EF4-FFF2-40B4-BE49-F238E27FC236}">
                <a16:creationId xmlns:a16="http://schemas.microsoft.com/office/drawing/2014/main" id="{0D85E7C0-B807-40BA-A218-8D1B5EC0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5269" y="1709807"/>
            <a:ext cx="2648372" cy="12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20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440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693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4511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8D32F3-297C-4EA7-9F83-AD3C2815A135}"/>
              </a:ext>
            </a:extLst>
          </p:cNvPr>
          <p:cNvSpPr txBox="1"/>
          <p:nvPr/>
        </p:nvSpPr>
        <p:spPr>
          <a:xfrm>
            <a:off x="5591503" y="2480441"/>
            <a:ext cx="5854263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u="sng" dirty="0"/>
              <a:t>Temporal Table: </a:t>
            </a:r>
            <a:br>
              <a:rPr lang="en-AU" sz="3200" dirty="0"/>
            </a:br>
            <a:r>
              <a:rPr lang="en-AU" sz="3200" dirty="0"/>
              <a:t>A regular table with a corresponding </a:t>
            </a:r>
            <a:r>
              <a:rPr lang="en-AU" sz="3200" b="1" dirty="0"/>
              <a:t>_History</a:t>
            </a:r>
            <a:r>
              <a:rPr lang="en-AU" sz="3200" dirty="0"/>
              <a:t> table tracking all historic changes</a:t>
            </a:r>
          </a:p>
        </p:txBody>
      </p:sp>
    </p:spTree>
    <p:extLst>
      <p:ext uri="{BB962C8B-B14F-4D97-AF65-F5344CB8AC3E}">
        <p14:creationId xmlns:p14="http://schemas.microsoft.com/office/powerpoint/2010/main" val="2534153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1863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8D32F3-297C-4EA7-9F83-AD3C2815A135}"/>
              </a:ext>
            </a:extLst>
          </p:cNvPr>
          <p:cNvSpPr txBox="1"/>
          <p:nvPr/>
        </p:nvSpPr>
        <p:spPr>
          <a:xfrm>
            <a:off x="5318234" y="2480441"/>
            <a:ext cx="6600497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Query data for given points in time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Analytics &amp; Insights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Disaster Recovery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3200" dirty="0"/>
              <a:t>Audit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40856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9073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8D32F3-297C-4EA7-9F83-AD3C2815A135}"/>
              </a:ext>
            </a:extLst>
          </p:cNvPr>
          <p:cNvSpPr txBox="1"/>
          <p:nvPr/>
        </p:nvSpPr>
        <p:spPr>
          <a:xfrm>
            <a:off x="5318234" y="2480441"/>
            <a:ext cx="6873766" cy="169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800" dirty="0"/>
              <a:t>Add </a:t>
            </a:r>
            <a:r>
              <a:rPr lang="en-AU" sz="2800" dirty="0" err="1"/>
              <a:t>DateFrom</a:t>
            </a:r>
            <a:r>
              <a:rPr lang="en-AU" sz="2800" dirty="0"/>
              <a:t> / </a:t>
            </a:r>
            <a:r>
              <a:rPr lang="en-AU" sz="2800" dirty="0" err="1"/>
              <a:t>DateTo</a:t>
            </a:r>
            <a:r>
              <a:rPr lang="en-AU" sz="2800" dirty="0"/>
              <a:t> to main table.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AU" sz="2800" dirty="0"/>
              <a:t>Turn on </a:t>
            </a:r>
            <a:r>
              <a:rPr lang="en-AU" sz="2800" dirty="0" err="1"/>
              <a:t>SystemVersioning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4190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are 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955337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9484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78B48A-FA48-4831-9D40-53167415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73632"/>
              </p:ext>
            </p:extLst>
          </p:nvPr>
        </p:nvGraphicFramePr>
        <p:xfrm>
          <a:off x="6041005" y="2372163"/>
          <a:ext cx="4820194" cy="388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194">
                  <a:extLst>
                    <a:ext uri="{9D8B030D-6E8A-4147-A177-3AD203B41FA5}">
                      <a16:colId xmlns:a16="http://schemas.microsoft.com/office/drawing/2014/main" val="382930390"/>
                    </a:ext>
                  </a:extLst>
                </a:gridCol>
              </a:tblGrid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60306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73858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AS OF &lt;dt&gt;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56444"/>
                  </a:ext>
                </a:extLst>
              </a:tr>
              <a:tr h="689337">
                <a:tc>
                  <a:txBody>
                    <a:bodyPr/>
                    <a:lstStyle/>
                    <a:p>
                      <a:r>
                        <a:rPr lang="en-AU" dirty="0"/>
                        <a:t>FROM &lt;dt&gt; TO &lt;dt&gt;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75776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BETWEEN &lt;dt&gt; AND &lt;dt&gt;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1745"/>
                  </a:ext>
                </a:extLst>
              </a:tr>
              <a:tr h="640051">
                <a:tc>
                  <a:txBody>
                    <a:bodyPr/>
                    <a:lstStyle/>
                    <a:p>
                      <a:r>
                        <a:rPr lang="en-AU" dirty="0"/>
                        <a:t>CONTAINED IN (&lt;dt&gt;, &lt;dt&gt;)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15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889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617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www.vaisulweb.com/wp-content/uploads/2019/02/azure_logo_794_new.png">
            <a:extLst>
              <a:ext uri="{FF2B5EF4-FFF2-40B4-BE49-F238E27FC236}">
                <a16:creationId xmlns:a16="http://schemas.microsoft.com/office/drawing/2014/main" id="{38E25030-88D3-4892-BDF1-AD5296DA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46" y="3372922"/>
            <a:ext cx="1615550" cy="161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BAB7D6-E9F1-4852-BA98-799145BD8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8068" y="3228197"/>
            <a:ext cx="36671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7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6893-ED3B-4D11-A92B-9BBB175B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8841F-4132-4D1F-BAB2-4A42BD194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185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2956FE-F23D-4A03-AFDA-CD68D7D2F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43400"/>
              </p:ext>
            </p:extLst>
          </p:nvPr>
        </p:nvGraphicFramePr>
        <p:xfrm>
          <a:off x="5194299" y="2643060"/>
          <a:ext cx="6842799" cy="3552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676">
                  <a:extLst>
                    <a:ext uri="{9D8B030D-6E8A-4147-A177-3AD203B41FA5}">
                      <a16:colId xmlns:a16="http://schemas.microsoft.com/office/drawing/2014/main" val="4068833893"/>
                    </a:ext>
                  </a:extLst>
                </a:gridCol>
                <a:gridCol w="4922123">
                  <a:extLst>
                    <a:ext uri="{9D8B030D-6E8A-4147-A177-3AD203B41FA5}">
                      <a16:colId xmlns:a16="http://schemas.microsoft.com/office/drawing/2014/main" val="1599861324"/>
                    </a:ext>
                  </a:extLst>
                </a:gridCol>
              </a:tblGrid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8"/>
                        </a:rPr>
                        <a:t>joel@joelgallagher.com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879915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@</a:t>
                      </a:r>
                      <a:r>
                        <a:rPr lang="en-AU" dirty="0" err="1"/>
                        <a:t>joelgall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86979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9"/>
                        </a:rPr>
                        <a:t>linkedin.com/in/joelgallagher/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02503"/>
                  </a:ext>
                </a:extLst>
              </a:tr>
              <a:tr h="888221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hlinkClick r:id="rId10"/>
                        </a:rPr>
                        <a:t>https://github.com/JoelGallagher/TimeTravelWithSqlServer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392789"/>
                  </a:ext>
                </a:extLst>
              </a:tr>
            </a:tbl>
          </a:graphicData>
        </a:graphic>
      </p:graphicFrame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65E216BF-C21B-490B-8E59-22BC837C75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2643060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18519-5CE6-48F2-ACBC-2960E52EC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7311" y="4597650"/>
            <a:ext cx="557377" cy="57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E943F-72F2-497A-944C-BEC33008B0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4737" y="3604129"/>
            <a:ext cx="742524" cy="7425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53ADD8-CDB6-4989-A101-C30B3A8917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7310" y="5525871"/>
            <a:ext cx="557378" cy="5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7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F63A1-AE2A-4F0B-84C3-CAF35E6C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E53C9AA8-D6A5-4295-975A-7C76206A0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8E511-CCAB-4C02-B3F7-9D6F4351F109}"/>
              </a:ext>
            </a:extLst>
          </p:cNvPr>
          <p:cNvSpPr txBox="1"/>
          <p:nvPr/>
        </p:nvSpPr>
        <p:spPr>
          <a:xfrm>
            <a:off x="2209801" y="1166070"/>
            <a:ext cx="5293449" cy="411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Tables 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!= 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Temporary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Tables</a:t>
            </a:r>
          </a:p>
        </p:txBody>
      </p:sp>
      <p:pic>
        <p:nvPicPr>
          <p:cNvPr id="15" name="Graphic 14" descr="DatabaseOutline">
            <a:extLst>
              <a:ext uri="{FF2B5EF4-FFF2-40B4-BE49-F238E27FC236}">
                <a16:creationId xmlns:a16="http://schemas.microsoft.com/office/drawing/2014/main" id="{D3168105-2EE9-4F71-9F6F-5C56C39F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FA8AF9-603B-4207-954C-B4679C5AC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Standard Table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32588"/>
              </p:ext>
            </p:extLst>
          </p:nvPr>
        </p:nvGraphicFramePr>
        <p:xfrm>
          <a:off x="714572" y="3164335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554763" y="2641114"/>
            <a:ext cx="153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3820FB-245B-4895-8D52-A1AE1580E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50" y="1977795"/>
            <a:ext cx="6614128" cy="415600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806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Temporal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755551"/>
              </p:ext>
            </p:extLst>
          </p:nvPr>
        </p:nvGraphicFramePr>
        <p:xfrm>
          <a:off x="220715" y="2328966"/>
          <a:ext cx="5318237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29558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382113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  <a:gridCol w="1198180">
                  <a:extLst>
                    <a:ext uri="{9D8B030D-6E8A-4147-A177-3AD203B41FA5}">
                      <a16:colId xmlns:a16="http://schemas.microsoft.com/office/drawing/2014/main" val="1011292694"/>
                    </a:ext>
                  </a:extLst>
                </a:gridCol>
                <a:gridCol w="1408386">
                  <a:extLst>
                    <a:ext uri="{9D8B030D-6E8A-4147-A177-3AD203B41FA5}">
                      <a16:colId xmlns:a16="http://schemas.microsoft.com/office/drawing/2014/main" val="1986520167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From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To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1/1/2019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1/4/2019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31/12/9999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602888" y="1805746"/>
            <a:ext cx="15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9465-5DB6-44C5-A004-A02770ECCEB3}"/>
              </a:ext>
            </a:extLst>
          </p:cNvPr>
          <p:cNvGrpSpPr/>
          <p:nvPr/>
        </p:nvGrpSpPr>
        <p:grpSpPr>
          <a:xfrm>
            <a:off x="5706056" y="1823726"/>
            <a:ext cx="5984847" cy="4058060"/>
            <a:chOff x="5368954" y="1889636"/>
            <a:chExt cx="5984847" cy="4058060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27AAF208-E9B1-426F-A591-E9698465868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1708267"/>
                </p:ext>
              </p:extLst>
            </p:nvPr>
          </p:nvGraphicFramePr>
          <p:xfrm>
            <a:off x="5368954" y="2412856"/>
            <a:ext cx="5984847" cy="3534840"/>
          </p:xfrm>
          <a:graphic>
            <a:graphicData uri="http://schemas.openxmlformats.org/drawingml/2006/table">
              <a:tbl>
                <a:tblPr firstRow="1" bandRow="1">
                  <a:tableStyleId>{5202B0CA-FC54-4496-8BCA-5EF66A818D29}</a:tableStyleId>
                </a:tblPr>
                <a:tblGrid>
                  <a:gridCol w="1496212">
                    <a:extLst>
                      <a:ext uri="{9D8B030D-6E8A-4147-A177-3AD203B41FA5}">
                        <a16:colId xmlns:a16="http://schemas.microsoft.com/office/drawing/2014/main" val="3338412555"/>
                      </a:ext>
                    </a:extLst>
                  </a:gridCol>
                  <a:gridCol w="1641271">
                    <a:extLst>
                      <a:ext uri="{9D8B030D-6E8A-4147-A177-3AD203B41FA5}">
                        <a16:colId xmlns:a16="http://schemas.microsoft.com/office/drawing/2014/main" val="1061934126"/>
                      </a:ext>
                    </a:extLst>
                  </a:gridCol>
                  <a:gridCol w="1351152">
                    <a:extLst>
                      <a:ext uri="{9D8B030D-6E8A-4147-A177-3AD203B41FA5}">
                        <a16:colId xmlns:a16="http://schemas.microsoft.com/office/drawing/2014/main" val="2567248575"/>
                      </a:ext>
                    </a:extLst>
                  </a:gridCol>
                  <a:gridCol w="1496212">
                    <a:extLst>
                      <a:ext uri="{9D8B030D-6E8A-4147-A177-3AD203B41FA5}">
                        <a16:colId xmlns:a16="http://schemas.microsoft.com/office/drawing/2014/main" val="1340005995"/>
                      </a:ext>
                    </a:extLst>
                  </a:gridCol>
                </a:tblGrid>
                <a:tr h="441855"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ChildID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PetName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From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To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243980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Buffy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7673067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Draco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044665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33648827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Zack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743380342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Scruffy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1/2/2013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28258941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1/4/2019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76300099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Jackie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6879644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4A95C3-73C6-4E3F-AE71-119C2F21D57C}"/>
                </a:ext>
              </a:extLst>
            </p:cNvPr>
            <p:cNvSpPr txBox="1"/>
            <p:nvPr/>
          </p:nvSpPr>
          <p:spPr>
            <a:xfrm>
              <a:off x="6986097" y="1889636"/>
              <a:ext cx="2750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err="1"/>
                <a:t>ChildPets_History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613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6287-3E0A-47B4-8D41-49E4A3C3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Temporal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3F3727-D163-4E05-BC62-B4F7063B2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24700"/>
              </p:ext>
            </p:extLst>
          </p:nvPr>
        </p:nvGraphicFramePr>
        <p:xfrm>
          <a:off x="250970" y="2412856"/>
          <a:ext cx="3213684" cy="13255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06842">
                  <a:extLst>
                    <a:ext uri="{9D8B030D-6E8A-4147-A177-3AD203B41FA5}">
                      <a16:colId xmlns:a16="http://schemas.microsoft.com/office/drawing/2014/main" val="3338412555"/>
                    </a:ext>
                  </a:extLst>
                </a:gridCol>
                <a:gridCol w="1606842">
                  <a:extLst>
                    <a:ext uri="{9D8B030D-6E8A-4147-A177-3AD203B41FA5}">
                      <a16:colId xmlns:a16="http://schemas.microsoft.com/office/drawing/2014/main" val="2884261060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r>
                        <a:rPr lang="en-AU" dirty="0" err="1"/>
                        <a:t>ChildID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PetName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9805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0670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4665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D60BB-B60F-47BC-909B-92DE7B6AA6D7}"/>
              </a:ext>
            </a:extLst>
          </p:cNvPr>
          <p:cNvSpPr txBox="1"/>
          <p:nvPr/>
        </p:nvSpPr>
        <p:spPr>
          <a:xfrm>
            <a:off x="1091159" y="1889636"/>
            <a:ext cx="15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 err="1"/>
              <a:t>ChildPets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9465-5DB6-44C5-A004-A02770ECCEB3}"/>
              </a:ext>
            </a:extLst>
          </p:cNvPr>
          <p:cNvGrpSpPr/>
          <p:nvPr/>
        </p:nvGrpSpPr>
        <p:grpSpPr>
          <a:xfrm>
            <a:off x="5889072" y="1830913"/>
            <a:ext cx="5984847" cy="4058060"/>
            <a:chOff x="5368954" y="1889636"/>
            <a:chExt cx="5984847" cy="4058060"/>
          </a:xfrm>
        </p:grpSpPr>
        <p:graphicFrame>
          <p:nvGraphicFramePr>
            <p:cNvPr id="6" name="Content Placeholder 4">
              <a:extLst>
                <a:ext uri="{FF2B5EF4-FFF2-40B4-BE49-F238E27FC236}">
                  <a16:creationId xmlns:a16="http://schemas.microsoft.com/office/drawing/2014/main" id="{27AAF208-E9B1-426F-A591-E9698465868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68954" y="2412856"/>
            <a:ext cx="5984847" cy="3534840"/>
          </p:xfrm>
          <a:graphic>
            <a:graphicData uri="http://schemas.openxmlformats.org/drawingml/2006/table">
              <a:tbl>
                <a:tblPr firstRow="1" bandRow="1">
                  <a:tableStyleId>{5202B0CA-FC54-4496-8BCA-5EF66A818D29}</a:tableStyleId>
                </a:tblPr>
                <a:tblGrid>
                  <a:gridCol w="1496212">
                    <a:extLst>
                      <a:ext uri="{9D8B030D-6E8A-4147-A177-3AD203B41FA5}">
                        <a16:colId xmlns:a16="http://schemas.microsoft.com/office/drawing/2014/main" val="3338412555"/>
                      </a:ext>
                    </a:extLst>
                  </a:gridCol>
                  <a:gridCol w="1641271">
                    <a:extLst>
                      <a:ext uri="{9D8B030D-6E8A-4147-A177-3AD203B41FA5}">
                        <a16:colId xmlns:a16="http://schemas.microsoft.com/office/drawing/2014/main" val="1061934126"/>
                      </a:ext>
                    </a:extLst>
                  </a:gridCol>
                  <a:gridCol w="1351152">
                    <a:extLst>
                      <a:ext uri="{9D8B030D-6E8A-4147-A177-3AD203B41FA5}">
                        <a16:colId xmlns:a16="http://schemas.microsoft.com/office/drawing/2014/main" val="2567248575"/>
                      </a:ext>
                    </a:extLst>
                  </a:gridCol>
                  <a:gridCol w="1496212">
                    <a:extLst>
                      <a:ext uri="{9D8B030D-6E8A-4147-A177-3AD203B41FA5}">
                        <a16:colId xmlns:a16="http://schemas.microsoft.com/office/drawing/2014/main" val="1340005995"/>
                      </a:ext>
                    </a:extLst>
                  </a:gridCol>
                </a:tblGrid>
                <a:tr h="441855"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ChildID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 err="1"/>
                          <a:t>PetsName</a:t>
                        </a:r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From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To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0243980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Buffy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7673067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Draco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504466550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A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1/6/2012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633648827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Zack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3/8/2015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743380342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Scruffy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1/2/2013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28258941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Ruffy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3/9/2016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1/4/2019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276300099"/>
                    </a:ext>
                  </a:extLst>
                </a:tr>
                <a:tr h="441855">
                  <a:tc>
                    <a:txBody>
                      <a:bodyPr/>
                      <a:lstStyle/>
                      <a:p>
                        <a:r>
                          <a:rPr lang="en-AU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Jackie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12/7/2016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AU" dirty="0"/>
                          <a:t>1/1/2019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68796443"/>
                    </a:ext>
                  </a:extLst>
                </a:tr>
              </a:tbl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4A95C3-73C6-4E3F-AE71-119C2F21D57C}"/>
                </a:ext>
              </a:extLst>
            </p:cNvPr>
            <p:cNvSpPr txBox="1"/>
            <p:nvPr/>
          </p:nvSpPr>
          <p:spPr>
            <a:xfrm>
              <a:off x="6986097" y="1889636"/>
              <a:ext cx="2750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err="1"/>
                <a:t>ChildPets_History</a:t>
              </a:r>
              <a:endParaRPr lang="en-AU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36FDFD-C23B-40A2-813C-8B3E84DA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21" y="1027906"/>
            <a:ext cx="4756304" cy="5184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04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0B7AE-E5A6-4A1F-8BCC-4F6CE8C9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Temporal Tables?</a:t>
            </a:r>
          </a:p>
        </p:txBody>
      </p:sp>
    </p:spTree>
    <p:extLst>
      <p:ext uri="{BB962C8B-B14F-4D97-AF65-F5344CB8AC3E}">
        <p14:creationId xmlns:p14="http://schemas.microsoft.com/office/powerpoint/2010/main" val="306471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803</Words>
  <Application>Microsoft Office PowerPoint</Application>
  <PresentationFormat>Widescreen</PresentationFormat>
  <Paragraphs>450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Time Travel with SQL Server</vt:lpstr>
      <vt:lpstr>PowerPoint Presentation</vt:lpstr>
      <vt:lpstr>PowerPoint Presentation</vt:lpstr>
      <vt:lpstr>What are Temporal Tables?</vt:lpstr>
      <vt:lpstr>PowerPoint Presentation</vt:lpstr>
      <vt:lpstr>Standard Table</vt:lpstr>
      <vt:lpstr>Temporal Tables</vt:lpstr>
      <vt:lpstr>Temporal Tables</vt:lpstr>
      <vt:lpstr>Why use  Temporal Tables?</vt:lpstr>
      <vt:lpstr>Why?</vt:lpstr>
      <vt:lpstr>Why?</vt:lpstr>
      <vt:lpstr>Why?</vt:lpstr>
      <vt:lpstr>Why?</vt:lpstr>
      <vt:lpstr>Why?</vt:lpstr>
      <vt:lpstr>Why?</vt:lpstr>
      <vt:lpstr>Why?</vt:lpstr>
      <vt:lpstr>How to use  Temporal Tables?</vt:lpstr>
      <vt:lpstr>How?</vt:lpstr>
      <vt:lpstr>How?</vt:lpstr>
      <vt:lpstr>How?</vt:lpstr>
      <vt:lpstr>How?</vt:lpstr>
      <vt:lpstr>When?</vt:lpstr>
      <vt:lpstr>When?</vt:lpstr>
      <vt:lpstr>When?</vt:lpstr>
      <vt:lpstr>Where can I run Temporal Tables?</vt:lpstr>
      <vt:lpstr>Where?</vt:lpstr>
      <vt:lpstr>Where?</vt:lpstr>
      <vt:lpstr>CONSIDERATIONS</vt:lpstr>
      <vt:lpstr>CONSIDERATIONS</vt:lpstr>
      <vt:lpstr>CONSIDERATIONS</vt:lpstr>
      <vt:lpstr>CONSIDERATIONS</vt:lpstr>
      <vt:lpstr>CONSIDERATIONS</vt:lpstr>
      <vt:lpstr>CONSIDERATIONS</vt:lpstr>
      <vt:lpstr>CONSIDERATIONS</vt:lpstr>
      <vt:lpstr>Alternatives</vt:lpstr>
      <vt:lpstr>SUMMARY</vt:lpstr>
      <vt:lpstr>SUMMARY</vt:lpstr>
      <vt:lpstr>SUMMARY</vt:lpstr>
      <vt:lpstr>SUMMARY</vt:lpstr>
      <vt:lpstr>SUMMARY</vt:lpstr>
      <vt:lpstr>SUMMARY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Travel with SQL Server</dc:title>
  <dc:creator>Joel Gallagher</dc:creator>
  <cp:lastModifiedBy>Joel Gallagher</cp:lastModifiedBy>
  <cp:revision>7</cp:revision>
  <dcterms:created xsi:type="dcterms:W3CDTF">2019-07-09T05:46:07Z</dcterms:created>
  <dcterms:modified xsi:type="dcterms:W3CDTF">2019-07-10T04:13:17Z</dcterms:modified>
</cp:coreProperties>
</file>