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6" r:id="rId3"/>
    <p:sldId id="259" r:id="rId4"/>
    <p:sldId id="270" r:id="rId5"/>
    <p:sldId id="271" r:id="rId6"/>
    <p:sldId id="260" r:id="rId7"/>
    <p:sldId id="284" r:id="rId8"/>
    <p:sldId id="261" r:id="rId9"/>
    <p:sldId id="258" r:id="rId10"/>
    <p:sldId id="285" r:id="rId11"/>
    <p:sldId id="269" r:id="rId12"/>
    <p:sldId id="275" r:id="rId13"/>
    <p:sldId id="273" r:id="rId14"/>
    <p:sldId id="286" r:id="rId15"/>
    <p:sldId id="278" r:id="rId16"/>
    <p:sldId id="281" r:id="rId17"/>
    <p:sldId id="288" r:id="rId18"/>
    <p:sldId id="282" r:id="rId19"/>
    <p:sldId id="276" r:id="rId20"/>
    <p:sldId id="283" r:id="rId21"/>
    <p:sldId id="280" r:id="rId22"/>
    <p:sldId id="264" r:id="rId23"/>
    <p:sldId id="262" r:id="rId24"/>
    <p:sldId id="279" r:id="rId25"/>
    <p:sldId id="266" r:id="rId26"/>
    <p:sldId id="265" r:id="rId27"/>
    <p:sldId id="287" r:id="rId28"/>
    <p:sldId id="26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444" autoAdjust="0"/>
  </p:normalViewPr>
  <p:slideViewPr>
    <p:cSldViewPr snapToGrid="0">
      <p:cViewPr varScale="1">
        <p:scale>
          <a:sx n="43" d="100"/>
          <a:sy n="43" d="100"/>
        </p:scale>
        <p:origin x="15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DD94F-0CB8-46C0-B174-20251146D357}" type="datetimeFigureOut">
              <a:rPr lang="en-GB" smtClean="0"/>
              <a:t>19/04/2018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B92C2-E7C5-4283-AA45-CEEC64A4D39D}" type="slidenum">
              <a:rPr lang="en-GB" smtClean="0"/>
              <a:t>‹#›</a:t>
            </a:fld>
            <a:endParaRPr lang="en-GB"/>
          </a:p>
        </p:txBody>
      </p:sp>
    </p:spTree>
    <p:extLst>
      <p:ext uri="{BB962C8B-B14F-4D97-AF65-F5344CB8AC3E}">
        <p14:creationId xmlns:p14="http://schemas.microsoft.com/office/powerpoint/2010/main" val="74730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5</a:t>
            </a:fld>
            <a:endParaRPr lang="en-GB"/>
          </a:p>
        </p:txBody>
      </p:sp>
    </p:spTree>
    <p:extLst>
      <p:ext uri="{BB962C8B-B14F-4D97-AF65-F5344CB8AC3E}">
        <p14:creationId xmlns:p14="http://schemas.microsoft.com/office/powerpoint/2010/main" val="1752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why Azure vs AWS </a:t>
            </a:r>
          </a:p>
          <a:p>
            <a:endParaRPr lang="en-GB" dirty="0"/>
          </a:p>
          <a:p>
            <a:r>
              <a:rPr lang="en-GB" dirty="0"/>
              <a:t>We use both in-house. Azure deemed more mature for SAAS / FAAS etc – use AWS for PAAS</a:t>
            </a:r>
          </a:p>
        </p:txBody>
      </p:sp>
      <p:sp>
        <p:nvSpPr>
          <p:cNvPr id="4" name="Slide Number Placeholder 3"/>
          <p:cNvSpPr>
            <a:spLocks noGrp="1"/>
          </p:cNvSpPr>
          <p:nvPr>
            <p:ph type="sldNum" sz="quarter" idx="10"/>
          </p:nvPr>
        </p:nvSpPr>
        <p:spPr/>
        <p:txBody>
          <a:bodyPr/>
          <a:lstStyle/>
          <a:p>
            <a:fld id="{C32B92C2-E7C5-4283-AA45-CEEC64A4D39D}" type="slidenum">
              <a:rPr lang="en-GB" smtClean="0"/>
              <a:t>8</a:t>
            </a:fld>
            <a:endParaRPr lang="en-GB"/>
          </a:p>
        </p:txBody>
      </p:sp>
    </p:spTree>
    <p:extLst>
      <p:ext uri="{BB962C8B-B14F-4D97-AF65-F5344CB8AC3E}">
        <p14:creationId xmlns:p14="http://schemas.microsoft.com/office/powerpoint/2010/main" val="306547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12</a:t>
            </a:fld>
            <a:endParaRPr lang="en-GB"/>
          </a:p>
        </p:txBody>
      </p:sp>
    </p:spTree>
    <p:extLst>
      <p:ext uri="{BB962C8B-B14F-4D97-AF65-F5344CB8AC3E}">
        <p14:creationId xmlns:p14="http://schemas.microsoft.com/office/powerpoint/2010/main" val="59757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13</a:t>
            </a:fld>
            <a:endParaRPr lang="en-GB"/>
          </a:p>
        </p:txBody>
      </p:sp>
    </p:spTree>
    <p:extLst>
      <p:ext uri="{BB962C8B-B14F-4D97-AF65-F5344CB8AC3E}">
        <p14:creationId xmlns:p14="http://schemas.microsoft.com/office/powerpoint/2010/main" val="106954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https://azure.microsoft.com/en-gb/pricing/details/sql-database/managed/</a:t>
            </a:r>
          </a:p>
          <a:p>
            <a:endParaRPr lang="en-GB" dirty="0"/>
          </a:p>
          <a:p>
            <a:r>
              <a:rPr lang="en-GB" dirty="0"/>
              <a:t>32Gb / month included</a:t>
            </a:r>
          </a:p>
          <a:p>
            <a:r>
              <a:rPr lang="en-GB" dirty="0"/>
              <a:t>£0.06 per additional 32Gb / month</a:t>
            </a:r>
          </a:p>
          <a:p>
            <a:r>
              <a:rPr lang="en-GB" dirty="0"/>
              <a:t>Plus backup</a:t>
            </a:r>
          </a:p>
          <a:p>
            <a:endParaRPr lang="en-GB" dirty="0"/>
          </a:p>
          <a:p>
            <a:r>
              <a:rPr lang="en-GB" dirty="0"/>
              <a:t>Max 8Tb = rotate data after 3 years!</a:t>
            </a:r>
          </a:p>
        </p:txBody>
      </p:sp>
      <p:sp>
        <p:nvSpPr>
          <p:cNvPr id="4" name="Slide Number Placeholder 3"/>
          <p:cNvSpPr>
            <a:spLocks noGrp="1"/>
          </p:cNvSpPr>
          <p:nvPr>
            <p:ph type="sldNum" sz="quarter" idx="10"/>
          </p:nvPr>
        </p:nvSpPr>
        <p:spPr/>
        <p:txBody>
          <a:bodyPr/>
          <a:lstStyle/>
          <a:p>
            <a:fld id="{C32B92C2-E7C5-4283-AA45-CEEC64A4D39D}" type="slidenum">
              <a:rPr lang="en-GB" smtClean="0"/>
              <a:t>15</a:t>
            </a:fld>
            <a:endParaRPr lang="en-GB"/>
          </a:p>
        </p:txBody>
      </p:sp>
    </p:spTree>
    <p:extLst>
      <p:ext uri="{BB962C8B-B14F-4D97-AF65-F5344CB8AC3E}">
        <p14:creationId xmlns:p14="http://schemas.microsoft.com/office/powerpoint/2010/main" val="533609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16</a:t>
            </a:fld>
            <a:endParaRPr lang="en-GB"/>
          </a:p>
        </p:txBody>
      </p:sp>
    </p:spTree>
    <p:extLst>
      <p:ext uri="{BB962C8B-B14F-4D97-AF65-F5344CB8AC3E}">
        <p14:creationId xmlns:p14="http://schemas.microsoft.com/office/powerpoint/2010/main" val="75006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Store requires additional work or 3</a:t>
            </a:r>
            <a:r>
              <a:rPr lang="en-GB" baseline="30000" dirty="0"/>
              <a:t>rd</a:t>
            </a:r>
            <a:r>
              <a:rPr lang="en-GB" dirty="0"/>
              <a:t> party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CosmosDB</a:t>
            </a:r>
            <a:r>
              <a:rPr lang="en-GB" dirty="0"/>
              <a:t> has Geo-Replication OOB – better for 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17</a:t>
            </a:fld>
            <a:endParaRPr lang="en-GB"/>
          </a:p>
        </p:txBody>
      </p:sp>
    </p:spTree>
    <p:extLst>
      <p:ext uri="{BB962C8B-B14F-4D97-AF65-F5344CB8AC3E}">
        <p14:creationId xmlns:p14="http://schemas.microsoft.com/office/powerpoint/2010/main" val="378275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the same as </a:t>
            </a:r>
            <a:r>
              <a:rPr lang="en-US" sz="1200" b="0" i="1" kern="1200" dirty="0">
                <a:solidFill>
                  <a:schemeClr val="tx1"/>
                </a:solidFill>
                <a:effectLst/>
                <a:latin typeface="+mn-lt"/>
                <a:ea typeface="+mn-ea"/>
                <a:cs typeface="+mn-cs"/>
              </a:rPr>
              <a:t>Logging</a:t>
            </a:r>
            <a:r>
              <a:rPr lang="en-US" sz="1200" b="0" i="0" kern="1200" dirty="0">
                <a:solidFill>
                  <a:schemeClr val="tx1"/>
                </a:solidFill>
                <a:effectLst/>
                <a:latin typeface="+mn-lt"/>
                <a:ea typeface="+mn-ea"/>
                <a:cs typeface="+mn-cs"/>
              </a:rPr>
              <a:t>.</a:t>
            </a:r>
          </a:p>
          <a:p>
            <a:r>
              <a:rPr lang="en-US" sz="1200" b="0" i="1" kern="1200" dirty="0">
                <a:solidFill>
                  <a:schemeClr val="tx1"/>
                </a:solidFill>
                <a:effectLst/>
                <a:latin typeface="+mn-lt"/>
                <a:ea typeface="+mn-ea"/>
                <a:cs typeface="+mn-cs"/>
              </a:rPr>
              <a:t>Logging</a:t>
            </a:r>
            <a:r>
              <a:rPr lang="en-US" sz="1200" b="0" i="0" kern="1200" dirty="0">
                <a:solidFill>
                  <a:schemeClr val="tx1"/>
                </a:solidFill>
                <a:effectLst/>
                <a:latin typeface="+mn-lt"/>
                <a:ea typeface="+mn-ea"/>
                <a:cs typeface="+mn-cs"/>
              </a:rPr>
              <a:t> is used to provide low level information on system but is not intended to be used as an audit of actions. Critically logging can be </a:t>
            </a:r>
            <a:r>
              <a:rPr lang="en-US" sz="1200" b="0" i="0" kern="1200" dirty="0" err="1">
                <a:solidFill>
                  <a:schemeClr val="tx1"/>
                </a:solidFill>
                <a:effectLst/>
                <a:latin typeface="+mn-lt"/>
                <a:ea typeface="+mn-ea"/>
                <a:cs typeface="+mn-cs"/>
              </a:rPr>
              <a:t>turndc</a:t>
            </a:r>
            <a:r>
              <a:rPr lang="en-US" sz="1200" b="0" i="0" kern="1200" dirty="0">
                <a:solidFill>
                  <a:schemeClr val="tx1"/>
                </a:solidFill>
                <a:effectLst/>
                <a:latin typeface="+mn-lt"/>
                <a:ea typeface="+mn-ea"/>
                <a:cs typeface="+mn-cs"/>
              </a:rPr>
              <a:t> down, off or even fail and the system continue to function.</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is a critical component and </a:t>
            </a:r>
            <a:r>
              <a:rPr lang="en-US" sz="1200" b="1" i="0" kern="1200" dirty="0">
                <a:solidFill>
                  <a:schemeClr val="tx1"/>
                </a:solidFill>
                <a:effectLst/>
                <a:latin typeface="+mn-lt"/>
                <a:ea typeface="+mn-ea"/>
                <a:cs typeface="+mn-cs"/>
              </a:rPr>
              <a:t>cannot</a:t>
            </a:r>
            <a:r>
              <a:rPr lang="en-US" sz="1200" b="0" i="0" kern="1200" dirty="0">
                <a:solidFill>
                  <a:schemeClr val="tx1"/>
                </a:solidFill>
                <a:effectLst/>
                <a:latin typeface="+mn-lt"/>
                <a:ea typeface="+mn-ea"/>
                <a:cs typeface="+mn-cs"/>
              </a:rPr>
              <a:t> be turned off - failure to audit is treated as a system failure.</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events are </a:t>
            </a:r>
            <a:r>
              <a:rPr lang="en-US" sz="1200" b="1" i="0" kern="1200" dirty="0">
                <a:solidFill>
                  <a:schemeClr val="tx1"/>
                </a:solidFill>
                <a:effectLst/>
                <a:latin typeface="+mn-lt"/>
                <a:ea typeface="+mn-ea"/>
                <a:cs typeface="+mn-cs"/>
              </a:rPr>
              <a:t>immutable</a:t>
            </a:r>
            <a:r>
              <a:rPr lang="en-US" sz="1200" b="0" i="0" kern="1200" dirty="0">
                <a:solidFill>
                  <a:schemeClr val="tx1"/>
                </a:solidFill>
                <a:effectLst/>
                <a:latin typeface="+mn-lt"/>
                <a:ea typeface="+mn-ea"/>
                <a:cs typeface="+mn-cs"/>
              </a:rPr>
              <a:t>; they cannot be changed once written.</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records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be written by your domain / </a:t>
            </a:r>
            <a:r>
              <a:rPr lang="en-US" sz="1200" b="0" i="0" kern="1200" dirty="0" err="1">
                <a:solidFill>
                  <a:schemeClr val="tx1"/>
                </a:solidFill>
                <a:effectLst/>
                <a:latin typeface="+mn-lt"/>
                <a:ea typeface="+mn-ea"/>
                <a:cs typeface="+mn-cs"/>
              </a:rPr>
              <a:t>behavioural</a:t>
            </a:r>
            <a:r>
              <a:rPr lang="en-US" sz="1200" b="0" i="0" kern="1200" dirty="0">
                <a:solidFill>
                  <a:schemeClr val="tx1"/>
                </a:solidFill>
                <a:effectLst/>
                <a:latin typeface="+mn-lt"/>
                <a:ea typeface="+mn-ea"/>
                <a:cs typeface="+mn-cs"/>
              </a:rPr>
              <a:t> service layer.</a:t>
            </a:r>
          </a:p>
          <a:p>
            <a:r>
              <a:rPr lang="en-US" sz="1200" b="0" i="0" kern="1200" dirty="0">
                <a:solidFill>
                  <a:schemeClr val="tx1"/>
                </a:solidFill>
                <a:effectLst/>
                <a:latin typeface="+mn-lt"/>
                <a:ea typeface="+mn-ea"/>
                <a:cs typeface="+mn-cs"/>
              </a:rPr>
              <a:t>They </a:t>
            </a:r>
            <a:r>
              <a:rPr lang="en-US" sz="1200" b="1" i="0" kern="1200" dirty="0">
                <a:solidFill>
                  <a:schemeClr val="tx1"/>
                </a:solidFill>
                <a:effectLst/>
                <a:latin typeface="+mn-lt"/>
                <a:ea typeface="+mn-ea"/>
                <a:cs typeface="+mn-cs"/>
              </a:rPr>
              <a:t>should not</a:t>
            </a:r>
            <a:r>
              <a:rPr lang="en-US" sz="1200" b="0" i="0" kern="1200" dirty="0">
                <a:solidFill>
                  <a:schemeClr val="tx1"/>
                </a:solidFill>
                <a:effectLst/>
                <a:latin typeface="+mn-lt"/>
                <a:ea typeface="+mn-ea"/>
                <a:cs typeface="+mn-cs"/>
              </a:rPr>
              <a:t> be written by your front-end / web-</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 layer.</a:t>
            </a:r>
          </a:p>
          <a:p>
            <a:r>
              <a:rPr lang="en-US" sz="1200" b="0" i="0" kern="1200" dirty="0">
                <a:solidFill>
                  <a:schemeClr val="tx1"/>
                </a:solidFill>
                <a:effectLst/>
                <a:latin typeface="+mn-lt"/>
                <a:ea typeface="+mn-ea"/>
                <a:cs typeface="+mn-cs"/>
              </a:rPr>
              <a:t>Audit records </a:t>
            </a:r>
            <a:r>
              <a:rPr lang="en-US" sz="1200" b="1" i="0"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contain as much useful information relating to the action as possible, specifically:</a:t>
            </a:r>
          </a:p>
          <a:p>
            <a:r>
              <a:rPr lang="en-US" sz="1200" b="0" i="0" kern="1200" dirty="0">
                <a:solidFill>
                  <a:schemeClr val="tx1"/>
                </a:solidFill>
                <a:effectLst/>
                <a:latin typeface="+mn-lt"/>
                <a:ea typeface="+mn-ea"/>
                <a:cs typeface="+mn-cs"/>
              </a:rPr>
              <a:t>Event Type (</a:t>
            </a:r>
            <a:r>
              <a:rPr lang="en-US" sz="1200" b="0" i="1" kern="1200" dirty="0">
                <a:solidFill>
                  <a:schemeClr val="tx1"/>
                </a:solidFill>
                <a:effectLst/>
                <a:latin typeface="+mn-lt"/>
                <a:ea typeface="+mn-ea"/>
                <a:cs typeface="+mn-cs"/>
              </a:rPr>
              <a:t>required</a:t>
            </a:r>
            <a:r>
              <a:rPr lang="en-US" sz="1200" b="0" i="0" kern="1200" dirty="0">
                <a:solidFill>
                  <a:schemeClr val="tx1"/>
                </a:solidFill>
                <a:effectLst/>
                <a:latin typeface="+mn-lt"/>
                <a:ea typeface="+mn-ea"/>
                <a:cs typeface="+mn-cs"/>
              </a:rPr>
              <a:t>) - All event actions must be represented as verb phrases in the past tense with spaces so that they can be readily </a:t>
            </a:r>
            <a:r>
              <a:rPr lang="en-US" sz="1200" b="0" i="0" kern="1200" dirty="0" err="1">
                <a:solidFill>
                  <a:schemeClr val="tx1"/>
                </a:solidFill>
                <a:effectLst/>
                <a:latin typeface="+mn-lt"/>
                <a:ea typeface="+mn-ea"/>
                <a:cs typeface="+mn-cs"/>
              </a:rPr>
              <a:t>humanised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Description (</a:t>
            </a:r>
            <a:r>
              <a:rPr lang="en-US" sz="1200" b="0" i="1" kern="1200" dirty="0">
                <a:solidFill>
                  <a:schemeClr val="tx1"/>
                </a:solidFill>
                <a:effectLst/>
                <a:latin typeface="+mn-lt"/>
                <a:ea typeface="+mn-ea"/>
                <a:cs typeface="+mn-cs"/>
              </a:rPr>
              <a:t>optional</a:t>
            </a:r>
            <a:r>
              <a:rPr lang="en-US" sz="1200" b="0" i="0" kern="1200" dirty="0">
                <a:solidFill>
                  <a:schemeClr val="tx1"/>
                </a:solidFill>
                <a:effectLst/>
                <a:latin typeface="+mn-lt"/>
                <a:ea typeface="+mn-ea"/>
                <a:cs typeface="+mn-cs"/>
              </a:rPr>
              <a:t>) – Additional descriptive text of the audit event where it adds value. e.g. the reason that an SMS was not sent such as “User opted out”</a:t>
            </a:r>
          </a:p>
          <a:p>
            <a:r>
              <a:rPr lang="en-US" sz="1200" b="0" i="0" kern="1200" dirty="0">
                <a:solidFill>
                  <a:schemeClr val="tx1"/>
                </a:solidFill>
                <a:effectLst/>
                <a:latin typeface="+mn-lt"/>
                <a:ea typeface="+mn-ea"/>
                <a:cs typeface="+mn-cs"/>
              </a:rPr>
              <a:t>Target Type / Target Id (</a:t>
            </a:r>
            <a:r>
              <a:rPr lang="en-US" sz="1200" b="0" i="1" kern="1200" dirty="0">
                <a:solidFill>
                  <a:schemeClr val="tx1"/>
                </a:solidFill>
                <a:effectLst/>
                <a:latin typeface="+mn-lt"/>
                <a:ea typeface="+mn-ea"/>
                <a:cs typeface="+mn-cs"/>
              </a:rPr>
              <a:t>required</a:t>
            </a:r>
            <a:r>
              <a:rPr lang="en-US" sz="1200" b="0" i="0" kern="1200" dirty="0">
                <a:solidFill>
                  <a:schemeClr val="tx1"/>
                </a:solidFill>
                <a:effectLst/>
                <a:latin typeface="+mn-lt"/>
                <a:ea typeface="+mn-ea"/>
                <a:cs typeface="+mn-cs"/>
              </a:rPr>
              <a:t>) - The identifier and name of the entity that the audit relates to e.g. the Case, this can be different from the Data type.</a:t>
            </a:r>
          </a:p>
          <a:p>
            <a:r>
              <a:rPr lang="en-US" sz="1200" b="0" i="0" kern="1200" dirty="0">
                <a:solidFill>
                  <a:schemeClr val="tx1"/>
                </a:solidFill>
                <a:effectLst/>
                <a:latin typeface="+mn-lt"/>
                <a:ea typeface="+mn-ea"/>
                <a:cs typeface="+mn-cs"/>
              </a:rPr>
              <a:t>Data - Details relating to the audit record e.g. the Case, an Attachment.</a:t>
            </a:r>
          </a:p>
          <a:p>
            <a:r>
              <a:rPr lang="en-US" sz="1200" b="0" i="0" kern="1200" dirty="0">
                <a:solidFill>
                  <a:schemeClr val="tx1"/>
                </a:solidFill>
                <a:effectLst/>
                <a:latin typeface="+mn-lt"/>
                <a:ea typeface="+mn-ea"/>
                <a:cs typeface="+mn-cs"/>
              </a:rPr>
              <a:t>The call to the audit service </a:t>
            </a:r>
            <a:r>
              <a:rPr lang="en-US" sz="1200" b="1" i="0"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be made </a:t>
            </a:r>
            <a:r>
              <a:rPr lang="en-US" sz="1200" b="1" i="0" kern="1200" dirty="0">
                <a:solidFill>
                  <a:schemeClr val="tx1"/>
                </a:solidFill>
                <a:effectLst/>
                <a:latin typeface="+mn-lt"/>
                <a:ea typeface="+mn-ea"/>
                <a:cs typeface="+mn-cs"/>
              </a:rPr>
              <a:t>immediately after</a:t>
            </a:r>
            <a:r>
              <a:rPr lang="en-US" sz="1200" b="0" i="0" kern="1200" dirty="0">
                <a:solidFill>
                  <a:schemeClr val="tx1"/>
                </a:solidFill>
                <a:effectLst/>
                <a:latin typeface="+mn-lt"/>
                <a:ea typeface="+mn-ea"/>
                <a:cs typeface="+mn-cs"/>
              </a:rPr>
              <a:t> the action it is auditing. i.e.</a:t>
            </a:r>
          </a:p>
          <a:p>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Write updated case record. ii) Audit "case updated".</a:t>
            </a:r>
          </a:p>
          <a:p>
            <a:r>
              <a:rPr lang="en-US" sz="1200" b="0" i="0" kern="1200" dirty="0">
                <a:solidFill>
                  <a:schemeClr val="tx1"/>
                </a:solidFill>
                <a:effectLst/>
                <a:latin typeface="+mn-lt"/>
                <a:ea typeface="+mn-ea"/>
                <a:cs typeface="+mn-cs"/>
              </a:rPr>
              <a:t>The related action </a:t>
            </a:r>
            <a:r>
              <a:rPr lang="en-US" sz="1200" b="1" i="0"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be </a:t>
            </a:r>
            <a:r>
              <a:rPr lang="en-US" sz="1200" b="0" i="1" kern="1200" dirty="0">
                <a:solidFill>
                  <a:schemeClr val="tx1"/>
                </a:solidFill>
                <a:effectLst/>
                <a:latin typeface="+mn-lt"/>
                <a:ea typeface="+mn-ea"/>
                <a:cs typeface="+mn-cs"/>
              </a:rPr>
              <a:t>successful</a:t>
            </a:r>
            <a:r>
              <a:rPr lang="en-US" sz="1200" b="0" i="0" kern="1200" dirty="0">
                <a:solidFill>
                  <a:schemeClr val="tx1"/>
                </a:solidFill>
                <a:effectLst/>
                <a:latin typeface="+mn-lt"/>
                <a:ea typeface="+mn-ea"/>
                <a:cs typeface="+mn-cs"/>
              </a:rPr>
              <a:t> before an attempt to write an audit record is made.</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must not</a:t>
            </a:r>
            <a:r>
              <a:rPr lang="en-US" sz="1200" b="0" i="0" kern="1200" dirty="0">
                <a:solidFill>
                  <a:schemeClr val="tx1"/>
                </a:solidFill>
                <a:effectLst/>
                <a:latin typeface="+mn-lt"/>
                <a:ea typeface="+mn-ea"/>
                <a:cs typeface="+mn-cs"/>
              </a:rPr>
              <a:t> be called in parallel to the related action - do not create a new thread for the call to audit (but do use await).</a:t>
            </a:r>
          </a:p>
          <a:p>
            <a:r>
              <a:rPr lang="en-US" sz="1200" b="0" i="0" kern="1200" dirty="0">
                <a:solidFill>
                  <a:schemeClr val="tx1"/>
                </a:solidFill>
                <a:effectLst/>
                <a:latin typeface="+mn-lt"/>
                <a:ea typeface="+mn-ea"/>
                <a:cs typeface="+mn-cs"/>
              </a:rPr>
              <a:t>Failure of the related action means that the success audit </a:t>
            </a:r>
            <a:r>
              <a:rPr lang="en-US" sz="1200" b="1" i="0" kern="1200" dirty="0">
                <a:solidFill>
                  <a:schemeClr val="tx1"/>
                </a:solidFill>
                <a:effectLst/>
                <a:latin typeface="+mn-lt"/>
                <a:ea typeface="+mn-ea"/>
                <a:cs typeface="+mn-cs"/>
              </a:rPr>
              <a:t>must not</a:t>
            </a:r>
            <a:r>
              <a:rPr lang="en-US" sz="1200" b="0" i="0" kern="1200" dirty="0">
                <a:solidFill>
                  <a:schemeClr val="tx1"/>
                </a:solidFill>
                <a:effectLst/>
                <a:latin typeface="+mn-lt"/>
                <a:ea typeface="+mn-ea"/>
                <a:cs typeface="+mn-cs"/>
              </a:rPr>
              <a:t> be attempted.</a:t>
            </a:r>
          </a:p>
          <a:p>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may</a:t>
            </a:r>
            <a:r>
              <a:rPr lang="en-US" sz="1200" b="0" i="0" kern="1200" dirty="0">
                <a:solidFill>
                  <a:schemeClr val="tx1"/>
                </a:solidFill>
                <a:effectLst/>
                <a:latin typeface="+mn-lt"/>
                <a:ea typeface="+mn-ea"/>
                <a:cs typeface="+mn-cs"/>
              </a:rPr>
              <a:t> audit the </a:t>
            </a:r>
            <a:r>
              <a:rPr lang="en-US" sz="1200" b="0" i="1" kern="1200" dirty="0">
                <a:solidFill>
                  <a:schemeClr val="tx1"/>
                </a:solidFill>
                <a:effectLst/>
                <a:latin typeface="+mn-lt"/>
                <a:ea typeface="+mn-ea"/>
                <a:cs typeface="+mn-cs"/>
              </a:rPr>
              <a:t>failure</a:t>
            </a:r>
            <a:r>
              <a:rPr lang="en-US" sz="1200" b="0" i="0" kern="1200" dirty="0">
                <a:solidFill>
                  <a:schemeClr val="tx1"/>
                </a:solidFill>
                <a:effectLst/>
                <a:latin typeface="+mn-lt"/>
                <a:ea typeface="+mn-ea"/>
                <a:cs typeface="+mn-cs"/>
              </a:rPr>
              <a:t> if the business process /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requires it.</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records </a:t>
            </a:r>
            <a:r>
              <a:rPr lang="en-US" sz="1200" b="1" i="0" kern="1200" dirty="0">
                <a:solidFill>
                  <a:schemeClr val="tx1"/>
                </a:solidFill>
                <a:effectLst/>
                <a:latin typeface="+mn-lt"/>
                <a:ea typeface="+mn-ea"/>
                <a:cs typeface="+mn-cs"/>
              </a:rPr>
              <a:t>must not</a:t>
            </a:r>
            <a:r>
              <a:rPr lang="en-US" sz="1200" b="0" i="0" kern="1200" dirty="0">
                <a:solidFill>
                  <a:schemeClr val="tx1"/>
                </a:solidFill>
                <a:effectLst/>
                <a:latin typeface="+mn-lt"/>
                <a:ea typeface="+mn-ea"/>
                <a:cs typeface="+mn-cs"/>
              </a:rPr>
              <a:t> contain any of the following whether valid or invalid:</a:t>
            </a:r>
          </a:p>
          <a:p>
            <a:pPr lvl="1"/>
            <a:r>
              <a:rPr lang="en-US" sz="1200" b="0" i="0" kern="1200" dirty="0">
                <a:solidFill>
                  <a:schemeClr val="tx1"/>
                </a:solidFill>
                <a:effectLst/>
                <a:latin typeface="+mn-lt"/>
                <a:ea typeface="+mn-ea"/>
                <a:cs typeface="+mn-cs"/>
              </a:rPr>
              <a:t>passwords</a:t>
            </a:r>
          </a:p>
          <a:p>
            <a:pPr lvl="1"/>
            <a:r>
              <a:rPr lang="en-US" sz="1200" b="0" i="0" kern="1200" dirty="0">
                <a:solidFill>
                  <a:schemeClr val="tx1"/>
                </a:solidFill>
                <a:effectLst/>
                <a:latin typeface="+mn-lt"/>
                <a:ea typeface="+mn-ea"/>
                <a:cs typeface="+mn-cs"/>
              </a:rPr>
              <a:t>database connection strings</a:t>
            </a:r>
          </a:p>
          <a:p>
            <a:pPr lvl="1"/>
            <a:r>
              <a:rPr lang="en-US" sz="1200" b="0" i="0" kern="1200" dirty="0">
                <a:solidFill>
                  <a:schemeClr val="tx1"/>
                </a:solidFill>
                <a:effectLst/>
                <a:latin typeface="+mn-lt"/>
                <a:ea typeface="+mn-ea"/>
                <a:cs typeface="+mn-cs"/>
              </a:rPr>
              <a:t>access tokens</a:t>
            </a:r>
          </a:p>
          <a:p>
            <a:pPr lvl="1"/>
            <a:r>
              <a:rPr lang="en-US" sz="1200" b="0" i="0" kern="1200" dirty="0">
                <a:solidFill>
                  <a:schemeClr val="tx1"/>
                </a:solidFill>
                <a:effectLst/>
                <a:latin typeface="+mn-lt"/>
                <a:ea typeface="+mn-ea"/>
                <a:cs typeface="+mn-cs"/>
              </a:rPr>
              <a:t>encryption keys</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records </a:t>
            </a:r>
            <a:r>
              <a:rPr lang="en-US" sz="1200" b="1" i="0" kern="1200" dirty="0">
                <a:solidFill>
                  <a:schemeClr val="tx1"/>
                </a:solidFill>
                <a:effectLst/>
                <a:latin typeface="+mn-lt"/>
                <a:ea typeface="+mn-ea"/>
                <a:cs typeface="+mn-cs"/>
              </a:rPr>
              <a:t>will</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by design</a:t>
            </a:r>
            <a:r>
              <a:rPr lang="en-US" sz="1200" b="0" i="0" kern="1200" dirty="0">
                <a:solidFill>
                  <a:schemeClr val="tx1"/>
                </a:solidFill>
                <a:effectLst/>
                <a:latin typeface="+mn-lt"/>
                <a:ea typeface="+mn-ea"/>
                <a:cs typeface="+mn-cs"/>
              </a:rPr>
              <a:t>, contain PII (personal identifiable information) data.</a:t>
            </a:r>
          </a:p>
          <a:p>
            <a:endParaRPr lang="en-GB" dirty="0"/>
          </a:p>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21</a:t>
            </a:fld>
            <a:endParaRPr lang="en-GB"/>
          </a:p>
        </p:txBody>
      </p:sp>
    </p:spTree>
    <p:extLst>
      <p:ext uri="{BB962C8B-B14F-4D97-AF65-F5344CB8AC3E}">
        <p14:creationId xmlns:p14="http://schemas.microsoft.com/office/powerpoint/2010/main" val="31051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D250-DF8C-4A19-9A18-03738C7B86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00CB24-0062-4B3B-8EB1-590742381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9AFA757-CFE3-44A5-8EF0-BBE649629371}"/>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5" name="Footer Placeholder 4">
            <a:extLst>
              <a:ext uri="{FF2B5EF4-FFF2-40B4-BE49-F238E27FC236}">
                <a16:creationId xmlns:a16="http://schemas.microsoft.com/office/drawing/2014/main" id="{E490F1E3-EC96-49C8-AFFE-708CFB9E1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C470F8-59A3-4E00-B841-FE91FF99CFA5}"/>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734071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E955-BDFC-45A8-A7FF-0F4DC1E810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386FD7-EDEA-4A6E-8F8F-6AFD9D7EA8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5E2688-1C33-46C5-A742-12F22C95BCB1}"/>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5" name="Footer Placeholder 4">
            <a:extLst>
              <a:ext uri="{FF2B5EF4-FFF2-40B4-BE49-F238E27FC236}">
                <a16:creationId xmlns:a16="http://schemas.microsoft.com/office/drawing/2014/main" id="{36138A18-72D8-44A1-BB64-6591249D7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1C00DE-BB33-4E7A-AAB2-D8D7D533C32A}"/>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359490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5E8BA-C273-4D92-8893-CA93FD709E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261C66-3E8B-4A76-9B82-D612E8583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0DA11B-9DB6-43D7-9076-C37BEE35010D}"/>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5" name="Footer Placeholder 4">
            <a:extLst>
              <a:ext uri="{FF2B5EF4-FFF2-40B4-BE49-F238E27FC236}">
                <a16:creationId xmlns:a16="http://schemas.microsoft.com/office/drawing/2014/main" id="{36F7E91F-F909-49DF-A4F3-86363B6F1B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7EAE3B-44E5-4D89-B40A-49ECE5CE29E3}"/>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140984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D824-1200-4187-87A3-89BE446A4B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F0EECA-4F1C-452F-8876-C81084E270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4BF32-305C-40F1-B008-8BFF6EFA7223}"/>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5" name="Footer Placeholder 4">
            <a:extLst>
              <a:ext uri="{FF2B5EF4-FFF2-40B4-BE49-F238E27FC236}">
                <a16:creationId xmlns:a16="http://schemas.microsoft.com/office/drawing/2014/main" id="{66D788D6-002C-4D8D-97D1-C64CC08E73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172D4-4E97-482C-85CE-B6C58B06BB78}"/>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67698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E0C2-5534-4808-9337-12D784344D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D4FB1E-2A8C-4E82-BA2F-110F71E9D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FF7693-BF65-41AF-BAFF-CEB676EDDFEB}"/>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5" name="Footer Placeholder 4">
            <a:extLst>
              <a:ext uri="{FF2B5EF4-FFF2-40B4-BE49-F238E27FC236}">
                <a16:creationId xmlns:a16="http://schemas.microsoft.com/office/drawing/2014/main" id="{7DBB6BD4-2411-4EE5-9D4E-BE06E9F86A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96DEE9-9C57-4513-9AF6-0AA2045B03D4}"/>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64300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6878-CEF1-4D3F-8EA7-58EFF7CD4E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15A4D3-6937-4CCC-88CA-BEC9998A85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F847B9-0B0A-46B4-BC6D-44CB8D44EF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DFE003-7428-40A7-AE67-FFF0A0DF2DC4}"/>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6" name="Footer Placeholder 5">
            <a:extLst>
              <a:ext uri="{FF2B5EF4-FFF2-40B4-BE49-F238E27FC236}">
                <a16:creationId xmlns:a16="http://schemas.microsoft.com/office/drawing/2014/main" id="{AEE95241-AEB7-4602-A8AC-CC2E58827D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8BC3BB-A4EA-4418-B43E-0F43B3A90DBA}"/>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405029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7AD2-0773-480D-887D-4D39DB89AF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C557AF-5DD9-491F-9AE7-6F0B01AB8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71460C-B73B-4637-AA5E-C950D31620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B005247-F01D-4B05-9673-482511266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25CEB5-90D6-490D-AB6A-506F072E7A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07541D-B8F5-40E9-8AF4-C8093BEB76D4}"/>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8" name="Footer Placeholder 7">
            <a:extLst>
              <a:ext uri="{FF2B5EF4-FFF2-40B4-BE49-F238E27FC236}">
                <a16:creationId xmlns:a16="http://schemas.microsoft.com/office/drawing/2014/main" id="{B9899448-5DC8-43E7-848F-E7F2FE209B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82C3F7-763F-4332-BE5D-2235A84342DC}"/>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45354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22B6-6A6B-4446-8462-F578D78B8B7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2F9E60-300A-4B05-9AAD-E98B18E497D3}"/>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4" name="Footer Placeholder 3">
            <a:extLst>
              <a:ext uri="{FF2B5EF4-FFF2-40B4-BE49-F238E27FC236}">
                <a16:creationId xmlns:a16="http://schemas.microsoft.com/office/drawing/2014/main" id="{428E9539-7BE9-44ED-93DD-11501A274E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8CD6C2-A879-4198-8B87-FBA8A16A5098}"/>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416661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A9E05-1EAE-4658-B56B-20FCF11B26DD}"/>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3" name="Footer Placeholder 2">
            <a:extLst>
              <a:ext uri="{FF2B5EF4-FFF2-40B4-BE49-F238E27FC236}">
                <a16:creationId xmlns:a16="http://schemas.microsoft.com/office/drawing/2014/main" id="{73AEC35A-B4FB-4AE4-8E05-A58489311A6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5B13F0-7AB8-4633-8A97-7D90B08A9B6D}"/>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43676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2FB7-AB55-4D00-84BE-E68309393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EF4852-72E1-4379-B6B4-DA2DB790B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FDE7166-564A-4FC7-BF94-0E012C88C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5809B3-CEEC-4727-9D3A-E4177A7062CA}"/>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6" name="Footer Placeholder 5">
            <a:extLst>
              <a:ext uri="{FF2B5EF4-FFF2-40B4-BE49-F238E27FC236}">
                <a16:creationId xmlns:a16="http://schemas.microsoft.com/office/drawing/2014/main" id="{C4B23FE4-80AB-4927-AA81-20A153B23D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45F9F6-0520-4AAD-AF1D-27975D954D58}"/>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128962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CC04-77FD-49B1-9BDD-E661A4094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84F599-18C3-423D-B191-D70AF97DA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7B7657-B6F3-42AA-8DEA-E67896605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24D15A-BDC5-4415-910A-35591BDB4BC4}"/>
              </a:ext>
            </a:extLst>
          </p:cNvPr>
          <p:cNvSpPr>
            <a:spLocks noGrp="1"/>
          </p:cNvSpPr>
          <p:nvPr>
            <p:ph type="dt" sz="half" idx="10"/>
          </p:nvPr>
        </p:nvSpPr>
        <p:spPr/>
        <p:txBody>
          <a:bodyPr/>
          <a:lstStyle/>
          <a:p>
            <a:fld id="{6AC2D24B-A94C-4018-9F5C-183D06F927DE}" type="datetimeFigureOut">
              <a:rPr lang="en-GB" smtClean="0"/>
              <a:t>19/04/2018</a:t>
            </a:fld>
            <a:endParaRPr lang="en-GB"/>
          </a:p>
        </p:txBody>
      </p:sp>
      <p:sp>
        <p:nvSpPr>
          <p:cNvPr id="6" name="Footer Placeholder 5">
            <a:extLst>
              <a:ext uri="{FF2B5EF4-FFF2-40B4-BE49-F238E27FC236}">
                <a16:creationId xmlns:a16="http://schemas.microsoft.com/office/drawing/2014/main" id="{EF75D41A-4AA8-44AF-BC6C-C6A334DC6D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1E7AE0-7A3A-4148-9C37-D3A84BFEC38D}"/>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92738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D67AFC-68F0-48AF-9FD6-884B33FE6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ED47A0-A9E5-4D65-84EB-206772E6A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182D66-C46A-4B09-B2B7-90DF71F92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2D24B-A94C-4018-9F5C-183D06F927DE}" type="datetimeFigureOut">
              <a:rPr lang="en-GB" smtClean="0"/>
              <a:t>19/04/2018</a:t>
            </a:fld>
            <a:endParaRPr lang="en-GB"/>
          </a:p>
        </p:txBody>
      </p:sp>
      <p:sp>
        <p:nvSpPr>
          <p:cNvPr id="5" name="Footer Placeholder 4">
            <a:extLst>
              <a:ext uri="{FF2B5EF4-FFF2-40B4-BE49-F238E27FC236}">
                <a16:creationId xmlns:a16="http://schemas.microsoft.com/office/drawing/2014/main" id="{89C3DD31-7F03-4E77-B6EC-237F13411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0F0A0B9-8EE4-4D64-94E1-BAF9E0FCF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4D1C1-3ADB-46F6-9B95-AB29D837F96A}" type="slidenum">
              <a:rPr lang="en-GB" smtClean="0"/>
              <a:t>‹#›</a:t>
            </a:fld>
            <a:endParaRPr lang="en-GB"/>
          </a:p>
        </p:txBody>
      </p:sp>
    </p:spTree>
    <p:extLst>
      <p:ext uri="{BB962C8B-B14F-4D97-AF65-F5344CB8AC3E}">
        <p14:creationId xmlns:p14="http://schemas.microsoft.com/office/powerpoint/2010/main" val="153620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ammond-turner.org.uk/" TargetMode="External"/><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hyperlink" Target="mailto:joel@Hammond-turner.org.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zure.microsoft.com/en-gb/services/storage/blobs/" TargetMode="External"/><Relationship Id="rId3" Type="http://schemas.openxmlformats.org/officeDocument/2006/relationships/hyperlink" Target="https://azure.microsoft.com/en-gb/services/sql-database/" TargetMode="External"/><Relationship Id="rId7" Type="http://schemas.openxmlformats.org/officeDocument/2006/relationships/hyperlink" Target="https://azure.microsoft.com/en-gb/services/mysq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azure.microsoft.com/en-gb/services/postgresql/" TargetMode="External"/><Relationship Id="rId11" Type="http://schemas.openxmlformats.org/officeDocument/2006/relationships/hyperlink" Target="https://azure.microsoft.com/en-gb/services/storage/tables/" TargetMode="External"/><Relationship Id="rId5" Type="http://schemas.openxmlformats.org/officeDocument/2006/relationships/hyperlink" Target="https://azure.microsoft.com/en-gb/services/sql-data-warehouse/" TargetMode="External"/><Relationship Id="rId10" Type="http://schemas.openxmlformats.org/officeDocument/2006/relationships/hyperlink" Target="https://azure.microsoft.com/en-gb/services/data-lake-store/" TargetMode="External"/><Relationship Id="rId4" Type="http://schemas.openxmlformats.org/officeDocument/2006/relationships/hyperlink" Target="https://azure.microsoft.com/en-gb/services/cosmos-db/" TargetMode="External"/><Relationship Id="rId9" Type="http://schemas.openxmlformats.org/officeDocument/2006/relationships/hyperlink" Target="https://azure.microsoft.com/en-gb/services/storage/queu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azure.microsoft.com/en-gb/services/service-fabric/" TargetMode="External"/><Relationship Id="rId3" Type="http://schemas.openxmlformats.org/officeDocument/2006/relationships/hyperlink" Target="https://azure.microsoft.com/en-gb/services/logic-apps/" TargetMode="External"/><Relationship Id="rId7" Type="http://schemas.openxmlformats.org/officeDocument/2006/relationships/hyperlink" Target="https://azure.microsoft.com/en-gb/services/app-service/api/" TargetMode="External"/><Relationship Id="rId2" Type="http://schemas.openxmlformats.org/officeDocument/2006/relationships/hyperlink" Target="https://azure.microsoft.com/en-gb/services/app-service/" TargetMode="External"/><Relationship Id="rId1" Type="http://schemas.openxmlformats.org/officeDocument/2006/relationships/slideLayout" Target="../slideLayouts/slideLayout4.xml"/><Relationship Id="rId6" Type="http://schemas.openxmlformats.org/officeDocument/2006/relationships/hyperlink" Target="https://azure.microsoft.com/en-gb/services/cloud-services/" TargetMode="External"/><Relationship Id="rId5" Type="http://schemas.openxmlformats.org/officeDocument/2006/relationships/hyperlink" Target="https://azure.microsoft.com/en-gb/services/functions/" TargetMode="External"/><Relationship Id="rId10" Type="http://schemas.openxmlformats.org/officeDocument/2006/relationships/hyperlink" Target="https://azure.microsoft.com/en-gb/services/virtual-machines/" TargetMode="External"/><Relationship Id="rId4" Type="http://schemas.openxmlformats.org/officeDocument/2006/relationships/hyperlink" Target="https://azure.microsoft.com/en-gb/services/app-service/web/" TargetMode="External"/><Relationship Id="rId9" Type="http://schemas.openxmlformats.org/officeDocument/2006/relationships/hyperlink" Target="https://azure.microsoft.com/en-gb/services/container-instan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joel@Hammond-turner.org.uk" TargetMode="External"/><Relationship Id="rId2" Type="http://schemas.openxmlformats.org/officeDocument/2006/relationships/hyperlink" Target="https://www.hammond-turner.org.uk/"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hyperboleandahalf.blogspot.co.uk/"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weebls-stuff.com/toons/category/toons/wab/"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D5A3-B0F2-4589-84E7-6E19F126A356}"/>
              </a:ext>
            </a:extLst>
          </p:cNvPr>
          <p:cNvSpPr>
            <a:spLocks noGrp="1"/>
          </p:cNvSpPr>
          <p:nvPr>
            <p:ph type="title"/>
          </p:nvPr>
        </p:nvSpPr>
        <p:spPr>
          <a:xfrm>
            <a:off x="839788" y="457200"/>
            <a:ext cx="3932237" cy="721151"/>
          </a:xfrm>
        </p:spPr>
        <p:txBody>
          <a:bodyPr>
            <a:normAutofit/>
          </a:bodyPr>
          <a:lstStyle/>
          <a:p>
            <a:r>
              <a:rPr lang="en-GB" sz="4400" dirty="0"/>
              <a:t>Azure In Action</a:t>
            </a:r>
          </a:p>
        </p:txBody>
      </p:sp>
      <p:sp>
        <p:nvSpPr>
          <p:cNvPr id="3" name="Content Placeholder 2">
            <a:extLst>
              <a:ext uri="{FF2B5EF4-FFF2-40B4-BE49-F238E27FC236}">
                <a16:creationId xmlns:a16="http://schemas.microsoft.com/office/drawing/2014/main" id="{77C15767-DBC4-4914-AE30-A39E70E6D704}"/>
              </a:ext>
            </a:extLst>
          </p:cNvPr>
          <p:cNvSpPr>
            <a:spLocks noGrp="1"/>
          </p:cNvSpPr>
          <p:nvPr>
            <p:ph idx="1"/>
          </p:nvPr>
        </p:nvSpPr>
        <p:spPr>
          <a:xfrm>
            <a:off x="5183188" y="995363"/>
            <a:ext cx="6172200" cy="4865687"/>
          </a:xfrm>
        </p:spPr>
        <p:txBody>
          <a:bodyPr>
            <a:normAutofit fontScale="62500" lnSpcReduction="20000"/>
          </a:bodyPr>
          <a:lstStyle/>
          <a:p>
            <a:pPr marL="0" indent="0">
              <a:buNone/>
            </a:pPr>
            <a:r>
              <a:rPr lang="en-US" dirty="0"/>
              <a:t>There's so many parts to Azure, it's sometimes hard to decide what to use and when. Do I use </a:t>
            </a:r>
            <a:r>
              <a:rPr lang="en-US" dirty="0" err="1"/>
              <a:t>TableStore</a:t>
            </a:r>
            <a:r>
              <a:rPr lang="en-US" dirty="0"/>
              <a:t> or </a:t>
            </a:r>
            <a:r>
              <a:rPr lang="en-US" dirty="0" err="1"/>
              <a:t>CosmosDB</a:t>
            </a:r>
            <a:r>
              <a:rPr lang="en-US" dirty="0"/>
              <a:t>? Would </a:t>
            </a:r>
            <a:r>
              <a:rPr lang="en-US" dirty="0" err="1"/>
              <a:t>BlobStore</a:t>
            </a:r>
            <a:r>
              <a:rPr lang="en-US" dirty="0"/>
              <a:t> be better? Should I host a full-fat </a:t>
            </a:r>
            <a:r>
              <a:rPr lang="en-US" dirty="0" err="1"/>
              <a:t>.Net</a:t>
            </a:r>
            <a:r>
              <a:rPr lang="en-US" dirty="0"/>
              <a:t> service in a VM, or stand up an </a:t>
            </a:r>
            <a:r>
              <a:rPr lang="en-US" dirty="0" err="1"/>
              <a:t>ASP.Net</a:t>
            </a:r>
            <a:r>
              <a:rPr lang="en-US" dirty="0"/>
              <a:t> Core </a:t>
            </a:r>
            <a:r>
              <a:rPr lang="en-US" dirty="0" err="1"/>
              <a:t>WebApi</a:t>
            </a:r>
            <a:r>
              <a:rPr lang="en-US" dirty="0"/>
              <a:t>? What about functions? The choices are myriad.</a:t>
            </a:r>
          </a:p>
          <a:p>
            <a:pPr marL="0" indent="0">
              <a:buNone/>
            </a:pPr>
            <a:endParaRPr lang="en-US" dirty="0"/>
          </a:p>
          <a:p>
            <a:pPr marL="0" indent="0">
              <a:buNone/>
            </a:pPr>
            <a:r>
              <a:rPr lang="en-US" dirty="0"/>
              <a:t>In this talk I'll describe how at Landmark we made these kind of decisions as we implemented some new features in our product. I'll talk about the questions you need to ask to make those decisions, where we went wrong, and how we succeeded in the end.</a:t>
            </a:r>
          </a:p>
          <a:p>
            <a:pPr marL="0" indent="0">
              <a:buNone/>
            </a:pPr>
            <a:endParaRPr lang="en-US" dirty="0"/>
          </a:p>
          <a:p>
            <a:pPr marL="0" indent="0">
              <a:buNone/>
            </a:pPr>
            <a:r>
              <a:rPr lang="en-US" dirty="0"/>
              <a:t>I'll describe in detail how we used </a:t>
            </a:r>
            <a:r>
              <a:rPr lang="en-US" dirty="0" err="1"/>
              <a:t>CosmosDB</a:t>
            </a:r>
            <a:r>
              <a:rPr lang="en-US" dirty="0"/>
              <a:t>, Azure Functions and Service Bus together to provide a Compliance Audit trail feature that would scale properly, work reliably, be trivial to use, and that wouldn't break the bank.</a:t>
            </a:r>
          </a:p>
          <a:p>
            <a:pPr marL="0" indent="0">
              <a:buNone/>
            </a:pPr>
            <a:endParaRPr lang="en-GB" dirty="0"/>
          </a:p>
        </p:txBody>
      </p:sp>
      <p:sp>
        <p:nvSpPr>
          <p:cNvPr id="4" name="Text Placeholder 3">
            <a:extLst>
              <a:ext uri="{FF2B5EF4-FFF2-40B4-BE49-F238E27FC236}">
                <a16:creationId xmlns:a16="http://schemas.microsoft.com/office/drawing/2014/main" id="{1DD58193-EB4B-4927-97EF-AD7BEF82A4F1}"/>
              </a:ext>
            </a:extLst>
          </p:cNvPr>
          <p:cNvSpPr>
            <a:spLocks noGrp="1"/>
          </p:cNvSpPr>
          <p:nvPr>
            <p:ph type="body" sz="half" idx="2"/>
          </p:nvPr>
        </p:nvSpPr>
        <p:spPr>
          <a:xfrm>
            <a:off x="839788" y="995364"/>
            <a:ext cx="3932237" cy="569486"/>
          </a:xfrm>
        </p:spPr>
        <p:txBody>
          <a:bodyPr/>
          <a:lstStyle/>
          <a:p>
            <a:r>
              <a:rPr lang="en-US" b="1" dirty="0" err="1"/>
              <a:t>CosmosDB</a:t>
            </a:r>
            <a:r>
              <a:rPr lang="en-US" b="1" dirty="0"/>
              <a:t>, Functions and </a:t>
            </a:r>
            <a:r>
              <a:rPr lang="en-US" b="1" dirty="0" err="1"/>
              <a:t>ServiceBus</a:t>
            </a:r>
            <a:r>
              <a:rPr lang="en-US" b="1" dirty="0"/>
              <a:t> in Perfect Harmony</a:t>
            </a:r>
            <a:endParaRPr lang="en-GB" dirty="0"/>
          </a:p>
        </p:txBody>
      </p:sp>
      <p:pic>
        <p:nvPicPr>
          <p:cNvPr id="1026" name="Picture 2" descr="Joel Hammond-Turner">
            <a:extLst>
              <a:ext uri="{FF2B5EF4-FFF2-40B4-BE49-F238E27FC236}">
                <a16:creationId xmlns:a16="http://schemas.microsoft.com/office/drawing/2014/main" id="{549355BF-9D40-40C1-AE53-5A49985FF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143" y="2103014"/>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B8AF8D-B063-402A-AC2F-4E9D0E007B3B}"/>
              </a:ext>
            </a:extLst>
          </p:cNvPr>
          <p:cNvSpPr txBox="1"/>
          <p:nvPr/>
        </p:nvSpPr>
        <p:spPr>
          <a:xfrm rot="10800000" flipV="1">
            <a:off x="866109" y="5022428"/>
            <a:ext cx="3932236" cy="830997"/>
          </a:xfrm>
          <a:prstGeom prst="rect">
            <a:avLst/>
          </a:prstGeom>
          <a:noFill/>
        </p:spPr>
        <p:txBody>
          <a:bodyPr wrap="square" rtlCol="0">
            <a:spAutoFit/>
          </a:bodyPr>
          <a:lstStyle/>
          <a:p>
            <a:r>
              <a:rPr lang="en-GB" sz="1600" dirty="0"/>
              <a:t>W: </a:t>
            </a:r>
            <a:r>
              <a:rPr lang="en-GB" sz="1600" dirty="0">
                <a:hlinkClick r:id="rId3"/>
              </a:rPr>
              <a:t>https://www.hammond-turner.org.uk</a:t>
            </a:r>
            <a:endParaRPr lang="en-GB" sz="1600" dirty="0"/>
          </a:p>
          <a:p>
            <a:r>
              <a:rPr lang="en-GB" sz="1600" dirty="0"/>
              <a:t>E:   </a:t>
            </a:r>
            <a:r>
              <a:rPr lang="en-GB" sz="1600" dirty="0">
                <a:hlinkClick r:id="rId4"/>
              </a:rPr>
              <a:t>joel@Hammond-turner.org.uk</a:t>
            </a:r>
            <a:endParaRPr lang="en-GB" sz="1600" dirty="0"/>
          </a:p>
          <a:p>
            <a:r>
              <a:rPr lang="en-GB" sz="1600" dirty="0"/>
              <a:t>T:   @</a:t>
            </a:r>
            <a:r>
              <a:rPr lang="en-GB" sz="1600" dirty="0" err="1"/>
              <a:t>Rammesses</a:t>
            </a:r>
            <a:endParaRPr lang="en-GB" sz="1600" dirty="0"/>
          </a:p>
        </p:txBody>
      </p:sp>
    </p:spTree>
    <p:extLst>
      <p:ext uri="{BB962C8B-B14F-4D97-AF65-F5344CB8AC3E}">
        <p14:creationId xmlns:p14="http://schemas.microsoft.com/office/powerpoint/2010/main" val="41981142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674C-2DFE-4DD6-BC49-FD5A100D30F7}"/>
              </a:ext>
            </a:extLst>
          </p:cNvPr>
          <p:cNvSpPr>
            <a:spLocks noGrp="1"/>
          </p:cNvSpPr>
          <p:nvPr>
            <p:ph type="title"/>
          </p:nvPr>
        </p:nvSpPr>
        <p:spPr/>
        <p:txBody>
          <a:bodyPr/>
          <a:lstStyle/>
          <a:p>
            <a:r>
              <a:rPr lang="en-GB" dirty="0"/>
              <a:t>The Problem(s)</a:t>
            </a:r>
          </a:p>
        </p:txBody>
      </p:sp>
      <p:sp>
        <p:nvSpPr>
          <p:cNvPr id="3" name="Content Placeholder 2">
            <a:extLst>
              <a:ext uri="{FF2B5EF4-FFF2-40B4-BE49-F238E27FC236}">
                <a16:creationId xmlns:a16="http://schemas.microsoft.com/office/drawing/2014/main" id="{01B0FB05-3E81-4E06-A444-DDC338093B1C}"/>
              </a:ext>
            </a:extLst>
          </p:cNvPr>
          <p:cNvSpPr>
            <a:spLocks noGrp="1"/>
          </p:cNvSpPr>
          <p:nvPr>
            <p:ph idx="1"/>
          </p:nvPr>
        </p:nvSpPr>
        <p:spPr/>
        <p:txBody>
          <a:bodyPr>
            <a:normAutofit/>
          </a:bodyPr>
          <a:lstStyle/>
          <a:p>
            <a:r>
              <a:rPr lang="en-GB" sz="4000" dirty="0"/>
              <a:t>Three critical decisions</a:t>
            </a:r>
          </a:p>
          <a:p>
            <a:endParaRPr lang="en-GB" sz="4000" dirty="0"/>
          </a:p>
          <a:p>
            <a:pPr lvl="1"/>
            <a:r>
              <a:rPr lang="en-GB" sz="3600" dirty="0"/>
              <a:t>Storage</a:t>
            </a:r>
          </a:p>
          <a:p>
            <a:pPr lvl="1"/>
            <a:r>
              <a:rPr lang="en-GB" sz="3600" dirty="0"/>
              <a:t>Hosting</a:t>
            </a:r>
          </a:p>
          <a:p>
            <a:pPr lvl="1"/>
            <a:r>
              <a:rPr lang="en-GB" sz="3600" dirty="0"/>
              <a:t>API</a:t>
            </a:r>
          </a:p>
        </p:txBody>
      </p:sp>
    </p:spTree>
    <p:extLst>
      <p:ext uri="{BB962C8B-B14F-4D97-AF65-F5344CB8AC3E}">
        <p14:creationId xmlns:p14="http://schemas.microsoft.com/office/powerpoint/2010/main" val="69964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0970-AF51-4670-9974-361C2AA61AB3}"/>
              </a:ext>
            </a:extLst>
          </p:cNvPr>
          <p:cNvSpPr>
            <a:spLocks noGrp="1"/>
          </p:cNvSpPr>
          <p:nvPr>
            <p:ph type="title"/>
          </p:nvPr>
        </p:nvSpPr>
        <p:spPr/>
        <p:txBody>
          <a:bodyPr/>
          <a:lstStyle/>
          <a:p>
            <a:r>
              <a:rPr lang="en-GB" dirty="0"/>
              <a:t>Decision One - Storage</a:t>
            </a:r>
          </a:p>
        </p:txBody>
      </p:sp>
      <p:sp>
        <p:nvSpPr>
          <p:cNvPr id="3" name="Content Placeholder 2">
            <a:extLst>
              <a:ext uri="{FF2B5EF4-FFF2-40B4-BE49-F238E27FC236}">
                <a16:creationId xmlns:a16="http://schemas.microsoft.com/office/drawing/2014/main" id="{36900284-69B8-4D6D-8B0F-031177CB3D06}"/>
              </a:ext>
            </a:extLst>
          </p:cNvPr>
          <p:cNvSpPr>
            <a:spLocks noGrp="1"/>
          </p:cNvSpPr>
          <p:nvPr>
            <p:ph idx="1"/>
          </p:nvPr>
        </p:nvSpPr>
        <p:spPr/>
        <p:txBody>
          <a:bodyPr>
            <a:normAutofit lnSpcReduction="10000"/>
          </a:bodyPr>
          <a:lstStyle/>
          <a:p>
            <a:r>
              <a:rPr lang="en-GB" sz="3200" dirty="0"/>
              <a:t>Big numbers</a:t>
            </a:r>
            <a:br>
              <a:rPr lang="en-GB" sz="3200" dirty="0"/>
            </a:br>
            <a:br>
              <a:rPr lang="en-GB" sz="3200" dirty="0"/>
            </a:br>
            <a:r>
              <a:rPr lang="en-GB" sz="3200" dirty="0"/>
              <a:t>From our internal review:</a:t>
            </a:r>
          </a:p>
          <a:p>
            <a:endParaRPr lang="en-GB" sz="3200" dirty="0"/>
          </a:p>
          <a:p>
            <a:pPr lvl="1"/>
            <a:r>
              <a:rPr lang="en-GB" sz="2800" dirty="0"/>
              <a:t>5,000 Cases processed / day</a:t>
            </a:r>
          </a:p>
          <a:p>
            <a:pPr lvl="1"/>
            <a:r>
              <a:rPr lang="en-GB" sz="2800" dirty="0"/>
              <a:t>75 auditable operations / Case / day</a:t>
            </a:r>
          </a:p>
          <a:p>
            <a:pPr lvl="1"/>
            <a:r>
              <a:rPr lang="en-GB" sz="2800" dirty="0"/>
              <a:t>30k / audit event</a:t>
            </a:r>
            <a:br>
              <a:rPr lang="en-GB" sz="2800" dirty="0"/>
            </a:br>
            <a:endParaRPr lang="en-GB" sz="2800" dirty="0"/>
          </a:p>
          <a:p>
            <a:pPr marL="0" indent="0" algn="ctr">
              <a:buNone/>
            </a:pPr>
            <a:r>
              <a:rPr lang="en-GB" sz="3200" dirty="0"/>
              <a:t>	</a:t>
            </a:r>
            <a:r>
              <a:rPr lang="en-GB" sz="4000" b="1" dirty="0"/>
              <a:t>11.25Gb of change data / day!</a:t>
            </a:r>
            <a:endParaRPr lang="en-GB" sz="3200" b="1" dirty="0"/>
          </a:p>
        </p:txBody>
      </p:sp>
    </p:spTree>
    <p:extLst>
      <p:ext uri="{BB962C8B-B14F-4D97-AF65-F5344CB8AC3E}">
        <p14:creationId xmlns:p14="http://schemas.microsoft.com/office/powerpoint/2010/main" val="4272350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1BAE-FDD0-4344-9FEF-697B2B98F67A}"/>
              </a:ext>
            </a:extLst>
          </p:cNvPr>
          <p:cNvSpPr>
            <a:spLocks noGrp="1"/>
          </p:cNvSpPr>
          <p:nvPr>
            <p:ph type="title"/>
          </p:nvPr>
        </p:nvSpPr>
        <p:spPr/>
        <p:txBody>
          <a:bodyPr/>
          <a:lstStyle/>
          <a:p>
            <a:r>
              <a:rPr lang="en-GB" dirty="0"/>
              <a:t>Decision One - Storage</a:t>
            </a:r>
          </a:p>
        </p:txBody>
      </p:sp>
      <p:sp>
        <p:nvSpPr>
          <p:cNvPr id="3" name="Content Placeholder 2">
            <a:extLst>
              <a:ext uri="{FF2B5EF4-FFF2-40B4-BE49-F238E27FC236}">
                <a16:creationId xmlns:a16="http://schemas.microsoft.com/office/drawing/2014/main" id="{70F3AA81-8389-4B10-8F5D-D7DE7EC5654B}"/>
              </a:ext>
            </a:extLst>
          </p:cNvPr>
          <p:cNvSpPr>
            <a:spLocks noGrp="1"/>
          </p:cNvSpPr>
          <p:nvPr>
            <p:ph sz="half" idx="1"/>
          </p:nvPr>
        </p:nvSpPr>
        <p:spPr/>
        <p:txBody>
          <a:bodyPr>
            <a:normAutofit fontScale="62500" lnSpcReduction="20000"/>
          </a:bodyPr>
          <a:lstStyle/>
          <a:p>
            <a:r>
              <a:rPr lang="en-GB" dirty="0">
                <a:hlinkClick r:id="rId3"/>
              </a:rPr>
              <a:t>Azure SQL Database</a:t>
            </a:r>
          </a:p>
          <a:p>
            <a:pPr lvl="1"/>
            <a:r>
              <a:rPr lang="en-GB" dirty="0"/>
              <a:t>Managed, relational SQL Database as a service</a:t>
            </a:r>
            <a:br>
              <a:rPr lang="en-GB" dirty="0"/>
            </a:br>
            <a:endParaRPr lang="en-GB" dirty="0"/>
          </a:p>
          <a:p>
            <a:r>
              <a:rPr lang="en-GB" dirty="0">
                <a:hlinkClick r:id="rId4"/>
              </a:rPr>
              <a:t>Azure Cosmos DB</a:t>
            </a:r>
          </a:p>
          <a:p>
            <a:pPr lvl="1"/>
            <a:r>
              <a:rPr lang="en-GB" dirty="0"/>
              <a:t>Globally distributed, multi-model database for any scale</a:t>
            </a:r>
            <a:br>
              <a:rPr lang="en-GB" dirty="0"/>
            </a:br>
            <a:endParaRPr lang="en-GB" dirty="0"/>
          </a:p>
          <a:p>
            <a:r>
              <a:rPr lang="en-GB" dirty="0">
                <a:hlinkClick r:id="rId5"/>
              </a:rPr>
              <a:t>SQL Data Warehouse</a:t>
            </a:r>
          </a:p>
          <a:p>
            <a:pPr lvl="1"/>
            <a:r>
              <a:rPr lang="en-GB" dirty="0"/>
              <a:t>Elastic data warehouse as a service with enterprise-class features</a:t>
            </a:r>
          </a:p>
          <a:p>
            <a:pPr lvl="1"/>
            <a:endParaRPr lang="en-GB" dirty="0"/>
          </a:p>
          <a:p>
            <a:r>
              <a:rPr lang="en-GB" dirty="0">
                <a:hlinkClick r:id="rId6"/>
              </a:rPr>
              <a:t>Azure Database for PostgreSQL</a:t>
            </a:r>
          </a:p>
          <a:p>
            <a:pPr lvl="1"/>
            <a:r>
              <a:rPr lang="en-GB" dirty="0"/>
              <a:t>Managed PostgreSQL database service for app developers</a:t>
            </a:r>
            <a:br>
              <a:rPr lang="en-GB" dirty="0"/>
            </a:br>
            <a:endParaRPr lang="en-GB" dirty="0"/>
          </a:p>
          <a:p>
            <a:r>
              <a:rPr lang="en-GB" dirty="0">
                <a:hlinkClick r:id="rId7"/>
              </a:rPr>
              <a:t>Azure Database for MySQL</a:t>
            </a:r>
          </a:p>
          <a:p>
            <a:pPr lvl="1"/>
            <a:r>
              <a:rPr lang="en-GB" dirty="0"/>
              <a:t>Managed MySQL database service for app developers</a:t>
            </a:r>
          </a:p>
          <a:p>
            <a:pPr lvl="1"/>
            <a:endParaRPr lang="en-GB" dirty="0"/>
          </a:p>
          <a:p>
            <a:pPr marL="0" indent="0">
              <a:buNone/>
            </a:pPr>
            <a:endParaRPr lang="en-GB" dirty="0"/>
          </a:p>
        </p:txBody>
      </p:sp>
      <p:sp>
        <p:nvSpPr>
          <p:cNvPr id="4" name="Content Placeholder 3">
            <a:extLst>
              <a:ext uri="{FF2B5EF4-FFF2-40B4-BE49-F238E27FC236}">
                <a16:creationId xmlns:a16="http://schemas.microsoft.com/office/drawing/2014/main" id="{D7D6C8CE-F3EB-4CBC-931A-DEAA0184E5C9}"/>
              </a:ext>
            </a:extLst>
          </p:cNvPr>
          <p:cNvSpPr>
            <a:spLocks noGrp="1"/>
          </p:cNvSpPr>
          <p:nvPr>
            <p:ph sz="half" idx="2"/>
          </p:nvPr>
        </p:nvSpPr>
        <p:spPr/>
        <p:txBody>
          <a:bodyPr>
            <a:normAutofit fontScale="62500" lnSpcReduction="20000"/>
          </a:bodyPr>
          <a:lstStyle/>
          <a:p>
            <a:r>
              <a:rPr lang="en-GB" dirty="0">
                <a:hlinkClick r:id="rId8"/>
              </a:rPr>
              <a:t>Blob Storage</a:t>
            </a:r>
          </a:p>
          <a:p>
            <a:pPr lvl="1"/>
            <a:r>
              <a:rPr lang="en-GB" dirty="0"/>
              <a:t>REST-based object storage for unstructured data</a:t>
            </a:r>
            <a:br>
              <a:rPr lang="en-GB" dirty="0"/>
            </a:br>
            <a:endParaRPr lang="en-GB" dirty="0"/>
          </a:p>
          <a:p>
            <a:r>
              <a:rPr lang="en-GB" dirty="0">
                <a:hlinkClick r:id="rId9"/>
              </a:rPr>
              <a:t>Queue Storage</a:t>
            </a:r>
          </a:p>
          <a:p>
            <a:pPr lvl="1"/>
            <a:r>
              <a:rPr lang="en-GB" dirty="0"/>
              <a:t>Effectively scale apps according to traffic</a:t>
            </a:r>
            <a:br>
              <a:rPr lang="en-GB" dirty="0"/>
            </a:br>
            <a:endParaRPr lang="en-GB" dirty="0"/>
          </a:p>
          <a:p>
            <a:r>
              <a:rPr lang="en-GB" dirty="0">
                <a:hlinkClick r:id="rId10"/>
              </a:rPr>
              <a:t>Data Lake Store</a:t>
            </a:r>
          </a:p>
          <a:p>
            <a:pPr lvl="1"/>
            <a:r>
              <a:rPr lang="en-GB" dirty="0"/>
              <a:t>Hyper-scale repository for big data analytics workloads</a:t>
            </a:r>
            <a:br>
              <a:rPr lang="en-GB" dirty="0"/>
            </a:br>
            <a:endParaRPr lang="en-GB" dirty="0"/>
          </a:p>
          <a:p>
            <a:r>
              <a:rPr lang="en-GB" dirty="0">
                <a:hlinkClick r:id="rId11"/>
              </a:rPr>
              <a:t>Table storage</a:t>
            </a:r>
          </a:p>
          <a:p>
            <a:pPr lvl="1"/>
            <a:r>
              <a:rPr lang="en-GB" dirty="0"/>
              <a:t>NoSQL key-value store using semi-structured datasets</a:t>
            </a:r>
            <a:br>
              <a:rPr lang="en-GB" dirty="0"/>
            </a:br>
            <a:endParaRPr lang="en-GB" dirty="0"/>
          </a:p>
          <a:p>
            <a:pPr marL="0" indent="0">
              <a:buNone/>
            </a:pPr>
            <a:br>
              <a:rPr lang="en-GB" dirty="0"/>
            </a:br>
            <a:endParaRPr lang="en-GB" dirty="0"/>
          </a:p>
        </p:txBody>
      </p:sp>
    </p:spTree>
    <p:extLst>
      <p:ext uri="{BB962C8B-B14F-4D97-AF65-F5344CB8AC3E}">
        <p14:creationId xmlns:p14="http://schemas.microsoft.com/office/powerpoint/2010/main" val="434670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500"/>
                                        <p:tgtEl>
                                          <p:spTgt spid="4">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500"/>
                                        <p:tgtEl>
                                          <p:spTgt spid="4">
                                            <p:txEl>
                                              <p:pRg st="5" end="5"/>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Effect transition="in" filter="fade">
                                      <p:cBhvr>
                                        <p:cTn id="63" dur="500"/>
                                        <p:tgtEl>
                                          <p:spTgt spid="4">
                                            <p:txEl>
                                              <p:pRg st="6" end="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7" end="7"/>
                                            </p:txEl>
                                          </p:spTgt>
                                        </p:tgtEl>
                                        <p:attrNameLst>
                                          <p:attrName>style.visibility</p:attrName>
                                        </p:attrNameLst>
                                      </p:cBhvr>
                                      <p:to>
                                        <p:strVal val="visible"/>
                                      </p:to>
                                    </p:set>
                                    <p:animEffect transition="in" filter="fade">
                                      <p:cBhvr>
                                        <p:cTn id="6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Blob Store</a:t>
            </a:r>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600" dirty="0"/>
              <a:t>Table Store</a:t>
            </a:r>
          </a:p>
        </p:txBody>
      </p:sp>
      <p:pic>
        <p:nvPicPr>
          <p:cNvPr id="19" name="Picture 18" descr="A close up of a logo&#10;&#10;Description generated with high confidence">
            <a:extLst>
              <a:ext uri="{FF2B5EF4-FFF2-40B4-BE49-F238E27FC236}">
                <a16:creationId xmlns:a16="http://schemas.microsoft.com/office/drawing/2014/main" id="{D434E86A-71BC-478A-BF84-01A013430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416" y="2505075"/>
            <a:ext cx="2464972" cy="3789898"/>
          </a:xfrm>
          <a:prstGeom prst="rect">
            <a:avLst/>
          </a:prstGeom>
        </p:spPr>
      </p:pic>
      <p:pic>
        <p:nvPicPr>
          <p:cNvPr id="21" name="Picture 20">
            <a:extLst>
              <a:ext uri="{FF2B5EF4-FFF2-40B4-BE49-F238E27FC236}">
                <a16:creationId xmlns:a16="http://schemas.microsoft.com/office/drawing/2014/main" id="{0DB54362-BE1F-4481-BAF7-A2C60E90B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388" y="2741497"/>
            <a:ext cx="3572374" cy="3429479"/>
          </a:xfrm>
          <a:prstGeom prst="rect">
            <a:avLst/>
          </a:prstGeom>
        </p:spPr>
      </p:pic>
      <p:pic>
        <p:nvPicPr>
          <p:cNvPr id="23" name="Picture 22" descr="A picture containing toy, doll&#10;&#10;Description generated with high confidence">
            <a:extLst>
              <a:ext uri="{FF2B5EF4-FFF2-40B4-BE49-F238E27FC236}">
                <a16:creationId xmlns:a16="http://schemas.microsoft.com/office/drawing/2014/main" id="{A9475D0B-0435-4AEE-BA50-9769C5A73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3762" y="2377322"/>
            <a:ext cx="2464972" cy="3951208"/>
          </a:xfrm>
          <a:prstGeom prst="rect">
            <a:avLst/>
          </a:prstGeom>
        </p:spPr>
      </p:pic>
      <p:pic>
        <p:nvPicPr>
          <p:cNvPr id="25" name="Picture 24">
            <a:extLst>
              <a:ext uri="{FF2B5EF4-FFF2-40B4-BE49-F238E27FC236}">
                <a16:creationId xmlns:a16="http://schemas.microsoft.com/office/drawing/2014/main" id="{E49F596D-99D6-4964-B74B-814407F02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3266" y="2460933"/>
            <a:ext cx="8305468" cy="4042785"/>
          </a:xfrm>
          <a:prstGeom prst="rect">
            <a:avLst/>
          </a:prstGeom>
        </p:spPr>
      </p:pic>
    </p:spTree>
    <p:extLst>
      <p:ext uri="{BB962C8B-B14F-4D97-AF65-F5344CB8AC3E}">
        <p14:creationId xmlns:p14="http://schemas.microsoft.com/office/powerpoint/2010/main" val="1046010082"/>
      </p:ext>
    </p:extLst>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0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childTnLst>
                          </p:cTn>
                        </p:par>
                        <p:par>
                          <p:cTn id="18" fill="hold">
                            <p:stCondLst>
                              <p:cond delay="1500"/>
                            </p:stCondLst>
                            <p:childTnLst>
                              <p:par>
                                <p:cTn id="19" presetID="53" presetClass="exit" presetSubtype="32" fill="hold" nodeType="afterEffect">
                                  <p:stCondLst>
                                    <p:cond delay="1000"/>
                                  </p:stCondLst>
                                  <p:childTnLst>
                                    <p:anim calcmode="lin" valueType="num">
                                      <p:cBhvr>
                                        <p:cTn id="20" dur="500"/>
                                        <p:tgtEl>
                                          <p:spTgt spid="21"/>
                                        </p:tgtEl>
                                        <p:attrNameLst>
                                          <p:attrName>ppt_w</p:attrName>
                                        </p:attrNameLst>
                                      </p:cBhvr>
                                      <p:tavLst>
                                        <p:tav tm="0">
                                          <p:val>
                                            <p:strVal val="ppt_w"/>
                                          </p:val>
                                        </p:tav>
                                        <p:tav tm="100000">
                                          <p:val>
                                            <p:fltVal val="0"/>
                                          </p:val>
                                        </p:tav>
                                      </p:tavLst>
                                    </p:anim>
                                    <p:anim calcmode="lin" valueType="num">
                                      <p:cBhvr>
                                        <p:cTn id="21" dur="500"/>
                                        <p:tgtEl>
                                          <p:spTgt spid="21"/>
                                        </p:tgtEl>
                                        <p:attrNameLst>
                                          <p:attrName>ppt_h</p:attrName>
                                        </p:attrNameLst>
                                      </p:cBhvr>
                                      <p:tavLst>
                                        <p:tav tm="0">
                                          <p:val>
                                            <p:strVal val="ppt_h"/>
                                          </p:val>
                                        </p:tav>
                                        <p:tav tm="100000">
                                          <p:val>
                                            <p:fltVal val="0"/>
                                          </p:val>
                                        </p:tav>
                                      </p:tavLst>
                                    </p:anim>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53" presetClass="exit" presetSubtype="32" fill="hold" nodeType="withEffect">
                                  <p:stCondLst>
                                    <p:cond delay="1000"/>
                                  </p:stCondLst>
                                  <p:childTnLst>
                                    <p:anim calcmode="lin" valueType="num">
                                      <p:cBhvr>
                                        <p:cTn id="25" dur="500"/>
                                        <p:tgtEl>
                                          <p:spTgt spid="19"/>
                                        </p:tgtEl>
                                        <p:attrNameLst>
                                          <p:attrName>ppt_w</p:attrName>
                                        </p:attrNameLst>
                                      </p:cBhvr>
                                      <p:tavLst>
                                        <p:tav tm="0">
                                          <p:val>
                                            <p:strVal val="ppt_w"/>
                                          </p:val>
                                        </p:tav>
                                        <p:tav tm="100000">
                                          <p:val>
                                            <p:fltVal val="0"/>
                                          </p:val>
                                        </p:tav>
                                      </p:tavLst>
                                    </p:anim>
                                    <p:anim calcmode="lin" valueType="num">
                                      <p:cBhvr>
                                        <p:cTn id="26" dur="500"/>
                                        <p:tgtEl>
                                          <p:spTgt spid="19"/>
                                        </p:tgtEl>
                                        <p:attrNameLst>
                                          <p:attrName>ppt_h</p:attrName>
                                        </p:attrNameLst>
                                      </p:cBhvr>
                                      <p:tavLst>
                                        <p:tav tm="0">
                                          <p:val>
                                            <p:strVal val="ppt_h"/>
                                          </p:val>
                                        </p:tav>
                                        <p:tav tm="100000">
                                          <p:val>
                                            <p:fltVal val="0"/>
                                          </p:val>
                                        </p:tav>
                                      </p:tavLst>
                                    </p:anim>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53" presetClass="exit" presetSubtype="32" fill="hold" nodeType="withEffect">
                                  <p:stCondLst>
                                    <p:cond delay="1000"/>
                                  </p:stCondLst>
                                  <p:childTnLst>
                                    <p:anim calcmode="lin" valueType="num">
                                      <p:cBhvr>
                                        <p:cTn id="30" dur="500"/>
                                        <p:tgtEl>
                                          <p:spTgt spid="23"/>
                                        </p:tgtEl>
                                        <p:attrNameLst>
                                          <p:attrName>ppt_w</p:attrName>
                                        </p:attrNameLst>
                                      </p:cBhvr>
                                      <p:tavLst>
                                        <p:tav tm="0">
                                          <p:val>
                                            <p:strVal val="ppt_w"/>
                                          </p:val>
                                        </p:tav>
                                        <p:tav tm="100000">
                                          <p:val>
                                            <p:fltVal val="0"/>
                                          </p:val>
                                        </p:tav>
                                      </p:tavLst>
                                    </p:anim>
                                    <p:anim calcmode="lin" valueType="num">
                                      <p:cBhvr>
                                        <p:cTn id="31" dur="500"/>
                                        <p:tgtEl>
                                          <p:spTgt spid="23"/>
                                        </p:tgtEl>
                                        <p:attrNameLst>
                                          <p:attrName>ppt_h</p:attrName>
                                        </p:attrNameLst>
                                      </p:cBhvr>
                                      <p:tavLst>
                                        <p:tav tm="0">
                                          <p:val>
                                            <p:strVal val="ppt_h"/>
                                          </p:val>
                                        </p:tav>
                                        <p:tav tm="100000">
                                          <p:val>
                                            <p:fltVal val="0"/>
                                          </p:val>
                                        </p:tav>
                                      </p:tavLst>
                                    </p:anim>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53" presetClass="entr" presetSubtype="16" fill="hold" nodeType="withEffect">
                                  <p:stCondLst>
                                    <p:cond delay="100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Blob Store</a:t>
            </a:r>
          </a:p>
        </p:txBody>
      </p:sp>
      <p:sp>
        <p:nvSpPr>
          <p:cNvPr id="4" name="Content Placeholder 3">
            <a:extLst>
              <a:ext uri="{FF2B5EF4-FFF2-40B4-BE49-F238E27FC236}">
                <a16:creationId xmlns:a16="http://schemas.microsoft.com/office/drawing/2014/main" id="{F976E669-F2E9-40B1-8287-66292774A260}"/>
              </a:ext>
            </a:extLst>
          </p:cNvPr>
          <p:cNvSpPr>
            <a:spLocks noGrp="1"/>
          </p:cNvSpPr>
          <p:nvPr>
            <p:ph sz="half" idx="2"/>
          </p:nvPr>
        </p:nvSpPr>
        <p:spPr/>
        <p:txBody>
          <a:bodyPr/>
          <a:lstStyle/>
          <a:p>
            <a:r>
              <a:rPr lang="en-GB" dirty="0"/>
              <a:t>Cheapest </a:t>
            </a:r>
          </a:p>
          <a:p>
            <a:pPr lvl="1"/>
            <a:r>
              <a:rPr lang="en-GB" dirty="0"/>
              <a:t>(from </a:t>
            </a:r>
            <a:r>
              <a:rPr lang="en-GB" b="1" dirty="0"/>
              <a:t>£0.002</a:t>
            </a:r>
            <a:r>
              <a:rPr lang="en-GB" dirty="0"/>
              <a:t>/GB per month)</a:t>
            </a:r>
          </a:p>
          <a:p>
            <a:r>
              <a:rPr lang="en-GB" dirty="0"/>
              <a:t>Simplest</a:t>
            </a:r>
          </a:p>
          <a:p>
            <a:r>
              <a:rPr lang="en-GB" dirty="0"/>
              <a:t>Limited Data Partitioning</a:t>
            </a:r>
          </a:p>
          <a:p>
            <a:pPr lvl="1"/>
            <a:r>
              <a:rPr lang="en-GB" dirty="0"/>
              <a:t> by container or virtual path</a:t>
            </a:r>
          </a:p>
          <a:p>
            <a:r>
              <a:rPr lang="en-GB" dirty="0"/>
              <a:t>Not Searchable</a:t>
            </a:r>
          </a:p>
          <a:p>
            <a:pPr lvl="1"/>
            <a:r>
              <a:rPr lang="en-GB" dirty="0"/>
              <a:t>Would need separate search / index service</a:t>
            </a:r>
          </a:p>
          <a:p>
            <a:endParaRPr lang="en-GB" dirty="0"/>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600" dirty="0"/>
              <a:t>Table Store</a:t>
            </a:r>
          </a:p>
        </p:txBody>
      </p:sp>
      <p:sp>
        <p:nvSpPr>
          <p:cNvPr id="6" name="Content Placeholder 5">
            <a:extLst>
              <a:ext uri="{FF2B5EF4-FFF2-40B4-BE49-F238E27FC236}">
                <a16:creationId xmlns:a16="http://schemas.microsoft.com/office/drawing/2014/main" id="{3A9077B4-FE44-4663-A647-24A0B6726C2A}"/>
              </a:ext>
            </a:extLst>
          </p:cNvPr>
          <p:cNvSpPr>
            <a:spLocks noGrp="1"/>
          </p:cNvSpPr>
          <p:nvPr>
            <p:ph sz="quarter" idx="4"/>
          </p:nvPr>
        </p:nvSpPr>
        <p:spPr/>
        <p:txBody>
          <a:bodyPr/>
          <a:lstStyle/>
          <a:p>
            <a:r>
              <a:rPr lang="en-GB" dirty="0"/>
              <a:t>Cheap</a:t>
            </a:r>
          </a:p>
          <a:p>
            <a:pPr lvl="1"/>
            <a:r>
              <a:rPr lang="en-GB" dirty="0"/>
              <a:t>(from </a:t>
            </a:r>
            <a:r>
              <a:rPr lang="en-GB" b="1" dirty="0"/>
              <a:t>£0.0522</a:t>
            </a:r>
            <a:r>
              <a:rPr lang="en-GB" dirty="0"/>
              <a:t> per GB per month)</a:t>
            </a:r>
          </a:p>
          <a:p>
            <a:r>
              <a:rPr lang="en-GB" dirty="0"/>
              <a:t>More Flexible </a:t>
            </a:r>
          </a:p>
          <a:p>
            <a:r>
              <a:rPr lang="en-GB" dirty="0"/>
              <a:t>Good Data Partitioning</a:t>
            </a:r>
          </a:p>
          <a:p>
            <a:pPr lvl="1"/>
            <a:r>
              <a:rPr lang="en-GB" dirty="0"/>
              <a:t> by key</a:t>
            </a:r>
          </a:p>
          <a:p>
            <a:r>
              <a:rPr lang="en-GB" dirty="0"/>
              <a:t>Searchable via Table API</a:t>
            </a:r>
          </a:p>
        </p:txBody>
      </p:sp>
      <p:sp>
        <p:nvSpPr>
          <p:cNvPr id="7" name="Multiplication Sign 6">
            <a:extLst>
              <a:ext uri="{FF2B5EF4-FFF2-40B4-BE49-F238E27FC236}">
                <a16:creationId xmlns:a16="http://schemas.microsoft.com/office/drawing/2014/main" id="{EFBB212B-E2A5-4761-B6EE-A4C42817A61C}"/>
              </a:ext>
            </a:extLst>
          </p:cNvPr>
          <p:cNvSpPr/>
          <p:nvPr/>
        </p:nvSpPr>
        <p:spPr>
          <a:xfrm rot="20677458">
            <a:off x="-768195" y="1795186"/>
            <a:ext cx="7404861" cy="4572812"/>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910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fade">
                                      <p:cBhvr>
                                        <p:cTn id="39" dur="500"/>
                                        <p:tgtEl>
                                          <p:spTgt spid="6">
                                            <p:txEl>
                                              <p:pRg st="3" end="3"/>
                                            </p:txEl>
                                          </p:spTgt>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Azure </a:t>
            </a:r>
            <a:r>
              <a:rPr lang="en-GB" sz="3200" dirty="0" err="1"/>
              <a:t>CosmosDB</a:t>
            </a:r>
            <a:endParaRPr lang="en-GB" sz="3200" dirty="0"/>
          </a:p>
        </p:txBody>
      </p:sp>
      <p:sp>
        <p:nvSpPr>
          <p:cNvPr id="4" name="Content Placeholder 3">
            <a:extLst>
              <a:ext uri="{FF2B5EF4-FFF2-40B4-BE49-F238E27FC236}">
                <a16:creationId xmlns:a16="http://schemas.microsoft.com/office/drawing/2014/main" id="{F976E669-F2E9-40B1-8287-66292774A260}"/>
              </a:ext>
            </a:extLst>
          </p:cNvPr>
          <p:cNvSpPr>
            <a:spLocks noGrp="1"/>
          </p:cNvSpPr>
          <p:nvPr>
            <p:ph sz="half" idx="2"/>
          </p:nvPr>
        </p:nvSpPr>
        <p:spPr/>
        <p:txBody>
          <a:bodyPr>
            <a:normAutofit/>
          </a:bodyPr>
          <a:lstStyle/>
          <a:p>
            <a:r>
              <a:rPr lang="en-GB" dirty="0"/>
              <a:t>Cheap(</a:t>
            </a:r>
            <a:r>
              <a:rPr lang="en-GB" dirty="0" err="1"/>
              <a:t>ish</a:t>
            </a:r>
            <a:r>
              <a:rPr lang="en-GB" dirty="0"/>
              <a:t>)</a:t>
            </a:r>
          </a:p>
          <a:p>
            <a:pPr lvl="1"/>
            <a:r>
              <a:rPr lang="en-GB" dirty="0"/>
              <a:t>(from £0.18 / Gb month storage</a:t>
            </a:r>
            <a:br>
              <a:rPr lang="en-GB" dirty="0"/>
            </a:br>
            <a:r>
              <a:rPr lang="en-GB" dirty="0"/>
              <a:t>  plus £17.28 / month RUs)</a:t>
            </a:r>
          </a:p>
          <a:p>
            <a:r>
              <a:rPr lang="en-GB" dirty="0"/>
              <a:t>Infinitely scalable</a:t>
            </a:r>
          </a:p>
          <a:p>
            <a:pPr lvl="1"/>
            <a:r>
              <a:rPr lang="en-GB" dirty="0"/>
              <a:t>(fairly linear scaling costs)</a:t>
            </a:r>
          </a:p>
          <a:p>
            <a:r>
              <a:rPr lang="en-GB" dirty="0"/>
              <a:t>Highly reliable</a:t>
            </a:r>
          </a:p>
          <a:p>
            <a:r>
              <a:rPr lang="en-GB" dirty="0"/>
              <a:t>Searchable</a:t>
            </a:r>
          </a:p>
          <a:p>
            <a:pPr lvl="1"/>
            <a:r>
              <a:rPr lang="en-GB" dirty="0"/>
              <a:t>SQL Queries</a:t>
            </a:r>
          </a:p>
          <a:p>
            <a:endParaRPr lang="en-GB" dirty="0"/>
          </a:p>
          <a:p>
            <a:endParaRPr lang="en-GB" dirty="0"/>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200" dirty="0"/>
              <a:t>SQL Server / PostgreSQL</a:t>
            </a:r>
          </a:p>
        </p:txBody>
      </p:sp>
      <p:sp>
        <p:nvSpPr>
          <p:cNvPr id="6" name="Content Placeholder 5">
            <a:extLst>
              <a:ext uri="{FF2B5EF4-FFF2-40B4-BE49-F238E27FC236}">
                <a16:creationId xmlns:a16="http://schemas.microsoft.com/office/drawing/2014/main" id="{3A9077B4-FE44-4663-A647-24A0B6726C2A}"/>
              </a:ext>
            </a:extLst>
          </p:cNvPr>
          <p:cNvSpPr>
            <a:spLocks noGrp="1"/>
          </p:cNvSpPr>
          <p:nvPr>
            <p:ph sz="quarter" idx="4"/>
          </p:nvPr>
        </p:nvSpPr>
        <p:spPr>
          <a:xfrm>
            <a:off x="6172200" y="2430125"/>
            <a:ext cx="5183188" cy="3684588"/>
          </a:xfrm>
        </p:spPr>
        <p:txBody>
          <a:bodyPr>
            <a:normAutofit/>
          </a:bodyPr>
          <a:lstStyle/>
          <a:p>
            <a:r>
              <a:rPr lang="en-GB" dirty="0"/>
              <a:t>Not Cheap</a:t>
            </a:r>
          </a:p>
          <a:p>
            <a:pPr lvl="1"/>
            <a:r>
              <a:rPr lang="en-GB" dirty="0"/>
              <a:t>(from </a:t>
            </a:r>
            <a:r>
              <a:rPr lang="en-GB" b="1" dirty="0"/>
              <a:t>£56</a:t>
            </a:r>
            <a:r>
              <a:rPr lang="en-GB" dirty="0"/>
              <a:t> per month </a:t>
            </a:r>
            <a:br>
              <a:rPr lang="en-GB" dirty="0"/>
            </a:br>
            <a:r>
              <a:rPr lang="en-GB" dirty="0"/>
              <a:t>  plus storage )</a:t>
            </a:r>
          </a:p>
          <a:p>
            <a:r>
              <a:rPr lang="en-GB" dirty="0"/>
              <a:t>Costs lots to scale </a:t>
            </a:r>
          </a:p>
          <a:p>
            <a:pPr lvl="1"/>
            <a:r>
              <a:rPr lang="en-GB" dirty="0"/>
              <a:t>H/A from </a:t>
            </a:r>
            <a:r>
              <a:rPr lang="en-GB" b="1" dirty="0"/>
              <a:t>£580+</a:t>
            </a:r>
            <a:r>
              <a:rPr lang="en-GB" dirty="0"/>
              <a:t> per month</a:t>
            </a:r>
          </a:p>
          <a:p>
            <a:r>
              <a:rPr lang="en-GB" dirty="0"/>
              <a:t>Highly Reliable</a:t>
            </a:r>
          </a:p>
          <a:p>
            <a:r>
              <a:rPr lang="en-GB" dirty="0"/>
              <a:t>Searchable</a:t>
            </a:r>
          </a:p>
          <a:p>
            <a:pPr lvl="1"/>
            <a:r>
              <a:rPr lang="en-GB" dirty="0"/>
              <a:t>It’s SQL Server!</a:t>
            </a:r>
          </a:p>
        </p:txBody>
      </p:sp>
      <p:sp>
        <p:nvSpPr>
          <p:cNvPr id="9" name="Multiplication Sign 8">
            <a:extLst>
              <a:ext uri="{FF2B5EF4-FFF2-40B4-BE49-F238E27FC236}">
                <a16:creationId xmlns:a16="http://schemas.microsoft.com/office/drawing/2014/main" id="{ECFA04B5-46E1-4B67-8606-712DC6A594AA}"/>
              </a:ext>
            </a:extLst>
          </p:cNvPr>
          <p:cNvSpPr/>
          <p:nvPr/>
        </p:nvSpPr>
        <p:spPr>
          <a:xfrm rot="20677458">
            <a:off x="4868106" y="1568191"/>
            <a:ext cx="7404861" cy="4572812"/>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0033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Effect transition="in" filter="fade">
                                      <p:cBhvr>
                                        <p:cTn id="59" dur="500"/>
                                        <p:tgtEl>
                                          <p:spTgt spid="6">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Azure </a:t>
            </a:r>
            <a:r>
              <a:rPr lang="en-GB" sz="3200" dirty="0" err="1"/>
              <a:t>CosmosDB</a:t>
            </a:r>
            <a:endParaRPr lang="en-GB" sz="3200" dirty="0"/>
          </a:p>
        </p:txBody>
      </p:sp>
      <p:sp>
        <p:nvSpPr>
          <p:cNvPr id="4" name="Content Placeholder 3">
            <a:extLst>
              <a:ext uri="{FF2B5EF4-FFF2-40B4-BE49-F238E27FC236}">
                <a16:creationId xmlns:a16="http://schemas.microsoft.com/office/drawing/2014/main" id="{F976E669-F2E9-40B1-8287-66292774A260}"/>
              </a:ext>
            </a:extLst>
          </p:cNvPr>
          <p:cNvSpPr>
            <a:spLocks noGrp="1"/>
          </p:cNvSpPr>
          <p:nvPr>
            <p:ph sz="half" idx="2"/>
          </p:nvPr>
        </p:nvSpPr>
        <p:spPr/>
        <p:txBody>
          <a:bodyPr>
            <a:normAutofit/>
          </a:bodyPr>
          <a:lstStyle/>
          <a:p>
            <a:r>
              <a:rPr lang="en-GB" dirty="0"/>
              <a:t>Cheap(</a:t>
            </a:r>
            <a:r>
              <a:rPr lang="en-GB" dirty="0" err="1"/>
              <a:t>ish</a:t>
            </a:r>
            <a:r>
              <a:rPr lang="en-GB" dirty="0"/>
              <a:t>)</a:t>
            </a:r>
          </a:p>
          <a:p>
            <a:pPr lvl="1"/>
            <a:r>
              <a:rPr lang="en-GB" dirty="0"/>
              <a:t>(from £0.18 / Gb month storage</a:t>
            </a:r>
            <a:br>
              <a:rPr lang="en-GB" dirty="0"/>
            </a:br>
            <a:r>
              <a:rPr lang="en-GB" dirty="0"/>
              <a:t>  plus £17.28 / month RUs)</a:t>
            </a:r>
          </a:p>
          <a:p>
            <a:r>
              <a:rPr lang="en-GB" dirty="0"/>
              <a:t>Infinitely scalable</a:t>
            </a:r>
          </a:p>
          <a:p>
            <a:pPr lvl="1"/>
            <a:r>
              <a:rPr lang="en-GB" dirty="0"/>
              <a:t>(fairly linear scaling costs)</a:t>
            </a:r>
          </a:p>
          <a:p>
            <a:r>
              <a:rPr lang="en-GB" dirty="0"/>
              <a:t>Highly reliable</a:t>
            </a:r>
          </a:p>
          <a:p>
            <a:r>
              <a:rPr lang="en-GB" dirty="0"/>
              <a:t>Searchable</a:t>
            </a:r>
          </a:p>
          <a:p>
            <a:pPr lvl="1"/>
            <a:r>
              <a:rPr lang="en-GB" dirty="0"/>
              <a:t>SQL Queries</a:t>
            </a:r>
          </a:p>
          <a:p>
            <a:endParaRPr lang="en-GB" dirty="0"/>
          </a:p>
          <a:p>
            <a:endParaRPr lang="en-GB" dirty="0"/>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200" dirty="0"/>
              <a:t>Table Store</a:t>
            </a:r>
          </a:p>
        </p:txBody>
      </p:sp>
      <p:sp>
        <p:nvSpPr>
          <p:cNvPr id="6" name="Content Placeholder 5">
            <a:extLst>
              <a:ext uri="{FF2B5EF4-FFF2-40B4-BE49-F238E27FC236}">
                <a16:creationId xmlns:a16="http://schemas.microsoft.com/office/drawing/2014/main" id="{3A9077B4-FE44-4663-A647-24A0B6726C2A}"/>
              </a:ext>
            </a:extLst>
          </p:cNvPr>
          <p:cNvSpPr>
            <a:spLocks noGrp="1"/>
          </p:cNvSpPr>
          <p:nvPr>
            <p:ph sz="quarter" idx="4"/>
          </p:nvPr>
        </p:nvSpPr>
        <p:spPr/>
        <p:txBody>
          <a:bodyPr>
            <a:normAutofit/>
          </a:bodyPr>
          <a:lstStyle/>
          <a:p>
            <a:r>
              <a:rPr lang="en-GB" dirty="0"/>
              <a:t>Cheap</a:t>
            </a:r>
          </a:p>
          <a:p>
            <a:pPr lvl="1"/>
            <a:r>
              <a:rPr lang="en-GB" dirty="0"/>
              <a:t>(from </a:t>
            </a:r>
            <a:r>
              <a:rPr lang="en-GB" b="1" dirty="0"/>
              <a:t>£0.0522</a:t>
            </a:r>
            <a:r>
              <a:rPr lang="en-GB" dirty="0"/>
              <a:t> per GB per month)</a:t>
            </a:r>
          </a:p>
          <a:p>
            <a:r>
              <a:rPr lang="en-GB" dirty="0"/>
              <a:t>More Flexible </a:t>
            </a:r>
          </a:p>
          <a:p>
            <a:r>
              <a:rPr lang="en-GB" dirty="0"/>
              <a:t>Good Data Partitioning</a:t>
            </a:r>
          </a:p>
          <a:p>
            <a:pPr lvl="1"/>
            <a:r>
              <a:rPr lang="en-GB" dirty="0"/>
              <a:t> by key</a:t>
            </a:r>
          </a:p>
          <a:p>
            <a:r>
              <a:rPr lang="en-GB" dirty="0"/>
              <a:t>Searchable via Table API</a:t>
            </a:r>
          </a:p>
        </p:txBody>
      </p:sp>
    </p:spTree>
    <p:extLst>
      <p:ext uri="{BB962C8B-B14F-4D97-AF65-F5344CB8AC3E}">
        <p14:creationId xmlns:p14="http://schemas.microsoft.com/office/powerpoint/2010/main" val="28653466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Azure </a:t>
            </a:r>
            <a:r>
              <a:rPr lang="en-GB" sz="3200" dirty="0" err="1"/>
              <a:t>CosmosDB</a:t>
            </a:r>
            <a:endParaRPr lang="en-GB" sz="3200" dirty="0"/>
          </a:p>
        </p:txBody>
      </p:sp>
      <p:sp>
        <p:nvSpPr>
          <p:cNvPr id="4" name="Content Placeholder 3">
            <a:extLst>
              <a:ext uri="{FF2B5EF4-FFF2-40B4-BE49-F238E27FC236}">
                <a16:creationId xmlns:a16="http://schemas.microsoft.com/office/drawing/2014/main" id="{F976E669-F2E9-40B1-8287-66292774A260}"/>
              </a:ext>
            </a:extLst>
          </p:cNvPr>
          <p:cNvSpPr>
            <a:spLocks noGrp="1"/>
          </p:cNvSpPr>
          <p:nvPr>
            <p:ph sz="half" idx="2"/>
          </p:nvPr>
        </p:nvSpPr>
        <p:spPr/>
        <p:txBody>
          <a:bodyPr>
            <a:normAutofit/>
          </a:bodyPr>
          <a:lstStyle/>
          <a:p>
            <a:r>
              <a:rPr lang="en-GB" dirty="0"/>
              <a:t>Secure</a:t>
            </a:r>
          </a:p>
          <a:p>
            <a:pPr lvl="1"/>
            <a:r>
              <a:rPr lang="en-GB" dirty="0"/>
              <a:t>Data encrypted at rest</a:t>
            </a:r>
          </a:p>
          <a:p>
            <a:r>
              <a:rPr lang="en-GB" dirty="0"/>
              <a:t>Easy H/A support</a:t>
            </a:r>
          </a:p>
          <a:p>
            <a:pPr lvl="1"/>
            <a:r>
              <a:rPr lang="en-GB" dirty="0"/>
              <a:t>Flip the switch for Geo-Replication</a:t>
            </a:r>
          </a:p>
          <a:p>
            <a:r>
              <a:rPr lang="en-GB" dirty="0"/>
              <a:t>Easy to manage</a:t>
            </a:r>
          </a:p>
          <a:p>
            <a:pPr lvl="1"/>
            <a:r>
              <a:rPr lang="en-GB" dirty="0"/>
              <a:t>Ops love it!</a:t>
            </a:r>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200" dirty="0"/>
              <a:t>Table Store</a:t>
            </a:r>
          </a:p>
        </p:txBody>
      </p:sp>
      <p:sp>
        <p:nvSpPr>
          <p:cNvPr id="6" name="Content Placeholder 5">
            <a:extLst>
              <a:ext uri="{FF2B5EF4-FFF2-40B4-BE49-F238E27FC236}">
                <a16:creationId xmlns:a16="http://schemas.microsoft.com/office/drawing/2014/main" id="{3A9077B4-FE44-4663-A647-24A0B6726C2A}"/>
              </a:ext>
            </a:extLst>
          </p:cNvPr>
          <p:cNvSpPr>
            <a:spLocks noGrp="1"/>
          </p:cNvSpPr>
          <p:nvPr>
            <p:ph sz="quarter" idx="4"/>
          </p:nvPr>
        </p:nvSpPr>
        <p:spPr/>
        <p:txBody>
          <a:bodyPr>
            <a:normAutofit/>
          </a:bodyPr>
          <a:lstStyle/>
          <a:p>
            <a:r>
              <a:rPr lang="en-GB" dirty="0"/>
              <a:t>Not Secure</a:t>
            </a:r>
          </a:p>
          <a:p>
            <a:pPr lvl="1"/>
            <a:r>
              <a:rPr lang="en-GB" dirty="0"/>
              <a:t>Have to hand-roll encryption</a:t>
            </a:r>
          </a:p>
          <a:p>
            <a:r>
              <a:rPr lang="en-GB" dirty="0"/>
              <a:t>Harder H/A support</a:t>
            </a:r>
          </a:p>
          <a:p>
            <a:pPr lvl="1"/>
            <a:r>
              <a:rPr lang="en-GB" dirty="0"/>
              <a:t>Either managed by Microsoft or using 3</a:t>
            </a:r>
            <a:r>
              <a:rPr lang="en-GB" baseline="30000" dirty="0"/>
              <a:t>rd</a:t>
            </a:r>
            <a:r>
              <a:rPr lang="en-GB" dirty="0"/>
              <a:t> party tools</a:t>
            </a:r>
          </a:p>
          <a:p>
            <a:r>
              <a:rPr lang="en-GB" dirty="0"/>
              <a:t>Harder to manage</a:t>
            </a:r>
          </a:p>
        </p:txBody>
      </p:sp>
      <p:sp>
        <p:nvSpPr>
          <p:cNvPr id="7" name="Rectangle 6">
            <a:extLst>
              <a:ext uri="{FF2B5EF4-FFF2-40B4-BE49-F238E27FC236}">
                <a16:creationId xmlns:a16="http://schemas.microsoft.com/office/drawing/2014/main" id="{4124E352-C0A4-49AE-BD78-BC707BCD7672}"/>
              </a:ext>
            </a:extLst>
          </p:cNvPr>
          <p:cNvSpPr/>
          <p:nvPr/>
        </p:nvSpPr>
        <p:spPr>
          <a:xfrm rot="20235398">
            <a:off x="220310" y="3162368"/>
            <a:ext cx="5822428" cy="1446550"/>
          </a:xfrm>
          <a:prstGeom prst="rect">
            <a:avLst/>
          </a:prstGeom>
          <a:noFill/>
        </p:spPr>
        <p:txBody>
          <a:bodyPr wrap="none" lIns="91440" tIns="45720" rIns="91440" bIns="45720">
            <a:spAutoFit/>
          </a:bodyPr>
          <a:lstStyle/>
          <a:p>
            <a:pPr algn="ctr"/>
            <a:r>
              <a:rPr lang="en-US" sz="8800" b="1" cap="none" spc="0" dirty="0">
                <a:ln w="38100">
                  <a:solidFill>
                    <a:schemeClr val="bg1"/>
                  </a:solidFill>
                  <a:prstDash val="solid"/>
                </a:ln>
                <a:solidFill>
                  <a:srgbClr val="00B050"/>
                </a:solidFill>
                <a:effectLst>
                  <a:glow rad="228600">
                    <a:schemeClr val="accent6">
                      <a:satMod val="175000"/>
                      <a:alpha val="40000"/>
                    </a:schemeClr>
                  </a:glow>
                </a:effectLst>
              </a:rPr>
              <a:t>W I N </a:t>
            </a:r>
            <a:r>
              <a:rPr lang="en-US" sz="8800" b="1" cap="none" spc="0" dirty="0" err="1">
                <a:ln w="38100">
                  <a:solidFill>
                    <a:schemeClr val="bg1"/>
                  </a:solidFill>
                  <a:prstDash val="solid"/>
                </a:ln>
                <a:solidFill>
                  <a:srgbClr val="00B050"/>
                </a:solidFill>
                <a:effectLst>
                  <a:glow rad="228600">
                    <a:schemeClr val="accent6">
                      <a:satMod val="175000"/>
                      <a:alpha val="40000"/>
                    </a:schemeClr>
                  </a:glow>
                </a:effectLst>
              </a:rPr>
              <a:t>N</a:t>
            </a:r>
            <a:r>
              <a:rPr lang="en-US" sz="8800" b="1" cap="none" spc="0" dirty="0">
                <a:ln w="38100">
                  <a:solidFill>
                    <a:schemeClr val="bg1"/>
                  </a:solidFill>
                  <a:prstDash val="solid"/>
                </a:ln>
                <a:solidFill>
                  <a:srgbClr val="00B050"/>
                </a:solidFill>
                <a:effectLst>
                  <a:glow rad="228600">
                    <a:schemeClr val="accent6">
                      <a:satMod val="175000"/>
                      <a:alpha val="40000"/>
                    </a:schemeClr>
                  </a:glow>
                </a:effectLst>
              </a:rPr>
              <a:t> E R!</a:t>
            </a:r>
          </a:p>
        </p:txBody>
      </p:sp>
      <p:sp>
        <p:nvSpPr>
          <p:cNvPr id="9" name="Multiplication Sign 8">
            <a:extLst>
              <a:ext uri="{FF2B5EF4-FFF2-40B4-BE49-F238E27FC236}">
                <a16:creationId xmlns:a16="http://schemas.microsoft.com/office/drawing/2014/main" id="{ECFA04B5-46E1-4B67-8606-712DC6A594AA}"/>
              </a:ext>
            </a:extLst>
          </p:cNvPr>
          <p:cNvSpPr/>
          <p:nvPr/>
        </p:nvSpPr>
        <p:spPr>
          <a:xfrm rot="20677458">
            <a:off x="4868106" y="1568191"/>
            <a:ext cx="7404861" cy="4572812"/>
          </a:xfrm>
          <a:prstGeom prst="mathMultiply">
            <a:avLst/>
          </a:prstGeom>
          <a:solidFill>
            <a:srgbClr val="C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573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500"/>
                                        <p:tgtEl>
                                          <p:spTgt spid="4">
                                            <p:txEl>
                                              <p:pRg st="5" end="5"/>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fade">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fill="hold"/>
                                        <p:tgtEl>
                                          <p:spTgt spid="7"/>
                                        </p:tgtEl>
                                        <p:attrNameLst>
                                          <p:attrName>ppt_w</p:attrName>
                                        </p:attrNameLst>
                                      </p:cBhvr>
                                      <p:tavLst>
                                        <p:tav tm="0">
                                          <p:val>
                                            <p:fltVal val="0"/>
                                          </p:val>
                                        </p:tav>
                                        <p:tav tm="100000">
                                          <p:val>
                                            <p:strVal val="#ppt_w"/>
                                          </p:val>
                                        </p:tav>
                                      </p:tavLst>
                                    </p:anim>
                                    <p:anim calcmode="lin" valueType="num">
                                      <p:cBhvr>
                                        <p:cTn id="53" dur="500" fill="hold"/>
                                        <p:tgtEl>
                                          <p:spTgt spid="7"/>
                                        </p:tgtEl>
                                        <p:attrNameLst>
                                          <p:attrName>ppt_h</p:attrName>
                                        </p:attrNameLst>
                                      </p:cBhvr>
                                      <p:tavLst>
                                        <p:tav tm="0">
                                          <p:val>
                                            <p:fltVal val="0"/>
                                          </p:val>
                                        </p:tav>
                                        <p:tav tm="100000">
                                          <p:val>
                                            <p:strVal val="#ppt_h"/>
                                          </p:val>
                                        </p:tav>
                                      </p:tavLst>
                                    </p:anim>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4992-8C27-444C-9870-9D974D61ACA5}"/>
              </a:ext>
            </a:extLst>
          </p:cNvPr>
          <p:cNvSpPr>
            <a:spLocks noGrp="1"/>
          </p:cNvSpPr>
          <p:nvPr>
            <p:ph type="title"/>
          </p:nvPr>
        </p:nvSpPr>
        <p:spPr/>
        <p:txBody>
          <a:bodyPr/>
          <a:lstStyle/>
          <a:p>
            <a:r>
              <a:rPr lang="en-GB" dirty="0"/>
              <a:t>Costings for </a:t>
            </a:r>
            <a:r>
              <a:rPr lang="en-GB" dirty="0" err="1"/>
              <a:t>CosmosDB</a:t>
            </a:r>
            <a:endParaRPr lang="en-GB" dirty="0"/>
          </a:p>
        </p:txBody>
      </p:sp>
      <p:graphicFrame>
        <p:nvGraphicFramePr>
          <p:cNvPr id="6" name="Content Placeholder 5">
            <a:extLst>
              <a:ext uri="{FF2B5EF4-FFF2-40B4-BE49-F238E27FC236}">
                <a16:creationId xmlns:a16="http://schemas.microsoft.com/office/drawing/2014/main" id="{05CD0563-7E0F-4BFC-B86F-2407F79E36AB}"/>
              </a:ext>
            </a:extLst>
          </p:cNvPr>
          <p:cNvGraphicFramePr>
            <a:graphicFrameLocks noGrp="1"/>
          </p:cNvGraphicFramePr>
          <p:nvPr>
            <p:ph idx="1"/>
            <p:extLst>
              <p:ext uri="{D42A27DB-BD31-4B8C-83A1-F6EECF244321}">
                <p14:modId xmlns:p14="http://schemas.microsoft.com/office/powerpoint/2010/main" val="1878544620"/>
              </p:ext>
            </p:extLst>
          </p:nvPr>
        </p:nvGraphicFramePr>
        <p:xfrm>
          <a:off x="838200" y="3949267"/>
          <a:ext cx="10515600" cy="243609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919040299"/>
                    </a:ext>
                  </a:extLst>
                </a:gridCol>
                <a:gridCol w="3505200">
                  <a:extLst>
                    <a:ext uri="{9D8B030D-6E8A-4147-A177-3AD203B41FA5}">
                      <a16:colId xmlns:a16="http://schemas.microsoft.com/office/drawing/2014/main" val="1004827953"/>
                    </a:ext>
                  </a:extLst>
                </a:gridCol>
                <a:gridCol w="3505200">
                  <a:extLst>
                    <a:ext uri="{9D8B030D-6E8A-4147-A177-3AD203B41FA5}">
                      <a16:colId xmlns:a16="http://schemas.microsoft.com/office/drawing/2014/main" val="4005863631"/>
                    </a:ext>
                  </a:extLst>
                </a:gridCol>
              </a:tblGrid>
              <a:tr h="537710">
                <a:tc>
                  <a:txBody>
                    <a:bodyPr/>
                    <a:lstStyle/>
                    <a:p>
                      <a:r>
                        <a:rPr lang="en-GB" sz="2400" dirty="0"/>
                        <a:t>Item</a:t>
                      </a:r>
                    </a:p>
                  </a:txBody>
                  <a:tcPr/>
                </a:tc>
                <a:tc>
                  <a:txBody>
                    <a:bodyPr/>
                    <a:lstStyle/>
                    <a:p>
                      <a:r>
                        <a:rPr lang="en-GB" sz="2400" dirty="0"/>
                        <a:t>Cost / month</a:t>
                      </a:r>
                    </a:p>
                  </a:txBody>
                  <a:tcPr/>
                </a:tc>
                <a:tc>
                  <a:txBody>
                    <a:bodyPr/>
                    <a:lstStyle/>
                    <a:p>
                      <a:r>
                        <a:rPr lang="en-GB" sz="2400" dirty="0"/>
                        <a:t>Notes</a:t>
                      </a:r>
                    </a:p>
                  </a:txBody>
                  <a:tcPr/>
                </a:tc>
                <a:extLst>
                  <a:ext uri="{0D108BD9-81ED-4DB2-BD59-A6C34878D82A}">
                    <a16:rowId xmlns:a16="http://schemas.microsoft.com/office/drawing/2014/main" val="3178851787"/>
                  </a:ext>
                </a:extLst>
              </a:tr>
              <a:tr h="537710">
                <a:tc>
                  <a:txBody>
                    <a:bodyPr/>
                    <a:lstStyle/>
                    <a:p>
                      <a:r>
                        <a:rPr lang="en-GB" sz="2400" dirty="0"/>
                        <a:t>Storage</a:t>
                      </a:r>
                    </a:p>
                  </a:txBody>
                  <a:tcPr/>
                </a:tc>
                <a:tc>
                  <a:txBody>
                    <a:bodyPr/>
                    <a:lstStyle/>
                    <a:p>
                      <a:r>
                        <a:rPr lang="en-GB" sz="2400" dirty="0"/>
                        <a:t>£104 / month</a:t>
                      </a:r>
                    </a:p>
                  </a:txBody>
                  <a:tcPr/>
                </a:tc>
                <a:tc>
                  <a:txBody>
                    <a:bodyPr/>
                    <a:lstStyle/>
                    <a:p>
                      <a:r>
                        <a:rPr lang="en-GB" sz="2400" dirty="0"/>
                        <a:t>Increasing by £104 / month</a:t>
                      </a:r>
                    </a:p>
                  </a:txBody>
                  <a:tcPr/>
                </a:tc>
                <a:extLst>
                  <a:ext uri="{0D108BD9-81ED-4DB2-BD59-A6C34878D82A}">
                    <a16:rowId xmlns:a16="http://schemas.microsoft.com/office/drawing/2014/main" val="2944572289"/>
                  </a:ext>
                </a:extLst>
              </a:tr>
              <a:tr h="537710">
                <a:tc>
                  <a:txBody>
                    <a:bodyPr/>
                    <a:lstStyle/>
                    <a:p>
                      <a:r>
                        <a:rPr lang="en-GB" sz="2400" dirty="0"/>
                        <a:t>Data Transfer</a:t>
                      </a:r>
                    </a:p>
                  </a:txBody>
                  <a:tcPr/>
                </a:tc>
                <a:tc>
                  <a:txBody>
                    <a:bodyPr/>
                    <a:lstStyle/>
                    <a:p>
                      <a:r>
                        <a:rPr lang="en-GB" sz="2400" dirty="0"/>
                        <a:t>£22 / month</a:t>
                      </a:r>
                    </a:p>
                  </a:txBody>
                  <a:tcPr/>
                </a:tc>
                <a:tc>
                  <a:txBody>
                    <a:bodyPr/>
                    <a:lstStyle/>
                    <a:p>
                      <a:endParaRPr lang="en-GB" sz="2400" dirty="0"/>
                    </a:p>
                  </a:txBody>
                  <a:tcPr/>
                </a:tc>
                <a:extLst>
                  <a:ext uri="{0D108BD9-81ED-4DB2-BD59-A6C34878D82A}">
                    <a16:rowId xmlns:a16="http://schemas.microsoft.com/office/drawing/2014/main" val="169106013"/>
                  </a:ext>
                </a:extLst>
              </a:tr>
              <a:tr h="537710">
                <a:tc>
                  <a:txBody>
                    <a:bodyPr/>
                    <a:lstStyle/>
                    <a:p>
                      <a:r>
                        <a:rPr lang="en-GB" sz="2400" dirty="0"/>
                        <a:t>1,000 Compute Rus</a:t>
                      </a:r>
                    </a:p>
                  </a:txBody>
                  <a:tcPr/>
                </a:tc>
                <a:tc>
                  <a:txBody>
                    <a:bodyPr/>
                    <a:lstStyle/>
                    <a:p>
                      <a:r>
                        <a:rPr lang="en-GB" sz="2400" dirty="0"/>
                        <a:t>£44 / month</a:t>
                      </a:r>
                    </a:p>
                  </a:txBody>
                  <a:tcPr/>
                </a:tc>
                <a:tc>
                  <a:txBody>
                    <a:bodyPr/>
                    <a:lstStyle/>
                    <a:p>
                      <a:r>
                        <a:rPr lang="en-GB" sz="2400" dirty="0"/>
                        <a:t>Based on peak usage</a:t>
                      </a:r>
                    </a:p>
                  </a:txBody>
                  <a:tcPr/>
                </a:tc>
                <a:extLst>
                  <a:ext uri="{0D108BD9-81ED-4DB2-BD59-A6C34878D82A}">
                    <a16:rowId xmlns:a16="http://schemas.microsoft.com/office/drawing/2014/main" val="1683225446"/>
                  </a:ext>
                </a:extLst>
              </a:tr>
            </a:tbl>
          </a:graphicData>
        </a:graphic>
      </p:graphicFrame>
      <p:sp>
        <p:nvSpPr>
          <p:cNvPr id="7" name="TextBox 6">
            <a:extLst>
              <a:ext uri="{FF2B5EF4-FFF2-40B4-BE49-F238E27FC236}">
                <a16:creationId xmlns:a16="http://schemas.microsoft.com/office/drawing/2014/main" id="{A1E5434E-6028-4532-9FBA-739AD9D43A1C}"/>
              </a:ext>
            </a:extLst>
          </p:cNvPr>
          <p:cNvSpPr txBox="1"/>
          <p:nvPr/>
        </p:nvSpPr>
        <p:spPr>
          <a:xfrm>
            <a:off x="838200" y="1690688"/>
            <a:ext cx="10515600" cy="1938992"/>
          </a:xfrm>
          <a:prstGeom prst="rect">
            <a:avLst/>
          </a:prstGeom>
          <a:noFill/>
        </p:spPr>
        <p:txBody>
          <a:bodyPr wrap="square" rtlCol="0">
            <a:spAutoFit/>
          </a:bodyPr>
          <a:lstStyle/>
          <a:p>
            <a:pPr marL="342900" indent="-342900">
              <a:buFont typeface="Arial" panose="020B0604020202020204" pitchFamily="34" charset="0"/>
              <a:buChar char="•"/>
            </a:pPr>
            <a:r>
              <a:rPr lang="en-GB" sz="2400" b="1" dirty="0"/>
              <a:t>5,000 Cases / day</a:t>
            </a:r>
            <a:r>
              <a:rPr lang="en-GB" sz="2400" dirty="0"/>
              <a:t>  - 30k / record, 75 records / Case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b="1" dirty="0"/>
              <a:t>11.25Gb Storage / day</a:t>
            </a:r>
            <a:r>
              <a:rPr lang="en-GB" sz="2400" dirty="0"/>
              <a:t> – peak 2.235Gb / hour</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b="1" dirty="0"/>
              <a:t>375,000 operations / day</a:t>
            </a:r>
            <a:r>
              <a:rPr lang="en-GB" sz="2400" dirty="0"/>
              <a:t> – peak 75,000 / hour </a:t>
            </a:r>
          </a:p>
        </p:txBody>
      </p:sp>
    </p:spTree>
    <p:extLst>
      <p:ext uri="{BB962C8B-B14F-4D97-AF65-F5344CB8AC3E}">
        <p14:creationId xmlns:p14="http://schemas.microsoft.com/office/powerpoint/2010/main" val="1489963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500"/>
                                        <p:tgtEl>
                                          <p:spTgt spid="7">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33B-DF00-4E60-AE40-6F182F5C59BE}"/>
              </a:ext>
            </a:extLst>
          </p:cNvPr>
          <p:cNvSpPr>
            <a:spLocks noGrp="1"/>
          </p:cNvSpPr>
          <p:nvPr>
            <p:ph type="title"/>
          </p:nvPr>
        </p:nvSpPr>
        <p:spPr/>
        <p:txBody>
          <a:bodyPr/>
          <a:lstStyle/>
          <a:p>
            <a:r>
              <a:rPr lang="en-GB" dirty="0"/>
              <a:t>Decision Two - Hosting</a:t>
            </a:r>
          </a:p>
        </p:txBody>
      </p:sp>
      <p:sp>
        <p:nvSpPr>
          <p:cNvPr id="3" name="Content Placeholder 2">
            <a:extLst>
              <a:ext uri="{FF2B5EF4-FFF2-40B4-BE49-F238E27FC236}">
                <a16:creationId xmlns:a16="http://schemas.microsoft.com/office/drawing/2014/main" id="{03560EA6-B8FF-4A19-BC61-64D960FBD9D2}"/>
              </a:ext>
            </a:extLst>
          </p:cNvPr>
          <p:cNvSpPr>
            <a:spLocks noGrp="1"/>
          </p:cNvSpPr>
          <p:nvPr>
            <p:ph sz="half" idx="1"/>
          </p:nvPr>
        </p:nvSpPr>
        <p:spPr/>
        <p:txBody>
          <a:bodyPr>
            <a:normAutofit fontScale="70000" lnSpcReduction="20000"/>
          </a:bodyPr>
          <a:lstStyle/>
          <a:p>
            <a:r>
              <a:rPr lang="en-US" dirty="0">
                <a:hlinkClick r:id="rId2"/>
              </a:rPr>
              <a:t>App Service</a:t>
            </a:r>
          </a:p>
          <a:p>
            <a:pPr lvl="1"/>
            <a:r>
              <a:rPr lang="en-US" dirty="0"/>
              <a:t>Quickly create powerful cloud apps for web and mobile</a:t>
            </a:r>
            <a:br>
              <a:rPr lang="en-US" dirty="0"/>
            </a:br>
            <a:endParaRPr lang="en-US" dirty="0"/>
          </a:p>
          <a:p>
            <a:r>
              <a:rPr lang="en-US" dirty="0">
                <a:hlinkClick r:id="rId3"/>
              </a:rPr>
              <a:t>Logic Apps</a:t>
            </a:r>
          </a:p>
          <a:p>
            <a:pPr lvl="1"/>
            <a:r>
              <a:rPr lang="en-US" dirty="0"/>
              <a:t>Automate the access and use of data across clouds without writing code</a:t>
            </a:r>
            <a:br>
              <a:rPr lang="en-US" dirty="0"/>
            </a:br>
            <a:endParaRPr lang="en-US" dirty="0"/>
          </a:p>
          <a:p>
            <a:r>
              <a:rPr lang="en-US" dirty="0">
                <a:hlinkClick r:id="rId4"/>
              </a:rPr>
              <a:t>Web apps</a:t>
            </a:r>
          </a:p>
          <a:p>
            <a:pPr lvl="1"/>
            <a:r>
              <a:rPr lang="en-US" dirty="0"/>
              <a:t>Quickly create and deploy mission-critical web apps at scale</a:t>
            </a:r>
            <a:br>
              <a:rPr lang="en-US" dirty="0"/>
            </a:br>
            <a:endParaRPr lang="en-US" dirty="0"/>
          </a:p>
          <a:p>
            <a:r>
              <a:rPr lang="en-US" dirty="0">
                <a:hlinkClick r:id="rId5"/>
              </a:rPr>
              <a:t>Functions</a:t>
            </a:r>
          </a:p>
          <a:p>
            <a:pPr lvl="1"/>
            <a:r>
              <a:rPr lang="en-US" dirty="0"/>
              <a:t>Process events with serverless code</a:t>
            </a:r>
            <a:br>
              <a:rPr lang="en-US" dirty="0"/>
            </a:br>
            <a:endParaRPr lang="en-US" dirty="0"/>
          </a:p>
          <a:p>
            <a:r>
              <a:rPr lang="en-US" dirty="0">
                <a:hlinkClick r:id="rId6"/>
              </a:rPr>
              <a:t>Cloud Services</a:t>
            </a:r>
          </a:p>
          <a:p>
            <a:pPr lvl="1"/>
            <a:r>
              <a:rPr lang="en-US" dirty="0"/>
              <a:t>Create highly available, infinitely scalable cloud applications and APIs</a:t>
            </a:r>
          </a:p>
          <a:p>
            <a:endParaRPr lang="en-US" dirty="0"/>
          </a:p>
          <a:p>
            <a:endParaRPr lang="en-GB" dirty="0"/>
          </a:p>
        </p:txBody>
      </p:sp>
      <p:sp>
        <p:nvSpPr>
          <p:cNvPr id="4" name="Content Placeholder 3">
            <a:extLst>
              <a:ext uri="{FF2B5EF4-FFF2-40B4-BE49-F238E27FC236}">
                <a16:creationId xmlns:a16="http://schemas.microsoft.com/office/drawing/2014/main" id="{2623BF3A-ABA3-4B3F-9C4D-567FC642362F}"/>
              </a:ext>
            </a:extLst>
          </p:cNvPr>
          <p:cNvSpPr>
            <a:spLocks noGrp="1"/>
          </p:cNvSpPr>
          <p:nvPr>
            <p:ph sz="half" idx="2"/>
          </p:nvPr>
        </p:nvSpPr>
        <p:spPr/>
        <p:txBody>
          <a:bodyPr>
            <a:normAutofit fontScale="70000" lnSpcReduction="20000"/>
          </a:bodyPr>
          <a:lstStyle/>
          <a:p>
            <a:r>
              <a:rPr lang="en-US" dirty="0">
                <a:hlinkClick r:id="rId7"/>
              </a:rPr>
              <a:t>API apps</a:t>
            </a:r>
          </a:p>
          <a:p>
            <a:pPr lvl="1"/>
            <a:r>
              <a:rPr lang="en-US" dirty="0"/>
              <a:t>Easily build and consume Cloud APIs</a:t>
            </a:r>
            <a:br>
              <a:rPr lang="en-US" dirty="0"/>
            </a:br>
            <a:endParaRPr lang="en-US" dirty="0"/>
          </a:p>
          <a:p>
            <a:r>
              <a:rPr lang="en-US" dirty="0">
                <a:hlinkClick r:id="rId8"/>
              </a:rPr>
              <a:t>Service Fabric</a:t>
            </a:r>
          </a:p>
          <a:p>
            <a:pPr lvl="1"/>
            <a:r>
              <a:rPr lang="en-US" dirty="0"/>
              <a:t>Develop microservices and orchestrate containers on Windows or Linux</a:t>
            </a:r>
          </a:p>
          <a:p>
            <a:pPr lvl="1"/>
            <a:endParaRPr lang="en-US" dirty="0"/>
          </a:p>
          <a:p>
            <a:r>
              <a:rPr lang="en-US" dirty="0">
                <a:hlinkClick r:id="rId9"/>
              </a:rPr>
              <a:t>Container Instances</a:t>
            </a:r>
          </a:p>
          <a:p>
            <a:pPr lvl="1"/>
            <a:r>
              <a:rPr lang="en-US" dirty="0"/>
              <a:t>Easily run containers with a single command</a:t>
            </a:r>
          </a:p>
          <a:p>
            <a:pPr lvl="1"/>
            <a:endParaRPr lang="en-US" dirty="0"/>
          </a:p>
          <a:p>
            <a:r>
              <a:rPr lang="en-US" dirty="0">
                <a:hlinkClick r:id="rId10"/>
              </a:rPr>
              <a:t>Virtual Machines</a:t>
            </a:r>
          </a:p>
          <a:p>
            <a:pPr lvl="1"/>
            <a:r>
              <a:rPr lang="en-US" dirty="0"/>
              <a:t>Provision Windows and Linux virtual machines in seconds</a:t>
            </a:r>
          </a:p>
          <a:p>
            <a:endParaRPr lang="en-US" dirty="0"/>
          </a:p>
          <a:p>
            <a:r>
              <a:rPr lang="en-US" b="1" i="1" dirty="0"/>
              <a:t>Or On-</a:t>
            </a:r>
            <a:r>
              <a:rPr lang="en-US" b="1" i="1" dirty="0" err="1"/>
              <a:t>Prem</a:t>
            </a:r>
            <a:r>
              <a:rPr lang="en-US" b="1" i="1" dirty="0"/>
              <a:t> Hosted?</a:t>
            </a:r>
          </a:p>
          <a:p>
            <a:endParaRPr lang="en-GB" dirty="0"/>
          </a:p>
        </p:txBody>
      </p:sp>
    </p:spTree>
    <p:extLst>
      <p:ext uri="{BB962C8B-B14F-4D97-AF65-F5344CB8AC3E}">
        <p14:creationId xmlns:p14="http://schemas.microsoft.com/office/powerpoint/2010/main" val="478044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500"/>
                                        <p:tgtEl>
                                          <p:spTgt spid="4">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500"/>
                                        <p:tgtEl>
                                          <p:spTgt spid="4">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500"/>
                                        <p:tgtEl>
                                          <p:spTgt spid="4">
                                            <p:txEl>
                                              <p:pRg st="6" end="6"/>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500"/>
                                        <p:tgtEl>
                                          <p:spTgt spid="4">
                                            <p:txEl>
                                              <p:pRg st="8" end="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fade">
                                      <p:cBhvr>
                                        <p:cTn id="66" dur="500"/>
                                        <p:tgtEl>
                                          <p:spTgt spid="4">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animEffect transition="in" filter="fade">
                                      <p:cBhvr>
                                        <p:cTn id="71"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D123-1185-4DD5-8826-9A1125D7546B}"/>
              </a:ext>
            </a:extLst>
          </p:cNvPr>
          <p:cNvSpPr>
            <a:spLocks noGrp="1"/>
          </p:cNvSpPr>
          <p:nvPr>
            <p:ph type="ctrTitle"/>
          </p:nvPr>
        </p:nvSpPr>
        <p:spPr/>
        <p:txBody>
          <a:bodyPr>
            <a:normAutofit/>
          </a:bodyPr>
          <a:lstStyle/>
          <a:p>
            <a:r>
              <a:rPr lang="en-GB" sz="9600" dirty="0"/>
              <a:t>Azure In Action</a:t>
            </a:r>
          </a:p>
        </p:txBody>
      </p:sp>
      <p:sp>
        <p:nvSpPr>
          <p:cNvPr id="3" name="Subtitle 2">
            <a:extLst>
              <a:ext uri="{FF2B5EF4-FFF2-40B4-BE49-F238E27FC236}">
                <a16:creationId xmlns:a16="http://schemas.microsoft.com/office/drawing/2014/main" id="{DDAC0E6B-E6D0-4F96-9F99-F52C73F0F12E}"/>
              </a:ext>
            </a:extLst>
          </p:cNvPr>
          <p:cNvSpPr>
            <a:spLocks noGrp="1"/>
          </p:cNvSpPr>
          <p:nvPr>
            <p:ph type="subTitle" idx="1"/>
          </p:nvPr>
        </p:nvSpPr>
        <p:spPr/>
        <p:txBody>
          <a:bodyPr/>
          <a:lstStyle/>
          <a:p>
            <a:r>
              <a:rPr lang="en-US" b="1" dirty="0" err="1"/>
              <a:t>CosmosDB</a:t>
            </a:r>
            <a:r>
              <a:rPr lang="en-US" b="1" dirty="0"/>
              <a:t>, Functions and </a:t>
            </a:r>
            <a:r>
              <a:rPr lang="en-US" b="1" dirty="0" err="1"/>
              <a:t>ServiceBus</a:t>
            </a:r>
            <a:r>
              <a:rPr lang="en-US" b="1" dirty="0"/>
              <a:t> in Perfect Harmony</a:t>
            </a:r>
            <a:endParaRPr lang="en-GB" dirty="0"/>
          </a:p>
          <a:p>
            <a:endParaRPr lang="en-GB" dirty="0"/>
          </a:p>
        </p:txBody>
      </p:sp>
      <p:pic>
        <p:nvPicPr>
          <p:cNvPr id="4" name="Picture 2" descr="Home">
            <a:extLst>
              <a:ext uri="{FF2B5EF4-FFF2-40B4-BE49-F238E27FC236}">
                <a16:creationId xmlns:a16="http://schemas.microsoft.com/office/drawing/2014/main" id="{A544E2A8-DCED-4919-A79F-ACFD2D445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 y="5735637"/>
            <a:ext cx="2295525"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3902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84D4-0FC6-4A7E-ADB3-68050BAF09B6}"/>
              </a:ext>
            </a:extLst>
          </p:cNvPr>
          <p:cNvSpPr>
            <a:spLocks noGrp="1"/>
          </p:cNvSpPr>
          <p:nvPr>
            <p:ph type="title"/>
          </p:nvPr>
        </p:nvSpPr>
        <p:spPr/>
        <p:txBody>
          <a:bodyPr/>
          <a:lstStyle/>
          <a:p>
            <a:r>
              <a:rPr lang="en-GB" dirty="0"/>
              <a:t>Decision Two - Hosting</a:t>
            </a:r>
          </a:p>
        </p:txBody>
      </p:sp>
      <p:sp>
        <p:nvSpPr>
          <p:cNvPr id="3" name="Text Placeholder 2">
            <a:extLst>
              <a:ext uri="{FF2B5EF4-FFF2-40B4-BE49-F238E27FC236}">
                <a16:creationId xmlns:a16="http://schemas.microsoft.com/office/drawing/2014/main" id="{4D95E6D8-6F08-4BB1-B978-8CA2A7EA5F3B}"/>
              </a:ext>
            </a:extLst>
          </p:cNvPr>
          <p:cNvSpPr>
            <a:spLocks noGrp="1"/>
          </p:cNvSpPr>
          <p:nvPr>
            <p:ph type="body" idx="1"/>
          </p:nvPr>
        </p:nvSpPr>
        <p:spPr/>
        <p:txBody>
          <a:bodyPr>
            <a:normAutofit/>
          </a:bodyPr>
          <a:lstStyle/>
          <a:p>
            <a:r>
              <a:rPr lang="en-GB" sz="3200" dirty="0"/>
              <a:t>Azure Functions</a:t>
            </a:r>
          </a:p>
        </p:txBody>
      </p:sp>
      <p:sp>
        <p:nvSpPr>
          <p:cNvPr id="4" name="Content Placeholder 3">
            <a:extLst>
              <a:ext uri="{FF2B5EF4-FFF2-40B4-BE49-F238E27FC236}">
                <a16:creationId xmlns:a16="http://schemas.microsoft.com/office/drawing/2014/main" id="{C0065379-F3E3-44D9-B26F-D1F7AF855778}"/>
              </a:ext>
            </a:extLst>
          </p:cNvPr>
          <p:cNvSpPr>
            <a:spLocks noGrp="1"/>
          </p:cNvSpPr>
          <p:nvPr>
            <p:ph sz="half" idx="2"/>
          </p:nvPr>
        </p:nvSpPr>
        <p:spPr>
          <a:xfrm>
            <a:off x="839788" y="2505075"/>
            <a:ext cx="5157787" cy="3684588"/>
          </a:xfrm>
        </p:spPr>
        <p:txBody>
          <a:bodyPr/>
          <a:lstStyle/>
          <a:p>
            <a:r>
              <a:rPr lang="en-GB" dirty="0"/>
              <a:t>Cheap!</a:t>
            </a:r>
          </a:p>
          <a:p>
            <a:pPr lvl="1"/>
            <a:r>
              <a:rPr lang="en-GB" dirty="0"/>
              <a:t>£0.000012 GB-s</a:t>
            </a:r>
          </a:p>
          <a:p>
            <a:pPr lvl="1"/>
            <a:r>
              <a:rPr lang="en-GB" dirty="0"/>
              <a:t>400,000 GB-s FREE!</a:t>
            </a:r>
          </a:p>
          <a:p>
            <a:r>
              <a:rPr lang="en-GB" dirty="0"/>
              <a:t>Flexible</a:t>
            </a:r>
          </a:p>
          <a:p>
            <a:pPr lvl="1"/>
            <a:r>
              <a:rPr lang="en-GB" dirty="0"/>
              <a:t>Bind to HTTP – </a:t>
            </a:r>
            <a:r>
              <a:rPr lang="en-GB" i="1" dirty="0"/>
              <a:t>it’s a </a:t>
            </a:r>
            <a:r>
              <a:rPr lang="en-GB" i="1" dirty="0" err="1"/>
              <a:t>WebAPI</a:t>
            </a:r>
            <a:r>
              <a:rPr lang="en-GB" i="1" dirty="0"/>
              <a:t>!</a:t>
            </a:r>
          </a:p>
          <a:p>
            <a:pPr lvl="1"/>
            <a:r>
              <a:rPr lang="en-GB" dirty="0"/>
              <a:t>Bind to </a:t>
            </a:r>
            <a:r>
              <a:rPr lang="en-GB" dirty="0" err="1"/>
              <a:t>ServiceBus</a:t>
            </a:r>
            <a:r>
              <a:rPr lang="en-GB" dirty="0"/>
              <a:t> – </a:t>
            </a:r>
            <a:r>
              <a:rPr lang="en-GB" i="1" dirty="0"/>
              <a:t>it’s a </a:t>
            </a:r>
            <a:r>
              <a:rPr lang="en-GB" i="1" dirty="0" err="1"/>
              <a:t>MessageProcessor</a:t>
            </a:r>
            <a:r>
              <a:rPr lang="en-GB" i="1" dirty="0"/>
              <a:t>!</a:t>
            </a:r>
          </a:p>
          <a:p>
            <a:pPr lvl="1"/>
            <a:r>
              <a:rPr lang="en-GB" dirty="0"/>
              <a:t>Bind to </a:t>
            </a:r>
            <a:r>
              <a:rPr lang="en-GB" dirty="0" err="1"/>
              <a:t>CosmosDB</a:t>
            </a:r>
            <a:r>
              <a:rPr lang="en-GB" dirty="0"/>
              <a:t> – </a:t>
            </a:r>
            <a:r>
              <a:rPr lang="en-GB" i="1" dirty="0"/>
              <a:t>It’s an </a:t>
            </a:r>
            <a:r>
              <a:rPr lang="en-GB" i="1" dirty="0" err="1"/>
              <a:t>EventProcessor</a:t>
            </a:r>
            <a:r>
              <a:rPr lang="en-GB" i="1" dirty="0"/>
              <a:t>!</a:t>
            </a:r>
          </a:p>
          <a:p>
            <a:endParaRPr lang="en-GB" dirty="0"/>
          </a:p>
        </p:txBody>
      </p:sp>
      <p:sp>
        <p:nvSpPr>
          <p:cNvPr id="6" name="Content Placeholder 5">
            <a:extLst>
              <a:ext uri="{FF2B5EF4-FFF2-40B4-BE49-F238E27FC236}">
                <a16:creationId xmlns:a16="http://schemas.microsoft.com/office/drawing/2014/main" id="{EA5F62B7-4EAC-4CF6-A5C1-C036917ECC3D}"/>
              </a:ext>
            </a:extLst>
          </p:cNvPr>
          <p:cNvSpPr>
            <a:spLocks noGrp="1"/>
          </p:cNvSpPr>
          <p:nvPr>
            <p:ph sz="quarter" idx="4"/>
          </p:nvPr>
        </p:nvSpPr>
        <p:spPr/>
        <p:txBody>
          <a:bodyPr/>
          <a:lstStyle/>
          <a:p>
            <a:r>
              <a:rPr lang="en-GB" dirty="0"/>
              <a:t>Write in C# to get all the benefits of testing / reuse</a:t>
            </a:r>
          </a:p>
          <a:p>
            <a:endParaRPr lang="en-GB" dirty="0"/>
          </a:p>
          <a:p>
            <a:endParaRPr lang="en-GB" dirty="0"/>
          </a:p>
          <a:p>
            <a:endParaRPr lang="en-GB" dirty="0"/>
          </a:p>
          <a:p>
            <a:endParaRPr lang="en-GB" dirty="0"/>
          </a:p>
          <a:p>
            <a:r>
              <a:rPr lang="en-GB" dirty="0"/>
              <a:t>Serverless FTW!</a:t>
            </a:r>
          </a:p>
          <a:p>
            <a:endParaRPr lang="en-GB" dirty="0"/>
          </a:p>
        </p:txBody>
      </p:sp>
      <p:sp>
        <p:nvSpPr>
          <p:cNvPr id="7" name="Rectangle 6">
            <a:extLst>
              <a:ext uri="{FF2B5EF4-FFF2-40B4-BE49-F238E27FC236}">
                <a16:creationId xmlns:a16="http://schemas.microsoft.com/office/drawing/2014/main" id="{F201B812-3534-4FD8-B30A-54A355E45A32}"/>
              </a:ext>
            </a:extLst>
          </p:cNvPr>
          <p:cNvSpPr/>
          <p:nvPr/>
        </p:nvSpPr>
        <p:spPr>
          <a:xfrm rot="20235398">
            <a:off x="34684" y="3006933"/>
            <a:ext cx="11925781" cy="2215991"/>
          </a:xfrm>
          <a:prstGeom prst="rect">
            <a:avLst/>
          </a:prstGeom>
          <a:noFill/>
        </p:spPr>
        <p:txBody>
          <a:bodyPr wrap="square" lIns="91440" tIns="45720" rIns="91440" bIns="45720">
            <a:spAutoFit/>
          </a:bodyPr>
          <a:lstStyle/>
          <a:p>
            <a:pPr algn="ctr"/>
            <a:r>
              <a:rPr lang="en-US" sz="13800" b="1" cap="none" spc="0" dirty="0">
                <a:ln w="38100">
                  <a:solidFill>
                    <a:schemeClr val="bg1"/>
                  </a:solidFill>
                  <a:prstDash val="solid"/>
                </a:ln>
                <a:solidFill>
                  <a:srgbClr val="00B050"/>
                </a:solidFill>
                <a:effectLst>
                  <a:glow rad="228600">
                    <a:schemeClr val="accent6">
                      <a:satMod val="175000"/>
                      <a:alpha val="40000"/>
                    </a:schemeClr>
                  </a:glow>
                </a:effectLst>
              </a:rPr>
              <a:t>W I N </a:t>
            </a:r>
            <a:r>
              <a:rPr lang="en-US" sz="13800" b="1" cap="none" spc="0" dirty="0" err="1">
                <a:ln w="38100">
                  <a:solidFill>
                    <a:schemeClr val="bg1"/>
                  </a:solidFill>
                  <a:prstDash val="solid"/>
                </a:ln>
                <a:solidFill>
                  <a:srgbClr val="00B050"/>
                </a:solidFill>
                <a:effectLst>
                  <a:glow rad="228600">
                    <a:schemeClr val="accent6">
                      <a:satMod val="175000"/>
                      <a:alpha val="40000"/>
                    </a:schemeClr>
                  </a:glow>
                </a:effectLst>
              </a:rPr>
              <a:t>N</a:t>
            </a:r>
            <a:r>
              <a:rPr lang="en-US" sz="13800" b="1" cap="none" spc="0" dirty="0">
                <a:ln w="38100">
                  <a:solidFill>
                    <a:schemeClr val="bg1"/>
                  </a:solidFill>
                  <a:prstDash val="solid"/>
                </a:ln>
                <a:solidFill>
                  <a:srgbClr val="00B050"/>
                </a:solidFill>
                <a:effectLst>
                  <a:glow rad="228600">
                    <a:schemeClr val="accent6">
                      <a:satMod val="175000"/>
                      <a:alpha val="40000"/>
                    </a:schemeClr>
                  </a:glow>
                </a:effectLst>
              </a:rPr>
              <a:t> E R!</a:t>
            </a:r>
          </a:p>
        </p:txBody>
      </p:sp>
    </p:spTree>
    <p:extLst>
      <p:ext uri="{BB962C8B-B14F-4D97-AF65-F5344CB8AC3E}">
        <p14:creationId xmlns:p14="http://schemas.microsoft.com/office/powerpoint/2010/main" val="351543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fade">
                                      <p:cBhvr>
                                        <p:cTn id="45" dur="500"/>
                                        <p:tgtEl>
                                          <p:spTgt spid="6">
                                            <p:txEl>
                                              <p:pRg st="5" end="5"/>
                                            </p:txEl>
                                          </p:spTgt>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A057-A2F9-453C-B1AA-6FEB8B35BD4D}"/>
              </a:ext>
            </a:extLst>
          </p:cNvPr>
          <p:cNvSpPr>
            <a:spLocks noGrp="1"/>
          </p:cNvSpPr>
          <p:nvPr>
            <p:ph type="title"/>
          </p:nvPr>
        </p:nvSpPr>
        <p:spPr/>
        <p:txBody>
          <a:bodyPr/>
          <a:lstStyle/>
          <a:p>
            <a:r>
              <a:rPr lang="en-GB" dirty="0"/>
              <a:t>Aside – Audit Maxims</a:t>
            </a:r>
          </a:p>
        </p:txBody>
      </p:sp>
      <p:sp>
        <p:nvSpPr>
          <p:cNvPr id="3" name="Content Placeholder 2">
            <a:extLst>
              <a:ext uri="{FF2B5EF4-FFF2-40B4-BE49-F238E27FC236}">
                <a16:creationId xmlns:a16="http://schemas.microsoft.com/office/drawing/2014/main" id="{59C562F3-7CC7-4A7A-9D10-74266B1BF5D8}"/>
              </a:ext>
            </a:extLst>
          </p:cNvPr>
          <p:cNvSpPr>
            <a:spLocks noGrp="1"/>
          </p:cNvSpPr>
          <p:nvPr>
            <p:ph sz="half" idx="1"/>
          </p:nvPr>
        </p:nvSpPr>
        <p:spPr/>
        <p:txBody>
          <a:bodyPr>
            <a:normAutofit fontScale="92500"/>
          </a:bodyPr>
          <a:lstStyle/>
          <a:p>
            <a:r>
              <a:rPr lang="en-US" i="1" dirty="0"/>
              <a:t>Audit</a:t>
            </a:r>
            <a:r>
              <a:rPr lang="en-US" dirty="0"/>
              <a:t> is </a:t>
            </a:r>
            <a:r>
              <a:rPr lang="en-US" b="1" dirty="0"/>
              <a:t>not</a:t>
            </a:r>
            <a:r>
              <a:rPr lang="en-US" dirty="0"/>
              <a:t> the same as </a:t>
            </a:r>
            <a:r>
              <a:rPr lang="en-US" i="1" dirty="0"/>
              <a:t>Logging</a:t>
            </a:r>
            <a:r>
              <a:rPr lang="en-US" dirty="0"/>
              <a:t>.</a:t>
            </a:r>
          </a:p>
          <a:p>
            <a:r>
              <a:rPr lang="en-US" i="1" dirty="0"/>
              <a:t>Audit</a:t>
            </a:r>
            <a:r>
              <a:rPr lang="en-US" dirty="0"/>
              <a:t> is a critical component and </a:t>
            </a:r>
            <a:r>
              <a:rPr lang="en-US" b="1" dirty="0"/>
              <a:t>cannot</a:t>
            </a:r>
            <a:r>
              <a:rPr lang="en-US" dirty="0"/>
              <a:t> be turned off - failure to audit is treated as a system failure.</a:t>
            </a:r>
          </a:p>
          <a:p>
            <a:r>
              <a:rPr lang="en-US" i="1" dirty="0"/>
              <a:t>Audit</a:t>
            </a:r>
            <a:r>
              <a:rPr lang="en-US" dirty="0"/>
              <a:t> events are </a:t>
            </a:r>
            <a:r>
              <a:rPr lang="en-US" b="1" dirty="0"/>
              <a:t>immutable</a:t>
            </a:r>
            <a:r>
              <a:rPr lang="en-US" dirty="0"/>
              <a:t>; they cannot be changed once written.</a:t>
            </a:r>
          </a:p>
          <a:p>
            <a:r>
              <a:rPr lang="en-US" i="1" dirty="0"/>
              <a:t>Audit</a:t>
            </a:r>
            <a:r>
              <a:rPr lang="en-US" dirty="0"/>
              <a:t> records </a:t>
            </a:r>
            <a:r>
              <a:rPr lang="en-US" b="1" dirty="0"/>
              <a:t>should</a:t>
            </a:r>
            <a:r>
              <a:rPr lang="en-US" dirty="0"/>
              <a:t> be written by your domain / </a:t>
            </a:r>
            <a:r>
              <a:rPr lang="en-US" dirty="0" err="1"/>
              <a:t>behavioural</a:t>
            </a:r>
            <a:r>
              <a:rPr lang="en-US" dirty="0"/>
              <a:t> service layer.</a:t>
            </a:r>
          </a:p>
        </p:txBody>
      </p:sp>
      <p:sp>
        <p:nvSpPr>
          <p:cNvPr id="4" name="Content Placeholder 3">
            <a:extLst>
              <a:ext uri="{FF2B5EF4-FFF2-40B4-BE49-F238E27FC236}">
                <a16:creationId xmlns:a16="http://schemas.microsoft.com/office/drawing/2014/main" id="{70076E37-EC31-451F-ABED-253BF0AF01F2}"/>
              </a:ext>
            </a:extLst>
          </p:cNvPr>
          <p:cNvSpPr>
            <a:spLocks noGrp="1"/>
          </p:cNvSpPr>
          <p:nvPr>
            <p:ph sz="half" idx="2"/>
          </p:nvPr>
        </p:nvSpPr>
        <p:spPr/>
        <p:txBody>
          <a:bodyPr>
            <a:normAutofit fontScale="92500"/>
          </a:bodyPr>
          <a:lstStyle/>
          <a:p>
            <a:r>
              <a:rPr lang="en-US" dirty="0"/>
              <a:t>Audit records </a:t>
            </a:r>
            <a:r>
              <a:rPr lang="en-US" b="1" dirty="0"/>
              <a:t>must</a:t>
            </a:r>
            <a:r>
              <a:rPr lang="en-US" dirty="0"/>
              <a:t> contain as much useful information relating to the action as possible</a:t>
            </a:r>
          </a:p>
          <a:p>
            <a:r>
              <a:rPr lang="en-US" dirty="0"/>
              <a:t>The call to the audit service </a:t>
            </a:r>
            <a:r>
              <a:rPr lang="en-US" b="1" dirty="0"/>
              <a:t>must</a:t>
            </a:r>
            <a:r>
              <a:rPr lang="en-US" dirty="0"/>
              <a:t> be made </a:t>
            </a:r>
            <a:r>
              <a:rPr lang="en-US" b="1" dirty="0"/>
              <a:t>immediately after</a:t>
            </a:r>
            <a:r>
              <a:rPr lang="en-US" dirty="0"/>
              <a:t> the action it is auditing</a:t>
            </a:r>
          </a:p>
          <a:p>
            <a:r>
              <a:rPr lang="en-US" dirty="0"/>
              <a:t>The related action </a:t>
            </a:r>
            <a:r>
              <a:rPr lang="en-US" b="1" dirty="0"/>
              <a:t>must</a:t>
            </a:r>
            <a:r>
              <a:rPr lang="en-US" dirty="0"/>
              <a:t> be </a:t>
            </a:r>
            <a:r>
              <a:rPr lang="en-US" i="1" dirty="0"/>
              <a:t>successful</a:t>
            </a:r>
            <a:r>
              <a:rPr lang="en-US" dirty="0"/>
              <a:t> before an attempt to write an audit record is made.</a:t>
            </a:r>
          </a:p>
          <a:p>
            <a:endParaRPr lang="en-GB" dirty="0"/>
          </a:p>
        </p:txBody>
      </p:sp>
    </p:spTree>
    <p:extLst>
      <p:ext uri="{BB962C8B-B14F-4D97-AF65-F5344CB8AC3E}">
        <p14:creationId xmlns:p14="http://schemas.microsoft.com/office/powerpoint/2010/main" val="3476786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1938-EB43-4F91-B6F6-7207051D09A4}"/>
              </a:ext>
            </a:extLst>
          </p:cNvPr>
          <p:cNvSpPr>
            <a:spLocks noGrp="1"/>
          </p:cNvSpPr>
          <p:nvPr>
            <p:ph type="title"/>
          </p:nvPr>
        </p:nvSpPr>
        <p:spPr/>
        <p:txBody>
          <a:bodyPr/>
          <a:lstStyle/>
          <a:p>
            <a:r>
              <a:rPr lang="en-GB" dirty="0"/>
              <a:t>Decision Three - API</a:t>
            </a:r>
          </a:p>
        </p:txBody>
      </p:sp>
      <p:sp>
        <p:nvSpPr>
          <p:cNvPr id="3" name="Content Placeholder 2">
            <a:extLst>
              <a:ext uri="{FF2B5EF4-FFF2-40B4-BE49-F238E27FC236}">
                <a16:creationId xmlns:a16="http://schemas.microsoft.com/office/drawing/2014/main" id="{D1155E94-3F69-4BB0-914E-DAB9D837829D}"/>
              </a:ext>
            </a:extLst>
          </p:cNvPr>
          <p:cNvSpPr>
            <a:spLocks noGrp="1"/>
          </p:cNvSpPr>
          <p:nvPr>
            <p:ph idx="1"/>
          </p:nvPr>
        </p:nvSpPr>
        <p:spPr/>
        <p:txBody>
          <a:bodyPr>
            <a:normAutofit/>
          </a:bodyPr>
          <a:lstStyle/>
          <a:p>
            <a:r>
              <a:rPr lang="en-GB" sz="3200" dirty="0"/>
              <a:t>Why even an API?</a:t>
            </a:r>
          </a:p>
          <a:p>
            <a:pPr lvl="1"/>
            <a:r>
              <a:rPr lang="en-GB" sz="2800" dirty="0"/>
              <a:t>Strongly Typed</a:t>
            </a:r>
          </a:p>
          <a:p>
            <a:pPr lvl="1"/>
            <a:r>
              <a:rPr lang="en-GB" sz="2800" dirty="0"/>
              <a:t>Versioned</a:t>
            </a:r>
          </a:p>
          <a:p>
            <a:pPr lvl="1"/>
            <a:r>
              <a:rPr lang="en-GB" sz="2800" dirty="0"/>
              <a:t>Delivered as a NuGet package</a:t>
            </a:r>
            <a:br>
              <a:rPr lang="en-GB" sz="3200" dirty="0"/>
            </a:br>
            <a:endParaRPr lang="en-GB" sz="3200" dirty="0"/>
          </a:p>
          <a:p>
            <a:r>
              <a:rPr lang="en-GB" sz="3200" dirty="0"/>
              <a:t>We got it wrong with attempts 1-3…</a:t>
            </a:r>
          </a:p>
          <a:p>
            <a:pPr lvl="1"/>
            <a:r>
              <a:rPr lang="en-GB" sz="2800" dirty="0"/>
              <a:t>Too complex to use </a:t>
            </a:r>
            <a:r>
              <a:rPr lang="en-GB" sz="2800" b="1" i="1" dirty="0"/>
              <a:t>correctly</a:t>
            </a:r>
            <a:endParaRPr lang="en-GB" sz="2800" dirty="0"/>
          </a:p>
        </p:txBody>
      </p:sp>
      <p:pic>
        <p:nvPicPr>
          <p:cNvPr id="4" name="Picture 3">
            <a:extLst>
              <a:ext uri="{FF2B5EF4-FFF2-40B4-BE49-F238E27FC236}">
                <a16:creationId xmlns:a16="http://schemas.microsoft.com/office/drawing/2014/main" id="{B9AD3AE8-5A2B-495D-BDB5-905FC0F1AFBB}"/>
              </a:ext>
            </a:extLst>
          </p:cNvPr>
          <p:cNvPicPr>
            <a:picLocks noChangeAspect="1"/>
          </p:cNvPicPr>
          <p:nvPr/>
        </p:nvPicPr>
        <p:blipFill>
          <a:blip r:embed="rId2"/>
          <a:stretch>
            <a:fillRect/>
          </a:stretch>
        </p:blipFill>
        <p:spPr>
          <a:xfrm>
            <a:off x="9039068" y="3811200"/>
            <a:ext cx="2810827" cy="3442473"/>
          </a:xfrm>
          <a:prstGeom prst="rect">
            <a:avLst/>
          </a:prstGeom>
        </p:spPr>
      </p:pic>
      <p:sp>
        <p:nvSpPr>
          <p:cNvPr id="5" name="Rectangle 4">
            <a:extLst>
              <a:ext uri="{FF2B5EF4-FFF2-40B4-BE49-F238E27FC236}">
                <a16:creationId xmlns:a16="http://schemas.microsoft.com/office/drawing/2014/main" id="{73FB57FE-6B54-4AE6-B89F-4C8370C1B3BD}"/>
              </a:ext>
            </a:extLst>
          </p:cNvPr>
          <p:cNvSpPr/>
          <p:nvPr/>
        </p:nvSpPr>
        <p:spPr>
          <a:xfrm rot="1061877">
            <a:off x="6155906" y="961263"/>
            <a:ext cx="5766323" cy="2215991"/>
          </a:xfrm>
          <a:prstGeom prst="rect">
            <a:avLst/>
          </a:prstGeom>
          <a:noFill/>
        </p:spPr>
        <p:txBody>
          <a:bodyPr wrap="none" lIns="91440" tIns="45720" rIns="91440" bIns="45720">
            <a:spAutoFit/>
          </a:bodyPr>
          <a:lstStyle/>
          <a:p>
            <a:pPr algn="ctr"/>
            <a:r>
              <a:rPr lang="en-US" sz="13800" b="1" cap="none" spc="0" dirty="0">
                <a:ln w="22225">
                  <a:solidFill>
                    <a:schemeClr val="accent2"/>
                  </a:solidFill>
                  <a:prstDash val="solid"/>
                </a:ln>
                <a:solidFill>
                  <a:schemeClr val="accent2">
                    <a:lumMod val="40000"/>
                    <a:lumOff val="60000"/>
                  </a:schemeClr>
                </a:solidFill>
                <a:effectLst/>
              </a:rPr>
              <a:t>K.I.S.S.!</a:t>
            </a:r>
          </a:p>
        </p:txBody>
      </p:sp>
    </p:spTree>
    <p:extLst>
      <p:ext uri="{BB962C8B-B14F-4D97-AF65-F5344CB8AC3E}">
        <p14:creationId xmlns:p14="http://schemas.microsoft.com/office/powerpoint/2010/main" val="3442006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xit" presetSubtype="2" fill="hold" nodeType="afterEffect">
                                  <p:stCondLst>
                                    <p:cond delay="500"/>
                                  </p:stCondLst>
                                  <p:childTnLst>
                                    <p:anim calcmode="lin" valueType="num">
                                      <p:cBhvr additive="base">
                                        <p:cTn id="38" dur="1500"/>
                                        <p:tgtEl>
                                          <p:spTgt spid="4"/>
                                        </p:tgtEl>
                                        <p:attrNameLst>
                                          <p:attrName>ppt_x</p:attrName>
                                        </p:attrNameLst>
                                      </p:cBhvr>
                                      <p:tavLst>
                                        <p:tav tm="0">
                                          <p:val>
                                            <p:strVal val="ppt_x"/>
                                          </p:val>
                                        </p:tav>
                                        <p:tav tm="100000">
                                          <p:val>
                                            <p:strVal val="1+ppt_w/2"/>
                                          </p:val>
                                        </p:tav>
                                      </p:tavLst>
                                    </p:anim>
                                    <p:anim calcmode="lin" valueType="num">
                                      <p:cBhvr additive="base">
                                        <p:cTn id="39" dur="1500"/>
                                        <p:tgtEl>
                                          <p:spTgt spid="4"/>
                                        </p:tgtEl>
                                        <p:attrNameLst>
                                          <p:attrName>ppt_y</p:attrName>
                                        </p:attrNameLst>
                                      </p:cBhvr>
                                      <p:tavLst>
                                        <p:tav tm="0">
                                          <p:val>
                                            <p:strVal val="ppt_y"/>
                                          </p:val>
                                        </p:tav>
                                        <p:tav tm="100000">
                                          <p:val>
                                            <p:strVal val="ppt_y"/>
                                          </p:val>
                                        </p:tav>
                                      </p:tavLst>
                                    </p:anim>
                                    <p:set>
                                      <p:cBhvr>
                                        <p:cTn id="40"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51B9-AA8B-40C6-BB1F-16472E43AF06}"/>
              </a:ext>
            </a:extLst>
          </p:cNvPr>
          <p:cNvSpPr>
            <a:spLocks noGrp="1"/>
          </p:cNvSpPr>
          <p:nvPr>
            <p:ph type="title"/>
          </p:nvPr>
        </p:nvSpPr>
        <p:spPr>
          <a:xfrm>
            <a:off x="838200" y="365125"/>
            <a:ext cx="10515600" cy="1325563"/>
          </a:xfrm>
        </p:spPr>
        <p:txBody>
          <a:bodyPr/>
          <a:lstStyle/>
          <a:p>
            <a:r>
              <a:rPr lang="en-GB" dirty="0"/>
              <a:t>Aside: The Evolution of an Audit API</a:t>
            </a:r>
          </a:p>
        </p:txBody>
      </p:sp>
      <p:sp>
        <p:nvSpPr>
          <p:cNvPr id="3" name="Content Placeholder 2">
            <a:extLst>
              <a:ext uri="{FF2B5EF4-FFF2-40B4-BE49-F238E27FC236}">
                <a16:creationId xmlns:a16="http://schemas.microsoft.com/office/drawing/2014/main" id="{D84D5DBC-196E-49BD-8FF7-F79A3F846CC2}"/>
              </a:ext>
            </a:extLst>
          </p:cNvPr>
          <p:cNvSpPr>
            <a:spLocks noGrp="1"/>
          </p:cNvSpPr>
          <p:nvPr>
            <p:ph idx="1"/>
          </p:nvPr>
        </p:nvSpPr>
        <p:spPr>
          <a:xfrm>
            <a:off x="838200" y="1825625"/>
            <a:ext cx="10515600" cy="4351338"/>
          </a:xfrm>
        </p:spPr>
        <p:txBody>
          <a:bodyPr/>
          <a:lstStyle/>
          <a:p>
            <a:endParaRPr lang="en-GB" dirty="0"/>
          </a:p>
          <a:p>
            <a:endParaRPr lang="en-GB" dirty="0"/>
          </a:p>
        </p:txBody>
      </p:sp>
      <p:sp>
        <p:nvSpPr>
          <p:cNvPr id="5" name="Rectangle 1">
            <a:extLst>
              <a:ext uri="{FF2B5EF4-FFF2-40B4-BE49-F238E27FC236}">
                <a16:creationId xmlns:a16="http://schemas.microsoft.com/office/drawing/2014/main" id="{39B65A56-3142-4A09-AA06-DD91ABAE3677}"/>
              </a:ext>
            </a:extLst>
          </p:cNvPr>
          <p:cNvSpPr>
            <a:spLocks noChangeArrowheads="1"/>
          </p:cNvSpPr>
          <p:nvPr/>
        </p:nvSpPr>
        <p:spPr bwMode="auto">
          <a:xfrm>
            <a:off x="838200" y="1496916"/>
            <a:ext cx="5254657"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000"/>
                </a:solidFill>
                <a:effectLst/>
                <a:latin typeface="Consolas" panose="020B0609020204030204" pitchFamily="49" charset="0"/>
              </a:rPr>
              <a:t>// 1: Just the facts, ma’am</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FF"/>
                </a:solidFill>
                <a:effectLst/>
                <a:latin typeface="Consolas" panose="020B0609020204030204" pitchFamily="49" charset="0"/>
              </a:rPr>
              <a:t>dynamic</a:t>
            </a:r>
            <a:r>
              <a:rPr kumimoji="0" lang="en-US" altLang="en-US" sz="2400" b="0" i="0" u="none" strike="noStrike" cap="none" normalizeH="0" baseline="0" dirty="0">
                <a:ln>
                  <a:noFill/>
                </a:ln>
                <a:solidFill>
                  <a:srgbClr val="000000"/>
                </a:solidFill>
                <a:effectLst/>
                <a:latin typeface="Consolas" panose="020B0609020204030204" pitchFamily="49" charset="0"/>
              </a:rPr>
              <a:t> stuff = </a:t>
            </a:r>
            <a:r>
              <a:rPr kumimoji="0" lang="en-US" altLang="en-US" sz="2400" b="0" i="0" u="none" strike="noStrike" cap="none" normalizeH="0" baseline="0" dirty="0">
                <a:ln>
                  <a:noFill/>
                </a:ln>
                <a:solidFill>
                  <a:srgbClr val="0000FF"/>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 ... };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FF"/>
                </a:solidFill>
                <a:effectLst/>
                <a:latin typeface="Consolas" panose="020B0609020204030204" pitchFamily="49" charset="0"/>
              </a:rPr>
              <a:t>await </a:t>
            </a:r>
            <a:r>
              <a:rPr kumimoji="0" lang="en-US" altLang="en-US" sz="2400" b="0" i="0" u="none" strike="noStrike" cap="none" normalizeH="0" baseline="0" dirty="0" err="1">
                <a:ln>
                  <a:noFill/>
                </a:ln>
                <a:solidFill>
                  <a:srgbClr val="0000FF"/>
                </a:solidFill>
                <a:effectLst/>
                <a:latin typeface="Consolas" panose="020B0609020204030204" pitchFamily="49" charset="0"/>
              </a:rPr>
              <a:t>this</a:t>
            </a:r>
            <a:r>
              <a:rPr kumimoji="0" lang="en-US" altLang="en-US" sz="2400" b="0" i="0" u="none" strike="noStrike" cap="none" normalizeH="0" baseline="0" dirty="0" err="1">
                <a:ln>
                  <a:noFill/>
                </a:ln>
                <a:solidFill>
                  <a:srgbClr val="000000"/>
                </a:solidFill>
                <a:effectLst/>
                <a:latin typeface="Consolas" panose="020B0609020204030204" pitchFamily="49" charset="0"/>
              </a:rPr>
              <a:t>.client.AuditAsync</a:t>
            </a:r>
            <a:r>
              <a:rPr kumimoji="0" lang="en-US" altLang="en-US" sz="2400" b="0" i="0" u="none" strike="noStrike" cap="none" normalizeH="0" baseline="0" dirty="0">
                <a:ln>
                  <a:noFill/>
                </a:ln>
                <a:solidFill>
                  <a:srgbClr val="000000"/>
                </a:solidFill>
                <a:effectLst/>
                <a:latin typeface="Consolas" panose="020B0609020204030204" pitchFamily="49" charset="0"/>
              </a:rPr>
              <a:t>(stuff);</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3D3323D-208B-475A-AD88-A9F79D36F0E0}"/>
              </a:ext>
            </a:extLst>
          </p:cNvPr>
          <p:cNvSpPr>
            <a:spLocks noChangeArrowheads="1"/>
          </p:cNvSpPr>
          <p:nvPr/>
        </p:nvSpPr>
        <p:spPr bwMode="auto">
          <a:xfrm>
            <a:off x="838200" y="1503701"/>
            <a:ext cx="991464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rgbClr val="008000"/>
                </a:solidFill>
                <a:effectLst/>
                <a:latin typeface="Consolas" panose="020B0609020204030204" pitchFamily="49" charset="0"/>
              </a:rPr>
              <a:t>// 2: Adding a bit of structure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dynamic</a:t>
            </a:r>
            <a:r>
              <a:rPr kumimoji="0" lang="en-US" altLang="en-US" sz="2400" b="0" i="0" u="none" strike="noStrike" cap="none" normalizeH="0" baseline="0" dirty="0">
                <a:ln>
                  <a:noFill/>
                </a:ln>
                <a:solidFill>
                  <a:srgbClr val="000000"/>
                </a:solidFill>
                <a:effectLst/>
                <a:latin typeface="Consolas" panose="020B0609020204030204" pitchFamily="49" charset="0"/>
              </a:rPr>
              <a:t> payload = </a:t>
            </a:r>
            <a:r>
              <a:rPr kumimoji="0" lang="en-US" altLang="en-US" sz="2400" b="0" i="0" u="none" strike="noStrike" cap="none" normalizeH="0" baseline="0" dirty="0">
                <a:ln>
                  <a:noFill/>
                </a:ln>
                <a:solidFill>
                  <a:srgbClr val="0000FF"/>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 ... }; </a:t>
            </a:r>
            <a:r>
              <a:rPr kumimoji="0" lang="en-US" altLang="en-US" sz="2400" b="0" i="0" u="none" strike="noStrike" cap="none" normalizeH="0" baseline="0" dirty="0" err="1">
                <a:ln>
                  <a:noFill/>
                </a:ln>
                <a:solidFill>
                  <a:srgbClr val="0000FF"/>
                </a:solidFill>
                <a:effectLst/>
                <a:latin typeface="Consolas" panose="020B0609020204030204" pitchFamily="49" charset="0"/>
              </a:rPr>
              <a:t>var</a:t>
            </a:r>
            <a:r>
              <a:rPr kumimoji="0" lang="en-US" altLang="en-US" sz="2400" b="0" i="0" u="none" strike="noStrike" cap="none" normalizeH="0" baseline="0" dirty="0">
                <a:ln>
                  <a:noFill/>
                </a:ln>
                <a:solidFill>
                  <a:srgbClr val="000000"/>
                </a:solidFill>
                <a:effectLst/>
                <a:latin typeface="Consolas" panose="020B0609020204030204" pitchFamily="49" charset="0"/>
              </a:rPr>
              <a:t> stuff = </a:t>
            </a:r>
            <a:r>
              <a:rPr kumimoji="0" lang="en-US" altLang="en-US" sz="2400" b="0" i="0" u="none" strike="noStrike" cap="none" normalizeH="0" baseline="0" dirty="0">
                <a:ln>
                  <a:noFill/>
                </a:ln>
                <a:solidFill>
                  <a:srgbClr val="0000FF"/>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AuditEvent</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typeof</a:t>
            </a:r>
            <a:r>
              <a:rPr kumimoji="0" lang="en-US" altLang="en-US" sz="2400" b="0" i="0" u="none" strike="noStrike" cap="none" normalizeH="0" baseline="0" dirty="0">
                <a:ln>
                  <a:noFill/>
                </a:ln>
                <a:solidFill>
                  <a:srgbClr val="000000"/>
                </a:solidFill>
                <a:effectLst/>
                <a:latin typeface="Consolas" panose="020B0609020204030204" pitchFamily="49" charset="0"/>
              </a:rPr>
              <a:t>(Thing), </a:t>
            </a:r>
            <a:br>
              <a:rPr kumimoji="0" lang="en-US" altLang="en-US" sz="2400" b="0" i="0" u="none" strike="noStrike" cap="none" normalizeH="0" baseline="0" dirty="0">
                <a:ln>
                  <a:noFill/>
                </a:ln>
                <a:solidFill>
                  <a:srgbClr val="000000"/>
                </a:solidFill>
                <a:effectLst/>
                <a:latin typeface="Consolas" panose="020B0609020204030204" pitchFamily="49" charset="0"/>
              </a:rPr>
            </a:b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myThing</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myThing.Id.ToString</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rPr>
              <a:t>"</a:t>
            </a:r>
            <a:r>
              <a:rPr kumimoji="0" lang="en-US" altLang="en-US" sz="2400" b="0" i="0" u="none" strike="noStrike" cap="none" normalizeH="0" baseline="0" dirty="0" err="1">
                <a:ln>
                  <a:noFill/>
                </a:ln>
                <a:solidFill>
                  <a:srgbClr val="A31515"/>
                </a:solidFill>
                <a:effectLst/>
                <a:latin typeface="Consolas" panose="020B0609020204030204" pitchFamily="49" charset="0"/>
              </a:rPr>
              <a:t>AnEvent</a:t>
            </a:r>
            <a:r>
              <a:rPr kumimoji="0" lang="en-US" altLang="en-US" sz="2400" b="0" i="0" u="none" strike="noStrike" cap="none" normalizeH="0" baseline="0" dirty="0">
                <a:ln>
                  <a:noFill/>
                </a:ln>
                <a:solidFill>
                  <a:srgbClr val="A31515"/>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payload);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FF"/>
                </a:solidFill>
                <a:effectLst/>
                <a:latin typeface="Consolas" panose="020B0609020204030204" pitchFamily="49" charset="0"/>
              </a:rPr>
              <a:t>await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this</a:t>
            </a:r>
            <a:r>
              <a:rPr kumimoji="0" lang="en-US" altLang="en-US" sz="2400" b="0" i="0" u="none" strike="noStrike" cap="none" normalizeH="0" baseline="0" dirty="0" err="1">
                <a:ln>
                  <a:noFill/>
                </a:ln>
                <a:solidFill>
                  <a:srgbClr val="000000"/>
                </a:solidFill>
                <a:effectLst/>
                <a:latin typeface="Consolas" panose="020B0609020204030204" pitchFamily="49" charset="0"/>
              </a:rPr>
              <a:t>.client.AuditAsync</a:t>
            </a:r>
            <a:r>
              <a:rPr kumimoji="0" lang="en-US" altLang="en-US" sz="2400" b="0" i="0" u="none" strike="noStrike" cap="none" normalizeH="0" baseline="0" dirty="0">
                <a:ln>
                  <a:noFill/>
                </a:ln>
                <a:solidFill>
                  <a:srgbClr val="000000"/>
                </a:solidFill>
                <a:effectLst/>
                <a:latin typeface="Consolas" panose="020B0609020204030204" pitchFamily="49" charset="0"/>
              </a:rPr>
              <a:t>(stuff);</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32EAF9DB-C85D-4F51-B7F8-76234B85AA45}"/>
              </a:ext>
            </a:extLst>
          </p:cNvPr>
          <p:cNvGrpSpPr/>
          <p:nvPr/>
        </p:nvGrpSpPr>
        <p:grpSpPr>
          <a:xfrm>
            <a:off x="838200" y="1512379"/>
            <a:ext cx="10590229" cy="3833242"/>
            <a:chOff x="1127289" y="2659633"/>
            <a:chExt cx="10590229" cy="3833242"/>
          </a:xfrm>
        </p:grpSpPr>
        <p:sp>
          <p:nvSpPr>
            <p:cNvPr id="9" name="Rectangle 8">
              <a:extLst>
                <a:ext uri="{FF2B5EF4-FFF2-40B4-BE49-F238E27FC236}">
                  <a16:creationId xmlns:a16="http://schemas.microsoft.com/office/drawing/2014/main" id="{476913BA-DC6C-4E57-9B84-D1077DDC1F9C}"/>
                </a:ext>
              </a:extLst>
            </p:cNvPr>
            <p:cNvSpPr/>
            <p:nvPr/>
          </p:nvSpPr>
          <p:spPr>
            <a:xfrm>
              <a:off x="1127289" y="2659633"/>
              <a:ext cx="10590229" cy="3833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4">
              <a:extLst>
                <a:ext uri="{FF2B5EF4-FFF2-40B4-BE49-F238E27FC236}">
                  <a16:creationId xmlns:a16="http://schemas.microsoft.com/office/drawing/2014/main" id="{F3C6AD6B-0B22-48EF-80EF-C80DC1B99820}"/>
                </a:ext>
              </a:extLst>
            </p:cNvPr>
            <p:cNvSpPr>
              <a:spLocks noChangeArrowheads="1"/>
            </p:cNvSpPr>
            <p:nvPr/>
          </p:nvSpPr>
          <p:spPr bwMode="auto">
            <a:xfrm>
              <a:off x="1150070" y="2659633"/>
              <a:ext cx="1049281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000"/>
                  </a:solidFill>
                  <a:effectLst/>
                  <a:latin typeface="Consolas" panose="020B0609020204030204" pitchFamily="49" charset="0"/>
                </a:rPr>
                <a:t>// 3: All-singing, All-dancing - still not perfect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dynamic</a:t>
              </a:r>
              <a:r>
                <a:rPr kumimoji="0" lang="en-US" altLang="en-US" sz="2400" b="0" i="0" u="none" strike="noStrike" cap="none" normalizeH="0" baseline="0" dirty="0">
                  <a:ln>
                    <a:noFill/>
                  </a:ln>
                  <a:solidFill>
                    <a:srgbClr val="000000"/>
                  </a:solidFill>
                  <a:effectLst/>
                  <a:latin typeface="Consolas" panose="020B0609020204030204" pitchFamily="49" charset="0"/>
                </a:rPr>
                <a:t> payload = </a:t>
              </a:r>
              <a:r>
                <a:rPr kumimoji="0" lang="en-US" altLang="en-US" sz="2400" b="0" i="0" u="none" strike="noStrike" cap="none" normalizeH="0" baseline="0" dirty="0">
                  <a:ln>
                    <a:noFill/>
                  </a:ln>
                  <a:solidFill>
                    <a:srgbClr val="0000FF"/>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 ... }; </a:t>
              </a:r>
              <a:r>
                <a:rPr kumimoji="0" lang="en-US" altLang="en-US" sz="2400" b="0" i="0" u="none" strike="noStrike" cap="none" normalizeH="0" baseline="0" dirty="0" err="1">
                  <a:ln>
                    <a:noFill/>
                  </a:ln>
                  <a:solidFill>
                    <a:srgbClr val="0000FF"/>
                  </a:solidFill>
                  <a:effectLst/>
                  <a:latin typeface="Consolas" panose="020B0609020204030204" pitchFamily="49" charset="0"/>
                </a:rPr>
                <a:t>var</a:t>
              </a:r>
              <a:r>
                <a:rPr kumimoji="0" lang="en-US" altLang="en-US" sz="2400" b="0" i="0" u="none" strike="noStrike" cap="none" normalizeH="0" baseline="0" dirty="0">
                  <a:ln>
                    <a:noFill/>
                  </a:ln>
                  <a:solidFill>
                    <a:srgbClr val="000000"/>
                  </a:solidFill>
                  <a:effectLst/>
                  <a:latin typeface="Consolas" panose="020B0609020204030204" pitchFamily="49" charset="0"/>
                </a:rPr>
                <a:t> request = </a:t>
              </a:r>
              <a:r>
                <a:rPr kumimoji="0" lang="en-US" altLang="en-US" sz="2400" b="0" i="0" u="none" strike="noStrike" cap="none" normalizeH="0" baseline="0" dirty="0" err="1">
                  <a:ln>
                    <a:noFill/>
                  </a:ln>
                  <a:solidFill>
                    <a:srgbClr val="000000"/>
                  </a:solidFill>
                  <a:effectLst/>
                  <a:latin typeface="Consolas" panose="020B0609020204030204" pitchFamily="49" charset="0"/>
                </a:rPr>
                <a:t>AuditRequest.For</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myThing</a:t>
              </a:r>
              <a:r>
                <a:rPr kumimoji="0" lang="en-US" altLang="en-US" sz="2400" b="0" i="0" u="none" strike="noStrike" cap="none" normalizeH="0" baseline="0" dirty="0">
                  <a:ln>
                    <a:noFill/>
                  </a:ln>
                  <a:solidFill>
                    <a:srgbClr val="000000"/>
                  </a:solidFill>
                  <a:effectLst/>
                  <a:latin typeface="Consolas" panose="020B0609020204030204" pitchFamily="49" charset="0"/>
                </a:rPr>
                <a:t>, t =&gt; </a:t>
              </a:r>
              <a:r>
                <a:rPr kumimoji="0" lang="en-US" altLang="en-US" sz="2400" b="0" i="0" u="none" strike="noStrike" cap="none" normalizeH="0" baseline="0" dirty="0" err="1">
                  <a:ln>
                    <a:noFill/>
                  </a:ln>
                  <a:solidFill>
                    <a:srgbClr val="000000"/>
                  </a:solidFill>
                  <a:effectLst/>
                  <a:latin typeface="Consolas" panose="020B0609020204030204" pitchFamily="49" charset="0"/>
                </a:rPr>
                <a:t>t.Id.ToString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.As(</a:t>
              </a:r>
              <a:r>
                <a:rPr kumimoji="0" lang="en-US" altLang="en-US" sz="2400" b="0" i="0" u="none" strike="noStrike" cap="none" normalizeH="0" baseline="0" dirty="0">
                  <a:ln>
                    <a:noFill/>
                  </a:ln>
                  <a:solidFill>
                    <a:srgbClr val="A31515"/>
                  </a:solidFill>
                  <a:effectLst/>
                  <a:latin typeface="Consolas" panose="020B0609020204030204" pitchFamily="49" charset="0"/>
                </a:rPr>
                <a:t>"</a:t>
              </a:r>
              <a:r>
                <a:rPr kumimoji="0" lang="en-US" altLang="en-US" sz="2400" b="0" i="0" u="none" strike="noStrike" cap="none" normalizeH="0" baseline="0" dirty="0" err="1">
                  <a:ln>
                    <a:noFill/>
                  </a:ln>
                  <a:solidFill>
                    <a:srgbClr val="A31515"/>
                  </a:solidFill>
                  <a:effectLst/>
                  <a:latin typeface="Consolas" panose="020B0609020204030204" pitchFamily="49" charset="0"/>
                </a:rPr>
                <a:t>AnEvent</a:t>
              </a:r>
              <a:r>
                <a:rPr kumimoji="0" lang="en-US" altLang="en-US" sz="2400" b="0" i="0" u="none" strike="noStrike" cap="none" normalizeH="0" baseline="0" dirty="0">
                  <a:ln>
                    <a:noFill/>
                  </a:ln>
                  <a:solidFill>
                    <a:srgbClr val="A31515"/>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WithPayload</a:t>
              </a:r>
              <a:r>
                <a:rPr kumimoji="0" lang="en-US" altLang="en-US" sz="2400" b="0" i="0" u="none" strike="noStrike" cap="none" normalizeH="0" baseline="0" dirty="0">
                  <a:ln>
                    <a:noFill/>
                  </a:ln>
                  <a:solidFill>
                    <a:srgbClr val="000000"/>
                  </a:solidFill>
                  <a:effectLst/>
                  <a:latin typeface="Consolas" panose="020B0609020204030204" pitchFamily="49" charset="0"/>
                </a:rPr>
                <a:t>(payload); </a:t>
              </a:r>
              <a:r>
                <a:rPr kumimoji="0" lang="en-US" altLang="en-US" sz="2400" b="0" i="0" u="none" strike="noStrike" cap="none" normalizeH="0" baseline="0" dirty="0">
                  <a:ln>
                    <a:noFill/>
                  </a:ln>
                  <a:solidFill>
                    <a:srgbClr val="0000FF"/>
                  </a:solidFill>
                  <a:effectLst/>
                  <a:latin typeface="Consolas" panose="020B0609020204030204" pitchFamily="49" charset="0"/>
                </a:rPr>
                <a:t>await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this</a:t>
              </a:r>
              <a:r>
                <a:rPr kumimoji="0" lang="en-US" altLang="en-US" sz="2400" b="0" i="0" u="none" strike="noStrike" cap="none" normalizeH="0" baseline="0" dirty="0" err="1">
                  <a:ln>
                    <a:noFill/>
                  </a:ln>
                  <a:solidFill>
                    <a:srgbClr val="000000"/>
                  </a:solidFill>
                  <a:effectLst/>
                  <a:latin typeface="Consolas" panose="020B0609020204030204" pitchFamily="49" charset="0"/>
                </a:rPr>
                <a:t>.client.AuditAsync</a:t>
              </a:r>
              <a:r>
                <a:rPr kumimoji="0" lang="en-US" altLang="en-US" sz="2400" b="0" i="0" u="none" strike="noStrike" cap="none" normalizeH="0" baseline="0" dirty="0">
                  <a:ln>
                    <a:noFill/>
                  </a:ln>
                  <a:solidFill>
                    <a:srgbClr val="000000"/>
                  </a:solidFill>
                  <a:effectLst/>
                  <a:latin typeface="Consolas" panose="020B0609020204030204" pitchFamily="49" charset="0"/>
                </a:rPr>
                <a:t>(stuff);</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grpSp>
      <p:sp>
        <p:nvSpPr>
          <p:cNvPr id="11" name="Rectangle 5">
            <a:extLst>
              <a:ext uri="{FF2B5EF4-FFF2-40B4-BE49-F238E27FC236}">
                <a16:creationId xmlns:a16="http://schemas.microsoft.com/office/drawing/2014/main" id="{A6FF3003-5A01-435C-A47A-11A266E58A5A}"/>
              </a:ext>
            </a:extLst>
          </p:cNvPr>
          <p:cNvSpPr>
            <a:spLocks noChangeArrowheads="1"/>
          </p:cNvSpPr>
          <p:nvPr/>
        </p:nvSpPr>
        <p:spPr bwMode="auto">
          <a:xfrm>
            <a:off x="838200" y="1496916"/>
            <a:ext cx="10788191"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rgbClr val="008000"/>
                </a:solidFill>
                <a:effectLst/>
                <a:latin typeface="Consolas" panose="020B0609020204030204" pitchFamily="49" charset="0"/>
              </a:rPr>
              <a:t>// 4: Finally correct</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err="1">
                <a:ln>
                  <a:noFill/>
                </a:ln>
                <a:solidFill>
                  <a:srgbClr val="0000FF"/>
                </a:solidFill>
                <a:effectLst/>
                <a:latin typeface="Consolas" panose="020B0609020204030204" pitchFamily="49" charset="0"/>
              </a:rPr>
              <a:t>var</a:t>
            </a:r>
            <a:r>
              <a:rPr kumimoji="0" lang="en-US" altLang="en-US" sz="2400" b="0" i="0" u="none" strike="noStrike" cap="none" normalizeH="0" baseline="0" dirty="0">
                <a:ln>
                  <a:noFill/>
                </a:ln>
                <a:solidFill>
                  <a:srgbClr val="000000"/>
                </a:solidFill>
                <a:effectLst/>
                <a:latin typeface="Consolas" panose="020B0609020204030204" pitchFamily="49" charset="0"/>
              </a:rPr>
              <a:t> request = </a:t>
            </a:r>
            <a:r>
              <a:rPr kumimoji="0" lang="en-US" altLang="en-US" sz="2400" b="0" i="0" u="none" strike="noStrike" cap="none" normalizeH="0" baseline="0" dirty="0" err="1">
                <a:ln>
                  <a:noFill/>
                </a:ln>
                <a:solidFill>
                  <a:srgbClr val="000000"/>
                </a:solidFill>
                <a:effectLst/>
                <a:latin typeface="Consolas" panose="020B0609020204030204" pitchFamily="49" charset="0"/>
              </a:rPr>
              <a:t>AuditRequest.AsChangeTo</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myThing</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t =&gt; </a:t>
            </a:r>
            <a:r>
              <a:rPr kumimoji="0" lang="en-US" altLang="en-US" sz="2400" b="0" i="0" u="none" strike="noStrike" cap="none" normalizeH="0" baseline="0" dirty="0" err="1">
                <a:ln>
                  <a:noFill/>
                </a:ln>
                <a:solidFill>
                  <a:srgbClr val="000000"/>
                </a:solidFill>
                <a:effectLst/>
                <a:latin typeface="Consolas" panose="020B0609020204030204" pitchFamily="49" charset="0"/>
              </a:rPr>
              <a:t>t.Id.ToString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WithData</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myThing</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t =&gt; </a:t>
            </a:r>
            <a:r>
              <a:rPr kumimoji="0" lang="en-US" altLang="en-US" sz="2400" b="0" i="0" u="none" strike="noStrike" cap="none" normalizeH="0" baseline="0" dirty="0" err="1">
                <a:ln>
                  <a:noFill/>
                </a:ln>
                <a:solidFill>
                  <a:srgbClr val="000000"/>
                </a:solidFill>
                <a:effectLst/>
                <a:latin typeface="Consolas" panose="020B0609020204030204" pitchFamily="49" charset="0"/>
              </a:rPr>
              <a:t>t.Id.ToString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AsEvent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31515"/>
                </a:solidFill>
                <a:effectLst/>
                <a:latin typeface="Consolas" panose="020B0609020204030204" pitchFamily="49" charset="0"/>
              </a:rPr>
              <a:t>"Updated Thing"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WithDescription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31515"/>
                </a:solidFill>
                <a:effectLst/>
                <a:latin typeface="Consolas" panose="020B0609020204030204" pitchFamily="49" charset="0"/>
              </a:rPr>
              <a:t>"Updated thing " +</a:t>
            </a:r>
          </a:p>
          <a:p>
            <a:pPr lvl="0" eaLnBrk="0" fontAlgn="base" hangingPunct="0">
              <a:spcBef>
                <a:spcPct val="0"/>
              </a:spcBef>
              <a:spcAft>
                <a:spcPct val="0"/>
              </a:spcAft>
            </a:pPr>
            <a:r>
              <a:rPr lang="en-US" altLang="en-US" sz="2400" dirty="0">
                <a:solidFill>
                  <a:srgbClr val="A31515"/>
                </a:solidFill>
                <a:latin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rPr>
              <a:t>" because " +</a:t>
            </a:r>
          </a:p>
          <a:p>
            <a:pPr lvl="0" eaLnBrk="0" fontAlgn="base" hangingPunct="0">
              <a:spcBef>
                <a:spcPct val="0"/>
              </a:spcBef>
              <a:spcAft>
                <a:spcPct val="0"/>
              </a:spcAft>
            </a:pPr>
            <a:r>
              <a:rPr lang="en-US" altLang="en-US" sz="2400" dirty="0">
                <a:solidFill>
                  <a:srgbClr val="A31515"/>
                </a:solidFill>
                <a:latin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rPr>
              <a:t>" reasons"</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FF"/>
                </a:solidFill>
                <a:effectLst/>
                <a:latin typeface="Consolas" panose="020B0609020204030204" pitchFamily="49" charset="0"/>
              </a:rPr>
              <a:t>await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this</a:t>
            </a:r>
            <a:r>
              <a:rPr kumimoji="0" lang="en-US" altLang="en-US" sz="2400" b="0" i="0" u="none" strike="noStrike" cap="none" normalizeH="0" baseline="0" dirty="0" err="1">
                <a:ln>
                  <a:noFill/>
                </a:ln>
                <a:solidFill>
                  <a:srgbClr val="000000"/>
                </a:solidFill>
                <a:effectLst/>
                <a:latin typeface="Consolas" panose="020B0609020204030204" pitchFamily="49" charset="0"/>
              </a:rPr>
              <a:t>.client.AuditAsync</a:t>
            </a:r>
            <a:r>
              <a:rPr kumimoji="0" lang="en-US" altLang="en-US" sz="2400" b="0" i="0" u="none" strike="noStrike" cap="none" normalizeH="0" baseline="0" dirty="0">
                <a:ln>
                  <a:noFill/>
                </a:ln>
                <a:solidFill>
                  <a:srgbClr val="000000"/>
                </a:solidFill>
                <a:effectLst/>
                <a:latin typeface="Consolas" panose="020B0609020204030204" pitchFamily="49" charset="0"/>
              </a:rPr>
              <a:t>(stuff);</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015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A55-A3F3-4275-B5BD-7349A9CF4F70}"/>
              </a:ext>
            </a:extLst>
          </p:cNvPr>
          <p:cNvSpPr>
            <a:spLocks noGrp="1"/>
          </p:cNvSpPr>
          <p:nvPr>
            <p:ph type="title"/>
          </p:nvPr>
        </p:nvSpPr>
        <p:spPr/>
        <p:txBody>
          <a:bodyPr/>
          <a:lstStyle/>
          <a:p>
            <a:r>
              <a:rPr lang="en-GB" dirty="0"/>
              <a:t>Decision Three - API</a:t>
            </a:r>
          </a:p>
        </p:txBody>
      </p:sp>
      <p:sp>
        <p:nvSpPr>
          <p:cNvPr id="3" name="Text Placeholder 2">
            <a:extLst>
              <a:ext uri="{FF2B5EF4-FFF2-40B4-BE49-F238E27FC236}">
                <a16:creationId xmlns:a16="http://schemas.microsoft.com/office/drawing/2014/main" id="{1C03FEF8-AA44-4F59-B6CA-EE7457EAB4C3}"/>
              </a:ext>
            </a:extLst>
          </p:cNvPr>
          <p:cNvSpPr>
            <a:spLocks noGrp="1"/>
          </p:cNvSpPr>
          <p:nvPr>
            <p:ph type="body" idx="1"/>
          </p:nvPr>
        </p:nvSpPr>
        <p:spPr/>
        <p:txBody>
          <a:bodyPr/>
          <a:lstStyle/>
          <a:p>
            <a:r>
              <a:rPr lang="en-GB" dirty="0"/>
              <a:t>Direct HTTP API</a:t>
            </a:r>
          </a:p>
        </p:txBody>
      </p:sp>
      <p:sp>
        <p:nvSpPr>
          <p:cNvPr id="4" name="Content Placeholder 3">
            <a:extLst>
              <a:ext uri="{FF2B5EF4-FFF2-40B4-BE49-F238E27FC236}">
                <a16:creationId xmlns:a16="http://schemas.microsoft.com/office/drawing/2014/main" id="{CD19ECA1-DEDB-4D39-A071-C348BAC4F74C}"/>
              </a:ext>
            </a:extLst>
          </p:cNvPr>
          <p:cNvSpPr>
            <a:spLocks noGrp="1"/>
          </p:cNvSpPr>
          <p:nvPr>
            <p:ph sz="half" idx="2"/>
          </p:nvPr>
        </p:nvSpPr>
        <p:spPr/>
        <p:txBody>
          <a:bodyPr/>
          <a:lstStyle/>
          <a:p>
            <a:r>
              <a:rPr lang="en-GB" dirty="0"/>
              <a:t>Simple to implement</a:t>
            </a:r>
          </a:p>
          <a:p>
            <a:r>
              <a:rPr lang="en-GB" dirty="0"/>
              <a:t>Needs retry policy implementation (Polly)</a:t>
            </a:r>
          </a:p>
          <a:p>
            <a:r>
              <a:rPr lang="en-GB" dirty="0"/>
              <a:t>What about when Audit fails?</a:t>
            </a:r>
          </a:p>
          <a:p>
            <a:endParaRPr lang="en-GB" dirty="0"/>
          </a:p>
        </p:txBody>
      </p:sp>
      <p:sp>
        <p:nvSpPr>
          <p:cNvPr id="5" name="Text Placeholder 4">
            <a:extLst>
              <a:ext uri="{FF2B5EF4-FFF2-40B4-BE49-F238E27FC236}">
                <a16:creationId xmlns:a16="http://schemas.microsoft.com/office/drawing/2014/main" id="{576DFF72-6AA4-45E7-8969-7705F8950967}"/>
              </a:ext>
            </a:extLst>
          </p:cNvPr>
          <p:cNvSpPr>
            <a:spLocks noGrp="1"/>
          </p:cNvSpPr>
          <p:nvPr>
            <p:ph type="body" sz="quarter" idx="3"/>
          </p:nvPr>
        </p:nvSpPr>
        <p:spPr/>
        <p:txBody>
          <a:bodyPr/>
          <a:lstStyle/>
          <a:p>
            <a:r>
              <a:rPr lang="en-GB" dirty="0"/>
              <a:t>Service Bus</a:t>
            </a:r>
          </a:p>
        </p:txBody>
      </p:sp>
      <p:sp>
        <p:nvSpPr>
          <p:cNvPr id="6" name="Content Placeholder 5">
            <a:extLst>
              <a:ext uri="{FF2B5EF4-FFF2-40B4-BE49-F238E27FC236}">
                <a16:creationId xmlns:a16="http://schemas.microsoft.com/office/drawing/2014/main" id="{BA83A01C-9679-4168-947D-F3801C09D3BD}"/>
              </a:ext>
            </a:extLst>
          </p:cNvPr>
          <p:cNvSpPr>
            <a:spLocks noGrp="1"/>
          </p:cNvSpPr>
          <p:nvPr>
            <p:ph sz="quarter" idx="4"/>
          </p:nvPr>
        </p:nvSpPr>
        <p:spPr/>
        <p:txBody>
          <a:bodyPr/>
          <a:lstStyle/>
          <a:p>
            <a:r>
              <a:rPr lang="en-GB" dirty="0"/>
              <a:t>Also simple to implement</a:t>
            </a:r>
          </a:p>
          <a:p>
            <a:r>
              <a:rPr lang="en-GB" dirty="0"/>
              <a:t>Provides queueing / retry OOB</a:t>
            </a:r>
          </a:p>
          <a:p>
            <a:r>
              <a:rPr lang="en-GB" dirty="0"/>
              <a:t>Fire-and-Forget</a:t>
            </a:r>
            <a:br>
              <a:rPr lang="en-GB" dirty="0"/>
            </a:br>
            <a:endParaRPr lang="en-GB" dirty="0"/>
          </a:p>
          <a:p>
            <a:r>
              <a:rPr lang="en-GB" dirty="0"/>
              <a:t>Does have payload limits</a:t>
            </a:r>
          </a:p>
          <a:p>
            <a:endParaRPr lang="en-GB" dirty="0"/>
          </a:p>
        </p:txBody>
      </p:sp>
      <p:sp>
        <p:nvSpPr>
          <p:cNvPr id="8" name="Rectangle 7">
            <a:extLst>
              <a:ext uri="{FF2B5EF4-FFF2-40B4-BE49-F238E27FC236}">
                <a16:creationId xmlns:a16="http://schemas.microsoft.com/office/drawing/2014/main" id="{6CBDF48D-5285-4EE2-A00E-5867AA3D7DF9}"/>
              </a:ext>
            </a:extLst>
          </p:cNvPr>
          <p:cNvSpPr/>
          <p:nvPr/>
        </p:nvSpPr>
        <p:spPr>
          <a:xfrm rot="20235398">
            <a:off x="5852580" y="3162369"/>
            <a:ext cx="5822428" cy="1446550"/>
          </a:xfrm>
          <a:prstGeom prst="rect">
            <a:avLst/>
          </a:prstGeom>
          <a:noFill/>
        </p:spPr>
        <p:txBody>
          <a:bodyPr wrap="none" lIns="91440" tIns="45720" rIns="91440" bIns="45720">
            <a:spAutoFit/>
          </a:bodyPr>
          <a:lstStyle/>
          <a:p>
            <a:pPr algn="ctr"/>
            <a:r>
              <a:rPr lang="en-US" sz="8800" b="1" cap="none" spc="0" dirty="0">
                <a:ln w="38100">
                  <a:solidFill>
                    <a:schemeClr val="bg1"/>
                  </a:solidFill>
                  <a:prstDash val="solid"/>
                </a:ln>
                <a:solidFill>
                  <a:srgbClr val="00B050"/>
                </a:solidFill>
                <a:effectLst>
                  <a:glow rad="228600">
                    <a:schemeClr val="accent6">
                      <a:satMod val="175000"/>
                      <a:alpha val="40000"/>
                    </a:schemeClr>
                  </a:glow>
                </a:effectLst>
              </a:rPr>
              <a:t>W I N </a:t>
            </a:r>
            <a:r>
              <a:rPr lang="en-US" sz="8800" b="1" cap="none" spc="0" dirty="0" err="1">
                <a:ln w="38100">
                  <a:solidFill>
                    <a:schemeClr val="bg1"/>
                  </a:solidFill>
                  <a:prstDash val="solid"/>
                </a:ln>
                <a:solidFill>
                  <a:srgbClr val="00B050"/>
                </a:solidFill>
                <a:effectLst>
                  <a:glow rad="228600">
                    <a:schemeClr val="accent6">
                      <a:satMod val="175000"/>
                      <a:alpha val="40000"/>
                    </a:schemeClr>
                  </a:glow>
                </a:effectLst>
              </a:rPr>
              <a:t>N</a:t>
            </a:r>
            <a:r>
              <a:rPr lang="en-US" sz="8800" b="1" cap="none" spc="0" dirty="0">
                <a:ln w="38100">
                  <a:solidFill>
                    <a:schemeClr val="bg1"/>
                  </a:solidFill>
                  <a:prstDash val="solid"/>
                </a:ln>
                <a:solidFill>
                  <a:srgbClr val="00B050"/>
                </a:solidFill>
                <a:effectLst>
                  <a:glow rad="228600">
                    <a:schemeClr val="accent6">
                      <a:satMod val="175000"/>
                      <a:alpha val="40000"/>
                    </a:schemeClr>
                  </a:glow>
                </a:effectLst>
              </a:rPr>
              <a:t> E R!</a:t>
            </a:r>
          </a:p>
        </p:txBody>
      </p:sp>
      <p:sp>
        <p:nvSpPr>
          <p:cNvPr id="9" name="Multiplication Sign 8">
            <a:extLst>
              <a:ext uri="{FF2B5EF4-FFF2-40B4-BE49-F238E27FC236}">
                <a16:creationId xmlns:a16="http://schemas.microsoft.com/office/drawing/2014/main" id="{EFE96304-17D8-4EAA-ACCE-31F548201AF9}"/>
              </a:ext>
            </a:extLst>
          </p:cNvPr>
          <p:cNvSpPr/>
          <p:nvPr/>
        </p:nvSpPr>
        <p:spPr>
          <a:xfrm rot="20677458">
            <a:off x="-843147" y="1385335"/>
            <a:ext cx="7404861" cy="4572812"/>
          </a:xfrm>
          <a:prstGeom prst="mathMultiply">
            <a:avLst/>
          </a:prstGeom>
          <a:solidFill>
            <a:srgbClr val="C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5793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DE1C-D11D-48DC-9A10-A8E850EF42E5}"/>
              </a:ext>
            </a:extLst>
          </p:cNvPr>
          <p:cNvSpPr>
            <a:spLocks noGrp="1"/>
          </p:cNvSpPr>
          <p:nvPr>
            <p:ph type="title"/>
          </p:nvPr>
        </p:nvSpPr>
        <p:spPr/>
        <p:txBody>
          <a:bodyPr/>
          <a:lstStyle/>
          <a:p>
            <a:r>
              <a:rPr lang="en-GB" dirty="0"/>
              <a:t>The Architecture (in Pictures)</a:t>
            </a:r>
          </a:p>
        </p:txBody>
      </p:sp>
      <p:pic>
        <p:nvPicPr>
          <p:cNvPr id="5" name="Content Placeholder 4">
            <a:extLst>
              <a:ext uri="{FF2B5EF4-FFF2-40B4-BE49-F238E27FC236}">
                <a16:creationId xmlns:a16="http://schemas.microsoft.com/office/drawing/2014/main" id="{F5C8755F-08C4-41AC-A2B4-907F6A146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10515599" cy="4802187"/>
          </a:xfrm>
        </p:spPr>
      </p:pic>
    </p:spTree>
    <p:extLst>
      <p:ext uri="{BB962C8B-B14F-4D97-AF65-F5344CB8AC3E}">
        <p14:creationId xmlns:p14="http://schemas.microsoft.com/office/powerpoint/2010/main" val="333184151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1926-99FD-4B92-8A4F-9FFBC0112728}"/>
              </a:ext>
            </a:extLst>
          </p:cNvPr>
          <p:cNvSpPr>
            <a:spLocks noGrp="1"/>
          </p:cNvSpPr>
          <p:nvPr>
            <p:ph type="title"/>
          </p:nvPr>
        </p:nvSpPr>
        <p:spPr/>
        <p:txBody>
          <a:bodyPr/>
          <a:lstStyle/>
          <a:p>
            <a:r>
              <a:rPr lang="en-GB" dirty="0"/>
              <a:t>Let’s See Some Code!</a:t>
            </a:r>
          </a:p>
        </p:txBody>
      </p:sp>
      <p:pic>
        <p:nvPicPr>
          <p:cNvPr id="5" name="Content Placeholder 4" descr="A close up of a plant&#10;&#10;Description generated with high confidence">
            <a:extLst>
              <a:ext uri="{FF2B5EF4-FFF2-40B4-BE49-F238E27FC236}">
                <a16:creationId xmlns:a16="http://schemas.microsoft.com/office/drawing/2014/main" id="{3D3E1220-13BB-4CA3-BC9B-2CC608500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82813"/>
            <a:ext cx="10515599" cy="3478735"/>
          </a:xfrm>
        </p:spPr>
      </p:pic>
      <p:sp>
        <p:nvSpPr>
          <p:cNvPr id="6" name="TextBox 5">
            <a:extLst>
              <a:ext uri="{FF2B5EF4-FFF2-40B4-BE49-F238E27FC236}">
                <a16:creationId xmlns:a16="http://schemas.microsoft.com/office/drawing/2014/main" id="{5136FBC0-024C-4E3B-89C3-0976D3D4218F}"/>
              </a:ext>
            </a:extLst>
          </p:cNvPr>
          <p:cNvSpPr txBox="1"/>
          <p:nvPr/>
        </p:nvSpPr>
        <p:spPr>
          <a:xfrm>
            <a:off x="838199" y="5741233"/>
            <a:ext cx="10515601" cy="523220"/>
          </a:xfrm>
          <a:prstGeom prst="rect">
            <a:avLst/>
          </a:prstGeom>
          <a:noFill/>
        </p:spPr>
        <p:txBody>
          <a:bodyPr wrap="square" rtlCol="0">
            <a:spAutoFit/>
          </a:bodyPr>
          <a:lstStyle/>
          <a:p>
            <a:pPr algn="ctr"/>
            <a:r>
              <a:rPr lang="en-GB" sz="2800" b="1" dirty="0"/>
              <a:t>https://github.com/JoelHT-Landmark/CloudAudit</a:t>
            </a:r>
          </a:p>
        </p:txBody>
      </p:sp>
    </p:spTree>
    <p:extLst>
      <p:ext uri="{BB962C8B-B14F-4D97-AF65-F5344CB8AC3E}">
        <p14:creationId xmlns:p14="http://schemas.microsoft.com/office/powerpoint/2010/main" val="155657349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06F4-75E6-4221-BC6B-1988235B14BE}"/>
              </a:ext>
            </a:extLst>
          </p:cNvPr>
          <p:cNvSpPr>
            <a:spLocks noGrp="1"/>
          </p:cNvSpPr>
          <p:nvPr>
            <p:ph type="title"/>
          </p:nvPr>
        </p:nvSpPr>
        <p:spPr/>
        <p:txBody>
          <a:bodyPr/>
          <a:lstStyle/>
          <a:p>
            <a:r>
              <a:rPr lang="en-GB" dirty="0"/>
              <a:t>In Summary</a:t>
            </a:r>
          </a:p>
        </p:txBody>
      </p:sp>
      <p:sp>
        <p:nvSpPr>
          <p:cNvPr id="3" name="Content Placeholder 2">
            <a:extLst>
              <a:ext uri="{FF2B5EF4-FFF2-40B4-BE49-F238E27FC236}">
                <a16:creationId xmlns:a16="http://schemas.microsoft.com/office/drawing/2014/main" id="{FBD63AA0-AFA9-4EB0-B082-64132DED80FB}"/>
              </a:ext>
            </a:extLst>
          </p:cNvPr>
          <p:cNvSpPr>
            <a:spLocks noGrp="1"/>
          </p:cNvSpPr>
          <p:nvPr>
            <p:ph sz="half" idx="1"/>
          </p:nvPr>
        </p:nvSpPr>
        <p:spPr/>
        <p:txBody>
          <a:bodyPr>
            <a:normAutofit lnSpcReduction="10000"/>
          </a:bodyPr>
          <a:lstStyle/>
          <a:p>
            <a:r>
              <a:rPr lang="en-GB" dirty="0"/>
              <a:t>Auditing is </a:t>
            </a:r>
            <a:r>
              <a:rPr lang="en-GB" b="1" i="1" dirty="0"/>
              <a:t>hard </a:t>
            </a:r>
            <a:r>
              <a:rPr lang="en-GB" dirty="0"/>
              <a:t>!</a:t>
            </a:r>
          </a:p>
          <a:p>
            <a:pPr lvl="1"/>
            <a:r>
              <a:rPr lang="en-GB" dirty="0"/>
              <a:t>Maxims</a:t>
            </a:r>
          </a:p>
          <a:p>
            <a:pPr lvl="1"/>
            <a:endParaRPr lang="en-GB" dirty="0"/>
          </a:p>
          <a:p>
            <a:r>
              <a:rPr lang="en-GB" dirty="0"/>
              <a:t>Cloud is great, but Azure is BIG!</a:t>
            </a:r>
          </a:p>
          <a:p>
            <a:pPr lvl="1"/>
            <a:r>
              <a:rPr lang="en-GB" dirty="0"/>
              <a:t>154 services!</a:t>
            </a:r>
          </a:p>
          <a:p>
            <a:endParaRPr lang="en-GB" dirty="0"/>
          </a:p>
          <a:p>
            <a:r>
              <a:rPr lang="en-GB" dirty="0"/>
              <a:t>Fourth attempt worked! </a:t>
            </a:r>
          </a:p>
        </p:txBody>
      </p:sp>
      <p:sp>
        <p:nvSpPr>
          <p:cNvPr id="4" name="Content Placeholder 3">
            <a:extLst>
              <a:ext uri="{FF2B5EF4-FFF2-40B4-BE49-F238E27FC236}">
                <a16:creationId xmlns:a16="http://schemas.microsoft.com/office/drawing/2014/main" id="{F23633C7-87F4-42E3-BE66-FE0393AC253B}"/>
              </a:ext>
            </a:extLst>
          </p:cNvPr>
          <p:cNvSpPr>
            <a:spLocks noGrp="1"/>
          </p:cNvSpPr>
          <p:nvPr>
            <p:ph sz="half" idx="2"/>
          </p:nvPr>
        </p:nvSpPr>
        <p:spPr/>
        <p:txBody>
          <a:bodyPr>
            <a:normAutofit lnSpcReduction="10000"/>
          </a:bodyPr>
          <a:lstStyle/>
          <a:p>
            <a:r>
              <a:rPr lang="en-GB" dirty="0"/>
              <a:t>Storage – </a:t>
            </a:r>
            <a:r>
              <a:rPr lang="en-GB" dirty="0" err="1"/>
              <a:t>CosmosDB</a:t>
            </a:r>
            <a:endParaRPr lang="en-GB" dirty="0"/>
          </a:p>
          <a:p>
            <a:pPr lvl="1"/>
            <a:r>
              <a:rPr lang="en-GB" dirty="0"/>
              <a:t>Cheap, flexible, searchable</a:t>
            </a:r>
          </a:p>
          <a:p>
            <a:pPr lvl="1"/>
            <a:r>
              <a:rPr lang="en-GB" dirty="0"/>
              <a:t>Secure, H/A</a:t>
            </a:r>
            <a:br>
              <a:rPr lang="en-GB" dirty="0"/>
            </a:br>
            <a:endParaRPr lang="en-GB" dirty="0"/>
          </a:p>
          <a:p>
            <a:r>
              <a:rPr lang="en-GB" dirty="0"/>
              <a:t>Hosting – Azure Functions</a:t>
            </a:r>
          </a:p>
          <a:p>
            <a:pPr lvl="1"/>
            <a:r>
              <a:rPr lang="en-GB" dirty="0"/>
              <a:t>Cheap, flexible, C# codebase</a:t>
            </a:r>
            <a:br>
              <a:rPr lang="en-GB" dirty="0"/>
            </a:br>
            <a:endParaRPr lang="en-GB" dirty="0"/>
          </a:p>
          <a:p>
            <a:r>
              <a:rPr lang="en-GB" dirty="0"/>
              <a:t> API – Fluent, strongly typed</a:t>
            </a:r>
          </a:p>
          <a:p>
            <a:pPr lvl="1"/>
            <a:r>
              <a:rPr lang="en-GB" dirty="0"/>
              <a:t>NuGet package</a:t>
            </a:r>
          </a:p>
          <a:p>
            <a:pPr lvl="1"/>
            <a:r>
              <a:rPr lang="en-GB" dirty="0"/>
              <a:t>K.I.S.S.</a:t>
            </a:r>
          </a:p>
          <a:p>
            <a:pPr lvl="1"/>
            <a:r>
              <a:rPr lang="en-GB" dirty="0"/>
              <a:t>Service Bus for “Fire-and-Forget”</a:t>
            </a:r>
          </a:p>
        </p:txBody>
      </p:sp>
      <p:sp>
        <p:nvSpPr>
          <p:cNvPr id="5" name="Rectangle 4">
            <a:extLst>
              <a:ext uri="{FF2B5EF4-FFF2-40B4-BE49-F238E27FC236}">
                <a16:creationId xmlns:a16="http://schemas.microsoft.com/office/drawing/2014/main" id="{093ADE76-2694-4A58-8700-7CE2D581EB5F}"/>
              </a:ext>
            </a:extLst>
          </p:cNvPr>
          <p:cNvSpPr/>
          <p:nvPr/>
        </p:nvSpPr>
        <p:spPr>
          <a:xfrm rot="20235398">
            <a:off x="666915" y="4848403"/>
            <a:ext cx="4711642" cy="1107996"/>
          </a:xfrm>
          <a:prstGeom prst="rect">
            <a:avLst/>
          </a:prstGeom>
          <a:noFill/>
        </p:spPr>
        <p:txBody>
          <a:bodyPr wrap="square" lIns="91440" tIns="45720" rIns="91440" bIns="45720">
            <a:spAutoFit/>
          </a:bodyPr>
          <a:lstStyle/>
          <a:p>
            <a:pPr algn="ctr"/>
            <a:r>
              <a:rPr lang="en-US" sz="6600" b="1" cap="none" spc="0" dirty="0">
                <a:ln w="38100">
                  <a:solidFill>
                    <a:schemeClr val="bg1"/>
                  </a:solidFill>
                  <a:prstDash val="solid"/>
                </a:ln>
                <a:solidFill>
                  <a:srgbClr val="00B050"/>
                </a:solidFill>
                <a:effectLst>
                  <a:glow rad="228600">
                    <a:schemeClr val="accent6">
                      <a:satMod val="175000"/>
                      <a:alpha val="40000"/>
                    </a:schemeClr>
                  </a:glow>
                </a:effectLst>
              </a:rPr>
              <a:t>W I N </a:t>
            </a:r>
            <a:r>
              <a:rPr lang="en-US" sz="6600" b="1" cap="none" spc="0" dirty="0" err="1">
                <a:ln w="38100">
                  <a:solidFill>
                    <a:schemeClr val="bg1"/>
                  </a:solidFill>
                  <a:prstDash val="solid"/>
                </a:ln>
                <a:solidFill>
                  <a:srgbClr val="00B050"/>
                </a:solidFill>
                <a:effectLst>
                  <a:glow rad="228600">
                    <a:schemeClr val="accent6">
                      <a:satMod val="175000"/>
                      <a:alpha val="40000"/>
                    </a:schemeClr>
                  </a:glow>
                </a:effectLst>
              </a:rPr>
              <a:t>N</a:t>
            </a:r>
            <a:r>
              <a:rPr lang="en-US" sz="6600" b="1" cap="none" spc="0" dirty="0">
                <a:ln w="38100">
                  <a:solidFill>
                    <a:schemeClr val="bg1"/>
                  </a:solidFill>
                  <a:prstDash val="solid"/>
                </a:ln>
                <a:solidFill>
                  <a:srgbClr val="00B050"/>
                </a:solidFill>
                <a:effectLst>
                  <a:glow rad="228600">
                    <a:schemeClr val="accent6">
                      <a:satMod val="175000"/>
                      <a:alpha val="40000"/>
                    </a:schemeClr>
                  </a:glow>
                </a:effectLst>
              </a:rPr>
              <a:t> E R!</a:t>
            </a:r>
          </a:p>
        </p:txBody>
      </p:sp>
    </p:spTree>
    <p:extLst>
      <p:ext uri="{BB962C8B-B14F-4D97-AF65-F5344CB8AC3E}">
        <p14:creationId xmlns:p14="http://schemas.microsoft.com/office/powerpoint/2010/main" val="6971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fade">
                                      <p:cBhvr>
                                        <p:cTn id="29" dur="500"/>
                                        <p:tgtEl>
                                          <p:spTgt spid="4">
                                            <p:txEl>
                                              <p:pRg st="1" end="1"/>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500"/>
                                        <p:tgtEl>
                                          <p:spTgt spid="4">
                                            <p:txEl>
                                              <p:pRg st="7" end="7"/>
                                            </p:txEl>
                                          </p:spTgt>
                                        </p:tgtEl>
                                      </p:cBhvr>
                                    </p:animEffect>
                                  </p:childTnLst>
                                </p:cTn>
                              </p:par>
                            </p:childTnLst>
                          </p:cTn>
                        </p:par>
                        <p:par>
                          <p:cTn id="56" fill="hold">
                            <p:stCondLst>
                              <p:cond delay="1500"/>
                            </p:stCondLst>
                            <p:childTnLst>
                              <p:par>
                                <p:cTn id="57" presetID="10" presetClass="entr" presetSubtype="0" fill="hold" nodeType="after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Effect transition="in" filter="fade">
                                      <p:cBhvr>
                                        <p:cTn id="59" dur="500"/>
                                        <p:tgtEl>
                                          <p:spTgt spid="4">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500"/>
                                        <p:tgtEl>
                                          <p:spTgt spid="3">
                                            <p:txEl>
                                              <p:pRg st="6" end="6"/>
                                            </p:txEl>
                                          </p:spTgt>
                                        </p:tgtEl>
                                      </p:cBhvr>
                                    </p:animEffect>
                                  </p:childTnLst>
                                </p:cTn>
                              </p:par>
                            </p:childTnLst>
                          </p:cTn>
                        </p:par>
                        <p:par>
                          <p:cTn id="65" fill="hold">
                            <p:stCondLst>
                              <p:cond delay="500"/>
                            </p:stCondLst>
                            <p:childTnLst>
                              <p:par>
                                <p:cTn id="66" presetID="53" presetClass="entr" presetSubtype="16" fill="hold" grpId="0" nodeType="afterEffect">
                                  <p:stCondLst>
                                    <p:cond delay="100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A28E-E93B-4B03-928F-6B477593E6F8}"/>
              </a:ext>
            </a:extLst>
          </p:cNvPr>
          <p:cNvSpPr>
            <a:spLocks noGrp="1"/>
          </p:cNvSpPr>
          <p:nvPr>
            <p:ph type="title"/>
          </p:nvPr>
        </p:nvSpPr>
        <p:spPr/>
        <p:txBody>
          <a:bodyPr/>
          <a:lstStyle/>
          <a:p>
            <a:r>
              <a:rPr lang="en-GB" dirty="0"/>
              <a:t>Questions?</a:t>
            </a:r>
          </a:p>
        </p:txBody>
      </p:sp>
      <p:sp>
        <p:nvSpPr>
          <p:cNvPr id="4" name="Rectangle 3">
            <a:extLst>
              <a:ext uri="{FF2B5EF4-FFF2-40B4-BE49-F238E27FC236}">
                <a16:creationId xmlns:a16="http://schemas.microsoft.com/office/drawing/2014/main" id="{A0B15372-49F6-4EE2-96A2-2706571F776F}"/>
              </a:ext>
            </a:extLst>
          </p:cNvPr>
          <p:cNvSpPr/>
          <p:nvPr/>
        </p:nvSpPr>
        <p:spPr>
          <a:xfrm>
            <a:off x="4978546" y="735955"/>
            <a:ext cx="2234907" cy="5386090"/>
          </a:xfrm>
          <a:prstGeom prst="rect">
            <a:avLst/>
          </a:prstGeom>
          <a:noFill/>
        </p:spPr>
        <p:txBody>
          <a:bodyPr wrap="none" lIns="91440" tIns="45720" rIns="91440" bIns="45720">
            <a:spAutoFit/>
          </a:bodyPr>
          <a:lstStyle/>
          <a:p>
            <a:pPr algn="ctr"/>
            <a:r>
              <a:rPr lang="en-US" sz="34400" b="1" cap="none"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Tree>
    <p:extLst>
      <p:ext uri="{BB962C8B-B14F-4D97-AF65-F5344CB8AC3E}">
        <p14:creationId xmlns:p14="http://schemas.microsoft.com/office/powerpoint/2010/main" val="209595664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D123-1185-4DD5-8826-9A1125D7546B}"/>
              </a:ext>
            </a:extLst>
          </p:cNvPr>
          <p:cNvSpPr>
            <a:spLocks noGrp="1"/>
          </p:cNvSpPr>
          <p:nvPr>
            <p:ph type="ctrTitle"/>
          </p:nvPr>
        </p:nvSpPr>
        <p:spPr/>
        <p:txBody>
          <a:bodyPr>
            <a:normAutofit/>
          </a:bodyPr>
          <a:lstStyle/>
          <a:p>
            <a:r>
              <a:rPr lang="en-GB" sz="9600" dirty="0"/>
              <a:t>Azure In Action</a:t>
            </a:r>
          </a:p>
        </p:txBody>
      </p:sp>
      <p:sp>
        <p:nvSpPr>
          <p:cNvPr id="3" name="Subtitle 2">
            <a:extLst>
              <a:ext uri="{FF2B5EF4-FFF2-40B4-BE49-F238E27FC236}">
                <a16:creationId xmlns:a16="http://schemas.microsoft.com/office/drawing/2014/main" id="{DDAC0E6B-E6D0-4F96-9F99-F52C73F0F12E}"/>
              </a:ext>
            </a:extLst>
          </p:cNvPr>
          <p:cNvSpPr>
            <a:spLocks noGrp="1"/>
          </p:cNvSpPr>
          <p:nvPr>
            <p:ph type="subTitle" idx="1"/>
          </p:nvPr>
        </p:nvSpPr>
        <p:spPr/>
        <p:txBody>
          <a:bodyPr/>
          <a:lstStyle/>
          <a:p>
            <a:r>
              <a:rPr lang="en-US" b="1" dirty="0" err="1"/>
              <a:t>CosmosDB</a:t>
            </a:r>
            <a:r>
              <a:rPr lang="en-US" b="1" dirty="0"/>
              <a:t>, Functions and </a:t>
            </a:r>
            <a:r>
              <a:rPr lang="en-US" b="1" dirty="0" err="1"/>
              <a:t>ServiceBus</a:t>
            </a:r>
            <a:r>
              <a:rPr lang="en-US" b="1" dirty="0"/>
              <a:t> in Perfect Harmony</a:t>
            </a:r>
            <a:endParaRPr lang="en-GB" dirty="0"/>
          </a:p>
          <a:p>
            <a:endParaRPr lang="en-GB" dirty="0"/>
          </a:p>
        </p:txBody>
      </p:sp>
      <p:sp>
        <p:nvSpPr>
          <p:cNvPr id="4" name="TextBox 3">
            <a:extLst>
              <a:ext uri="{FF2B5EF4-FFF2-40B4-BE49-F238E27FC236}">
                <a16:creationId xmlns:a16="http://schemas.microsoft.com/office/drawing/2014/main" id="{B3171EC6-049A-4054-B2A2-1B718FB1BDDD}"/>
              </a:ext>
            </a:extLst>
          </p:cNvPr>
          <p:cNvSpPr txBox="1"/>
          <p:nvPr/>
        </p:nvSpPr>
        <p:spPr>
          <a:xfrm rot="10800000" flipV="1">
            <a:off x="8259764" y="5735637"/>
            <a:ext cx="3932236" cy="830997"/>
          </a:xfrm>
          <a:prstGeom prst="rect">
            <a:avLst/>
          </a:prstGeom>
          <a:noFill/>
        </p:spPr>
        <p:txBody>
          <a:bodyPr wrap="square" rtlCol="0">
            <a:spAutoFit/>
          </a:bodyPr>
          <a:lstStyle/>
          <a:p>
            <a:r>
              <a:rPr lang="en-GB" sz="1600" dirty="0"/>
              <a:t>W: </a:t>
            </a:r>
            <a:r>
              <a:rPr lang="en-GB" sz="1600" dirty="0">
                <a:hlinkClick r:id="rId2"/>
              </a:rPr>
              <a:t>https://www.hammond-turner.org.uk</a:t>
            </a:r>
            <a:endParaRPr lang="en-GB" sz="1600" dirty="0"/>
          </a:p>
          <a:p>
            <a:r>
              <a:rPr lang="en-GB" sz="1600" dirty="0"/>
              <a:t>E:   </a:t>
            </a:r>
            <a:r>
              <a:rPr lang="en-GB" sz="1600" dirty="0">
                <a:hlinkClick r:id="rId3"/>
              </a:rPr>
              <a:t>joel@Hammond-turner.org.uk</a:t>
            </a:r>
            <a:endParaRPr lang="en-GB" sz="1600" dirty="0"/>
          </a:p>
          <a:p>
            <a:r>
              <a:rPr lang="en-GB" sz="1600" dirty="0"/>
              <a:t>T:   @</a:t>
            </a:r>
            <a:r>
              <a:rPr lang="en-GB" sz="1600" dirty="0" err="1"/>
              <a:t>Rammesses</a:t>
            </a:r>
            <a:endParaRPr lang="en-GB" sz="1600" dirty="0"/>
          </a:p>
        </p:txBody>
      </p:sp>
      <p:pic>
        <p:nvPicPr>
          <p:cNvPr id="5" name="Picture 2" descr="Home">
            <a:extLst>
              <a:ext uri="{FF2B5EF4-FFF2-40B4-BE49-F238E27FC236}">
                <a16:creationId xmlns:a16="http://schemas.microsoft.com/office/drawing/2014/main" id="{201A2702-BE15-479A-83E4-CE75F9355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 y="5735637"/>
            <a:ext cx="2295525"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781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DA40-019A-4DA6-8599-6AFDD83D48DA}"/>
              </a:ext>
            </a:extLst>
          </p:cNvPr>
          <p:cNvSpPr>
            <a:spLocks noGrp="1"/>
          </p:cNvSpPr>
          <p:nvPr>
            <p:ph type="title"/>
          </p:nvPr>
        </p:nvSpPr>
        <p:spPr/>
        <p:txBody>
          <a:bodyPr/>
          <a:lstStyle/>
          <a:p>
            <a:r>
              <a:rPr lang="en-GB" dirty="0"/>
              <a:t>Some Background</a:t>
            </a:r>
          </a:p>
        </p:txBody>
      </p:sp>
      <p:pic>
        <p:nvPicPr>
          <p:cNvPr id="5" name="Content Placeholder 4">
            <a:extLst>
              <a:ext uri="{FF2B5EF4-FFF2-40B4-BE49-F238E27FC236}">
                <a16:creationId xmlns:a16="http://schemas.microsoft.com/office/drawing/2014/main" id="{AE09B55E-9E0A-4031-80F2-9AEA7FB12EB6}"/>
              </a:ext>
            </a:extLst>
          </p:cNvPr>
          <p:cNvPicPr>
            <a:picLocks noGrp="1" noChangeAspect="1"/>
          </p:cNvPicPr>
          <p:nvPr>
            <p:ph sz="half" idx="1"/>
          </p:nvPr>
        </p:nvPicPr>
        <p:blipFill>
          <a:blip r:embed="rId2"/>
          <a:stretch>
            <a:fillRect/>
          </a:stretch>
        </p:blipFill>
        <p:spPr>
          <a:xfrm>
            <a:off x="120271" y="2187019"/>
            <a:ext cx="7044100" cy="3246729"/>
          </a:xfrm>
          <a:prstGeom prst="rect">
            <a:avLst/>
          </a:prstGeom>
          <a:ln>
            <a:solidFill>
              <a:schemeClr val="tx1">
                <a:lumMod val="65000"/>
                <a:lumOff val="35000"/>
              </a:schemeClr>
            </a:solidFill>
          </a:ln>
          <a:effectLst>
            <a:outerShdw blurRad="76200" dir="13500000" sy="23000" kx="1200000" algn="br" rotWithShape="0">
              <a:prstClr val="black">
                <a:alpha val="20000"/>
              </a:prstClr>
            </a:outerShdw>
          </a:effectLst>
          <a:scene3d>
            <a:camera prst="perspectiveContrastingRightFacing"/>
            <a:lightRig rig="threePt" dir="t"/>
          </a:scene3d>
        </p:spPr>
      </p:pic>
      <p:sp>
        <p:nvSpPr>
          <p:cNvPr id="4" name="Content Placeholder 3">
            <a:extLst>
              <a:ext uri="{FF2B5EF4-FFF2-40B4-BE49-F238E27FC236}">
                <a16:creationId xmlns:a16="http://schemas.microsoft.com/office/drawing/2014/main" id="{441EC64E-A2B7-45A4-8F48-A79583FD9988}"/>
              </a:ext>
            </a:extLst>
          </p:cNvPr>
          <p:cNvSpPr>
            <a:spLocks noGrp="1"/>
          </p:cNvSpPr>
          <p:nvPr>
            <p:ph sz="half" idx="2"/>
          </p:nvPr>
        </p:nvSpPr>
        <p:spPr>
          <a:xfrm>
            <a:off x="6172200" y="2696066"/>
            <a:ext cx="5181600" cy="3480896"/>
          </a:xfrm>
        </p:spPr>
        <p:txBody>
          <a:bodyPr>
            <a:normAutofit/>
          </a:bodyPr>
          <a:lstStyle/>
          <a:p>
            <a:pPr marL="0" indent="0">
              <a:buNone/>
            </a:pPr>
            <a:r>
              <a:rPr lang="en-US" b="1" dirty="0"/>
              <a:t>Landmark Valuation Hub</a:t>
            </a:r>
          </a:p>
          <a:p>
            <a:pPr marL="0" indent="0">
              <a:buNone/>
            </a:pPr>
            <a:r>
              <a:rPr lang="en-US" sz="2000" dirty="0"/>
              <a:t>“End to end residential property transaction lifecycle management, seamlessly coordinating Lender and Surveyor case management through configurable workflow. Valuation Hub is your window into the Secure Panel Network, providing Lenders access to the community of UK Surveyors, and enabling Surveyors to complete cases securely, accurately and on time, every time”</a:t>
            </a:r>
            <a:endParaRPr lang="en-US" dirty="0"/>
          </a:p>
          <a:p>
            <a:pPr marL="0" indent="0">
              <a:buNone/>
            </a:pPr>
            <a:endParaRPr lang="en-GB" dirty="0"/>
          </a:p>
        </p:txBody>
      </p:sp>
      <p:pic>
        <p:nvPicPr>
          <p:cNvPr id="2050" name="Picture 2" descr="Home">
            <a:extLst>
              <a:ext uri="{FF2B5EF4-FFF2-40B4-BE49-F238E27FC236}">
                <a16:creationId xmlns:a16="http://schemas.microsoft.com/office/drawing/2014/main" id="{5CFEB69B-B32E-42F5-BF73-C62033F0B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844" y="1825625"/>
            <a:ext cx="2295525"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285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o all the things meme">
            <a:extLst>
              <a:ext uri="{FF2B5EF4-FFF2-40B4-BE49-F238E27FC236}">
                <a16:creationId xmlns:a16="http://schemas.microsoft.com/office/drawing/2014/main" id="{A81014BF-B5B8-4B94-A775-66F14119E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418" y="8217"/>
            <a:ext cx="9647582" cy="68497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580CE2-F261-407F-979C-1487157F7206}"/>
              </a:ext>
            </a:extLst>
          </p:cNvPr>
          <p:cNvSpPr>
            <a:spLocks noGrp="1"/>
          </p:cNvSpPr>
          <p:nvPr>
            <p:ph type="title"/>
          </p:nvPr>
        </p:nvSpPr>
        <p:spPr/>
        <p:txBody>
          <a:bodyPr/>
          <a:lstStyle/>
          <a:p>
            <a:r>
              <a:rPr lang="en-GB" dirty="0"/>
              <a:t>The Requirements</a:t>
            </a:r>
          </a:p>
        </p:txBody>
      </p:sp>
      <p:sp>
        <p:nvSpPr>
          <p:cNvPr id="4" name="Rectangle 3">
            <a:extLst>
              <a:ext uri="{FF2B5EF4-FFF2-40B4-BE49-F238E27FC236}">
                <a16:creationId xmlns:a16="http://schemas.microsoft.com/office/drawing/2014/main" id="{B2F0BAB9-8249-44BE-B7B9-C322436E7A45}"/>
              </a:ext>
            </a:extLst>
          </p:cNvPr>
          <p:cNvSpPr/>
          <p:nvPr/>
        </p:nvSpPr>
        <p:spPr>
          <a:xfrm rot="20354974">
            <a:off x="507064" y="2154720"/>
            <a:ext cx="69220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MV Boli" panose="02000500030200090000" pitchFamily="2" charset="0"/>
                <a:cs typeface="MV Boli" panose="02000500030200090000" pitchFamily="2" charset="0"/>
              </a:rPr>
              <a:t>Audit all the things!</a:t>
            </a:r>
          </a:p>
        </p:txBody>
      </p:sp>
      <p:sp>
        <p:nvSpPr>
          <p:cNvPr id="3" name="TextBox 2">
            <a:extLst>
              <a:ext uri="{FF2B5EF4-FFF2-40B4-BE49-F238E27FC236}">
                <a16:creationId xmlns:a16="http://schemas.microsoft.com/office/drawing/2014/main" id="{1C2AE43E-B3CC-4673-9731-A77A11869321}"/>
              </a:ext>
            </a:extLst>
          </p:cNvPr>
          <p:cNvSpPr txBox="1"/>
          <p:nvPr/>
        </p:nvSpPr>
        <p:spPr>
          <a:xfrm>
            <a:off x="568006" y="6308209"/>
            <a:ext cx="5457904" cy="369332"/>
          </a:xfrm>
          <a:prstGeom prst="rect">
            <a:avLst/>
          </a:prstGeom>
          <a:noFill/>
        </p:spPr>
        <p:txBody>
          <a:bodyPr wrap="none" rtlCol="0">
            <a:spAutoFit/>
          </a:bodyPr>
          <a:lstStyle/>
          <a:p>
            <a:r>
              <a:rPr lang="en-GB" dirty="0"/>
              <a:t>Originally from </a:t>
            </a:r>
            <a:r>
              <a:rPr lang="en-GB" dirty="0">
                <a:hlinkClick r:id="rId3"/>
              </a:rPr>
              <a:t>http://hyperboleandahalf.blogspot.co.uk</a:t>
            </a:r>
            <a:r>
              <a:rPr lang="en-GB" dirty="0"/>
              <a:t> </a:t>
            </a:r>
          </a:p>
        </p:txBody>
      </p:sp>
    </p:spTree>
    <p:extLst>
      <p:ext uri="{BB962C8B-B14F-4D97-AF65-F5344CB8AC3E}">
        <p14:creationId xmlns:p14="http://schemas.microsoft.com/office/powerpoint/2010/main" val="223177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E5F9-F46D-4660-A95B-B1CC7D2A39A8}"/>
              </a:ext>
            </a:extLst>
          </p:cNvPr>
          <p:cNvSpPr>
            <a:spLocks noGrp="1"/>
          </p:cNvSpPr>
          <p:nvPr>
            <p:ph type="title"/>
          </p:nvPr>
        </p:nvSpPr>
        <p:spPr/>
        <p:txBody>
          <a:bodyPr/>
          <a:lstStyle/>
          <a:p>
            <a:r>
              <a:rPr lang="en-GB" dirty="0"/>
              <a:t>The Requirements</a:t>
            </a:r>
          </a:p>
        </p:txBody>
      </p:sp>
      <p:sp>
        <p:nvSpPr>
          <p:cNvPr id="3" name="Content Placeholder 2">
            <a:extLst>
              <a:ext uri="{FF2B5EF4-FFF2-40B4-BE49-F238E27FC236}">
                <a16:creationId xmlns:a16="http://schemas.microsoft.com/office/drawing/2014/main" id="{99D7A9A4-FF81-4D4A-8BC9-B4E709691125}"/>
              </a:ext>
            </a:extLst>
          </p:cNvPr>
          <p:cNvSpPr>
            <a:spLocks noGrp="1"/>
          </p:cNvSpPr>
          <p:nvPr>
            <p:ph sz="half" idx="1"/>
          </p:nvPr>
        </p:nvSpPr>
        <p:spPr/>
        <p:txBody>
          <a:bodyPr>
            <a:normAutofit/>
          </a:bodyPr>
          <a:lstStyle/>
          <a:p>
            <a:r>
              <a:rPr lang="en-GB" dirty="0"/>
              <a:t>Audit Data Changes</a:t>
            </a:r>
          </a:p>
          <a:p>
            <a:pPr lvl="1"/>
            <a:r>
              <a:rPr lang="en-GB" dirty="0"/>
              <a:t>New Cases</a:t>
            </a:r>
          </a:p>
          <a:p>
            <a:pPr lvl="1"/>
            <a:r>
              <a:rPr lang="en-GB" dirty="0"/>
              <a:t>Case Bookings</a:t>
            </a:r>
          </a:p>
          <a:p>
            <a:pPr lvl="1"/>
            <a:r>
              <a:rPr lang="en-GB" dirty="0"/>
              <a:t>Surveyor Holidays</a:t>
            </a:r>
          </a:p>
          <a:p>
            <a:pPr lvl="1"/>
            <a:endParaRPr lang="en-GB" dirty="0"/>
          </a:p>
          <a:p>
            <a:r>
              <a:rPr lang="en-GB" dirty="0"/>
              <a:t>Audit User Activity</a:t>
            </a:r>
          </a:p>
          <a:p>
            <a:pPr lvl="1"/>
            <a:r>
              <a:rPr lang="en-GB" dirty="0"/>
              <a:t>Login</a:t>
            </a:r>
          </a:p>
          <a:p>
            <a:pPr lvl="1"/>
            <a:r>
              <a:rPr lang="en-GB" dirty="0"/>
              <a:t>Logout</a:t>
            </a:r>
          </a:p>
          <a:p>
            <a:pPr lvl="1"/>
            <a:r>
              <a:rPr lang="en-GB" dirty="0"/>
              <a:t>Activities</a:t>
            </a:r>
          </a:p>
          <a:p>
            <a:endParaRPr lang="en-GB" dirty="0"/>
          </a:p>
        </p:txBody>
      </p:sp>
      <p:sp>
        <p:nvSpPr>
          <p:cNvPr id="4" name="Content Placeholder 3">
            <a:extLst>
              <a:ext uri="{FF2B5EF4-FFF2-40B4-BE49-F238E27FC236}">
                <a16:creationId xmlns:a16="http://schemas.microsoft.com/office/drawing/2014/main" id="{ADB9DD4E-4A7E-40CD-8C9B-3827FD635F01}"/>
              </a:ext>
            </a:extLst>
          </p:cNvPr>
          <p:cNvSpPr>
            <a:spLocks noGrp="1"/>
          </p:cNvSpPr>
          <p:nvPr>
            <p:ph sz="half" idx="2"/>
          </p:nvPr>
        </p:nvSpPr>
        <p:spPr/>
        <p:txBody>
          <a:bodyPr>
            <a:normAutofit/>
          </a:bodyPr>
          <a:lstStyle/>
          <a:p>
            <a:r>
              <a:rPr lang="en-GB" dirty="0"/>
              <a:t>Audit System Activity</a:t>
            </a:r>
          </a:p>
          <a:p>
            <a:pPr lvl="1"/>
            <a:r>
              <a:rPr lang="en-GB" dirty="0"/>
              <a:t>Processes Run Successfully</a:t>
            </a:r>
          </a:p>
          <a:p>
            <a:pPr lvl="1"/>
            <a:r>
              <a:rPr lang="en-GB" dirty="0"/>
              <a:t>Processes Skipped (and why)</a:t>
            </a:r>
          </a:p>
          <a:p>
            <a:pPr lvl="1"/>
            <a:r>
              <a:rPr lang="en-GB" dirty="0"/>
              <a:t>SMSs / Emails Sent</a:t>
            </a:r>
          </a:p>
          <a:p>
            <a:pPr lvl="1"/>
            <a:endParaRPr lang="en-GB" dirty="0"/>
          </a:p>
          <a:p>
            <a:r>
              <a:rPr lang="en-GB" dirty="0"/>
              <a:t>Visible in the UI</a:t>
            </a:r>
          </a:p>
          <a:p>
            <a:pPr lvl="1"/>
            <a:r>
              <a:rPr lang="en-GB" dirty="0"/>
              <a:t>Filterable / Searchable</a:t>
            </a:r>
            <a:br>
              <a:rPr lang="en-GB" dirty="0"/>
            </a:br>
            <a:br>
              <a:rPr lang="en-GB" dirty="0"/>
            </a:br>
            <a:endParaRPr lang="en-GB" dirty="0"/>
          </a:p>
        </p:txBody>
      </p:sp>
      <p:sp>
        <p:nvSpPr>
          <p:cNvPr id="5" name="TextBox 4">
            <a:extLst>
              <a:ext uri="{FF2B5EF4-FFF2-40B4-BE49-F238E27FC236}">
                <a16:creationId xmlns:a16="http://schemas.microsoft.com/office/drawing/2014/main" id="{A0C83FE1-64EA-4823-80C5-F7F2A368D0AE}"/>
              </a:ext>
            </a:extLst>
          </p:cNvPr>
          <p:cNvSpPr txBox="1"/>
          <p:nvPr/>
        </p:nvSpPr>
        <p:spPr>
          <a:xfrm>
            <a:off x="6096000" y="5292546"/>
            <a:ext cx="5181600" cy="1200329"/>
          </a:xfrm>
          <a:prstGeom prst="rect">
            <a:avLst/>
          </a:prstGeom>
          <a:noFill/>
        </p:spPr>
        <p:txBody>
          <a:bodyPr wrap="square" rtlCol="0">
            <a:spAutoFit/>
          </a:bodyPr>
          <a:lstStyle/>
          <a:p>
            <a:pPr algn="ctr"/>
            <a:r>
              <a:rPr lang="en-GB" sz="3600" b="1" dirty="0"/>
              <a:t>“Who changed what, </a:t>
            </a:r>
            <a:br>
              <a:rPr lang="en-GB" sz="3600" b="1" dirty="0"/>
            </a:br>
            <a:r>
              <a:rPr lang="en-GB" sz="3600" b="1" dirty="0"/>
              <a:t>when, and why?”</a:t>
            </a:r>
          </a:p>
        </p:txBody>
      </p:sp>
      <p:pic>
        <p:nvPicPr>
          <p:cNvPr id="1026" name="Picture 2" descr="Image result for alert icon">
            <a:extLst>
              <a:ext uri="{FF2B5EF4-FFF2-40B4-BE49-F238E27FC236}">
                <a16:creationId xmlns:a16="http://schemas.microsoft.com/office/drawing/2014/main" id="{49996AC9-E1FA-4AE9-993E-B091FB3BD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7152" y="4311995"/>
            <a:ext cx="523220"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81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fade">
                                      <p:cBhvr>
                                        <p:cTn id="44" dur="500"/>
                                        <p:tgtEl>
                                          <p:spTgt spid="4">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500"/>
                                        <p:tgtEl>
                                          <p:spTgt spid="4">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par>
                          <p:cTn id="53" fill="hold">
                            <p:stCondLst>
                              <p:cond delay="500"/>
                            </p:stCondLst>
                            <p:childTnLst>
                              <p:par>
                                <p:cTn id="54" presetID="53" presetClass="entr" presetSubtype="16" fill="hold" nodeType="afterEffect">
                                  <p:stCondLst>
                                    <p:cond delay="0"/>
                                  </p:stCondLst>
                                  <p:childTnLst>
                                    <p:set>
                                      <p:cBhvr>
                                        <p:cTn id="55" dur="1" fill="hold">
                                          <p:stCondLst>
                                            <p:cond delay="0"/>
                                          </p:stCondLst>
                                        </p:cTn>
                                        <p:tgtEl>
                                          <p:spTgt spid="1026"/>
                                        </p:tgtEl>
                                        <p:attrNameLst>
                                          <p:attrName>style.visibility</p:attrName>
                                        </p:attrNameLst>
                                      </p:cBhvr>
                                      <p:to>
                                        <p:strVal val="visible"/>
                                      </p:to>
                                    </p:set>
                                    <p:anim calcmode="lin" valueType="num">
                                      <p:cBhvr>
                                        <p:cTn id="56" dur="500" fill="hold"/>
                                        <p:tgtEl>
                                          <p:spTgt spid="1026"/>
                                        </p:tgtEl>
                                        <p:attrNameLst>
                                          <p:attrName>ppt_w</p:attrName>
                                        </p:attrNameLst>
                                      </p:cBhvr>
                                      <p:tavLst>
                                        <p:tav tm="0">
                                          <p:val>
                                            <p:fltVal val="0"/>
                                          </p:val>
                                        </p:tav>
                                        <p:tav tm="100000">
                                          <p:val>
                                            <p:strVal val="#ppt_w"/>
                                          </p:val>
                                        </p:tav>
                                      </p:tavLst>
                                    </p:anim>
                                    <p:anim calcmode="lin" valueType="num">
                                      <p:cBhvr>
                                        <p:cTn id="57" dur="500" fill="hold"/>
                                        <p:tgtEl>
                                          <p:spTgt spid="1026"/>
                                        </p:tgtEl>
                                        <p:attrNameLst>
                                          <p:attrName>ppt_h</p:attrName>
                                        </p:attrNameLst>
                                      </p:cBhvr>
                                      <p:tavLst>
                                        <p:tav tm="0">
                                          <p:val>
                                            <p:fltVal val="0"/>
                                          </p:val>
                                        </p:tav>
                                        <p:tav tm="100000">
                                          <p:val>
                                            <p:strVal val="#ppt_h"/>
                                          </p:val>
                                        </p:tav>
                                      </p:tavLst>
                                    </p:anim>
                                    <p:animEffect transition="in" filter="fade">
                                      <p:cBhvr>
                                        <p:cTn id="58" dur="500"/>
                                        <p:tgtEl>
                                          <p:spTgt spid="10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61FA-9D67-4801-B076-5C9438D36621}"/>
              </a:ext>
            </a:extLst>
          </p:cNvPr>
          <p:cNvSpPr>
            <a:spLocks noGrp="1"/>
          </p:cNvSpPr>
          <p:nvPr>
            <p:ph type="title"/>
          </p:nvPr>
        </p:nvSpPr>
        <p:spPr/>
        <p:txBody>
          <a:bodyPr/>
          <a:lstStyle/>
          <a:p>
            <a:r>
              <a:rPr lang="en-GB" dirty="0"/>
              <a:t>The (Technical) Requirements</a:t>
            </a:r>
          </a:p>
        </p:txBody>
      </p:sp>
      <p:sp>
        <p:nvSpPr>
          <p:cNvPr id="3" name="Content Placeholder 2">
            <a:extLst>
              <a:ext uri="{FF2B5EF4-FFF2-40B4-BE49-F238E27FC236}">
                <a16:creationId xmlns:a16="http://schemas.microsoft.com/office/drawing/2014/main" id="{B915B508-BDCD-418A-9243-A2C74CDAC83B}"/>
              </a:ext>
            </a:extLst>
          </p:cNvPr>
          <p:cNvSpPr>
            <a:spLocks noGrp="1"/>
          </p:cNvSpPr>
          <p:nvPr>
            <p:ph sz="half" idx="1"/>
          </p:nvPr>
        </p:nvSpPr>
        <p:spPr/>
        <p:txBody>
          <a:bodyPr/>
          <a:lstStyle/>
          <a:p>
            <a:pPr marL="0" indent="0">
              <a:buNone/>
            </a:pPr>
            <a:r>
              <a:rPr lang="en-GB" dirty="0"/>
              <a:t>The Easy Bits</a:t>
            </a:r>
          </a:p>
          <a:p>
            <a:endParaRPr lang="en-GB" dirty="0"/>
          </a:p>
          <a:p>
            <a:r>
              <a:rPr lang="en-GB" dirty="0"/>
              <a:t>Reliable</a:t>
            </a:r>
          </a:p>
          <a:p>
            <a:r>
              <a:rPr lang="en-GB" dirty="0"/>
              <a:t>Scalable</a:t>
            </a:r>
          </a:p>
          <a:p>
            <a:r>
              <a:rPr lang="en-GB" dirty="0"/>
              <a:t>Long-Term</a:t>
            </a:r>
          </a:p>
        </p:txBody>
      </p:sp>
      <p:sp>
        <p:nvSpPr>
          <p:cNvPr id="4" name="Content Placeholder 3">
            <a:extLst>
              <a:ext uri="{FF2B5EF4-FFF2-40B4-BE49-F238E27FC236}">
                <a16:creationId xmlns:a16="http://schemas.microsoft.com/office/drawing/2014/main" id="{CE21584B-1BA5-4A3D-91AF-9F4FE805E847}"/>
              </a:ext>
            </a:extLst>
          </p:cNvPr>
          <p:cNvSpPr>
            <a:spLocks noGrp="1"/>
          </p:cNvSpPr>
          <p:nvPr>
            <p:ph sz="half" idx="2"/>
          </p:nvPr>
        </p:nvSpPr>
        <p:spPr/>
        <p:txBody>
          <a:bodyPr/>
          <a:lstStyle/>
          <a:p>
            <a:pPr marL="0" indent="0">
              <a:buNone/>
            </a:pPr>
            <a:r>
              <a:rPr lang="en-GB" dirty="0"/>
              <a:t>The Difficult Bits</a:t>
            </a:r>
          </a:p>
          <a:p>
            <a:pPr marL="0" indent="0">
              <a:buNone/>
            </a:pPr>
            <a:endParaRPr lang="en-GB" dirty="0"/>
          </a:p>
          <a:p>
            <a:r>
              <a:rPr lang="en-GB" dirty="0"/>
              <a:t>Audit *anything*</a:t>
            </a:r>
          </a:p>
          <a:p>
            <a:r>
              <a:rPr lang="en-GB" dirty="0"/>
              <a:t>Simple to use / impossible to get wrong</a:t>
            </a:r>
          </a:p>
          <a:p>
            <a:r>
              <a:rPr lang="en-GB" dirty="0"/>
              <a:t>Easy “</a:t>
            </a:r>
            <a:r>
              <a:rPr lang="en-GB" dirty="0" err="1"/>
              <a:t>Queryability</a:t>
            </a:r>
            <a:r>
              <a:rPr lang="en-GB" dirty="0"/>
              <a:t>”</a:t>
            </a:r>
          </a:p>
        </p:txBody>
      </p:sp>
      <p:pic>
        <p:nvPicPr>
          <p:cNvPr id="1026" name="Picture 2" descr="Image result for eventstore logo">
            <a:extLst>
              <a:ext uri="{FF2B5EF4-FFF2-40B4-BE49-F238E27FC236}">
                <a16:creationId xmlns:a16="http://schemas.microsoft.com/office/drawing/2014/main" id="{FEB6274E-E1CB-415E-84A0-D9B1E5436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591348">
            <a:off x="369332" y="4439400"/>
            <a:ext cx="5677145" cy="13867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ventstore logo">
            <a:extLst>
              <a:ext uri="{FF2B5EF4-FFF2-40B4-BE49-F238E27FC236}">
                <a16:creationId xmlns:a16="http://schemas.microsoft.com/office/drawing/2014/main" id="{1A27398A-65BB-4DC1-85E2-9FB2CEF8F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805" y="4967926"/>
            <a:ext cx="1700900" cy="207861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a:extLst>
              <a:ext uri="{FF2B5EF4-FFF2-40B4-BE49-F238E27FC236}">
                <a16:creationId xmlns:a16="http://schemas.microsoft.com/office/drawing/2014/main" id="{D96DE189-D19F-4FD7-ACFF-8841990140D4}"/>
              </a:ext>
            </a:extLst>
          </p:cNvPr>
          <p:cNvSpPr/>
          <p:nvPr/>
        </p:nvSpPr>
        <p:spPr>
          <a:xfrm>
            <a:off x="5746282" y="4229022"/>
            <a:ext cx="4129238" cy="596767"/>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cation Sign 7">
            <a:extLst>
              <a:ext uri="{FF2B5EF4-FFF2-40B4-BE49-F238E27FC236}">
                <a16:creationId xmlns:a16="http://schemas.microsoft.com/office/drawing/2014/main" id="{A7B64377-81D8-47DA-B700-20AA8D3762A2}"/>
              </a:ext>
            </a:extLst>
          </p:cNvPr>
          <p:cNvSpPr/>
          <p:nvPr/>
        </p:nvSpPr>
        <p:spPr>
          <a:xfrm>
            <a:off x="791705" y="3349694"/>
            <a:ext cx="1926657" cy="596767"/>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Multiplication Sign 8">
            <a:extLst>
              <a:ext uri="{FF2B5EF4-FFF2-40B4-BE49-F238E27FC236}">
                <a16:creationId xmlns:a16="http://schemas.microsoft.com/office/drawing/2014/main" id="{BE5B35A6-E981-48C2-8D08-AB15AEABC5FA}"/>
              </a:ext>
            </a:extLst>
          </p:cNvPr>
          <p:cNvSpPr/>
          <p:nvPr/>
        </p:nvSpPr>
        <p:spPr>
          <a:xfrm rot="20677458">
            <a:off x="-966758" y="4551661"/>
            <a:ext cx="8349324" cy="1058725"/>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9771D48A-6811-477F-87BA-CA60EED89997}"/>
              </a:ext>
            </a:extLst>
          </p:cNvPr>
          <p:cNvPicPr>
            <a:picLocks noChangeAspect="1"/>
          </p:cNvPicPr>
          <p:nvPr/>
        </p:nvPicPr>
        <p:blipFill>
          <a:blip r:embed="rId4"/>
          <a:stretch>
            <a:fillRect/>
          </a:stretch>
        </p:blipFill>
        <p:spPr>
          <a:xfrm>
            <a:off x="4331116" y="4832823"/>
            <a:ext cx="1807528" cy="2213714"/>
          </a:xfrm>
          <a:prstGeom prst="rect">
            <a:avLst/>
          </a:prstGeom>
        </p:spPr>
      </p:pic>
    </p:spTree>
    <p:extLst>
      <p:ext uri="{BB962C8B-B14F-4D97-AF65-F5344CB8AC3E}">
        <p14:creationId xmlns:p14="http://schemas.microsoft.com/office/powerpoint/2010/main" val="3700064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500" fill="hold"/>
                                        <p:tgtEl>
                                          <p:spTgt spid="1028"/>
                                        </p:tgtEl>
                                        <p:attrNameLst>
                                          <p:attrName>ppt_w</p:attrName>
                                        </p:attrNameLst>
                                      </p:cBhvr>
                                      <p:tavLst>
                                        <p:tav tm="0">
                                          <p:val>
                                            <p:fltVal val="0"/>
                                          </p:val>
                                        </p:tav>
                                        <p:tav tm="100000">
                                          <p:val>
                                            <p:strVal val="#ppt_w"/>
                                          </p:val>
                                        </p:tav>
                                      </p:tavLst>
                                    </p:anim>
                                    <p:anim calcmode="lin" valueType="num">
                                      <p:cBhvr>
                                        <p:cTn id="13" dur="500" fill="hold"/>
                                        <p:tgtEl>
                                          <p:spTgt spid="1028"/>
                                        </p:tgtEl>
                                        <p:attrNameLst>
                                          <p:attrName>ppt_h</p:attrName>
                                        </p:attrNameLst>
                                      </p:cBhvr>
                                      <p:tavLst>
                                        <p:tav tm="0">
                                          <p:val>
                                            <p:fltVal val="0"/>
                                          </p:val>
                                        </p:tav>
                                        <p:tav tm="100000">
                                          <p:val>
                                            <p:strVal val="#ppt_h"/>
                                          </p:val>
                                        </p:tav>
                                      </p:tavLst>
                                    </p:anim>
                                    <p:animEffect transition="in" filter="fade">
                                      <p:cBhvr>
                                        <p:cTn id="14" dur="500"/>
                                        <p:tgtEl>
                                          <p:spTgt spid="10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AD74-6F6C-457B-8E89-0E6B0452995B}"/>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4CDD8363-FA98-4005-8662-58FAEE139B50}"/>
              </a:ext>
            </a:extLst>
          </p:cNvPr>
          <p:cNvSpPr>
            <a:spLocks noGrp="1"/>
          </p:cNvSpPr>
          <p:nvPr>
            <p:ph idx="1"/>
          </p:nvPr>
        </p:nvSpPr>
        <p:spPr/>
        <p:txBody>
          <a:bodyPr>
            <a:normAutofit/>
          </a:bodyPr>
          <a:lstStyle/>
          <a:p>
            <a:pPr marL="0" indent="0" algn="ctr">
              <a:buNone/>
            </a:pPr>
            <a:br>
              <a:rPr lang="en-GB" sz="4800" dirty="0"/>
            </a:br>
            <a:r>
              <a:rPr lang="en-GB" sz="4800" dirty="0"/>
              <a:t>If not </a:t>
            </a:r>
            <a:r>
              <a:rPr lang="en-GB" sz="4800" dirty="0" err="1"/>
              <a:t>EventStore</a:t>
            </a:r>
            <a:r>
              <a:rPr lang="en-GB" sz="4800" dirty="0"/>
              <a:t> on-premise…</a:t>
            </a:r>
            <a:br>
              <a:rPr lang="en-GB" sz="4800" dirty="0"/>
            </a:br>
            <a:br>
              <a:rPr lang="en-GB" sz="4800" dirty="0"/>
            </a:br>
            <a:r>
              <a:rPr lang="en-GB" sz="4800" b="1" i="1" dirty="0"/>
              <a:t>WHAT</a:t>
            </a:r>
            <a:r>
              <a:rPr lang="en-GB" sz="4800" dirty="0"/>
              <a:t>?</a:t>
            </a:r>
          </a:p>
        </p:txBody>
      </p:sp>
    </p:spTree>
    <p:extLst>
      <p:ext uri="{BB962C8B-B14F-4D97-AF65-F5344CB8AC3E}">
        <p14:creationId xmlns:p14="http://schemas.microsoft.com/office/powerpoint/2010/main" val="280679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009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5EA763-C2B0-416C-96BD-E6821C4E2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6" name="TextBox 5">
            <a:extLst>
              <a:ext uri="{FF2B5EF4-FFF2-40B4-BE49-F238E27FC236}">
                <a16:creationId xmlns:a16="http://schemas.microsoft.com/office/drawing/2014/main" id="{578FF27B-FBE9-4BBE-A2EF-10D9C12EBA49}"/>
              </a:ext>
            </a:extLst>
          </p:cNvPr>
          <p:cNvSpPr txBox="1"/>
          <p:nvPr/>
        </p:nvSpPr>
        <p:spPr>
          <a:xfrm>
            <a:off x="84840" y="6255748"/>
            <a:ext cx="3044858" cy="800219"/>
          </a:xfrm>
          <a:prstGeom prst="rect">
            <a:avLst/>
          </a:prstGeom>
          <a:noFill/>
        </p:spPr>
        <p:txBody>
          <a:bodyPr wrap="square" rtlCol="0">
            <a:spAutoFit/>
          </a:bodyPr>
          <a:lstStyle/>
          <a:p>
            <a:r>
              <a:rPr lang="en-GB" dirty="0" err="1">
                <a:solidFill>
                  <a:schemeClr val="bg1"/>
                </a:solidFill>
              </a:rPr>
              <a:t>Weebl</a:t>
            </a:r>
            <a:r>
              <a:rPr lang="en-GB" dirty="0">
                <a:solidFill>
                  <a:schemeClr val="bg1"/>
                </a:solidFill>
              </a:rPr>
              <a:t> &amp; Bob © </a:t>
            </a:r>
            <a:r>
              <a:rPr lang="en-GB" dirty="0" err="1">
                <a:solidFill>
                  <a:schemeClr val="bg1"/>
                </a:solidFill>
              </a:rPr>
              <a:t>Jonti</a:t>
            </a:r>
            <a:r>
              <a:rPr lang="en-GB" dirty="0">
                <a:solidFill>
                  <a:schemeClr val="bg1"/>
                </a:solidFill>
              </a:rPr>
              <a:t> Picking</a:t>
            </a:r>
            <a:br>
              <a:rPr lang="en-GB" dirty="0">
                <a:solidFill>
                  <a:schemeClr val="bg1"/>
                </a:solidFill>
              </a:rPr>
            </a:br>
            <a:r>
              <a:rPr lang="en-GB" sz="1000" dirty="0">
                <a:solidFill>
                  <a:schemeClr val="bg1"/>
                </a:solidFill>
                <a:hlinkClick r:id="rId4"/>
              </a:rPr>
              <a:t>http://weebls-stuff.com/toons/category/toons/wab/</a:t>
            </a:r>
            <a:endParaRPr lang="en-GB" sz="1000"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2377509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82DE-BAD5-4E62-BCEE-1096EB0DCB9F}"/>
              </a:ext>
            </a:extLst>
          </p:cNvPr>
          <p:cNvSpPr>
            <a:spLocks noGrp="1"/>
          </p:cNvSpPr>
          <p:nvPr>
            <p:ph type="title"/>
          </p:nvPr>
        </p:nvSpPr>
        <p:spPr/>
        <p:txBody>
          <a:bodyPr/>
          <a:lstStyle/>
          <a:p>
            <a:r>
              <a:rPr lang="en-GB" dirty="0"/>
              <a:t>The Problem(s)</a:t>
            </a:r>
          </a:p>
        </p:txBody>
      </p:sp>
      <p:sp>
        <p:nvSpPr>
          <p:cNvPr id="9" name="Rectangle 2">
            <a:extLst>
              <a:ext uri="{FF2B5EF4-FFF2-40B4-BE49-F238E27FC236}">
                <a16:creationId xmlns:a16="http://schemas.microsoft.com/office/drawing/2014/main" id="{1E6D187B-B3A1-45FD-B3F9-2474360F6871}"/>
              </a:ext>
            </a:extLst>
          </p:cNvPr>
          <p:cNvSpPr>
            <a:spLocks noChangeArrowheads="1"/>
          </p:cNvSpPr>
          <p:nvPr/>
        </p:nvSpPr>
        <p:spPr bwMode="auto">
          <a:xfrm>
            <a:off x="741947" y="2643939"/>
            <a:ext cx="4831882"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45454"/>
                </a:solidFill>
                <a:effectLst/>
                <a:latin typeface="Arial" panose="020B0604020202020204" pitchFamily="34" charset="0"/>
                <a:cs typeface="Arial" panose="020B0604020202020204" pitchFamily="34" charset="0"/>
              </a:rPr>
              <a:t>Really big. You just won't believe how vastly, hugely, mind-bogglingly big it is.</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B2F34BCA-00BF-4506-9EDE-3C4441F91906}"/>
              </a:ext>
            </a:extLst>
          </p:cNvPr>
          <p:cNvSpPr/>
          <p:nvPr/>
        </p:nvSpPr>
        <p:spPr>
          <a:xfrm>
            <a:off x="741947" y="1720609"/>
            <a:ext cx="4762842" cy="923330"/>
          </a:xfrm>
          <a:prstGeom prst="rect">
            <a:avLst/>
          </a:prstGeom>
          <a:noFill/>
        </p:spPr>
        <p:txBody>
          <a:bodyPr wrap="none" lIns="91440" tIns="45720" rIns="91440" bIns="45720">
            <a:spAutoFit/>
          </a:bodyPr>
          <a:lstStyle/>
          <a:p>
            <a:r>
              <a:rPr lang="en-US" altLang="en-U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Azure is big. *</a:t>
            </a:r>
            <a:endParaRPr lang="en-GB"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1" name="TextBox 10">
            <a:extLst>
              <a:ext uri="{FF2B5EF4-FFF2-40B4-BE49-F238E27FC236}">
                <a16:creationId xmlns:a16="http://schemas.microsoft.com/office/drawing/2014/main" id="{AF42C03B-330D-48F8-8B87-CC6711BAC3E0}"/>
              </a:ext>
            </a:extLst>
          </p:cNvPr>
          <p:cNvSpPr txBox="1"/>
          <p:nvPr/>
        </p:nvSpPr>
        <p:spPr>
          <a:xfrm>
            <a:off x="741947" y="6308209"/>
            <a:ext cx="3272590" cy="369332"/>
          </a:xfrm>
          <a:prstGeom prst="rect">
            <a:avLst/>
          </a:prstGeom>
          <a:noFill/>
        </p:spPr>
        <p:txBody>
          <a:bodyPr wrap="square" rtlCol="0">
            <a:spAutoFit/>
          </a:bodyPr>
          <a:lstStyle/>
          <a:p>
            <a:r>
              <a:rPr lang="en-GB" dirty="0"/>
              <a:t>* Apologies to Douglas Adams</a:t>
            </a:r>
          </a:p>
        </p:txBody>
      </p:sp>
      <p:pic>
        <p:nvPicPr>
          <p:cNvPr id="12" name="Picture 11">
            <a:extLst>
              <a:ext uri="{FF2B5EF4-FFF2-40B4-BE49-F238E27FC236}">
                <a16:creationId xmlns:a16="http://schemas.microsoft.com/office/drawing/2014/main" id="{DFEC26FA-EF21-45A5-8783-2210DF96191D}"/>
              </a:ext>
            </a:extLst>
          </p:cNvPr>
          <p:cNvPicPr>
            <a:picLocks noChangeAspect="1"/>
          </p:cNvPicPr>
          <p:nvPr/>
        </p:nvPicPr>
        <p:blipFill>
          <a:blip r:embed="rId2"/>
          <a:stretch>
            <a:fillRect/>
          </a:stretch>
        </p:blipFill>
        <p:spPr>
          <a:xfrm>
            <a:off x="6001059" y="1720609"/>
            <a:ext cx="5870599" cy="3423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isometricOffAxis2Left"/>
            <a:lightRig rig="threePt" dir="t"/>
          </a:scene3d>
        </p:spPr>
      </p:pic>
      <p:sp>
        <p:nvSpPr>
          <p:cNvPr id="13" name="TextBox 12">
            <a:extLst>
              <a:ext uri="{FF2B5EF4-FFF2-40B4-BE49-F238E27FC236}">
                <a16:creationId xmlns:a16="http://schemas.microsoft.com/office/drawing/2014/main" id="{143095EE-E301-4882-99F5-D077C91C0571}"/>
              </a:ext>
            </a:extLst>
          </p:cNvPr>
          <p:cNvSpPr txBox="1"/>
          <p:nvPr/>
        </p:nvSpPr>
        <p:spPr>
          <a:xfrm>
            <a:off x="6420852" y="6327460"/>
            <a:ext cx="5771148" cy="369332"/>
          </a:xfrm>
          <a:prstGeom prst="rect">
            <a:avLst/>
          </a:prstGeom>
          <a:noFill/>
        </p:spPr>
        <p:txBody>
          <a:bodyPr wrap="square" rtlCol="0">
            <a:spAutoFit/>
          </a:bodyPr>
          <a:lstStyle/>
          <a:p>
            <a:r>
              <a:rPr lang="en-GB" dirty="0"/>
              <a:t>Azure Periodic Table from http://www.concurrency.com</a:t>
            </a:r>
          </a:p>
        </p:txBody>
      </p:sp>
      <p:sp>
        <p:nvSpPr>
          <p:cNvPr id="4" name="Rectangle 3">
            <a:extLst>
              <a:ext uri="{FF2B5EF4-FFF2-40B4-BE49-F238E27FC236}">
                <a16:creationId xmlns:a16="http://schemas.microsoft.com/office/drawing/2014/main" id="{7BBCFFEA-266A-4C71-B6F9-82B3C9F587CA}"/>
              </a:ext>
            </a:extLst>
          </p:cNvPr>
          <p:cNvSpPr/>
          <p:nvPr/>
        </p:nvSpPr>
        <p:spPr>
          <a:xfrm>
            <a:off x="5542030" y="4812447"/>
            <a:ext cx="3733394" cy="923330"/>
          </a:xfrm>
          <a:prstGeom prst="rect">
            <a:avLst/>
          </a:prstGeom>
          <a:noFill/>
        </p:spPr>
        <p:txBody>
          <a:bodyPr wrap="none" lIns="91440" tIns="45720" rIns="91440" bIns="45720">
            <a:spAutoFit/>
            <a:scene3d>
              <a:camera prst="isometricOffAxis2Left"/>
              <a:lightRig rig="threePt" dir="t"/>
            </a:scene3d>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0000" endA="300" endPos="50000" dist="60007" dir="5400000" sy="-100000" algn="bl" rotWithShape="0"/>
                </a:effectLst>
              </a:rPr>
              <a:t>154 Services</a:t>
            </a:r>
          </a:p>
        </p:txBody>
      </p:sp>
    </p:spTree>
    <p:extLst>
      <p:ext uri="{BB962C8B-B14F-4D97-AF65-F5344CB8AC3E}">
        <p14:creationId xmlns:p14="http://schemas.microsoft.com/office/powerpoint/2010/main" val="261246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21953</TotalTime>
  <Words>1061</Words>
  <Application>Microsoft Office PowerPoint</Application>
  <PresentationFormat>Widescreen</PresentationFormat>
  <Paragraphs>319</Paragraphs>
  <Slides>29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MV Boli</vt:lpstr>
      <vt:lpstr>Office Theme</vt:lpstr>
      <vt:lpstr>Azure In Action</vt:lpstr>
      <vt:lpstr>Azure In Action</vt:lpstr>
      <vt:lpstr>Some Background</vt:lpstr>
      <vt:lpstr>The Requirements</vt:lpstr>
      <vt:lpstr>The Requirements</vt:lpstr>
      <vt:lpstr>The (Technical) Requirements</vt:lpstr>
      <vt:lpstr>The Problem</vt:lpstr>
      <vt:lpstr>PowerPoint Presentation</vt:lpstr>
      <vt:lpstr>The Problem(s)</vt:lpstr>
      <vt:lpstr>The Problem(s)</vt:lpstr>
      <vt:lpstr>Decision One - Storage</vt:lpstr>
      <vt:lpstr>Decision One - Storage</vt:lpstr>
      <vt:lpstr>Decision One - Storage</vt:lpstr>
      <vt:lpstr>Decision One - Storage</vt:lpstr>
      <vt:lpstr>Decision One - Storage</vt:lpstr>
      <vt:lpstr>Decision One - Storage</vt:lpstr>
      <vt:lpstr>Decision One - Storage</vt:lpstr>
      <vt:lpstr>Costings for CosmosDB</vt:lpstr>
      <vt:lpstr>Decision Two - Hosting</vt:lpstr>
      <vt:lpstr>Decision Two - Hosting</vt:lpstr>
      <vt:lpstr>Aside – Audit Maxims</vt:lpstr>
      <vt:lpstr>Decision Three - API</vt:lpstr>
      <vt:lpstr>Aside: The Evolution of an Audit API</vt:lpstr>
      <vt:lpstr>Decision Three - API</vt:lpstr>
      <vt:lpstr>The Architecture (in Pictures)</vt:lpstr>
      <vt:lpstr>Let’s See Some Code!</vt:lpstr>
      <vt:lpstr>In Summary</vt:lpstr>
      <vt:lpstr>Questions?</vt:lpstr>
      <vt:lpstr>Azure In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In Action</dc:title>
  <dc:creator>Joel Hammond-Turner</dc:creator>
  <cp:lastModifiedBy>Joel Hammond-Turner</cp:lastModifiedBy>
  <cp:revision>65</cp:revision>
  <dcterms:created xsi:type="dcterms:W3CDTF">2018-03-28T07:51:17Z</dcterms:created>
  <dcterms:modified xsi:type="dcterms:W3CDTF">2018-04-19T08:31:00Z</dcterms:modified>
</cp:coreProperties>
</file>