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9" r:id="rId3"/>
    <p:sldId id="261" r:id="rId4"/>
    <p:sldId id="266" r:id="rId5"/>
    <p:sldId id="271" r:id="rId6"/>
    <p:sldId id="275" r:id="rId7"/>
    <p:sldId id="272" r:id="rId8"/>
    <p:sldId id="273" r:id="rId9"/>
    <p:sldId id="263" r:id="rId10"/>
    <p:sldId id="276" r:id="rId11"/>
    <p:sldId id="264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64349" autoAdjust="0"/>
  </p:normalViewPr>
  <p:slideViewPr>
    <p:cSldViewPr snapToGrid="0">
      <p:cViewPr varScale="1">
        <p:scale>
          <a:sx n="48" d="100"/>
          <a:sy n="48" d="100"/>
        </p:scale>
        <p:origin x="1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2792F-170B-4DFF-A395-F9DF0ABCAC3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30089B-F916-45E0-8EDF-7036CC51340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</a:t>
          </a:r>
          <a:r>
            <a:rPr lang="pt-PT" b="0" i="0" dirty="0"/>
            <a:t>utenticação e autorização</a:t>
          </a:r>
          <a:endParaRPr lang="en-US" dirty="0"/>
        </a:p>
      </dgm:t>
    </dgm:pt>
    <dgm:pt modelId="{29BA67B2-25CF-4369-80B2-3875A1B0EC49}" type="parTrans" cxnId="{8C580FDB-ACE2-4F1D-8146-E745F3EEEC52}">
      <dgm:prSet/>
      <dgm:spPr/>
      <dgm:t>
        <a:bodyPr/>
        <a:lstStyle/>
        <a:p>
          <a:endParaRPr lang="en-US"/>
        </a:p>
      </dgm:t>
    </dgm:pt>
    <dgm:pt modelId="{A31AC90B-97A1-4961-A320-83EC750AB328}" type="sibTrans" cxnId="{8C580FDB-ACE2-4F1D-8146-E745F3EEEC52}">
      <dgm:prSet/>
      <dgm:spPr/>
      <dgm:t>
        <a:bodyPr/>
        <a:lstStyle/>
        <a:p>
          <a:endParaRPr lang="en-US"/>
        </a:p>
      </dgm:t>
    </dgm:pt>
    <dgm:pt modelId="{88E844F2-2412-4EAA-A4E5-ABA89ECDD79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dirty="0"/>
            <a:t>Aplicação Móvel</a:t>
          </a:r>
          <a:r>
            <a:rPr lang="pt-PT" dirty="0"/>
            <a:t> e API </a:t>
          </a:r>
          <a:r>
            <a:rPr lang="pt-PT" dirty="0" err="1"/>
            <a:t>RESTFul</a:t>
          </a:r>
          <a:endParaRPr lang="en-US" dirty="0"/>
        </a:p>
      </dgm:t>
    </dgm:pt>
    <dgm:pt modelId="{657A095B-F5E1-43D8-8954-8A30BF8C3C01}" type="parTrans" cxnId="{B15E8831-5B25-4ED2-B15A-D2E355C0D5A9}">
      <dgm:prSet/>
      <dgm:spPr/>
      <dgm:t>
        <a:bodyPr/>
        <a:lstStyle/>
        <a:p>
          <a:endParaRPr lang="en-US"/>
        </a:p>
      </dgm:t>
    </dgm:pt>
    <dgm:pt modelId="{5D498BEF-037D-451B-A8CC-F5DA9D17410F}" type="sibTrans" cxnId="{B15E8831-5B25-4ED2-B15A-D2E355C0D5A9}">
      <dgm:prSet/>
      <dgm:spPr/>
      <dgm:t>
        <a:bodyPr/>
        <a:lstStyle/>
        <a:p>
          <a:endParaRPr lang="en-US"/>
        </a:p>
      </dgm:t>
    </dgm:pt>
    <dgm:pt modelId="{36198598-86F9-4A0D-AE08-B14A664360A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Aplicação Web</a:t>
          </a:r>
          <a:endParaRPr lang="en-US" dirty="0"/>
        </a:p>
      </dgm:t>
    </dgm:pt>
    <dgm:pt modelId="{EA445E73-9DFB-40C3-90B3-219B48E36C66}" type="parTrans" cxnId="{AD62C1F4-636F-4CAC-86CC-4BD8D092BDEA}">
      <dgm:prSet/>
      <dgm:spPr/>
      <dgm:t>
        <a:bodyPr/>
        <a:lstStyle/>
        <a:p>
          <a:endParaRPr lang="en-US"/>
        </a:p>
      </dgm:t>
    </dgm:pt>
    <dgm:pt modelId="{97972697-C0BF-4EC0-B96D-6C15CDA18B73}" type="sibTrans" cxnId="{AD62C1F4-636F-4CAC-86CC-4BD8D092BDEA}">
      <dgm:prSet/>
      <dgm:spPr/>
      <dgm:t>
        <a:bodyPr/>
        <a:lstStyle/>
        <a:p>
          <a:endParaRPr lang="en-US"/>
        </a:p>
      </dgm:t>
    </dgm:pt>
    <dgm:pt modelId="{93CF0CD5-4433-4960-8EB4-E8054C9673A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Documentação</a:t>
          </a:r>
          <a:endParaRPr lang="en-US"/>
        </a:p>
      </dgm:t>
    </dgm:pt>
    <dgm:pt modelId="{D152DFF0-5BDB-4C78-8FA3-F9EB413AE957}" type="parTrans" cxnId="{2F28B8E3-DB6C-4C13-8F26-7435F72DBD95}">
      <dgm:prSet/>
      <dgm:spPr/>
      <dgm:t>
        <a:bodyPr/>
        <a:lstStyle/>
        <a:p>
          <a:endParaRPr lang="en-US"/>
        </a:p>
      </dgm:t>
    </dgm:pt>
    <dgm:pt modelId="{770ADDEE-CE1A-4793-AF07-D87AB139C4D4}" type="sibTrans" cxnId="{2F28B8E3-DB6C-4C13-8F26-7435F72DBD95}">
      <dgm:prSet/>
      <dgm:spPr/>
      <dgm:t>
        <a:bodyPr/>
        <a:lstStyle/>
        <a:p>
          <a:endParaRPr lang="en-US"/>
        </a:p>
      </dgm:t>
    </dgm:pt>
    <dgm:pt modelId="{FE793828-C418-4338-ADC2-517A1A83A9C6}" type="pres">
      <dgm:prSet presAssocID="{4832792F-170B-4DFF-A395-F9DF0ABCAC34}" presName="root" presStyleCnt="0">
        <dgm:presLayoutVars>
          <dgm:dir/>
          <dgm:resizeHandles val="exact"/>
        </dgm:presLayoutVars>
      </dgm:prSet>
      <dgm:spPr/>
    </dgm:pt>
    <dgm:pt modelId="{B5E93475-0D75-4D77-9FEA-7CD76909B9C4}" type="pres">
      <dgm:prSet presAssocID="{A830089B-F916-45E0-8EDF-7036CC513407}" presName="compNode" presStyleCnt="0"/>
      <dgm:spPr/>
    </dgm:pt>
    <dgm:pt modelId="{84AB2778-ACB1-4998-A01B-518CAE15837E}" type="pres">
      <dgm:prSet presAssocID="{A830089B-F916-45E0-8EDF-7036CC5134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ve"/>
        </a:ext>
      </dgm:extLst>
    </dgm:pt>
    <dgm:pt modelId="{A3A1DEE2-8669-4936-9EC5-1D857B4E5184}" type="pres">
      <dgm:prSet presAssocID="{A830089B-F916-45E0-8EDF-7036CC513407}" presName="spaceRect" presStyleCnt="0"/>
      <dgm:spPr/>
    </dgm:pt>
    <dgm:pt modelId="{ADC4854F-E3E2-411B-8BFE-9545FBC3ADD2}" type="pres">
      <dgm:prSet presAssocID="{A830089B-F916-45E0-8EDF-7036CC513407}" presName="textRect" presStyleLbl="revTx" presStyleIdx="0" presStyleCnt="4">
        <dgm:presLayoutVars>
          <dgm:chMax val="1"/>
          <dgm:chPref val="1"/>
        </dgm:presLayoutVars>
      </dgm:prSet>
      <dgm:spPr/>
    </dgm:pt>
    <dgm:pt modelId="{7A616446-1A25-415F-8EE9-E72FE885BE77}" type="pres">
      <dgm:prSet presAssocID="{A31AC90B-97A1-4961-A320-83EC750AB328}" presName="sibTrans" presStyleCnt="0"/>
      <dgm:spPr/>
    </dgm:pt>
    <dgm:pt modelId="{E42D4D68-B7C6-4CA2-A385-00A497D6933E}" type="pres">
      <dgm:prSet presAssocID="{88E844F2-2412-4EAA-A4E5-ABA89ECDD79E}" presName="compNode" presStyleCnt="0"/>
      <dgm:spPr/>
    </dgm:pt>
    <dgm:pt modelId="{4353610A-68C8-4925-939B-C7EABA4AEB54}" type="pres">
      <dgm:prSet presAssocID="{88E844F2-2412-4EAA-A4E5-ABA89ECDD79E}" presName="iconRect" presStyleLbl="node1" presStyleIdx="1" presStyleCnt="4" custLinFactNeighborX="-59398" custLinFactNeighborY="109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E95FA54-1741-45C1-B465-53BFD6EE0249}" type="pres">
      <dgm:prSet presAssocID="{88E844F2-2412-4EAA-A4E5-ABA89ECDD79E}" presName="spaceRect" presStyleCnt="0"/>
      <dgm:spPr/>
    </dgm:pt>
    <dgm:pt modelId="{787BF34C-AA48-46C5-B90E-FFFC748EF66A}" type="pres">
      <dgm:prSet presAssocID="{88E844F2-2412-4EAA-A4E5-ABA89ECDD79E}" presName="textRect" presStyleLbl="revTx" presStyleIdx="1" presStyleCnt="4">
        <dgm:presLayoutVars>
          <dgm:chMax val="1"/>
          <dgm:chPref val="1"/>
        </dgm:presLayoutVars>
      </dgm:prSet>
      <dgm:spPr/>
    </dgm:pt>
    <dgm:pt modelId="{2216089F-4332-4633-8150-051785CDA003}" type="pres">
      <dgm:prSet presAssocID="{5D498BEF-037D-451B-A8CC-F5DA9D17410F}" presName="sibTrans" presStyleCnt="0"/>
      <dgm:spPr/>
    </dgm:pt>
    <dgm:pt modelId="{C1C2A6DA-4A57-4E31-9B1D-6AAD65D993EB}" type="pres">
      <dgm:prSet presAssocID="{36198598-86F9-4A0D-AE08-B14A664360AB}" presName="compNode" presStyleCnt="0"/>
      <dgm:spPr/>
    </dgm:pt>
    <dgm:pt modelId="{D0681DCD-5C70-42F3-893F-07A9779D0C43}" type="pres">
      <dgm:prSet presAssocID="{36198598-86F9-4A0D-AE08-B14A664360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9B53ECFA-56E4-442B-992B-9D57B6404BDC}" type="pres">
      <dgm:prSet presAssocID="{36198598-86F9-4A0D-AE08-B14A664360AB}" presName="spaceRect" presStyleCnt="0"/>
      <dgm:spPr/>
    </dgm:pt>
    <dgm:pt modelId="{5862FA48-31D1-487F-8689-88EE7B376566}" type="pres">
      <dgm:prSet presAssocID="{36198598-86F9-4A0D-AE08-B14A664360AB}" presName="textRect" presStyleLbl="revTx" presStyleIdx="2" presStyleCnt="4">
        <dgm:presLayoutVars>
          <dgm:chMax val="1"/>
          <dgm:chPref val="1"/>
        </dgm:presLayoutVars>
      </dgm:prSet>
      <dgm:spPr/>
    </dgm:pt>
    <dgm:pt modelId="{6C738849-CF40-420B-B9D1-19F7152C6537}" type="pres">
      <dgm:prSet presAssocID="{97972697-C0BF-4EC0-B96D-6C15CDA18B73}" presName="sibTrans" presStyleCnt="0"/>
      <dgm:spPr/>
    </dgm:pt>
    <dgm:pt modelId="{4AAE6BC7-C17E-4BAC-8CCF-629845AFD125}" type="pres">
      <dgm:prSet presAssocID="{93CF0CD5-4433-4960-8EB4-E8054C9673A7}" presName="compNode" presStyleCnt="0"/>
      <dgm:spPr/>
    </dgm:pt>
    <dgm:pt modelId="{C565629F-95C1-44D2-A467-36E8A9D61E52}" type="pres">
      <dgm:prSet presAssocID="{93CF0CD5-4433-4960-8EB4-E8054C9673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AA15E242-11AB-4BC5-A565-3676F8DD996A}" type="pres">
      <dgm:prSet presAssocID="{93CF0CD5-4433-4960-8EB4-E8054C9673A7}" presName="spaceRect" presStyleCnt="0"/>
      <dgm:spPr/>
    </dgm:pt>
    <dgm:pt modelId="{EF7CB379-754E-4E60-A04D-E0E3853D81DB}" type="pres">
      <dgm:prSet presAssocID="{93CF0CD5-4433-4960-8EB4-E8054C9673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4A2811-ECA1-405D-805C-08CA8963C6FF}" type="presOf" srcId="{88E844F2-2412-4EAA-A4E5-ABA89ECDD79E}" destId="{787BF34C-AA48-46C5-B90E-FFFC748EF66A}" srcOrd="0" destOrd="0" presId="urn:microsoft.com/office/officeart/2018/2/layout/IconLabelList"/>
    <dgm:cxn modelId="{B15E8831-5B25-4ED2-B15A-D2E355C0D5A9}" srcId="{4832792F-170B-4DFF-A395-F9DF0ABCAC34}" destId="{88E844F2-2412-4EAA-A4E5-ABA89ECDD79E}" srcOrd="1" destOrd="0" parTransId="{657A095B-F5E1-43D8-8954-8A30BF8C3C01}" sibTransId="{5D498BEF-037D-451B-A8CC-F5DA9D17410F}"/>
    <dgm:cxn modelId="{1DAAD847-92AD-4A6F-B4DE-E8658D008F71}" type="presOf" srcId="{36198598-86F9-4A0D-AE08-B14A664360AB}" destId="{5862FA48-31D1-487F-8689-88EE7B376566}" srcOrd="0" destOrd="0" presId="urn:microsoft.com/office/officeart/2018/2/layout/IconLabelList"/>
    <dgm:cxn modelId="{2642A89D-182E-4B12-B063-2FD1C2CCC339}" type="presOf" srcId="{A830089B-F916-45E0-8EDF-7036CC513407}" destId="{ADC4854F-E3E2-411B-8BFE-9545FBC3ADD2}" srcOrd="0" destOrd="0" presId="urn:microsoft.com/office/officeart/2018/2/layout/IconLabelList"/>
    <dgm:cxn modelId="{6DCAF3AD-A761-44D7-83E8-E111805B84BE}" type="presOf" srcId="{93CF0CD5-4433-4960-8EB4-E8054C9673A7}" destId="{EF7CB379-754E-4E60-A04D-E0E3853D81DB}" srcOrd="0" destOrd="0" presId="urn:microsoft.com/office/officeart/2018/2/layout/IconLabelList"/>
    <dgm:cxn modelId="{8C580FDB-ACE2-4F1D-8146-E745F3EEEC52}" srcId="{4832792F-170B-4DFF-A395-F9DF0ABCAC34}" destId="{A830089B-F916-45E0-8EDF-7036CC513407}" srcOrd="0" destOrd="0" parTransId="{29BA67B2-25CF-4369-80B2-3875A1B0EC49}" sibTransId="{A31AC90B-97A1-4961-A320-83EC750AB328}"/>
    <dgm:cxn modelId="{D103F1DE-8AEB-439E-A685-B334DEF48AAF}" type="presOf" srcId="{4832792F-170B-4DFF-A395-F9DF0ABCAC34}" destId="{FE793828-C418-4338-ADC2-517A1A83A9C6}" srcOrd="0" destOrd="0" presId="urn:microsoft.com/office/officeart/2018/2/layout/IconLabelList"/>
    <dgm:cxn modelId="{2F28B8E3-DB6C-4C13-8F26-7435F72DBD95}" srcId="{4832792F-170B-4DFF-A395-F9DF0ABCAC34}" destId="{93CF0CD5-4433-4960-8EB4-E8054C9673A7}" srcOrd="3" destOrd="0" parTransId="{D152DFF0-5BDB-4C78-8FA3-F9EB413AE957}" sibTransId="{770ADDEE-CE1A-4793-AF07-D87AB139C4D4}"/>
    <dgm:cxn modelId="{AD62C1F4-636F-4CAC-86CC-4BD8D092BDEA}" srcId="{4832792F-170B-4DFF-A395-F9DF0ABCAC34}" destId="{36198598-86F9-4A0D-AE08-B14A664360AB}" srcOrd="2" destOrd="0" parTransId="{EA445E73-9DFB-40C3-90B3-219B48E36C66}" sibTransId="{97972697-C0BF-4EC0-B96D-6C15CDA18B73}"/>
    <dgm:cxn modelId="{3E0F79EA-D3D4-446D-AAAA-A9FE5E0EC595}" type="presParOf" srcId="{FE793828-C418-4338-ADC2-517A1A83A9C6}" destId="{B5E93475-0D75-4D77-9FEA-7CD76909B9C4}" srcOrd="0" destOrd="0" presId="urn:microsoft.com/office/officeart/2018/2/layout/IconLabelList"/>
    <dgm:cxn modelId="{45EE7A19-AB9C-49E1-BC82-CE1D2D8317F0}" type="presParOf" srcId="{B5E93475-0D75-4D77-9FEA-7CD76909B9C4}" destId="{84AB2778-ACB1-4998-A01B-518CAE15837E}" srcOrd="0" destOrd="0" presId="urn:microsoft.com/office/officeart/2018/2/layout/IconLabelList"/>
    <dgm:cxn modelId="{EF26BE68-79D8-4397-BD3C-D4E66D5EA40F}" type="presParOf" srcId="{B5E93475-0D75-4D77-9FEA-7CD76909B9C4}" destId="{A3A1DEE2-8669-4936-9EC5-1D857B4E5184}" srcOrd="1" destOrd="0" presId="urn:microsoft.com/office/officeart/2018/2/layout/IconLabelList"/>
    <dgm:cxn modelId="{36CDE588-715E-4A8C-BA99-3FDD9CC771A0}" type="presParOf" srcId="{B5E93475-0D75-4D77-9FEA-7CD76909B9C4}" destId="{ADC4854F-E3E2-411B-8BFE-9545FBC3ADD2}" srcOrd="2" destOrd="0" presId="urn:microsoft.com/office/officeart/2018/2/layout/IconLabelList"/>
    <dgm:cxn modelId="{C3522488-D069-42B7-96AA-E068B213E9D7}" type="presParOf" srcId="{FE793828-C418-4338-ADC2-517A1A83A9C6}" destId="{7A616446-1A25-415F-8EE9-E72FE885BE77}" srcOrd="1" destOrd="0" presId="urn:microsoft.com/office/officeart/2018/2/layout/IconLabelList"/>
    <dgm:cxn modelId="{AB0DF126-C829-4F04-8844-117514777B43}" type="presParOf" srcId="{FE793828-C418-4338-ADC2-517A1A83A9C6}" destId="{E42D4D68-B7C6-4CA2-A385-00A497D6933E}" srcOrd="2" destOrd="0" presId="urn:microsoft.com/office/officeart/2018/2/layout/IconLabelList"/>
    <dgm:cxn modelId="{0A99BF4E-AFD8-4666-9277-F7651955EA45}" type="presParOf" srcId="{E42D4D68-B7C6-4CA2-A385-00A497D6933E}" destId="{4353610A-68C8-4925-939B-C7EABA4AEB54}" srcOrd="0" destOrd="0" presId="urn:microsoft.com/office/officeart/2018/2/layout/IconLabelList"/>
    <dgm:cxn modelId="{4D53D245-3181-4F18-BCCB-8B1985D25342}" type="presParOf" srcId="{E42D4D68-B7C6-4CA2-A385-00A497D6933E}" destId="{CE95FA54-1741-45C1-B465-53BFD6EE0249}" srcOrd="1" destOrd="0" presId="urn:microsoft.com/office/officeart/2018/2/layout/IconLabelList"/>
    <dgm:cxn modelId="{A4E5B2B2-B43F-456C-AD61-AF02A3142FFE}" type="presParOf" srcId="{E42D4D68-B7C6-4CA2-A385-00A497D6933E}" destId="{787BF34C-AA48-46C5-B90E-FFFC748EF66A}" srcOrd="2" destOrd="0" presId="urn:microsoft.com/office/officeart/2018/2/layout/IconLabelList"/>
    <dgm:cxn modelId="{2B490F92-87EA-4FF3-ADAB-BCE1A3BC08F1}" type="presParOf" srcId="{FE793828-C418-4338-ADC2-517A1A83A9C6}" destId="{2216089F-4332-4633-8150-051785CDA003}" srcOrd="3" destOrd="0" presId="urn:microsoft.com/office/officeart/2018/2/layout/IconLabelList"/>
    <dgm:cxn modelId="{0EB79E9C-370E-4861-9F72-5FB44DC61246}" type="presParOf" srcId="{FE793828-C418-4338-ADC2-517A1A83A9C6}" destId="{C1C2A6DA-4A57-4E31-9B1D-6AAD65D993EB}" srcOrd="4" destOrd="0" presId="urn:microsoft.com/office/officeart/2018/2/layout/IconLabelList"/>
    <dgm:cxn modelId="{97C5852E-DEAF-47B3-8898-563E87B4D9E6}" type="presParOf" srcId="{C1C2A6DA-4A57-4E31-9B1D-6AAD65D993EB}" destId="{D0681DCD-5C70-42F3-893F-07A9779D0C43}" srcOrd="0" destOrd="0" presId="urn:microsoft.com/office/officeart/2018/2/layout/IconLabelList"/>
    <dgm:cxn modelId="{EC9BFF95-68D4-48CA-A8E5-0D6E3754BF54}" type="presParOf" srcId="{C1C2A6DA-4A57-4E31-9B1D-6AAD65D993EB}" destId="{9B53ECFA-56E4-442B-992B-9D57B6404BDC}" srcOrd="1" destOrd="0" presId="urn:microsoft.com/office/officeart/2018/2/layout/IconLabelList"/>
    <dgm:cxn modelId="{B536106E-D0A6-49BB-87C1-F598D7A1630B}" type="presParOf" srcId="{C1C2A6DA-4A57-4E31-9B1D-6AAD65D993EB}" destId="{5862FA48-31D1-487F-8689-88EE7B376566}" srcOrd="2" destOrd="0" presId="urn:microsoft.com/office/officeart/2018/2/layout/IconLabelList"/>
    <dgm:cxn modelId="{F0F527DC-CA7E-499F-99D1-E6A28C61EABB}" type="presParOf" srcId="{FE793828-C418-4338-ADC2-517A1A83A9C6}" destId="{6C738849-CF40-420B-B9D1-19F7152C6537}" srcOrd="5" destOrd="0" presId="urn:microsoft.com/office/officeart/2018/2/layout/IconLabelList"/>
    <dgm:cxn modelId="{0F4D17C9-9796-4035-AA43-410BA96CBA34}" type="presParOf" srcId="{FE793828-C418-4338-ADC2-517A1A83A9C6}" destId="{4AAE6BC7-C17E-4BAC-8CCF-629845AFD125}" srcOrd="6" destOrd="0" presId="urn:microsoft.com/office/officeart/2018/2/layout/IconLabelList"/>
    <dgm:cxn modelId="{650BBE66-5B91-4950-855E-E1A8B3E469A6}" type="presParOf" srcId="{4AAE6BC7-C17E-4BAC-8CCF-629845AFD125}" destId="{C565629F-95C1-44D2-A467-36E8A9D61E52}" srcOrd="0" destOrd="0" presId="urn:microsoft.com/office/officeart/2018/2/layout/IconLabelList"/>
    <dgm:cxn modelId="{74D1D926-5BBF-45DE-8EF0-81E7DEB4A59F}" type="presParOf" srcId="{4AAE6BC7-C17E-4BAC-8CCF-629845AFD125}" destId="{AA15E242-11AB-4BC5-A565-3676F8DD996A}" srcOrd="1" destOrd="0" presId="urn:microsoft.com/office/officeart/2018/2/layout/IconLabelList"/>
    <dgm:cxn modelId="{6EDC20DA-12CD-4416-B498-E1DB38B1F481}" type="presParOf" srcId="{4AAE6BC7-C17E-4BAC-8CCF-629845AFD125}" destId="{EF7CB379-754E-4E60-A04D-E0E3853D81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2792F-170B-4DFF-A395-F9DF0ABCAC3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E844F2-2412-4EAA-A4E5-ABA89ECDD79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dirty="0">
              <a:solidFill>
                <a:schemeClr val="tx1"/>
              </a:solidFill>
            </a:rPr>
            <a:t>Aplicação Móvel</a:t>
          </a:r>
          <a:r>
            <a:rPr lang="pt-PT" dirty="0">
              <a:solidFill>
                <a:schemeClr val="tx1"/>
              </a:solidFill>
            </a:rPr>
            <a:t> e API </a:t>
          </a:r>
          <a:r>
            <a:rPr lang="pt-PT" dirty="0" err="1">
              <a:solidFill>
                <a:schemeClr val="tx1"/>
              </a:solidFill>
            </a:rPr>
            <a:t>RESTFul</a:t>
          </a:r>
          <a:endParaRPr lang="en-US" dirty="0">
            <a:solidFill>
              <a:schemeClr val="tx1"/>
            </a:solidFill>
          </a:endParaRPr>
        </a:p>
      </dgm:t>
    </dgm:pt>
    <dgm:pt modelId="{657A095B-F5E1-43D8-8954-8A30BF8C3C01}" type="parTrans" cxnId="{B15E8831-5B25-4ED2-B15A-D2E355C0D5A9}">
      <dgm:prSet/>
      <dgm:spPr/>
      <dgm:t>
        <a:bodyPr/>
        <a:lstStyle/>
        <a:p>
          <a:endParaRPr lang="en-US"/>
        </a:p>
      </dgm:t>
    </dgm:pt>
    <dgm:pt modelId="{5D498BEF-037D-451B-A8CC-F5DA9D17410F}" type="sibTrans" cxnId="{B15E8831-5B25-4ED2-B15A-D2E355C0D5A9}">
      <dgm:prSet/>
      <dgm:spPr/>
      <dgm:t>
        <a:bodyPr/>
        <a:lstStyle/>
        <a:p>
          <a:endParaRPr lang="en-US"/>
        </a:p>
      </dgm:t>
    </dgm:pt>
    <dgm:pt modelId="{36198598-86F9-4A0D-AE08-B14A664360A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tx1"/>
              </a:solidFill>
            </a:rPr>
            <a:t>Aplicação Web</a:t>
          </a:r>
          <a:endParaRPr lang="en-US" dirty="0">
            <a:solidFill>
              <a:schemeClr val="tx1"/>
            </a:solidFill>
          </a:endParaRPr>
        </a:p>
      </dgm:t>
    </dgm:pt>
    <dgm:pt modelId="{EA445E73-9DFB-40C3-90B3-219B48E36C66}" type="parTrans" cxnId="{AD62C1F4-636F-4CAC-86CC-4BD8D092BDEA}">
      <dgm:prSet/>
      <dgm:spPr/>
      <dgm:t>
        <a:bodyPr/>
        <a:lstStyle/>
        <a:p>
          <a:endParaRPr lang="en-US"/>
        </a:p>
      </dgm:t>
    </dgm:pt>
    <dgm:pt modelId="{97972697-C0BF-4EC0-B96D-6C15CDA18B73}" type="sibTrans" cxnId="{AD62C1F4-636F-4CAC-86CC-4BD8D092BDEA}">
      <dgm:prSet/>
      <dgm:spPr/>
      <dgm:t>
        <a:bodyPr/>
        <a:lstStyle/>
        <a:p>
          <a:endParaRPr lang="en-US"/>
        </a:p>
      </dgm:t>
    </dgm:pt>
    <dgm:pt modelId="{93CF0CD5-4433-4960-8EB4-E8054C9673A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tx1"/>
              </a:solidFill>
            </a:rPr>
            <a:t>Documentação</a:t>
          </a:r>
          <a:endParaRPr lang="en-US" dirty="0">
            <a:solidFill>
              <a:schemeClr val="tx1"/>
            </a:solidFill>
          </a:endParaRPr>
        </a:p>
      </dgm:t>
    </dgm:pt>
    <dgm:pt modelId="{D152DFF0-5BDB-4C78-8FA3-F9EB413AE957}" type="parTrans" cxnId="{2F28B8E3-DB6C-4C13-8F26-7435F72DBD95}">
      <dgm:prSet/>
      <dgm:spPr/>
      <dgm:t>
        <a:bodyPr/>
        <a:lstStyle/>
        <a:p>
          <a:endParaRPr lang="en-US"/>
        </a:p>
      </dgm:t>
    </dgm:pt>
    <dgm:pt modelId="{770ADDEE-CE1A-4793-AF07-D87AB139C4D4}" type="sibTrans" cxnId="{2F28B8E3-DB6C-4C13-8F26-7435F72DBD95}">
      <dgm:prSet/>
      <dgm:spPr/>
      <dgm:t>
        <a:bodyPr/>
        <a:lstStyle/>
        <a:p>
          <a:endParaRPr lang="en-US"/>
        </a:p>
      </dgm:t>
    </dgm:pt>
    <dgm:pt modelId="{FE793828-C418-4338-ADC2-517A1A83A9C6}" type="pres">
      <dgm:prSet presAssocID="{4832792F-170B-4DFF-A395-F9DF0ABCAC34}" presName="root" presStyleCnt="0">
        <dgm:presLayoutVars>
          <dgm:dir/>
          <dgm:resizeHandles val="exact"/>
        </dgm:presLayoutVars>
      </dgm:prSet>
      <dgm:spPr/>
    </dgm:pt>
    <dgm:pt modelId="{E42D4D68-B7C6-4CA2-A385-00A497D6933E}" type="pres">
      <dgm:prSet presAssocID="{88E844F2-2412-4EAA-A4E5-ABA89ECDD79E}" presName="compNode" presStyleCnt="0"/>
      <dgm:spPr/>
    </dgm:pt>
    <dgm:pt modelId="{4353610A-68C8-4925-939B-C7EABA4AEB54}" type="pres">
      <dgm:prSet presAssocID="{88E844F2-2412-4EAA-A4E5-ABA89ECDD79E}" presName="iconRect" presStyleLbl="node1" presStyleIdx="0" presStyleCnt="3" custLinFactNeighborX="-24470" custLinFactNeighborY="120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E95FA54-1741-45C1-B465-53BFD6EE0249}" type="pres">
      <dgm:prSet presAssocID="{88E844F2-2412-4EAA-A4E5-ABA89ECDD79E}" presName="spaceRect" presStyleCnt="0"/>
      <dgm:spPr/>
    </dgm:pt>
    <dgm:pt modelId="{787BF34C-AA48-46C5-B90E-FFFC748EF66A}" type="pres">
      <dgm:prSet presAssocID="{88E844F2-2412-4EAA-A4E5-ABA89ECDD79E}" presName="textRect" presStyleLbl="revTx" presStyleIdx="0" presStyleCnt="3">
        <dgm:presLayoutVars>
          <dgm:chMax val="1"/>
          <dgm:chPref val="1"/>
        </dgm:presLayoutVars>
      </dgm:prSet>
      <dgm:spPr/>
    </dgm:pt>
    <dgm:pt modelId="{2216089F-4332-4633-8150-051785CDA003}" type="pres">
      <dgm:prSet presAssocID="{5D498BEF-037D-451B-A8CC-F5DA9D17410F}" presName="sibTrans" presStyleCnt="0"/>
      <dgm:spPr/>
    </dgm:pt>
    <dgm:pt modelId="{C1C2A6DA-4A57-4E31-9B1D-6AAD65D993EB}" type="pres">
      <dgm:prSet presAssocID="{36198598-86F9-4A0D-AE08-B14A664360AB}" presName="compNode" presStyleCnt="0"/>
      <dgm:spPr/>
    </dgm:pt>
    <dgm:pt modelId="{D0681DCD-5C70-42F3-893F-07A9779D0C43}" type="pres">
      <dgm:prSet presAssocID="{36198598-86F9-4A0D-AE08-B14A664360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9B53ECFA-56E4-442B-992B-9D57B6404BDC}" type="pres">
      <dgm:prSet presAssocID="{36198598-86F9-4A0D-AE08-B14A664360AB}" presName="spaceRect" presStyleCnt="0"/>
      <dgm:spPr/>
    </dgm:pt>
    <dgm:pt modelId="{5862FA48-31D1-487F-8689-88EE7B376566}" type="pres">
      <dgm:prSet presAssocID="{36198598-86F9-4A0D-AE08-B14A664360AB}" presName="textRect" presStyleLbl="revTx" presStyleIdx="1" presStyleCnt="3">
        <dgm:presLayoutVars>
          <dgm:chMax val="1"/>
          <dgm:chPref val="1"/>
        </dgm:presLayoutVars>
      </dgm:prSet>
      <dgm:spPr/>
    </dgm:pt>
    <dgm:pt modelId="{6C738849-CF40-420B-B9D1-19F7152C6537}" type="pres">
      <dgm:prSet presAssocID="{97972697-C0BF-4EC0-B96D-6C15CDA18B73}" presName="sibTrans" presStyleCnt="0"/>
      <dgm:spPr/>
    </dgm:pt>
    <dgm:pt modelId="{4AAE6BC7-C17E-4BAC-8CCF-629845AFD125}" type="pres">
      <dgm:prSet presAssocID="{93CF0CD5-4433-4960-8EB4-E8054C9673A7}" presName="compNode" presStyleCnt="0"/>
      <dgm:spPr/>
    </dgm:pt>
    <dgm:pt modelId="{C565629F-95C1-44D2-A467-36E8A9D61E52}" type="pres">
      <dgm:prSet presAssocID="{93CF0CD5-4433-4960-8EB4-E8054C9673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AA15E242-11AB-4BC5-A565-3676F8DD996A}" type="pres">
      <dgm:prSet presAssocID="{93CF0CD5-4433-4960-8EB4-E8054C9673A7}" presName="spaceRect" presStyleCnt="0"/>
      <dgm:spPr/>
    </dgm:pt>
    <dgm:pt modelId="{EF7CB379-754E-4E60-A04D-E0E3853D81DB}" type="pres">
      <dgm:prSet presAssocID="{93CF0CD5-4433-4960-8EB4-E8054C9673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4A2811-ECA1-405D-805C-08CA8963C6FF}" type="presOf" srcId="{88E844F2-2412-4EAA-A4E5-ABA89ECDD79E}" destId="{787BF34C-AA48-46C5-B90E-FFFC748EF66A}" srcOrd="0" destOrd="0" presId="urn:microsoft.com/office/officeart/2018/2/layout/IconLabelList"/>
    <dgm:cxn modelId="{B15E8831-5B25-4ED2-B15A-D2E355C0D5A9}" srcId="{4832792F-170B-4DFF-A395-F9DF0ABCAC34}" destId="{88E844F2-2412-4EAA-A4E5-ABA89ECDD79E}" srcOrd="0" destOrd="0" parTransId="{657A095B-F5E1-43D8-8954-8A30BF8C3C01}" sibTransId="{5D498BEF-037D-451B-A8CC-F5DA9D17410F}"/>
    <dgm:cxn modelId="{1DAAD847-92AD-4A6F-B4DE-E8658D008F71}" type="presOf" srcId="{36198598-86F9-4A0D-AE08-B14A664360AB}" destId="{5862FA48-31D1-487F-8689-88EE7B376566}" srcOrd="0" destOrd="0" presId="urn:microsoft.com/office/officeart/2018/2/layout/IconLabelList"/>
    <dgm:cxn modelId="{6DCAF3AD-A761-44D7-83E8-E111805B84BE}" type="presOf" srcId="{93CF0CD5-4433-4960-8EB4-E8054C9673A7}" destId="{EF7CB379-754E-4E60-A04D-E0E3853D81DB}" srcOrd="0" destOrd="0" presId="urn:microsoft.com/office/officeart/2018/2/layout/IconLabelList"/>
    <dgm:cxn modelId="{D103F1DE-8AEB-439E-A685-B334DEF48AAF}" type="presOf" srcId="{4832792F-170B-4DFF-A395-F9DF0ABCAC34}" destId="{FE793828-C418-4338-ADC2-517A1A83A9C6}" srcOrd="0" destOrd="0" presId="urn:microsoft.com/office/officeart/2018/2/layout/IconLabelList"/>
    <dgm:cxn modelId="{2F28B8E3-DB6C-4C13-8F26-7435F72DBD95}" srcId="{4832792F-170B-4DFF-A395-F9DF0ABCAC34}" destId="{93CF0CD5-4433-4960-8EB4-E8054C9673A7}" srcOrd="2" destOrd="0" parTransId="{D152DFF0-5BDB-4C78-8FA3-F9EB413AE957}" sibTransId="{770ADDEE-CE1A-4793-AF07-D87AB139C4D4}"/>
    <dgm:cxn modelId="{AD62C1F4-636F-4CAC-86CC-4BD8D092BDEA}" srcId="{4832792F-170B-4DFF-A395-F9DF0ABCAC34}" destId="{36198598-86F9-4A0D-AE08-B14A664360AB}" srcOrd="1" destOrd="0" parTransId="{EA445E73-9DFB-40C3-90B3-219B48E36C66}" sibTransId="{97972697-C0BF-4EC0-B96D-6C15CDA18B73}"/>
    <dgm:cxn modelId="{AB0DF126-C829-4F04-8844-117514777B43}" type="presParOf" srcId="{FE793828-C418-4338-ADC2-517A1A83A9C6}" destId="{E42D4D68-B7C6-4CA2-A385-00A497D6933E}" srcOrd="0" destOrd="0" presId="urn:microsoft.com/office/officeart/2018/2/layout/IconLabelList"/>
    <dgm:cxn modelId="{0A99BF4E-AFD8-4666-9277-F7651955EA45}" type="presParOf" srcId="{E42D4D68-B7C6-4CA2-A385-00A497D6933E}" destId="{4353610A-68C8-4925-939B-C7EABA4AEB54}" srcOrd="0" destOrd="0" presId="urn:microsoft.com/office/officeart/2018/2/layout/IconLabelList"/>
    <dgm:cxn modelId="{4D53D245-3181-4F18-BCCB-8B1985D25342}" type="presParOf" srcId="{E42D4D68-B7C6-4CA2-A385-00A497D6933E}" destId="{CE95FA54-1741-45C1-B465-53BFD6EE0249}" srcOrd="1" destOrd="0" presId="urn:microsoft.com/office/officeart/2018/2/layout/IconLabelList"/>
    <dgm:cxn modelId="{A4E5B2B2-B43F-456C-AD61-AF02A3142FFE}" type="presParOf" srcId="{E42D4D68-B7C6-4CA2-A385-00A497D6933E}" destId="{787BF34C-AA48-46C5-B90E-FFFC748EF66A}" srcOrd="2" destOrd="0" presId="urn:microsoft.com/office/officeart/2018/2/layout/IconLabelList"/>
    <dgm:cxn modelId="{2B490F92-87EA-4FF3-ADAB-BCE1A3BC08F1}" type="presParOf" srcId="{FE793828-C418-4338-ADC2-517A1A83A9C6}" destId="{2216089F-4332-4633-8150-051785CDA003}" srcOrd="1" destOrd="0" presId="urn:microsoft.com/office/officeart/2018/2/layout/IconLabelList"/>
    <dgm:cxn modelId="{0EB79E9C-370E-4861-9F72-5FB44DC61246}" type="presParOf" srcId="{FE793828-C418-4338-ADC2-517A1A83A9C6}" destId="{C1C2A6DA-4A57-4E31-9B1D-6AAD65D993EB}" srcOrd="2" destOrd="0" presId="urn:microsoft.com/office/officeart/2018/2/layout/IconLabelList"/>
    <dgm:cxn modelId="{97C5852E-DEAF-47B3-8898-563E87B4D9E6}" type="presParOf" srcId="{C1C2A6DA-4A57-4E31-9B1D-6AAD65D993EB}" destId="{D0681DCD-5C70-42F3-893F-07A9779D0C43}" srcOrd="0" destOrd="0" presId="urn:microsoft.com/office/officeart/2018/2/layout/IconLabelList"/>
    <dgm:cxn modelId="{EC9BFF95-68D4-48CA-A8E5-0D6E3754BF54}" type="presParOf" srcId="{C1C2A6DA-4A57-4E31-9B1D-6AAD65D993EB}" destId="{9B53ECFA-56E4-442B-992B-9D57B6404BDC}" srcOrd="1" destOrd="0" presId="urn:microsoft.com/office/officeart/2018/2/layout/IconLabelList"/>
    <dgm:cxn modelId="{B536106E-D0A6-49BB-87C1-F598D7A1630B}" type="presParOf" srcId="{C1C2A6DA-4A57-4E31-9B1D-6AAD65D993EB}" destId="{5862FA48-31D1-487F-8689-88EE7B376566}" srcOrd="2" destOrd="0" presId="urn:microsoft.com/office/officeart/2018/2/layout/IconLabelList"/>
    <dgm:cxn modelId="{F0F527DC-CA7E-499F-99D1-E6A28C61EABB}" type="presParOf" srcId="{FE793828-C418-4338-ADC2-517A1A83A9C6}" destId="{6C738849-CF40-420B-B9D1-19F7152C6537}" srcOrd="3" destOrd="0" presId="urn:microsoft.com/office/officeart/2018/2/layout/IconLabelList"/>
    <dgm:cxn modelId="{0F4D17C9-9796-4035-AA43-410BA96CBA34}" type="presParOf" srcId="{FE793828-C418-4338-ADC2-517A1A83A9C6}" destId="{4AAE6BC7-C17E-4BAC-8CCF-629845AFD125}" srcOrd="4" destOrd="0" presId="urn:microsoft.com/office/officeart/2018/2/layout/IconLabelList"/>
    <dgm:cxn modelId="{650BBE66-5B91-4950-855E-E1A8B3E469A6}" type="presParOf" srcId="{4AAE6BC7-C17E-4BAC-8CCF-629845AFD125}" destId="{C565629F-95C1-44D2-A467-36E8A9D61E52}" srcOrd="0" destOrd="0" presId="urn:microsoft.com/office/officeart/2018/2/layout/IconLabelList"/>
    <dgm:cxn modelId="{74D1D926-5BBF-45DE-8EF0-81E7DEB4A59F}" type="presParOf" srcId="{4AAE6BC7-C17E-4BAC-8CCF-629845AFD125}" destId="{AA15E242-11AB-4BC5-A565-3676F8DD996A}" srcOrd="1" destOrd="0" presId="urn:microsoft.com/office/officeart/2018/2/layout/IconLabelList"/>
    <dgm:cxn modelId="{6EDC20DA-12CD-4416-B498-E1DB38B1F481}" type="presParOf" srcId="{4AAE6BC7-C17E-4BAC-8CCF-629845AFD125}" destId="{EF7CB379-754E-4E60-A04D-E0E3853D81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B2778-ACB1-4998-A01B-518CAE15837E}">
      <dsp:nvSpPr>
        <dsp:cNvPr id="0" name=""/>
        <dsp:cNvSpPr/>
      </dsp:nvSpPr>
      <dsp:spPr>
        <a:xfrm>
          <a:off x="687257" y="389432"/>
          <a:ext cx="1061832" cy="10618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4854F-E3E2-411B-8BFE-9545FBC3ADD2}">
      <dsp:nvSpPr>
        <dsp:cNvPr id="0" name=""/>
        <dsp:cNvSpPr/>
      </dsp:nvSpPr>
      <dsp:spPr>
        <a:xfrm>
          <a:off x="38359" y="1765799"/>
          <a:ext cx="23596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A</a:t>
          </a:r>
          <a:r>
            <a:rPr lang="pt-PT" sz="2300" b="0" i="0" kern="1200" dirty="0"/>
            <a:t>utenticação e autorização</a:t>
          </a:r>
          <a:endParaRPr lang="en-US" sz="2300" kern="1200" dirty="0"/>
        </a:p>
      </dsp:txBody>
      <dsp:txXfrm>
        <a:off x="38359" y="1765799"/>
        <a:ext cx="2359627" cy="720000"/>
      </dsp:txXfrm>
    </dsp:sp>
    <dsp:sp modelId="{4353610A-68C8-4925-939B-C7EABA4AEB54}">
      <dsp:nvSpPr>
        <dsp:cNvPr id="0" name=""/>
        <dsp:cNvSpPr/>
      </dsp:nvSpPr>
      <dsp:spPr>
        <a:xfrm>
          <a:off x="2829112" y="505745"/>
          <a:ext cx="1061832" cy="10618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F34C-AA48-46C5-B90E-FFFC748EF66A}">
      <dsp:nvSpPr>
        <dsp:cNvPr id="0" name=""/>
        <dsp:cNvSpPr/>
      </dsp:nvSpPr>
      <dsp:spPr>
        <a:xfrm>
          <a:off x="2810921" y="1765799"/>
          <a:ext cx="23596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b="0" i="0" kern="1200" dirty="0"/>
            <a:t>Aplicação Móvel</a:t>
          </a:r>
          <a:r>
            <a:rPr lang="pt-PT" sz="2300" kern="1200" dirty="0"/>
            <a:t> e API </a:t>
          </a:r>
          <a:r>
            <a:rPr lang="pt-PT" sz="2300" kern="1200" dirty="0" err="1"/>
            <a:t>RESTFul</a:t>
          </a:r>
          <a:endParaRPr lang="en-US" sz="2300" kern="1200" dirty="0"/>
        </a:p>
      </dsp:txBody>
      <dsp:txXfrm>
        <a:off x="2810921" y="1765799"/>
        <a:ext cx="2359627" cy="720000"/>
      </dsp:txXfrm>
    </dsp:sp>
    <dsp:sp modelId="{D0681DCD-5C70-42F3-893F-07A9779D0C43}">
      <dsp:nvSpPr>
        <dsp:cNvPr id="0" name=""/>
        <dsp:cNvSpPr/>
      </dsp:nvSpPr>
      <dsp:spPr>
        <a:xfrm>
          <a:off x="6232380" y="389432"/>
          <a:ext cx="1061832" cy="10618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2FA48-31D1-487F-8689-88EE7B376566}">
      <dsp:nvSpPr>
        <dsp:cNvPr id="0" name=""/>
        <dsp:cNvSpPr/>
      </dsp:nvSpPr>
      <dsp:spPr>
        <a:xfrm>
          <a:off x="5583483" y="1765799"/>
          <a:ext cx="23596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Aplicação Web</a:t>
          </a:r>
          <a:endParaRPr lang="en-US" sz="2300" kern="1200" dirty="0"/>
        </a:p>
      </dsp:txBody>
      <dsp:txXfrm>
        <a:off x="5583483" y="1765799"/>
        <a:ext cx="2359627" cy="720000"/>
      </dsp:txXfrm>
    </dsp:sp>
    <dsp:sp modelId="{C565629F-95C1-44D2-A467-36E8A9D61E52}">
      <dsp:nvSpPr>
        <dsp:cNvPr id="0" name=""/>
        <dsp:cNvSpPr/>
      </dsp:nvSpPr>
      <dsp:spPr>
        <a:xfrm>
          <a:off x="9004942" y="389432"/>
          <a:ext cx="1061832" cy="10618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CB379-754E-4E60-A04D-E0E3853D81DB}">
      <dsp:nvSpPr>
        <dsp:cNvPr id="0" name=""/>
        <dsp:cNvSpPr/>
      </dsp:nvSpPr>
      <dsp:spPr>
        <a:xfrm>
          <a:off x="8356045" y="1765799"/>
          <a:ext cx="23596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Documentação</a:t>
          </a:r>
          <a:endParaRPr lang="en-US" sz="2300" kern="1200"/>
        </a:p>
      </dsp:txBody>
      <dsp:txXfrm>
        <a:off x="8356045" y="1765799"/>
        <a:ext cx="235962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3610A-68C8-4925-939B-C7EABA4AEB54}">
      <dsp:nvSpPr>
        <dsp:cNvPr id="0" name=""/>
        <dsp:cNvSpPr/>
      </dsp:nvSpPr>
      <dsp:spPr>
        <a:xfrm>
          <a:off x="270385" y="461664"/>
          <a:ext cx="732480" cy="732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F34C-AA48-46C5-B90E-FFFC748EF66A}">
      <dsp:nvSpPr>
        <dsp:cNvPr id="0" name=""/>
        <dsp:cNvSpPr/>
      </dsp:nvSpPr>
      <dsp:spPr>
        <a:xfrm>
          <a:off x="1996" y="1350025"/>
          <a:ext cx="1627734" cy="65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b="0" i="0" kern="1200" dirty="0">
              <a:solidFill>
                <a:schemeClr val="tx1"/>
              </a:solidFill>
            </a:rPr>
            <a:t>Aplicação Móvel</a:t>
          </a:r>
          <a:r>
            <a:rPr lang="pt-PT" sz="1900" kern="1200" dirty="0">
              <a:solidFill>
                <a:schemeClr val="tx1"/>
              </a:solidFill>
            </a:rPr>
            <a:t> e API </a:t>
          </a:r>
          <a:r>
            <a:rPr lang="pt-PT" sz="1900" kern="1200" dirty="0" err="1">
              <a:solidFill>
                <a:schemeClr val="tx1"/>
              </a:solidFill>
            </a:rPr>
            <a:t>RESTFul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996" y="1350025"/>
        <a:ext cx="1627734" cy="651093"/>
      </dsp:txXfrm>
    </dsp:sp>
    <dsp:sp modelId="{D0681DCD-5C70-42F3-893F-07A9779D0C43}">
      <dsp:nvSpPr>
        <dsp:cNvPr id="0" name=""/>
        <dsp:cNvSpPr/>
      </dsp:nvSpPr>
      <dsp:spPr>
        <a:xfrm>
          <a:off x="2362211" y="373371"/>
          <a:ext cx="732480" cy="732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2FA48-31D1-487F-8689-88EE7B376566}">
      <dsp:nvSpPr>
        <dsp:cNvPr id="0" name=""/>
        <dsp:cNvSpPr/>
      </dsp:nvSpPr>
      <dsp:spPr>
        <a:xfrm>
          <a:off x="1914584" y="1350025"/>
          <a:ext cx="1627734" cy="65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chemeClr val="tx1"/>
              </a:solidFill>
            </a:rPr>
            <a:t>Aplicação Web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914584" y="1350025"/>
        <a:ext cx="1627734" cy="651093"/>
      </dsp:txXfrm>
    </dsp:sp>
    <dsp:sp modelId="{C565629F-95C1-44D2-A467-36E8A9D61E52}">
      <dsp:nvSpPr>
        <dsp:cNvPr id="0" name=""/>
        <dsp:cNvSpPr/>
      </dsp:nvSpPr>
      <dsp:spPr>
        <a:xfrm>
          <a:off x="4274799" y="373371"/>
          <a:ext cx="732480" cy="732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CB379-754E-4E60-A04D-E0E3853D81DB}">
      <dsp:nvSpPr>
        <dsp:cNvPr id="0" name=""/>
        <dsp:cNvSpPr/>
      </dsp:nvSpPr>
      <dsp:spPr>
        <a:xfrm>
          <a:off x="3827172" y="1350025"/>
          <a:ext cx="1627734" cy="65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chemeClr val="tx1"/>
              </a:solidFill>
            </a:rPr>
            <a:t>Documentação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827172" y="1350025"/>
        <a:ext cx="1627734" cy="65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6C59-D987-446B-86E5-4C960279CCC0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9B1C6-5E05-4B4D-940F-0108899E52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95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</a:b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Olá a todos, sou Joel Jonassi, do curso de engenharia de sistemas informáticos, estou aqui para apresentar o trabalho desenvolvido durante o estágio.</a:t>
            </a: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O estágio ocorreu na empresa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optimizer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, sediada no Porto e teve duração de 6 meses. A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Optimizer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é uma empresa que presta serviços e consultoria informática.</a:t>
            </a:r>
            <a:b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</a:b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O tema do projeto de estágio é </a:t>
            </a:r>
            <a:r>
              <a:rPr lang="pt-PT" b="1" i="0" dirty="0">
                <a:solidFill>
                  <a:srgbClr val="383838"/>
                </a:solidFill>
                <a:effectLst/>
                <a:latin typeface="-apple-system"/>
              </a:rPr>
              <a:t>arquitetura de integração  para suporte de dispositivos </a:t>
            </a:r>
            <a:r>
              <a:rPr lang="pt-PT" b="1" i="0" dirty="0" err="1">
                <a:solidFill>
                  <a:srgbClr val="383838"/>
                </a:solidFill>
                <a:effectLst/>
                <a:latin typeface="-apple-system"/>
              </a:rPr>
              <a:t>IoT</a:t>
            </a:r>
            <a:r>
              <a:rPr lang="pt-PT" b="1" i="0" dirty="0">
                <a:solidFill>
                  <a:srgbClr val="383838"/>
                </a:solidFill>
                <a:effectLst/>
                <a:latin typeface="-apple-system"/>
              </a:rPr>
              <a:t> em </a:t>
            </a:r>
            <a:r>
              <a:rPr lang="pt-PT" b="1" i="0" dirty="0" err="1">
                <a:solidFill>
                  <a:srgbClr val="383838"/>
                </a:solidFill>
                <a:effectLst/>
                <a:latin typeface="-apple-system"/>
              </a:rPr>
              <a:t>Smart-Enviroments</a:t>
            </a:r>
            <a:r>
              <a:rPr lang="pt-PT" b="1" i="0" dirty="0">
                <a:solidFill>
                  <a:srgbClr val="383838"/>
                </a:solidFill>
                <a:effectLst/>
                <a:latin typeface="-apple-system"/>
              </a:rPr>
              <a:t> e VR Training for </a:t>
            </a:r>
            <a:r>
              <a:rPr lang="pt-PT" b="1" i="0" dirty="0" err="1">
                <a:solidFill>
                  <a:srgbClr val="383838"/>
                </a:solidFill>
                <a:effectLst/>
                <a:latin typeface="-apple-system"/>
              </a:rPr>
              <a:t>Public</a:t>
            </a:r>
            <a:r>
              <a:rPr lang="pt-PT" b="1" i="0" dirty="0">
                <a:solidFill>
                  <a:srgbClr val="383838"/>
                </a:solidFill>
                <a:effectLst/>
                <a:latin typeface="-apple-system"/>
              </a:rPr>
              <a:t> </a:t>
            </a:r>
            <a:r>
              <a:rPr lang="pt-PT" b="1" i="0" dirty="0" err="1">
                <a:solidFill>
                  <a:srgbClr val="383838"/>
                </a:solidFill>
                <a:effectLst/>
                <a:latin typeface="-apple-system"/>
              </a:rPr>
              <a:t>Speaking</a:t>
            </a:r>
            <a:r>
              <a:rPr lang="pt-PT" b="1" i="0" dirty="0">
                <a:solidFill>
                  <a:srgbClr val="38383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  <a:p>
            <a:pPr algn="l"/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Durante este estágio, participei de dois projetos empolgantes: o primeiro envolveu o rastreamento de animais em áreas de montanha trata-se de uma prova de conceito e o segundo concentrou-se na realidade virtual para melhorar as habilidades de falar em público.</a:t>
            </a:r>
          </a:p>
          <a:p>
            <a:pPr algn="l"/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Após a apresentação de cada projeto, farei uma breve síntese e apresentarei os trabalhos futuros identificados para ambas as iniciativas.</a:t>
            </a:r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3724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981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Agradeço ao Professor Luís pela disponibilidade e apoio contínuo ao longo do estágio.</a:t>
            </a:r>
          </a:p>
          <a:p>
            <a:pPr algn="l"/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Também quero agradecer ao Vítor Carvalho e Hugo Lopes Supervisores da empresa, pela orientação e pela confiança ao longo do estágio.</a:t>
            </a: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Agradeço a presença do membro do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Juri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e os Colegas.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Fico feliz em afirmar que os trabalhos realizados corresponderam ao que foi planeado e estou claramente motivado para aplicar os conhecimentos adquiridos ao longo do curso e do estágio em novos desafios futuros. Obrigado.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195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effectLst/>
                <a:latin typeface="-apple-system"/>
              </a:rPr>
              <a:t>O plano de estágio foi elaborado justamente satisfazer as necessidades identificadas para esta prova de conceito e o plano foi dividido em 4 objetivos:</a:t>
            </a:r>
          </a:p>
          <a:p>
            <a:r>
              <a:rPr lang="pt-PT" dirty="0">
                <a:effectLst/>
                <a:latin typeface="-apple-system"/>
              </a:rPr>
              <a:t>A - O desenvolvimento de serviços de autenticação e autorização.</a:t>
            </a:r>
          </a:p>
          <a:p>
            <a:r>
              <a:rPr lang="pt-PT" dirty="0">
                <a:effectLst/>
                <a:latin typeface="-apple-system"/>
              </a:rPr>
              <a:t>B - O desenvolvimento da Aplicação móvel, nesta fase também esteve a ser desenvolvida a API </a:t>
            </a:r>
            <a:r>
              <a:rPr lang="pt-PT" dirty="0" err="1">
                <a:effectLst/>
                <a:latin typeface="-apple-system"/>
              </a:rPr>
              <a:t>RESTFul</a:t>
            </a:r>
            <a:r>
              <a:rPr lang="pt-PT" dirty="0">
                <a:effectLst/>
                <a:latin typeface="-apple-system"/>
              </a:rPr>
              <a:t>.</a:t>
            </a:r>
          </a:p>
          <a:p>
            <a:r>
              <a:rPr lang="pt-PT" dirty="0">
                <a:effectLst/>
                <a:latin typeface="-apple-system"/>
              </a:rPr>
              <a:t>C - O desenvolvimento da aplicação Web.</a:t>
            </a:r>
          </a:p>
          <a:p>
            <a:r>
              <a:rPr lang="pt-PT" dirty="0">
                <a:effectLst/>
                <a:latin typeface="-apple-system"/>
              </a:rPr>
              <a:t>D - A documentação, que envolveu a documentação de código, a documentação da API e do material para auxiliar no </a:t>
            </a:r>
            <a:r>
              <a:rPr lang="pt-PT" dirty="0" err="1">
                <a:effectLst/>
                <a:latin typeface="-apple-system"/>
              </a:rPr>
              <a:t>deploy</a:t>
            </a:r>
            <a:r>
              <a:rPr lang="pt-PT" dirty="0">
                <a:effectLst/>
                <a:latin typeface="-apple-system"/>
              </a:rPr>
              <a:t> dos serviços ao público, manual de utilização da aplicação e o relatório de estágio.</a:t>
            </a:r>
          </a:p>
          <a:p>
            <a:endParaRPr lang="pt-PT" dirty="0">
              <a:effectLst/>
              <a:latin typeface="-apple-system"/>
            </a:endParaRPr>
          </a:p>
          <a:p>
            <a:r>
              <a:rPr lang="pt-PT" dirty="0">
                <a:effectLst/>
                <a:latin typeface="-apple-system"/>
              </a:rPr>
              <a:t>Este sistema pretende auxiliar na atividade agrícola de pastoreio de animais, trazendo benefícios como evitar o roubo e perdas de vacas quando estão</a:t>
            </a:r>
          </a:p>
          <a:p>
            <a:r>
              <a:rPr lang="pt-PT" dirty="0">
                <a:effectLst/>
                <a:latin typeface="-apple-system"/>
              </a:rPr>
              <a:t>a pastar, oque reduz de forma substancial o prejuízo dos agricultores.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178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Esta é arquitetura do sistema composta por um Dispositivo que comunica com a API </a:t>
            </a:r>
            <a:r>
              <a:rPr lang="pt-PT" dirty="0" err="1"/>
              <a:t>RESTful</a:t>
            </a:r>
            <a:r>
              <a:rPr lang="pt-PT" dirty="0"/>
              <a:t> por meio do protocolo MQTT,  Base de dados Relacional </a:t>
            </a:r>
            <a:r>
              <a:rPr lang="pt-PT" dirty="0" err="1"/>
              <a:t>PostgreSQL</a:t>
            </a:r>
            <a:r>
              <a:rPr lang="pt-PT" dirty="0"/>
              <a:t> que armazena todos os dados enviados pelo dispositivo, uma API </a:t>
            </a:r>
            <a:r>
              <a:rPr lang="pt-PT" dirty="0" err="1"/>
              <a:t>RESTful</a:t>
            </a:r>
            <a:r>
              <a:rPr lang="pt-PT" dirty="0"/>
              <a:t> que é  responsável por comunicar com a base de dados e expor serviços para o cliente web e a app android.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428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De acordo com os requisitos do sistema desenvolveu-se a API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RESTFul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em C#, utilizando o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framework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.NET6 seguindo a arquitetura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NTier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, Aqui apresento os serviços principais utilizados na aplicação móvel e aplicação web.</a:t>
            </a:r>
          </a:p>
          <a:p>
            <a:r>
              <a:rPr lang="pt-PT" dirty="0">
                <a:effectLst/>
                <a:latin typeface="-apple-system"/>
              </a:rPr>
              <a:t>A aplicação móvel serve de suporte aos utilizadores para monitorizarem o estado dos seus animais.</a:t>
            </a:r>
          </a:p>
          <a:p>
            <a:r>
              <a:rPr lang="pt-PT" dirty="0">
                <a:effectLst/>
                <a:latin typeface="-apple-system"/>
              </a:rPr>
              <a:t>A plataforma forma web permite gerir o sistema.</a:t>
            </a:r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  <a:p>
            <a:pPr algn="l"/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Quanto a aplicação móvel importa destacar que o serviço  de Gestão de cercas digitais exigiu uma investigação rigorosa sobre os sistemas de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geolocalização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. Este serviço permite verificar se o dispositivo está dentro, nos limiares ou mesmo fora da cerca, caso esteja nos limiares ou fora da cerca o utilizador é notificado.</a:t>
            </a:r>
          </a:p>
          <a:p>
            <a:pPr algn="l"/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Para isso utilizou-se o algoritmo de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harvesine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para saber o quão próximo o animal está da cerca e o algoritmo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Point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-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In-Plygon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para saber se o dispositivo está dentro ou fora da cerca. Combinação destes dois algoritmos permite determinar se o animal está perto ou fora da cerca.</a:t>
            </a:r>
          </a:p>
          <a:p>
            <a:endParaRPr lang="pt-PT" dirty="0"/>
          </a:p>
          <a:p>
            <a:r>
              <a:rPr lang="pt-PT" dirty="0"/>
              <a:t>Quanto a aplicação Web, o serviço de importar ficheiro, permite atribuir um dispositivo para um utilizador ou até mesmo mudar o proprietário do dispositivo.</a:t>
            </a:r>
          </a:p>
          <a:p>
            <a:endParaRPr lang="pt-PT" dirty="0">
              <a:effectLst/>
              <a:latin typeface="-apple-system"/>
            </a:endParaRPr>
          </a:p>
          <a:p>
            <a:r>
              <a:rPr lang="pt-PT" dirty="0">
                <a:effectLst/>
                <a:latin typeface="-apple-system"/>
              </a:rPr>
              <a:t>Realço ainda que existia uma necessidade de mostrar ao utilizador os dados mais atuais, e é inviável criar ciclos ou programação temporizada para satisfazer essa necessidade, por isso foram exploradas algumas técnicas para atualizar os dados do lado do cliente, </a:t>
            </a:r>
            <a:r>
              <a:rPr lang="pt-PT" dirty="0" err="1">
                <a:effectLst/>
                <a:latin typeface="-apple-system"/>
              </a:rPr>
              <a:t>Webhooks</a:t>
            </a:r>
            <a:r>
              <a:rPr lang="pt-PT" dirty="0">
                <a:effectLst/>
                <a:latin typeface="-apple-system"/>
              </a:rPr>
              <a:t>, Server </a:t>
            </a:r>
            <a:r>
              <a:rPr lang="pt-PT" dirty="0" err="1">
                <a:effectLst/>
                <a:latin typeface="-apple-system"/>
              </a:rPr>
              <a:t>Sents</a:t>
            </a:r>
            <a:r>
              <a:rPr lang="pt-PT" dirty="0">
                <a:effectLst/>
                <a:latin typeface="-apple-system"/>
              </a:rPr>
              <a:t> </a:t>
            </a:r>
            <a:r>
              <a:rPr lang="pt-PT" dirty="0" err="1">
                <a:effectLst/>
                <a:latin typeface="-apple-system"/>
              </a:rPr>
              <a:t>Events</a:t>
            </a:r>
            <a:r>
              <a:rPr lang="pt-PT" dirty="0">
                <a:effectLst/>
                <a:latin typeface="-apple-system"/>
              </a:rPr>
              <a:t> e </a:t>
            </a:r>
            <a:r>
              <a:rPr lang="pt-PT" dirty="0" err="1">
                <a:effectLst/>
                <a:latin typeface="-apple-system"/>
              </a:rPr>
              <a:t>Push</a:t>
            </a:r>
            <a:r>
              <a:rPr lang="pt-PT" dirty="0">
                <a:effectLst/>
                <a:latin typeface="-apple-system"/>
              </a:rPr>
              <a:t> </a:t>
            </a:r>
            <a:r>
              <a:rPr lang="pt-PT" dirty="0" err="1">
                <a:effectLst/>
                <a:latin typeface="-apple-system"/>
              </a:rPr>
              <a:t>Notifications</a:t>
            </a:r>
            <a:r>
              <a:rPr lang="pt-PT" dirty="0">
                <a:effectLst/>
                <a:latin typeface="-apple-system"/>
              </a:rPr>
              <a:t> do </a:t>
            </a:r>
            <a:r>
              <a:rPr lang="pt-PT" dirty="0" err="1">
                <a:effectLst/>
                <a:latin typeface="-apple-system"/>
              </a:rPr>
              <a:t>Firebase</a:t>
            </a:r>
            <a:r>
              <a:rPr lang="pt-PT" dirty="0">
                <a:effectLst/>
                <a:latin typeface="-apple-system"/>
              </a:rPr>
              <a:t> após testes e análises constamos que o ideal a utilizar seria o Server </a:t>
            </a:r>
            <a:r>
              <a:rPr lang="pt-PT" dirty="0" err="1">
                <a:effectLst/>
                <a:latin typeface="-apple-system"/>
              </a:rPr>
              <a:t>Sents</a:t>
            </a:r>
            <a:r>
              <a:rPr lang="pt-PT" dirty="0">
                <a:effectLst/>
                <a:latin typeface="-apple-system"/>
              </a:rPr>
              <a:t> </a:t>
            </a:r>
            <a:r>
              <a:rPr lang="pt-PT" dirty="0" err="1">
                <a:effectLst/>
                <a:latin typeface="-apple-system"/>
              </a:rPr>
              <a:t>Events</a:t>
            </a:r>
            <a:r>
              <a:rPr lang="pt-PT" dirty="0">
                <a:effectLst/>
                <a:latin typeface="-apple-system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11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Ainda neste estágio explorou-se a tecnologia de realidade Virtual para mitigar a fobia de falar em Público.</a:t>
            </a: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Uma vez que a prova de conceito para o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Tracking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de animais, estava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complementamente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controlada, os requisitos definidos estavam implementados.  </a:t>
            </a: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O meu orientador e a empresa entenderam pertinente explorar esta área da realidade virtual. Foi me sugerido integrar a equipa de desenvolvimento do projeto VR Training for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Public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Speaking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e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imediamente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aceitei.</a:t>
            </a:r>
          </a:p>
          <a:p>
            <a:pPr algn="l"/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Trata-se aqui de um projeto Erasmus+,  composto por 6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paises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parceiros, Portugal,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Russia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,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Romenia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, França, Itália e Turquia.</a:t>
            </a:r>
          </a:p>
          <a:p>
            <a:pPr algn="l"/>
            <a:b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</a:b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De acordo com a literatura há uma grande dificuldade de falar em público e nesse sentido este projeto pretende auxiliar na melhoria das habilidades de falar em público. Este sistema introduz ao participante numa simulação de falar em público e avalia o seu desempenho, dando-lhe um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feedbeek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final do que precisa ser melhorado e oque já está melhor.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774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 é arquitetura do sistema composta por uma Base de dados Relacional </a:t>
            </a:r>
            <a:r>
              <a:rPr lang="pt-PT" dirty="0" err="1"/>
              <a:t>PostgreSQL</a:t>
            </a:r>
            <a:r>
              <a:rPr lang="pt-PT" dirty="0"/>
              <a:t>, uma API </a:t>
            </a:r>
            <a:r>
              <a:rPr lang="pt-PT" dirty="0" err="1"/>
              <a:t>RESTful</a:t>
            </a:r>
            <a:r>
              <a:rPr lang="pt-PT" dirty="0"/>
              <a:t> que expõe serviços para um cliente web e uma app android.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91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effectLst/>
                <a:latin typeface="-apple-system"/>
              </a:rPr>
              <a:t>Para dar suporte ao sistema foi desenvolvida uma Aplicação móvel e entendeu-se importante que qualquer utilizador fosse capaz de utilizar a aplicação, sem implicar investimentos avultados em óculos dedicados de</a:t>
            </a:r>
          </a:p>
          <a:p>
            <a:r>
              <a:rPr lang="pt-PT" dirty="0">
                <a:effectLst/>
                <a:latin typeface="-apple-system"/>
              </a:rPr>
              <a:t>realidade virtual, então decidiu-se utilizar os </a:t>
            </a:r>
            <a:r>
              <a:rPr lang="pt-PT" dirty="0" err="1">
                <a:effectLst/>
                <a:latin typeface="-apple-system"/>
              </a:rPr>
              <a:t>Cardboards</a:t>
            </a:r>
            <a:r>
              <a:rPr lang="pt-PT" dirty="0">
                <a:effectLst/>
                <a:latin typeface="-apple-system"/>
              </a:rPr>
              <a:t> da Google que podem ser adquiridos a preços acessíveis. </a:t>
            </a:r>
          </a:p>
          <a:p>
            <a:endParaRPr lang="pt-PT" dirty="0">
              <a:effectLst/>
              <a:latin typeface="-apple-system"/>
            </a:endParaRPr>
          </a:p>
          <a:p>
            <a:r>
              <a:rPr lang="pt-PT" dirty="0">
                <a:effectLst/>
                <a:latin typeface="-apple-system"/>
              </a:rPr>
              <a:t>Realço que a integração dos </a:t>
            </a:r>
            <a:r>
              <a:rPr lang="pt-PT" dirty="0" err="1">
                <a:effectLst/>
                <a:latin typeface="-apple-system"/>
              </a:rPr>
              <a:t>Cardboards</a:t>
            </a:r>
            <a:r>
              <a:rPr lang="pt-PT" dirty="0">
                <a:effectLst/>
                <a:latin typeface="-apple-system"/>
              </a:rPr>
              <a:t> para esta componente de VR exigiu um esforço extra uma vez que a Google Descontinuo o suporte aos </a:t>
            </a:r>
            <a:r>
              <a:rPr lang="pt-PT" dirty="0" err="1">
                <a:effectLst/>
                <a:latin typeface="-apple-system"/>
              </a:rPr>
              <a:t>Cardboards</a:t>
            </a:r>
            <a:r>
              <a:rPr lang="pt-PT" dirty="0">
                <a:effectLst/>
                <a:latin typeface="-apple-system"/>
              </a:rPr>
              <a:t>,  o que obrigou-nos a trabalhar com uma versão antiga do </a:t>
            </a:r>
            <a:r>
              <a:rPr lang="pt-PT" dirty="0" err="1">
                <a:effectLst/>
                <a:latin typeface="-apple-system"/>
              </a:rPr>
              <a:t>Unity</a:t>
            </a:r>
            <a:r>
              <a:rPr lang="pt-PT" dirty="0">
                <a:effectLst/>
                <a:latin typeface="-apple-system"/>
              </a:rPr>
              <a:t> v2019.</a:t>
            </a:r>
          </a:p>
          <a:p>
            <a:br>
              <a:rPr lang="pt-PT" dirty="0">
                <a:effectLst/>
                <a:latin typeface="-apple-system"/>
              </a:rPr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32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Também para este projeto foi Desenvolvida uma API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RESTFul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que expõe os serviços utilizados na aplicação móvel e na aplicação web.</a:t>
            </a: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Na aplicação móvel como serviços principais temos os serviços de consulta de cenários que está intrinsecamente ligado com o serviço de download de vídeo.</a:t>
            </a:r>
          </a:p>
          <a:p>
            <a:pPr algn="l"/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A aplicação Web também faz uso de serviços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RESTful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que permitem a inserção de discursos e cenários no sistema por qualquer utilizador.</a:t>
            </a: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Com a nuance de que os cenários inseridos pelo utilizador comum neste caso que não é administrador são apenas acessíveis a esse utilizador e os inseridos pelo administrador são acessíveis a todos os utilizadores do sistema.</a:t>
            </a: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Para além de ser a aplicação web aquela que permite ao administrador do sistema gerir utilizadores.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Destaco ainda que submetemos um 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artigo submetido a conferência </a:t>
            </a:r>
            <a:r>
              <a:rPr lang="pt-PT" b="1" i="0" dirty="0" err="1">
                <a:solidFill>
                  <a:srgbClr val="383838"/>
                </a:solidFill>
                <a:effectLst/>
                <a:latin typeface="-apple-system"/>
              </a:rPr>
              <a:t>Centeris</a:t>
            </a:r>
            <a:r>
              <a:rPr lang="pt-PT" b="1" i="0" dirty="0">
                <a:solidFill>
                  <a:srgbClr val="383838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92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Como acabei de expor, este trabalho englobou dois projetos distintos: o primeiro teve como foco o desenvolvimento de um sistema de monitorização de animais em montanhas, enquanto o segundo concentrou-se na exploração e investigação de tecnologias de realidade virtual para ajudar no combate à fobia de falar em público.</a:t>
            </a: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A empresa vai continuar com este trabalho.</a:t>
            </a:r>
          </a:p>
          <a:p>
            <a:pPr algn="l"/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Quanto aos trabalhos futuros: No projeto de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tracking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de animais pretendemos determinar o percurso aproximado por onde o animal passou, uma vez que o dispositivo envia dados periodicamente, o trajeto mostrado na aplicação móvel não corresponde fielmente ao trajeto real do animal.</a:t>
            </a:r>
          </a:p>
          <a:p>
            <a:pPr algn="l"/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No projeto de realidade virtual pretendemos preparar a aplicação para ser integrada em óculos dedicados como por exemplo os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Oculus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 </a:t>
            </a:r>
            <a:r>
              <a:rPr lang="pt-PT" b="0" i="0" dirty="0" err="1">
                <a:solidFill>
                  <a:srgbClr val="383838"/>
                </a:solidFill>
                <a:effectLst/>
                <a:latin typeface="-apple-system"/>
              </a:rPr>
              <a:t>Quest</a:t>
            </a:r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. </a:t>
            </a:r>
          </a:p>
          <a:p>
            <a:pPr algn="l"/>
            <a: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  <a:t>Pretende-se ainda avaliar a postura e o estado emocional do utilizador. Nós reconhecemos que nem todas as emoções sentidas pelo orador são transmitidas ou refletidas no tom de voz ou a partir da postura mas, para os propósitos deste trabalho, nosso interesse é identificar as emoções que o público pode perceber durante uma apresentação.</a:t>
            </a:r>
            <a:br>
              <a:rPr lang="pt-PT" b="0" i="0" dirty="0">
                <a:solidFill>
                  <a:srgbClr val="383838"/>
                </a:solidFill>
                <a:effectLst/>
                <a:latin typeface="-apple-system"/>
              </a:rPr>
            </a:br>
            <a:endParaRPr lang="pt-PT" b="0" i="0" dirty="0">
              <a:solidFill>
                <a:srgbClr val="383838"/>
              </a:solidFill>
              <a:effectLst/>
              <a:latin typeface="-apple-system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9B1C6-5E05-4B4D-940F-0108899E524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95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0E1E7-4CD3-D567-5A5D-6B6844AE9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01E79-0F19-60E4-2938-C645BD894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6BE398-889D-9998-50A9-98C21810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125A57-7C1E-4AF7-D48F-26A0F5B4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23FFA2-5635-0E2B-4378-33D7134C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3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4971C-1414-0181-5585-F53E0ADB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88163C-74E0-2DAE-5CC8-AE10D02E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B52C38-131E-DBDF-1A51-C3F4C026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FD94FF-B9A2-6600-89D3-4F8B48FD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578D75-1579-A7CA-EFAA-5AD58BCF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594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07ECCC-1B94-7659-059A-12CD5CCCD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4135955-F9ED-1005-795E-03F87D59B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12DEAE-3F00-9E39-1876-C212DF2D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2CE4A4-366A-3035-6F10-C657CABD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81A1CD-4648-5E47-B52C-F8B701E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091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1A881-C7FF-770D-E830-DCC8B06C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5A7600-0457-45B4-094C-11E37D11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5F27C7-9F31-1371-1FCA-5ACD2352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028720-F723-D993-5161-45A2F6E6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4C4CD9-C59A-38BE-5498-756287CF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9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D4A95-3BDB-F382-98BC-4585F054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3BF053-8B08-ED8B-FAFA-59671631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C305DC-ED11-45E4-320D-21B1F532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3944B3-0E4D-4044-3842-55B35C8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83112C-DF9B-6EA2-8F15-943B1264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09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E0425-4B53-E5B2-103D-0DC11AE2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07D522-579D-C15E-15CA-55743BA53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43FCB1C-5AF9-F464-7C88-927309A0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27A349-43E3-ED1D-0E83-3DCF43A1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E0D843C-48F3-03F8-817E-D5CB76BE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A605795-3E36-B885-02AE-1F0F08E7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191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D9223-0586-2B5E-84C7-83413A2F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9F2AA6-1AB1-A5BB-1C4F-2B956C6C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BFABDF4-0079-42A3-08AE-A4ECD0ED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0F91910-AB92-1E55-EAB2-201F467D0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3EDDA03-BC79-CA68-A6BE-57117457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6406674-C587-4591-2F10-DBFC0E74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CE2677D-6E02-2508-B680-D6D65F94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510F5EF-A0FA-D017-16C6-207A2643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368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5E1C-D3EF-E6F4-EC05-CAB9C669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3BDAE3D-3B4A-6771-0E46-7D9E11B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DCD772-E68B-08FD-7FB4-8701748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620EF0-FA8A-CC6F-E36B-EEF98B0A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397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0FB7E65-A292-3A7A-4DC0-22FB30CA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88722B-C10C-4B66-F1BC-54F6E610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42EA7E-3C4C-F283-262B-80107C14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824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45FE2-C206-A29A-5049-E21FEDDF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F38170-5007-659E-8DF5-E7DCCBE3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24B4AB7-3CA7-D275-1F26-E9AD6345E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843721F-8A42-149B-76FF-4F17985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64C778E-5AF7-3BF8-EC83-3B886BB7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5D98B0-DCE6-417C-924A-AD5D0804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860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BE76-91CA-EB93-2410-9A982CE3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D5DDA50-87F1-894C-1BFE-98B480E00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BF48614-9F1D-BE3A-5C52-A47DAA02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929A9A-87DE-B739-F41B-E92C3681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86765FB-0554-79B3-9B53-D671480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D25D38-ABFC-0902-D2C2-180A20A6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752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7312489-8851-E7D9-11FC-F65007E5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92A3D2B-D35F-2D58-481C-5CD820C8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04F6AA-9EB1-452E-1807-0F7ABA98B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4FB4-3774-4811-89DB-F3C4398542C1}" type="datetimeFigureOut">
              <a:rPr lang="pt-PT" smtClean="0"/>
              <a:t>18/07/2023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B7E606-FEEA-4A0D-BCC4-64D711F3D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FF01C7-F288-35C8-2778-2DF573A76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F264-A069-496C-9832-3112C18A38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410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A10AEB-BF6A-8C3F-4E56-BE9D94478996}"/>
              </a:ext>
            </a:extLst>
          </p:cNvPr>
          <p:cNvSpPr txBox="1">
            <a:spLocks/>
          </p:cNvSpPr>
          <p:nvPr/>
        </p:nvSpPr>
        <p:spPr>
          <a:xfrm>
            <a:off x="612869" y="2043550"/>
            <a:ext cx="11090787" cy="2137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dirty="0"/>
              <a:t>Arquitetura de Integração para suporte de dispositivos IoT </a:t>
            </a:r>
            <a:r>
              <a:rPr lang="en-US" sz="4000" dirty="0" err="1"/>
              <a:t>em</a:t>
            </a:r>
            <a:r>
              <a:rPr lang="en-US" sz="4000" dirty="0"/>
              <a:t> Smart-Environments</a:t>
            </a:r>
          </a:p>
          <a:p>
            <a:pPr algn="ctr">
              <a:spcAft>
                <a:spcPts val="600"/>
              </a:spcAft>
            </a:pPr>
            <a:r>
              <a:rPr lang="en-US" sz="3200" dirty="0"/>
              <a:t>&amp;</a:t>
            </a:r>
            <a:br>
              <a:rPr lang="en-US" sz="3200" dirty="0"/>
            </a:br>
            <a:r>
              <a:rPr lang="en-US" sz="2800" dirty="0"/>
              <a:t>VR Training for Public Speaking</a:t>
            </a:r>
            <a:endParaRPr lang="en-US" sz="32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B56FF00C-388F-1625-59F8-B8B1E9D76892}"/>
              </a:ext>
            </a:extLst>
          </p:cNvPr>
          <p:cNvSpPr txBox="1">
            <a:spLocks/>
          </p:cNvSpPr>
          <p:nvPr/>
        </p:nvSpPr>
        <p:spPr>
          <a:xfrm>
            <a:off x="518464" y="5371608"/>
            <a:ext cx="327246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4FF214-7F7E-D4CE-D70D-D7AF1CED5910}"/>
              </a:ext>
            </a:extLst>
          </p:cNvPr>
          <p:cNvSpPr txBox="1"/>
          <p:nvPr/>
        </p:nvSpPr>
        <p:spPr>
          <a:xfrm>
            <a:off x="488344" y="4808292"/>
            <a:ext cx="744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/>
              <a:t>Orientador IPCA</a:t>
            </a:r>
            <a:r>
              <a:rPr lang="pt-PT" sz="2400" dirty="0"/>
              <a:t>: Luís Martins Gonzaga</a:t>
            </a:r>
          </a:p>
          <a:p>
            <a:r>
              <a:rPr lang="pt-PT" sz="2400" b="1" u="sng" dirty="0"/>
              <a:t>Supervisor da Empresa</a:t>
            </a:r>
            <a:r>
              <a:rPr lang="pt-PT" sz="2400" dirty="0"/>
              <a:t>: Hugo Lopes &amp; Vítor Carvalho</a:t>
            </a:r>
          </a:p>
        </p:txBody>
      </p:sp>
      <p:pic>
        <p:nvPicPr>
          <p:cNvPr id="17" name="Picture 2" descr="Optimizer- Serviços e Consultadoria Informática, Lda - COTEC Portugal">
            <a:extLst>
              <a:ext uri="{FF2B5EF4-FFF2-40B4-BE49-F238E27FC236}">
                <a16:creationId xmlns:a16="http://schemas.microsoft.com/office/drawing/2014/main" id="{4DEE98B9-DDD3-B15D-D89C-0696D785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589" y="437185"/>
            <a:ext cx="820482" cy="820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Uma imagem com Tipo de letra, Gráficos, símbolo, captura de ecrã&#10;&#10;Descrição gerada automaticamente">
            <a:extLst>
              <a:ext uri="{FF2B5EF4-FFF2-40B4-BE49-F238E27FC236}">
                <a16:creationId xmlns:a16="http://schemas.microsoft.com/office/drawing/2014/main" id="{9C7FC2D8-4DA6-FCB7-CAA8-9948E4788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39" y="586564"/>
            <a:ext cx="1682826" cy="63674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45418B-294D-F775-0871-6814F62CE12A}"/>
              </a:ext>
            </a:extLst>
          </p:cNvPr>
          <p:cNvSpPr txBox="1"/>
          <p:nvPr/>
        </p:nvSpPr>
        <p:spPr>
          <a:xfrm>
            <a:off x="5197994" y="6422621"/>
            <a:ext cx="276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07/2023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EABFED-9C6C-D3F5-9AED-E1226D582B35}"/>
              </a:ext>
            </a:extLst>
          </p:cNvPr>
          <p:cNvSpPr txBox="1"/>
          <p:nvPr/>
        </p:nvSpPr>
        <p:spPr>
          <a:xfrm>
            <a:off x="488344" y="1341042"/>
            <a:ext cx="11208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/>
              <a:t>Licenciatura em Engenharia de Sistemas Informáticos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DE9314-7D6F-E525-E882-58E7B0EF55DE}"/>
              </a:ext>
            </a:extLst>
          </p:cNvPr>
          <p:cNvSpPr txBox="1"/>
          <p:nvPr/>
        </p:nvSpPr>
        <p:spPr>
          <a:xfrm>
            <a:off x="8357962" y="5713240"/>
            <a:ext cx="366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u="sng" dirty="0"/>
              <a:t>Realizado por</a:t>
            </a:r>
            <a:r>
              <a:rPr lang="pt-PT" sz="2400" dirty="0"/>
              <a:t>: Joel Jonassi</a:t>
            </a:r>
          </a:p>
        </p:txBody>
      </p:sp>
    </p:spTree>
    <p:extLst>
      <p:ext uri="{BB962C8B-B14F-4D97-AF65-F5344CB8AC3E}">
        <p14:creationId xmlns:p14="http://schemas.microsoft.com/office/powerpoint/2010/main" val="356575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7FBAF-B410-945C-AC5F-4F044164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Apresentação das Soluções</a:t>
            </a:r>
          </a:p>
        </p:txBody>
      </p:sp>
    </p:spTree>
    <p:extLst>
      <p:ext uri="{BB962C8B-B14F-4D97-AF65-F5344CB8AC3E}">
        <p14:creationId xmlns:p14="http://schemas.microsoft.com/office/powerpoint/2010/main" val="428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F3C5-2E4A-3AFF-35BE-5E167951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11" y="2864224"/>
            <a:ext cx="10394577" cy="1129552"/>
          </a:xfrm>
        </p:spPr>
        <p:txBody>
          <a:bodyPr/>
          <a:lstStyle/>
          <a:p>
            <a:pPr algn="ctr"/>
            <a:r>
              <a:rPr lang="pt-PT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4496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68978063-424A-98B4-A0DB-C26B86296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40790"/>
              </p:ext>
            </p:extLst>
          </p:nvPr>
        </p:nvGraphicFramePr>
        <p:xfrm>
          <a:off x="838200" y="979715"/>
          <a:ext cx="10754032" cy="287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4" descr="API’s Integration (3rd Party) – Mammoth-AI">
            <a:extLst>
              <a:ext uri="{FF2B5EF4-FFF2-40B4-BE49-F238E27FC236}">
                <a16:creationId xmlns:a16="http://schemas.microsoft.com/office/drawing/2014/main" id="{37F70C8F-1D8A-5884-24E2-A42A471DF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r="14994" b="61441"/>
          <a:stretch/>
        </p:blipFill>
        <p:spPr bwMode="auto">
          <a:xfrm>
            <a:off x="4684094" y="2073280"/>
            <a:ext cx="1215963" cy="43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0F3DA895-3C2B-5040-196E-EDFC65E931D9}"/>
              </a:ext>
            </a:extLst>
          </p:cNvPr>
          <p:cNvSpPr txBox="1">
            <a:spLocks/>
          </p:cNvSpPr>
          <p:nvPr/>
        </p:nvSpPr>
        <p:spPr>
          <a:xfrm>
            <a:off x="838200" y="3771865"/>
            <a:ext cx="10515600" cy="79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Análise e Especificação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7A6B7BA0-CED8-98CB-7A86-FE1730AC1E60}"/>
              </a:ext>
            </a:extLst>
          </p:cNvPr>
          <p:cNvSpPr txBox="1">
            <a:spLocks/>
          </p:cNvSpPr>
          <p:nvPr/>
        </p:nvSpPr>
        <p:spPr>
          <a:xfrm>
            <a:off x="838200" y="4473204"/>
            <a:ext cx="5061857" cy="215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/>
              <a:t>Requisitos funcionais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/>
              <a:t>Requisitos não funcionais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AA42B622-5ED6-FE25-089B-5D3C4A048EC6}"/>
              </a:ext>
            </a:extLst>
          </p:cNvPr>
          <p:cNvSpPr txBox="1">
            <a:spLocks/>
          </p:cNvSpPr>
          <p:nvPr/>
        </p:nvSpPr>
        <p:spPr>
          <a:xfrm>
            <a:off x="6291945" y="4571328"/>
            <a:ext cx="5802693" cy="184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/>
              <a:t>Diagrama Entidade Relação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/>
              <a:t>Casos de Usos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86492F0-0224-6937-CD6B-E1818272DC88}"/>
              </a:ext>
            </a:extLst>
          </p:cNvPr>
          <p:cNvSpPr txBox="1">
            <a:spLocks/>
          </p:cNvSpPr>
          <p:nvPr/>
        </p:nvSpPr>
        <p:spPr>
          <a:xfrm>
            <a:off x="0" y="313483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73996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2D7C7-3821-616C-AC51-FA573914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483"/>
            <a:ext cx="12192000" cy="720000"/>
          </a:xfrm>
        </p:spPr>
        <p:txBody>
          <a:bodyPr/>
          <a:lstStyle/>
          <a:p>
            <a:pPr algn="ctr"/>
            <a:r>
              <a:rPr lang="pt-PT" b="1" dirty="0"/>
              <a:t>Arquitetura Funcional</a:t>
            </a:r>
          </a:p>
        </p:txBody>
      </p:sp>
      <p:pic>
        <p:nvPicPr>
          <p:cNvPr id="10" name="Imagem 9" descr="Uma imagem com texto, captura de ecrã, diagrama, software&#10;&#10;Descrição gerada automaticamente">
            <a:extLst>
              <a:ext uri="{FF2B5EF4-FFF2-40B4-BE49-F238E27FC236}">
                <a16:creationId xmlns:a16="http://schemas.microsoft.com/office/drawing/2014/main" id="{74DD66A5-2314-0D8E-AD68-EB065F875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38" y="1434727"/>
            <a:ext cx="7565923" cy="51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8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D4ECF6-5328-E06E-A9E0-DDEFD54D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48" y="3064796"/>
            <a:ext cx="3947991" cy="1537007"/>
          </a:xfrm>
        </p:spPr>
        <p:txBody>
          <a:bodyPr>
            <a:normAutofit fontScale="92500"/>
          </a:bodyPr>
          <a:lstStyle/>
          <a:p>
            <a:r>
              <a:rPr lang="pt-PT" dirty="0"/>
              <a:t>Consultar Dados</a:t>
            </a:r>
          </a:p>
          <a:p>
            <a:r>
              <a:rPr lang="pt-PT" b="1" dirty="0">
                <a:solidFill>
                  <a:srgbClr val="00B050"/>
                </a:solidFill>
              </a:rPr>
              <a:t>Gestão de Cercas Digitais</a:t>
            </a:r>
          </a:p>
          <a:p>
            <a:r>
              <a:rPr lang="pt-PT" dirty="0"/>
              <a:t>Notificações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B2798B53-D69D-52F5-A04C-E9B074B6682A}"/>
              </a:ext>
            </a:extLst>
          </p:cNvPr>
          <p:cNvSpPr txBox="1">
            <a:spLocks/>
          </p:cNvSpPr>
          <p:nvPr/>
        </p:nvSpPr>
        <p:spPr>
          <a:xfrm>
            <a:off x="5862900" y="3011458"/>
            <a:ext cx="3431724" cy="153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>
                <a:solidFill>
                  <a:srgbClr val="00B050"/>
                </a:solidFill>
              </a:rPr>
              <a:t>Importar ficheiro</a:t>
            </a:r>
          </a:p>
          <a:p>
            <a:r>
              <a:rPr lang="pt-PT" dirty="0"/>
              <a:t>Gerir Utilizadores</a:t>
            </a:r>
          </a:p>
          <a:p>
            <a:r>
              <a:rPr lang="pt-PT" dirty="0"/>
              <a:t>Gerir Dispositivos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6" name="Retângulo 15" descr="Smart Phone">
            <a:extLst>
              <a:ext uri="{FF2B5EF4-FFF2-40B4-BE49-F238E27FC236}">
                <a16:creationId xmlns:a16="http://schemas.microsoft.com/office/drawing/2014/main" id="{51B8E57B-B774-8F2A-69CD-12F279D9B4D6}"/>
              </a:ext>
            </a:extLst>
          </p:cNvPr>
          <p:cNvSpPr/>
          <p:nvPr/>
        </p:nvSpPr>
        <p:spPr>
          <a:xfrm>
            <a:off x="2397227" y="1277895"/>
            <a:ext cx="810000" cy="81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C20A50-F61C-3C37-9BC6-0D9FCC1DA658}"/>
              </a:ext>
            </a:extLst>
          </p:cNvPr>
          <p:cNvSpPr txBox="1"/>
          <p:nvPr/>
        </p:nvSpPr>
        <p:spPr>
          <a:xfrm>
            <a:off x="1019300" y="2210391"/>
            <a:ext cx="3565854" cy="5283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800" b="0" i="0" kern="1200" dirty="0"/>
              <a:t>Aplicação Móvel</a:t>
            </a:r>
            <a:endParaRPr lang="en-US" sz="2800" kern="1200" dirty="0"/>
          </a:p>
        </p:txBody>
      </p:sp>
      <p:sp>
        <p:nvSpPr>
          <p:cNvPr id="21" name="Retângulo 20" descr="Portátil">
            <a:extLst>
              <a:ext uri="{FF2B5EF4-FFF2-40B4-BE49-F238E27FC236}">
                <a16:creationId xmlns:a16="http://schemas.microsoft.com/office/drawing/2014/main" id="{DE6F117C-8AED-B5AE-445C-A210A18D30EC}"/>
              </a:ext>
            </a:extLst>
          </p:cNvPr>
          <p:cNvSpPr/>
          <p:nvPr/>
        </p:nvSpPr>
        <p:spPr>
          <a:xfrm>
            <a:off x="6993795" y="1199505"/>
            <a:ext cx="810000" cy="81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5A50C7-F7AE-7476-A017-AC3DEEF4CC08}"/>
              </a:ext>
            </a:extLst>
          </p:cNvPr>
          <p:cNvSpPr txBox="1"/>
          <p:nvPr/>
        </p:nvSpPr>
        <p:spPr>
          <a:xfrm>
            <a:off x="6021168" y="2124882"/>
            <a:ext cx="2755255" cy="51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3200" kern="1200" dirty="0"/>
              <a:t>Aplicação Web</a:t>
            </a:r>
            <a:endParaRPr lang="en-US" sz="3200" kern="1200" dirty="0"/>
          </a:p>
        </p:txBody>
      </p:sp>
      <p:sp>
        <p:nvSpPr>
          <p:cNvPr id="28" name="Marcador de Posição de Conteúdo 2">
            <a:extLst>
              <a:ext uri="{FF2B5EF4-FFF2-40B4-BE49-F238E27FC236}">
                <a16:creationId xmlns:a16="http://schemas.microsoft.com/office/drawing/2014/main" id="{9DEEBB32-C8B5-D34C-403C-BBD6EC54D6BF}"/>
              </a:ext>
            </a:extLst>
          </p:cNvPr>
          <p:cNvSpPr txBox="1">
            <a:spLocks/>
          </p:cNvSpPr>
          <p:nvPr/>
        </p:nvSpPr>
        <p:spPr>
          <a:xfrm>
            <a:off x="5702732" y="5113697"/>
            <a:ext cx="2196000" cy="10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err="1">
                <a:solidFill>
                  <a:srgbClr val="00B050"/>
                </a:solidFill>
              </a:rPr>
              <a:t>TypeScript</a:t>
            </a:r>
            <a:endParaRPr lang="pt-PT" b="1" dirty="0">
              <a:solidFill>
                <a:srgbClr val="00B050"/>
              </a:solidFill>
            </a:endParaRPr>
          </a:p>
          <a:p>
            <a:r>
              <a:rPr lang="pt-PT" b="1" dirty="0">
                <a:solidFill>
                  <a:srgbClr val="00B050"/>
                </a:solidFill>
              </a:rPr>
              <a:t>Angular</a:t>
            </a:r>
          </a:p>
        </p:txBody>
      </p:sp>
      <p:sp>
        <p:nvSpPr>
          <p:cNvPr id="29" name="Marcador de Posição de Conteúdo 2">
            <a:extLst>
              <a:ext uri="{FF2B5EF4-FFF2-40B4-BE49-F238E27FC236}">
                <a16:creationId xmlns:a16="http://schemas.microsoft.com/office/drawing/2014/main" id="{DA05A858-82DB-C9EB-F232-00D38573D5C6}"/>
              </a:ext>
            </a:extLst>
          </p:cNvPr>
          <p:cNvSpPr txBox="1">
            <a:spLocks/>
          </p:cNvSpPr>
          <p:nvPr/>
        </p:nvSpPr>
        <p:spPr>
          <a:xfrm>
            <a:off x="1019300" y="5102765"/>
            <a:ext cx="4165610" cy="1226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err="1">
                <a:solidFill>
                  <a:srgbClr val="00B050"/>
                </a:solidFill>
              </a:rPr>
              <a:t>Kotlin</a:t>
            </a:r>
            <a:endParaRPr lang="pt-PT" b="1" dirty="0">
              <a:solidFill>
                <a:srgbClr val="00B050"/>
              </a:solidFill>
            </a:endParaRPr>
          </a:p>
          <a:p>
            <a:r>
              <a:rPr lang="pt-PT" b="1" dirty="0" err="1">
                <a:solidFill>
                  <a:srgbClr val="00B050"/>
                </a:solidFill>
              </a:rPr>
              <a:t>Firebase</a:t>
            </a:r>
            <a:r>
              <a:rPr lang="pt-PT" b="1" dirty="0">
                <a:solidFill>
                  <a:srgbClr val="00B050"/>
                </a:solidFill>
              </a:rPr>
              <a:t> </a:t>
            </a:r>
            <a:r>
              <a:rPr lang="pt-PT" b="1" dirty="0" err="1">
                <a:solidFill>
                  <a:srgbClr val="00B050"/>
                </a:solidFill>
              </a:rPr>
              <a:t>Push</a:t>
            </a:r>
            <a:r>
              <a:rPr lang="pt-PT" b="1" dirty="0">
                <a:solidFill>
                  <a:srgbClr val="00B050"/>
                </a:solidFill>
              </a:rPr>
              <a:t> </a:t>
            </a:r>
            <a:r>
              <a:rPr lang="pt-PT" b="1" dirty="0" err="1">
                <a:solidFill>
                  <a:srgbClr val="00B050"/>
                </a:solidFill>
              </a:rPr>
              <a:t>Notifications</a:t>
            </a:r>
            <a:endParaRPr lang="pt-PT" b="1" dirty="0">
              <a:solidFill>
                <a:srgbClr val="00B050"/>
              </a:solidFill>
            </a:endParaRPr>
          </a:p>
        </p:txBody>
      </p:sp>
      <p:sp>
        <p:nvSpPr>
          <p:cNvPr id="30" name="Marcador de Posição de Conteúdo 2">
            <a:extLst>
              <a:ext uri="{FF2B5EF4-FFF2-40B4-BE49-F238E27FC236}">
                <a16:creationId xmlns:a16="http://schemas.microsoft.com/office/drawing/2014/main" id="{4F90E53E-6EDE-8CFD-E61E-0CCB87098ABA}"/>
              </a:ext>
            </a:extLst>
          </p:cNvPr>
          <p:cNvSpPr txBox="1">
            <a:spLocks/>
          </p:cNvSpPr>
          <p:nvPr/>
        </p:nvSpPr>
        <p:spPr>
          <a:xfrm>
            <a:off x="9796385" y="2747486"/>
            <a:ext cx="2196000" cy="297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>
                <a:solidFill>
                  <a:srgbClr val="00B050"/>
                </a:solidFill>
              </a:rPr>
              <a:t>C#</a:t>
            </a:r>
          </a:p>
          <a:p>
            <a:r>
              <a:rPr lang="pt-PT" b="1" dirty="0">
                <a:solidFill>
                  <a:srgbClr val="00B050"/>
                </a:solidFill>
              </a:rPr>
              <a:t>.NET6</a:t>
            </a:r>
          </a:p>
          <a:p>
            <a:r>
              <a:rPr lang="pt-PT" b="1" dirty="0" err="1">
                <a:solidFill>
                  <a:srgbClr val="00B050"/>
                </a:solidFill>
              </a:rPr>
              <a:t>NTier</a:t>
            </a:r>
            <a:endParaRPr lang="pt-PT" b="1" dirty="0">
              <a:solidFill>
                <a:srgbClr val="00B050"/>
              </a:solidFill>
            </a:endParaRPr>
          </a:p>
          <a:p>
            <a:r>
              <a:rPr lang="pt-PT" b="1" dirty="0" err="1">
                <a:solidFill>
                  <a:srgbClr val="FF0000"/>
                </a:solidFill>
              </a:rPr>
              <a:t>Firebase</a:t>
            </a:r>
            <a:endParaRPr lang="pt-PT" b="1" dirty="0">
              <a:solidFill>
                <a:srgbClr val="FF0000"/>
              </a:solidFill>
            </a:endParaRPr>
          </a:p>
          <a:p>
            <a:r>
              <a:rPr lang="pt-PT" b="1" dirty="0" err="1">
                <a:solidFill>
                  <a:srgbClr val="FF0000"/>
                </a:solidFill>
              </a:rPr>
              <a:t>Webhooks</a:t>
            </a:r>
            <a:endParaRPr lang="pt-PT" b="1" dirty="0">
              <a:solidFill>
                <a:srgbClr val="FF0000"/>
              </a:solidFill>
            </a:endParaRPr>
          </a:p>
          <a:p>
            <a:r>
              <a:rPr lang="pt-PT" b="1" dirty="0">
                <a:solidFill>
                  <a:srgbClr val="00B050"/>
                </a:solidFill>
              </a:rPr>
              <a:t>Server </a:t>
            </a:r>
            <a:r>
              <a:rPr lang="pt-PT" b="1" dirty="0" err="1">
                <a:solidFill>
                  <a:srgbClr val="00B050"/>
                </a:solidFill>
              </a:rPr>
              <a:t>Sent</a:t>
            </a:r>
            <a:r>
              <a:rPr lang="pt-PT" b="1" dirty="0">
                <a:solidFill>
                  <a:srgbClr val="00B050"/>
                </a:solidFill>
              </a:rPr>
              <a:t> </a:t>
            </a:r>
            <a:r>
              <a:rPr lang="pt-PT" b="1" dirty="0" err="1">
                <a:solidFill>
                  <a:srgbClr val="00B050"/>
                </a:solidFill>
              </a:rPr>
              <a:t>Events</a:t>
            </a:r>
            <a:endParaRPr lang="pt-PT" b="1" dirty="0">
              <a:solidFill>
                <a:srgbClr val="00B050"/>
              </a:solidFill>
            </a:endParaRPr>
          </a:p>
          <a:p>
            <a:r>
              <a:rPr lang="pt-PT" b="1" dirty="0" err="1">
                <a:solidFill>
                  <a:srgbClr val="00B050"/>
                </a:solidFill>
              </a:rPr>
              <a:t>PostgreSQL</a:t>
            </a:r>
            <a:endParaRPr lang="pt-PT" b="1" dirty="0">
              <a:solidFill>
                <a:srgbClr val="00B050"/>
              </a:solidFill>
            </a:endParaRPr>
          </a:p>
          <a:p>
            <a:r>
              <a:rPr lang="pt-PT" b="1" dirty="0">
                <a:solidFill>
                  <a:srgbClr val="00B050"/>
                </a:solidFill>
              </a:rPr>
              <a:t>MQTT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6921583-09C8-4B7F-0BDB-953CF5B9C7A5}"/>
              </a:ext>
            </a:extLst>
          </p:cNvPr>
          <p:cNvSpPr/>
          <p:nvPr/>
        </p:nvSpPr>
        <p:spPr>
          <a:xfrm>
            <a:off x="1019300" y="2861187"/>
            <a:ext cx="4043140" cy="20248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04F89AA-4AD7-E439-F8B3-4378FA24CF8E}"/>
              </a:ext>
            </a:extLst>
          </p:cNvPr>
          <p:cNvSpPr/>
          <p:nvPr/>
        </p:nvSpPr>
        <p:spPr>
          <a:xfrm>
            <a:off x="5615868" y="2862842"/>
            <a:ext cx="3565854" cy="20232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FFE9A9EF-4090-AEA9-1AFE-18CC4F9AB4A4}"/>
              </a:ext>
            </a:extLst>
          </p:cNvPr>
          <p:cNvSpPr/>
          <p:nvPr/>
        </p:nvSpPr>
        <p:spPr>
          <a:xfrm>
            <a:off x="1019299" y="5113017"/>
            <a:ext cx="4043139" cy="12166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C7D1B60-B83F-1FB0-6F02-7C38EA1FD8A5}"/>
              </a:ext>
            </a:extLst>
          </p:cNvPr>
          <p:cNvSpPr/>
          <p:nvPr/>
        </p:nvSpPr>
        <p:spPr>
          <a:xfrm>
            <a:off x="5677103" y="5102765"/>
            <a:ext cx="3565854" cy="9998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D765E60-D857-BD7A-4D4A-5EC44AF1A9CE}"/>
              </a:ext>
            </a:extLst>
          </p:cNvPr>
          <p:cNvSpPr/>
          <p:nvPr/>
        </p:nvSpPr>
        <p:spPr>
          <a:xfrm>
            <a:off x="9735150" y="2640351"/>
            <a:ext cx="2243533" cy="30855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9044F218-831C-4485-A962-7C8A3E28BDEA}"/>
              </a:ext>
            </a:extLst>
          </p:cNvPr>
          <p:cNvSpPr txBox="1">
            <a:spLocks/>
          </p:cNvSpPr>
          <p:nvPr/>
        </p:nvSpPr>
        <p:spPr>
          <a:xfrm>
            <a:off x="0" y="313483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Serviços </a:t>
            </a:r>
            <a:r>
              <a:rPr lang="pt-PT" b="1" dirty="0" err="1"/>
              <a:t>RESTFul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4281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AEF0EB9A-4A86-FD38-0347-E65FB2D8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8" y="1983790"/>
            <a:ext cx="9453718" cy="1895036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AFNorte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Lda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 &amp; IPCA - </a:t>
            </a:r>
            <a:r>
              <a:rPr lang="es-ES" sz="2400" b="1" dirty="0">
                <a:latin typeface="Calibri"/>
                <a:ea typeface="Calibri"/>
                <a:cs typeface="Calibri"/>
                <a:sym typeface="Calibri"/>
              </a:rPr>
              <a:t>Portugal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Hoforworld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 SC – </a:t>
            </a:r>
            <a:r>
              <a:rPr lang="es-ES" sz="2400" b="1" dirty="0" err="1">
                <a:latin typeface="Calibri"/>
                <a:ea typeface="Calibri"/>
                <a:cs typeface="Calibri"/>
                <a:sym typeface="Calibri"/>
              </a:rPr>
              <a:t>Roménia</a:t>
            </a:r>
            <a:endParaRPr lang="es-E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Mehmet </a:t>
            </a: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Rıfat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Evyap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Mesleki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 ve </a:t>
            </a: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Teknik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Anadolu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Lisesi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school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s-ES" sz="2400" b="1" dirty="0">
                <a:latin typeface="Calibri"/>
                <a:ea typeface="Calibri"/>
                <a:cs typeface="Calibri"/>
                <a:sym typeface="Calibri"/>
              </a:rPr>
              <a:t>Turquía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2400" dirty="0" err="1">
                <a:latin typeface="Calibri"/>
                <a:ea typeface="Calibri"/>
                <a:cs typeface="Calibri"/>
                <a:sym typeface="Calibri"/>
              </a:rPr>
              <a:t>Namoi</a:t>
            </a: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s-ES" sz="2400" b="1" dirty="0" err="1">
                <a:latin typeface="Calibri"/>
                <a:ea typeface="Calibri"/>
                <a:cs typeface="Calibri"/>
                <a:sym typeface="Calibri"/>
              </a:rPr>
              <a:t>Russia</a:t>
            </a:r>
            <a:endParaRPr lang="es-E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International Institute of Applied Psychology and Human Sciences -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Itália</a:t>
            </a:r>
            <a:endParaRPr lang="es-ES" sz="2400" b="1" dirty="0">
              <a:latin typeface="Calibri"/>
              <a:ea typeface="Calibri"/>
              <a:cs typeface="Calibri"/>
              <a:sym typeface="Calibri"/>
            </a:endParaRPr>
          </a:p>
          <a:p>
            <a:endParaRPr lang="pt-PT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DFBFF4-EAC0-629B-2DE1-76E00E8527F8}"/>
              </a:ext>
            </a:extLst>
          </p:cNvPr>
          <p:cNvSpPr txBox="1"/>
          <p:nvPr/>
        </p:nvSpPr>
        <p:spPr>
          <a:xfrm>
            <a:off x="1120876" y="1522125"/>
            <a:ext cx="3248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/>
              <a:t>Parceiros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27EBE7E-3E9B-5DFD-3AC0-E788CC43C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0320"/>
            <a:ext cx="2566638" cy="73768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7B8F17-CF4B-4E5C-89DB-9E782AE992CA}"/>
              </a:ext>
            </a:extLst>
          </p:cNvPr>
          <p:cNvSpPr txBox="1"/>
          <p:nvPr/>
        </p:nvSpPr>
        <p:spPr>
          <a:xfrm>
            <a:off x="1120876" y="3994451"/>
            <a:ext cx="3248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/>
              <a:t>Objetivos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00FEC538-BC03-9322-873B-0598F860B4B2}"/>
              </a:ext>
            </a:extLst>
          </p:cNvPr>
          <p:cNvSpPr txBox="1">
            <a:spLocks/>
          </p:cNvSpPr>
          <p:nvPr/>
        </p:nvSpPr>
        <p:spPr>
          <a:xfrm>
            <a:off x="1474838" y="4456116"/>
            <a:ext cx="3996815" cy="154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/>
              <a:t>Uma aplicação </a:t>
            </a:r>
            <a:r>
              <a:rPr lang="pt-PT" sz="2400" dirty="0" err="1"/>
              <a:t>multiligue</a:t>
            </a:r>
            <a:endParaRPr lang="pt-PT" sz="2400" dirty="0"/>
          </a:p>
          <a:p>
            <a:r>
              <a:rPr lang="pt-PT" sz="2400" dirty="0"/>
              <a:t>Simulação de um discurso</a:t>
            </a:r>
          </a:p>
          <a:p>
            <a:r>
              <a:rPr lang="pt-PT" sz="2400" dirty="0"/>
              <a:t>Avaliar o utilizador</a:t>
            </a:r>
          </a:p>
          <a:p>
            <a:endParaRPr lang="pt-PT" sz="2400" dirty="0"/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6B95BC8D-B7C1-7F11-26FF-310A3C01F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319231"/>
              </p:ext>
            </p:extLst>
          </p:nvPr>
        </p:nvGraphicFramePr>
        <p:xfrm>
          <a:off x="5825615" y="3878826"/>
          <a:ext cx="5456903" cy="237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ítulo 1">
            <a:extLst>
              <a:ext uri="{FF2B5EF4-FFF2-40B4-BE49-F238E27FC236}">
                <a16:creationId xmlns:a16="http://schemas.microsoft.com/office/drawing/2014/main" id="{DF369014-E9D0-2CE5-E085-3DF12B303709}"/>
              </a:ext>
            </a:extLst>
          </p:cNvPr>
          <p:cNvSpPr txBox="1">
            <a:spLocks/>
          </p:cNvSpPr>
          <p:nvPr/>
        </p:nvSpPr>
        <p:spPr>
          <a:xfrm>
            <a:off x="0" y="313483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 Training for Public Speaking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88245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2D7C7-3821-616C-AC51-FA573914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483"/>
            <a:ext cx="12192000" cy="720000"/>
          </a:xfrm>
        </p:spPr>
        <p:txBody>
          <a:bodyPr/>
          <a:lstStyle/>
          <a:p>
            <a:pPr algn="ctr"/>
            <a:r>
              <a:rPr lang="pt-PT" b="1" dirty="0"/>
              <a:t>Arquitetura Funcional</a:t>
            </a:r>
          </a:p>
        </p:txBody>
      </p:sp>
      <p:pic>
        <p:nvPicPr>
          <p:cNvPr id="4098" name="Picture 2" descr="Pré-visualização da imagem">
            <a:extLst>
              <a:ext uri="{FF2B5EF4-FFF2-40B4-BE49-F238E27FC236}">
                <a16:creationId xmlns:a16="http://schemas.microsoft.com/office/drawing/2014/main" id="{3DCCEB6C-51A2-CD58-3BFF-66D96DD8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2" y="1033483"/>
            <a:ext cx="7750628" cy="51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22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4C917-6183-5843-9441-A0C611F7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584"/>
            <a:ext cx="12192000" cy="766989"/>
          </a:xfrm>
        </p:spPr>
        <p:txBody>
          <a:bodyPr/>
          <a:lstStyle/>
          <a:p>
            <a:pPr algn="ctr"/>
            <a:r>
              <a:rPr lang="pt-PT" b="1" dirty="0"/>
              <a:t>Suporte a Realidade Virtual</a:t>
            </a:r>
          </a:p>
        </p:txBody>
      </p:sp>
      <p:pic>
        <p:nvPicPr>
          <p:cNvPr id="6" name="Picture 2" descr="Google Cardboard - Wikipedia">
            <a:extLst>
              <a:ext uri="{FF2B5EF4-FFF2-40B4-BE49-F238E27FC236}">
                <a16:creationId xmlns:a16="http://schemas.microsoft.com/office/drawing/2014/main" id="{309C93EB-4CEC-3AB0-1D8A-D6E64E186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5" b="27561"/>
          <a:stretch/>
        </p:blipFill>
        <p:spPr bwMode="auto">
          <a:xfrm>
            <a:off x="1042737" y="2047032"/>
            <a:ext cx="5359123" cy="228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Uma imagem com captura de ecrã, Objetiva olho de peixe, sapatos, grupo&#10;&#10;Descrição gerada automaticamente">
            <a:extLst>
              <a:ext uri="{FF2B5EF4-FFF2-40B4-BE49-F238E27FC236}">
                <a16:creationId xmlns:a16="http://schemas.microsoft.com/office/drawing/2014/main" id="{86116E26-6635-7351-4781-68960650AD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98"/>
          <a:stretch/>
        </p:blipFill>
        <p:spPr>
          <a:xfrm>
            <a:off x="6520272" y="2196786"/>
            <a:ext cx="4775147" cy="21381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369FB69-BAE2-EA9D-203D-5233CA5BBD70}"/>
              </a:ext>
            </a:extLst>
          </p:cNvPr>
          <p:cNvSpPr txBox="1"/>
          <p:nvPr/>
        </p:nvSpPr>
        <p:spPr>
          <a:xfrm>
            <a:off x="1524000" y="468592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Cardboards</a:t>
            </a:r>
            <a:r>
              <a:rPr lang="pt-PT" sz="2800" dirty="0"/>
              <a:t> Google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48A470-5AD5-7A0A-840D-2644F18AA371}"/>
              </a:ext>
            </a:extLst>
          </p:cNvPr>
          <p:cNvSpPr txBox="1"/>
          <p:nvPr/>
        </p:nvSpPr>
        <p:spPr>
          <a:xfrm>
            <a:off x="6723419" y="468592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Aplicação móvel</a:t>
            </a:r>
          </a:p>
        </p:txBody>
      </p:sp>
    </p:spTree>
    <p:extLst>
      <p:ext uri="{BB962C8B-B14F-4D97-AF65-F5344CB8AC3E}">
        <p14:creationId xmlns:p14="http://schemas.microsoft.com/office/powerpoint/2010/main" val="113290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E1EB9-5786-D26C-396C-D4387B72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4363"/>
            <a:ext cx="12192000" cy="642681"/>
          </a:xfrm>
        </p:spPr>
        <p:txBody>
          <a:bodyPr>
            <a:normAutofit fontScale="90000"/>
          </a:bodyPr>
          <a:lstStyle/>
          <a:p>
            <a:pPr algn="ctr"/>
            <a:r>
              <a:rPr lang="pt-PT" b="1" dirty="0"/>
              <a:t>Serviços </a:t>
            </a:r>
            <a:r>
              <a:rPr lang="pt-PT" b="1" dirty="0" err="1"/>
              <a:t>RESTFul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D4ECF6-5328-E06E-A9E0-DDEFD54D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351" y="3046483"/>
            <a:ext cx="3565854" cy="1737939"/>
          </a:xfrm>
        </p:spPr>
        <p:txBody>
          <a:bodyPr>
            <a:normAutofit/>
          </a:bodyPr>
          <a:lstStyle/>
          <a:p>
            <a:r>
              <a:rPr lang="pt-PT" dirty="0"/>
              <a:t>Consulta de Cenários</a:t>
            </a:r>
          </a:p>
          <a:p>
            <a:r>
              <a:rPr lang="pt-PT" dirty="0"/>
              <a:t>Download de </a:t>
            </a:r>
            <a:r>
              <a:rPr lang="pt-PT" dirty="0" err="1"/>
              <a:t>Video</a:t>
            </a:r>
            <a:endParaRPr lang="pt-PT" dirty="0"/>
          </a:p>
          <a:p>
            <a:r>
              <a:rPr lang="pt-PT" dirty="0"/>
              <a:t>Consulta de Discursos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B2798B53-D69D-52F5-A04C-E9B074B6682A}"/>
              </a:ext>
            </a:extLst>
          </p:cNvPr>
          <p:cNvSpPr txBox="1">
            <a:spLocks/>
          </p:cNvSpPr>
          <p:nvPr/>
        </p:nvSpPr>
        <p:spPr>
          <a:xfrm>
            <a:off x="5744168" y="3046483"/>
            <a:ext cx="3431724" cy="153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Upload de Cenários</a:t>
            </a:r>
          </a:p>
          <a:p>
            <a:r>
              <a:rPr lang="pt-PT" dirty="0"/>
              <a:t>Upload de Discursos</a:t>
            </a:r>
          </a:p>
          <a:p>
            <a:r>
              <a:rPr lang="pt-PT" dirty="0"/>
              <a:t>Gerir Utilizadores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6" name="Retângulo 15" descr="Smart Phone">
            <a:extLst>
              <a:ext uri="{FF2B5EF4-FFF2-40B4-BE49-F238E27FC236}">
                <a16:creationId xmlns:a16="http://schemas.microsoft.com/office/drawing/2014/main" id="{51B8E57B-B774-8F2A-69CD-12F279D9B4D6}"/>
              </a:ext>
            </a:extLst>
          </p:cNvPr>
          <p:cNvSpPr/>
          <p:nvPr/>
        </p:nvSpPr>
        <p:spPr>
          <a:xfrm>
            <a:off x="2397227" y="1277895"/>
            <a:ext cx="810000" cy="81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C20A50-F61C-3C37-9BC6-0D9FCC1DA658}"/>
              </a:ext>
            </a:extLst>
          </p:cNvPr>
          <p:cNvSpPr txBox="1"/>
          <p:nvPr/>
        </p:nvSpPr>
        <p:spPr>
          <a:xfrm>
            <a:off x="1019300" y="2112051"/>
            <a:ext cx="3565854" cy="6426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800" b="0" i="0" kern="1200" dirty="0"/>
              <a:t>Aplicação Móvel</a:t>
            </a:r>
            <a:endParaRPr lang="en-US" sz="2800" kern="1200" dirty="0"/>
          </a:p>
        </p:txBody>
      </p:sp>
      <p:sp>
        <p:nvSpPr>
          <p:cNvPr id="21" name="Retângulo 20" descr="Portátil">
            <a:extLst>
              <a:ext uri="{FF2B5EF4-FFF2-40B4-BE49-F238E27FC236}">
                <a16:creationId xmlns:a16="http://schemas.microsoft.com/office/drawing/2014/main" id="{DE6F117C-8AED-B5AE-445C-A210A18D30EC}"/>
              </a:ext>
            </a:extLst>
          </p:cNvPr>
          <p:cNvSpPr/>
          <p:nvPr/>
        </p:nvSpPr>
        <p:spPr>
          <a:xfrm>
            <a:off x="6993795" y="1199505"/>
            <a:ext cx="810000" cy="81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5A50C7-F7AE-7476-A017-AC3DEEF4CC08}"/>
              </a:ext>
            </a:extLst>
          </p:cNvPr>
          <p:cNvSpPr txBox="1"/>
          <p:nvPr/>
        </p:nvSpPr>
        <p:spPr>
          <a:xfrm>
            <a:off x="6021168" y="2124882"/>
            <a:ext cx="2755255" cy="51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3200" kern="1200" dirty="0"/>
              <a:t>Aplicação Web</a:t>
            </a:r>
            <a:endParaRPr lang="en-US" sz="3200" kern="1200" dirty="0"/>
          </a:p>
        </p:txBody>
      </p:sp>
      <p:sp>
        <p:nvSpPr>
          <p:cNvPr id="28" name="Marcador de Posição de Conteúdo 2">
            <a:extLst>
              <a:ext uri="{FF2B5EF4-FFF2-40B4-BE49-F238E27FC236}">
                <a16:creationId xmlns:a16="http://schemas.microsoft.com/office/drawing/2014/main" id="{9DEEBB32-C8B5-D34C-403C-BBD6EC54D6BF}"/>
              </a:ext>
            </a:extLst>
          </p:cNvPr>
          <p:cNvSpPr txBox="1">
            <a:spLocks/>
          </p:cNvSpPr>
          <p:nvPr/>
        </p:nvSpPr>
        <p:spPr>
          <a:xfrm>
            <a:off x="5702732" y="5113697"/>
            <a:ext cx="2196000" cy="10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err="1">
                <a:solidFill>
                  <a:srgbClr val="00B050"/>
                </a:solidFill>
              </a:rPr>
              <a:t>TypeScript</a:t>
            </a:r>
            <a:endParaRPr lang="pt-PT" b="1" dirty="0">
              <a:solidFill>
                <a:srgbClr val="00B050"/>
              </a:solidFill>
            </a:endParaRPr>
          </a:p>
          <a:p>
            <a:r>
              <a:rPr lang="pt-PT" b="1" dirty="0">
                <a:solidFill>
                  <a:srgbClr val="00B050"/>
                </a:solidFill>
              </a:rPr>
              <a:t>Angular</a:t>
            </a:r>
          </a:p>
        </p:txBody>
      </p:sp>
      <p:sp>
        <p:nvSpPr>
          <p:cNvPr id="29" name="Marcador de Posição de Conteúdo 2">
            <a:extLst>
              <a:ext uri="{FF2B5EF4-FFF2-40B4-BE49-F238E27FC236}">
                <a16:creationId xmlns:a16="http://schemas.microsoft.com/office/drawing/2014/main" id="{DA05A858-82DB-C9EB-F232-00D38573D5C6}"/>
              </a:ext>
            </a:extLst>
          </p:cNvPr>
          <p:cNvSpPr txBox="1">
            <a:spLocks/>
          </p:cNvSpPr>
          <p:nvPr/>
        </p:nvSpPr>
        <p:spPr>
          <a:xfrm>
            <a:off x="1019300" y="5102765"/>
            <a:ext cx="4119282" cy="122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err="1">
                <a:solidFill>
                  <a:srgbClr val="00B050"/>
                </a:solidFill>
              </a:rPr>
              <a:t>Unity</a:t>
            </a:r>
            <a:endParaRPr lang="pt-PT" b="1" dirty="0">
              <a:solidFill>
                <a:srgbClr val="00B050"/>
              </a:solidFill>
            </a:endParaRPr>
          </a:p>
          <a:p>
            <a:r>
              <a:rPr lang="pt-PT" b="1" dirty="0">
                <a:solidFill>
                  <a:srgbClr val="00B050"/>
                </a:solidFill>
              </a:rPr>
              <a:t>C#</a:t>
            </a:r>
          </a:p>
        </p:txBody>
      </p:sp>
      <p:sp>
        <p:nvSpPr>
          <p:cNvPr id="30" name="Marcador de Posição de Conteúdo 2">
            <a:extLst>
              <a:ext uri="{FF2B5EF4-FFF2-40B4-BE49-F238E27FC236}">
                <a16:creationId xmlns:a16="http://schemas.microsoft.com/office/drawing/2014/main" id="{4F90E53E-6EDE-8CFD-E61E-0CCB87098ABA}"/>
              </a:ext>
            </a:extLst>
          </p:cNvPr>
          <p:cNvSpPr txBox="1">
            <a:spLocks/>
          </p:cNvSpPr>
          <p:nvPr/>
        </p:nvSpPr>
        <p:spPr>
          <a:xfrm>
            <a:off x="9782684" y="2988330"/>
            <a:ext cx="2196000" cy="1800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>
                <a:solidFill>
                  <a:srgbClr val="00B050"/>
                </a:solidFill>
              </a:rPr>
              <a:t>C#</a:t>
            </a:r>
          </a:p>
          <a:p>
            <a:r>
              <a:rPr lang="pt-PT" b="1" dirty="0">
                <a:solidFill>
                  <a:srgbClr val="00B050"/>
                </a:solidFill>
              </a:rPr>
              <a:t>.NET6</a:t>
            </a:r>
          </a:p>
          <a:p>
            <a:r>
              <a:rPr lang="pt-PT" b="1" dirty="0" err="1">
                <a:solidFill>
                  <a:srgbClr val="00B050"/>
                </a:solidFill>
              </a:rPr>
              <a:t>PostgreSQL</a:t>
            </a:r>
            <a:endParaRPr lang="pt-PT" b="1" dirty="0">
              <a:solidFill>
                <a:srgbClr val="00B050"/>
              </a:solidFill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6921583-09C8-4B7F-0BDB-953CF5B9C7A5}"/>
              </a:ext>
            </a:extLst>
          </p:cNvPr>
          <p:cNvSpPr/>
          <p:nvPr/>
        </p:nvSpPr>
        <p:spPr>
          <a:xfrm>
            <a:off x="1019300" y="2861187"/>
            <a:ext cx="3785996" cy="2074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04F89AA-4AD7-E439-F8B3-4378FA24CF8E}"/>
              </a:ext>
            </a:extLst>
          </p:cNvPr>
          <p:cNvSpPr/>
          <p:nvPr/>
        </p:nvSpPr>
        <p:spPr>
          <a:xfrm>
            <a:off x="5615868" y="2862842"/>
            <a:ext cx="3565854" cy="21453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FFE9A9EF-4090-AEA9-1AFE-18CC4F9AB4A4}"/>
              </a:ext>
            </a:extLst>
          </p:cNvPr>
          <p:cNvSpPr/>
          <p:nvPr/>
        </p:nvSpPr>
        <p:spPr>
          <a:xfrm>
            <a:off x="1019299" y="5113017"/>
            <a:ext cx="3785995" cy="1039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C7D1B60-B83F-1FB0-6F02-7C38EA1FD8A5}"/>
              </a:ext>
            </a:extLst>
          </p:cNvPr>
          <p:cNvSpPr/>
          <p:nvPr/>
        </p:nvSpPr>
        <p:spPr>
          <a:xfrm>
            <a:off x="5677103" y="5102765"/>
            <a:ext cx="3565854" cy="9998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D765E60-D857-BD7A-4D4A-5EC44AF1A9CE}"/>
              </a:ext>
            </a:extLst>
          </p:cNvPr>
          <p:cNvSpPr/>
          <p:nvPr/>
        </p:nvSpPr>
        <p:spPr>
          <a:xfrm>
            <a:off x="9782684" y="2861187"/>
            <a:ext cx="2196000" cy="19081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9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2D7C7-3821-616C-AC51-FA573914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40203"/>
            <a:ext cx="12191999" cy="530394"/>
          </a:xfrm>
        </p:spPr>
        <p:txBody>
          <a:bodyPr>
            <a:normAutofit fontScale="90000"/>
          </a:bodyPr>
          <a:lstStyle/>
          <a:p>
            <a:pPr algn="ctr"/>
            <a:r>
              <a:rPr lang="pt-PT" b="1" dirty="0"/>
              <a:t>Conclusões e Trabalhos Futuros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DC9266-2C9D-034A-E0B7-703F2B7B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231"/>
            <a:ext cx="10515600" cy="530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/>
              <a:t>Sistema </a:t>
            </a:r>
            <a:r>
              <a:rPr lang="pt-PT" b="1" dirty="0" err="1"/>
              <a:t>IoT</a:t>
            </a:r>
            <a:endParaRPr lang="pt-PT" b="1" dirty="0"/>
          </a:p>
          <a:p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8D14658A-236B-2E1B-F583-BDF2F74255CF}"/>
              </a:ext>
            </a:extLst>
          </p:cNvPr>
          <p:cNvSpPr txBox="1">
            <a:spLocks/>
          </p:cNvSpPr>
          <p:nvPr/>
        </p:nvSpPr>
        <p:spPr>
          <a:xfrm>
            <a:off x="838200" y="3104366"/>
            <a:ext cx="10515600" cy="53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b="1" dirty="0"/>
              <a:t>Sistema VR</a:t>
            </a: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ADE33-A80C-F72F-B44D-CB7CC1D2E5F6}"/>
              </a:ext>
            </a:extLst>
          </p:cNvPr>
          <p:cNvSpPr txBox="1"/>
          <p:nvPr/>
        </p:nvSpPr>
        <p:spPr>
          <a:xfrm>
            <a:off x="1349829" y="1825625"/>
            <a:ext cx="6836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D</a:t>
            </a:r>
            <a:r>
              <a:rPr lang="pt-PT" sz="2800" b="0" i="0" dirty="0">
                <a:effectLst/>
              </a:rPr>
              <a:t>eterminar o percurso aproximado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Dar Seguimento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C1906B-30C8-D8E7-E075-8C85A55EE382}"/>
              </a:ext>
            </a:extLst>
          </p:cNvPr>
          <p:cNvSpPr txBox="1"/>
          <p:nvPr/>
        </p:nvSpPr>
        <p:spPr>
          <a:xfrm>
            <a:off x="1567543" y="3634760"/>
            <a:ext cx="10145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b="0" i="0" dirty="0">
                <a:effectLst/>
              </a:rPr>
              <a:t>Preparar a aplicação para </a:t>
            </a:r>
            <a:r>
              <a:rPr lang="pt-PT" sz="2800" b="0" i="0" dirty="0" err="1">
                <a:effectLst/>
              </a:rPr>
              <a:t>Oculus</a:t>
            </a:r>
            <a:r>
              <a:rPr lang="pt-PT" sz="2800" b="0" i="0" dirty="0">
                <a:effectLst/>
              </a:rPr>
              <a:t> </a:t>
            </a:r>
            <a:r>
              <a:rPr lang="pt-PT" sz="2800" b="0" i="0" dirty="0" err="1">
                <a:effectLst/>
              </a:rPr>
              <a:t>Quest</a:t>
            </a:r>
            <a:r>
              <a:rPr lang="pt-PT" sz="2800" b="0" i="0" dirty="0">
                <a:effectLst/>
              </a:rPr>
              <a:t>, HTC VIVE, </a:t>
            </a:r>
            <a:r>
              <a:rPr lang="pt-PT" sz="2800" b="0" i="0" dirty="0" err="1">
                <a:effectLst/>
              </a:rPr>
              <a:t>Oculus</a:t>
            </a:r>
            <a:r>
              <a:rPr lang="pt-PT" sz="2800" b="0" i="0" dirty="0">
                <a:effectLst/>
              </a:rPr>
              <a:t> Rift, </a:t>
            </a:r>
            <a:r>
              <a:rPr lang="pt-PT" sz="2800" b="0" i="0" dirty="0" err="1">
                <a:effectLst/>
              </a:rPr>
              <a:t>ect</a:t>
            </a:r>
            <a:r>
              <a:rPr lang="pt-PT" sz="2800" b="0" i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Avaliar Postura e o estado emocional</a:t>
            </a:r>
          </a:p>
        </p:txBody>
      </p:sp>
    </p:spTree>
    <p:extLst>
      <p:ext uri="{BB962C8B-B14F-4D97-AF65-F5344CB8AC3E}">
        <p14:creationId xmlns:p14="http://schemas.microsoft.com/office/powerpoint/2010/main" val="3148045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1560</Words>
  <Application>Microsoft Office PowerPoint</Application>
  <PresentationFormat>Ecrã Panorâmico</PresentationFormat>
  <Paragraphs>153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Söhne</vt:lpstr>
      <vt:lpstr>Tema do Office</vt:lpstr>
      <vt:lpstr>Apresentação do PowerPoint</vt:lpstr>
      <vt:lpstr>Apresentação do PowerPoint</vt:lpstr>
      <vt:lpstr>Arquitetura Funcional</vt:lpstr>
      <vt:lpstr>Apresentação do PowerPoint</vt:lpstr>
      <vt:lpstr>Apresentação do PowerPoint</vt:lpstr>
      <vt:lpstr>Arquitetura Funcional</vt:lpstr>
      <vt:lpstr>Suporte a Realidade Virtual</vt:lpstr>
      <vt:lpstr>Serviços RESTFul</vt:lpstr>
      <vt:lpstr>Conclusões e Trabalhos Futuros</vt:lpstr>
      <vt:lpstr>Apresentação das Soluções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Integração para suporte de dispositivos IoT em Smart-Enviroments</dc:title>
  <dc:creator>Joel Jonassi</dc:creator>
  <cp:lastModifiedBy>Joel Jonassi</cp:lastModifiedBy>
  <cp:revision>69</cp:revision>
  <dcterms:created xsi:type="dcterms:W3CDTF">2023-04-22T22:27:59Z</dcterms:created>
  <dcterms:modified xsi:type="dcterms:W3CDTF">2023-07-18T14:42:27Z</dcterms:modified>
</cp:coreProperties>
</file>