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79" r:id="rId8"/>
    <p:sldId id="264" r:id="rId9"/>
    <p:sldId id="265" r:id="rId10"/>
    <p:sldId id="266" r:id="rId11"/>
    <p:sldId id="267" r:id="rId12"/>
    <p:sldId id="268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Klara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09e7e2f6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09e7e2f6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2082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27a4cab3_6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a27a4cab3_6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Kevin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3480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a27a4cab3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a27a4cab3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Kevin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648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a27a4cab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a27a4cab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27a4cab3_6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a27a4cab3_6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a27a4cab3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a27a4cab3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a27a4cab3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a27a4cab3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Joel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gibt es alles für Funktionen in den Tarifverträgen?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Schutzfunktion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de"/>
            </a:br>
            <a:r>
              <a:rPr lang="de"/>
              <a:t>Zum einen gibt es die Schutzfunktionen, das ist die wichtigste Funktion innerhalb des Tarifvertrages.</a:t>
            </a:r>
            <a:br>
              <a:rPr lang="de"/>
            </a:b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Alleine wäre ein Arbeitnehmer dem Arbeitgeber bei Verhandlungen unterlegen. </a:t>
            </a:r>
            <a:br>
              <a:rPr lang="de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Indem die Gewerkschaft die Interessen der Arbeitnehmer vertritt, besteht eine bessere Basis, um Arbeitsbedingungen und Lohn zu verhandeln.</a:t>
            </a:r>
            <a:br>
              <a:rPr lang="de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Somit besteht Schutz vor einer einseitigen Festlegung der Arbeitsbedingungen.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>
                <a:solidFill>
                  <a:schemeClr val="dk1"/>
                </a:solidFill>
              </a:rPr>
              <a:t>Ordnungsfunktion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‌Tarifverträge legen rechtliche Standards für eine Branche fest. </a:t>
            </a:r>
            <a:br>
              <a:rPr lang="de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Etwa Branchenmindestlöhne. Daran orientieren sich Arbeitsverträge.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F3F4ED"/>
                </a:solidFill>
              </a:rPr>
              <a:t>Richtlinien Funktion</a:t>
            </a:r>
            <a:endParaRPr b="1">
              <a:solidFill>
                <a:srgbClr val="F3F4E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de">
                <a:solidFill>
                  <a:srgbClr val="F3F4ED"/>
                </a:solidFill>
              </a:rPr>
            </a:br>
            <a:r>
              <a:rPr lang="de">
                <a:solidFill>
                  <a:srgbClr val="F3F4ED"/>
                </a:solidFill>
                <a:highlight>
                  <a:srgbClr val="FFFFFF"/>
                </a:highlight>
              </a:rPr>
              <a:t>‌Tarifverträge legen rechtliche Standards für eine Branche fest. </a:t>
            </a:r>
            <a:br>
              <a:rPr lang="de">
                <a:solidFill>
                  <a:srgbClr val="F3F4ED"/>
                </a:solidFill>
                <a:highlight>
                  <a:srgbClr val="FFFFFF"/>
                </a:highlight>
              </a:rPr>
            </a:br>
            <a:r>
              <a:rPr lang="de">
                <a:solidFill>
                  <a:srgbClr val="F3F4ED"/>
                </a:solidFill>
                <a:highlight>
                  <a:srgbClr val="FFFFFF"/>
                </a:highlight>
              </a:rPr>
              <a:t>Etwa Branchenmindestlöhne. Daran orientieren sich Arbeitsverträge.</a:t>
            </a:r>
            <a:endParaRPr>
              <a:solidFill>
                <a:srgbClr val="F3F4E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chemeClr val="dk1"/>
                </a:solidFill>
                <a:highlight>
                  <a:srgbClr val="FFFFFF"/>
                </a:highlight>
              </a:rPr>
              <a:t>Friedensfunktion </a:t>
            </a: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‌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‌In der Laufzeit des Vertrags gelten die verhandelten Regeln des Vertrags. </a:t>
            </a:r>
            <a:br>
              <a:rPr lang="de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de">
                <a:solidFill>
                  <a:schemeClr val="dk1"/>
                </a:solidFill>
                <a:highlight>
                  <a:srgbClr val="FFFFFF"/>
                </a:highlight>
              </a:rPr>
              <a:t>In diesem Zeitraum ist den Vertragsparteien nicht erlaubt, Arbeitskämpfe um die Arbeitsbedingungen zu führen.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15558b2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15558b2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Milan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486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a27a4cab3_6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a27a4cab3_6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Kevin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422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a27a4cab3_6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a27a4cab3_6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376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4545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497306" y="1599644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5700" b="0" dirty="0">
                <a:solidFill>
                  <a:srgbClr val="F3F4E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 A R I F R E C H T</a:t>
            </a:r>
            <a:endParaRPr sz="5700" b="0" dirty="0">
              <a:solidFill>
                <a:srgbClr val="F3F4ED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2410100" y="497075"/>
            <a:ext cx="6321600" cy="4101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pPr indent="-317492">
              <a:buClr>
                <a:srgbClr val="2B2E4A"/>
              </a:buClr>
              <a:buSzPts val="1400"/>
              <a:buFont typeface="Open Sans Light"/>
              <a:buChar char="→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wird ein Kompromiss gefunden: → </a:t>
            </a:r>
            <a:r>
              <a:rPr lang="de" sz="1400" u="sng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neuer Tarifvertrag</a:t>
            </a:r>
            <a:b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492">
              <a:buClr>
                <a:srgbClr val="2B2E4A"/>
              </a:buClr>
              <a:buSzPts val="1400"/>
              <a:buFont typeface="Open Sans"/>
              <a:buChar char="→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wenn nicht: Scheitern der Verhandlungen, mögliche Schlichtung</a:t>
            </a:r>
            <a:b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492">
              <a:buClr>
                <a:srgbClr val="2B2E4A"/>
              </a:buClr>
              <a:buSzPts val="1400"/>
              <a:buFont typeface="Open Sans Light"/>
              <a:buChar char="→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Schlichtungsverfahren</a:t>
            </a:r>
            <a:b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492">
              <a:buClr>
                <a:srgbClr val="2B2E4A"/>
              </a:buClr>
              <a:buSzPts val="1400"/>
              <a:buFont typeface="Open Sans Light"/>
              <a:buChar char="→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scheitert dies auch: Parteien ergreifen Maßnahmen</a:t>
            </a: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 rot="-5400000">
            <a:off x="-1405625" y="2062725"/>
            <a:ext cx="4324500" cy="112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>
              <a:buSzPts val="990"/>
            </a:pPr>
            <a:r>
              <a:rPr lang="de" sz="32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ABLAUF DER</a:t>
            </a:r>
            <a:endParaRPr sz="3200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buSzPts val="990"/>
            </a:pPr>
            <a:r>
              <a:rPr lang="de" sz="23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VERHANDLUNGEN</a:t>
            </a:r>
            <a:endParaRPr sz="23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7438210" y="1575207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1E21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solidFill>
                <a:srgbClr val="1E212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2400300" y="560850"/>
            <a:ext cx="3071400" cy="404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buNone/>
            </a:pPr>
            <a:r>
              <a:rPr lang="de">
                <a:solidFill>
                  <a:srgbClr val="2B2E4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Streik (Gewerkschaften):</a:t>
            </a:r>
            <a:endParaRPr>
              <a:solidFill>
                <a:srgbClr val="2B2E4A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Arbeitsniederlegung über: 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>
              <a:spcBef>
                <a:spcPts val="1200"/>
              </a:spcBef>
              <a:buClr>
                <a:srgbClr val="2B2E4A"/>
              </a:buClr>
              <a:buChar char="-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kurze Zeit (</a:t>
            </a:r>
            <a:r>
              <a:rPr lang="de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Warnstreik</a:t>
            </a: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>
              <a:buClr>
                <a:srgbClr val="2B2E4A"/>
              </a:buClr>
              <a:buChar char="-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längere Zeit (</a:t>
            </a:r>
            <a:r>
              <a:rPr lang="de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Erzwingungsstreik</a:t>
            </a: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Notwendig für Erzwingungsstreik: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>
              <a:spcBef>
                <a:spcPts val="1200"/>
              </a:spcBef>
              <a:buClr>
                <a:srgbClr val="2B2E4A"/>
              </a:buClr>
              <a:buFont typeface="Open Sans Light"/>
              <a:buChar char="-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Urabstimmung: min. 75% der Mitglieder müssen zustimmen</a:t>
            </a:r>
            <a:b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2B2E4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Ziel: </a:t>
            </a: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finanzielle Belastung für Arbeitgeber, Störung der Geschäftsprozesse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2"/>
          </p:nvPr>
        </p:nvSpPr>
        <p:spPr>
          <a:xfrm>
            <a:off x="5650575" y="561225"/>
            <a:ext cx="3071400" cy="404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/>
          <a:p>
            <a:pPr marL="0" indent="0">
              <a:buNone/>
            </a:pPr>
            <a:r>
              <a:rPr lang="de">
                <a:solidFill>
                  <a:srgbClr val="2B2E4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Aussperrung (Arbeitgeber):</a:t>
            </a:r>
            <a:endParaRPr>
              <a:solidFill>
                <a:srgbClr val="2B2E4A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>
              <a:spcBef>
                <a:spcPts val="1200"/>
              </a:spcBef>
              <a:buClr>
                <a:srgbClr val="2B2E4A"/>
              </a:buClr>
              <a:buFont typeface="Open Sans Light"/>
              <a:buChar char="-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Ausschluss von Arbeitnehmern vom Arbeitsplatz, Einstellung der Lohnzahlung</a:t>
            </a:r>
            <a:b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>
              <a:buClr>
                <a:srgbClr val="2B2E4A"/>
              </a:buClr>
              <a:buFont typeface="Open Sans Light"/>
              <a:buChar char="-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muss verhältnismäßig sein</a:t>
            </a:r>
            <a:b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indent="0">
              <a:spcBef>
                <a:spcPts val="1200"/>
              </a:spcBef>
              <a:buNone/>
            </a:pPr>
            <a:endParaRPr>
              <a:solidFill>
                <a:srgbClr val="2B2E4A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indent="0">
              <a:spcBef>
                <a:spcPts val="1200"/>
              </a:spcBef>
              <a:buNone/>
            </a:pPr>
            <a:endParaRPr>
              <a:solidFill>
                <a:srgbClr val="2B2E4A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2B2E4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Ziel: </a:t>
            </a: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Arbeitnehmer gegen den Streik aufbringen, Finanzen der Gewerkschaften belasten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 rot="-5400000">
            <a:off x="-1405625" y="2062725"/>
            <a:ext cx="4324500" cy="112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>
              <a:buSzPts val="990"/>
            </a:pPr>
            <a:r>
              <a:rPr lang="de" sz="32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MAßNAHMEN</a:t>
            </a:r>
            <a:endParaRPr sz="3200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buSzPts val="990"/>
            </a:pPr>
            <a:r>
              <a:rPr lang="de" sz="23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DER PARTEIEN</a:t>
            </a:r>
            <a:endParaRPr sz="23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51" y="3620051"/>
            <a:ext cx="1071600" cy="152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2410100" y="553450"/>
            <a:ext cx="6321600" cy="404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indent="-317492"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 sz="14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wird ein Verhandlungsergebnis erzielt:</a:t>
            </a:r>
            <a:b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→ weitere Urabstimmung, min. 25% müssen neuem Tarifvertrag zustimmen, damit er in Kraft tritt</a:t>
            </a:r>
            <a:b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492"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 sz="14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Neuer Tarifvertrag gilt für </a:t>
            </a:r>
            <a:r>
              <a:rPr lang="de" sz="1400" u="sng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alle</a:t>
            </a:r>
            <a:r>
              <a:rPr lang="de" sz="14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 Arbeitnehmer</a:t>
            </a:r>
            <a:b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→ auch “Trittbrettfahrer”</a:t>
            </a:r>
            <a:b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492"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 sz="14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Nach Vertragsabschluss sind alle Arbeitskampfmaßnahmen einzustellen </a:t>
            </a:r>
            <a:b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→ Friedenspflicht</a:t>
            </a: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 rot="-5400000">
            <a:off x="-1405625" y="2062725"/>
            <a:ext cx="4324500" cy="112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>
              <a:buSzPts val="990"/>
            </a:pPr>
            <a:r>
              <a:rPr lang="de" sz="26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ZUSTANDEKOMMEN </a:t>
            </a:r>
            <a:r>
              <a:rPr lang="de" sz="27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DES NEUEN VERTRAGS</a:t>
            </a:r>
            <a:endParaRPr sz="2700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FE935-6E44-40F8-8B7C-910EC6C7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CDF298-67A0-4168-9EEF-67B32E8B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595776"/>
            <a:ext cx="7588712" cy="3002400"/>
          </a:xfrm>
        </p:spPr>
        <p:txBody>
          <a:bodyPr/>
          <a:lstStyle/>
          <a:p>
            <a:pPr marL="114300" indent="0" algn="ctr">
              <a:buNone/>
            </a:pPr>
            <a:endParaRPr lang="de-DE" dirty="0"/>
          </a:p>
          <a:p>
            <a:pPr marL="114300" indent="0" algn="ctr">
              <a:buNone/>
            </a:pPr>
            <a:endParaRPr lang="de-DE" dirty="0"/>
          </a:p>
          <a:p>
            <a:pPr marL="114300" indent="0" algn="ctr">
              <a:buNone/>
            </a:pPr>
            <a:endParaRPr lang="de-DE" dirty="0"/>
          </a:p>
          <a:p>
            <a:pPr marL="114300" indent="0" algn="ctr">
              <a:buNone/>
            </a:pPr>
            <a:r>
              <a:rPr lang="de-DE" dirty="0"/>
              <a:t>Übungsaufgaben „Tarifrecht/Tarifverhandlung“</a:t>
            </a:r>
          </a:p>
        </p:txBody>
      </p:sp>
    </p:spTree>
    <p:extLst>
      <p:ext uri="{BB962C8B-B14F-4D97-AF65-F5344CB8AC3E}">
        <p14:creationId xmlns:p14="http://schemas.microsoft.com/office/powerpoint/2010/main" val="427554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ED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86875" y="600400"/>
            <a:ext cx="6208500" cy="3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Teil des Kollektivarbeitsrechts</a:t>
            </a: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Rechtsvorschriften regeln…</a:t>
            </a: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→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die Rechtsverhältnisse zwischen den Tarifparteien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→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die Geltung von Tarifverträgen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Basis bildet Art. 9, Abs. 3 des Grundgesetzes:</a:t>
            </a: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E4A"/>
              </a:buClr>
              <a:buSzPts val="1300"/>
              <a:buFont typeface="Open Sans Light"/>
              <a:buChar char="→"/>
            </a:pPr>
            <a:r>
              <a:rPr lang="de" i="1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“Das Recht, zur Wahrung und Förderung der Arbeits- und Wirtschaftsbedingungen Vereinigungen zu bilden, ist für jedermann und für alle Berufe gewährleistet. (...)”</a:t>
            </a:r>
            <a:endParaRPr i="1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Grundgesetz garantiert Tarifautonomie</a:t>
            </a: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gesetzlichen Rahmen für das Tarifrecht bildet das Tarifvertragsgesetz (TVG)</a:t>
            </a: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 rot="-5400000">
            <a:off x="-1405625" y="2062725"/>
            <a:ext cx="43245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2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DEFINITION</a:t>
            </a:r>
            <a:endParaRPr sz="3200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300" b="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TARIFRECHT</a:t>
            </a:r>
            <a:endParaRPr sz="2300" b="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451" y="600400"/>
            <a:ext cx="975924" cy="15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ED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2400250" y="553450"/>
            <a:ext cx="3071400" cy="4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Gewerkschaften (Arbeitnehmer)</a:t>
            </a:r>
            <a:endParaRPr b="1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0799" lvl="0" indent="-319299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Arbeitsplatzsicherung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280799" lvl="0" indent="-3192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Lohn- und Gehaltserhöhung</a:t>
            </a:r>
            <a:b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</a:t>
            </a:r>
            <a:r>
              <a:rPr lang="de">
                <a:solidFill>
                  <a:srgbClr val="2B2E4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Inflationsausgleich</a:t>
            </a: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280799" lvl="0" indent="-3192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humane Arbeitsbedingungen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2"/>
          </p:nvPr>
        </p:nvSpPr>
        <p:spPr>
          <a:xfrm>
            <a:off x="5588250" y="553700"/>
            <a:ext cx="3255300" cy="4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de" b="1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rbeitgeberverbände (Arbeitgeber)</a:t>
            </a:r>
            <a:endParaRPr b="1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0799" lvl="0" indent="-319299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Gewinnsteigerung/Kostensenkung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280799" lvl="0" indent="-3192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Sicherung der Wettbewerbsfähigkeit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280799" lvl="0" indent="-3192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E4A"/>
              </a:buClr>
              <a:buSzPts val="1400"/>
              <a:buFont typeface="Open Sans Light"/>
              <a:buChar char="-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 der Produktivität orientierte Lohnabschlüsse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 rot="-5400000">
            <a:off x="-1405625" y="2062725"/>
            <a:ext cx="43245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2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TARIFPARTEIEN</a:t>
            </a:r>
            <a:endParaRPr sz="3200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300" b="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UND IHRE INTERESSEN</a:t>
            </a:r>
            <a:endParaRPr sz="2300" b="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561" y="2634149"/>
            <a:ext cx="1970775" cy="19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25" y="3007463"/>
            <a:ext cx="31337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ED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2536425" y="662800"/>
            <a:ext cx="6066900" cy="39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A3A3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b="1">
                <a:latin typeface="Open Sans"/>
                <a:ea typeface="Open Sans"/>
                <a:cs typeface="Open Sans"/>
                <a:sym typeface="Open Sans"/>
              </a:rPr>
              <a:t>Einzelne Arbeitnehmer und Arbeitgeber: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Open Sans Light"/>
              <a:buChar char="→"/>
            </a:pPr>
            <a:r>
              <a:rPr lang="de">
                <a:latin typeface="Open Sans Light"/>
                <a:ea typeface="Open Sans Light"/>
                <a:cs typeface="Open Sans Light"/>
                <a:sym typeface="Open Sans Light"/>
              </a:rPr>
              <a:t>Inhalt (z.B. Lohn, Urlaub)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→"/>
            </a:pPr>
            <a:r>
              <a:rPr lang="de">
                <a:latin typeface="Open Sans Light"/>
                <a:ea typeface="Open Sans Light"/>
                <a:cs typeface="Open Sans Light"/>
                <a:sym typeface="Open Sans Light"/>
              </a:rPr>
              <a:t>Abschluss (z.B. Schriftform des Arbeitsvertrags)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→"/>
            </a:pPr>
            <a:r>
              <a:rPr lang="de">
                <a:latin typeface="Open Sans Light"/>
                <a:ea typeface="Open Sans Light"/>
                <a:cs typeface="Open Sans Light"/>
                <a:sym typeface="Open Sans Light"/>
              </a:rPr>
              <a:t>Beendigung (z.B. Kündigungsregelungen)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b="1">
                <a:latin typeface="Open Sans"/>
                <a:ea typeface="Open Sans"/>
                <a:cs typeface="Open Sans"/>
                <a:sym typeface="Open Sans"/>
              </a:rPr>
              <a:t>Tarifvertragsparteien: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Open Sans Light"/>
              <a:buChar char="⟶"/>
            </a:pPr>
            <a:r>
              <a:rPr lang="de">
                <a:latin typeface="Open Sans Light"/>
                <a:ea typeface="Open Sans Light"/>
                <a:cs typeface="Open Sans Light"/>
                <a:sym typeface="Open Sans Light"/>
              </a:rPr>
              <a:t>Tariferfüllungspflicht (Einhaltung vereinbarter Verpflichtungen)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⟶"/>
            </a:pPr>
            <a:r>
              <a:rPr lang="de">
                <a:latin typeface="Open Sans Light"/>
                <a:ea typeface="Open Sans Light"/>
                <a:cs typeface="Open Sans Light"/>
                <a:sym typeface="Open Sans Light"/>
              </a:rPr>
              <a:t> Friedenspflicht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3A3A3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 rot="-5400000">
            <a:off x="-1405625" y="2062725"/>
            <a:ext cx="43245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2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RECHTSWIRKUNG</a:t>
            </a:r>
            <a:endParaRPr sz="3200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300" b="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DER TARIFVERTRÄGE</a:t>
            </a:r>
            <a:endParaRPr sz="2300" b="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725" y="662800"/>
            <a:ext cx="1601599" cy="160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ED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2372250" y="403700"/>
            <a:ext cx="6541200" cy="4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Schutzfunktion</a:t>
            </a:r>
            <a:b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→ Schutz vor dem wirtschaftlich stärkeren Arbeitgeber</a:t>
            </a:r>
            <a:b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→ Sicherstellung  erträglicher, humanitärer Arbeitsbedingung 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Ordnungsfunktion</a:t>
            </a:r>
            <a:b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→ stabile Lohnstrukturen und Arbeitsbedingungen</a:t>
            </a:r>
            <a:b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→  gleichartige Behandlung aller Arbeitsverträge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b="1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Richtlinien Funktion</a:t>
            </a:r>
            <a:br>
              <a:rPr lang="de" b="1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→ klare Regelungen für Rechte und Pflichten von Gewerkschaften und     Arbeitgeberverbände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b="1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Friedensfunktion</a:t>
            </a:r>
            <a:br>
              <a:rPr lang="de" b="1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→ Verpflichtung der Tarifparteien sich für die Gültigkeitsdauer an den Tarifvertrag zu halten </a:t>
            </a:r>
            <a:endParaRPr b="1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 rot="-5400000">
            <a:off x="-1405625" y="2062725"/>
            <a:ext cx="43245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2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FUNKTIONEN</a:t>
            </a:r>
            <a:endParaRPr sz="3200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300" b="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VON TARIFVERTRÄGEN</a:t>
            </a:r>
            <a:endParaRPr sz="2300" b="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ED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2400300" y="501800"/>
            <a:ext cx="4086600" cy="41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 rot="-5400000">
            <a:off x="-1405625" y="2062725"/>
            <a:ext cx="43245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2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ARTEN VON</a:t>
            </a:r>
            <a:endParaRPr sz="3200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300" b="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TARIFVERTRÄGEN</a:t>
            </a:r>
            <a:endParaRPr sz="2300" b="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850" y="322350"/>
            <a:ext cx="6594599" cy="450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497306" y="1599644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700" b="0" dirty="0">
                <a:solidFill>
                  <a:srgbClr val="F3F4E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Tarifverhandlung</a:t>
            </a:r>
            <a:endParaRPr sz="5700" b="0" dirty="0">
              <a:solidFill>
                <a:srgbClr val="F3F4ED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5832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2410100" y="497075"/>
            <a:ext cx="6321600" cy="4101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de" sz="1400">
                <a:solidFill>
                  <a:srgbClr val="2B2E4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Voraussetzung: </a:t>
            </a:r>
            <a:endParaRPr sz="1400">
              <a:solidFill>
                <a:srgbClr val="2B2E4A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Clr>
                <a:srgbClr val="2B2E4A"/>
              </a:buClr>
              <a:buFont typeface="Open Sans Light"/>
              <a:buChar char="→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 besteht kein Tarifvertrag 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1">
              <a:lnSpc>
                <a:spcPct val="150000"/>
              </a:lnSpc>
              <a:buClr>
                <a:srgbClr val="2B2E4A"/>
              </a:buClr>
              <a:buFont typeface="Open Sans Light"/>
              <a:buChar char="→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bestehender Vertrag läuft aus oder wird gekündigt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378" indent="0">
              <a:lnSpc>
                <a:spcPct val="150000"/>
              </a:lnSpc>
              <a:spcBef>
                <a:spcPts val="1200"/>
              </a:spcBef>
              <a:buNone/>
            </a:pPr>
            <a:endParaRPr sz="1400">
              <a:solidFill>
                <a:srgbClr val="2B2E4A"/>
              </a:solidFill>
            </a:endParaRPr>
          </a:p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de" sz="1400">
                <a:solidFill>
                  <a:srgbClr val="2B2E4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Tarifrunde:</a:t>
            </a:r>
            <a:endParaRPr sz="1400">
              <a:solidFill>
                <a:srgbClr val="2B2E4A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Clr>
                <a:srgbClr val="2B2E4A"/>
              </a:buClr>
              <a:buFont typeface="Open Sans Light"/>
              <a:buChar char="→"/>
            </a:pPr>
            <a:r>
              <a:rPr lang="de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alle Verhandlungen und Maßnahmen von der ersten Forderung bis zum Abschluss eines neuen Vertrags</a:t>
            </a:r>
            <a:endParaRPr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 rot="-5400000">
            <a:off x="-1405625" y="2062725"/>
            <a:ext cx="4324500" cy="112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>
              <a:buSzPts val="990"/>
            </a:pPr>
            <a:r>
              <a:rPr lang="de" sz="32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BEGINN DER</a:t>
            </a:r>
            <a:endParaRPr sz="3200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buSzPts val="990"/>
            </a:pPr>
            <a:r>
              <a:rPr lang="de" sz="23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VERHANDLUNGEN</a:t>
            </a:r>
            <a:endParaRPr sz="23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2450275" y="577450"/>
            <a:ext cx="6321600" cy="4101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pPr indent="-317492">
              <a:buClr>
                <a:srgbClr val="2B2E4A"/>
              </a:buClr>
              <a:buSzPts val="1400"/>
              <a:buFont typeface="Open Sans Light"/>
              <a:buChar char="→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Verhandlungen laufen über mehrere Termine</a:t>
            </a:r>
            <a:b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492">
              <a:buClr>
                <a:srgbClr val="2B2E4A"/>
              </a:buClr>
              <a:buSzPts val="1400"/>
              <a:buFont typeface="Open Sans Light"/>
              <a:buChar char="→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Interessen stehen sich gegenüber </a:t>
            </a:r>
            <a:b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492">
              <a:buClr>
                <a:srgbClr val="2B2E4A"/>
              </a:buClr>
              <a:buSzPts val="1400"/>
              <a:buFont typeface="Open Sans"/>
              <a:buChar char="→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Kompromiss muss gefunden werden</a:t>
            </a:r>
            <a:b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492">
              <a:buClr>
                <a:srgbClr val="2B2E4A"/>
              </a:buClr>
              <a:buSzPts val="1400"/>
              <a:buFont typeface="Open Sans Light"/>
              <a:buChar char="→"/>
            </a:pPr>
            <a:r>
              <a:rPr lang="de" sz="14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Tarifkommissionen beider Seiten führen die Verhandlungen</a:t>
            </a:r>
            <a:endParaRPr sz="14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 rot="-5400000">
            <a:off x="-1405625" y="2062725"/>
            <a:ext cx="4324500" cy="1128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>
              <a:buSzPts val="990"/>
            </a:pPr>
            <a:r>
              <a:rPr lang="de" sz="3200">
                <a:solidFill>
                  <a:srgbClr val="2B2E4A"/>
                </a:solidFill>
                <a:latin typeface="Open Sans"/>
                <a:ea typeface="Open Sans"/>
                <a:cs typeface="Open Sans"/>
                <a:sym typeface="Open Sans"/>
              </a:rPr>
              <a:t>ABLAUF DER</a:t>
            </a:r>
            <a:endParaRPr sz="3200">
              <a:solidFill>
                <a:srgbClr val="2B2E4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buSzPts val="990"/>
            </a:pPr>
            <a:r>
              <a:rPr lang="de" sz="2300">
                <a:solidFill>
                  <a:srgbClr val="2B2E4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VERHANDLUNGEN</a:t>
            </a:r>
            <a:endParaRPr sz="2300">
              <a:solidFill>
                <a:srgbClr val="2B2E4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Bildschirmpräsentation (16:9)</PresentationFormat>
  <Paragraphs>108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Lato</vt:lpstr>
      <vt:lpstr>Open Sans</vt:lpstr>
      <vt:lpstr>Open Sans ExtraBold</vt:lpstr>
      <vt:lpstr>Open Sans Light</vt:lpstr>
      <vt:lpstr>Open Sans SemiBold</vt:lpstr>
      <vt:lpstr>Raleway</vt:lpstr>
      <vt:lpstr>Swiss</vt:lpstr>
      <vt:lpstr>T A R I F R E C H T</vt:lpstr>
      <vt:lpstr>DEFINITION TARIFRECHT</vt:lpstr>
      <vt:lpstr>TARIFPARTEIEN UND IHRE INTERESSEN</vt:lpstr>
      <vt:lpstr>RECHTSWIRKUNG DER TARIFVERTRÄGE</vt:lpstr>
      <vt:lpstr>FUNKTIONEN VON TARIFVERTRÄGEN</vt:lpstr>
      <vt:lpstr>ARTEN VON TARIFVERTRÄGEN</vt:lpstr>
      <vt:lpstr>Tarifverhandlung</vt:lpstr>
      <vt:lpstr>BEGINN DER VERHANDLUNGEN</vt:lpstr>
      <vt:lpstr>ABLAUF DER VERHANDLUNGEN</vt:lpstr>
      <vt:lpstr>ABLAUF DER VERHANDLUNGEN</vt:lpstr>
      <vt:lpstr>MAßNAHMEN DER PARTEIEN</vt:lpstr>
      <vt:lpstr>ZUSTANDEKOMMEN DES NEUEN VERTRAGS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A R I F R E C H T</dc:title>
  <cp:lastModifiedBy>Lina Haji</cp:lastModifiedBy>
  <cp:revision>10</cp:revision>
  <dcterms:modified xsi:type="dcterms:W3CDTF">2022-06-15T07:54:30Z</dcterms:modified>
</cp:coreProperties>
</file>