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7" r:id="rId2"/>
    <p:sldId id="256" r:id="rId3"/>
    <p:sldId id="258" r:id="rId4"/>
    <p:sldId id="286" r:id="rId5"/>
    <p:sldId id="288" r:id="rId6"/>
    <p:sldId id="280" r:id="rId7"/>
    <p:sldId id="281" r:id="rId8"/>
    <p:sldId id="282" r:id="rId9"/>
    <p:sldId id="284" r:id="rId10"/>
    <p:sldId id="261" r:id="rId11"/>
    <p:sldId id="263" r:id="rId12"/>
    <p:sldId id="265" r:id="rId13"/>
    <p:sldId id="285" r:id="rId14"/>
    <p:sldId id="283" r:id="rId15"/>
    <p:sldId id="289" r:id="rId16"/>
    <p:sldId id="290" r:id="rId17"/>
    <p:sldId id="291" r:id="rId18"/>
    <p:sldId id="275" r:id="rId19"/>
    <p:sldId id="292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8B74BC8-BEEC-4FED-BA81-D6BD048C41A3}">
          <p14:sldIdLst>
            <p14:sldId id="287"/>
            <p14:sldId id="256"/>
          </p14:sldIdLst>
        </p14:section>
        <p14:section name="Betriebsrat" id="{A9DF1879-3E28-495D-83AC-75C3CB1B210E}">
          <p14:sldIdLst>
            <p14:sldId id="258"/>
            <p14:sldId id="286"/>
            <p14:sldId id="288"/>
            <p14:sldId id="280"/>
            <p14:sldId id="281"/>
            <p14:sldId id="282"/>
            <p14:sldId id="284"/>
            <p14:sldId id="261"/>
          </p14:sldIdLst>
        </p14:section>
        <p14:section name="JAV" id="{5785BA7C-6A74-4542-9F11-77B792F5C848}">
          <p14:sldIdLst>
            <p14:sldId id="263"/>
            <p14:sldId id="265"/>
            <p14:sldId id="285"/>
            <p14:sldId id="283"/>
            <p14:sldId id="289"/>
            <p14:sldId id="290"/>
            <p14:sldId id="291"/>
            <p14:sldId id="275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DF836C-BB50-4428-8D5C-06AE08315A4C}" v="105" dt="2021-04-09T13:15:10.048"/>
    <p1510:client id="{A64953FC-33C3-438F-9082-D2A2A04301AB}" v="178" dt="2021-04-09T14:36:09.809"/>
    <p1510:client id="{FE984981-AF6E-4A33-E44E-048EA6A5F6A5}" v="1" dt="2021-04-09T15:16:12.8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11F02-2AA1-4B6B-9B0E-1F625823B9BE}" type="datetimeFigureOut">
              <a:rPr lang="de-DE" smtClean="0"/>
              <a:t>27.02.2022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2080B-89B5-4D06-A6A4-25EDABA9E0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72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Stufe 1 &amp; 2 -&gt; ausschließlich Wahlberechtigte.</a:t>
            </a:r>
          </a:p>
          <a:p>
            <a:r>
              <a:rPr lang="de-DE"/>
              <a:t>Stufe 3 -&gt; mindestens 51 Wahlberechtigte.</a:t>
            </a:r>
          </a:p>
          <a:p>
            <a:r>
              <a:rPr lang="de-DE"/>
              <a:t>Ab 101 Arbeitnehmern -&gt; Kommt nicht mehr auf die Wahlberechtigung an.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A2287-D2C5-4A94-AF90-1E5AB7F1924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234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Wahlvorschlagsberechtigten möglichst darauf achten sollten, dass sich der Betriebsrat möglichst aus Mitgliedern verschiedener Organisationsbereiche und aus Arbeitnehmern verschiedener Beschäftigungsarten, zusammensetzt.</a:t>
            </a:r>
          </a:p>
          <a:p>
            <a:endParaRPr lang="de-DE"/>
          </a:p>
          <a:p>
            <a:r>
              <a:rPr lang="de-DE"/>
              <a:t>Ein Verstoß, oder gar die bewusste Missachtung des § 15 Abs. 1 BetrVG, lassen die Wahl des Betriebsrats daher nicht anfechtbar werden.</a:t>
            </a:r>
          </a:p>
          <a:p>
            <a:endParaRPr lang="de-DE"/>
          </a:p>
          <a:p>
            <a:r>
              <a:rPr lang="de-DE"/>
              <a:t>Betriebsrat aus mindestens drei Mitgliedern besteht -&gt; Geschlechterquote</a:t>
            </a:r>
          </a:p>
          <a:p>
            <a:r>
              <a:rPr lang="de-DE"/>
              <a:t>Die Ermittlung der dem Geschlecht in der Minderheit zustehenden Sitze erfolgt nach den Vorgaben des § 5 Absatz 1 WO. Dort wird das sog. </a:t>
            </a:r>
            <a:r>
              <a:rPr lang="de-DE" err="1"/>
              <a:t>d´Hondt</a:t>
            </a:r>
            <a:r>
              <a:rPr lang="de-DE"/>
              <a:t>-System beschrieben.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A2287-D2C5-4A94-AF90-1E5AB7F1924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11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/>
              <a:t>Die Belegschaft in der Minderheit muss mindestens entsprechend seinem zahlenmäßigen Verhältnis im Betriebsrat vertreten sein. (&gt; 3 Mitglieder)</a:t>
            </a:r>
          </a:p>
          <a:p>
            <a:endParaRPr lang="de-DE" sz="1200"/>
          </a:p>
          <a:p>
            <a:r>
              <a:rPr lang="de-DE" sz="1200"/>
              <a:t>Die Ermittlung der dem Geschlecht in der Minderheit zustehenden Sitze erfolgt nach den Vorgaben des § 5 Absatz 1 WO. Dort wird das sog. </a:t>
            </a:r>
            <a:r>
              <a:rPr lang="de-DE" sz="1200" err="1"/>
              <a:t>d´Hondt</a:t>
            </a:r>
            <a:r>
              <a:rPr lang="de-DE" sz="1200"/>
              <a:t>-System beschrieben.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2080B-89B5-4D06-A6A4-25EDABA9E05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388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/>
              <a:t>Die Belegschaft in der Minderheit muss mindestens entsprechend seinem zahlenmäßigen Verhältnis im JAV vertreten sein. (&gt; 3 Mitglieder)</a:t>
            </a:r>
          </a:p>
          <a:p>
            <a:r>
              <a:rPr lang="de-DE" sz="1200" b="0" i="0">
                <a:effectLst/>
                <a:latin typeface="-apple-system"/>
              </a:rPr>
              <a:t>Die JAV soll sich möglichst aus Jugendvertretern der verschiedenen Beschäftigungsarten und Ausbildungsberufen zusammensetzen.</a:t>
            </a:r>
            <a:endParaRPr lang="de-DE" sz="1200"/>
          </a:p>
          <a:p>
            <a:r>
              <a:rPr lang="de-DE" sz="1200" b="0" i="0">
                <a:effectLst/>
                <a:latin typeface="Fira Sans"/>
              </a:rPr>
              <a:t>Ihre Größe bemisst sich nach der Zahl der Wahlberechtigten im Betrieb und ergibt sich direkt aus der Tabelle in § 62 Abs. 1 BetrVG.</a:t>
            </a:r>
            <a:endParaRPr lang="de-DE" sz="1200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2080B-89B5-4D06-A6A4-25EDABA9E05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561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2080B-89B5-4D06-A6A4-25EDABA9E05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021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247E5-E136-46C1-86FA-B4DBA456F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413DCD-CAF3-441D-B63F-E00EA1642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54EFC8-A46B-4288-91AF-E6615C8B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4422-E7FD-445E-9E02-05F21200206B}" type="datetimeFigureOut">
              <a:rPr lang="de-DE" smtClean="0"/>
              <a:t>27.02.2022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ACE7AE-91F0-4D4F-AC31-812A21AC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91E01-581C-4F11-A16A-E2F6380C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A135-18D2-44E0-8B27-51A3393A05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23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F32280-BF54-41A0-A3E2-2D3E28C2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12C0C7-A11E-45C4-88E7-885A75D8A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29C1A8-54B3-4A83-BA7D-D2B83B11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4422-E7FD-445E-9E02-05F21200206B}" type="datetimeFigureOut">
              <a:rPr lang="de-DE" smtClean="0"/>
              <a:t>27.02.2022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969E20-9BB9-4933-B6FF-8252F506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F14C40-5DB9-46BE-8579-E8B84823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A135-18D2-44E0-8B27-51A3393A05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15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F3207B1-7371-4D27-B201-FF5187E92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082445-8597-4BAA-90D8-C262924FE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7B4186-C933-4E90-B267-51E65943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4422-E7FD-445E-9E02-05F21200206B}" type="datetimeFigureOut">
              <a:rPr lang="de-DE" smtClean="0"/>
              <a:t>27.02.2022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B9BDE0-B0A6-41C7-B274-884BBA35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8EDB6E-4223-4208-B4B2-A5860074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A135-18D2-44E0-8B27-51A3393A05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36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8EA55-89FA-43D3-ADC9-410B072C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AD7189-4389-4D18-BD10-75A416711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A0A21B-67D7-477D-A748-0535BC8A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4422-E7FD-445E-9E02-05F21200206B}" type="datetimeFigureOut">
              <a:rPr lang="de-DE" smtClean="0"/>
              <a:t>27.02.2022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0250AC-A9DA-4176-A289-C0EBEAEF1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F5D039-DB78-4913-8D9C-8A26E34F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A135-18D2-44E0-8B27-51A3393A05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9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5EE10-7BA0-4986-803D-14F001C9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868FA1-090D-42FA-B95C-71BA97283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F45E20-2F52-4A7E-BB49-F0FC12DC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4422-E7FD-445E-9E02-05F21200206B}" type="datetimeFigureOut">
              <a:rPr lang="de-DE" smtClean="0"/>
              <a:t>27.02.2022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2BBCA0-1A87-4B90-B6F1-54936739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DC58CB-C5EC-4BEE-A3FB-2F4CE15C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A135-18D2-44E0-8B27-51A3393A05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13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EB7AA-2EE0-4340-B081-D908EEF3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8B6E8A-002A-4000-82AB-2750BA14A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ED0F62-8B29-4D2D-ABC0-7395C1145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80B135-EA1B-436E-9E82-4C443EE8B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4422-E7FD-445E-9E02-05F21200206B}" type="datetimeFigureOut">
              <a:rPr lang="de-DE" smtClean="0"/>
              <a:t>27.02.2022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9AD60A-AA3E-4085-A2CB-1336202A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C2A331-75F2-4D98-9D6B-5095F6A1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A135-18D2-44E0-8B27-51A3393A05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43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2E8F1C-6B5D-43E9-B118-11CBF432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41CF50-3573-47AF-8AE4-F1C72F12C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384B82-CF15-4403-965F-EAAB8ADB9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E09D36D-959F-434B-ADCF-677458738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33E2772-8ADF-4578-9F0B-5F3E516BF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88FFB49-2559-4C47-910D-EF64234A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4422-E7FD-445E-9E02-05F21200206B}" type="datetimeFigureOut">
              <a:rPr lang="de-DE" smtClean="0"/>
              <a:t>27.02.2022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5CE0250-C777-4E5C-8A83-B07A05C2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68EF34-C402-40ED-8D7F-BEACB8EB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A135-18D2-44E0-8B27-51A3393A05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94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F84FD-257F-4829-B9C1-C7E144291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BD62EE-88CA-4F8A-866A-E04D8D62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4422-E7FD-445E-9E02-05F21200206B}" type="datetimeFigureOut">
              <a:rPr lang="de-DE" smtClean="0"/>
              <a:t>27.02.2022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207FA3-DB5D-4EFF-805E-727175324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E064E1-34EA-4E02-AB1C-774BED591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A135-18D2-44E0-8B27-51A3393A05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8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B8CF1A-6F8B-4347-8687-3922CE6F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4422-E7FD-445E-9E02-05F21200206B}" type="datetimeFigureOut">
              <a:rPr lang="de-DE" smtClean="0"/>
              <a:t>27.02.2022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7C458B-43DC-413F-8556-F8658CEF5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0D9EA4-B17E-4A3B-AADC-6146755E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A135-18D2-44E0-8B27-51A3393A05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23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DF0B1B-A59C-40A3-9FB3-5DC84A3B6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B26782-DA61-47CB-A5B6-B1AE12EB6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FD7EBA-359F-4A04-9384-3A641E1B0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87CB9E-D045-4664-ADF4-DF9F008E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4422-E7FD-445E-9E02-05F21200206B}" type="datetimeFigureOut">
              <a:rPr lang="de-DE" smtClean="0"/>
              <a:t>27.02.2022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DFFC44-2518-415D-96F4-B81C845F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92C54F-2FD4-471D-8A91-7D5CEEE9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A135-18D2-44E0-8B27-51A3393A05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43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7D7290-DDED-4B5D-B45D-C28751746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D5F1DE9-88B3-4D62-9976-23EF29C29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11DCD4-DBC7-4C5D-A373-3F2C56159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712644-D2D5-413A-AD20-8B7EE63A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4422-E7FD-445E-9E02-05F21200206B}" type="datetimeFigureOut">
              <a:rPr lang="de-DE" smtClean="0"/>
              <a:t>27.02.2022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FEE743-FF70-45BA-BE3A-A0A45BE0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533883-819A-49D3-AE18-44AD63737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A135-18D2-44E0-8B27-51A3393A05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59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5E2F1C8-D3FB-49FB-8952-B616C93C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C000EB-EECC-48FD-B98F-E7ADF0FF9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FA55B1-B9BB-4337-8BA8-3565D633C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74422-E7FD-445E-9E02-05F21200206B}" type="datetimeFigureOut">
              <a:rPr lang="de-DE" smtClean="0"/>
              <a:t>27.02.2022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D06A42-FB00-49D9-92A7-D2DF8507C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E182BF-BE08-4B5F-8A3F-751623C2D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CA135-18D2-44E0-8B27-51A3393A05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49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etriebsrat.com/gesetze/betrvg/6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triebsrat.com/website/var/assets/redaktion/betriebsrat/infografiken/aufgaben-der-jav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A9F20-39FD-479F-BC24-0841A2BEA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77" y="157926"/>
            <a:ext cx="3505495" cy="1622321"/>
          </a:xfrm>
        </p:spPr>
        <p:txBody>
          <a:bodyPr>
            <a:normAutofit/>
          </a:bodyPr>
          <a:lstStyle/>
          <a:p>
            <a:r>
              <a:rPr lang="de-DE" sz="3400" b="1" dirty="0"/>
              <a:t>Ausgangssituation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DEEA10-C7E7-4BE3-BA98-01E299DFB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2" y="2055044"/>
            <a:ext cx="4392891" cy="3261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Fragen:</a:t>
            </a:r>
          </a:p>
          <a:p>
            <a:pPr marL="0" indent="0">
              <a:buNone/>
            </a:pPr>
            <a:endParaRPr lang="de-DE" sz="2000" dirty="0"/>
          </a:p>
          <a:p>
            <a:pPr marL="342900" lvl="0" indent="-342900">
              <a:buFont typeface="+mj-lt"/>
              <a:buAutoNum type="arabicPeriod"/>
            </a:pPr>
            <a:r>
              <a:rPr lang="de-DE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Erläutern Sie das Kernproblem.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de-DE" sz="2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Nehmen Sie Stellung dazu, wie und wo Herr Mohr sich Hilfe holen kann.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7D68F1FA-7614-4514-8DDD-1A4A3A384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157" y="754145"/>
            <a:ext cx="6344239" cy="535442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583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34CF14-DAAC-4126-A84D-F5D2C0A1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>
                <a:latin typeface="+mj-lt"/>
                <a:ea typeface="+mj-ea"/>
                <a:cs typeface="+mj-cs"/>
              </a:rPr>
              <a:t>Betriebsrat – Zusammensetzung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9AE9F53B-8C90-4E33-8122-77FD57237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Beispiel</a:t>
            </a:r>
            <a:r>
              <a:rPr lang="en-US" sz="2200" dirty="0"/>
              <a:t>: 7 </a:t>
            </a:r>
            <a:r>
              <a:rPr lang="en-US" sz="2200" dirty="0" err="1"/>
              <a:t>Sitze</a:t>
            </a:r>
            <a:r>
              <a:rPr lang="en-US" sz="2200" dirty="0"/>
              <a:t> </a:t>
            </a:r>
            <a:r>
              <a:rPr lang="en-US" sz="2200" dirty="0" err="1"/>
              <a:t>sind</a:t>
            </a:r>
            <a:r>
              <a:rPr lang="en-US" sz="2200" dirty="0"/>
              <a:t> </a:t>
            </a:r>
            <a:r>
              <a:rPr lang="en-US" sz="2200" dirty="0" err="1"/>
              <a:t>bei</a:t>
            </a:r>
            <a:r>
              <a:rPr lang="en-US" sz="2200" dirty="0"/>
              <a:t> </a:t>
            </a:r>
            <a:r>
              <a:rPr lang="en-US" sz="2200" dirty="0" err="1"/>
              <a:t>insgesamt</a:t>
            </a:r>
            <a:r>
              <a:rPr lang="en-US" sz="2200" dirty="0"/>
              <a:t> 189 </a:t>
            </a:r>
            <a:r>
              <a:rPr lang="en-US" sz="2200" dirty="0" err="1"/>
              <a:t>Beschäftigte</a:t>
            </a:r>
            <a:r>
              <a:rPr lang="en-US" sz="2200" dirty="0"/>
              <a:t> </a:t>
            </a:r>
            <a:r>
              <a:rPr lang="en-US" sz="2200" dirty="0" err="1"/>
              <a:t>im</a:t>
            </a:r>
            <a:r>
              <a:rPr lang="en-US" sz="2200" dirty="0"/>
              <a:t> </a:t>
            </a:r>
            <a:r>
              <a:rPr lang="en-US" sz="2200" dirty="0" err="1"/>
              <a:t>Betriebsrat</a:t>
            </a:r>
            <a:r>
              <a:rPr lang="en-US" sz="2200" dirty="0"/>
              <a:t> </a:t>
            </a:r>
            <a:r>
              <a:rPr lang="en-US" sz="2200" dirty="0" err="1"/>
              <a:t>zu</a:t>
            </a:r>
            <a:r>
              <a:rPr lang="en-US" sz="2200" dirty="0"/>
              <a:t> </a:t>
            </a:r>
            <a:r>
              <a:rPr lang="en-US" sz="2200" dirty="0" err="1"/>
              <a:t>vergeben</a:t>
            </a:r>
            <a:r>
              <a:rPr lang="en-US" sz="2200" dirty="0"/>
              <a:t>.</a:t>
            </a:r>
          </a:p>
        </p:txBody>
      </p:sp>
      <p:graphicFrame>
        <p:nvGraphicFramePr>
          <p:cNvPr id="15" name="Inhaltsplatzhalter 3">
            <a:extLst>
              <a:ext uri="{FF2B5EF4-FFF2-40B4-BE49-F238E27FC236}">
                <a16:creationId xmlns:a16="http://schemas.microsoft.com/office/drawing/2014/main" id="{893BE25D-0BB0-4734-A3B4-24694E2310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4119459"/>
              </p:ext>
            </p:extLst>
          </p:nvPr>
        </p:nvGraphicFramePr>
        <p:xfrm>
          <a:off x="5133048" y="640080"/>
          <a:ext cx="5946217" cy="5577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077932">
                  <a:extLst>
                    <a:ext uri="{9D8B030D-6E8A-4147-A177-3AD203B41FA5}">
                      <a16:colId xmlns:a16="http://schemas.microsoft.com/office/drawing/2014/main" val="2742295498"/>
                    </a:ext>
                  </a:extLst>
                </a:gridCol>
                <a:gridCol w="2868285">
                  <a:extLst>
                    <a:ext uri="{9D8B030D-6E8A-4147-A177-3AD203B41FA5}">
                      <a16:colId xmlns:a16="http://schemas.microsoft.com/office/drawing/2014/main" val="3330195811"/>
                    </a:ext>
                  </a:extLst>
                </a:gridCol>
              </a:tblGrid>
              <a:tr h="61976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132 Männer</a:t>
                      </a:r>
                      <a:endParaRPr lang="de-DE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0216" marR="40389" marT="130935" marB="130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57 Frauen</a:t>
                      </a:r>
                      <a:endParaRPr lang="de-DE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0216" marR="40389" marT="130935" marB="130935" anchor="ctr"/>
                </a:tc>
                <a:extLst>
                  <a:ext uri="{0D108BD9-81ED-4DB2-BD59-A6C34878D82A}">
                    <a16:rowId xmlns:a16="http://schemas.microsoft.com/office/drawing/2014/main" val="2030640228"/>
                  </a:ext>
                </a:extLst>
              </a:tr>
              <a:tr h="61976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132 : 1 =</a:t>
                      </a:r>
                      <a:r>
                        <a:rPr lang="de-DE" sz="20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132</a:t>
                      </a:r>
                      <a:r>
                        <a:rPr lang="de-DE" sz="2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endParaRPr lang="de-DE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0216" marR="40389" marT="130935" marB="130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57 : 1 =</a:t>
                      </a:r>
                      <a:r>
                        <a:rPr lang="de-DE" sz="20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57*</a:t>
                      </a:r>
                      <a:endParaRPr lang="de-DE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0216" marR="40389" marT="130935" marB="130935" anchor="ctr"/>
                </a:tc>
                <a:extLst>
                  <a:ext uri="{0D108BD9-81ED-4DB2-BD59-A6C34878D82A}">
                    <a16:rowId xmlns:a16="http://schemas.microsoft.com/office/drawing/2014/main" val="2184861671"/>
                  </a:ext>
                </a:extLst>
              </a:tr>
              <a:tr h="61976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132 : 2 =</a:t>
                      </a:r>
                      <a:r>
                        <a:rPr lang="de-DE" sz="20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66*</a:t>
                      </a:r>
                      <a:endParaRPr lang="de-DE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0216" marR="40389" marT="130935" marB="130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57 : 2 = </a:t>
                      </a:r>
                      <a:r>
                        <a:rPr lang="de-DE" sz="20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28,5*</a:t>
                      </a:r>
                      <a:endParaRPr lang="de-DE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0216" marR="40389" marT="130935" marB="130935" anchor="ctr"/>
                </a:tc>
                <a:extLst>
                  <a:ext uri="{0D108BD9-81ED-4DB2-BD59-A6C34878D82A}">
                    <a16:rowId xmlns:a16="http://schemas.microsoft.com/office/drawing/2014/main" val="974111443"/>
                  </a:ext>
                </a:extLst>
              </a:tr>
              <a:tr h="61976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132 : 3 = </a:t>
                      </a:r>
                      <a:r>
                        <a:rPr lang="de-DE" sz="20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44*</a:t>
                      </a:r>
                      <a:endParaRPr lang="de-DE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0216" marR="40389" marT="130935" marB="130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57 : 3 = 19</a:t>
                      </a:r>
                      <a:endParaRPr lang="de-DE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0216" marR="40389" marT="130935" marB="130935" anchor="ctr"/>
                </a:tc>
                <a:extLst>
                  <a:ext uri="{0D108BD9-81ED-4DB2-BD59-A6C34878D82A}">
                    <a16:rowId xmlns:a16="http://schemas.microsoft.com/office/drawing/2014/main" val="1591138291"/>
                  </a:ext>
                </a:extLst>
              </a:tr>
              <a:tr h="61976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132 : 4 = </a:t>
                      </a:r>
                      <a:r>
                        <a:rPr lang="de-DE" sz="20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33*</a:t>
                      </a:r>
                      <a:endParaRPr lang="de-DE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0216" marR="40389" marT="130935" marB="130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57 : 4 = 14,25</a:t>
                      </a:r>
                      <a:endParaRPr lang="de-DE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0216" marR="40389" marT="130935" marB="130935" anchor="ctr"/>
                </a:tc>
                <a:extLst>
                  <a:ext uri="{0D108BD9-81ED-4DB2-BD59-A6C34878D82A}">
                    <a16:rowId xmlns:a16="http://schemas.microsoft.com/office/drawing/2014/main" val="1754264889"/>
                  </a:ext>
                </a:extLst>
              </a:tr>
              <a:tr h="61976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132 : 5 = </a:t>
                      </a:r>
                      <a:r>
                        <a:rPr lang="de-DE" sz="20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26,4*</a:t>
                      </a:r>
                      <a:endParaRPr lang="de-DE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0216" marR="40389" marT="130935" marB="130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57 : 5 = 11,4</a:t>
                      </a:r>
                      <a:endParaRPr lang="de-DE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0216" marR="40389" marT="130935" marB="130935" anchor="ctr"/>
                </a:tc>
                <a:extLst>
                  <a:ext uri="{0D108BD9-81ED-4DB2-BD59-A6C34878D82A}">
                    <a16:rowId xmlns:a16="http://schemas.microsoft.com/office/drawing/2014/main" val="3593306137"/>
                  </a:ext>
                </a:extLst>
              </a:tr>
              <a:tr h="61976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132 : 6 = 22</a:t>
                      </a:r>
                      <a:endParaRPr lang="de-DE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0216" marR="40389" marT="130935" marB="130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57 : 6 = 9,5</a:t>
                      </a:r>
                      <a:endParaRPr lang="de-DE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0216" marR="40389" marT="130935" marB="130935" anchor="ctr"/>
                </a:tc>
                <a:extLst>
                  <a:ext uri="{0D108BD9-81ED-4DB2-BD59-A6C34878D82A}">
                    <a16:rowId xmlns:a16="http://schemas.microsoft.com/office/drawing/2014/main" val="4292313032"/>
                  </a:ext>
                </a:extLst>
              </a:tr>
              <a:tr h="61976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132 : 7 = 18,86</a:t>
                      </a:r>
                      <a:endParaRPr lang="de-DE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0216" marR="40389" marT="130935" marB="130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57 : 7 = 8,14</a:t>
                      </a:r>
                      <a:endParaRPr lang="de-DE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0216" marR="40389" marT="130935" marB="130935" anchor="ctr"/>
                </a:tc>
                <a:extLst>
                  <a:ext uri="{0D108BD9-81ED-4DB2-BD59-A6C34878D82A}">
                    <a16:rowId xmlns:a16="http://schemas.microsoft.com/office/drawing/2014/main" val="1484062785"/>
                  </a:ext>
                </a:extLst>
              </a:tr>
              <a:tr h="61976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132 : 8 = 16,5</a:t>
                      </a:r>
                      <a:endParaRPr lang="de-DE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0216" marR="40389" marT="130935" marB="130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57 : 8 = 7,13</a:t>
                      </a:r>
                      <a:endParaRPr lang="de-DE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0216" marR="40389" marT="130935" marB="130935" anchor="ctr"/>
                </a:tc>
                <a:extLst>
                  <a:ext uri="{0D108BD9-81ED-4DB2-BD59-A6C34878D82A}">
                    <a16:rowId xmlns:a16="http://schemas.microsoft.com/office/drawing/2014/main" val="4026943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845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529F46-0F8D-4626-A6ED-414415E8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 dirty="0"/>
              <a:t>JAV – was/wer ist das?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278EAD-3B39-419C-A236-8A36FB21B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de-DE" sz="2200" dirty="0">
              <a:ea typeface="+mn-lt"/>
              <a:cs typeface="+mn-lt"/>
            </a:endParaRPr>
          </a:p>
          <a:p>
            <a:r>
              <a:rPr lang="de-DE" sz="2200" dirty="0">
                <a:ea typeface="+mn-lt"/>
                <a:cs typeface="+mn-lt"/>
              </a:rPr>
              <a:t>Jugend- und Auszubildendenvertreter </a:t>
            </a:r>
          </a:p>
          <a:p>
            <a:endParaRPr lang="de-DE" sz="2200" dirty="0">
              <a:ea typeface="+mn-lt"/>
              <a:cs typeface="+mn-lt"/>
            </a:endParaRPr>
          </a:p>
          <a:p>
            <a:r>
              <a:rPr lang="de-DE" sz="2200" dirty="0">
                <a:ea typeface="+mn-lt"/>
                <a:cs typeface="+mn-lt"/>
              </a:rPr>
              <a:t>Arbeitnehmervertretung der Jugendlichen und Azubis unter 25 Jahren in einem Betrieb</a:t>
            </a:r>
          </a:p>
          <a:p>
            <a:endParaRPr lang="en-US" sz="2200" dirty="0">
              <a:ea typeface="+mn-lt"/>
              <a:cs typeface="+mn-lt"/>
            </a:endParaRPr>
          </a:p>
          <a:p>
            <a:r>
              <a:rPr lang="de-DE" sz="2200" dirty="0">
                <a:ea typeface="+mn-lt"/>
                <a:cs typeface="+mn-lt"/>
              </a:rPr>
              <a:t>Überwacht die Einhaltung von Gesetzen, Tarifverträgen Betriebsvereinbarungen usw. (z.B. Berufsbildungsgesetz)</a:t>
            </a:r>
          </a:p>
          <a:p>
            <a:endParaRPr lang="en-US" sz="2200" dirty="0">
              <a:ea typeface="+mn-lt"/>
              <a:cs typeface="+mn-lt"/>
            </a:endParaRPr>
          </a:p>
          <a:p>
            <a:r>
              <a:rPr lang="de-DE" sz="2200" dirty="0">
                <a:ea typeface="+mn-lt"/>
                <a:cs typeface="+mn-lt"/>
              </a:rPr>
              <a:t>Beantragt Maßnahmen beim Betriebsrat</a:t>
            </a:r>
            <a:endParaRPr lang="en-US" sz="2200" dirty="0">
              <a:ea typeface="+mn-lt"/>
              <a:cs typeface="+mn-lt"/>
            </a:endParaRPr>
          </a:p>
          <a:p>
            <a:endParaRPr lang="de-DE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7832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9AD97-9022-4237-9956-69076420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 dirty="0"/>
              <a:t>JAV - 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38338D-5AAE-4F14-909B-69D7B9B1D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7539" y="559952"/>
            <a:ext cx="7363214" cy="6048238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de-DE" sz="2200" dirty="0">
                <a:cs typeface="Calibri"/>
              </a:rPr>
              <a:t>Vertretung der Interessen &amp; Anregungen von Auszubildenen</a:t>
            </a:r>
          </a:p>
          <a:p>
            <a:endParaRPr lang="de-DE" sz="2200" dirty="0">
              <a:cs typeface="Calibri"/>
            </a:endParaRPr>
          </a:p>
          <a:p>
            <a:r>
              <a:rPr lang="de-DE" sz="2200" dirty="0">
                <a:cs typeface="Calibri"/>
              </a:rPr>
              <a:t>Beantragt Maßnahmen beim Betriebsrat</a:t>
            </a:r>
          </a:p>
          <a:p>
            <a:endParaRPr lang="de-DE" sz="2200" dirty="0">
              <a:cs typeface="Calibri"/>
            </a:endParaRPr>
          </a:p>
          <a:p>
            <a:r>
              <a:rPr lang="de-DE" sz="2200" dirty="0">
                <a:cs typeface="Calibri"/>
              </a:rPr>
              <a:t>Beratung in Fragen zur Arbeit und Ausbildung</a:t>
            </a:r>
          </a:p>
          <a:p>
            <a:endParaRPr lang="de-DE" sz="2200" dirty="0">
              <a:cs typeface="Calibri"/>
            </a:endParaRPr>
          </a:p>
          <a:p>
            <a:r>
              <a:rPr lang="de-DE" sz="2200" dirty="0">
                <a:cs typeface="Calibri"/>
              </a:rPr>
              <a:t>Überprüfung der Einhaltung von:</a:t>
            </a:r>
          </a:p>
          <a:p>
            <a:pPr lvl="1"/>
            <a:r>
              <a:rPr lang="de-DE" sz="2200" dirty="0">
                <a:cs typeface="Calibri"/>
              </a:rPr>
              <a:t>Gesetzen</a:t>
            </a:r>
          </a:p>
          <a:p>
            <a:pPr lvl="1"/>
            <a:r>
              <a:rPr lang="de-DE" sz="2200" dirty="0">
                <a:cs typeface="Calibri"/>
              </a:rPr>
              <a:t>Vorschriften</a:t>
            </a:r>
          </a:p>
          <a:p>
            <a:pPr lvl="1"/>
            <a:r>
              <a:rPr lang="de-DE" sz="2200" dirty="0">
                <a:cs typeface="Calibri"/>
              </a:rPr>
              <a:t>Tarifverträgen</a:t>
            </a:r>
          </a:p>
          <a:p>
            <a:pPr marL="457200" lvl="1" indent="0">
              <a:buNone/>
            </a:pPr>
            <a:endParaRPr lang="de-DE" sz="2200" dirty="0">
              <a:cs typeface="Calibri"/>
            </a:endParaRPr>
          </a:p>
          <a:p>
            <a:r>
              <a:rPr lang="de-DE" sz="2200" dirty="0">
                <a:cs typeface="Calibri"/>
              </a:rPr>
              <a:t>Qualität der Ausbildung bewahren</a:t>
            </a:r>
          </a:p>
          <a:p>
            <a:endParaRPr lang="de-DE" sz="2200" dirty="0">
              <a:cs typeface="Calibri"/>
            </a:endParaRPr>
          </a:p>
          <a:p>
            <a:r>
              <a:rPr lang="de-DE" sz="2200" dirty="0">
                <a:cs typeface="Calibri"/>
              </a:rPr>
              <a:t>Gleichstellung von Frauen und Integration ausländischer Auszubildender</a:t>
            </a:r>
          </a:p>
          <a:p>
            <a:endParaRPr lang="de-DE" sz="2200" dirty="0">
              <a:cs typeface="Calibri"/>
            </a:endParaRPr>
          </a:p>
          <a:p>
            <a:r>
              <a:rPr lang="de-DE" sz="2200" dirty="0">
                <a:cs typeface="Calibri"/>
              </a:rPr>
              <a:t>Druck für die Übernahme nach der Ausbildung</a:t>
            </a:r>
          </a:p>
          <a:p>
            <a:endParaRPr lang="de-DE" sz="2200" dirty="0">
              <a:cs typeface="Calibri"/>
            </a:endParaRPr>
          </a:p>
          <a:p>
            <a:endParaRPr lang="de-DE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0205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E77F20-30EE-4F9D-BCBA-195717CF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3400"/>
              <a:t>JAV - Zusammensetzung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761789-B751-4E35-82F1-00EBDD5A8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Die Belegschaft des Geschlechts in der Minderheit muss im Verhältnis stehen.</a:t>
            </a:r>
          </a:p>
          <a:p>
            <a:endParaRPr lang="de-DE" sz="2200" dirty="0"/>
          </a:p>
          <a:p>
            <a:r>
              <a:rPr lang="de-DE" sz="2200" b="0" i="0" dirty="0">
                <a:effectLst/>
                <a:latin typeface="-apple-system"/>
              </a:rPr>
              <a:t>Die JAV soll sich möglichst aus Jugendvertretern der verschiedenen Beschäftigungsarten und Ausbildungsberufen bestehen.</a:t>
            </a:r>
          </a:p>
          <a:p>
            <a:endParaRPr lang="de-DE" sz="2200" b="0" i="0" dirty="0">
              <a:effectLst/>
              <a:latin typeface="-apple-system"/>
            </a:endParaRPr>
          </a:p>
          <a:p>
            <a:r>
              <a:rPr lang="de-DE" sz="2200" dirty="0">
                <a:latin typeface="-apple-system"/>
              </a:rPr>
              <a:t>Ihre Größe bemisst sich nach der Tabelle in § 62 Abs. 1 BetrVG. </a:t>
            </a:r>
            <a:endParaRPr lang="de-DE" sz="2200" b="0" i="0" dirty="0">
              <a:effectLst/>
              <a:latin typeface="-apple-system"/>
            </a:endParaRPr>
          </a:p>
          <a:p>
            <a:endParaRPr lang="de-DE" sz="2200" dirty="0"/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952026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432BE9-866D-43AE-9E65-60F9867C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3400"/>
              <a:t>JAV - Zusammensetzung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Inhaltsplatzhalter 3">
            <a:extLst>
              <a:ext uri="{FF2B5EF4-FFF2-40B4-BE49-F238E27FC236}">
                <a16:creationId xmlns:a16="http://schemas.microsoft.com/office/drawing/2014/main" id="{D671E3A7-EE3C-4F8A-9032-62044F0BD7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2951334"/>
              </p:ext>
            </p:extLst>
          </p:nvPr>
        </p:nvGraphicFramePr>
        <p:xfrm>
          <a:off x="5203363" y="713230"/>
          <a:ext cx="6224334" cy="543153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21893">
                  <a:extLst>
                    <a:ext uri="{9D8B030D-6E8A-4147-A177-3AD203B41FA5}">
                      <a16:colId xmlns:a16="http://schemas.microsoft.com/office/drawing/2014/main" val="2742295498"/>
                    </a:ext>
                  </a:extLst>
                </a:gridCol>
                <a:gridCol w="3002441">
                  <a:extLst>
                    <a:ext uri="{9D8B030D-6E8A-4147-A177-3AD203B41FA5}">
                      <a16:colId xmlns:a16="http://schemas.microsoft.com/office/drawing/2014/main" val="3330195811"/>
                    </a:ext>
                  </a:extLst>
                </a:gridCol>
              </a:tblGrid>
              <a:tr h="66731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Auszubildenden unter 25</a:t>
                      </a:r>
                      <a:endParaRPr lang="de-DE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0216" marR="40389" marT="130935" marB="130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Mitglieder</a:t>
                      </a:r>
                      <a:endParaRPr lang="de-DE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0216" marR="40389" marT="130935" marB="130935" anchor="ctr"/>
                </a:tc>
                <a:extLst>
                  <a:ext uri="{0D108BD9-81ED-4DB2-BD59-A6C34878D82A}">
                    <a16:rowId xmlns:a16="http://schemas.microsoft.com/office/drawing/2014/main" val="2030640228"/>
                  </a:ext>
                </a:extLst>
              </a:tr>
              <a:tr h="59552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5 - 20</a:t>
                      </a:r>
                      <a:endParaRPr lang="de-DE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0216" marR="40389" marT="130935" marB="130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de-DE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0216" marR="40389" marT="130935" marB="130935" anchor="ctr"/>
                </a:tc>
                <a:extLst>
                  <a:ext uri="{0D108BD9-81ED-4DB2-BD59-A6C34878D82A}">
                    <a16:rowId xmlns:a16="http://schemas.microsoft.com/office/drawing/2014/main" val="2184861671"/>
                  </a:ext>
                </a:extLst>
              </a:tr>
              <a:tr h="59552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21 - 50</a:t>
                      </a:r>
                      <a:endParaRPr lang="de-DE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0216" marR="40389" marT="130935" marB="130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de-DE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0216" marR="40389" marT="130935" marB="130935" anchor="ctr"/>
                </a:tc>
                <a:extLst>
                  <a:ext uri="{0D108BD9-81ED-4DB2-BD59-A6C34878D82A}">
                    <a16:rowId xmlns:a16="http://schemas.microsoft.com/office/drawing/2014/main" val="974111443"/>
                  </a:ext>
                </a:extLst>
              </a:tr>
              <a:tr h="59552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51 - 150</a:t>
                      </a:r>
                      <a:endParaRPr lang="de-DE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0216" marR="40389" marT="130935" marB="130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de-DE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0216" marR="40389" marT="130935" marB="130935" anchor="ctr"/>
                </a:tc>
                <a:extLst>
                  <a:ext uri="{0D108BD9-81ED-4DB2-BD59-A6C34878D82A}">
                    <a16:rowId xmlns:a16="http://schemas.microsoft.com/office/drawing/2014/main" val="1591138291"/>
                  </a:ext>
                </a:extLst>
              </a:tr>
              <a:tr h="59552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151 - 300</a:t>
                      </a:r>
                    </a:p>
                  </a:txBody>
                  <a:tcPr marL="170216" marR="40389" marT="130935" marB="130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de-DE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0216" marR="40389" marT="130935" marB="130935" anchor="ctr"/>
                </a:tc>
                <a:extLst>
                  <a:ext uri="{0D108BD9-81ED-4DB2-BD59-A6C34878D82A}">
                    <a16:rowId xmlns:a16="http://schemas.microsoft.com/office/drawing/2014/main" val="1754264889"/>
                  </a:ext>
                </a:extLst>
              </a:tr>
              <a:tr h="59552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301 - 500</a:t>
                      </a:r>
                      <a:endParaRPr lang="de-DE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0216" marR="40389" marT="130935" marB="130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de-DE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0216" marR="40389" marT="130935" marB="130935" anchor="ctr"/>
                </a:tc>
                <a:extLst>
                  <a:ext uri="{0D108BD9-81ED-4DB2-BD59-A6C34878D82A}">
                    <a16:rowId xmlns:a16="http://schemas.microsoft.com/office/drawing/2014/main" val="3593306137"/>
                  </a:ext>
                </a:extLst>
              </a:tr>
              <a:tr h="59552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501 - 700</a:t>
                      </a:r>
                      <a:endParaRPr lang="de-DE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0216" marR="40389" marT="130935" marB="130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de-DE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0216" marR="40389" marT="130935" marB="130935" anchor="ctr"/>
                </a:tc>
                <a:extLst>
                  <a:ext uri="{0D108BD9-81ED-4DB2-BD59-A6C34878D82A}">
                    <a16:rowId xmlns:a16="http://schemas.microsoft.com/office/drawing/2014/main" val="4292313032"/>
                  </a:ext>
                </a:extLst>
              </a:tr>
              <a:tr h="59552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701 - 1000</a:t>
                      </a:r>
                      <a:endParaRPr lang="de-DE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0216" marR="40389" marT="130935" marB="130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de-DE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0216" marR="40389" marT="130935" marB="130935" anchor="ctr"/>
                </a:tc>
                <a:extLst>
                  <a:ext uri="{0D108BD9-81ED-4DB2-BD59-A6C34878D82A}">
                    <a16:rowId xmlns:a16="http://schemas.microsoft.com/office/drawing/2014/main" val="1484062785"/>
                  </a:ext>
                </a:extLst>
              </a:tr>
              <a:tr h="59552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&gt; 1000</a:t>
                      </a:r>
                      <a:endParaRPr lang="de-DE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0216" marR="40389" marT="130935" marB="13093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de-DE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0216" marR="40389" marT="130935" marB="130935" anchor="ctr"/>
                </a:tc>
                <a:extLst>
                  <a:ext uri="{0D108BD9-81ED-4DB2-BD59-A6C34878D82A}">
                    <a16:rowId xmlns:a16="http://schemas.microsoft.com/office/drawing/2014/main" val="4026943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025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1AEE2-C897-4430-BB9F-B8F69775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Wahlen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76D2DF-0353-42CF-BD83-4A46432F9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410"/>
            <a:ext cx="10515600" cy="5012867"/>
          </a:xfrm>
        </p:spPr>
        <p:txBody>
          <a:bodyPr/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-DE" dirty="0"/>
              <a:t>Betriebsrat und JAV werden demokratisch gewählt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endParaRPr lang="de-DE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-DE" dirty="0"/>
              <a:t>Ein Wahlvorstand ist notwendig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endParaRPr lang="de-DE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-DE" dirty="0"/>
              <a:t>vereinfachtes oder normales Wahlverfahren möglich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endParaRPr lang="de-DE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de-DE" dirty="0">
                <a:solidFill>
                  <a:srgbClr val="000000"/>
                </a:solidFill>
              </a:rPr>
              <a:t>gemäß</a:t>
            </a:r>
            <a:r>
              <a:rPr lang="de-DE" dirty="0">
                <a:solidFill>
                  <a:srgbClr val="000000"/>
                </a:solidFill>
                <a:uFill>
                  <a:noFill/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§ 62 Abs. 3 BetrV</a:t>
            </a:r>
            <a:r>
              <a:rPr lang="de-DE" dirty="0">
                <a:solidFill>
                  <a:srgbClr val="000000"/>
                </a:solidFill>
              </a:rPr>
              <a:t>G muss der %-Anteil des Betriebsrates den der Belegschaft widerspiegeln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1004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C7441-8153-49C1-B300-9E704FE6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Wahl des Betriebsrates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BCA2BC-6878-4389-98F2-3C9DE4F3D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79" y="1404594"/>
            <a:ext cx="10515600" cy="5373278"/>
          </a:xfrm>
        </p:spPr>
        <p:txBody>
          <a:bodyPr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geheime und unmittelbare Wahl (§14, (1))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alle vier Jahre, 1. März bis 31. Mai (§13, (1))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/>
              <a:t>Wahlberechtigt: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mind. 18 Jahre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Leiharbeiter, wenn länger als 3 Monate im Betrieb (§7)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außer Geschäftsführung und ihre Vertretung (§5, (3)), Ehegatte (§5, (2), Absatz 5)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/>
              <a:t>Wählbar: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jeder Wahlberechtigte, mindestens halbes Jahr im Betrieb (§8, (1))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keine Leiharbeiter → Arbeitnehmer des Betriebes sollen repräsentiert werden (§15) </a:t>
            </a:r>
          </a:p>
        </p:txBody>
      </p:sp>
    </p:spTree>
    <p:extLst>
      <p:ext uri="{BB962C8B-B14F-4D97-AF65-F5344CB8AC3E}">
        <p14:creationId xmlns:p14="http://schemas.microsoft.com/office/powerpoint/2010/main" val="2768792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1FBBF-65E9-4581-B93C-F8921DC3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Wahl JAV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90431-98A4-4C98-822D-49D2A7571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276"/>
            <a:ext cx="10515600" cy="5033913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alle zwei Jahre, </a:t>
            </a:r>
          </a:p>
          <a:p>
            <a:r>
              <a:rPr lang="de-DE" dirty="0"/>
              <a:t>1. Oktober bis 30. November (§64, (1)) </a:t>
            </a:r>
          </a:p>
          <a:p>
            <a:r>
              <a:rPr lang="de-DE" dirty="0"/>
              <a:t>Voraussetzung: fünf Arbeitnehmer unter 18 (§60, (1))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Wahlberechtigt: </a:t>
            </a:r>
          </a:p>
          <a:p>
            <a:r>
              <a:rPr lang="de-DE" dirty="0"/>
              <a:t>alle Arbeitnehmer unter 18 und alle Azubis unter 25 (§61, (1))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Wählbar: </a:t>
            </a:r>
          </a:p>
          <a:p>
            <a:r>
              <a:rPr lang="de-DE" dirty="0"/>
              <a:t>alle Mitarbeiter unter 25, </a:t>
            </a:r>
          </a:p>
          <a:p>
            <a:r>
              <a:rPr lang="de-DE" dirty="0"/>
              <a:t>keine Mitglieder des Betriebsrates (§61, (2)) </a:t>
            </a:r>
          </a:p>
        </p:txBody>
      </p:sp>
    </p:spTree>
    <p:extLst>
      <p:ext uri="{BB962C8B-B14F-4D97-AF65-F5344CB8AC3E}">
        <p14:creationId xmlns:p14="http://schemas.microsoft.com/office/powerpoint/2010/main" val="3737370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027E17-84AA-4E38-9FD9-CEFEC8F1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20" y="665653"/>
            <a:ext cx="4088062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err="1"/>
              <a:t>Zusammen-arbeit</a:t>
            </a:r>
            <a:r>
              <a:rPr lang="en-US" sz="5400"/>
              <a:t> von BR und JAV</a:t>
            </a: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4A58F3D9-4389-4658-BC56-43F6BAA1C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5825BF71-D400-413D-A555-55C13D71DBB4}"/>
              </a:ext>
            </a:extLst>
          </p:cNvPr>
          <p:cNvSpPr txBox="1"/>
          <p:nvPr/>
        </p:nvSpPr>
        <p:spPr>
          <a:xfrm>
            <a:off x="372555" y="6254230"/>
            <a:ext cx="4937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hlinkClick r:id="rId3"/>
              </a:rPr>
              <a:t>https://www.betriebsrat.com/website/var/assets/redaktion/betriebsrat/infografiken/aufgaben-der-jav.svg</a:t>
            </a:r>
            <a:r>
              <a:rPr lang="de-DE" sz="1200"/>
              <a:t> (aufgerufen am 7. April 2021).</a:t>
            </a:r>
          </a:p>
        </p:txBody>
      </p:sp>
    </p:spTree>
    <p:extLst>
      <p:ext uri="{BB962C8B-B14F-4D97-AF65-F5344CB8AC3E}">
        <p14:creationId xmlns:p14="http://schemas.microsoft.com/office/powerpoint/2010/main" val="1246395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DD28A-2F2F-43E1-91E7-65E276EF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6375AB-0CA7-4888-9049-CE2A33941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b="1" dirty="0"/>
              <a:t>Übungsaufgaben „</a:t>
            </a:r>
            <a:r>
              <a:rPr lang="de-DE" b="1"/>
              <a:t>BR und JAV</a:t>
            </a:r>
            <a:r>
              <a:rPr lang="de-DE" b="1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428044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nschenmenge, Menschen, Silhouetten, Personen">
            <a:extLst>
              <a:ext uri="{FF2B5EF4-FFF2-40B4-BE49-F238E27FC236}">
                <a16:creationId xmlns:a16="http://schemas.microsoft.com/office/drawing/2014/main" id="{439E17AD-70A4-487A-BFC1-9906F2C657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44" b="358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BF8C44-DFB5-442A-AE0F-75D10667A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0" y="2843116"/>
            <a:ext cx="3852041" cy="1834056"/>
          </a:xfrm>
        </p:spPr>
        <p:txBody>
          <a:bodyPr>
            <a:normAutofit/>
          </a:bodyPr>
          <a:lstStyle/>
          <a:p>
            <a:br>
              <a:rPr lang="de-DE" sz="4000" b="1" dirty="0"/>
            </a:br>
            <a:r>
              <a:rPr lang="de-DE" sz="4000" b="1" dirty="0"/>
              <a:t>Stundenthema: Betriebsrat &amp; JAV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DEF73E2-2CF7-4F2B-AB22-BA0C75DE1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de-DE" sz="2000" dirty="0"/>
          </a:p>
        </p:txBody>
      </p:sp>
      <p:cxnSp>
        <p:nvCxnSpPr>
          <p:cNvPr id="1029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63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529F46-0F8D-4626-A6ED-414415E8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 dirty="0"/>
              <a:t>Betriebsrat – was/wer ist das?</a:t>
            </a: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278EAD-3B39-419C-A236-8A36FB21B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1911493"/>
            <a:ext cx="6713552" cy="454814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sz="2200" dirty="0">
                <a:cs typeface="Calibri"/>
              </a:rPr>
              <a:t>Von Arbeitnehmern gewählte Interessenvertretung</a:t>
            </a:r>
          </a:p>
          <a:p>
            <a:endParaRPr lang="de-DE" sz="2200" dirty="0">
              <a:cs typeface="Calibri"/>
            </a:endParaRPr>
          </a:p>
          <a:p>
            <a:r>
              <a:rPr lang="de-DE" sz="2200" dirty="0">
                <a:cs typeface="Calibri"/>
              </a:rPr>
              <a:t>Vertretung der Arbeitnehmerinteressen</a:t>
            </a:r>
          </a:p>
          <a:p>
            <a:endParaRPr lang="de-DE" dirty="0"/>
          </a:p>
          <a:p>
            <a:r>
              <a:rPr lang="de-DE" sz="2200" dirty="0">
                <a:cs typeface="Calibri"/>
              </a:rPr>
              <a:t>Verpflichtet vertrauensvoll mit dem Arbeitgeber zusammen zu arbeiten</a:t>
            </a:r>
          </a:p>
          <a:p>
            <a:endParaRPr lang="de-DE" sz="2200" dirty="0">
              <a:cs typeface="Calibri"/>
            </a:endParaRPr>
          </a:p>
          <a:p>
            <a:r>
              <a:rPr lang="de-DE" sz="2200" dirty="0">
                <a:cs typeface="Calibri"/>
              </a:rPr>
              <a:t>Das Betriebsverfassungsgesetz regelt die Aufgaben/Rechte/Pflichten des Betriebsrates</a:t>
            </a:r>
          </a:p>
          <a:p>
            <a:endParaRPr lang="de-DE" sz="2200" dirty="0">
              <a:cs typeface="Calibri"/>
            </a:endParaRPr>
          </a:p>
          <a:p>
            <a:r>
              <a:rPr lang="de-DE" sz="2200" dirty="0">
                <a:cs typeface="Calibri"/>
              </a:rPr>
              <a:t>Die Stellung des Betriebsrates bildet das Kernstück dieses Gesetzes</a:t>
            </a:r>
          </a:p>
          <a:p>
            <a:endParaRPr lang="de-DE" sz="2200" dirty="0">
              <a:cs typeface="Calibri"/>
            </a:endParaRPr>
          </a:p>
          <a:p>
            <a:pPr marL="0" indent="0">
              <a:buNone/>
            </a:pPr>
            <a:endParaRPr lang="de-DE" sz="2200" dirty="0">
              <a:cs typeface="Calibri"/>
            </a:endParaRPr>
          </a:p>
        </p:txBody>
      </p:sp>
      <p:pic>
        <p:nvPicPr>
          <p:cNvPr id="2050" name="Picture 2" descr="Spielsteine, Netzwerk, Vernetzt, Interaktiv">
            <a:extLst>
              <a:ext uri="{FF2B5EF4-FFF2-40B4-BE49-F238E27FC236}">
                <a16:creationId xmlns:a16="http://schemas.microsoft.com/office/drawing/2014/main" id="{BA8D224A-13FC-4D5D-BBEA-32EEF4BFB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2" r="15132" b="2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83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C60FB-D925-4FA8-9A5E-26414748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Betriebsrat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35286F-3539-4593-8C51-8F5950781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166"/>
            <a:ext cx="10515600" cy="5335571"/>
          </a:xfrm>
        </p:spPr>
        <p:txBody>
          <a:bodyPr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lang="de-DE" sz="3200" b="1" dirty="0"/>
              <a:t>Er muss...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endParaRPr lang="de-DE" sz="28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de-DE" sz="2800" dirty="0"/>
              <a:t>darüber wachen, dass geltende Gesetze eingehalten werden,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endParaRPr lang="de-DE" sz="28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de-DE" sz="2800" dirty="0"/>
              <a:t>Maßnahmen beantragen die Betrieb und Belegschaft dienen,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endParaRPr lang="de-DE" sz="28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de-DE" sz="2800" dirty="0"/>
              <a:t>sich für die </a:t>
            </a:r>
            <a:r>
              <a:rPr lang="de-DE" dirty="0"/>
              <a:t>D</a:t>
            </a:r>
            <a:r>
              <a:rPr lang="de-DE" sz="2800" dirty="0"/>
              <a:t>urchsetzung von Gleichberechtigung einsetzen,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endParaRPr lang="de-DE" sz="28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de-DE" sz="2800" dirty="0"/>
              <a:t>Vereinbarkeit von Familie und Erwerbstätigkeit fördern,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endParaRPr lang="de-DE" sz="28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de-DE" sz="2800" dirty="0"/>
              <a:t>Belange der JAV annehmen und diese an den Arbeitgeber herantragen,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endParaRPr lang="de-DE" sz="28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de-DE" sz="2800" dirty="0"/>
              <a:t>besonders Schutzbedürftige und schwerbehinderte Arbeitnehmer fördern und schützen,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endParaRPr lang="de-DE" sz="28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de-DE" sz="2800" dirty="0"/>
              <a:t>die Eingliederung von ausländischen Arbeitnehmern fördern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6768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2A076-B342-401F-BF99-1E3F74C1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Gründung </a:t>
            </a:r>
          </a:p>
        </p:txBody>
      </p:sp>
      <p:sp>
        <p:nvSpPr>
          <p:cNvPr id="4" name="Google Shape;87;p17">
            <a:extLst>
              <a:ext uri="{FF2B5EF4-FFF2-40B4-BE49-F238E27FC236}">
                <a16:creationId xmlns:a16="http://schemas.microsoft.com/office/drawing/2014/main" id="{AA50293F-CE12-48CD-BB87-B1970DEA7BA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Was wird benötigt?</a:t>
            </a:r>
            <a:endParaRPr dirty="0"/>
          </a:p>
          <a:p>
            <a:pPr marL="45720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➔"/>
            </a:pPr>
            <a:r>
              <a:rPr lang="de" sz="1500" dirty="0"/>
              <a:t>min. 5 Wahlberechtigte Arbeitnehmer  </a:t>
            </a:r>
            <a:r>
              <a:rPr lang="de" sz="1500" b="1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§ 7</a:t>
            </a:r>
            <a:r>
              <a:rPr lang="de" sz="1500" dirty="0"/>
              <a:t> | </a:t>
            </a:r>
            <a:r>
              <a:rPr lang="de" sz="1500" b="1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§ 9 BetrVG</a:t>
            </a:r>
            <a:endParaRPr sz="1500" dirty="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de" sz="1500" dirty="0"/>
              <a:t>3 Arbeitnehmer, die die Voraussetzungen zur Kandidatur erfüllen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dirty="0"/>
              <a:t>Was ist mit der Geschäftsleitung?</a:t>
            </a:r>
            <a:endParaRPr dirty="0"/>
          </a:p>
          <a:p>
            <a:pPr marL="45720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➔"/>
            </a:pPr>
            <a:r>
              <a:rPr lang="de" sz="1500" dirty="0"/>
              <a:t>Dies darf nicht verhindern!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dirty="0"/>
              <a:t>Und warum überhaupt?</a:t>
            </a:r>
            <a:endParaRPr dirty="0"/>
          </a:p>
          <a:p>
            <a:pPr marL="45720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➔"/>
            </a:pPr>
            <a:r>
              <a:rPr lang="de" sz="1500" dirty="0"/>
              <a:t>Eine Belegschaft mit Betriebsrat hat immer eine stärkere Position als ohne!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90392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C7337DA-323A-46EE-8C4C-F015D346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885646" cy="1719072"/>
          </a:xfrm>
        </p:spPr>
        <p:txBody>
          <a:bodyPr anchor="b">
            <a:normAutofit fontScale="90000"/>
          </a:bodyPr>
          <a:lstStyle/>
          <a:p>
            <a:r>
              <a:rPr lang="de-DE" sz="4200"/>
              <a:t>Betriebsrat - Zusammensetzung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4CE42C5-062F-46F6-B92D-38EF66A41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2200" dirty="0"/>
              <a:t>Die Anzahl der Mitglieder des Betriebsrates, orientiert sich an die Mitarbeiterzahl der Firma.</a:t>
            </a:r>
          </a:p>
          <a:p>
            <a:endParaRPr lang="en-US" sz="2200" dirty="0"/>
          </a:p>
        </p:txBody>
      </p:sp>
      <p:graphicFrame>
        <p:nvGraphicFramePr>
          <p:cNvPr id="12" name="Inhaltsplatzhalter 3">
            <a:extLst>
              <a:ext uri="{FF2B5EF4-FFF2-40B4-BE49-F238E27FC236}">
                <a16:creationId xmlns:a16="http://schemas.microsoft.com/office/drawing/2014/main" id="{E5316562-FA40-4DEE-99A4-EA5B173696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6213238"/>
              </p:ext>
            </p:extLst>
          </p:nvPr>
        </p:nvGraphicFramePr>
        <p:xfrm>
          <a:off x="4654296" y="789273"/>
          <a:ext cx="6903720" cy="527945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060977">
                  <a:extLst>
                    <a:ext uri="{9D8B030D-6E8A-4147-A177-3AD203B41FA5}">
                      <a16:colId xmlns:a16="http://schemas.microsoft.com/office/drawing/2014/main" val="2078766273"/>
                    </a:ext>
                  </a:extLst>
                </a:gridCol>
                <a:gridCol w="1842743">
                  <a:extLst>
                    <a:ext uri="{9D8B030D-6E8A-4147-A177-3AD203B41FA5}">
                      <a16:colId xmlns:a16="http://schemas.microsoft.com/office/drawing/2014/main" val="482844077"/>
                    </a:ext>
                  </a:extLst>
                </a:gridCol>
              </a:tblGrid>
              <a:tr h="38754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In der Regel beschäftigte</a:t>
                      </a:r>
                      <a:endParaRPr lang="de-DE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808" marR="6808" marT="33350" marB="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Mitglieder</a:t>
                      </a:r>
                      <a:endParaRPr lang="de-DE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808" marR="6808" marT="33350" marB="33350" anchor="ctr"/>
                </a:tc>
                <a:extLst>
                  <a:ext uri="{0D108BD9-81ED-4DB2-BD59-A6C34878D82A}">
                    <a16:rowId xmlns:a16="http://schemas.microsoft.com/office/drawing/2014/main" val="3061462296"/>
                  </a:ext>
                </a:extLst>
              </a:tr>
              <a:tr h="271773"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 bis 20 </a:t>
                      </a:r>
                      <a:r>
                        <a:rPr lang="de-DE" sz="1100" u="sng" strike="noStrike" cap="none" spc="0">
                          <a:solidFill>
                            <a:schemeClr val="tx1"/>
                          </a:solidFill>
                          <a:effectLst/>
                        </a:rPr>
                        <a:t>wahlberechtigte</a:t>
                      </a:r>
                      <a:r>
                        <a:rPr lang="de-DE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Arbeitnehmer</a:t>
                      </a:r>
                      <a:endParaRPr lang="de-DE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808" marR="6808" marT="33350" marB="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de-DE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808" marR="6808" marT="33350" marB="33350" anchor="ctr"/>
                </a:tc>
                <a:extLst>
                  <a:ext uri="{0D108BD9-81ED-4DB2-BD59-A6C34878D82A}">
                    <a16:rowId xmlns:a16="http://schemas.microsoft.com/office/drawing/2014/main" val="2757160289"/>
                  </a:ext>
                </a:extLst>
              </a:tr>
              <a:tr h="271773"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21 bis 50 </a:t>
                      </a:r>
                      <a:r>
                        <a:rPr lang="de-DE" sz="1100" u="sng" strike="noStrike" cap="none" spc="0">
                          <a:solidFill>
                            <a:schemeClr val="tx1"/>
                          </a:solidFill>
                          <a:effectLst/>
                        </a:rPr>
                        <a:t>wahlberechtigte</a:t>
                      </a:r>
                      <a:r>
                        <a:rPr lang="de-DE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Arbeitnehmer</a:t>
                      </a:r>
                      <a:endParaRPr lang="de-DE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808" marR="6808" marT="33350" marB="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de-DE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808" marR="6808" marT="33350" marB="33350" anchor="ctr"/>
                </a:tc>
                <a:extLst>
                  <a:ext uri="{0D108BD9-81ED-4DB2-BD59-A6C34878D82A}">
                    <a16:rowId xmlns:a16="http://schemas.microsoft.com/office/drawing/2014/main" val="1075546670"/>
                  </a:ext>
                </a:extLst>
              </a:tr>
              <a:tr h="271773"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51 </a:t>
                      </a:r>
                      <a:r>
                        <a:rPr lang="de-DE" sz="1100" u="sng" strike="noStrike" cap="none" spc="0">
                          <a:solidFill>
                            <a:schemeClr val="tx1"/>
                          </a:solidFill>
                          <a:effectLst/>
                        </a:rPr>
                        <a:t>wahlberechtigte</a:t>
                      </a:r>
                      <a:r>
                        <a:rPr lang="de-DE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Arbeitnehmer bis 100 Arbeitnehmer</a:t>
                      </a:r>
                      <a:endParaRPr lang="de-DE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808" marR="6808" marT="33350" marB="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de-DE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808" marR="6808" marT="33350" marB="33350" anchor="ctr"/>
                </a:tc>
                <a:extLst>
                  <a:ext uri="{0D108BD9-81ED-4DB2-BD59-A6C34878D82A}">
                    <a16:rowId xmlns:a16="http://schemas.microsoft.com/office/drawing/2014/main" val="3763250527"/>
                  </a:ext>
                </a:extLst>
              </a:tr>
              <a:tr h="271773"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101 bis 200 Arbeitnehmer</a:t>
                      </a:r>
                      <a:endParaRPr lang="de-DE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808" marR="6808" marT="33350" marB="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de-DE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808" marR="6808" marT="33350" marB="33350" anchor="ctr"/>
                </a:tc>
                <a:extLst>
                  <a:ext uri="{0D108BD9-81ED-4DB2-BD59-A6C34878D82A}">
                    <a16:rowId xmlns:a16="http://schemas.microsoft.com/office/drawing/2014/main" val="2013712853"/>
                  </a:ext>
                </a:extLst>
              </a:tr>
              <a:tr h="271773"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201 bis 400 Arbeitnehmer</a:t>
                      </a:r>
                      <a:endParaRPr lang="de-DE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808" marR="6808" marT="33350" marB="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de-DE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808" marR="6808" marT="33350" marB="33350" anchor="ctr"/>
                </a:tc>
                <a:extLst>
                  <a:ext uri="{0D108BD9-81ED-4DB2-BD59-A6C34878D82A}">
                    <a16:rowId xmlns:a16="http://schemas.microsoft.com/office/drawing/2014/main" val="2490734767"/>
                  </a:ext>
                </a:extLst>
              </a:tr>
              <a:tr h="271773"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401 bis 700 Arbeitnehmer</a:t>
                      </a:r>
                      <a:endParaRPr lang="de-DE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808" marR="6808" marT="33350" marB="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de-DE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808" marR="6808" marT="33350" marB="33350" anchor="ctr"/>
                </a:tc>
                <a:extLst>
                  <a:ext uri="{0D108BD9-81ED-4DB2-BD59-A6C34878D82A}">
                    <a16:rowId xmlns:a16="http://schemas.microsoft.com/office/drawing/2014/main" val="3649979360"/>
                  </a:ext>
                </a:extLst>
              </a:tr>
              <a:tr h="271773"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701 bis 1.000 Arbeitnehmer</a:t>
                      </a:r>
                      <a:endParaRPr lang="de-DE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808" marR="6808" marT="33350" marB="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de-DE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808" marR="6808" marT="33350" marB="33350" anchor="ctr"/>
                </a:tc>
                <a:extLst>
                  <a:ext uri="{0D108BD9-81ED-4DB2-BD59-A6C34878D82A}">
                    <a16:rowId xmlns:a16="http://schemas.microsoft.com/office/drawing/2014/main" val="1479451064"/>
                  </a:ext>
                </a:extLst>
              </a:tr>
              <a:tr h="271773"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1.001 bis 1.500 Arbeitnehmer</a:t>
                      </a:r>
                      <a:endParaRPr lang="de-DE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808" marR="6808" marT="33350" marB="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de-DE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808" marR="6808" marT="33350" marB="33350" anchor="ctr"/>
                </a:tc>
                <a:extLst>
                  <a:ext uri="{0D108BD9-81ED-4DB2-BD59-A6C34878D82A}">
                    <a16:rowId xmlns:a16="http://schemas.microsoft.com/office/drawing/2014/main" val="491039198"/>
                  </a:ext>
                </a:extLst>
              </a:tr>
              <a:tr h="271773"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1.501 bis 2.000 Arbeitnehmer</a:t>
                      </a:r>
                      <a:endParaRPr lang="de-DE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808" marR="6808" marT="33350" marB="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de-DE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808" marR="6808" marT="33350" marB="33350" anchor="ctr"/>
                </a:tc>
                <a:extLst>
                  <a:ext uri="{0D108BD9-81ED-4DB2-BD59-A6C34878D82A}">
                    <a16:rowId xmlns:a16="http://schemas.microsoft.com/office/drawing/2014/main" val="2189173362"/>
                  </a:ext>
                </a:extLst>
              </a:tr>
              <a:tr h="271773"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2.001 bis 2.500 Arbeitnehmer</a:t>
                      </a:r>
                      <a:endParaRPr lang="de-DE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808" marR="6808" marT="33350" marB="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de-DE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808" marR="6808" marT="33350" marB="33350" anchor="ctr"/>
                </a:tc>
                <a:extLst>
                  <a:ext uri="{0D108BD9-81ED-4DB2-BD59-A6C34878D82A}">
                    <a16:rowId xmlns:a16="http://schemas.microsoft.com/office/drawing/2014/main" val="4122611194"/>
                  </a:ext>
                </a:extLst>
              </a:tr>
              <a:tr h="271773"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2.501 bis 3.000 Arbeitnehmer</a:t>
                      </a:r>
                      <a:endParaRPr lang="de-DE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808" marR="6808" marT="33350" marB="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de-DE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808" marR="6808" marT="33350" marB="33350" anchor="ctr"/>
                </a:tc>
                <a:extLst>
                  <a:ext uri="{0D108BD9-81ED-4DB2-BD59-A6C34878D82A}">
                    <a16:rowId xmlns:a16="http://schemas.microsoft.com/office/drawing/2014/main" val="1446396262"/>
                  </a:ext>
                </a:extLst>
              </a:tr>
              <a:tr h="271773"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3.001 bis 3.500 Arbeitnehmer</a:t>
                      </a:r>
                      <a:endParaRPr lang="de-DE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808" marR="6808" marT="33350" marB="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de-DE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808" marR="6808" marT="33350" marB="33350" anchor="ctr"/>
                </a:tc>
                <a:extLst>
                  <a:ext uri="{0D108BD9-81ED-4DB2-BD59-A6C34878D82A}">
                    <a16:rowId xmlns:a16="http://schemas.microsoft.com/office/drawing/2014/main" val="1332343311"/>
                  </a:ext>
                </a:extLst>
              </a:tr>
              <a:tr h="271773"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3.501 bis 4.000 Arbeitnehmer</a:t>
                      </a:r>
                      <a:endParaRPr lang="de-DE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808" marR="6808" marT="33350" marB="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de-DE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808" marR="6808" marT="33350" marB="33350" anchor="ctr"/>
                </a:tc>
                <a:extLst>
                  <a:ext uri="{0D108BD9-81ED-4DB2-BD59-A6C34878D82A}">
                    <a16:rowId xmlns:a16="http://schemas.microsoft.com/office/drawing/2014/main" val="543498800"/>
                  </a:ext>
                </a:extLst>
              </a:tr>
              <a:tr h="271773"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4.001 bis 4.500 Arbeitnehmer</a:t>
                      </a:r>
                      <a:endParaRPr lang="de-DE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808" marR="6808" marT="33350" marB="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  <a:endParaRPr lang="de-DE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808" marR="6808" marT="33350" marB="33350" anchor="ctr"/>
                </a:tc>
                <a:extLst>
                  <a:ext uri="{0D108BD9-81ED-4DB2-BD59-A6C34878D82A}">
                    <a16:rowId xmlns:a16="http://schemas.microsoft.com/office/drawing/2014/main" val="52739456"/>
                  </a:ext>
                </a:extLst>
              </a:tr>
              <a:tr h="271773"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4.501 bis 5.000 Arbeitnehmer</a:t>
                      </a:r>
                      <a:endParaRPr lang="de-DE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808" marR="6808" marT="33350" marB="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de-DE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808" marR="6808" marT="33350" marB="33350" anchor="ctr"/>
                </a:tc>
                <a:extLst>
                  <a:ext uri="{0D108BD9-81ED-4DB2-BD59-A6C34878D82A}">
                    <a16:rowId xmlns:a16="http://schemas.microsoft.com/office/drawing/2014/main" val="2425476323"/>
                  </a:ext>
                </a:extLst>
              </a:tr>
              <a:tr h="271773"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5.001 bis 6.000 Arbeitnehmer</a:t>
                      </a:r>
                      <a:endParaRPr lang="de-DE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808" marR="6808" marT="33350" marB="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  <a:endParaRPr lang="de-DE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808" marR="6808" marT="33350" marB="33350" anchor="ctr"/>
                </a:tc>
                <a:extLst>
                  <a:ext uri="{0D108BD9-81ED-4DB2-BD59-A6C34878D82A}">
                    <a16:rowId xmlns:a16="http://schemas.microsoft.com/office/drawing/2014/main" val="695240263"/>
                  </a:ext>
                </a:extLst>
              </a:tr>
              <a:tr h="271773"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6.001 bis 7.000 Arbeitnehmer</a:t>
                      </a:r>
                      <a:endParaRPr lang="de-DE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808" marR="6808" marT="33350" marB="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33</a:t>
                      </a:r>
                      <a:endParaRPr lang="de-DE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808" marR="6808" marT="33350" marB="33350" anchor="ctr"/>
                </a:tc>
                <a:extLst>
                  <a:ext uri="{0D108BD9-81ED-4DB2-BD59-A6C34878D82A}">
                    <a16:rowId xmlns:a16="http://schemas.microsoft.com/office/drawing/2014/main" val="552089196"/>
                  </a:ext>
                </a:extLst>
              </a:tr>
              <a:tr h="271773"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7.001 bis 9.000 Arbeitnehmer</a:t>
                      </a:r>
                      <a:endParaRPr lang="de-DE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808" marR="6808" marT="33350" marB="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de-DE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808" marR="6808" marT="33350" marB="33350" anchor="ctr"/>
                </a:tc>
                <a:extLst>
                  <a:ext uri="{0D108BD9-81ED-4DB2-BD59-A6C34878D82A}">
                    <a16:rowId xmlns:a16="http://schemas.microsoft.com/office/drawing/2014/main" val="2771906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78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41EB0F-4E0C-49F0-83E2-79821DEA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3857937" cy="1719072"/>
          </a:xfrm>
        </p:spPr>
        <p:txBody>
          <a:bodyPr anchor="b">
            <a:normAutofit fontScale="90000"/>
          </a:bodyPr>
          <a:lstStyle/>
          <a:p>
            <a:r>
              <a:rPr lang="de-DE" sz="4200"/>
              <a:t>Betriebsrat - Zusammensetzung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557BC1-E619-4BAE-B10F-0AC059E24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2200" dirty="0"/>
              <a:t>Ab 9000 Arbeitnehmer erhöht sich die Zahl der Mitglieder um 2 Mitglieder pro angefangene 3000 Arbeitnehmer.</a:t>
            </a:r>
          </a:p>
          <a:p>
            <a:endParaRPr lang="de-DE" sz="2200" dirty="0"/>
          </a:p>
        </p:txBody>
      </p:sp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A0B61F3B-E3C8-4642-BA47-1D2D2C138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0751896"/>
              </p:ext>
            </p:extLst>
          </p:nvPr>
        </p:nvGraphicFramePr>
        <p:xfrm>
          <a:off x="4654296" y="1005163"/>
          <a:ext cx="6903721" cy="484767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765582">
                  <a:extLst>
                    <a:ext uri="{9D8B030D-6E8A-4147-A177-3AD203B41FA5}">
                      <a16:colId xmlns:a16="http://schemas.microsoft.com/office/drawing/2014/main" val="2078766273"/>
                    </a:ext>
                  </a:extLst>
                </a:gridCol>
                <a:gridCol w="2138139">
                  <a:extLst>
                    <a:ext uri="{9D8B030D-6E8A-4147-A177-3AD203B41FA5}">
                      <a16:colId xmlns:a16="http://schemas.microsoft.com/office/drawing/2014/main" val="482844077"/>
                    </a:ext>
                  </a:extLst>
                </a:gridCol>
              </a:tblGrid>
              <a:tr h="869648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In der Regel beschäftigte</a:t>
                      </a:r>
                      <a:endParaRPr lang="de-DE" sz="2800" b="1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28610" marR="91864" marT="183728" marB="18372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Mitglieder</a:t>
                      </a:r>
                      <a:endParaRPr lang="de-DE" sz="2800" b="1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28610" marR="91864" marT="183728" marB="183728" anchor="ctr"/>
                </a:tc>
                <a:extLst>
                  <a:ext uri="{0D108BD9-81ED-4DB2-BD59-A6C34878D82A}">
                    <a16:rowId xmlns:a16="http://schemas.microsoft.com/office/drawing/2014/main" val="3061462296"/>
                  </a:ext>
                </a:extLst>
              </a:tr>
              <a:tr h="795606">
                <a:tc>
                  <a:txBody>
                    <a:bodyPr/>
                    <a:lstStyle/>
                    <a:p>
                      <a:pPr algn="l" fontAlgn="ctr"/>
                      <a:r>
                        <a:rPr lang="de-DE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9.001 bis 12.000 Arbeitnehmer</a:t>
                      </a:r>
                      <a:endParaRPr lang="de-DE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28610" marR="91864" marT="170929" marB="18372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4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lang="de-DE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28610" marR="91864" marT="170929" marB="183728" anchor="ctr"/>
                </a:tc>
                <a:extLst>
                  <a:ext uri="{0D108BD9-81ED-4DB2-BD59-A6C34878D82A}">
                    <a16:rowId xmlns:a16="http://schemas.microsoft.com/office/drawing/2014/main" val="2757160289"/>
                  </a:ext>
                </a:extLst>
              </a:tr>
              <a:tr h="795606">
                <a:tc>
                  <a:txBody>
                    <a:bodyPr/>
                    <a:lstStyle/>
                    <a:p>
                      <a:pPr algn="l" fontAlgn="ctr"/>
                      <a:r>
                        <a:rPr lang="de-DE" sz="2400" b="0" kern="1200" cap="none" spc="0">
                          <a:solidFill>
                            <a:schemeClr val="tx1"/>
                          </a:solidFill>
                          <a:effectLst/>
                        </a:rPr>
                        <a:t>12.001 bis 15.000 Arbeitnehmer</a:t>
                      </a:r>
                      <a:endParaRPr lang="de-DE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28610" marR="91864" marT="170929" marB="18372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39</a:t>
                      </a:r>
                      <a:endParaRPr lang="de-DE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28610" marR="91864" marT="170929" marB="183728" anchor="ctr"/>
                </a:tc>
                <a:extLst>
                  <a:ext uri="{0D108BD9-81ED-4DB2-BD59-A6C34878D82A}">
                    <a16:rowId xmlns:a16="http://schemas.microsoft.com/office/drawing/2014/main" val="1075546670"/>
                  </a:ext>
                </a:extLst>
              </a:tr>
              <a:tr h="795606">
                <a:tc>
                  <a:txBody>
                    <a:bodyPr/>
                    <a:lstStyle/>
                    <a:p>
                      <a:pPr algn="l" fontAlgn="ctr"/>
                      <a:r>
                        <a:rPr lang="de-DE" sz="2400" b="0" kern="1200" cap="none" spc="0">
                          <a:solidFill>
                            <a:schemeClr val="tx1"/>
                          </a:solidFill>
                          <a:effectLst/>
                        </a:rPr>
                        <a:t>15.001 bis 18.000 Arbeitnehmer</a:t>
                      </a:r>
                      <a:endParaRPr lang="de-DE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28610" marR="91864" marT="170929" marB="18372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4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de-DE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28610" marR="91864" marT="170929" marB="183728" anchor="ctr"/>
                </a:tc>
                <a:extLst>
                  <a:ext uri="{0D108BD9-81ED-4DB2-BD59-A6C34878D82A}">
                    <a16:rowId xmlns:a16="http://schemas.microsoft.com/office/drawing/2014/main" val="3763250527"/>
                  </a:ext>
                </a:extLst>
              </a:tr>
              <a:tr h="795606">
                <a:tc>
                  <a:txBody>
                    <a:bodyPr/>
                    <a:lstStyle/>
                    <a:p>
                      <a:pPr algn="l" fontAlgn="ctr"/>
                      <a:r>
                        <a:rPr lang="de-DE" sz="2400" b="0" kern="1200" cap="none" spc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de-DE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28610" marR="91864" marT="170929" marB="18372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4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de-DE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28610" marR="91864" marT="170929" marB="183728" anchor="ctr"/>
                </a:tc>
                <a:extLst>
                  <a:ext uri="{0D108BD9-81ED-4DB2-BD59-A6C34878D82A}">
                    <a16:rowId xmlns:a16="http://schemas.microsoft.com/office/drawing/2014/main" val="2013712853"/>
                  </a:ext>
                </a:extLst>
              </a:tr>
              <a:tr h="795606">
                <a:tc>
                  <a:txBody>
                    <a:bodyPr/>
                    <a:lstStyle/>
                    <a:p>
                      <a:pPr algn="l" fontAlgn="ctr"/>
                      <a:r>
                        <a:rPr lang="de-DE" sz="2400" b="0" kern="1200" cap="none" spc="0">
                          <a:solidFill>
                            <a:schemeClr val="tx1"/>
                          </a:solidFill>
                          <a:effectLst/>
                        </a:rPr>
                        <a:t>36.001 bis 39.000 Arbeitnehmer</a:t>
                      </a:r>
                      <a:endParaRPr lang="de-DE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28610" marR="91864" marT="170929" marB="18372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4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de-DE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128610" marR="91864" marT="170929" marB="183728" anchor="ctr"/>
                </a:tc>
                <a:extLst>
                  <a:ext uri="{0D108BD9-81ED-4DB2-BD59-A6C34878D82A}">
                    <a16:rowId xmlns:a16="http://schemas.microsoft.com/office/drawing/2014/main" val="2490734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44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7EC0DA-C00F-452B-88F4-266AEFF6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de-DE" sz="5400"/>
              <a:t>Betriebsrat - Zusammensetzung</a:t>
            </a:r>
          </a:p>
        </p:txBody>
      </p:sp>
      <p:pic>
        <p:nvPicPr>
          <p:cNvPr id="1026" name="Picture 2" descr="Spielsteine, Netzwerk, Vernetzt, Interaktiv">
            <a:extLst>
              <a:ext uri="{FF2B5EF4-FFF2-40B4-BE49-F238E27FC236}">
                <a16:creationId xmlns:a16="http://schemas.microsoft.com/office/drawing/2014/main" id="{DD93DE57-89A0-4897-A91A-D600C8FB7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96" r="24572" b="-1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CAD3DB-EE94-4181-A622-F4F3BB747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de-DE" sz="2200" dirty="0"/>
              <a:t>Arbeitnehmern der einzelnen Organisationsbereiche und der verschiedenen Beschäftigungsarten (§ 15 Abs. 1).</a:t>
            </a:r>
          </a:p>
          <a:p>
            <a:endParaRPr lang="de-DE" sz="2200" dirty="0"/>
          </a:p>
          <a:p>
            <a:r>
              <a:rPr lang="de-DE" sz="2200" dirty="0"/>
              <a:t>Bei § 15 Abs. 1 BetrVG handelt es sich um eine „Soll-Vorschrift“.</a:t>
            </a:r>
          </a:p>
          <a:p>
            <a:endParaRPr lang="de-DE" sz="2200" dirty="0"/>
          </a:p>
          <a:p>
            <a:r>
              <a:rPr lang="de-DE" sz="2200" dirty="0"/>
              <a:t>Zusätzlich spielen die Geschlechter eine Rolle in der Zusammensetzung des Betriebsrats.</a:t>
            </a:r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829421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ECD15E-AA8C-4178-8933-8B7AD6E6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3400"/>
              <a:t>Betriebsrat - Zusammensetzung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183EE-695A-49B8-A986-09234F921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/>
              <a:t>Die Belegschaft muss im Verhältnis stehen.</a:t>
            </a:r>
          </a:p>
          <a:p>
            <a:endParaRPr lang="de-DE" sz="2200"/>
          </a:p>
          <a:p>
            <a:r>
              <a:rPr lang="de-DE" sz="2200"/>
              <a:t>Die Ermittlung der dem Geschlecht in der Minderheit zustehenden Sitze wird mithilfe des </a:t>
            </a:r>
            <a:r>
              <a:rPr lang="de-DE" sz="2200" err="1"/>
              <a:t>d´Hondt</a:t>
            </a:r>
            <a:r>
              <a:rPr lang="de-DE" sz="2200"/>
              <a:t>-System beschrieben.</a:t>
            </a:r>
          </a:p>
        </p:txBody>
      </p:sp>
    </p:spTree>
    <p:extLst>
      <p:ext uri="{BB962C8B-B14F-4D97-AF65-F5344CB8AC3E}">
        <p14:creationId xmlns:p14="http://schemas.microsoft.com/office/powerpoint/2010/main" val="3921499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1171</Words>
  <Application>Microsoft Office PowerPoint</Application>
  <PresentationFormat>Breitbild</PresentationFormat>
  <Paragraphs>234</Paragraphs>
  <Slides>19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Fira Sans</vt:lpstr>
      <vt:lpstr>Open Sans</vt:lpstr>
      <vt:lpstr>Roboto</vt:lpstr>
      <vt:lpstr>Office</vt:lpstr>
      <vt:lpstr>Ausgangssituation</vt:lpstr>
      <vt:lpstr> Stundenthema: Betriebsrat &amp; JAV</vt:lpstr>
      <vt:lpstr>Betriebsrat – was/wer ist das?</vt:lpstr>
      <vt:lpstr>Aufgaben Betriebsrat </vt:lpstr>
      <vt:lpstr>Gründung </vt:lpstr>
      <vt:lpstr>Betriebsrat - Zusammensetzung</vt:lpstr>
      <vt:lpstr>Betriebsrat - Zusammensetzung</vt:lpstr>
      <vt:lpstr>Betriebsrat - Zusammensetzung</vt:lpstr>
      <vt:lpstr>Betriebsrat - Zusammensetzung</vt:lpstr>
      <vt:lpstr>Betriebsrat – Zusammensetzung</vt:lpstr>
      <vt:lpstr>JAV – was/wer ist das?</vt:lpstr>
      <vt:lpstr>JAV - Aufgaben</vt:lpstr>
      <vt:lpstr>JAV - Zusammensetzung</vt:lpstr>
      <vt:lpstr>JAV - Zusammensetzung</vt:lpstr>
      <vt:lpstr>Wahlen</vt:lpstr>
      <vt:lpstr>Wahl des Betriebsrates</vt:lpstr>
      <vt:lpstr>Wahl JAV</vt:lpstr>
      <vt:lpstr>Zusammen-arbeit von BR und JAV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Betriebsrat &amp; JAV</dc:title>
  <dc:creator>Lenz, Antonia</dc:creator>
  <cp:lastModifiedBy>L000202@schulenteamsoft.onmicrosoft.com</cp:lastModifiedBy>
  <cp:revision>13</cp:revision>
  <dcterms:created xsi:type="dcterms:W3CDTF">2021-03-16T12:38:48Z</dcterms:created>
  <dcterms:modified xsi:type="dcterms:W3CDTF">2022-02-27T17:45:20Z</dcterms:modified>
</cp:coreProperties>
</file>