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5" r:id="rId2"/>
  </p:sldMasterIdLst>
  <p:sldIdLst>
    <p:sldId id="256" r:id="rId3"/>
    <p:sldId id="270" r:id="rId4"/>
    <p:sldId id="257" r:id="rId5"/>
    <p:sldId id="271" r:id="rId6"/>
    <p:sldId id="272" r:id="rId7"/>
    <p:sldId id="273" r:id="rId8"/>
    <p:sldId id="274" r:id="rId9"/>
    <p:sldId id="276" r:id="rId10"/>
    <p:sldId id="281" r:id="rId11"/>
    <p:sldId id="283" r:id="rId12"/>
    <p:sldId id="284" r:id="rId13"/>
    <p:sldId id="266" r:id="rId14"/>
    <p:sldId id="285"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826" y="8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Features Importance</a:t>
            </a:r>
            <a:r>
              <a:rPr lang="en-US" sz="1800" b="1" baseline="0"/>
              <a:t> -  (ANOVA F-Test)</a:t>
            </a:r>
            <a:endParaRPr lang="en-US" sz="1800" b="1"/>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Sheet1!$D$32</c:f>
              <c:strCache>
                <c:ptCount val="1"/>
                <c:pt idx="0">
                  <c:v>Score</c:v>
                </c:pt>
              </c:strCache>
            </c:strRef>
          </c:tx>
          <c:spPr>
            <a:solidFill>
              <a:schemeClr val="accent1"/>
            </a:solidFill>
            <a:ln>
              <a:noFill/>
            </a:ln>
            <a:effectLst/>
          </c:spPr>
          <c:invertIfNegative val="0"/>
          <c:cat>
            <c:strRef>
              <c:f>Sheet1!$C$33:$C$38</c:f>
              <c:strCache>
                <c:ptCount val="6"/>
                <c:pt idx="0">
                  <c:v>Income_Bracket</c:v>
                </c:pt>
                <c:pt idx="1">
                  <c:v>InternetAccess</c:v>
                </c:pt>
                <c:pt idx="2">
                  <c:v>EducationCompleted_Completed technical trainin...</c:v>
                </c:pt>
                <c:pt idx="3">
                  <c:v>Digital_Readiness</c:v>
                </c:pt>
                <c:pt idx="4">
                  <c:v>Has_ID</c:v>
                </c:pt>
                <c:pt idx="5">
                  <c:v>Primary Mobile Ownership</c:v>
                </c:pt>
              </c:strCache>
            </c:strRef>
          </c:cat>
          <c:val>
            <c:numRef>
              <c:f>Sheet1!$D$33:$D$38</c:f>
              <c:numCache>
                <c:formatCode>0.000</c:formatCode>
                <c:ptCount val="6"/>
                <c:pt idx="0">
                  <c:v>240.517875</c:v>
                </c:pt>
                <c:pt idx="1">
                  <c:v>260.35476899999998</c:v>
                </c:pt>
                <c:pt idx="2">
                  <c:v>424.47582299999999</c:v>
                </c:pt>
                <c:pt idx="3">
                  <c:v>439.384794</c:v>
                </c:pt>
                <c:pt idx="4">
                  <c:v>440.53353299999998</c:v>
                </c:pt>
                <c:pt idx="5">
                  <c:v>470.416696</c:v>
                </c:pt>
              </c:numCache>
            </c:numRef>
          </c:val>
          <c:extLst>
            <c:ext xmlns:c16="http://schemas.microsoft.com/office/drawing/2014/chart" uri="{C3380CC4-5D6E-409C-BE32-E72D297353CC}">
              <c16:uniqueId val="{00000000-CCFC-4388-9C14-97E4DC16E24F}"/>
            </c:ext>
          </c:extLst>
        </c:ser>
        <c:dLbls>
          <c:showLegendKey val="0"/>
          <c:showVal val="0"/>
          <c:showCatName val="0"/>
          <c:showSerName val="0"/>
          <c:showPercent val="0"/>
          <c:showBubbleSize val="0"/>
        </c:dLbls>
        <c:gapWidth val="182"/>
        <c:axId val="1284150592"/>
        <c:axId val="1284145792"/>
      </c:barChart>
      <c:catAx>
        <c:axId val="1284150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E"/>
          </a:p>
        </c:txPr>
        <c:crossAx val="1284145792"/>
        <c:crosses val="autoZero"/>
        <c:auto val="1"/>
        <c:lblAlgn val="ctr"/>
        <c:lblOffset val="100"/>
        <c:noMultiLvlLbl val="0"/>
      </c:catAx>
      <c:valAx>
        <c:axId val="12841457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KE"/>
          </a:p>
        </c:txPr>
        <c:crossAx val="1284150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Text" lastClr="000000"/>
      </a:solidFill>
    </a:ln>
    <a:effectLst/>
  </c:spPr>
  <c:txPr>
    <a:bodyPr/>
    <a:lstStyle/>
    <a:p>
      <a:pPr>
        <a:defRPr/>
      </a:pPr>
      <a:endParaRPr lang="en-KE"/>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Model Performance</a:t>
            </a:r>
            <a:r>
              <a:rPr lang="en-US" b="1" baseline="0"/>
              <a:t> Comparison</a:t>
            </a:r>
            <a:endParaRPr lang="en-US" b="1"/>
          </a:p>
        </c:rich>
      </c:tx>
      <c:layout>
        <c:manualLayout>
          <c:xMode val="edge"/>
          <c:yMode val="edge"/>
          <c:x val="0.36173529248150338"/>
          <c:y val="9.9107181274471837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Sheet1!$C$5</c:f>
              <c:strCache>
                <c:ptCount val="1"/>
                <c:pt idx="0">
                  <c:v>Logistic Regression</c:v>
                </c:pt>
              </c:strCache>
            </c:strRef>
          </c:tx>
          <c:spPr>
            <a:solidFill>
              <a:schemeClr val="accent1"/>
            </a:solidFill>
            <a:ln>
              <a:noFill/>
            </a:ln>
            <a:effectLst/>
          </c:spPr>
          <c:invertIfNegative val="0"/>
          <c:cat>
            <c:strRef>
              <c:f>Sheet1!$D$4:$F$4</c:f>
              <c:strCache>
                <c:ptCount val="3"/>
                <c:pt idx="0">
                  <c:v>Accuracy</c:v>
                </c:pt>
                <c:pt idx="1">
                  <c:v>F1-Score</c:v>
                </c:pt>
                <c:pt idx="2">
                  <c:v>ROC-AUC</c:v>
                </c:pt>
              </c:strCache>
            </c:strRef>
          </c:cat>
          <c:val>
            <c:numRef>
              <c:f>Sheet1!$D$5:$F$5</c:f>
              <c:numCache>
                <c:formatCode>General</c:formatCode>
                <c:ptCount val="3"/>
                <c:pt idx="0" formatCode="0%">
                  <c:v>0.72</c:v>
                </c:pt>
                <c:pt idx="1">
                  <c:v>0.84</c:v>
                </c:pt>
                <c:pt idx="2">
                  <c:v>0.74</c:v>
                </c:pt>
              </c:numCache>
            </c:numRef>
          </c:val>
          <c:extLst>
            <c:ext xmlns:c16="http://schemas.microsoft.com/office/drawing/2014/chart" uri="{C3380CC4-5D6E-409C-BE32-E72D297353CC}">
              <c16:uniqueId val="{00000000-ED72-463B-AA7E-FE4FF70B4DC9}"/>
            </c:ext>
          </c:extLst>
        </c:ser>
        <c:ser>
          <c:idx val="1"/>
          <c:order val="1"/>
          <c:tx>
            <c:strRef>
              <c:f>Sheet1!$C$6</c:f>
              <c:strCache>
                <c:ptCount val="1"/>
                <c:pt idx="0">
                  <c:v>Random Forest</c:v>
                </c:pt>
              </c:strCache>
            </c:strRef>
          </c:tx>
          <c:spPr>
            <a:solidFill>
              <a:schemeClr val="accent2"/>
            </a:solidFill>
            <a:ln>
              <a:noFill/>
            </a:ln>
            <a:effectLst/>
          </c:spPr>
          <c:invertIfNegative val="0"/>
          <c:cat>
            <c:strRef>
              <c:f>Sheet1!$D$4:$F$4</c:f>
              <c:strCache>
                <c:ptCount val="3"/>
                <c:pt idx="0">
                  <c:v>Accuracy</c:v>
                </c:pt>
                <c:pt idx="1">
                  <c:v>F1-Score</c:v>
                </c:pt>
                <c:pt idx="2">
                  <c:v>ROC-AUC</c:v>
                </c:pt>
              </c:strCache>
            </c:strRef>
          </c:cat>
          <c:val>
            <c:numRef>
              <c:f>Sheet1!$D$6:$F$6</c:f>
              <c:numCache>
                <c:formatCode>General</c:formatCode>
                <c:ptCount val="3"/>
                <c:pt idx="0" formatCode="0%">
                  <c:v>0.94</c:v>
                </c:pt>
                <c:pt idx="1">
                  <c:v>0.97</c:v>
                </c:pt>
                <c:pt idx="2">
                  <c:v>0.97</c:v>
                </c:pt>
              </c:numCache>
            </c:numRef>
          </c:val>
          <c:extLst>
            <c:ext xmlns:c16="http://schemas.microsoft.com/office/drawing/2014/chart" uri="{C3380CC4-5D6E-409C-BE32-E72D297353CC}">
              <c16:uniqueId val="{00000001-ED72-463B-AA7E-FE4FF70B4DC9}"/>
            </c:ext>
          </c:extLst>
        </c:ser>
        <c:ser>
          <c:idx val="2"/>
          <c:order val="2"/>
          <c:tx>
            <c:strRef>
              <c:f>Sheet1!$C$7</c:f>
              <c:strCache>
                <c:ptCount val="1"/>
                <c:pt idx="0">
                  <c:v>Decision Tree</c:v>
                </c:pt>
              </c:strCache>
            </c:strRef>
          </c:tx>
          <c:spPr>
            <a:solidFill>
              <a:schemeClr val="accent3"/>
            </a:solidFill>
            <a:ln>
              <a:noFill/>
            </a:ln>
            <a:effectLst/>
          </c:spPr>
          <c:invertIfNegative val="0"/>
          <c:cat>
            <c:strRef>
              <c:f>Sheet1!$D$4:$F$4</c:f>
              <c:strCache>
                <c:ptCount val="3"/>
                <c:pt idx="0">
                  <c:v>Accuracy</c:v>
                </c:pt>
                <c:pt idx="1">
                  <c:v>F1-Score</c:v>
                </c:pt>
                <c:pt idx="2">
                  <c:v>ROC-AUC</c:v>
                </c:pt>
              </c:strCache>
            </c:strRef>
          </c:cat>
          <c:val>
            <c:numRef>
              <c:f>Sheet1!$D$7:$F$7</c:f>
              <c:numCache>
                <c:formatCode>General</c:formatCode>
                <c:ptCount val="3"/>
                <c:pt idx="0" formatCode="0%">
                  <c:v>0.94</c:v>
                </c:pt>
                <c:pt idx="1">
                  <c:v>0.97</c:v>
                </c:pt>
                <c:pt idx="2">
                  <c:v>0.97</c:v>
                </c:pt>
              </c:numCache>
            </c:numRef>
          </c:val>
          <c:extLst>
            <c:ext xmlns:c16="http://schemas.microsoft.com/office/drawing/2014/chart" uri="{C3380CC4-5D6E-409C-BE32-E72D297353CC}">
              <c16:uniqueId val="{00000002-ED72-463B-AA7E-FE4FF70B4DC9}"/>
            </c:ext>
          </c:extLst>
        </c:ser>
        <c:ser>
          <c:idx val="3"/>
          <c:order val="3"/>
          <c:tx>
            <c:strRef>
              <c:f>Sheet1!$C$8</c:f>
              <c:strCache>
                <c:ptCount val="1"/>
                <c:pt idx="0">
                  <c:v>XGBoost</c:v>
                </c:pt>
              </c:strCache>
            </c:strRef>
          </c:tx>
          <c:spPr>
            <a:solidFill>
              <a:schemeClr val="accent4"/>
            </a:solidFill>
            <a:ln>
              <a:noFill/>
            </a:ln>
            <a:effectLst/>
          </c:spPr>
          <c:invertIfNegative val="0"/>
          <c:cat>
            <c:strRef>
              <c:f>Sheet1!$D$4:$F$4</c:f>
              <c:strCache>
                <c:ptCount val="3"/>
                <c:pt idx="0">
                  <c:v>Accuracy</c:v>
                </c:pt>
                <c:pt idx="1">
                  <c:v>F1-Score</c:v>
                </c:pt>
                <c:pt idx="2">
                  <c:v>ROC-AUC</c:v>
                </c:pt>
              </c:strCache>
            </c:strRef>
          </c:cat>
          <c:val>
            <c:numRef>
              <c:f>Sheet1!$D$8:$F$8</c:f>
              <c:numCache>
                <c:formatCode>0.00</c:formatCode>
                <c:ptCount val="3"/>
                <c:pt idx="0" formatCode="0%">
                  <c:v>1</c:v>
                </c:pt>
                <c:pt idx="1">
                  <c:v>1</c:v>
                </c:pt>
                <c:pt idx="2">
                  <c:v>1</c:v>
                </c:pt>
              </c:numCache>
            </c:numRef>
          </c:val>
          <c:extLst>
            <c:ext xmlns:c16="http://schemas.microsoft.com/office/drawing/2014/chart" uri="{C3380CC4-5D6E-409C-BE32-E72D297353CC}">
              <c16:uniqueId val="{00000003-ED72-463B-AA7E-FE4FF70B4DC9}"/>
            </c:ext>
          </c:extLst>
        </c:ser>
        <c:ser>
          <c:idx val="4"/>
          <c:order val="4"/>
          <c:tx>
            <c:strRef>
              <c:f>Sheet1!$C$9</c:f>
              <c:strCache>
                <c:ptCount val="1"/>
                <c:pt idx="0">
                  <c:v>Gradient Boosting</c:v>
                </c:pt>
              </c:strCache>
            </c:strRef>
          </c:tx>
          <c:spPr>
            <a:solidFill>
              <a:schemeClr val="accent5"/>
            </a:solidFill>
            <a:ln>
              <a:noFill/>
            </a:ln>
            <a:effectLst/>
          </c:spPr>
          <c:invertIfNegative val="0"/>
          <c:cat>
            <c:strRef>
              <c:f>Sheet1!$D$4:$F$4</c:f>
              <c:strCache>
                <c:ptCount val="3"/>
                <c:pt idx="0">
                  <c:v>Accuracy</c:v>
                </c:pt>
                <c:pt idx="1">
                  <c:v>F1-Score</c:v>
                </c:pt>
                <c:pt idx="2">
                  <c:v>ROC-AUC</c:v>
                </c:pt>
              </c:strCache>
            </c:strRef>
          </c:cat>
          <c:val>
            <c:numRef>
              <c:f>Sheet1!$D$9:$F$9</c:f>
              <c:numCache>
                <c:formatCode>0.00</c:formatCode>
                <c:ptCount val="3"/>
                <c:pt idx="0" formatCode="0%">
                  <c:v>0.98</c:v>
                </c:pt>
                <c:pt idx="1">
                  <c:v>1</c:v>
                </c:pt>
                <c:pt idx="2">
                  <c:v>1</c:v>
                </c:pt>
              </c:numCache>
            </c:numRef>
          </c:val>
          <c:extLst>
            <c:ext xmlns:c16="http://schemas.microsoft.com/office/drawing/2014/chart" uri="{C3380CC4-5D6E-409C-BE32-E72D297353CC}">
              <c16:uniqueId val="{00000004-ED72-463B-AA7E-FE4FF70B4DC9}"/>
            </c:ext>
          </c:extLst>
        </c:ser>
        <c:ser>
          <c:idx val="5"/>
          <c:order val="5"/>
          <c:tx>
            <c:strRef>
              <c:f>Sheet1!$C$10</c:f>
              <c:strCache>
                <c:ptCount val="1"/>
                <c:pt idx="0">
                  <c:v>Naive Bayes</c:v>
                </c:pt>
              </c:strCache>
            </c:strRef>
          </c:tx>
          <c:spPr>
            <a:solidFill>
              <a:schemeClr val="accent6"/>
            </a:solidFill>
            <a:ln>
              <a:noFill/>
            </a:ln>
            <a:effectLst/>
          </c:spPr>
          <c:invertIfNegative val="0"/>
          <c:cat>
            <c:strRef>
              <c:f>Sheet1!$D$4:$F$4</c:f>
              <c:strCache>
                <c:ptCount val="3"/>
                <c:pt idx="0">
                  <c:v>Accuracy</c:v>
                </c:pt>
                <c:pt idx="1">
                  <c:v>F1-Score</c:v>
                </c:pt>
                <c:pt idx="2">
                  <c:v>ROC-AUC</c:v>
                </c:pt>
              </c:strCache>
            </c:strRef>
          </c:cat>
          <c:val>
            <c:numRef>
              <c:f>Sheet1!$D$10:$F$10</c:f>
              <c:numCache>
                <c:formatCode>0.00</c:formatCode>
                <c:ptCount val="3"/>
                <c:pt idx="0" formatCode="0%">
                  <c:v>1</c:v>
                </c:pt>
                <c:pt idx="1">
                  <c:v>1</c:v>
                </c:pt>
                <c:pt idx="2">
                  <c:v>1</c:v>
                </c:pt>
              </c:numCache>
            </c:numRef>
          </c:val>
          <c:extLst>
            <c:ext xmlns:c16="http://schemas.microsoft.com/office/drawing/2014/chart" uri="{C3380CC4-5D6E-409C-BE32-E72D297353CC}">
              <c16:uniqueId val="{00000005-ED72-463B-AA7E-FE4FF70B4DC9}"/>
            </c:ext>
          </c:extLst>
        </c:ser>
        <c:ser>
          <c:idx val="6"/>
          <c:order val="6"/>
          <c:tx>
            <c:strRef>
              <c:f>Sheet1!$C$11</c:f>
              <c:strCache>
                <c:ptCount val="1"/>
                <c:pt idx="0">
                  <c:v>Neural Net (MLP)</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2060"/>
                    </a:solidFill>
                    <a:latin typeface="+mn-lt"/>
                    <a:ea typeface="+mn-ea"/>
                    <a:cs typeface="+mn-cs"/>
                  </a:defRPr>
                </a:pPr>
                <a:endParaRPr lang="en-K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Sheet1!$D$4:$F$4</c:f>
              <c:strCache>
                <c:ptCount val="3"/>
                <c:pt idx="0">
                  <c:v>Accuracy</c:v>
                </c:pt>
                <c:pt idx="1">
                  <c:v>F1-Score</c:v>
                </c:pt>
                <c:pt idx="2">
                  <c:v>ROC-AUC</c:v>
                </c:pt>
              </c:strCache>
            </c:strRef>
          </c:cat>
          <c:val>
            <c:numRef>
              <c:f>Sheet1!$D$11:$F$11</c:f>
              <c:numCache>
                <c:formatCode>General</c:formatCode>
                <c:ptCount val="3"/>
                <c:pt idx="0" formatCode="0%">
                  <c:v>0.75</c:v>
                </c:pt>
                <c:pt idx="1">
                  <c:v>0.75</c:v>
                </c:pt>
                <c:pt idx="2">
                  <c:v>0.84</c:v>
                </c:pt>
              </c:numCache>
            </c:numRef>
          </c:val>
          <c:extLst>
            <c:ext xmlns:c16="http://schemas.microsoft.com/office/drawing/2014/chart" uri="{C3380CC4-5D6E-409C-BE32-E72D297353CC}">
              <c16:uniqueId val="{00000006-ED72-463B-AA7E-FE4FF70B4DC9}"/>
            </c:ext>
          </c:extLst>
        </c:ser>
        <c:dLbls>
          <c:showLegendKey val="0"/>
          <c:showVal val="0"/>
          <c:showCatName val="0"/>
          <c:showSerName val="0"/>
          <c:showPercent val="0"/>
          <c:showBubbleSize val="0"/>
        </c:dLbls>
        <c:gapWidth val="219"/>
        <c:overlap val="-27"/>
        <c:axId val="1263505152"/>
        <c:axId val="1263493152"/>
      </c:barChart>
      <c:catAx>
        <c:axId val="126350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KE"/>
          </a:p>
        </c:txPr>
        <c:crossAx val="1263493152"/>
        <c:crosses val="autoZero"/>
        <c:auto val="1"/>
        <c:lblAlgn val="ctr"/>
        <c:lblOffset val="100"/>
        <c:noMultiLvlLbl val="0"/>
      </c:catAx>
      <c:valAx>
        <c:axId val="126349315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KE"/>
          </a:p>
        </c:txPr>
        <c:crossAx val="1263505152"/>
        <c:crosses val="autoZero"/>
        <c:crossBetween val="between"/>
      </c:valAx>
      <c:spPr>
        <a:noFill/>
        <a:ln>
          <a:noFill/>
        </a:ln>
        <a:effectLst/>
      </c:spPr>
    </c:plotArea>
    <c:legend>
      <c:legendPos val="b"/>
      <c:layout>
        <c:manualLayout>
          <c:xMode val="edge"/>
          <c:yMode val="edge"/>
          <c:x val="2.6745482681716812E-2"/>
          <c:y val="0.93749967729443651"/>
          <c:w val="0.94490338274189722"/>
          <c:h val="6.2500322705563438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Text" lastClr="000000"/>
      </a:solidFill>
    </a:ln>
    <a:effectLst/>
  </c:spPr>
  <c:txPr>
    <a:bodyPr/>
    <a:lstStyle/>
    <a:p>
      <a:pPr>
        <a:defRPr/>
      </a:pPr>
      <a:endParaRPr lang="en-KE"/>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7F1D44-DCF4-4E7A-B9EB-0354A53EE9EE}" type="doc">
      <dgm:prSet loTypeId="urn:microsoft.com/office/officeart/2005/8/layout/process5" loCatId="process" qsTypeId="urn:microsoft.com/office/officeart/2005/8/quickstyle/simple1" qsCatId="simple" csTypeId="urn:microsoft.com/office/officeart/2005/8/colors/colorful1" csCatId="colorful"/>
      <dgm:spPr/>
      <dgm:t>
        <a:bodyPr/>
        <a:lstStyle/>
        <a:p>
          <a:endParaRPr lang="en-US"/>
        </a:p>
      </dgm:t>
    </dgm:pt>
    <dgm:pt modelId="{3372EA9A-5761-4E98-BF26-0F2F0E1A218C}">
      <dgm:prSet/>
      <dgm:spPr/>
      <dgm:t>
        <a:bodyPr/>
        <a:lstStyle/>
        <a:p>
          <a:r>
            <a:rPr lang="en-US"/>
            <a:t>Filter: rural youth (age 18–35)</a:t>
          </a:r>
        </a:p>
      </dgm:t>
    </dgm:pt>
    <dgm:pt modelId="{7BCBFD6D-C526-4C39-9B9C-FFDB9E7B213E}" type="parTrans" cxnId="{5C049E6E-51EE-4B35-BBE6-DD9D14F48B39}">
      <dgm:prSet/>
      <dgm:spPr/>
      <dgm:t>
        <a:bodyPr/>
        <a:lstStyle/>
        <a:p>
          <a:endParaRPr lang="en-US"/>
        </a:p>
      </dgm:t>
    </dgm:pt>
    <dgm:pt modelId="{3C847D2C-C126-41B3-9C95-24123554BBF0}" type="sibTrans" cxnId="{5C049E6E-51EE-4B35-BBE6-DD9D14F48B39}">
      <dgm:prSet/>
      <dgm:spPr/>
      <dgm:t>
        <a:bodyPr/>
        <a:lstStyle/>
        <a:p>
          <a:endParaRPr lang="en-US"/>
        </a:p>
      </dgm:t>
    </dgm:pt>
    <dgm:pt modelId="{5CC91200-B10E-46EB-A3E6-6B084BEB1E7C}">
      <dgm:prSet/>
      <dgm:spPr/>
      <dgm:t>
        <a:bodyPr/>
        <a:lstStyle/>
        <a:p>
          <a:r>
            <a:rPr lang="en-US"/>
            <a:t>Handling missing values</a:t>
          </a:r>
        </a:p>
      </dgm:t>
    </dgm:pt>
    <dgm:pt modelId="{6C252003-6C4C-4096-AB22-4543D3F3BDB2}" type="parTrans" cxnId="{102C7469-9246-4A38-BB33-400A4449D7C1}">
      <dgm:prSet/>
      <dgm:spPr/>
      <dgm:t>
        <a:bodyPr/>
        <a:lstStyle/>
        <a:p>
          <a:endParaRPr lang="en-US"/>
        </a:p>
      </dgm:t>
    </dgm:pt>
    <dgm:pt modelId="{A35C3C42-F944-4D3F-8697-9A0CEF4DA9DE}" type="sibTrans" cxnId="{102C7469-9246-4A38-BB33-400A4449D7C1}">
      <dgm:prSet/>
      <dgm:spPr/>
      <dgm:t>
        <a:bodyPr/>
        <a:lstStyle/>
        <a:p>
          <a:endParaRPr lang="en-US"/>
        </a:p>
      </dgm:t>
    </dgm:pt>
    <dgm:pt modelId="{06E0CCBD-62BC-4A38-AD10-6292D3634F61}">
      <dgm:prSet/>
      <dgm:spPr/>
      <dgm:t>
        <a:bodyPr/>
        <a:lstStyle/>
        <a:p>
          <a:r>
            <a:rPr lang="en-US"/>
            <a:t>Feature encoding (one-hot, binary)</a:t>
          </a:r>
        </a:p>
      </dgm:t>
    </dgm:pt>
    <dgm:pt modelId="{5B25377F-2942-49F0-8BB3-E71F9E7BD187}" type="parTrans" cxnId="{07D1A802-EA3A-4AF1-92AA-BA2B3D00B8ED}">
      <dgm:prSet/>
      <dgm:spPr/>
      <dgm:t>
        <a:bodyPr/>
        <a:lstStyle/>
        <a:p>
          <a:endParaRPr lang="en-US"/>
        </a:p>
      </dgm:t>
    </dgm:pt>
    <dgm:pt modelId="{2CCB91D5-E506-43E2-A565-6CBE7F65368D}" type="sibTrans" cxnId="{07D1A802-EA3A-4AF1-92AA-BA2B3D00B8ED}">
      <dgm:prSet/>
      <dgm:spPr/>
      <dgm:t>
        <a:bodyPr/>
        <a:lstStyle/>
        <a:p>
          <a:endParaRPr lang="en-US"/>
        </a:p>
      </dgm:t>
    </dgm:pt>
    <dgm:pt modelId="{1D62F206-58A6-47A1-95BA-99FCC59A0994}">
      <dgm:prSet/>
      <dgm:spPr/>
      <dgm:t>
        <a:bodyPr/>
        <a:lstStyle/>
        <a:p>
          <a:r>
            <a:rPr lang="en-US"/>
            <a:t>Class imbalance handled using </a:t>
          </a:r>
          <a:r>
            <a:rPr lang="en-US" b="1"/>
            <a:t>ADASYN</a:t>
          </a:r>
          <a:endParaRPr lang="en-US"/>
        </a:p>
      </dgm:t>
    </dgm:pt>
    <dgm:pt modelId="{B9497275-A5A9-42F8-BF64-F7183BACF4D4}" type="parTrans" cxnId="{1F9BC1B2-A40A-4C5D-B1B6-89C56754E585}">
      <dgm:prSet/>
      <dgm:spPr/>
      <dgm:t>
        <a:bodyPr/>
        <a:lstStyle/>
        <a:p>
          <a:endParaRPr lang="en-US"/>
        </a:p>
      </dgm:t>
    </dgm:pt>
    <dgm:pt modelId="{AB1F5FFE-8BB6-4207-A605-4908794722AF}" type="sibTrans" cxnId="{1F9BC1B2-A40A-4C5D-B1B6-89C56754E585}">
      <dgm:prSet/>
      <dgm:spPr/>
      <dgm:t>
        <a:bodyPr/>
        <a:lstStyle/>
        <a:p>
          <a:endParaRPr lang="en-US"/>
        </a:p>
      </dgm:t>
    </dgm:pt>
    <dgm:pt modelId="{BEF669C2-F3D1-4047-AB62-1C32D3FA6464}" type="pres">
      <dgm:prSet presAssocID="{D77F1D44-DCF4-4E7A-B9EB-0354A53EE9EE}" presName="diagram" presStyleCnt="0">
        <dgm:presLayoutVars>
          <dgm:dir/>
          <dgm:resizeHandles val="exact"/>
        </dgm:presLayoutVars>
      </dgm:prSet>
      <dgm:spPr/>
    </dgm:pt>
    <dgm:pt modelId="{A90AE18C-50B5-491A-B740-4377AA618F4F}" type="pres">
      <dgm:prSet presAssocID="{3372EA9A-5761-4E98-BF26-0F2F0E1A218C}" presName="node" presStyleLbl="node1" presStyleIdx="0" presStyleCnt="4">
        <dgm:presLayoutVars>
          <dgm:bulletEnabled val="1"/>
        </dgm:presLayoutVars>
      </dgm:prSet>
      <dgm:spPr/>
    </dgm:pt>
    <dgm:pt modelId="{1C306C30-597F-4E63-A712-409E9800CD2B}" type="pres">
      <dgm:prSet presAssocID="{3C847D2C-C126-41B3-9C95-24123554BBF0}" presName="sibTrans" presStyleLbl="sibTrans2D1" presStyleIdx="0" presStyleCnt="3"/>
      <dgm:spPr/>
    </dgm:pt>
    <dgm:pt modelId="{DE55C8D0-26CE-450D-8BBB-4FBD377A4631}" type="pres">
      <dgm:prSet presAssocID="{3C847D2C-C126-41B3-9C95-24123554BBF0}" presName="connectorText" presStyleLbl="sibTrans2D1" presStyleIdx="0" presStyleCnt="3"/>
      <dgm:spPr/>
    </dgm:pt>
    <dgm:pt modelId="{A574C5A3-79D5-48C1-9C20-0F0E499E4DAF}" type="pres">
      <dgm:prSet presAssocID="{5CC91200-B10E-46EB-A3E6-6B084BEB1E7C}" presName="node" presStyleLbl="node1" presStyleIdx="1" presStyleCnt="4">
        <dgm:presLayoutVars>
          <dgm:bulletEnabled val="1"/>
        </dgm:presLayoutVars>
      </dgm:prSet>
      <dgm:spPr/>
    </dgm:pt>
    <dgm:pt modelId="{B8170A37-F88A-4FC0-9628-8DDE857E564E}" type="pres">
      <dgm:prSet presAssocID="{A35C3C42-F944-4D3F-8697-9A0CEF4DA9DE}" presName="sibTrans" presStyleLbl="sibTrans2D1" presStyleIdx="1" presStyleCnt="3"/>
      <dgm:spPr/>
    </dgm:pt>
    <dgm:pt modelId="{03A3C81C-784D-4B84-A54B-9489B7F7C129}" type="pres">
      <dgm:prSet presAssocID="{A35C3C42-F944-4D3F-8697-9A0CEF4DA9DE}" presName="connectorText" presStyleLbl="sibTrans2D1" presStyleIdx="1" presStyleCnt="3"/>
      <dgm:spPr/>
    </dgm:pt>
    <dgm:pt modelId="{C9092798-120F-46CE-B9DE-1E52304DB3C0}" type="pres">
      <dgm:prSet presAssocID="{06E0CCBD-62BC-4A38-AD10-6292D3634F61}" presName="node" presStyleLbl="node1" presStyleIdx="2" presStyleCnt="4">
        <dgm:presLayoutVars>
          <dgm:bulletEnabled val="1"/>
        </dgm:presLayoutVars>
      </dgm:prSet>
      <dgm:spPr/>
    </dgm:pt>
    <dgm:pt modelId="{53A6BCF1-584C-4E5E-B739-0C7AE53224D5}" type="pres">
      <dgm:prSet presAssocID="{2CCB91D5-E506-43E2-A565-6CBE7F65368D}" presName="sibTrans" presStyleLbl="sibTrans2D1" presStyleIdx="2" presStyleCnt="3"/>
      <dgm:spPr/>
    </dgm:pt>
    <dgm:pt modelId="{C16B907D-49B5-481D-AA92-4107E86E0C18}" type="pres">
      <dgm:prSet presAssocID="{2CCB91D5-E506-43E2-A565-6CBE7F65368D}" presName="connectorText" presStyleLbl="sibTrans2D1" presStyleIdx="2" presStyleCnt="3"/>
      <dgm:spPr/>
    </dgm:pt>
    <dgm:pt modelId="{138E0EA1-3E43-475B-AB0B-82846E075076}" type="pres">
      <dgm:prSet presAssocID="{1D62F206-58A6-47A1-95BA-99FCC59A0994}" presName="node" presStyleLbl="node1" presStyleIdx="3" presStyleCnt="4">
        <dgm:presLayoutVars>
          <dgm:bulletEnabled val="1"/>
        </dgm:presLayoutVars>
      </dgm:prSet>
      <dgm:spPr/>
    </dgm:pt>
  </dgm:ptLst>
  <dgm:cxnLst>
    <dgm:cxn modelId="{44F51F02-8B7A-4C47-AA16-A98C7BDC7854}" type="presOf" srcId="{2CCB91D5-E506-43E2-A565-6CBE7F65368D}" destId="{C16B907D-49B5-481D-AA92-4107E86E0C18}" srcOrd="1" destOrd="0" presId="urn:microsoft.com/office/officeart/2005/8/layout/process5"/>
    <dgm:cxn modelId="{07D1A802-EA3A-4AF1-92AA-BA2B3D00B8ED}" srcId="{D77F1D44-DCF4-4E7A-B9EB-0354A53EE9EE}" destId="{06E0CCBD-62BC-4A38-AD10-6292D3634F61}" srcOrd="2" destOrd="0" parTransId="{5B25377F-2942-49F0-8BB3-E71F9E7BD187}" sibTransId="{2CCB91D5-E506-43E2-A565-6CBE7F65368D}"/>
    <dgm:cxn modelId="{42A86805-D2D5-4D54-8569-D4845F496D18}" type="presOf" srcId="{3372EA9A-5761-4E98-BF26-0F2F0E1A218C}" destId="{A90AE18C-50B5-491A-B740-4377AA618F4F}" srcOrd="0" destOrd="0" presId="urn:microsoft.com/office/officeart/2005/8/layout/process5"/>
    <dgm:cxn modelId="{ED8FC50E-5447-4C7C-99D4-D30F74403163}" type="presOf" srcId="{A35C3C42-F944-4D3F-8697-9A0CEF4DA9DE}" destId="{B8170A37-F88A-4FC0-9628-8DDE857E564E}" srcOrd="0" destOrd="0" presId="urn:microsoft.com/office/officeart/2005/8/layout/process5"/>
    <dgm:cxn modelId="{4E661541-6683-449C-B519-64531B484E7F}" type="presOf" srcId="{06E0CCBD-62BC-4A38-AD10-6292D3634F61}" destId="{C9092798-120F-46CE-B9DE-1E52304DB3C0}" srcOrd="0" destOrd="0" presId="urn:microsoft.com/office/officeart/2005/8/layout/process5"/>
    <dgm:cxn modelId="{102C7469-9246-4A38-BB33-400A4449D7C1}" srcId="{D77F1D44-DCF4-4E7A-B9EB-0354A53EE9EE}" destId="{5CC91200-B10E-46EB-A3E6-6B084BEB1E7C}" srcOrd="1" destOrd="0" parTransId="{6C252003-6C4C-4096-AB22-4543D3F3BDB2}" sibTransId="{A35C3C42-F944-4D3F-8697-9A0CEF4DA9DE}"/>
    <dgm:cxn modelId="{77668B4A-176E-4C75-B8CF-5AC8251E3A2B}" type="presOf" srcId="{A35C3C42-F944-4D3F-8697-9A0CEF4DA9DE}" destId="{03A3C81C-784D-4B84-A54B-9489B7F7C129}" srcOrd="1" destOrd="0" presId="urn:microsoft.com/office/officeart/2005/8/layout/process5"/>
    <dgm:cxn modelId="{9C53784B-15AD-4565-8E3A-FCED2736D791}" type="presOf" srcId="{5CC91200-B10E-46EB-A3E6-6B084BEB1E7C}" destId="{A574C5A3-79D5-48C1-9C20-0F0E499E4DAF}" srcOrd="0" destOrd="0" presId="urn:microsoft.com/office/officeart/2005/8/layout/process5"/>
    <dgm:cxn modelId="{5C049E6E-51EE-4B35-BBE6-DD9D14F48B39}" srcId="{D77F1D44-DCF4-4E7A-B9EB-0354A53EE9EE}" destId="{3372EA9A-5761-4E98-BF26-0F2F0E1A218C}" srcOrd="0" destOrd="0" parTransId="{7BCBFD6D-C526-4C39-9B9C-FFDB9E7B213E}" sibTransId="{3C847D2C-C126-41B3-9C95-24123554BBF0}"/>
    <dgm:cxn modelId="{796F5DA1-3D42-43D6-B352-323532F1B17F}" type="presOf" srcId="{3C847D2C-C126-41B3-9C95-24123554BBF0}" destId="{1C306C30-597F-4E63-A712-409E9800CD2B}" srcOrd="0" destOrd="0" presId="urn:microsoft.com/office/officeart/2005/8/layout/process5"/>
    <dgm:cxn modelId="{1F9BC1B2-A40A-4C5D-B1B6-89C56754E585}" srcId="{D77F1D44-DCF4-4E7A-B9EB-0354A53EE9EE}" destId="{1D62F206-58A6-47A1-95BA-99FCC59A0994}" srcOrd="3" destOrd="0" parTransId="{B9497275-A5A9-42F8-BF64-F7183BACF4D4}" sibTransId="{AB1F5FFE-8BB6-4207-A605-4908794722AF}"/>
    <dgm:cxn modelId="{0017F7B5-1887-49A1-99CD-081005F0EE64}" type="presOf" srcId="{2CCB91D5-E506-43E2-A565-6CBE7F65368D}" destId="{53A6BCF1-584C-4E5E-B739-0C7AE53224D5}" srcOrd="0" destOrd="0" presId="urn:microsoft.com/office/officeart/2005/8/layout/process5"/>
    <dgm:cxn modelId="{182084BE-BF17-4EAF-AAD4-411CEF8A5792}" type="presOf" srcId="{D77F1D44-DCF4-4E7A-B9EB-0354A53EE9EE}" destId="{BEF669C2-F3D1-4047-AB62-1C32D3FA6464}" srcOrd="0" destOrd="0" presId="urn:microsoft.com/office/officeart/2005/8/layout/process5"/>
    <dgm:cxn modelId="{562E4FE2-12C9-4077-94EB-26576B759EA2}" type="presOf" srcId="{3C847D2C-C126-41B3-9C95-24123554BBF0}" destId="{DE55C8D0-26CE-450D-8BBB-4FBD377A4631}" srcOrd="1" destOrd="0" presId="urn:microsoft.com/office/officeart/2005/8/layout/process5"/>
    <dgm:cxn modelId="{29752BFD-D5E1-4350-B2C9-30FEC2F451EA}" type="presOf" srcId="{1D62F206-58A6-47A1-95BA-99FCC59A0994}" destId="{138E0EA1-3E43-475B-AB0B-82846E075076}" srcOrd="0" destOrd="0" presId="urn:microsoft.com/office/officeart/2005/8/layout/process5"/>
    <dgm:cxn modelId="{AD4185B6-9378-4C1D-B8AC-81FED2031D5B}" type="presParOf" srcId="{BEF669C2-F3D1-4047-AB62-1C32D3FA6464}" destId="{A90AE18C-50B5-491A-B740-4377AA618F4F}" srcOrd="0" destOrd="0" presId="urn:microsoft.com/office/officeart/2005/8/layout/process5"/>
    <dgm:cxn modelId="{4287DF4F-D2CC-4DEA-9422-C6847F163306}" type="presParOf" srcId="{BEF669C2-F3D1-4047-AB62-1C32D3FA6464}" destId="{1C306C30-597F-4E63-A712-409E9800CD2B}" srcOrd="1" destOrd="0" presId="urn:microsoft.com/office/officeart/2005/8/layout/process5"/>
    <dgm:cxn modelId="{5A31FC4C-6E34-4DBA-8849-BFD868C5359C}" type="presParOf" srcId="{1C306C30-597F-4E63-A712-409E9800CD2B}" destId="{DE55C8D0-26CE-450D-8BBB-4FBD377A4631}" srcOrd="0" destOrd="0" presId="urn:microsoft.com/office/officeart/2005/8/layout/process5"/>
    <dgm:cxn modelId="{9E840D5B-98AF-42AA-856F-0FB792C102DB}" type="presParOf" srcId="{BEF669C2-F3D1-4047-AB62-1C32D3FA6464}" destId="{A574C5A3-79D5-48C1-9C20-0F0E499E4DAF}" srcOrd="2" destOrd="0" presId="urn:microsoft.com/office/officeart/2005/8/layout/process5"/>
    <dgm:cxn modelId="{993C5B14-1099-4FD2-AD1F-CBDD59F14518}" type="presParOf" srcId="{BEF669C2-F3D1-4047-AB62-1C32D3FA6464}" destId="{B8170A37-F88A-4FC0-9628-8DDE857E564E}" srcOrd="3" destOrd="0" presId="urn:microsoft.com/office/officeart/2005/8/layout/process5"/>
    <dgm:cxn modelId="{692947E6-6013-42E4-9158-767C2F670472}" type="presParOf" srcId="{B8170A37-F88A-4FC0-9628-8DDE857E564E}" destId="{03A3C81C-784D-4B84-A54B-9489B7F7C129}" srcOrd="0" destOrd="0" presId="urn:microsoft.com/office/officeart/2005/8/layout/process5"/>
    <dgm:cxn modelId="{962712E5-70CC-41BC-AEE8-3F823E628451}" type="presParOf" srcId="{BEF669C2-F3D1-4047-AB62-1C32D3FA6464}" destId="{C9092798-120F-46CE-B9DE-1E52304DB3C0}" srcOrd="4" destOrd="0" presId="urn:microsoft.com/office/officeart/2005/8/layout/process5"/>
    <dgm:cxn modelId="{71C8FC66-46A1-4B8E-B02E-50E3FA846161}" type="presParOf" srcId="{BEF669C2-F3D1-4047-AB62-1C32D3FA6464}" destId="{53A6BCF1-584C-4E5E-B739-0C7AE53224D5}" srcOrd="5" destOrd="0" presId="urn:microsoft.com/office/officeart/2005/8/layout/process5"/>
    <dgm:cxn modelId="{8328BA80-DC8E-4041-9BFF-732B1E24476C}" type="presParOf" srcId="{53A6BCF1-584C-4E5E-B739-0C7AE53224D5}" destId="{C16B907D-49B5-481D-AA92-4107E86E0C18}" srcOrd="0" destOrd="0" presId="urn:microsoft.com/office/officeart/2005/8/layout/process5"/>
    <dgm:cxn modelId="{BE8ABFE4-4280-473C-A505-55E40026EE11}" type="presParOf" srcId="{BEF669C2-F3D1-4047-AB62-1C32D3FA6464}" destId="{138E0EA1-3E43-475B-AB0B-82846E075076}"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AE18C-50B5-491A-B740-4377AA618F4F}">
      <dsp:nvSpPr>
        <dsp:cNvPr id="0" name=""/>
        <dsp:cNvSpPr/>
      </dsp:nvSpPr>
      <dsp:spPr>
        <a:xfrm>
          <a:off x="157981" y="1404"/>
          <a:ext cx="2281958" cy="1369174"/>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Filter: rural youth (age 18–35)</a:t>
          </a:r>
        </a:p>
      </dsp:txBody>
      <dsp:txXfrm>
        <a:off x="198083" y="41506"/>
        <a:ext cx="2201754" cy="1288970"/>
      </dsp:txXfrm>
    </dsp:sp>
    <dsp:sp modelId="{1C306C30-597F-4E63-A712-409E9800CD2B}">
      <dsp:nvSpPr>
        <dsp:cNvPr id="0" name=""/>
        <dsp:cNvSpPr/>
      </dsp:nvSpPr>
      <dsp:spPr>
        <a:xfrm>
          <a:off x="2640752" y="403028"/>
          <a:ext cx="483775" cy="56592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640752" y="516213"/>
        <a:ext cx="338643" cy="339555"/>
      </dsp:txXfrm>
    </dsp:sp>
    <dsp:sp modelId="{A574C5A3-79D5-48C1-9C20-0F0E499E4DAF}">
      <dsp:nvSpPr>
        <dsp:cNvPr id="0" name=""/>
        <dsp:cNvSpPr/>
      </dsp:nvSpPr>
      <dsp:spPr>
        <a:xfrm>
          <a:off x="3352722" y="1404"/>
          <a:ext cx="2281958" cy="1369174"/>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Handling missing values</a:t>
          </a:r>
        </a:p>
      </dsp:txBody>
      <dsp:txXfrm>
        <a:off x="3392824" y="41506"/>
        <a:ext cx="2201754" cy="1288970"/>
      </dsp:txXfrm>
    </dsp:sp>
    <dsp:sp modelId="{B8170A37-F88A-4FC0-9628-8DDE857E564E}">
      <dsp:nvSpPr>
        <dsp:cNvPr id="0" name=""/>
        <dsp:cNvSpPr/>
      </dsp:nvSpPr>
      <dsp:spPr>
        <a:xfrm>
          <a:off x="5835493" y="403028"/>
          <a:ext cx="483775" cy="56592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835493" y="516213"/>
        <a:ext cx="338643" cy="339555"/>
      </dsp:txXfrm>
    </dsp:sp>
    <dsp:sp modelId="{C9092798-120F-46CE-B9DE-1E52304DB3C0}">
      <dsp:nvSpPr>
        <dsp:cNvPr id="0" name=""/>
        <dsp:cNvSpPr/>
      </dsp:nvSpPr>
      <dsp:spPr>
        <a:xfrm>
          <a:off x="6547464" y="1404"/>
          <a:ext cx="2281958" cy="1369174"/>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Feature encoding (one-hot, binary)</a:t>
          </a:r>
        </a:p>
      </dsp:txBody>
      <dsp:txXfrm>
        <a:off x="6587566" y="41506"/>
        <a:ext cx="2201754" cy="1288970"/>
      </dsp:txXfrm>
    </dsp:sp>
    <dsp:sp modelId="{53A6BCF1-584C-4E5E-B739-0C7AE53224D5}">
      <dsp:nvSpPr>
        <dsp:cNvPr id="0" name=""/>
        <dsp:cNvSpPr/>
      </dsp:nvSpPr>
      <dsp:spPr>
        <a:xfrm rot="5400000">
          <a:off x="7446555" y="1530315"/>
          <a:ext cx="483775" cy="56592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7518665" y="1571390"/>
        <a:ext cx="339555" cy="338643"/>
      </dsp:txXfrm>
    </dsp:sp>
    <dsp:sp modelId="{138E0EA1-3E43-475B-AB0B-82846E075076}">
      <dsp:nvSpPr>
        <dsp:cNvPr id="0" name=""/>
        <dsp:cNvSpPr/>
      </dsp:nvSpPr>
      <dsp:spPr>
        <a:xfrm>
          <a:off x="6547464" y="2283362"/>
          <a:ext cx="2281958" cy="1369174"/>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Class imbalance handled using </a:t>
          </a:r>
          <a:r>
            <a:rPr lang="en-US" sz="2000" b="1" kern="1200"/>
            <a:t>ADASYN</a:t>
          </a:r>
          <a:endParaRPr lang="en-US" sz="2000" kern="1200"/>
        </a:p>
      </dsp:txBody>
      <dsp:txXfrm>
        <a:off x="6587566" y="2323464"/>
        <a:ext cx="2201754" cy="12889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897114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288774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844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019346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006591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977764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074363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152642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dirty="0"/>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79115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578062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5518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6/5/2025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6/5/2025</a:t>
            </a:fld>
            <a:endParaRPr lang="en-US" dirty="0"/>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1431950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8400" y="257290"/>
            <a:ext cx="9906000" cy="2502627"/>
          </a:xfrm>
        </p:spPr>
        <p:txBody>
          <a:bodyPr>
            <a:normAutofit fontScale="90000"/>
          </a:bodyPr>
          <a:lstStyle/>
          <a:p>
            <a:r>
              <a:rPr lang="en-US" b="1" dirty="0"/>
              <a:t>“Predicting Barriers to Financial Inclusion Among Rural Youth in Kenya”</a:t>
            </a:r>
            <a:endParaRPr lang="en-US" dirty="0"/>
          </a:p>
        </p:txBody>
      </p:sp>
      <p:sp>
        <p:nvSpPr>
          <p:cNvPr id="3" name="Subtitle 2"/>
          <p:cNvSpPr>
            <a:spLocks noGrp="1"/>
          </p:cNvSpPr>
          <p:nvPr>
            <p:ph type="subTitle" idx="1"/>
          </p:nvPr>
        </p:nvSpPr>
        <p:spPr>
          <a:xfrm>
            <a:off x="2232026" y="3537313"/>
            <a:ext cx="5235573" cy="2184400"/>
          </a:xfrm>
        </p:spPr>
        <p:txBody>
          <a:bodyPr>
            <a:normAutofit fontScale="85000" lnSpcReduction="20000"/>
          </a:bodyPr>
          <a:lstStyle/>
          <a:p>
            <a:r>
              <a:rPr lang="en-US" b="1" dirty="0"/>
              <a:t>By Group 1: </a:t>
            </a:r>
          </a:p>
          <a:p>
            <a:pPr marL="342900" indent="-342900">
              <a:buClrTx/>
              <a:buFont typeface="+mj-lt"/>
              <a:buAutoNum type="arabicPeriod"/>
            </a:pPr>
            <a:r>
              <a:rPr lang="en-US" b="1" dirty="0"/>
              <a:t>Sylvanus Raringo, </a:t>
            </a:r>
          </a:p>
          <a:p>
            <a:pPr marL="342900" indent="-342900">
              <a:buClrTx/>
              <a:buFont typeface="+mj-lt"/>
              <a:buAutoNum type="arabicPeriod"/>
            </a:pPr>
            <a:r>
              <a:rPr lang="en-US" b="1" dirty="0"/>
              <a:t>Tom Musula </a:t>
            </a:r>
          </a:p>
          <a:p>
            <a:pPr marL="342900" indent="-342900">
              <a:buClrTx/>
              <a:buFont typeface="+mj-lt"/>
              <a:buAutoNum type="arabicPeriod"/>
            </a:pPr>
            <a:r>
              <a:rPr lang="en-US" b="1" dirty="0"/>
              <a:t>Christine Kindena, </a:t>
            </a:r>
          </a:p>
          <a:p>
            <a:pPr marL="342900" indent="-342900">
              <a:buClrTx/>
              <a:buFont typeface="+mj-lt"/>
              <a:buAutoNum type="arabicPeriod"/>
            </a:pPr>
            <a:r>
              <a:rPr lang="en-US" b="1" dirty="0"/>
              <a:t>Mark Chiuri, </a:t>
            </a:r>
          </a:p>
          <a:p>
            <a:pPr marL="342900" indent="-342900">
              <a:buClrTx/>
              <a:buFont typeface="+mj-lt"/>
              <a:buAutoNum type="arabicPeriod"/>
            </a:pPr>
            <a:r>
              <a:rPr lang="en-US" b="1" dirty="0"/>
              <a:t>Joel Kioko</a:t>
            </a:r>
          </a:p>
          <a:p>
            <a:pPr marL="342900" indent="-342900">
              <a:buClrTx/>
              <a:buFont typeface="+mj-lt"/>
              <a:buAutoNum type="arabicPeriod"/>
            </a:pPr>
            <a:r>
              <a:rPr lang="en-US" b="1" dirty="0"/>
              <a:t>Stanley Maina</a:t>
            </a:r>
          </a:p>
        </p:txBody>
      </p:sp>
      <p:sp>
        <p:nvSpPr>
          <p:cNvPr id="6" name="TextBox 5">
            <a:extLst>
              <a:ext uri="{FF2B5EF4-FFF2-40B4-BE49-F238E27FC236}">
                <a16:creationId xmlns:a16="http://schemas.microsoft.com/office/drawing/2014/main" id="{622D55E0-70E3-9C80-FB4B-239DF49E6C09}"/>
              </a:ext>
            </a:extLst>
          </p:cNvPr>
          <p:cNvSpPr txBox="1"/>
          <p:nvPr/>
        </p:nvSpPr>
        <p:spPr>
          <a:xfrm>
            <a:off x="1955800" y="6384810"/>
            <a:ext cx="7315200" cy="338554"/>
          </a:xfrm>
          <a:prstGeom prst="rect">
            <a:avLst/>
          </a:prstGeom>
          <a:noFill/>
        </p:spPr>
        <p:txBody>
          <a:bodyPr wrap="square">
            <a:spAutoFit/>
          </a:bodyPr>
          <a:lstStyle/>
          <a:p>
            <a:r>
              <a:rPr lang="en-US" sz="1600" b="1" dirty="0"/>
              <a:t>Moringa School							Date: 5</a:t>
            </a:r>
            <a:r>
              <a:rPr lang="en-US" sz="1600" b="1" baseline="30000" dirty="0"/>
              <a:t>th</a:t>
            </a:r>
            <a:r>
              <a:rPr lang="en-US" sz="1600" b="1" dirty="0"/>
              <a:t> June 2025</a:t>
            </a:r>
          </a:p>
        </p:txBody>
      </p:sp>
    </p:spTree>
    <p:extLst>
      <p:ext uri="{BB962C8B-B14F-4D97-AF65-F5344CB8AC3E}">
        <p14:creationId xmlns:p14="http://schemas.microsoft.com/office/powerpoint/2010/main" val="3067007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87FA2-0D18-4E61-EE25-C11BA62C1E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354AFE-3F70-83D0-CC21-BC1536DD2E72}"/>
              </a:ext>
            </a:extLst>
          </p:cNvPr>
          <p:cNvSpPr>
            <a:spLocks noGrp="1"/>
          </p:cNvSpPr>
          <p:nvPr>
            <p:ph type="title"/>
          </p:nvPr>
        </p:nvSpPr>
        <p:spPr>
          <a:xfrm>
            <a:off x="1894425" y="649510"/>
            <a:ext cx="9446675" cy="772890"/>
          </a:xfrm>
        </p:spPr>
        <p:txBody>
          <a:bodyPr>
            <a:normAutofit/>
          </a:bodyPr>
          <a:lstStyle/>
          <a:p>
            <a:r>
              <a:rPr lang="en-US" b="1" dirty="0"/>
              <a:t>Model Performance</a:t>
            </a:r>
          </a:p>
        </p:txBody>
      </p:sp>
      <p:graphicFrame>
        <p:nvGraphicFramePr>
          <p:cNvPr id="7" name="Chart 6">
            <a:extLst>
              <a:ext uri="{FF2B5EF4-FFF2-40B4-BE49-F238E27FC236}">
                <a16:creationId xmlns:a16="http://schemas.microsoft.com/office/drawing/2014/main" id="{A8470295-8280-DDB9-4950-03BB59EDE9BD}"/>
              </a:ext>
            </a:extLst>
          </p:cNvPr>
          <p:cNvGraphicFramePr>
            <a:graphicFrameLocks/>
          </p:cNvGraphicFramePr>
          <p:nvPr/>
        </p:nvGraphicFramePr>
        <p:xfrm>
          <a:off x="967740" y="1371600"/>
          <a:ext cx="790956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E24C394D-CDD4-BE98-5188-1A84FE300A0B}"/>
              </a:ext>
            </a:extLst>
          </p:cNvPr>
          <p:cNvSpPr txBox="1"/>
          <p:nvPr/>
        </p:nvSpPr>
        <p:spPr>
          <a:xfrm flipH="1">
            <a:off x="9182100" y="2761269"/>
            <a:ext cx="2781300" cy="675121"/>
          </a:xfrm>
          <a:prstGeom prst="rect">
            <a:avLst/>
          </a:prstGeom>
          <a:noFill/>
        </p:spPr>
        <p:txBody>
          <a:bodyPr wrap="square">
            <a:spAutoFit/>
          </a:bodyPr>
          <a:lstStyle/>
          <a:p>
            <a:pPr marL="171450" marR="0" lvl="0" indent="-171450" algn="l" defTabSz="4572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200" b="0" i="1" u="none" strike="noStrike" kern="1200" cap="none" spc="0" normalizeH="0" baseline="0" noProof="0" dirty="0">
                <a:ln>
                  <a:noFill/>
                </a:ln>
                <a:solidFill>
                  <a:prstClr val="black"/>
                </a:solidFill>
                <a:effectLst/>
                <a:uLnTx/>
                <a:uFillTx/>
                <a:latin typeface="Century Gothic" panose="020B0502020202020204"/>
                <a:ea typeface="+mn-ea"/>
                <a:cs typeface="+mn-cs"/>
              </a:rPr>
              <a:t>Models with extremely high performance have risk of overfitting and data leakage.</a:t>
            </a:r>
            <a:endParaRPr kumimoji="0" lang="en-US" sz="11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878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FE61B-7928-1DF4-37C8-D289AC440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13C563-EC4F-37BB-6FD2-412B8ACC96F8}"/>
              </a:ext>
            </a:extLst>
          </p:cNvPr>
          <p:cNvSpPr>
            <a:spLocks noGrp="1"/>
          </p:cNvSpPr>
          <p:nvPr>
            <p:ph type="title"/>
          </p:nvPr>
        </p:nvSpPr>
        <p:spPr>
          <a:xfrm>
            <a:off x="1894425" y="649510"/>
            <a:ext cx="9446675" cy="772890"/>
          </a:xfrm>
        </p:spPr>
        <p:txBody>
          <a:bodyPr>
            <a:normAutofit/>
          </a:bodyPr>
          <a:lstStyle/>
          <a:p>
            <a:r>
              <a:rPr lang="en-US" b="1" dirty="0"/>
              <a:t>Selected Model – Confusion Matrix, ROC</a:t>
            </a:r>
          </a:p>
        </p:txBody>
      </p:sp>
      <p:pic>
        <p:nvPicPr>
          <p:cNvPr id="4" name="Picture 3">
            <a:extLst>
              <a:ext uri="{FF2B5EF4-FFF2-40B4-BE49-F238E27FC236}">
                <a16:creationId xmlns:a16="http://schemas.microsoft.com/office/drawing/2014/main" id="{A3D7C222-B1CB-997A-F360-DCA1A3356651}"/>
              </a:ext>
            </a:extLst>
          </p:cNvPr>
          <p:cNvPicPr>
            <a:picLocks noChangeAspect="1"/>
          </p:cNvPicPr>
          <p:nvPr/>
        </p:nvPicPr>
        <p:blipFill>
          <a:blip r:embed="rId2"/>
          <a:stretch>
            <a:fillRect/>
          </a:stretch>
        </p:blipFill>
        <p:spPr>
          <a:xfrm>
            <a:off x="6617762" y="1985529"/>
            <a:ext cx="5253545" cy="3805036"/>
          </a:xfrm>
          <a:prstGeom prst="rect">
            <a:avLst/>
          </a:prstGeom>
        </p:spPr>
      </p:pic>
      <p:pic>
        <p:nvPicPr>
          <p:cNvPr id="6" name="Picture 5">
            <a:extLst>
              <a:ext uri="{FF2B5EF4-FFF2-40B4-BE49-F238E27FC236}">
                <a16:creationId xmlns:a16="http://schemas.microsoft.com/office/drawing/2014/main" id="{DF9A4145-2568-E9A3-A4B9-F6FEFD638ED6}"/>
              </a:ext>
            </a:extLst>
          </p:cNvPr>
          <p:cNvPicPr>
            <a:picLocks noChangeAspect="1"/>
          </p:cNvPicPr>
          <p:nvPr/>
        </p:nvPicPr>
        <p:blipFill>
          <a:blip r:embed="rId3"/>
          <a:stretch>
            <a:fillRect/>
          </a:stretch>
        </p:blipFill>
        <p:spPr>
          <a:xfrm>
            <a:off x="770125" y="2227464"/>
            <a:ext cx="5162710" cy="3321166"/>
          </a:xfrm>
          <a:prstGeom prst="rect">
            <a:avLst/>
          </a:prstGeom>
        </p:spPr>
      </p:pic>
      <p:cxnSp>
        <p:nvCxnSpPr>
          <p:cNvPr id="8" name="Straight Connector 7">
            <a:extLst>
              <a:ext uri="{FF2B5EF4-FFF2-40B4-BE49-F238E27FC236}">
                <a16:creationId xmlns:a16="http://schemas.microsoft.com/office/drawing/2014/main" id="{2D468C44-B62D-5BA8-8A4B-DADC680318B4}"/>
              </a:ext>
            </a:extLst>
          </p:cNvPr>
          <p:cNvCxnSpPr/>
          <p:nvPr/>
        </p:nvCxnSpPr>
        <p:spPr>
          <a:xfrm>
            <a:off x="6212235" y="1422400"/>
            <a:ext cx="0" cy="51308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3C5E361-622F-460F-E9CF-625EF8DA8A3E}"/>
              </a:ext>
            </a:extLst>
          </p:cNvPr>
          <p:cNvSpPr txBox="1"/>
          <p:nvPr/>
        </p:nvSpPr>
        <p:spPr>
          <a:xfrm>
            <a:off x="770125" y="1761234"/>
            <a:ext cx="3801873" cy="369332"/>
          </a:xfrm>
          <a:prstGeom prst="rect">
            <a:avLst/>
          </a:prstGeom>
          <a:noFill/>
        </p:spPr>
        <p:txBody>
          <a:bodyPr wrap="square">
            <a:spAutoFit/>
          </a:bodyPr>
          <a:lstStyle/>
          <a:p>
            <a:r>
              <a:rPr lang="en-US" b="1" i="1" dirty="0"/>
              <a:t>Confusion matrix </a:t>
            </a:r>
            <a:endParaRPr lang="en-KE" b="1" i="1" dirty="0"/>
          </a:p>
        </p:txBody>
      </p:sp>
    </p:spTree>
    <p:extLst>
      <p:ext uri="{BB962C8B-B14F-4D97-AF65-F5344CB8AC3E}">
        <p14:creationId xmlns:p14="http://schemas.microsoft.com/office/powerpoint/2010/main" val="3209436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7200" y="1486854"/>
            <a:ext cx="6819900" cy="1765300"/>
          </a:xfrm>
        </p:spPr>
        <p:txBody>
          <a:bodyPr>
            <a:normAutofit/>
          </a:bodyPr>
          <a:lstStyle/>
          <a:p>
            <a:pPr lvl="0"/>
            <a:r>
              <a:rPr lang="en-US" b="1" dirty="0"/>
              <a:t>Deployment App: </a:t>
            </a:r>
            <a:r>
              <a:rPr lang="en-US" dirty="0"/>
              <a:t>Streamlit API deployed on port 8501</a:t>
            </a:r>
          </a:p>
          <a:p>
            <a:pPr lvl="0"/>
            <a:r>
              <a:rPr lang="en-US" b="1" dirty="0"/>
              <a:t>Input: </a:t>
            </a:r>
            <a:r>
              <a:rPr lang="en-US" dirty="0"/>
              <a:t>7 features</a:t>
            </a:r>
          </a:p>
          <a:p>
            <a:pPr lvl="0"/>
            <a:r>
              <a:rPr lang="en-US" b="1" dirty="0"/>
              <a:t>Output: </a:t>
            </a:r>
            <a:r>
              <a:rPr lang="en-US" dirty="0"/>
              <a:t>Prediction + probability</a:t>
            </a:r>
          </a:p>
          <a:p>
            <a:pPr lvl="1"/>
            <a:r>
              <a:rPr lang="en-US" i="1" dirty="0"/>
              <a:t>Below is a screenshot of API working user interface</a:t>
            </a:r>
          </a:p>
          <a:p>
            <a:endParaRPr lang="en-US" dirty="0"/>
          </a:p>
        </p:txBody>
      </p:sp>
      <p:pic>
        <p:nvPicPr>
          <p:cNvPr id="5" name="Picture 4">
            <a:extLst>
              <a:ext uri="{FF2B5EF4-FFF2-40B4-BE49-F238E27FC236}">
                <a16:creationId xmlns:a16="http://schemas.microsoft.com/office/drawing/2014/main" id="{34B86D9A-E7B2-3782-BD71-21B4E47FC351}"/>
              </a:ext>
            </a:extLst>
          </p:cNvPr>
          <p:cNvPicPr>
            <a:picLocks noChangeAspect="1"/>
          </p:cNvPicPr>
          <p:nvPr/>
        </p:nvPicPr>
        <p:blipFill>
          <a:blip r:embed="rId2"/>
          <a:stretch>
            <a:fillRect/>
          </a:stretch>
        </p:blipFill>
        <p:spPr>
          <a:xfrm>
            <a:off x="5715000" y="3135629"/>
            <a:ext cx="6249382" cy="3634744"/>
          </a:xfrm>
          <a:prstGeom prst="rect">
            <a:avLst/>
          </a:prstGeom>
        </p:spPr>
      </p:pic>
      <p:sp>
        <p:nvSpPr>
          <p:cNvPr id="6" name="Title 1">
            <a:extLst>
              <a:ext uri="{FF2B5EF4-FFF2-40B4-BE49-F238E27FC236}">
                <a16:creationId xmlns:a16="http://schemas.microsoft.com/office/drawing/2014/main" id="{9EA19C81-7393-3A6F-75A3-738CBFFDD90D}"/>
              </a:ext>
            </a:extLst>
          </p:cNvPr>
          <p:cNvSpPr txBox="1">
            <a:spLocks/>
          </p:cNvSpPr>
          <p:nvPr/>
        </p:nvSpPr>
        <p:spPr>
          <a:xfrm>
            <a:off x="1955801" y="4418329"/>
            <a:ext cx="2425699" cy="433071"/>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Deployed App</a:t>
            </a:r>
          </a:p>
        </p:txBody>
      </p:sp>
      <p:sp>
        <p:nvSpPr>
          <p:cNvPr id="7" name="Arrow: Right 6">
            <a:extLst>
              <a:ext uri="{FF2B5EF4-FFF2-40B4-BE49-F238E27FC236}">
                <a16:creationId xmlns:a16="http://schemas.microsoft.com/office/drawing/2014/main" id="{7D63F804-351A-5636-413C-F1D756940F52}"/>
              </a:ext>
            </a:extLst>
          </p:cNvPr>
          <p:cNvSpPr/>
          <p:nvPr/>
        </p:nvSpPr>
        <p:spPr>
          <a:xfrm>
            <a:off x="4457700" y="4488496"/>
            <a:ext cx="965200" cy="292736"/>
          </a:xfrm>
          <a:prstGeom prst="rightArrow">
            <a:avLst/>
          </a:prstGeom>
          <a:solidFill>
            <a:srgbClr val="66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0" name="Title 1">
            <a:extLst>
              <a:ext uri="{FF2B5EF4-FFF2-40B4-BE49-F238E27FC236}">
                <a16:creationId xmlns:a16="http://schemas.microsoft.com/office/drawing/2014/main" id="{6018771B-DF7D-145D-5CDC-FA8AB56C066D}"/>
              </a:ext>
            </a:extLst>
          </p:cNvPr>
          <p:cNvSpPr>
            <a:spLocks noGrp="1"/>
          </p:cNvSpPr>
          <p:nvPr>
            <p:ph type="title"/>
          </p:nvPr>
        </p:nvSpPr>
        <p:spPr>
          <a:xfrm>
            <a:off x="1894425" y="649510"/>
            <a:ext cx="9446675" cy="772890"/>
          </a:xfrm>
        </p:spPr>
        <p:txBody>
          <a:bodyPr>
            <a:normAutofit/>
          </a:bodyPr>
          <a:lstStyle/>
          <a:p>
            <a:r>
              <a:rPr lang="en-US" b="1" dirty="0"/>
              <a:t>Model Deployment</a:t>
            </a:r>
          </a:p>
        </p:txBody>
      </p:sp>
    </p:spTree>
    <p:extLst>
      <p:ext uri="{BB962C8B-B14F-4D97-AF65-F5344CB8AC3E}">
        <p14:creationId xmlns:p14="http://schemas.microsoft.com/office/powerpoint/2010/main" val="221116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13E11-032C-AAE6-F21A-EDF5AEBD8388}"/>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3F0E95BC-1808-1A6D-E773-1E1C3F077C2C}"/>
              </a:ext>
            </a:extLst>
          </p:cNvPr>
          <p:cNvSpPr>
            <a:spLocks noGrp="1"/>
          </p:cNvSpPr>
          <p:nvPr>
            <p:ph type="title"/>
          </p:nvPr>
        </p:nvSpPr>
        <p:spPr>
          <a:xfrm>
            <a:off x="1894425" y="649510"/>
            <a:ext cx="9446675" cy="772890"/>
          </a:xfrm>
        </p:spPr>
        <p:txBody>
          <a:bodyPr>
            <a:normAutofit/>
          </a:bodyPr>
          <a:lstStyle/>
          <a:p>
            <a:r>
              <a:rPr lang="en-US" b="1" dirty="0"/>
              <a:t>Conclusion &amp; Recommendations</a:t>
            </a:r>
          </a:p>
        </p:txBody>
      </p:sp>
      <p:sp>
        <p:nvSpPr>
          <p:cNvPr id="8" name="Title 1">
            <a:extLst>
              <a:ext uri="{FF2B5EF4-FFF2-40B4-BE49-F238E27FC236}">
                <a16:creationId xmlns:a16="http://schemas.microsoft.com/office/drawing/2014/main" id="{85E3D48A-78CC-CDCC-0914-4CFE39EE8374}"/>
              </a:ext>
            </a:extLst>
          </p:cNvPr>
          <p:cNvSpPr txBox="1">
            <a:spLocks/>
          </p:cNvSpPr>
          <p:nvPr/>
        </p:nvSpPr>
        <p:spPr>
          <a:xfrm>
            <a:off x="1742025" y="1767110"/>
            <a:ext cx="2474375" cy="36649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i="1" dirty="0"/>
              <a:t>Conclusion:</a:t>
            </a:r>
          </a:p>
        </p:txBody>
      </p:sp>
      <p:sp>
        <p:nvSpPr>
          <p:cNvPr id="9" name="Content Placeholder 2">
            <a:extLst>
              <a:ext uri="{FF2B5EF4-FFF2-40B4-BE49-F238E27FC236}">
                <a16:creationId xmlns:a16="http://schemas.microsoft.com/office/drawing/2014/main" id="{E8428441-81E8-E219-750E-5F2F3FE18D5B}"/>
              </a:ext>
            </a:extLst>
          </p:cNvPr>
          <p:cNvSpPr>
            <a:spLocks noGrp="1"/>
          </p:cNvSpPr>
          <p:nvPr>
            <p:ph idx="1"/>
          </p:nvPr>
        </p:nvSpPr>
        <p:spPr>
          <a:xfrm>
            <a:off x="2728912" y="2246992"/>
            <a:ext cx="8915400" cy="1295400"/>
          </a:xfrm>
        </p:spPr>
        <p:txBody>
          <a:bodyPr>
            <a:normAutofit/>
          </a:bodyPr>
          <a:lstStyle/>
          <a:p>
            <a:r>
              <a:rPr lang="en-US" dirty="0"/>
              <a:t>MLP model is robust and provides a good balance across the classes.</a:t>
            </a:r>
          </a:p>
          <a:p>
            <a:pPr lvl="0"/>
            <a:r>
              <a:rPr lang="en-US" dirty="0"/>
              <a:t>Financial inclusion of rural youth is predictable</a:t>
            </a:r>
          </a:p>
          <a:p>
            <a:pPr lvl="0"/>
            <a:r>
              <a:rPr lang="en-US" dirty="0"/>
              <a:t>Targeted interventions such as digital access, education, IDs</a:t>
            </a:r>
          </a:p>
          <a:p>
            <a:endParaRPr lang="en-US" dirty="0"/>
          </a:p>
        </p:txBody>
      </p:sp>
      <p:sp>
        <p:nvSpPr>
          <p:cNvPr id="11" name="Title 1">
            <a:extLst>
              <a:ext uri="{FF2B5EF4-FFF2-40B4-BE49-F238E27FC236}">
                <a16:creationId xmlns:a16="http://schemas.microsoft.com/office/drawing/2014/main" id="{DB7853E1-E112-0133-E9B9-352FCA06C638}"/>
              </a:ext>
            </a:extLst>
          </p:cNvPr>
          <p:cNvSpPr txBox="1">
            <a:spLocks/>
          </p:cNvSpPr>
          <p:nvPr/>
        </p:nvSpPr>
        <p:spPr>
          <a:xfrm>
            <a:off x="1742025" y="3840844"/>
            <a:ext cx="2626775" cy="48985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i="1" dirty="0"/>
              <a:t>Recommendations:</a:t>
            </a:r>
          </a:p>
        </p:txBody>
      </p:sp>
      <p:sp>
        <p:nvSpPr>
          <p:cNvPr id="12" name="Content Placeholder 2">
            <a:extLst>
              <a:ext uri="{FF2B5EF4-FFF2-40B4-BE49-F238E27FC236}">
                <a16:creationId xmlns:a16="http://schemas.microsoft.com/office/drawing/2014/main" id="{17B3BBB9-03B7-6A3F-2E08-2E02AF268732}"/>
              </a:ext>
            </a:extLst>
          </p:cNvPr>
          <p:cNvSpPr txBox="1">
            <a:spLocks/>
          </p:cNvSpPr>
          <p:nvPr/>
        </p:nvSpPr>
        <p:spPr>
          <a:xfrm>
            <a:off x="2728912" y="4629151"/>
            <a:ext cx="8915400" cy="11557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Improve data coverage (geo-tags, telecom access)</a:t>
            </a:r>
          </a:p>
          <a:p>
            <a:r>
              <a:rPr lang="en-US" dirty="0"/>
              <a:t>Deploy model in financial planning tools or gov dashboards</a:t>
            </a:r>
          </a:p>
          <a:p>
            <a:r>
              <a:rPr lang="en-US" dirty="0"/>
              <a:t>Collect feedback from users to improve model accuracy</a:t>
            </a:r>
          </a:p>
        </p:txBody>
      </p:sp>
    </p:spTree>
    <p:extLst>
      <p:ext uri="{BB962C8B-B14F-4D97-AF65-F5344CB8AC3E}">
        <p14:creationId xmlns:p14="http://schemas.microsoft.com/office/powerpoint/2010/main" val="2145153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pic>
        <p:nvPicPr>
          <p:cNvPr id="5" name="Picture 5"/>
          <p:cNvPicPr>
            <a:picLocks noChangeAspect="1"/>
          </p:cNvPicPr>
          <p:nvPr/>
        </p:nvPicPr>
        <p:blipFill rotWithShape="1">
          <a:blip r:embed="rId2"/>
          <a:srcRect l="2782" t="2397" b="2397"/>
          <a:stretch/>
        </p:blipFill>
        <p:spPr>
          <a:xfrm>
            <a:off x="0" y="0"/>
            <a:ext cx="5217272" cy="6858000"/>
          </a:xfrm>
          <a:prstGeom prst="rect">
            <a:avLst/>
          </a:prstGeom>
        </p:spPr>
      </p:pic>
      <p:grpSp>
        <p:nvGrpSpPr>
          <p:cNvPr id="6" name="Group 6"/>
          <p:cNvGrpSpPr/>
          <p:nvPr/>
        </p:nvGrpSpPr>
        <p:grpSpPr>
          <a:xfrm>
            <a:off x="0" y="685800"/>
            <a:ext cx="1441659" cy="397366"/>
            <a:chOff x="0" y="0"/>
            <a:chExt cx="1536012" cy="156984"/>
          </a:xfrm>
        </p:grpSpPr>
        <p:sp>
          <p:nvSpPr>
            <p:cNvPr id="7" name="Freeform 7"/>
            <p:cNvSpPr/>
            <p:nvPr/>
          </p:nvSpPr>
          <p:spPr>
            <a:xfrm>
              <a:off x="0" y="0"/>
              <a:ext cx="1536012" cy="156984"/>
            </a:xfrm>
            <a:custGeom>
              <a:avLst/>
              <a:gdLst/>
              <a:ahLst/>
              <a:cxnLst/>
              <a:rect l="l" t="t" r="r" b="b"/>
              <a:pathLst>
                <a:path w="1536012" h="156984">
                  <a:moveTo>
                    <a:pt x="0" y="0"/>
                  </a:moveTo>
                  <a:lnTo>
                    <a:pt x="1536012" y="0"/>
                  </a:lnTo>
                  <a:lnTo>
                    <a:pt x="1536012" y="156984"/>
                  </a:lnTo>
                  <a:lnTo>
                    <a:pt x="0" y="156984"/>
                  </a:lnTo>
                  <a:close/>
                </a:path>
              </a:pathLst>
            </a:custGeom>
            <a:solidFill>
              <a:srgbClr val="FFFFFF"/>
            </a:solid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K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8"/>
            <p:cNvSpPr txBox="1"/>
            <p:nvPr/>
          </p:nvSpPr>
          <p:spPr>
            <a:xfrm>
              <a:off x="0" y="-38100"/>
              <a:ext cx="812800" cy="850900"/>
            </a:xfrm>
            <a:prstGeom prst="rect">
              <a:avLst/>
            </a:prstGeom>
          </p:spPr>
          <p:txBody>
            <a:bodyPr lIns="33867" tIns="33867" rIns="33867" bIns="33867" rtlCol="0" anchor="ctr"/>
            <a:lstStyle/>
            <a:p>
              <a:pPr marL="0" marR="0" lvl="0" indent="0" algn="l" defTabSz="609630" rtl="0" eaLnBrk="1" fontAlgn="auto" latinLnBrk="0" hangingPunct="1">
                <a:lnSpc>
                  <a:spcPts val="1960"/>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9"/>
          <p:cNvGrpSpPr/>
          <p:nvPr/>
        </p:nvGrpSpPr>
        <p:grpSpPr>
          <a:xfrm>
            <a:off x="0" y="5635234"/>
            <a:ext cx="1441659" cy="397366"/>
            <a:chOff x="0" y="0"/>
            <a:chExt cx="1536012" cy="156984"/>
          </a:xfrm>
        </p:grpSpPr>
        <p:sp>
          <p:nvSpPr>
            <p:cNvPr id="10" name="Freeform 10"/>
            <p:cNvSpPr/>
            <p:nvPr/>
          </p:nvSpPr>
          <p:spPr>
            <a:xfrm>
              <a:off x="0" y="0"/>
              <a:ext cx="1536012" cy="156984"/>
            </a:xfrm>
            <a:custGeom>
              <a:avLst/>
              <a:gdLst/>
              <a:ahLst/>
              <a:cxnLst/>
              <a:rect l="l" t="t" r="r" b="b"/>
              <a:pathLst>
                <a:path w="1536012" h="156984">
                  <a:moveTo>
                    <a:pt x="0" y="0"/>
                  </a:moveTo>
                  <a:lnTo>
                    <a:pt x="1536012" y="0"/>
                  </a:lnTo>
                  <a:lnTo>
                    <a:pt x="1536012" y="156984"/>
                  </a:lnTo>
                  <a:lnTo>
                    <a:pt x="0" y="156984"/>
                  </a:lnTo>
                  <a:close/>
                </a:path>
              </a:pathLst>
            </a:custGeom>
            <a:solidFill>
              <a:srgbClr val="7ED8FD"/>
            </a:solid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K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TextBox 11"/>
            <p:cNvSpPr txBox="1"/>
            <p:nvPr/>
          </p:nvSpPr>
          <p:spPr>
            <a:xfrm>
              <a:off x="0" y="-38100"/>
              <a:ext cx="812800" cy="850900"/>
            </a:xfrm>
            <a:prstGeom prst="rect">
              <a:avLst/>
            </a:prstGeom>
          </p:spPr>
          <p:txBody>
            <a:bodyPr lIns="33867" tIns="33867" rIns="33867" bIns="33867" rtlCol="0" anchor="ctr"/>
            <a:lstStyle/>
            <a:p>
              <a:pPr marL="0" marR="0" lvl="0" indent="0" algn="l" defTabSz="609630" rtl="0" eaLnBrk="1" fontAlgn="auto" latinLnBrk="0" hangingPunct="1">
                <a:lnSpc>
                  <a:spcPts val="1960"/>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2" name="Group 12"/>
          <p:cNvGrpSpPr/>
          <p:nvPr/>
        </p:nvGrpSpPr>
        <p:grpSpPr>
          <a:xfrm>
            <a:off x="5689600" y="5648464"/>
            <a:ext cx="6502400" cy="384137"/>
            <a:chOff x="0" y="0"/>
            <a:chExt cx="2517855" cy="135474"/>
          </a:xfrm>
        </p:grpSpPr>
        <p:sp>
          <p:nvSpPr>
            <p:cNvPr id="13" name="Freeform 13"/>
            <p:cNvSpPr/>
            <p:nvPr/>
          </p:nvSpPr>
          <p:spPr>
            <a:xfrm>
              <a:off x="0" y="0"/>
              <a:ext cx="2517855" cy="135474"/>
            </a:xfrm>
            <a:custGeom>
              <a:avLst/>
              <a:gdLst/>
              <a:ahLst/>
              <a:cxnLst/>
              <a:rect l="l" t="t" r="r" b="b"/>
              <a:pathLst>
                <a:path w="2517855" h="135474">
                  <a:moveTo>
                    <a:pt x="0" y="0"/>
                  </a:moveTo>
                  <a:lnTo>
                    <a:pt x="2517855" y="0"/>
                  </a:lnTo>
                  <a:lnTo>
                    <a:pt x="2517855" y="135474"/>
                  </a:lnTo>
                  <a:lnTo>
                    <a:pt x="0" y="135474"/>
                  </a:lnTo>
                  <a:close/>
                </a:path>
              </a:pathLst>
            </a:custGeom>
            <a:solidFill>
              <a:srgbClr val="7ED8FD"/>
            </a:solid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K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 name="TextBox 14"/>
            <p:cNvSpPr txBox="1"/>
            <p:nvPr/>
          </p:nvSpPr>
          <p:spPr>
            <a:xfrm>
              <a:off x="0" y="-57150"/>
              <a:ext cx="812800" cy="869950"/>
            </a:xfrm>
            <a:prstGeom prst="rect">
              <a:avLst/>
            </a:prstGeom>
          </p:spPr>
          <p:txBody>
            <a:bodyPr lIns="33867" tIns="33867" rIns="33867" bIns="33867" rtlCol="0" anchor="ctr"/>
            <a:lstStyle/>
            <a:p>
              <a:pPr marL="0" marR="0" lvl="0" indent="0" algn="ctr" defTabSz="609630" rtl="0" eaLnBrk="1" fontAlgn="auto" latinLnBrk="0" hangingPunct="1">
                <a:lnSpc>
                  <a:spcPts val="2147"/>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15" name="TextBox 15"/>
          <p:cNvSpPr txBox="1"/>
          <p:nvPr/>
        </p:nvSpPr>
        <p:spPr>
          <a:xfrm>
            <a:off x="5559408" y="1827489"/>
            <a:ext cx="5899183" cy="2385268"/>
          </a:xfrm>
          <a:prstGeom prst="rect">
            <a:avLst/>
          </a:prstGeom>
        </p:spPr>
        <p:txBody>
          <a:bodyPr lIns="0" tIns="0" rIns="0" bIns="0" rtlCol="0" anchor="t">
            <a:spAutoFit/>
          </a:bodyPr>
          <a:lstStyle/>
          <a:p>
            <a:pPr marL="0" marR="0" lvl="0" indent="0" algn="ctr" defTabSz="609630" rtl="0" eaLnBrk="1" fontAlgn="auto" latinLnBrk="0" hangingPunct="1">
              <a:lnSpc>
                <a:spcPts val="6178"/>
              </a:lnSpc>
              <a:spcBef>
                <a:spcPct val="0"/>
              </a:spcBef>
              <a:spcAft>
                <a:spcPts val="0"/>
              </a:spcAft>
              <a:buClrTx/>
              <a:buSzTx/>
              <a:buFontTx/>
              <a:buNone/>
              <a:tabLst/>
              <a:defRPr/>
            </a:pPr>
            <a:r>
              <a:rPr kumimoji="0" lang="en-US" sz="5326" b="0" i="1" u="none" strike="noStrike" kern="1200" cap="none" spc="0" normalizeH="0" baseline="0" noProof="0" dirty="0">
                <a:ln>
                  <a:noFill/>
                </a:ln>
                <a:solidFill>
                  <a:srgbClr val="12222B"/>
                </a:solidFill>
                <a:effectLst/>
                <a:uLnTx/>
                <a:uFillTx/>
                <a:latin typeface="Open Sans Bold"/>
                <a:ea typeface="+mn-ea"/>
                <a:cs typeface="+mn-cs"/>
              </a:rPr>
              <a:t>The End…..</a:t>
            </a:r>
          </a:p>
          <a:p>
            <a:pPr marL="0" marR="0" lvl="0" indent="0" algn="ctr" defTabSz="609630" rtl="0" eaLnBrk="1" fontAlgn="auto" latinLnBrk="0" hangingPunct="1">
              <a:lnSpc>
                <a:spcPts val="6178"/>
              </a:lnSpc>
              <a:spcBef>
                <a:spcPct val="0"/>
              </a:spcBef>
              <a:spcAft>
                <a:spcPts val="0"/>
              </a:spcAft>
              <a:buClrTx/>
              <a:buSzTx/>
              <a:buFontTx/>
              <a:buNone/>
              <a:tabLst/>
              <a:defRPr/>
            </a:pPr>
            <a:endParaRPr kumimoji="0" lang="en-US" sz="5326" b="0" i="1" u="none" strike="noStrike" kern="1200" cap="none" spc="0" normalizeH="0" baseline="0" noProof="0" dirty="0">
              <a:ln>
                <a:noFill/>
              </a:ln>
              <a:solidFill>
                <a:srgbClr val="12222B"/>
              </a:solidFill>
              <a:effectLst/>
              <a:uLnTx/>
              <a:uFillTx/>
              <a:latin typeface="Open Sans Bold"/>
              <a:ea typeface="+mn-ea"/>
              <a:cs typeface="+mn-cs"/>
            </a:endParaRPr>
          </a:p>
          <a:p>
            <a:pPr marL="0" marR="0" lvl="0" indent="0" algn="ctr" defTabSz="609630" rtl="0" eaLnBrk="1" fontAlgn="auto" latinLnBrk="0" hangingPunct="1">
              <a:lnSpc>
                <a:spcPts val="6178"/>
              </a:lnSpc>
              <a:spcBef>
                <a:spcPct val="0"/>
              </a:spcBef>
              <a:spcAft>
                <a:spcPts val="0"/>
              </a:spcAft>
              <a:buClrTx/>
              <a:buSzTx/>
              <a:buFontTx/>
              <a:buNone/>
              <a:tabLst/>
              <a:defRPr/>
            </a:pPr>
            <a:r>
              <a:rPr kumimoji="0" lang="en-US" sz="5326" b="0" i="1" u="none" strike="noStrike" kern="1200" cap="none" spc="0" normalizeH="0" baseline="0" noProof="0" dirty="0">
                <a:ln>
                  <a:noFill/>
                </a:ln>
                <a:solidFill>
                  <a:srgbClr val="12222B"/>
                </a:solidFill>
                <a:effectLst/>
                <a:uLnTx/>
                <a:uFillTx/>
                <a:latin typeface="Open Sans Bold"/>
                <a:ea typeface="+mn-ea"/>
                <a:cs typeface="+mn-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84C63-5A9A-EC93-0DFD-2757BA2D87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D35E02-4FCE-BB6A-6C7F-9D8C8351434A}"/>
              </a:ext>
            </a:extLst>
          </p:cNvPr>
          <p:cNvSpPr>
            <a:spLocks noGrp="1"/>
          </p:cNvSpPr>
          <p:nvPr>
            <p:ph type="ctrTitle"/>
          </p:nvPr>
        </p:nvSpPr>
        <p:spPr>
          <a:xfrm>
            <a:off x="1168400" y="257291"/>
            <a:ext cx="9906000" cy="1723910"/>
          </a:xfrm>
        </p:spPr>
        <p:txBody>
          <a:bodyPr>
            <a:normAutofit/>
          </a:bodyPr>
          <a:lstStyle/>
          <a:p>
            <a:r>
              <a:rPr lang="en-US" b="1" dirty="0"/>
              <a:t>Agenda:</a:t>
            </a:r>
            <a:endParaRPr lang="en-US" dirty="0"/>
          </a:p>
        </p:txBody>
      </p:sp>
      <p:sp>
        <p:nvSpPr>
          <p:cNvPr id="3" name="Subtitle 2">
            <a:extLst>
              <a:ext uri="{FF2B5EF4-FFF2-40B4-BE49-F238E27FC236}">
                <a16:creationId xmlns:a16="http://schemas.microsoft.com/office/drawing/2014/main" id="{A05145E9-5A94-ABF6-01F1-3EA4EC35BB5D}"/>
              </a:ext>
            </a:extLst>
          </p:cNvPr>
          <p:cNvSpPr>
            <a:spLocks noGrp="1"/>
          </p:cNvSpPr>
          <p:nvPr>
            <p:ph type="subTitle" idx="1"/>
          </p:nvPr>
        </p:nvSpPr>
        <p:spPr>
          <a:xfrm>
            <a:off x="2430462" y="2349500"/>
            <a:ext cx="7348537" cy="3848100"/>
          </a:xfrm>
        </p:spPr>
        <p:txBody>
          <a:bodyPr>
            <a:normAutofit fontScale="92500" lnSpcReduction="10000"/>
          </a:bodyPr>
          <a:lstStyle/>
          <a:p>
            <a:pPr marL="342900" indent="-342900">
              <a:lnSpc>
                <a:spcPct val="150000"/>
              </a:lnSpc>
              <a:buClrTx/>
              <a:buFont typeface="Wingdings" panose="05000000000000000000" pitchFamily="2" charset="2"/>
              <a:buChar char="q"/>
            </a:pPr>
            <a:r>
              <a:rPr lang="en-US" sz="2200" b="1" dirty="0"/>
              <a:t>Business Understanding </a:t>
            </a:r>
          </a:p>
          <a:p>
            <a:pPr marL="342900" indent="-342900">
              <a:lnSpc>
                <a:spcPct val="150000"/>
              </a:lnSpc>
              <a:buClrTx/>
              <a:buFont typeface="Wingdings" panose="05000000000000000000" pitchFamily="2" charset="2"/>
              <a:buChar char="q"/>
            </a:pPr>
            <a:r>
              <a:rPr lang="en-US" sz="2200" b="1" dirty="0"/>
              <a:t>Objectives</a:t>
            </a:r>
          </a:p>
          <a:p>
            <a:pPr marL="342900" indent="-342900">
              <a:lnSpc>
                <a:spcPct val="150000"/>
              </a:lnSpc>
              <a:buClrTx/>
              <a:buFont typeface="Wingdings" panose="05000000000000000000" pitchFamily="2" charset="2"/>
              <a:buChar char="q"/>
            </a:pPr>
            <a:r>
              <a:rPr lang="en-US" sz="2200" b="1" dirty="0"/>
              <a:t>Exploratory Data Analysis (EDA)</a:t>
            </a:r>
          </a:p>
          <a:p>
            <a:pPr marL="342900" indent="-342900">
              <a:lnSpc>
                <a:spcPct val="150000"/>
              </a:lnSpc>
              <a:buClrTx/>
              <a:buFont typeface="Wingdings" panose="05000000000000000000" pitchFamily="2" charset="2"/>
              <a:buChar char="q"/>
            </a:pPr>
            <a:r>
              <a:rPr lang="en-US" sz="2200" b="1" dirty="0"/>
              <a:t>Data Preparation</a:t>
            </a:r>
          </a:p>
          <a:p>
            <a:pPr marL="342900" indent="-342900">
              <a:lnSpc>
                <a:spcPct val="150000"/>
              </a:lnSpc>
              <a:buClrTx/>
              <a:buFont typeface="Wingdings" panose="05000000000000000000" pitchFamily="2" charset="2"/>
              <a:buChar char="q"/>
            </a:pPr>
            <a:r>
              <a:rPr lang="en-US" sz="2200" b="1" dirty="0"/>
              <a:t>Modeling Approach &amp; Performance</a:t>
            </a:r>
          </a:p>
          <a:p>
            <a:pPr marL="342900" indent="-342900">
              <a:lnSpc>
                <a:spcPct val="150000"/>
              </a:lnSpc>
              <a:buClrTx/>
              <a:buFont typeface="Wingdings" panose="05000000000000000000" pitchFamily="2" charset="2"/>
              <a:buChar char="q"/>
            </a:pPr>
            <a:r>
              <a:rPr lang="en-US" sz="2200" b="1" dirty="0"/>
              <a:t>Model Deployment</a:t>
            </a:r>
          </a:p>
          <a:p>
            <a:pPr marL="342900" indent="-342900">
              <a:lnSpc>
                <a:spcPct val="150000"/>
              </a:lnSpc>
              <a:buClrTx/>
              <a:buFont typeface="Wingdings" panose="05000000000000000000" pitchFamily="2" charset="2"/>
              <a:buChar char="q"/>
            </a:pPr>
            <a:r>
              <a:rPr lang="en-US" sz="2200" b="1" dirty="0"/>
              <a:t>Conclusion &amp; Recommendation</a:t>
            </a:r>
          </a:p>
        </p:txBody>
      </p:sp>
    </p:spTree>
    <p:extLst>
      <p:ext uri="{BB962C8B-B14F-4D97-AF65-F5344CB8AC3E}">
        <p14:creationId xmlns:p14="http://schemas.microsoft.com/office/powerpoint/2010/main" val="30518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425" y="535210"/>
            <a:ext cx="8911687" cy="772890"/>
          </a:xfrm>
        </p:spPr>
        <p:txBody>
          <a:bodyPr/>
          <a:lstStyle/>
          <a:p>
            <a:r>
              <a:rPr lang="en-US" b="1" dirty="0"/>
              <a:t>Business Understanding </a:t>
            </a:r>
          </a:p>
        </p:txBody>
      </p:sp>
      <p:sp>
        <p:nvSpPr>
          <p:cNvPr id="3" name="Content Placeholder 2"/>
          <p:cNvSpPr>
            <a:spLocks noGrp="1"/>
          </p:cNvSpPr>
          <p:nvPr>
            <p:ph idx="1"/>
          </p:nvPr>
        </p:nvSpPr>
        <p:spPr>
          <a:xfrm>
            <a:off x="1890712" y="1447800"/>
            <a:ext cx="9323388" cy="4102100"/>
          </a:xfrm>
        </p:spPr>
        <p:txBody>
          <a:bodyPr/>
          <a:lstStyle/>
          <a:p>
            <a:r>
              <a:rPr lang="en-US" dirty="0"/>
              <a:t>Financial inclusion refers to the process of ensuring that individuals especially those in underserved or low-income areas have access to useful, affordable, and appropriate financial products and services delivered in a responsible and sustainable way.</a:t>
            </a:r>
          </a:p>
          <a:p>
            <a:r>
              <a:rPr lang="en-US" dirty="0"/>
              <a:t>According to the (FinAccess, 2024) household survey, only 59% of youth are financially included in Kenya.</a:t>
            </a:r>
          </a:p>
          <a:p>
            <a:r>
              <a:rPr lang="en-US" dirty="0"/>
              <a:t>Rural youth, aged 18-35,remain a key demographic facing disproportionate financial exclusion.</a:t>
            </a:r>
          </a:p>
          <a:p>
            <a:r>
              <a:rPr lang="en-US" dirty="0"/>
              <a:t>The goal of this project is to identify and predict the key barriers to financial inclusion among rural youth (18–35 years) in Kenya, and to enable targeted policy and intervention strategies.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8280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246E0-52BC-6DAA-5D70-2CDF959FE8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7BC6BC-D8C5-16F0-10C3-5773F0525155}"/>
              </a:ext>
            </a:extLst>
          </p:cNvPr>
          <p:cNvSpPr>
            <a:spLocks noGrp="1"/>
          </p:cNvSpPr>
          <p:nvPr>
            <p:ph type="title"/>
          </p:nvPr>
        </p:nvSpPr>
        <p:spPr>
          <a:xfrm>
            <a:off x="1894425" y="649510"/>
            <a:ext cx="8911687" cy="772890"/>
          </a:xfrm>
        </p:spPr>
        <p:txBody>
          <a:bodyPr/>
          <a:lstStyle/>
          <a:p>
            <a:r>
              <a:rPr lang="en-US" b="1" dirty="0"/>
              <a:t>Objectives</a:t>
            </a:r>
          </a:p>
        </p:txBody>
      </p:sp>
      <p:sp>
        <p:nvSpPr>
          <p:cNvPr id="3" name="Content Placeholder 2">
            <a:extLst>
              <a:ext uri="{FF2B5EF4-FFF2-40B4-BE49-F238E27FC236}">
                <a16:creationId xmlns:a16="http://schemas.microsoft.com/office/drawing/2014/main" id="{C60A744C-4A23-1288-0411-71FA427A82C2}"/>
              </a:ext>
            </a:extLst>
          </p:cNvPr>
          <p:cNvSpPr>
            <a:spLocks noGrp="1"/>
          </p:cNvSpPr>
          <p:nvPr>
            <p:ph idx="1"/>
          </p:nvPr>
        </p:nvSpPr>
        <p:spPr>
          <a:xfrm>
            <a:off x="1894424" y="1422400"/>
            <a:ext cx="9395876" cy="4305300"/>
          </a:xfrm>
        </p:spPr>
        <p:txBody>
          <a:bodyPr>
            <a:normAutofit/>
          </a:bodyPr>
          <a:lstStyle/>
          <a:p>
            <a:pPr marL="0" indent="0">
              <a:buNone/>
            </a:pPr>
            <a:endParaRPr lang="en-US" dirty="0"/>
          </a:p>
          <a:p>
            <a:pPr lvl="0"/>
            <a:r>
              <a:rPr lang="en-US" dirty="0"/>
              <a:t>The objectives of the project include:</a:t>
            </a:r>
          </a:p>
          <a:p>
            <a:pPr lvl="1"/>
            <a:r>
              <a:rPr lang="en-US" dirty="0"/>
              <a:t>Identifying the key barriers to financial inclusion among the youth in rural Kenya.</a:t>
            </a:r>
          </a:p>
          <a:p>
            <a:pPr lvl="1"/>
            <a:r>
              <a:rPr lang="en-US" dirty="0"/>
              <a:t>Building a model for predicting financial inclusion</a:t>
            </a:r>
          </a:p>
          <a:p>
            <a:pPr lvl="1"/>
            <a:r>
              <a:rPr lang="en-US" dirty="0"/>
              <a:t>Generating insights that would be beneficial to the following stakeholders;</a:t>
            </a:r>
          </a:p>
          <a:p>
            <a:pPr lvl="2">
              <a:buFont typeface="Wingdings" panose="05000000000000000000" pitchFamily="2" charset="2"/>
              <a:buChar char="ü"/>
            </a:pPr>
            <a:r>
              <a:rPr lang="en-US" sz="1600" b="1" dirty="0"/>
              <a:t>Government</a:t>
            </a:r>
            <a:r>
              <a:rPr lang="en-US" sz="1600" dirty="0"/>
              <a:t> – in the design of targeted financial inclusion strategies &amp; policy.</a:t>
            </a:r>
          </a:p>
          <a:p>
            <a:pPr lvl="2">
              <a:buFont typeface="Wingdings" panose="05000000000000000000" pitchFamily="2" charset="2"/>
              <a:buChar char="ü"/>
            </a:pPr>
            <a:r>
              <a:rPr lang="en-US" sz="1600" b="1" dirty="0"/>
              <a:t>Financial institutions </a:t>
            </a:r>
            <a:r>
              <a:rPr lang="en-US" sz="1600" dirty="0"/>
              <a:t>– in developing financial products that address existing gaps and to pre-screen/scoring for credit product eligibility.</a:t>
            </a:r>
          </a:p>
          <a:p>
            <a:pPr lvl="2">
              <a:buFont typeface="Wingdings" panose="05000000000000000000" pitchFamily="2" charset="2"/>
              <a:buChar char="ü"/>
            </a:pPr>
            <a:r>
              <a:rPr lang="en-US" sz="1600" b="1" dirty="0"/>
              <a:t>NGOs and donors </a:t>
            </a:r>
            <a:r>
              <a:rPr lang="en-US" sz="1600" dirty="0"/>
              <a:t>– in prioritizing areas of intervention.</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376594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231B4-A059-1810-6711-AC9DE5CBE3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166212-9C2E-6F0F-B1B6-8F649502C729}"/>
              </a:ext>
            </a:extLst>
          </p:cNvPr>
          <p:cNvSpPr>
            <a:spLocks noGrp="1"/>
          </p:cNvSpPr>
          <p:nvPr>
            <p:ph type="title"/>
          </p:nvPr>
        </p:nvSpPr>
        <p:spPr>
          <a:xfrm>
            <a:off x="1894425" y="649510"/>
            <a:ext cx="8911687" cy="772890"/>
          </a:xfrm>
        </p:spPr>
        <p:txBody>
          <a:bodyPr/>
          <a:lstStyle/>
          <a:p>
            <a:r>
              <a:rPr lang="en-US" b="1" dirty="0"/>
              <a:t>Exploratory Data Analysis (EDA)</a:t>
            </a:r>
          </a:p>
        </p:txBody>
      </p:sp>
      <p:sp>
        <p:nvSpPr>
          <p:cNvPr id="11" name="Content Placeholder 2">
            <a:extLst>
              <a:ext uri="{FF2B5EF4-FFF2-40B4-BE49-F238E27FC236}">
                <a16:creationId xmlns:a16="http://schemas.microsoft.com/office/drawing/2014/main" id="{EA05DE99-5D40-3B4C-876F-4DE2194C0465}"/>
              </a:ext>
            </a:extLst>
          </p:cNvPr>
          <p:cNvSpPr>
            <a:spLocks noGrp="1"/>
          </p:cNvSpPr>
          <p:nvPr>
            <p:ph idx="1"/>
          </p:nvPr>
        </p:nvSpPr>
        <p:spPr>
          <a:xfrm>
            <a:off x="762000" y="1280890"/>
            <a:ext cx="10998200" cy="1716310"/>
          </a:xfrm>
        </p:spPr>
        <p:txBody>
          <a:bodyPr>
            <a:normAutofit/>
          </a:bodyPr>
          <a:lstStyle/>
          <a:p>
            <a:pPr marL="0" indent="0">
              <a:buNone/>
            </a:pPr>
            <a:endParaRPr lang="en-US" dirty="0"/>
          </a:p>
          <a:p>
            <a:pPr>
              <a:buFont typeface="Wingdings" panose="05000000000000000000" pitchFamily="2" charset="2"/>
              <a:buChar char="ü"/>
            </a:pPr>
            <a:r>
              <a:rPr lang="en-US" sz="2000" b="1" dirty="0"/>
              <a:t>Data overview</a:t>
            </a:r>
            <a:r>
              <a:rPr lang="en-US" sz="2000" dirty="0"/>
              <a:t> – Source: FinAccess 2024 survey; (10,479 rows × 35 columns)</a:t>
            </a:r>
          </a:p>
          <a:p>
            <a:pPr>
              <a:buFont typeface="Wingdings" panose="05000000000000000000" pitchFamily="2" charset="2"/>
              <a:buChar char="ü"/>
            </a:pPr>
            <a:r>
              <a:rPr lang="en-US" sz="2000" b="1" dirty="0"/>
              <a:t>Key features </a:t>
            </a:r>
            <a:r>
              <a:rPr lang="en-US" sz="2000" dirty="0"/>
              <a:t>– age, gender, education, phone/ID access, expenditure.</a:t>
            </a:r>
          </a:p>
          <a:p>
            <a:pPr>
              <a:buFont typeface="Wingdings" panose="05000000000000000000" pitchFamily="2" charset="2"/>
              <a:buChar char="ü"/>
            </a:pPr>
            <a:r>
              <a:rPr lang="en-US" sz="2000" b="1" dirty="0"/>
              <a:t>Target: </a:t>
            </a:r>
            <a:r>
              <a:rPr lang="en-US" sz="2000" dirty="0"/>
              <a:t>– Financially Included (1) vs Not Financially Included (0)</a:t>
            </a:r>
          </a:p>
          <a:p>
            <a:pPr marL="457200" lvl="1" indent="0">
              <a:buNone/>
            </a:pPr>
            <a:endParaRPr lang="en-US" dirty="0"/>
          </a:p>
          <a:p>
            <a:pPr marL="0" indent="0">
              <a:buNone/>
            </a:pPr>
            <a:endParaRPr lang="en-US" dirty="0"/>
          </a:p>
        </p:txBody>
      </p:sp>
      <p:pic>
        <p:nvPicPr>
          <p:cNvPr id="13" name="Picture 12">
            <a:extLst>
              <a:ext uri="{FF2B5EF4-FFF2-40B4-BE49-F238E27FC236}">
                <a16:creationId xmlns:a16="http://schemas.microsoft.com/office/drawing/2014/main" id="{43152DCF-61E3-FA60-B6E8-22B0B3814CC5}"/>
              </a:ext>
            </a:extLst>
          </p:cNvPr>
          <p:cNvPicPr>
            <a:picLocks noChangeAspect="1"/>
          </p:cNvPicPr>
          <p:nvPr/>
        </p:nvPicPr>
        <p:blipFill>
          <a:blip r:embed="rId2"/>
          <a:stretch>
            <a:fillRect/>
          </a:stretch>
        </p:blipFill>
        <p:spPr>
          <a:xfrm>
            <a:off x="1221315" y="3233282"/>
            <a:ext cx="10252983" cy="3332618"/>
          </a:xfrm>
          <a:prstGeom prst="rect">
            <a:avLst/>
          </a:prstGeom>
        </p:spPr>
      </p:pic>
    </p:spTree>
    <p:extLst>
      <p:ext uri="{BB962C8B-B14F-4D97-AF65-F5344CB8AC3E}">
        <p14:creationId xmlns:p14="http://schemas.microsoft.com/office/powerpoint/2010/main" val="1050924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E6A6A-51D1-0F33-D8FD-BF838A3027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84C328-5A17-95CE-8AAB-D393D10966F9}"/>
              </a:ext>
            </a:extLst>
          </p:cNvPr>
          <p:cNvSpPr>
            <a:spLocks noGrp="1"/>
          </p:cNvSpPr>
          <p:nvPr>
            <p:ph type="title"/>
          </p:nvPr>
        </p:nvSpPr>
        <p:spPr>
          <a:xfrm>
            <a:off x="1894425" y="649510"/>
            <a:ext cx="9446675" cy="772890"/>
          </a:xfrm>
        </p:spPr>
        <p:txBody>
          <a:bodyPr>
            <a:normAutofit/>
          </a:bodyPr>
          <a:lstStyle/>
          <a:p>
            <a:r>
              <a:rPr lang="en-US" b="1" dirty="0"/>
              <a:t>Exploratory Data Analysis (EDA)… cont’d</a:t>
            </a:r>
          </a:p>
        </p:txBody>
      </p:sp>
      <p:pic>
        <p:nvPicPr>
          <p:cNvPr id="6" name="Picture 5">
            <a:extLst>
              <a:ext uri="{FF2B5EF4-FFF2-40B4-BE49-F238E27FC236}">
                <a16:creationId xmlns:a16="http://schemas.microsoft.com/office/drawing/2014/main" id="{D327550A-E384-55EA-7A26-DB325C60C69F}"/>
              </a:ext>
            </a:extLst>
          </p:cNvPr>
          <p:cNvPicPr>
            <a:picLocks noChangeAspect="1"/>
          </p:cNvPicPr>
          <p:nvPr/>
        </p:nvPicPr>
        <p:blipFill>
          <a:blip r:embed="rId2"/>
          <a:stretch>
            <a:fillRect/>
          </a:stretch>
        </p:blipFill>
        <p:spPr>
          <a:xfrm>
            <a:off x="1301316" y="1340617"/>
            <a:ext cx="9277784" cy="2088383"/>
          </a:xfrm>
          <a:prstGeom prst="rect">
            <a:avLst/>
          </a:prstGeom>
        </p:spPr>
      </p:pic>
      <p:pic>
        <p:nvPicPr>
          <p:cNvPr id="8" name="Picture 7">
            <a:extLst>
              <a:ext uri="{FF2B5EF4-FFF2-40B4-BE49-F238E27FC236}">
                <a16:creationId xmlns:a16="http://schemas.microsoft.com/office/drawing/2014/main" id="{306B3894-3061-9DE6-7BE6-D6E57B72D67C}"/>
              </a:ext>
            </a:extLst>
          </p:cNvPr>
          <p:cNvPicPr>
            <a:picLocks noChangeAspect="1"/>
          </p:cNvPicPr>
          <p:nvPr/>
        </p:nvPicPr>
        <p:blipFill>
          <a:blip r:embed="rId3"/>
          <a:stretch>
            <a:fillRect/>
          </a:stretch>
        </p:blipFill>
        <p:spPr>
          <a:xfrm>
            <a:off x="1782653" y="3720694"/>
            <a:ext cx="8275747" cy="2984906"/>
          </a:xfrm>
          <a:prstGeom prst="rect">
            <a:avLst/>
          </a:prstGeom>
        </p:spPr>
      </p:pic>
    </p:spTree>
    <p:extLst>
      <p:ext uri="{BB962C8B-B14F-4D97-AF65-F5344CB8AC3E}">
        <p14:creationId xmlns:p14="http://schemas.microsoft.com/office/powerpoint/2010/main" val="90822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58447-A198-71AA-F2A9-BE6E4C91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09724B-8842-FFCB-895D-8B4431930580}"/>
              </a:ext>
            </a:extLst>
          </p:cNvPr>
          <p:cNvSpPr>
            <a:spLocks noGrp="1"/>
          </p:cNvSpPr>
          <p:nvPr>
            <p:ph type="title"/>
          </p:nvPr>
        </p:nvSpPr>
        <p:spPr>
          <a:xfrm>
            <a:off x="1894425" y="649510"/>
            <a:ext cx="9446675" cy="772890"/>
          </a:xfrm>
        </p:spPr>
        <p:txBody>
          <a:bodyPr>
            <a:normAutofit/>
          </a:bodyPr>
          <a:lstStyle/>
          <a:p>
            <a:r>
              <a:rPr lang="en-US" b="1" dirty="0"/>
              <a:t>Data Preparation</a:t>
            </a:r>
          </a:p>
        </p:txBody>
      </p:sp>
      <p:graphicFrame>
        <p:nvGraphicFramePr>
          <p:cNvPr id="7" name="Content Placeholder 2">
            <a:extLst>
              <a:ext uri="{FF2B5EF4-FFF2-40B4-BE49-F238E27FC236}">
                <a16:creationId xmlns:a16="http://schemas.microsoft.com/office/drawing/2014/main" id="{9F6AD89C-F45B-257E-8816-6BB7A4088630}"/>
              </a:ext>
            </a:extLst>
          </p:cNvPr>
          <p:cNvGraphicFramePr>
            <a:graphicFrameLocks noGrp="1"/>
          </p:cNvGraphicFramePr>
          <p:nvPr>
            <p:ph idx="1"/>
            <p:extLst>
              <p:ext uri="{D42A27DB-BD31-4B8C-83A1-F6EECF244321}">
                <p14:modId xmlns:p14="http://schemas.microsoft.com/office/powerpoint/2010/main" val="1624387594"/>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27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5B684-1A3D-6CB8-6044-E3624BFF44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A2F69-3485-CCF0-8981-20A8C1869DFA}"/>
              </a:ext>
            </a:extLst>
          </p:cNvPr>
          <p:cNvSpPr>
            <a:spLocks noGrp="1"/>
          </p:cNvSpPr>
          <p:nvPr>
            <p:ph type="title"/>
          </p:nvPr>
        </p:nvSpPr>
        <p:spPr>
          <a:xfrm>
            <a:off x="1894425" y="649510"/>
            <a:ext cx="9446675" cy="772890"/>
          </a:xfrm>
        </p:spPr>
        <p:txBody>
          <a:bodyPr>
            <a:normAutofit/>
          </a:bodyPr>
          <a:lstStyle/>
          <a:p>
            <a:r>
              <a:rPr lang="en-US" b="1" dirty="0"/>
              <a:t>Modeling</a:t>
            </a:r>
          </a:p>
        </p:txBody>
      </p:sp>
      <p:grpSp>
        <p:nvGrpSpPr>
          <p:cNvPr id="5" name="Group 4">
            <a:extLst>
              <a:ext uri="{FF2B5EF4-FFF2-40B4-BE49-F238E27FC236}">
                <a16:creationId xmlns:a16="http://schemas.microsoft.com/office/drawing/2014/main" id="{C1E1A574-1C47-7D60-1372-625AB62B81CB}"/>
              </a:ext>
            </a:extLst>
          </p:cNvPr>
          <p:cNvGrpSpPr/>
          <p:nvPr/>
        </p:nvGrpSpPr>
        <p:grpSpPr>
          <a:xfrm>
            <a:off x="1675038" y="2616623"/>
            <a:ext cx="1825566" cy="1095339"/>
            <a:chOff x="0" y="0"/>
            <a:chExt cx="1825566" cy="1095339"/>
          </a:xfrm>
        </p:grpSpPr>
        <p:sp>
          <p:nvSpPr>
            <p:cNvPr id="6" name="Rectangle 5">
              <a:extLst>
                <a:ext uri="{FF2B5EF4-FFF2-40B4-BE49-F238E27FC236}">
                  <a16:creationId xmlns:a16="http://schemas.microsoft.com/office/drawing/2014/main" id="{402E70E8-B246-D58E-C19B-7E87B09CE680}"/>
                </a:ext>
              </a:extLst>
            </p:cNvPr>
            <p:cNvSpPr/>
            <p:nvPr/>
          </p:nvSpPr>
          <p:spPr>
            <a:xfrm>
              <a:off x="0" y="0"/>
              <a:ext cx="1825566" cy="1095339"/>
            </a:xfrm>
            <a:prstGeom prst="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en-KE"/>
            </a:p>
          </p:txBody>
        </p:sp>
        <p:sp>
          <p:nvSpPr>
            <p:cNvPr id="8" name="TextBox 7">
              <a:extLst>
                <a:ext uri="{FF2B5EF4-FFF2-40B4-BE49-F238E27FC236}">
                  <a16:creationId xmlns:a16="http://schemas.microsoft.com/office/drawing/2014/main" id="{8F7BA644-9044-7E78-D517-9458AEBB3F14}"/>
                </a:ext>
              </a:extLst>
            </p:cNvPr>
            <p:cNvSpPr txBox="1"/>
            <p:nvPr/>
          </p:nvSpPr>
          <p:spPr>
            <a:xfrm>
              <a:off x="0" y="0"/>
              <a:ext cx="1825566" cy="1095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600" b="1" kern="1200" dirty="0"/>
                <a:t>Models Built and Trained</a:t>
              </a:r>
            </a:p>
          </p:txBody>
        </p:sp>
      </p:grpSp>
      <p:grpSp>
        <p:nvGrpSpPr>
          <p:cNvPr id="12" name="Group 11">
            <a:extLst>
              <a:ext uri="{FF2B5EF4-FFF2-40B4-BE49-F238E27FC236}">
                <a16:creationId xmlns:a16="http://schemas.microsoft.com/office/drawing/2014/main" id="{609949CA-3F7B-A672-D81B-F01D536B6652}"/>
              </a:ext>
            </a:extLst>
          </p:cNvPr>
          <p:cNvGrpSpPr/>
          <p:nvPr/>
        </p:nvGrpSpPr>
        <p:grpSpPr>
          <a:xfrm>
            <a:off x="1716625" y="5113151"/>
            <a:ext cx="1825566" cy="1095339"/>
            <a:chOff x="0" y="0"/>
            <a:chExt cx="1825566" cy="1095339"/>
          </a:xfrm>
        </p:grpSpPr>
        <p:sp>
          <p:nvSpPr>
            <p:cNvPr id="13" name="Rectangle 12">
              <a:extLst>
                <a:ext uri="{FF2B5EF4-FFF2-40B4-BE49-F238E27FC236}">
                  <a16:creationId xmlns:a16="http://schemas.microsoft.com/office/drawing/2014/main" id="{C66F1D21-2D62-8CA7-A304-3E7F032994BA}"/>
                </a:ext>
              </a:extLst>
            </p:cNvPr>
            <p:cNvSpPr/>
            <p:nvPr/>
          </p:nvSpPr>
          <p:spPr>
            <a:xfrm>
              <a:off x="0" y="0"/>
              <a:ext cx="1825566" cy="1095339"/>
            </a:xfrm>
            <a:prstGeom prst="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en-KE"/>
            </a:p>
          </p:txBody>
        </p:sp>
        <p:sp>
          <p:nvSpPr>
            <p:cNvPr id="14" name="TextBox 13">
              <a:extLst>
                <a:ext uri="{FF2B5EF4-FFF2-40B4-BE49-F238E27FC236}">
                  <a16:creationId xmlns:a16="http://schemas.microsoft.com/office/drawing/2014/main" id="{B13DCD28-D3CF-D1A7-DCDE-196E6B7A4BF8}"/>
                </a:ext>
              </a:extLst>
            </p:cNvPr>
            <p:cNvSpPr txBox="1"/>
            <p:nvPr/>
          </p:nvSpPr>
          <p:spPr>
            <a:xfrm>
              <a:off x="0" y="0"/>
              <a:ext cx="1825566" cy="1095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600" b="1" kern="1200" dirty="0"/>
                <a:t>Model Selected</a:t>
              </a:r>
            </a:p>
          </p:txBody>
        </p:sp>
      </p:grpSp>
      <p:grpSp>
        <p:nvGrpSpPr>
          <p:cNvPr id="15" name="Group 14">
            <a:extLst>
              <a:ext uri="{FF2B5EF4-FFF2-40B4-BE49-F238E27FC236}">
                <a16:creationId xmlns:a16="http://schemas.microsoft.com/office/drawing/2014/main" id="{1F1C1A1F-DFEE-5798-365F-D4CBB1E90D1C}"/>
              </a:ext>
            </a:extLst>
          </p:cNvPr>
          <p:cNvGrpSpPr/>
          <p:nvPr/>
        </p:nvGrpSpPr>
        <p:grpSpPr>
          <a:xfrm>
            <a:off x="4587868" y="1562100"/>
            <a:ext cx="1825566" cy="1095339"/>
            <a:chOff x="2576857" y="1404"/>
            <a:chExt cx="1825566" cy="1095339"/>
          </a:xfrm>
        </p:grpSpPr>
        <p:sp>
          <p:nvSpPr>
            <p:cNvPr id="16" name="Rectangle 15">
              <a:extLst>
                <a:ext uri="{FF2B5EF4-FFF2-40B4-BE49-F238E27FC236}">
                  <a16:creationId xmlns:a16="http://schemas.microsoft.com/office/drawing/2014/main" id="{CA39451A-4BA2-B971-0FAD-51F393013490}"/>
                </a:ext>
              </a:extLst>
            </p:cNvPr>
            <p:cNvSpPr/>
            <p:nvPr/>
          </p:nvSpPr>
          <p:spPr>
            <a:xfrm>
              <a:off x="2576857" y="1404"/>
              <a:ext cx="1825566" cy="1095339"/>
            </a:xfrm>
            <a:prstGeom prst="rect">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lstStyle/>
            <a:p>
              <a:endParaRPr lang="en-KE"/>
            </a:p>
          </p:txBody>
        </p:sp>
        <p:sp>
          <p:nvSpPr>
            <p:cNvPr id="17" name="TextBox 16">
              <a:extLst>
                <a:ext uri="{FF2B5EF4-FFF2-40B4-BE49-F238E27FC236}">
                  <a16:creationId xmlns:a16="http://schemas.microsoft.com/office/drawing/2014/main" id="{2C3B39B6-38D6-3509-D9F3-D765086A4EAB}"/>
                </a:ext>
              </a:extLst>
            </p:cNvPr>
            <p:cNvSpPr txBox="1"/>
            <p:nvPr/>
          </p:nvSpPr>
          <p:spPr>
            <a:xfrm>
              <a:off x="2576857" y="1404"/>
              <a:ext cx="1825566" cy="1095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Logistic Regression</a:t>
              </a:r>
            </a:p>
          </p:txBody>
        </p:sp>
      </p:grpSp>
      <p:grpSp>
        <p:nvGrpSpPr>
          <p:cNvPr id="18" name="Group 17">
            <a:extLst>
              <a:ext uri="{FF2B5EF4-FFF2-40B4-BE49-F238E27FC236}">
                <a16:creationId xmlns:a16="http://schemas.microsoft.com/office/drawing/2014/main" id="{3203D646-1D9D-C883-878C-5386CCF10172}"/>
              </a:ext>
            </a:extLst>
          </p:cNvPr>
          <p:cNvGrpSpPr/>
          <p:nvPr/>
        </p:nvGrpSpPr>
        <p:grpSpPr>
          <a:xfrm>
            <a:off x="3687383" y="2924875"/>
            <a:ext cx="483775" cy="565925"/>
            <a:chOff x="2640752" y="403028"/>
            <a:chExt cx="483775" cy="565925"/>
          </a:xfrm>
        </p:grpSpPr>
        <p:sp>
          <p:nvSpPr>
            <p:cNvPr id="19" name="Arrow: Right 18">
              <a:extLst>
                <a:ext uri="{FF2B5EF4-FFF2-40B4-BE49-F238E27FC236}">
                  <a16:creationId xmlns:a16="http://schemas.microsoft.com/office/drawing/2014/main" id="{B465B5DF-87BE-F5B1-CEA1-458826A2ADCA}"/>
                </a:ext>
              </a:extLst>
            </p:cNvPr>
            <p:cNvSpPr/>
            <p:nvPr/>
          </p:nvSpPr>
          <p:spPr>
            <a:xfrm>
              <a:off x="2640752" y="403028"/>
              <a:ext cx="483775" cy="565925"/>
            </a:xfrm>
            <a:prstGeom prst="rightArrow">
              <a:avLst>
                <a:gd name="adj1" fmla="val 60000"/>
                <a:gd name="adj2" fmla="val 50000"/>
              </a:avLst>
            </a:pr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KE"/>
            </a:p>
          </p:txBody>
        </p:sp>
        <p:sp>
          <p:nvSpPr>
            <p:cNvPr id="20" name="Arrow: Right 4">
              <a:extLst>
                <a:ext uri="{FF2B5EF4-FFF2-40B4-BE49-F238E27FC236}">
                  <a16:creationId xmlns:a16="http://schemas.microsoft.com/office/drawing/2014/main" id="{C9BA830B-A292-7E34-9AFE-18DBE0B838CE}"/>
                </a:ext>
              </a:extLst>
            </p:cNvPr>
            <p:cNvSpPr txBox="1"/>
            <p:nvPr/>
          </p:nvSpPr>
          <p:spPr>
            <a:xfrm>
              <a:off x="2640752" y="516213"/>
              <a:ext cx="338643" cy="3395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p:txBody>
        </p:sp>
      </p:grpSp>
      <p:grpSp>
        <p:nvGrpSpPr>
          <p:cNvPr id="21" name="Group 20">
            <a:extLst>
              <a:ext uri="{FF2B5EF4-FFF2-40B4-BE49-F238E27FC236}">
                <a16:creationId xmlns:a16="http://schemas.microsoft.com/office/drawing/2014/main" id="{67F81BEE-F24C-9656-C546-2D8FDF46AEFE}"/>
              </a:ext>
            </a:extLst>
          </p:cNvPr>
          <p:cNvGrpSpPr/>
          <p:nvPr/>
        </p:nvGrpSpPr>
        <p:grpSpPr>
          <a:xfrm>
            <a:off x="6922275" y="1562097"/>
            <a:ext cx="1825566" cy="1095339"/>
            <a:chOff x="4584980" y="1404"/>
            <a:chExt cx="1825566" cy="1095339"/>
          </a:xfrm>
        </p:grpSpPr>
        <p:sp>
          <p:nvSpPr>
            <p:cNvPr id="22" name="Rectangle 21">
              <a:extLst>
                <a:ext uri="{FF2B5EF4-FFF2-40B4-BE49-F238E27FC236}">
                  <a16:creationId xmlns:a16="http://schemas.microsoft.com/office/drawing/2014/main" id="{CDE98084-DAF3-0271-C075-AB5D5E0C0731}"/>
                </a:ext>
              </a:extLst>
            </p:cNvPr>
            <p:cNvSpPr/>
            <p:nvPr/>
          </p:nvSpPr>
          <p:spPr>
            <a:xfrm>
              <a:off x="4584980" y="1404"/>
              <a:ext cx="1825566" cy="1095339"/>
            </a:xfrm>
            <a:prstGeom prst="rect">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a:lstStyle/>
            <a:p>
              <a:endParaRPr lang="en-KE"/>
            </a:p>
          </p:txBody>
        </p:sp>
        <p:sp>
          <p:nvSpPr>
            <p:cNvPr id="23" name="TextBox 22">
              <a:extLst>
                <a:ext uri="{FF2B5EF4-FFF2-40B4-BE49-F238E27FC236}">
                  <a16:creationId xmlns:a16="http://schemas.microsoft.com/office/drawing/2014/main" id="{732D2519-E5F4-9AC3-93B8-464607FFBEBF}"/>
                </a:ext>
              </a:extLst>
            </p:cNvPr>
            <p:cNvSpPr txBox="1"/>
            <p:nvPr/>
          </p:nvSpPr>
          <p:spPr>
            <a:xfrm>
              <a:off x="4584980" y="1404"/>
              <a:ext cx="1825566" cy="1095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Random Forest</a:t>
              </a:r>
            </a:p>
          </p:txBody>
        </p:sp>
      </p:grpSp>
      <p:grpSp>
        <p:nvGrpSpPr>
          <p:cNvPr id="24" name="Group 23">
            <a:extLst>
              <a:ext uri="{FF2B5EF4-FFF2-40B4-BE49-F238E27FC236}">
                <a16:creationId xmlns:a16="http://schemas.microsoft.com/office/drawing/2014/main" id="{111A03D2-3626-9279-9EBE-558D6AB0E178}"/>
              </a:ext>
            </a:extLst>
          </p:cNvPr>
          <p:cNvGrpSpPr/>
          <p:nvPr/>
        </p:nvGrpSpPr>
        <p:grpSpPr>
          <a:xfrm>
            <a:off x="9234517" y="1562097"/>
            <a:ext cx="1825566" cy="1095339"/>
            <a:chOff x="6593103" y="1404"/>
            <a:chExt cx="1825566" cy="1095339"/>
          </a:xfrm>
        </p:grpSpPr>
        <p:sp>
          <p:nvSpPr>
            <p:cNvPr id="25" name="Rectangle 24">
              <a:extLst>
                <a:ext uri="{FF2B5EF4-FFF2-40B4-BE49-F238E27FC236}">
                  <a16:creationId xmlns:a16="http://schemas.microsoft.com/office/drawing/2014/main" id="{63D49D1F-F838-8AE1-97E2-F93B465885FB}"/>
                </a:ext>
              </a:extLst>
            </p:cNvPr>
            <p:cNvSpPr/>
            <p:nvPr/>
          </p:nvSpPr>
          <p:spPr>
            <a:xfrm>
              <a:off x="6593103" y="1404"/>
              <a:ext cx="1825566" cy="1095339"/>
            </a:xfrm>
            <a:prstGeom prst="rect">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a:lstStyle/>
            <a:p>
              <a:endParaRPr lang="en-KE"/>
            </a:p>
          </p:txBody>
        </p:sp>
        <p:sp>
          <p:nvSpPr>
            <p:cNvPr id="26" name="TextBox 25">
              <a:extLst>
                <a:ext uri="{FF2B5EF4-FFF2-40B4-BE49-F238E27FC236}">
                  <a16:creationId xmlns:a16="http://schemas.microsoft.com/office/drawing/2014/main" id="{2ABAFC68-9F51-3D62-E44D-228A91574CFF}"/>
                </a:ext>
              </a:extLst>
            </p:cNvPr>
            <p:cNvSpPr txBox="1"/>
            <p:nvPr/>
          </p:nvSpPr>
          <p:spPr>
            <a:xfrm>
              <a:off x="6593103" y="1404"/>
              <a:ext cx="1825566" cy="1095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Decision Tree</a:t>
              </a:r>
            </a:p>
          </p:txBody>
        </p:sp>
      </p:grpSp>
      <p:grpSp>
        <p:nvGrpSpPr>
          <p:cNvPr id="27" name="Group 26">
            <a:extLst>
              <a:ext uri="{FF2B5EF4-FFF2-40B4-BE49-F238E27FC236}">
                <a16:creationId xmlns:a16="http://schemas.microsoft.com/office/drawing/2014/main" id="{6D086505-EB96-C81E-D0D7-DF840726CDF0}"/>
              </a:ext>
            </a:extLst>
          </p:cNvPr>
          <p:cNvGrpSpPr/>
          <p:nvPr/>
        </p:nvGrpSpPr>
        <p:grpSpPr>
          <a:xfrm>
            <a:off x="4587868" y="3207837"/>
            <a:ext cx="1825566" cy="1095339"/>
            <a:chOff x="568734" y="1279300"/>
            <a:chExt cx="1825566" cy="1095339"/>
          </a:xfrm>
        </p:grpSpPr>
        <p:sp>
          <p:nvSpPr>
            <p:cNvPr id="28" name="Rectangle 27">
              <a:extLst>
                <a:ext uri="{FF2B5EF4-FFF2-40B4-BE49-F238E27FC236}">
                  <a16:creationId xmlns:a16="http://schemas.microsoft.com/office/drawing/2014/main" id="{A1FD7408-621C-E4BB-AB8D-6251D3DAC2E4}"/>
                </a:ext>
              </a:extLst>
            </p:cNvPr>
            <p:cNvSpPr/>
            <p:nvPr/>
          </p:nvSpPr>
          <p:spPr>
            <a:xfrm>
              <a:off x="568734" y="1279300"/>
              <a:ext cx="1825566" cy="1095339"/>
            </a:xfrm>
            <a:prstGeom prst="rect">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a:lstStyle/>
            <a:p>
              <a:endParaRPr lang="en-KE"/>
            </a:p>
          </p:txBody>
        </p:sp>
        <p:sp>
          <p:nvSpPr>
            <p:cNvPr id="29" name="TextBox 28">
              <a:extLst>
                <a:ext uri="{FF2B5EF4-FFF2-40B4-BE49-F238E27FC236}">
                  <a16:creationId xmlns:a16="http://schemas.microsoft.com/office/drawing/2014/main" id="{EA9247A8-F916-B368-0F0B-AB7454C9E9F2}"/>
                </a:ext>
              </a:extLst>
            </p:cNvPr>
            <p:cNvSpPr txBox="1"/>
            <p:nvPr/>
          </p:nvSpPr>
          <p:spPr>
            <a:xfrm>
              <a:off x="568734" y="1279300"/>
              <a:ext cx="1825566" cy="1095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XGBoost</a:t>
              </a:r>
            </a:p>
          </p:txBody>
        </p:sp>
      </p:grpSp>
      <p:grpSp>
        <p:nvGrpSpPr>
          <p:cNvPr id="30" name="Group 29">
            <a:extLst>
              <a:ext uri="{FF2B5EF4-FFF2-40B4-BE49-F238E27FC236}">
                <a16:creationId xmlns:a16="http://schemas.microsoft.com/office/drawing/2014/main" id="{CDE352F4-528B-F8E6-C4A5-67D6B6A1EDAD}"/>
              </a:ext>
            </a:extLst>
          </p:cNvPr>
          <p:cNvGrpSpPr/>
          <p:nvPr/>
        </p:nvGrpSpPr>
        <p:grpSpPr>
          <a:xfrm>
            <a:off x="6922275" y="3207837"/>
            <a:ext cx="1825566" cy="1095339"/>
            <a:chOff x="2576857" y="1279300"/>
            <a:chExt cx="1825566" cy="1095339"/>
          </a:xfrm>
        </p:grpSpPr>
        <p:sp>
          <p:nvSpPr>
            <p:cNvPr id="31" name="Rectangle 30">
              <a:extLst>
                <a:ext uri="{FF2B5EF4-FFF2-40B4-BE49-F238E27FC236}">
                  <a16:creationId xmlns:a16="http://schemas.microsoft.com/office/drawing/2014/main" id="{6BC2ADA2-27AF-5FF0-DD2A-0DB3E1501709}"/>
                </a:ext>
              </a:extLst>
            </p:cNvPr>
            <p:cNvSpPr/>
            <p:nvPr/>
          </p:nvSpPr>
          <p:spPr>
            <a:xfrm>
              <a:off x="2576857" y="1279300"/>
              <a:ext cx="1825566" cy="1095339"/>
            </a:xfrm>
            <a:prstGeom prst="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en-KE"/>
            </a:p>
          </p:txBody>
        </p:sp>
        <p:sp>
          <p:nvSpPr>
            <p:cNvPr id="32" name="TextBox 31">
              <a:extLst>
                <a:ext uri="{FF2B5EF4-FFF2-40B4-BE49-F238E27FC236}">
                  <a16:creationId xmlns:a16="http://schemas.microsoft.com/office/drawing/2014/main" id="{23E6FB0D-822F-8234-3BE8-3BB89EE42498}"/>
                </a:ext>
              </a:extLst>
            </p:cNvPr>
            <p:cNvSpPr txBox="1"/>
            <p:nvPr/>
          </p:nvSpPr>
          <p:spPr>
            <a:xfrm>
              <a:off x="2576857" y="1279300"/>
              <a:ext cx="1825566" cy="1095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Gradient Boosting</a:t>
              </a:r>
            </a:p>
          </p:txBody>
        </p:sp>
      </p:grpSp>
      <p:grpSp>
        <p:nvGrpSpPr>
          <p:cNvPr id="33" name="Group 32">
            <a:extLst>
              <a:ext uri="{FF2B5EF4-FFF2-40B4-BE49-F238E27FC236}">
                <a16:creationId xmlns:a16="http://schemas.microsoft.com/office/drawing/2014/main" id="{B515B847-5EBD-AEDF-6A6A-FE613783EC52}"/>
              </a:ext>
            </a:extLst>
          </p:cNvPr>
          <p:cNvGrpSpPr/>
          <p:nvPr/>
        </p:nvGrpSpPr>
        <p:grpSpPr>
          <a:xfrm>
            <a:off x="9361517" y="3207837"/>
            <a:ext cx="1825566" cy="1095339"/>
            <a:chOff x="4584980" y="1279300"/>
            <a:chExt cx="1825566" cy="1095339"/>
          </a:xfrm>
        </p:grpSpPr>
        <p:sp>
          <p:nvSpPr>
            <p:cNvPr id="34" name="Rectangle 33">
              <a:extLst>
                <a:ext uri="{FF2B5EF4-FFF2-40B4-BE49-F238E27FC236}">
                  <a16:creationId xmlns:a16="http://schemas.microsoft.com/office/drawing/2014/main" id="{37874F93-7C37-FE83-84DE-1A052BFC1D3B}"/>
                </a:ext>
              </a:extLst>
            </p:cNvPr>
            <p:cNvSpPr/>
            <p:nvPr/>
          </p:nvSpPr>
          <p:spPr>
            <a:xfrm>
              <a:off x="4584980" y="1279300"/>
              <a:ext cx="1825566" cy="1095339"/>
            </a:xfrm>
            <a:prstGeom prst="rect">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lstStyle/>
            <a:p>
              <a:endParaRPr lang="en-KE"/>
            </a:p>
          </p:txBody>
        </p:sp>
        <p:sp>
          <p:nvSpPr>
            <p:cNvPr id="35" name="TextBox 34">
              <a:extLst>
                <a:ext uri="{FF2B5EF4-FFF2-40B4-BE49-F238E27FC236}">
                  <a16:creationId xmlns:a16="http://schemas.microsoft.com/office/drawing/2014/main" id="{120A05DF-9102-2174-E55C-676EBF9E5968}"/>
                </a:ext>
              </a:extLst>
            </p:cNvPr>
            <p:cNvSpPr txBox="1"/>
            <p:nvPr/>
          </p:nvSpPr>
          <p:spPr>
            <a:xfrm>
              <a:off x="4584980" y="1279300"/>
              <a:ext cx="1825566" cy="1095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Naive Bayes</a:t>
              </a:r>
            </a:p>
          </p:txBody>
        </p:sp>
      </p:grpSp>
      <p:grpSp>
        <p:nvGrpSpPr>
          <p:cNvPr id="36" name="Group 35">
            <a:extLst>
              <a:ext uri="{FF2B5EF4-FFF2-40B4-BE49-F238E27FC236}">
                <a16:creationId xmlns:a16="http://schemas.microsoft.com/office/drawing/2014/main" id="{3BFF8C4F-74B2-7A79-5D69-7C04C1A43F19}"/>
              </a:ext>
            </a:extLst>
          </p:cNvPr>
          <p:cNvGrpSpPr/>
          <p:nvPr/>
        </p:nvGrpSpPr>
        <p:grpSpPr>
          <a:xfrm>
            <a:off x="4625902" y="5113150"/>
            <a:ext cx="1825566" cy="1095339"/>
            <a:chOff x="6593103" y="1279300"/>
            <a:chExt cx="1825566" cy="1095339"/>
          </a:xfrm>
        </p:grpSpPr>
        <p:sp>
          <p:nvSpPr>
            <p:cNvPr id="37" name="Rectangle 36">
              <a:extLst>
                <a:ext uri="{FF2B5EF4-FFF2-40B4-BE49-F238E27FC236}">
                  <a16:creationId xmlns:a16="http://schemas.microsoft.com/office/drawing/2014/main" id="{98214332-A573-7BB3-6AD9-337B282D5539}"/>
                </a:ext>
              </a:extLst>
            </p:cNvPr>
            <p:cNvSpPr/>
            <p:nvPr/>
          </p:nvSpPr>
          <p:spPr>
            <a:xfrm>
              <a:off x="6593103" y="1279300"/>
              <a:ext cx="1825566" cy="1095339"/>
            </a:xfrm>
            <a:prstGeom prst="rect">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a:lstStyle/>
            <a:p>
              <a:endParaRPr lang="en-KE"/>
            </a:p>
          </p:txBody>
        </p:sp>
        <p:sp>
          <p:nvSpPr>
            <p:cNvPr id="38" name="TextBox 37">
              <a:extLst>
                <a:ext uri="{FF2B5EF4-FFF2-40B4-BE49-F238E27FC236}">
                  <a16:creationId xmlns:a16="http://schemas.microsoft.com/office/drawing/2014/main" id="{3F8A1D5C-5ADC-01F4-2540-E36A6575395F}"/>
                </a:ext>
              </a:extLst>
            </p:cNvPr>
            <p:cNvSpPr txBox="1"/>
            <p:nvPr/>
          </p:nvSpPr>
          <p:spPr>
            <a:xfrm>
              <a:off x="6593103" y="1279300"/>
              <a:ext cx="1825566" cy="1095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Neural Net (MLP)</a:t>
              </a:r>
            </a:p>
          </p:txBody>
        </p:sp>
      </p:grpSp>
      <p:grpSp>
        <p:nvGrpSpPr>
          <p:cNvPr id="39" name="Group 38">
            <a:extLst>
              <a:ext uri="{FF2B5EF4-FFF2-40B4-BE49-F238E27FC236}">
                <a16:creationId xmlns:a16="http://schemas.microsoft.com/office/drawing/2014/main" id="{01FC1845-25B6-4260-D879-B032357FC37E}"/>
              </a:ext>
            </a:extLst>
          </p:cNvPr>
          <p:cNvGrpSpPr/>
          <p:nvPr/>
        </p:nvGrpSpPr>
        <p:grpSpPr>
          <a:xfrm>
            <a:off x="3687383" y="5377856"/>
            <a:ext cx="483775" cy="565925"/>
            <a:chOff x="2640752" y="403028"/>
            <a:chExt cx="483775" cy="565925"/>
          </a:xfrm>
        </p:grpSpPr>
        <p:sp>
          <p:nvSpPr>
            <p:cNvPr id="40" name="Arrow: Right 39">
              <a:extLst>
                <a:ext uri="{FF2B5EF4-FFF2-40B4-BE49-F238E27FC236}">
                  <a16:creationId xmlns:a16="http://schemas.microsoft.com/office/drawing/2014/main" id="{21334776-6515-CCB0-6C81-20F258A10AB6}"/>
                </a:ext>
              </a:extLst>
            </p:cNvPr>
            <p:cNvSpPr/>
            <p:nvPr/>
          </p:nvSpPr>
          <p:spPr>
            <a:xfrm>
              <a:off x="2640752" y="403028"/>
              <a:ext cx="483775" cy="565925"/>
            </a:xfrm>
            <a:prstGeom prst="rightArrow">
              <a:avLst>
                <a:gd name="adj1" fmla="val 60000"/>
                <a:gd name="adj2" fmla="val 50000"/>
              </a:avLst>
            </a:pr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KE"/>
            </a:p>
          </p:txBody>
        </p:sp>
        <p:sp>
          <p:nvSpPr>
            <p:cNvPr id="41" name="Arrow: Right 4">
              <a:extLst>
                <a:ext uri="{FF2B5EF4-FFF2-40B4-BE49-F238E27FC236}">
                  <a16:creationId xmlns:a16="http://schemas.microsoft.com/office/drawing/2014/main" id="{476EF043-D3A2-96CC-FB11-BD52F6B45D60}"/>
                </a:ext>
              </a:extLst>
            </p:cNvPr>
            <p:cNvSpPr txBox="1"/>
            <p:nvPr/>
          </p:nvSpPr>
          <p:spPr>
            <a:xfrm>
              <a:off x="2640752" y="516213"/>
              <a:ext cx="338643" cy="3395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p:txBody>
        </p:sp>
      </p:grpSp>
      <p:sp>
        <p:nvSpPr>
          <p:cNvPr id="44" name="TextBox 43">
            <a:extLst>
              <a:ext uri="{FF2B5EF4-FFF2-40B4-BE49-F238E27FC236}">
                <a16:creationId xmlns:a16="http://schemas.microsoft.com/office/drawing/2014/main" id="{D246359D-D722-A77C-CA34-37571B3FF3D7}"/>
              </a:ext>
            </a:extLst>
          </p:cNvPr>
          <p:cNvSpPr txBox="1"/>
          <p:nvPr/>
        </p:nvSpPr>
        <p:spPr>
          <a:xfrm>
            <a:off x="6949292" y="5082800"/>
            <a:ext cx="3819164" cy="1095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b="1" kern="1200" dirty="0">
                <a:solidFill>
                  <a:srgbClr val="002060"/>
                </a:solidFill>
              </a:rPr>
              <a:t>Reason for selection (diversity:</a:t>
            </a:r>
          </a:p>
          <a:p>
            <a:pPr marL="0" lvl="0" indent="0" algn="ctr" defTabSz="622300">
              <a:lnSpc>
                <a:spcPct val="90000"/>
              </a:lnSpc>
              <a:spcBef>
                <a:spcPct val="0"/>
              </a:spcBef>
              <a:spcAft>
                <a:spcPct val="35000"/>
              </a:spcAft>
              <a:buNone/>
            </a:pPr>
            <a:r>
              <a:rPr lang="en-US" b="1" kern="1200" dirty="0">
                <a:solidFill>
                  <a:srgbClr val="002060"/>
                </a:solidFill>
              </a:rPr>
              <a:t> interpretable + powerful)</a:t>
            </a:r>
          </a:p>
        </p:txBody>
      </p:sp>
    </p:spTree>
    <p:extLst>
      <p:ext uri="{BB962C8B-B14F-4D97-AF65-F5344CB8AC3E}">
        <p14:creationId xmlns:p14="http://schemas.microsoft.com/office/powerpoint/2010/main" val="390165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1146D-A771-A659-7ED0-6F4687D489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10486A-EDDC-9B4C-D44A-2FCE9CDF4708}"/>
              </a:ext>
            </a:extLst>
          </p:cNvPr>
          <p:cNvSpPr>
            <a:spLocks noGrp="1"/>
          </p:cNvSpPr>
          <p:nvPr>
            <p:ph type="title"/>
          </p:nvPr>
        </p:nvSpPr>
        <p:spPr>
          <a:xfrm>
            <a:off x="1894425" y="649510"/>
            <a:ext cx="9446675" cy="772890"/>
          </a:xfrm>
        </p:spPr>
        <p:txBody>
          <a:bodyPr>
            <a:normAutofit/>
          </a:bodyPr>
          <a:lstStyle/>
          <a:p>
            <a:r>
              <a:rPr lang="en-US" b="1" dirty="0"/>
              <a:t>Model – Features Importance</a:t>
            </a:r>
          </a:p>
        </p:txBody>
      </p:sp>
      <p:graphicFrame>
        <p:nvGraphicFramePr>
          <p:cNvPr id="11" name="Chart 10">
            <a:extLst>
              <a:ext uri="{FF2B5EF4-FFF2-40B4-BE49-F238E27FC236}">
                <a16:creationId xmlns:a16="http://schemas.microsoft.com/office/drawing/2014/main" id="{A9B56F4D-2A93-49B4-56F8-9117484A6311}"/>
              </a:ext>
            </a:extLst>
          </p:cNvPr>
          <p:cNvGraphicFramePr>
            <a:graphicFrameLocks/>
          </p:cNvGraphicFramePr>
          <p:nvPr>
            <p:extLst>
              <p:ext uri="{D42A27DB-BD31-4B8C-83A1-F6EECF244321}">
                <p14:modId xmlns:p14="http://schemas.microsoft.com/office/powerpoint/2010/main" val="3102592005"/>
              </p:ext>
            </p:extLst>
          </p:nvPr>
        </p:nvGraphicFramePr>
        <p:xfrm>
          <a:off x="858520" y="1518284"/>
          <a:ext cx="10474960" cy="50095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86463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Wisp</Template>
  <TotalTime>363</TotalTime>
  <Words>520</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Century Gothic</vt:lpstr>
      <vt:lpstr>Open Sans Bold</vt:lpstr>
      <vt:lpstr>Wingdings</vt:lpstr>
      <vt:lpstr>Wingdings 3</vt:lpstr>
      <vt:lpstr>Wisp</vt:lpstr>
      <vt:lpstr>1_Office Theme</vt:lpstr>
      <vt:lpstr>“Predicting Barriers to Financial Inclusion Among Rural Youth in Kenya”</vt:lpstr>
      <vt:lpstr>Agenda:</vt:lpstr>
      <vt:lpstr>Business Understanding </vt:lpstr>
      <vt:lpstr>Objectives</vt:lpstr>
      <vt:lpstr>Exploratory Data Analysis (EDA)</vt:lpstr>
      <vt:lpstr>Exploratory Data Analysis (EDA)… cont’d</vt:lpstr>
      <vt:lpstr>Data Preparation</vt:lpstr>
      <vt:lpstr>Modeling</vt:lpstr>
      <vt:lpstr>Model – Features Importance</vt:lpstr>
      <vt:lpstr>Model Performance</vt:lpstr>
      <vt:lpstr>Selected Model – Confusion Matrix, ROC</vt:lpstr>
      <vt:lpstr>Model Deployment</vt:lpstr>
      <vt:lpstr>Conclusion &amp;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Barriers to Financial Inclusion Among Rural Youth in Kenya”</dc:title>
  <dc:creator>user</dc:creator>
  <cp:lastModifiedBy>Tom Musula</cp:lastModifiedBy>
  <cp:revision>44</cp:revision>
  <dcterms:created xsi:type="dcterms:W3CDTF">2025-06-03T15:53:37Z</dcterms:created>
  <dcterms:modified xsi:type="dcterms:W3CDTF">2025-06-05T15:09:03Z</dcterms:modified>
</cp:coreProperties>
</file>