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8" r:id="rId4"/>
  </p:sldMasterIdLst>
  <p:notesMasterIdLst>
    <p:notesMasterId r:id="rId25"/>
  </p:notesMasterIdLst>
  <p:sldIdLst>
    <p:sldId id="257" r:id="rId5"/>
    <p:sldId id="277" r:id="rId6"/>
    <p:sldId id="261" r:id="rId7"/>
    <p:sldId id="268" r:id="rId8"/>
    <p:sldId id="262" r:id="rId9"/>
    <p:sldId id="278" r:id="rId10"/>
    <p:sldId id="263" r:id="rId11"/>
    <p:sldId id="269" r:id="rId12"/>
    <p:sldId id="270" r:id="rId13"/>
    <p:sldId id="276" r:id="rId14"/>
    <p:sldId id="271" r:id="rId15"/>
    <p:sldId id="264" r:id="rId16"/>
    <p:sldId id="272" r:id="rId17"/>
    <p:sldId id="275" r:id="rId18"/>
    <p:sldId id="258" r:id="rId19"/>
    <p:sldId id="274" r:id="rId20"/>
    <p:sldId id="279" r:id="rId21"/>
    <p:sldId id="265" r:id="rId22"/>
    <p:sldId id="266"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11DBC0-40E7-48B3-B839-97B71B660BFA}">
          <p14:sldIdLst>
            <p14:sldId id="257"/>
            <p14:sldId id="277"/>
            <p14:sldId id="261"/>
            <p14:sldId id="268"/>
            <p14:sldId id="262"/>
            <p14:sldId id="278"/>
            <p14:sldId id="263"/>
            <p14:sldId id="269"/>
            <p14:sldId id="270"/>
            <p14:sldId id="276"/>
            <p14:sldId id="271"/>
            <p14:sldId id="264"/>
            <p14:sldId id="272"/>
            <p14:sldId id="275"/>
            <p14:sldId id="258"/>
            <p14:sldId id="274"/>
            <p14:sldId id="279"/>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844" autoAdjust="0"/>
  </p:normalViewPr>
  <p:slideViewPr>
    <p:cSldViewPr snapToGrid="0">
      <p:cViewPr varScale="1">
        <p:scale>
          <a:sx n="94" d="100"/>
          <a:sy n="94" d="100"/>
        </p:scale>
        <p:origin x="11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77B7D-758A-47F0-9595-81322B0C06DD}"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E9D3E-6ABE-43A0-8E2C-2B2D6C113C91}" type="slidenum">
              <a:rPr lang="en-US" smtClean="0"/>
              <a:t>‹#›</a:t>
            </a:fld>
            <a:endParaRPr lang="en-US"/>
          </a:p>
        </p:txBody>
      </p:sp>
    </p:spTree>
    <p:extLst>
      <p:ext uri="{BB962C8B-B14F-4D97-AF65-F5344CB8AC3E}">
        <p14:creationId xmlns:p14="http://schemas.microsoft.com/office/powerpoint/2010/main" val="354705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E9D3E-6ABE-43A0-8E2C-2B2D6C113C91}" type="slidenum">
              <a:rPr lang="en-US" smtClean="0"/>
              <a:t>7</a:t>
            </a:fld>
            <a:endParaRPr lang="en-US"/>
          </a:p>
        </p:txBody>
      </p:sp>
    </p:spTree>
    <p:extLst>
      <p:ext uri="{BB962C8B-B14F-4D97-AF65-F5344CB8AC3E}">
        <p14:creationId xmlns:p14="http://schemas.microsoft.com/office/powerpoint/2010/main" val="1595932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Mapping the state names to the state abbreviations</a:t>
            </a:r>
          </a:p>
        </p:txBody>
      </p:sp>
      <p:sp>
        <p:nvSpPr>
          <p:cNvPr id="4" name="Slide Number Placeholder 3"/>
          <p:cNvSpPr>
            <a:spLocks noGrp="1"/>
          </p:cNvSpPr>
          <p:nvPr>
            <p:ph type="sldNum" sz="quarter" idx="5"/>
          </p:nvPr>
        </p:nvSpPr>
        <p:spPr/>
        <p:txBody>
          <a:bodyPr/>
          <a:lstStyle/>
          <a:p>
            <a:fld id="{9ACE9D3E-6ABE-43A0-8E2C-2B2D6C113C91}" type="slidenum">
              <a:rPr lang="en-US" smtClean="0"/>
              <a:t>9</a:t>
            </a:fld>
            <a:endParaRPr lang="en-US"/>
          </a:p>
        </p:txBody>
      </p:sp>
    </p:spTree>
    <p:extLst>
      <p:ext uri="{BB962C8B-B14F-4D97-AF65-F5344CB8AC3E}">
        <p14:creationId xmlns:p14="http://schemas.microsoft.com/office/powerpoint/2010/main" val="24809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easily create the stacked bar graph I wanted have one row for each level of severity and a count of accidents by weather condition and severity.   I was able to accomplish this by using .pivot on the weather condition giving me a count by weather condition and severity that I could then chart.  </a:t>
            </a:r>
          </a:p>
        </p:txBody>
      </p:sp>
      <p:sp>
        <p:nvSpPr>
          <p:cNvPr id="4" name="Slide Number Placeholder 3"/>
          <p:cNvSpPr>
            <a:spLocks noGrp="1"/>
          </p:cNvSpPr>
          <p:nvPr>
            <p:ph type="sldNum" sz="quarter" idx="5"/>
          </p:nvPr>
        </p:nvSpPr>
        <p:spPr/>
        <p:txBody>
          <a:bodyPr/>
          <a:lstStyle/>
          <a:p>
            <a:fld id="{9ACE9D3E-6ABE-43A0-8E2C-2B2D6C113C91}" type="slidenum">
              <a:rPr lang="en-US" smtClean="0"/>
              <a:t>11</a:t>
            </a:fld>
            <a:endParaRPr lang="en-US"/>
          </a:p>
        </p:txBody>
      </p:sp>
    </p:spTree>
    <p:extLst>
      <p:ext uri="{BB962C8B-B14F-4D97-AF65-F5344CB8AC3E}">
        <p14:creationId xmlns:p14="http://schemas.microsoft.com/office/powerpoint/2010/main" val="1132447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to analyze the data Pie chart</a:t>
            </a:r>
          </a:p>
          <a:p>
            <a:pPr marL="228600" indent="-228600">
              <a:buAutoNum type="arabicPeriod"/>
            </a:pPr>
            <a:r>
              <a:rPr lang="en-US" dirty="0"/>
              <a:t>Reduce the number of weather conditions from 51 to 8 by combining similar conditions</a:t>
            </a:r>
          </a:p>
          <a:p>
            <a:pPr marL="228600" indent="-228600">
              <a:buAutoNum type="arabicPeriod"/>
            </a:pPr>
            <a:r>
              <a:rPr lang="en-US" dirty="0"/>
              <a:t>Perform a “</a:t>
            </a:r>
            <a:r>
              <a:rPr lang="en-US" dirty="0" err="1"/>
              <a:t>groupby</a:t>
            </a:r>
            <a:r>
              <a:rPr lang="en-US" dirty="0"/>
              <a:t>” on the weather condition and do a count</a:t>
            </a:r>
          </a:p>
          <a:p>
            <a:pPr marL="228600" indent="-228600">
              <a:buAutoNum type="arabicPeriod"/>
            </a:pPr>
            <a:r>
              <a:rPr lang="en-US" dirty="0"/>
              <a:t>Plot the results using Pandas/Matplotlib</a:t>
            </a:r>
          </a:p>
          <a:p>
            <a:pPr marL="228600" indent="-228600">
              <a:buAutoNum type="arabicPeriod"/>
            </a:pPr>
            <a:r>
              <a:rPr lang="en-US" dirty="0"/>
              <a:t>Since some of the sections were very small in order to keep the labels from overlapping I chose to include them in the legend instead of on the graph</a:t>
            </a:r>
          </a:p>
          <a:p>
            <a:pPr marL="228600" indent="-228600">
              <a:buAutoNum type="arabicPeriod"/>
            </a:pPr>
            <a:endParaRPr lang="en-US" dirty="0"/>
          </a:p>
          <a:p>
            <a:pPr marL="0" indent="0">
              <a:buNone/>
            </a:pPr>
            <a:r>
              <a:rPr lang="en-US" dirty="0"/>
              <a:t>Steps to analyze BARH</a:t>
            </a:r>
          </a:p>
          <a:p>
            <a:pPr marL="228600" indent="-228600">
              <a:buAutoNum type="arabicPeriod"/>
            </a:pPr>
            <a:r>
              <a:rPr lang="en-US" dirty="0"/>
              <a:t>Did a </a:t>
            </a:r>
            <a:r>
              <a:rPr lang="en-US" dirty="0" err="1"/>
              <a:t>gb</a:t>
            </a:r>
            <a:r>
              <a:rPr lang="en-US" dirty="0"/>
              <a:t> Weather then took the average severity </a:t>
            </a:r>
          </a:p>
          <a:p>
            <a:pPr marL="228600" indent="-228600">
              <a:buAutoNum type="arabicPeriod"/>
            </a:pPr>
            <a:r>
              <a:rPr lang="en-US" dirty="0"/>
              <a:t>As you can see snow contributed to the most severe accidents, however it was only 3.4% of the total accidents</a:t>
            </a:r>
          </a:p>
          <a:p>
            <a:pPr marL="228600" indent="-228600">
              <a:buAutoNum type="arabicPeriod"/>
            </a:pPr>
            <a:r>
              <a:rPr lang="en-US" sz="1200" b="0" i="0" kern="1200" dirty="0">
                <a:solidFill>
                  <a:schemeClr val="tx1"/>
                </a:solidFill>
                <a:effectLst/>
                <a:latin typeface="+mn-lt"/>
                <a:ea typeface="+mn-ea"/>
                <a:cs typeface="+mn-cs"/>
              </a:rPr>
              <a:t>Severity Shows the severity of the accident, a number between 1 and 4, where 1 indicates the least impact on traffic (i.e., short delay as a result of the accident) and 4 indicates a significant impact on traffic (i.e., long delay).</a:t>
            </a:r>
            <a:endParaRPr lang="en-US" dirty="0"/>
          </a:p>
        </p:txBody>
      </p:sp>
      <p:sp>
        <p:nvSpPr>
          <p:cNvPr id="4" name="Slide Number Placeholder 3"/>
          <p:cNvSpPr>
            <a:spLocks noGrp="1"/>
          </p:cNvSpPr>
          <p:nvPr>
            <p:ph type="sldNum" sz="quarter" idx="5"/>
          </p:nvPr>
        </p:nvSpPr>
        <p:spPr/>
        <p:txBody>
          <a:bodyPr/>
          <a:lstStyle/>
          <a:p>
            <a:fld id="{9ACE9D3E-6ABE-43A0-8E2C-2B2D6C113C91}" type="slidenum">
              <a:rPr lang="en-US" smtClean="0"/>
              <a:t>12</a:t>
            </a:fld>
            <a:endParaRPr lang="en-US"/>
          </a:p>
        </p:txBody>
      </p:sp>
    </p:spTree>
    <p:extLst>
      <p:ext uri="{BB962C8B-B14F-4D97-AF65-F5344CB8AC3E}">
        <p14:creationId xmlns:p14="http://schemas.microsoft.com/office/powerpoint/2010/main" val="2499525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E9D3E-6ABE-43A0-8E2C-2B2D6C113C91}" type="slidenum">
              <a:rPr lang="en-US" smtClean="0"/>
              <a:t>16</a:t>
            </a:fld>
            <a:endParaRPr lang="en-US"/>
          </a:p>
        </p:txBody>
      </p:sp>
    </p:spTree>
    <p:extLst>
      <p:ext uri="{BB962C8B-B14F-4D97-AF65-F5344CB8AC3E}">
        <p14:creationId xmlns:p14="http://schemas.microsoft.com/office/powerpoint/2010/main" val="469680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459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641706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51509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971574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04979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155574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470786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504416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9792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7209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9243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71658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7300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6168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1717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4/18/2020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5442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4/18/2020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679063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tmp"/><Relationship Id="rId5" Type="http://schemas.openxmlformats.org/officeDocument/2006/relationships/image" Target="../media/image8.tmp"/><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ensus.gov/data/datasets/2010/dec/rdo/section-203-determination-pums.html" TargetMode="External"/><Relationship Id="rId2" Type="http://schemas.openxmlformats.org/officeDocument/2006/relationships/hyperlink" Target="https://www.kaggle.com/sobhanmoosavi/us-accid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tmp"/><Relationship Id="rId4" Type="http://schemas.openxmlformats.org/officeDocument/2006/relationships/image" Target="../media/image4.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2547927" y="1905000"/>
            <a:ext cx="7096125" cy="2524130"/>
          </a:xfrm>
        </p:spPr>
        <p:txBody>
          <a:bodyPr>
            <a:normAutofit/>
          </a:bodyPr>
          <a:lstStyle/>
          <a:p>
            <a:pPr algn="ctr"/>
            <a:r>
              <a:rPr lang="en-US" sz="4400" b="1" dirty="0">
                <a:ln w="12700">
                  <a:solidFill>
                    <a:schemeClr val="bg1"/>
                  </a:solidFill>
                  <a:prstDash val="solid"/>
                </a:ln>
                <a:solidFill>
                  <a:schemeClr val="accent3">
                    <a:lumMod val="40000"/>
                    <a:lumOff val="60000"/>
                  </a:schemeClr>
                </a:solidFill>
                <a:effectLst>
                  <a:outerShdw dist="38100" dir="2640000" algn="bl" rotWithShape="0">
                    <a:schemeClr val="accent1"/>
                  </a:outerShdw>
                </a:effectLst>
              </a:rPr>
              <a:t>THE EFFECTS OF WEATHER AND TIME ON TRAFFIC ACCIDENTS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90500" y="5400675"/>
            <a:ext cx="4610099" cy="1200149"/>
          </a:xfrm>
        </p:spPr>
        <p:txBody>
          <a:bodyPr>
            <a:normAutofit/>
          </a:bodyPr>
          <a:lstStyle/>
          <a:p>
            <a:pPr algn="ctr">
              <a:spcAft>
                <a:spcPts val="600"/>
              </a:spcAft>
            </a:pPr>
            <a:r>
              <a:rPr lang="en-US" sz="2400" dirty="0">
                <a:ln>
                  <a:solidFill>
                    <a:schemeClr val="bg1"/>
                  </a:solidFill>
                </a:ln>
                <a:solidFill>
                  <a:schemeClr val="accent3">
                    <a:lumMod val="40000"/>
                    <a:lumOff val="60000"/>
                  </a:schemeClr>
                </a:solidFill>
              </a:rPr>
              <a:t>Joel Meinhardt, Mike </a:t>
            </a:r>
            <a:r>
              <a:rPr lang="en-US" sz="2400" dirty="0" err="1">
                <a:ln>
                  <a:solidFill>
                    <a:schemeClr val="bg1"/>
                  </a:solidFill>
                </a:ln>
                <a:solidFill>
                  <a:schemeClr val="accent3">
                    <a:lumMod val="40000"/>
                    <a:lumOff val="60000"/>
                  </a:schemeClr>
                </a:solidFill>
              </a:rPr>
              <a:t>Terkhorn</a:t>
            </a:r>
            <a:r>
              <a:rPr lang="en-US" sz="2400" dirty="0">
                <a:ln>
                  <a:solidFill>
                    <a:schemeClr val="bg1"/>
                  </a:solidFill>
                </a:ln>
                <a:solidFill>
                  <a:schemeClr val="accent3">
                    <a:lumMod val="40000"/>
                    <a:lumOff val="60000"/>
                  </a:schemeClr>
                </a:solidFill>
              </a:rPr>
              <a:t>, </a:t>
            </a:r>
          </a:p>
          <a:p>
            <a:pPr algn="ctr">
              <a:spcAft>
                <a:spcPts val="600"/>
              </a:spcAft>
            </a:pPr>
            <a:r>
              <a:rPr lang="en-US" sz="2400" dirty="0">
                <a:ln>
                  <a:solidFill>
                    <a:schemeClr val="bg1"/>
                  </a:solidFill>
                </a:ln>
                <a:solidFill>
                  <a:schemeClr val="accent3">
                    <a:lumMod val="40000"/>
                    <a:lumOff val="60000"/>
                  </a:schemeClr>
                </a:solidFill>
              </a:rPr>
              <a:t>Brad </a:t>
            </a:r>
            <a:r>
              <a:rPr lang="en-US" sz="2400" dirty="0" err="1">
                <a:ln>
                  <a:solidFill>
                    <a:schemeClr val="bg1"/>
                  </a:solidFill>
                </a:ln>
                <a:solidFill>
                  <a:schemeClr val="accent3">
                    <a:lumMod val="40000"/>
                    <a:lumOff val="60000"/>
                  </a:schemeClr>
                </a:solidFill>
              </a:rPr>
              <a:t>Vawter</a:t>
            </a:r>
            <a:r>
              <a:rPr lang="en-US" sz="2400" dirty="0">
                <a:ln>
                  <a:solidFill>
                    <a:schemeClr val="bg1"/>
                  </a:solidFill>
                </a:ln>
                <a:solidFill>
                  <a:schemeClr val="accent3">
                    <a:lumMod val="40000"/>
                    <a:lumOff val="60000"/>
                  </a:schemeClr>
                </a:solidFill>
              </a:rPr>
              <a:t> and Cindy Ford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E10E-2CBF-479C-9790-C9C31F63B1C1}"/>
              </a:ext>
            </a:extLst>
          </p:cNvPr>
          <p:cNvSpPr>
            <a:spLocks noGrp="1"/>
          </p:cNvSpPr>
          <p:nvPr>
            <p:ph type="title"/>
          </p:nvPr>
        </p:nvSpPr>
        <p:spPr>
          <a:xfrm>
            <a:off x="677335" y="2700868"/>
            <a:ext cx="8596668" cy="804332"/>
          </a:xfrm>
        </p:spPr>
        <p:txBody>
          <a:bodyPr/>
          <a:lstStyle/>
          <a:p>
            <a:r>
              <a:rPr lang="en-US" dirty="0"/>
              <a:t>Data Analysis</a:t>
            </a:r>
          </a:p>
        </p:txBody>
      </p:sp>
    </p:spTree>
    <p:extLst>
      <p:ext uri="{BB962C8B-B14F-4D97-AF65-F5344CB8AC3E}">
        <p14:creationId xmlns:p14="http://schemas.microsoft.com/office/powerpoint/2010/main" val="168720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CD1BB1-8C98-4BEC-82BB-D42066781ACE}"/>
              </a:ext>
            </a:extLst>
          </p:cNvPr>
          <p:cNvSpPr>
            <a:spLocks noGrp="1"/>
          </p:cNvSpPr>
          <p:nvPr>
            <p:ph type="title"/>
          </p:nvPr>
        </p:nvSpPr>
        <p:spPr>
          <a:xfrm>
            <a:off x="353484" y="239625"/>
            <a:ext cx="8596668" cy="581025"/>
          </a:xfrm>
        </p:spPr>
        <p:txBody>
          <a:bodyPr>
            <a:normAutofit/>
          </a:bodyPr>
          <a:lstStyle/>
          <a:p>
            <a:r>
              <a:rPr lang="en-US" sz="3200" dirty="0"/>
              <a:t>Severity by Weather Condition</a:t>
            </a:r>
          </a:p>
        </p:txBody>
      </p:sp>
      <p:grpSp>
        <p:nvGrpSpPr>
          <p:cNvPr id="24" name="Group 23">
            <a:extLst>
              <a:ext uri="{FF2B5EF4-FFF2-40B4-BE49-F238E27FC236}">
                <a16:creationId xmlns:a16="http://schemas.microsoft.com/office/drawing/2014/main" id="{2AA67322-6A70-43F3-AA9A-92A3567ED2F6}"/>
              </a:ext>
            </a:extLst>
          </p:cNvPr>
          <p:cNvGrpSpPr/>
          <p:nvPr/>
        </p:nvGrpSpPr>
        <p:grpSpPr>
          <a:xfrm>
            <a:off x="57664" y="1270000"/>
            <a:ext cx="5057262" cy="3540125"/>
            <a:chOff x="6539485" y="1143968"/>
            <a:chExt cx="5720669" cy="4209915"/>
          </a:xfrm>
        </p:grpSpPr>
        <p:pic>
          <p:nvPicPr>
            <p:cNvPr id="9" name="Picture 8" descr="A screenshot of a cell phone&#10;&#10;Description automatically generated">
              <a:extLst>
                <a:ext uri="{FF2B5EF4-FFF2-40B4-BE49-F238E27FC236}">
                  <a16:creationId xmlns:a16="http://schemas.microsoft.com/office/drawing/2014/main" id="{B0A03F96-BBE7-4567-9FE7-05FA5ED01D86}"/>
                </a:ext>
              </a:extLst>
            </p:cNvPr>
            <p:cNvPicPr>
              <a:picLocks noChangeAspect="1"/>
            </p:cNvPicPr>
            <p:nvPr/>
          </p:nvPicPr>
          <p:blipFill>
            <a:blip r:embed="rId3"/>
            <a:stretch>
              <a:fillRect/>
            </a:stretch>
          </p:blipFill>
          <p:spPr>
            <a:xfrm>
              <a:off x="9399820" y="1270000"/>
              <a:ext cx="2759860" cy="2833317"/>
            </a:xfrm>
            <a:prstGeom prst="rect">
              <a:avLst/>
            </a:prstGeom>
            <a:ln>
              <a:solidFill>
                <a:schemeClr val="bg2">
                  <a:lumMod val="10000"/>
                </a:schemeClr>
              </a:solidFill>
            </a:ln>
          </p:spPr>
        </p:pic>
        <p:pic>
          <p:nvPicPr>
            <p:cNvPr id="19" name="Picture 18" descr="A close up of a keyboard&#10;&#10;Description automatically generated">
              <a:extLst>
                <a:ext uri="{FF2B5EF4-FFF2-40B4-BE49-F238E27FC236}">
                  <a16:creationId xmlns:a16="http://schemas.microsoft.com/office/drawing/2014/main" id="{889BD53E-F224-480E-906F-539D6E2FDB8D}"/>
                </a:ext>
              </a:extLst>
            </p:cNvPr>
            <p:cNvPicPr>
              <a:picLocks noChangeAspect="1"/>
            </p:cNvPicPr>
            <p:nvPr/>
          </p:nvPicPr>
          <p:blipFill>
            <a:blip r:embed="rId4"/>
            <a:stretch>
              <a:fillRect/>
            </a:stretch>
          </p:blipFill>
          <p:spPr>
            <a:xfrm>
              <a:off x="6600936" y="1143968"/>
              <a:ext cx="2076740" cy="2962688"/>
            </a:xfrm>
            <a:prstGeom prst="rect">
              <a:avLst/>
            </a:prstGeom>
            <a:ln>
              <a:solidFill>
                <a:schemeClr val="bg2">
                  <a:lumMod val="10000"/>
                </a:schemeClr>
              </a:solidFill>
            </a:ln>
          </p:spPr>
        </p:pic>
        <p:pic>
          <p:nvPicPr>
            <p:cNvPr id="21" name="Picture 20" descr="A screenshot of a cell phone&#10;&#10;Description automatically generated">
              <a:extLst>
                <a:ext uri="{FF2B5EF4-FFF2-40B4-BE49-F238E27FC236}">
                  <a16:creationId xmlns:a16="http://schemas.microsoft.com/office/drawing/2014/main" id="{C446BE64-08FD-48A3-A5AE-1BC1BB8736EE}"/>
                </a:ext>
              </a:extLst>
            </p:cNvPr>
            <p:cNvPicPr>
              <a:picLocks noChangeAspect="1"/>
            </p:cNvPicPr>
            <p:nvPr/>
          </p:nvPicPr>
          <p:blipFill>
            <a:blip r:embed="rId5"/>
            <a:stretch>
              <a:fillRect/>
            </a:stretch>
          </p:blipFill>
          <p:spPr>
            <a:xfrm>
              <a:off x="6539485" y="4763717"/>
              <a:ext cx="5720669" cy="590166"/>
            </a:xfrm>
            <a:prstGeom prst="rect">
              <a:avLst/>
            </a:prstGeom>
          </p:spPr>
        </p:pic>
        <p:sp>
          <p:nvSpPr>
            <p:cNvPr id="22" name="Arrow: Right 21">
              <a:extLst>
                <a:ext uri="{FF2B5EF4-FFF2-40B4-BE49-F238E27FC236}">
                  <a16:creationId xmlns:a16="http://schemas.microsoft.com/office/drawing/2014/main" id="{49143BB0-873D-4831-AF7B-D5AD5E91CBCF}"/>
                </a:ext>
              </a:extLst>
            </p:cNvPr>
            <p:cNvSpPr/>
            <p:nvPr/>
          </p:nvSpPr>
          <p:spPr>
            <a:xfrm rot="5400000">
              <a:off x="7639306" y="4219575"/>
              <a:ext cx="761744" cy="421449"/>
            </a:xfrm>
            <a:prstGeom prst="rightArrow">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7320513-FCFD-4D35-8B6E-2CEE2D8BC21D}"/>
                </a:ext>
              </a:extLst>
            </p:cNvPr>
            <p:cNvSpPr/>
            <p:nvPr/>
          </p:nvSpPr>
          <p:spPr>
            <a:xfrm rot="16200000">
              <a:off x="10398877" y="4263954"/>
              <a:ext cx="761744" cy="421449"/>
            </a:xfrm>
            <a:prstGeom prst="rightArrow">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grpSp>
      <p:pic>
        <p:nvPicPr>
          <p:cNvPr id="6" name="Picture 5" descr="A screenshot of a video game&#10;&#10;Description automatically generated">
            <a:extLst>
              <a:ext uri="{FF2B5EF4-FFF2-40B4-BE49-F238E27FC236}">
                <a16:creationId xmlns:a16="http://schemas.microsoft.com/office/drawing/2014/main" id="{2F57A937-3AB1-420C-A61E-F4D9AA8FC2C5}"/>
              </a:ext>
            </a:extLst>
          </p:cNvPr>
          <p:cNvPicPr>
            <a:picLocks noChangeAspect="1"/>
          </p:cNvPicPr>
          <p:nvPr/>
        </p:nvPicPr>
        <p:blipFill>
          <a:blip r:embed="rId6"/>
          <a:stretch>
            <a:fillRect/>
          </a:stretch>
        </p:blipFill>
        <p:spPr>
          <a:xfrm>
            <a:off x="5422141" y="2113280"/>
            <a:ext cx="6622611" cy="4733402"/>
          </a:xfrm>
          <a:prstGeom prst="rect">
            <a:avLst/>
          </a:prstGeom>
        </p:spPr>
      </p:pic>
      <p:sp>
        <p:nvSpPr>
          <p:cNvPr id="25" name="Arrow: Right 24">
            <a:extLst>
              <a:ext uri="{FF2B5EF4-FFF2-40B4-BE49-F238E27FC236}">
                <a16:creationId xmlns:a16="http://schemas.microsoft.com/office/drawing/2014/main" id="{D98BCF35-CBDB-4525-BA6B-3DBD56382348}"/>
              </a:ext>
            </a:extLst>
          </p:cNvPr>
          <p:cNvSpPr/>
          <p:nvPr/>
        </p:nvSpPr>
        <p:spPr>
          <a:xfrm>
            <a:off x="5240639" y="2329927"/>
            <a:ext cx="847725" cy="371475"/>
          </a:xfrm>
          <a:prstGeom prst="rightArrow">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16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CD1BB1-8C98-4BEC-82BB-D42066781ACE}"/>
              </a:ext>
            </a:extLst>
          </p:cNvPr>
          <p:cNvSpPr>
            <a:spLocks noGrp="1"/>
          </p:cNvSpPr>
          <p:nvPr>
            <p:ph type="title"/>
          </p:nvPr>
        </p:nvSpPr>
        <p:spPr>
          <a:xfrm>
            <a:off x="677334" y="609599"/>
            <a:ext cx="8466666" cy="971551"/>
          </a:xfrm>
        </p:spPr>
        <p:txBody>
          <a:bodyPr>
            <a:normAutofit fontScale="90000"/>
          </a:bodyPr>
          <a:lstStyle/>
          <a:p>
            <a:r>
              <a:rPr lang="en-US" dirty="0"/>
              <a:t>Correlation between weather conditions and traffic accidents in Indiana</a:t>
            </a:r>
            <a:br>
              <a:rPr lang="en-US" dirty="0"/>
            </a:br>
            <a:endParaRPr lang="en-US" dirty="0"/>
          </a:p>
        </p:txBody>
      </p:sp>
      <p:pic>
        <p:nvPicPr>
          <p:cNvPr id="15" name="Picture 14" descr="A picture containing screenshot&#10;&#10;Description automatically generated">
            <a:extLst>
              <a:ext uri="{FF2B5EF4-FFF2-40B4-BE49-F238E27FC236}">
                <a16:creationId xmlns:a16="http://schemas.microsoft.com/office/drawing/2014/main" id="{41532D69-F50C-4ED3-8E94-EABDCD1C5A0E}"/>
              </a:ext>
            </a:extLst>
          </p:cNvPr>
          <p:cNvPicPr>
            <a:picLocks noChangeAspect="1"/>
          </p:cNvPicPr>
          <p:nvPr/>
        </p:nvPicPr>
        <p:blipFill>
          <a:blip r:embed="rId3"/>
          <a:stretch>
            <a:fillRect/>
          </a:stretch>
        </p:blipFill>
        <p:spPr>
          <a:xfrm>
            <a:off x="899838" y="1933572"/>
            <a:ext cx="5658440" cy="3411505"/>
          </a:xfrm>
          <a:prstGeom prst="rect">
            <a:avLst/>
          </a:prstGeom>
          <a:ln>
            <a:solidFill>
              <a:schemeClr val="bg2">
                <a:lumMod val="10000"/>
              </a:schemeClr>
            </a:solidFill>
          </a:ln>
        </p:spPr>
      </p:pic>
      <p:pic>
        <p:nvPicPr>
          <p:cNvPr id="17" name="Picture 16" descr="A screenshot of a cell phone&#10;&#10;Description automatically generated">
            <a:extLst>
              <a:ext uri="{FF2B5EF4-FFF2-40B4-BE49-F238E27FC236}">
                <a16:creationId xmlns:a16="http://schemas.microsoft.com/office/drawing/2014/main" id="{0B147F89-C6E7-44FE-98AB-721A467D7335}"/>
              </a:ext>
            </a:extLst>
          </p:cNvPr>
          <p:cNvPicPr>
            <a:picLocks noChangeAspect="1"/>
          </p:cNvPicPr>
          <p:nvPr/>
        </p:nvPicPr>
        <p:blipFill>
          <a:blip r:embed="rId4"/>
          <a:stretch>
            <a:fillRect/>
          </a:stretch>
        </p:blipFill>
        <p:spPr>
          <a:xfrm>
            <a:off x="6748103" y="1933572"/>
            <a:ext cx="5283403" cy="3411505"/>
          </a:xfrm>
          <a:prstGeom prst="rect">
            <a:avLst/>
          </a:prstGeom>
        </p:spPr>
      </p:pic>
    </p:spTree>
    <p:extLst>
      <p:ext uri="{BB962C8B-B14F-4D97-AF65-F5344CB8AC3E}">
        <p14:creationId xmlns:p14="http://schemas.microsoft.com/office/powerpoint/2010/main" val="414522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CD1BB1-8C98-4BEC-82BB-D42066781ACE}"/>
              </a:ext>
            </a:extLst>
          </p:cNvPr>
          <p:cNvSpPr>
            <a:spLocks noGrp="1"/>
          </p:cNvSpPr>
          <p:nvPr>
            <p:ph type="title"/>
          </p:nvPr>
        </p:nvSpPr>
        <p:spPr/>
        <p:txBody>
          <a:bodyPr/>
          <a:lstStyle/>
          <a:p>
            <a:r>
              <a:rPr lang="en-US" dirty="0"/>
              <a:t>Data Analysis</a:t>
            </a:r>
          </a:p>
        </p:txBody>
      </p:sp>
      <p:pic>
        <p:nvPicPr>
          <p:cNvPr id="5" name="Picture 4" descr="A screenshot of a cell phone&#10;&#10;Description automatically generated">
            <a:extLst>
              <a:ext uri="{FF2B5EF4-FFF2-40B4-BE49-F238E27FC236}">
                <a16:creationId xmlns:a16="http://schemas.microsoft.com/office/drawing/2014/main" id="{4D45117F-7539-456F-BC8F-78123F15391B}"/>
              </a:ext>
            </a:extLst>
          </p:cNvPr>
          <p:cNvPicPr>
            <a:picLocks noChangeAspect="1"/>
          </p:cNvPicPr>
          <p:nvPr/>
        </p:nvPicPr>
        <p:blipFill>
          <a:blip r:embed="rId2"/>
          <a:stretch>
            <a:fillRect/>
          </a:stretch>
        </p:blipFill>
        <p:spPr>
          <a:xfrm>
            <a:off x="1309991" y="1377649"/>
            <a:ext cx="7964011" cy="4305901"/>
          </a:xfrm>
          <a:prstGeom prst="rect">
            <a:avLst/>
          </a:prstGeom>
        </p:spPr>
      </p:pic>
    </p:spTree>
    <p:extLst>
      <p:ext uri="{BB962C8B-B14F-4D97-AF65-F5344CB8AC3E}">
        <p14:creationId xmlns:p14="http://schemas.microsoft.com/office/powerpoint/2010/main" val="341396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CD1BB1-8C98-4BEC-82BB-D42066781ACE}"/>
              </a:ext>
            </a:extLst>
          </p:cNvPr>
          <p:cNvSpPr>
            <a:spLocks noGrp="1"/>
          </p:cNvSpPr>
          <p:nvPr>
            <p:ph type="title"/>
          </p:nvPr>
        </p:nvSpPr>
        <p:spPr>
          <a:xfrm>
            <a:off x="677334" y="609600"/>
            <a:ext cx="8596668" cy="1320800"/>
          </a:xfrm>
        </p:spPr>
        <p:txBody>
          <a:bodyPr>
            <a:normAutofit fontScale="90000"/>
          </a:bodyPr>
          <a:lstStyle/>
          <a:p>
            <a:r>
              <a:rPr lang="en-US" dirty="0"/>
              <a:t>Data Analysis</a:t>
            </a:r>
            <a:br>
              <a:rPr lang="en-US" dirty="0"/>
            </a:br>
            <a:r>
              <a:rPr lang="en-US" sz="2700" dirty="0"/>
              <a:t>What time of day do most accidents occur?  </a:t>
            </a:r>
            <a:br>
              <a:rPr lang="en-US" dirty="0"/>
            </a:br>
            <a:br>
              <a:rPr lang="en-US" dirty="0"/>
            </a:br>
            <a:br>
              <a:rPr lang="en-US" dirty="0"/>
            </a:br>
            <a:endParaRPr lang="en-US" dirty="0"/>
          </a:p>
        </p:txBody>
      </p:sp>
      <p:pic>
        <p:nvPicPr>
          <p:cNvPr id="1028" name="Picture 4">
            <a:extLst>
              <a:ext uri="{FF2B5EF4-FFF2-40B4-BE49-F238E27FC236}">
                <a16:creationId xmlns:a16="http://schemas.microsoft.com/office/drawing/2014/main" id="{077B37CB-B4B7-4524-A69C-9913DAADD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54" y="1776411"/>
            <a:ext cx="10769876" cy="482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716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0B44-19E2-474F-A4F0-D5F7CD5AB1F1}"/>
              </a:ext>
            </a:extLst>
          </p:cNvPr>
          <p:cNvSpPr>
            <a:spLocks noGrp="1"/>
          </p:cNvSpPr>
          <p:nvPr>
            <p:ph type="title"/>
          </p:nvPr>
        </p:nvSpPr>
        <p:spPr>
          <a:xfrm>
            <a:off x="677334" y="609600"/>
            <a:ext cx="7643706" cy="1320800"/>
          </a:xfrm>
        </p:spPr>
        <p:txBody>
          <a:bodyPr/>
          <a:lstStyle/>
          <a:p>
            <a:pPr algn="ctr"/>
            <a:r>
              <a:rPr lang="en-US" dirty="0"/>
              <a:t>Heat map of Accident magnitude for each county</a:t>
            </a:r>
          </a:p>
        </p:txBody>
      </p:sp>
      <p:pic>
        <p:nvPicPr>
          <p:cNvPr id="4" name="Picture 3">
            <a:extLst>
              <a:ext uri="{FF2B5EF4-FFF2-40B4-BE49-F238E27FC236}">
                <a16:creationId xmlns:a16="http://schemas.microsoft.com/office/drawing/2014/main" id="{BE219B29-7A71-4E20-9B87-33C2772FFBBE}"/>
              </a:ext>
            </a:extLst>
          </p:cNvPr>
          <p:cNvPicPr>
            <a:picLocks noChangeAspect="1"/>
          </p:cNvPicPr>
          <p:nvPr/>
        </p:nvPicPr>
        <p:blipFill>
          <a:blip r:embed="rId2"/>
          <a:stretch>
            <a:fillRect/>
          </a:stretch>
        </p:blipFill>
        <p:spPr>
          <a:xfrm>
            <a:off x="2791897" y="1930400"/>
            <a:ext cx="3414579" cy="4681052"/>
          </a:xfrm>
          <a:prstGeom prst="rect">
            <a:avLst/>
          </a:prstGeom>
        </p:spPr>
      </p:pic>
    </p:spTree>
    <p:extLst>
      <p:ext uri="{BB962C8B-B14F-4D97-AF65-F5344CB8AC3E}">
        <p14:creationId xmlns:p14="http://schemas.microsoft.com/office/powerpoint/2010/main" val="2913807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E872-22D3-4CA8-9C74-F9D4E191CFAB}"/>
              </a:ext>
            </a:extLst>
          </p:cNvPr>
          <p:cNvSpPr>
            <a:spLocks noGrp="1"/>
          </p:cNvSpPr>
          <p:nvPr>
            <p:ph type="title"/>
          </p:nvPr>
        </p:nvSpPr>
        <p:spPr>
          <a:xfrm>
            <a:off x="677334" y="609600"/>
            <a:ext cx="8151706" cy="1320800"/>
          </a:xfrm>
        </p:spPr>
        <p:txBody>
          <a:bodyPr/>
          <a:lstStyle/>
          <a:p>
            <a:pPr algn="ctr"/>
            <a:r>
              <a:rPr lang="en-US" dirty="0"/>
              <a:t>Top 20 counties nationally for accidents per population</a:t>
            </a:r>
          </a:p>
        </p:txBody>
      </p:sp>
      <p:pic>
        <p:nvPicPr>
          <p:cNvPr id="5" name="Picture 4">
            <a:extLst>
              <a:ext uri="{FF2B5EF4-FFF2-40B4-BE49-F238E27FC236}">
                <a16:creationId xmlns:a16="http://schemas.microsoft.com/office/drawing/2014/main" id="{E6E2854B-F754-4F6B-9F7D-F2475FE1D14B}"/>
              </a:ext>
            </a:extLst>
          </p:cNvPr>
          <p:cNvPicPr>
            <a:picLocks noChangeAspect="1"/>
          </p:cNvPicPr>
          <p:nvPr/>
        </p:nvPicPr>
        <p:blipFill>
          <a:blip r:embed="rId3"/>
          <a:stretch>
            <a:fillRect/>
          </a:stretch>
        </p:blipFill>
        <p:spPr>
          <a:xfrm>
            <a:off x="677334" y="1930400"/>
            <a:ext cx="9514738" cy="4635385"/>
          </a:xfrm>
          <a:prstGeom prst="rect">
            <a:avLst/>
          </a:prstGeom>
        </p:spPr>
      </p:pic>
      <p:sp>
        <p:nvSpPr>
          <p:cNvPr id="6" name="TextBox 5">
            <a:extLst>
              <a:ext uri="{FF2B5EF4-FFF2-40B4-BE49-F238E27FC236}">
                <a16:creationId xmlns:a16="http://schemas.microsoft.com/office/drawing/2014/main" id="{2F385CAC-DFAB-4E18-801D-B083A1685317}"/>
              </a:ext>
            </a:extLst>
          </p:cNvPr>
          <p:cNvSpPr txBox="1"/>
          <p:nvPr/>
        </p:nvSpPr>
        <p:spPr>
          <a:xfrm>
            <a:off x="8683452" y="2828835"/>
            <a:ext cx="2139193" cy="1200329"/>
          </a:xfrm>
          <a:prstGeom prst="rect">
            <a:avLst/>
          </a:prstGeom>
          <a:noFill/>
        </p:spPr>
        <p:txBody>
          <a:bodyPr wrap="square" rtlCol="0">
            <a:spAutoFit/>
          </a:bodyPr>
          <a:lstStyle/>
          <a:p>
            <a:r>
              <a:rPr lang="en-US" dirty="0"/>
              <a:t>13 of 20 counties shown in this blown up region in the Southeast</a:t>
            </a:r>
          </a:p>
        </p:txBody>
      </p:sp>
    </p:spTree>
    <p:extLst>
      <p:ext uri="{BB962C8B-B14F-4D97-AF65-F5344CB8AC3E}">
        <p14:creationId xmlns:p14="http://schemas.microsoft.com/office/powerpoint/2010/main" val="168675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E10E-2CBF-479C-9790-C9C31F63B1C1}"/>
              </a:ext>
            </a:extLst>
          </p:cNvPr>
          <p:cNvSpPr>
            <a:spLocks noGrp="1"/>
          </p:cNvSpPr>
          <p:nvPr>
            <p:ph type="title"/>
          </p:nvPr>
        </p:nvSpPr>
        <p:spPr>
          <a:xfrm>
            <a:off x="677335" y="2700868"/>
            <a:ext cx="8596668" cy="804332"/>
          </a:xfrm>
        </p:spPr>
        <p:txBody>
          <a:bodyPr/>
          <a:lstStyle/>
          <a:p>
            <a:r>
              <a:rPr lang="en-US" dirty="0"/>
              <a:t>Discussion and Postmortem</a:t>
            </a:r>
          </a:p>
        </p:txBody>
      </p:sp>
    </p:spTree>
    <p:extLst>
      <p:ext uri="{BB962C8B-B14F-4D97-AF65-F5344CB8AC3E}">
        <p14:creationId xmlns:p14="http://schemas.microsoft.com/office/powerpoint/2010/main" val="908127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DFF48-54D3-4B2A-806A-E965CF2212C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E2876D8-BB95-4389-A502-CF6A24BCB996}"/>
              </a:ext>
            </a:extLst>
          </p:cNvPr>
          <p:cNvSpPr>
            <a:spLocks noGrp="1"/>
          </p:cNvSpPr>
          <p:nvPr>
            <p:ph idx="1"/>
          </p:nvPr>
        </p:nvSpPr>
        <p:spPr>
          <a:xfrm>
            <a:off x="677334" y="1581469"/>
            <a:ext cx="8596668" cy="3880773"/>
          </a:xfrm>
        </p:spPr>
        <p:txBody>
          <a:bodyPr>
            <a:normAutofit/>
          </a:bodyPr>
          <a:lstStyle/>
          <a:p>
            <a:endParaRPr lang="en-US" dirty="0"/>
          </a:p>
          <a:p>
            <a:r>
              <a:rPr lang="en-US" dirty="0"/>
              <a:t>Originally wanted more recent data especially in an API, but we couldn't find one that had current and historical data</a:t>
            </a:r>
          </a:p>
          <a:p>
            <a:r>
              <a:rPr lang="en-US" dirty="0"/>
              <a:t>In Indiana, the majority of the accidents occurred along major interstates and highways</a:t>
            </a:r>
          </a:p>
          <a:p>
            <a:r>
              <a:rPr lang="en-US" dirty="0"/>
              <a:t>The weather did not significantly effect the number of accidents that occurred, but it could contribute to increased severity</a:t>
            </a:r>
          </a:p>
          <a:p>
            <a:r>
              <a:rPr lang="en-US" dirty="0"/>
              <a:t>Most accidents occurred during cloudy weather in IN </a:t>
            </a:r>
          </a:p>
          <a:p>
            <a:r>
              <a:rPr lang="en-US" dirty="0"/>
              <a:t>The highest incidents of accidents occurred during the morning and evening rush hours with a greater spike during the morning</a:t>
            </a:r>
          </a:p>
          <a:p>
            <a:pPr marL="0" indent="0">
              <a:buNone/>
            </a:pPr>
            <a:endParaRPr lang="en-US" dirty="0"/>
          </a:p>
        </p:txBody>
      </p:sp>
    </p:spTree>
    <p:extLst>
      <p:ext uri="{BB962C8B-B14F-4D97-AF65-F5344CB8AC3E}">
        <p14:creationId xmlns:p14="http://schemas.microsoft.com/office/powerpoint/2010/main" val="3232903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CE17-B991-4480-83D0-523781704168}"/>
              </a:ext>
            </a:extLst>
          </p:cNvPr>
          <p:cNvSpPr>
            <a:spLocks noGrp="1"/>
          </p:cNvSpPr>
          <p:nvPr>
            <p:ph type="title"/>
          </p:nvPr>
        </p:nvSpPr>
        <p:spPr/>
        <p:txBody>
          <a:bodyPr/>
          <a:lstStyle/>
          <a:p>
            <a:r>
              <a:rPr lang="en-US" dirty="0"/>
              <a:t>Postmortem</a:t>
            </a:r>
          </a:p>
        </p:txBody>
      </p:sp>
      <p:sp>
        <p:nvSpPr>
          <p:cNvPr id="3" name="Content Placeholder 2">
            <a:extLst>
              <a:ext uri="{FF2B5EF4-FFF2-40B4-BE49-F238E27FC236}">
                <a16:creationId xmlns:a16="http://schemas.microsoft.com/office/drawing/2014/main" id="{AE939BB1-A1F2-423A-981B-93CA25B337A2}"/>
              </a:ext>
            </a:extLst>
          </p:cNvPr>
          <p:cNvSpPr>
            <a:spLocks noGrp="1"/>
          </p:cNvSpPr>
          <p:nvPr>
            <p:ph idx="1"/>
          </p:nvPr>
        </p:nvSpPr>
        <p:spPr>
          <a:xfrm>
            <a:off x="677334" y="1483361"/>
            <a:ext cx="8596668" cy="4765040"/>
          </a:xfrm>
        </p:spPr>
        <p:txBody>
          <a:bodyPr>
            <a:normAutofit lnSpcReduction="10000"/>
          </a:bodyPr>
          <a:lstStyle/>
          <a:p>
            <a:r>
              <a:rPr lang="en-US" dirty="0"/>
              <a:t>Surprised that normalized accident rates by population were not mostly in higher population density areas or traffic corridors</a:t>
            </a:r>
          </a:p>
          <a:p>
            <a:r>
              <a:rPr lang="en-US" dirty="0"/>
              <a:t>Struggled with getting the state and county data aligned between the two data sets </a:t>
            </a:r>
          </a:p>
          <a:p>
            <a:r>
              <a:rPr lang="en-US" dirty="0"/>
              <a:t>The date and time were in one cell and we struggled with extracting time from the data/time format utilized</a:t>
            </a:r>
          </a:p>
          <a:p>
            <a:r>
              <a:rPr lang="en-US" dirty="0"/>
              <a:t>If there was more time, we would want to be able to do a state by state look to compare the weather conditions and highest incident times across all states </a:t>
            </a:r>
          </a:p>
          <a:p>
            <a:r>
              <a:rPr lang="en-US" dirty="0"/>
              <a:t>If current data was available, we would have liked to been able to see the effects of the travel bans and stay-at-home orders </a:t>
            </a:r>
          </a:p>
          <a:p>
            <a:r>
              <a:rPr lang="en-US" dirty="0"/>
              <a:t>2018 had significantly more accidents than any of the other years and it would be interesting to discover why that might have been</a:t>
            </a:r>
          </a:p>
          <a:p>
            <a:r>
              <a:rPr lang="en-US" dirty="0"/>
              <a:t>Does the time of year effect the number of morning rush hour accidents due to sunrise time</a:t>
            </a:r>
          </a:p>
          <a:p>
            <a:endParaRPr lang="en-US" dirty="0"/>
          </a:p>
          <a:p>
            <a:pPr marL="0" indent="0">
              <a:buNone/>
            </a:pPr>
            <a:endParaRPr lang="en-US" dirty="0"/>
          </a:p>
        </p:txBody>
      </p:sp>
    </p:spTree>
    <p:extLst>
      <p:ext uri="{BB962C8B-B14F-4D97-AF65-F5344CB8AC3E}">
        <p14:creationId xmlns:p14="http://schemas.microsoft.com/office/powerpoint/2010/main" val="404305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E10E-2CBF-479C-9790-C9C31F63B1C1}"/>
              </a:ext>
            </a:extLst>
          </p:cNvPr>
          <p:cNvSpPr>
            <a:spLocks noGrp="1"/>
          </p:cNvSpPr>
          <p:nvPr>
            <p:ph type="title"/>
          </p:nvPr>
        </p:nvSpPr>
        <p:spPr>
          <a:xfrm>
            <a:off x="677335" y="2700868"/>
            <a:ext cx="8596668" cy="804332"/>
          </a:xfrm>
        </p:spPr>
        <p:txBody>
          <a:bodyPr/>
          <a:lstStyle/>
          <a:p>
            <a:r>
              <a:rPr lang="en-US" dirty="0"/>
              <a:t>Motivation and Summary</a:t>
            </a:r>
          </a:p>
        </p:txBody>
      </p:sp>
    </p:spTree>
    <p:extLst>
      <p:ext uri="{BB962C8B-B14F-4D97-AF65-F5344CB8AC3E}">
        <p14:creationId xmlns:p14="http://schemas.microsoft.com/office/powerpoint/2010/main" val="865225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BDC6852-AF8C-4FC4-AB3D-195FD0488B8C}"/>
              </a:ext>
            </a:extLst>
          </p:cNvPr>
          <p:cNvSpPr>
            <a:spLocks noGrp="1"/>
          </p:cNvSpPr>
          <p:nvPr>
            <p:ph type="title"/>
          </p:nvPr>
        </p:nvSpPr>
        <p:spPr>
          <a:xfrm>
            <a:off x="491916" y="2187042"/>
            <a:ext cx="4487116" cy="2158456"/>
          </a:xfrm>
        </p:spPr>
        <p:txBody>
          <a:bodyPr anchor="ctr">
            <a:normAutofit/>
          </a:bodyPr>
          <a:lstStyle/>
          <a:p>
            <a:pPr algn="ctr"/>
            <a:r>
              <a:rPr lang="en-US" dirty="0">
                <a:solidFill>
                  <a:schemeClr val="bg1"/>
                </a:solidFill>
              </a:rPr>
              <a:t>Questions?</a:t>
            </a:r>
          </a:p>
        </p:txBody>
      </p:sp>
      <p:pic>
        <p:nvPicPr>
          <p:cNvPr id="7" name="Graphic 6" descr="Questions">
            <a:extLst>
              <a:ext uri="{FF2B5EF4-FFF2-40B4-BE49-F238E27FC236}">
                <a16:creationId xmlns:a16="http://schemas.microsoft.com/office/drawing/2014/main" id="{A25136C3-A5EB-4BBB-81E6-B3A8531801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08828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10">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2">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14">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4" name="Straight Connector 16">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4C456F53-5EF4-4DE6-816A-C6AC5432ADE6}"/>
              </a:ext>
            </a:extLst>
          </p:cNvPr>
          <p:cNvSpPr>
            <a:spLocks noGrp="1"/>
          </p:cNvSpPr>
          <p:nvPr>
            <p:ph idx="1"/>
          </p:nvPr>
        </p:nvSpPr>
        <p:spPr>
          <a:xfrm>
            <a:off x="330200" y="1367366"/>
            <a:ext cx="10903857" cy="5393267"/>
          </a:xfrm>
        </p:spPr>
        <p:txBody>
          <a:bodyPr>
            <a:normAutofit/>
          </a:bodyPr>
          <a:lstStyle/>
          <a:p>
            <a:pPr marL="0" indent="0">
              <a:lnSpc>
                <a:spcPct val="90000"/>
              </a:lnSpc>
              <a:buNone/>
            </a:pPr>
            <a:r>
              <a:rPr lang="en-US" dirty="0"/>
              <a:t>HYPOTHESES: </a:t>
            </a:r>
          </a:p>
          <a:p>
            <a:pPr>
              <a:lnSpc>
                <a:spcPct val="90000"/>
              </a:lnSpc>
            </a:pPr>
            <a:r>
              <a:rPr lang="en-US" dirty="0"/>
              <a:t>Inclement weather increases traffic accidents </a:t>
            </a:r>
          </a:p>
          <a:p>
            <a:pPr>
              <a:lnSpc>
                <a:spcPct val="90000"/>
              </a:lnSpc>
            </a:pPr>
            <a:r>
              <a:rPr lang="en-US" dirty="0"/>
              <a:t>Accident rates are higher at certain times of the day (i.e. Rush Hour)</a:t>
            </a:r>
          </a:p>
          <a:p>
            <a:pPr marL="0" indent="0">
              <a:lnSpc>
                <a:spcPct val="90000"/>
              </a:lnSpc>
              <a:buNone/>
            </a:pPr>
            <a:endParaRPr lang="en-US" dirty="0"/>
          </a:p>
          <a:p>
            <a:pPr marL="0" indent="0">
              <a:lnSpc>
                <a:spcPct val="90000"/>
              </a:lnSpc>
              <a:buNone/>
            </a:pPr>
            <a:r>
              <a:rPr lang="en-US" dirty="0"/>
              <a:t>QUESTIONS: </a:t>
            </a:r>
          </a:p>
          <a:p>
            <a:pPr>
              <a:lnSpc>
                <a:spcPct val="90000"/>
              </a:lnSpc>
              <a:buFont typeface="+mj-lt"/>
              <a:buAutoNum type="arabicPeriod"/>
            </a:pPr>
            <a:r>
              <a:rPr lang="en-US" dirty="0"/>
              <a:t>What is the correlation between weather conditions and traffic accidents in Indiana?</a:t>
            </a:r>
          </a:p>
          <a:p>
            <a:pPr marL="342900" indent="-342900">
              <a:lnSpc>
                <a:spcPct val="90000"/>
              </a:lnSpc>
              <a:buFont typeface="+mj-lt"/>
              <a:buAutoNum type="arabicPeriod"/>
            </a:pPr>
            <a:r>
              <a:rPr lang="en-US" dirty="0"/>
              <a:t>What time of day do most accidents occur?  </a:t>
            </a:r>
          </a:p>
          <a:p>
            <a:pPr marL="342900" indent="-342900">
              <a:lnSpc>
                <a:spcPct val="90000"/>
              </a:lnSpc>
              <a:buFont typeface="+mj-lt"/>
              <a:buAutoNum type="arabicPeriod"/>
            </a:pPr>
            <a:r>
              <a:rPr lang="en-US" dirty="0"/>
              <a:t>What weather conditions affect severity of accidents? </a:t>
            </a:r>
          </a:p>
          <a:p>
            <a:pPr marL="342900" indent="-342900">
              <a:lnSpc>
                <a:spcPct val="90000"/>
              </a:lnSpc>
              <a:buFont typeface="+mj-lt"/>
              <a:buAutoNum type="arabicPeriod"/>
            </a:pPr>
            <a:r>
              <a:rPr lang="en-US" dirty="0"/>
              <a:t>Where do most accidents occur within a geographical area? </a:t>
            </a:r>
          </a:p>
          <a:p>
            <a:pPr marL="342900" indent="-342900">
              <a:lnSpc>
                <a:spcPct val="90000"/>
              </a:lnSpc>
              <a:buFont typeface="+mj-lt"/>
              <a:buAutoNum type="arabicPeriod"/>
            </a:pPr>
            <a:endParaRPr lang="en-US" dirty="0"/>
          </a:p>
          <a:p>
            <a:pPr marL="0" indent="0">
              <a:lnSpc>
                <a:spcPct val="90000"/>
              </a:lnSpc>
              <a:buNone/>
            </a:pPr>
            <a:r>
              <a:rPr lang="en-US" dirty="0"/>
              <a:t>Why: </a:t>
            </a:r>
          </a:p>
          <a:p>
            <a:pPr marL="0" indent="0">
              <a:lnSpc>
                <a:spcPct val="90000"/>
              </a:lnSpc>
              <a:buNone/>
            </a:pPr>
            <a:r>
              <a:rPr lang="en-US" dirty="0"/>
              <a:t>To demonstrate the most dangerous areas, what time of day is the most likely to have an accident and if weather conditions contributed significantly to the number of accidents or the severity. </a:t>
            </a:r>
          </a:p>
          <a:p>
            <a:pPr marL="0" indent="0">
              <a:lnSpc>
                <a:spcPct val="90000"/>
              </a:lnSpc>
              <a:buNone/>
            </a:pPr>
            <a:endParaRPr lang="en-US" dirty="0"/>
          </a:p>
        </p:txBody>
      </p:sp>
      <p:sp>
        <p:nvSpPr>
          <p:cNvPr id="35"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9B039D98-3032-4C00-A6EE-BC5CCCE06D84}"/>
              </a:ext>
            </a:extLst>
          </p:cNvPr>
          <p:cNvSpPr>
            <a:spLocks noGrp="1"/>
          </p:cNvSpPr>
          <p:nvPr>
            <p:ph type="title"/>
          </p:nvPr>
        </p:nvSpPr>
        <p:spPr>
          <a:xfrm>
            <a:off x="677334" y="609600"/>
            <a:ext cx="8596668" cy="660400"/>
          </a:xfrm>
        </p:spPr>
        <p:txBody>
          <a:bodyPr/>
          <a:lstStyle/>
          <a:p>
            <a:r>
              <a:rPr lang="en-US" dirty="0"/>
              <a:t>Hypothesis and Questions</a:t>
            </a:r>
          </a:p>
        </p:txBody>
      </p:sp>
    </p:spTree>
    <p:extLst>
      <p:ext uri="{BB962C8B-B14F-4D97-AF65-F5344CB8AC3E}">
        <p14:creationId xmlns:p14="http://schemas.microsoft.com/office/powerpoint/2010/main" val="18324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78549" y="541073"/>
            <a:ext cx="8596668" cy="660400"/>
          </a:xfrm>
        </p:spPr>
        <p:txBody>
          <a:bodyPr>
            <a:normAutofit/>
          </a:bodyPr>
          <a:lstStyle/>
          <a:p>
            <a:r>
              <a:rPr lang="en-US" dirty="0"/>
              <a:t>Summary</a:t>
            </a:r>
          </a:p>
        </p:txBody>
      </p:sp>
      <p:sp>
        <p:nvSpPr>
          <p:cNvPr id="31" name="Isosceles Triangle 10">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2">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14">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4" name="Straight Connector 16">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4C456F53-5EF4-4DE6-816A-C6AC5432ADE6}"/>
              </a:ext>
            </a:extLst>
          </p:cNvPr>
          <p:cNvSpPr>
            <a:spLocks noGrp="1"/>
          </p:cNvSpPr>
          <p:nvPr>
            <p:ph idx="1"/>
          </p:nvPr>
        </p:nvSpPr>
        <p:spPr>
          <a:xfrm>
            <a:off x="330201" y="1270000"/>
            <a:ext cx="9693365" cy="5393267"/>
          </a:xfrm>
        </p:spPr>
        <p:txBody>
          <a:bodyPr>
            <a:normAutofit/>
          </a:bodyPr>
          <a:lstStyle/>
          <a:p>
            <a:pPr marL="0" indent="0">
              <a:lnSpc>
                <a:spcPct val="90000"/>
              </a:lnSpc>
              <a:buNone/>
            </a:pPr>
            <a:r>
              <a:rPr lang="en-US" dirty="0"/>
              <a:t>Summary: </a:t>
            </a:r>
          </a:p>
          <a:p>
            <a:pPr marL="0" indent="0">
              <a:lnSpc>
                <a:spcPct val="90000"/>
              </a:lnSpc>
              <a:buNone/>
            </a:pPr>
            <a:r>
              <a:rPr lang="en-US" dirty="0"/>
              <a:t>We were able to answer the majority of the questions, however we did not find 2020 data.  </a:t>
            </a:r>
          </a:p>
          <a:p>
            <a:pPr>
              <a:lnSpc>
                <a:spcPct val="90000"/>
              </a:lnSpc>
              <a:buFont typeface="+mj-lt"/>
              <a:buAutoNum type="arabicPeriod"/>
            </a:pPr>
            <a:r>
              <a:rPr lang="en-US" dirty="0"/>
              <a:t>What is the correlation between weather conditions and traffic accidents in Indiana?</a:t>
            </a:r>
          </a:p>
          <a:p>
            <a:pPr lvl="1">
              <a:lnSpc>
                <a:spcPct val="90000"/>
              </a:lnSpc>
              <a:buFont typeface="Wingdings" panose="05000000000000000000" pitchFamily="2" charset="2"/>
              <a:buChar char="Ø"/>
            </a:pPr>
            <a:r>
              <a:rPr lang="en-US" dirty="0"/>
              <a:t>There were fewer accidents recorded during inclement weather conditions vs. the fair weather conditions (cloudy being the highest rate of accidents)</a:t>
            </a:r>
          </a:p>
          <a:p>
            <a:pPr>
              <a:lnSpc>
                <a:spcPct val="90000"/>
              </a:lnSpc>
              <a:buFont typeface="+mj-lt"/>
              <a:buAutoNum type="arabicPeriod"/>
            </a:pPr>
            <a:r>
              <a:rPr lang="en-US" dirty="0"/>
              <a:t>What time of day do most accidents occur?  </a:t>
            </a:r>
          </a:p>
          <a:p>
            <a:pPr lvl="1">
              <a:lnSpc>
                <a:spcPct val="90000"/>
              </a:lnSpc>
              <a:buFont typeface="Wingdings" panose="05000000000000000000" pitchFamily="2" charset="2"/>
              <a:buChar char="Ø"/>
            </a:pPr>
            <a:r>
              <a:rPr lang="en-US" dirty="0"/>
              <a:t>The highest incidents of traffic accidents in IN was during the morning rush hour (7am-9am) and then there was a significant decrease after 9am.  </a:t>
            </a:r>
          </a:p>
          <a:p>
            <a:pPr>
              <a:lnSpc>
                <a:spcPct val="90000"/>
              </a:lnSpc>
              <a:buFont typeface="+mj-lt"/>
              <a:buAutoNum type="arabicPeriod"/>
            </a:pPr>
            <a:r>
              <a:rPr lang="en-US" dirty="0"/>
              <a:t>Do weather conditions have an effect on the number or severity of accidents? </a:t>
            </a:r>
          </a:p>
          <a:p>
            <a:pPr lvl="1">
              <a:lnSpc>
                <a:spcPct val="90000"/>
              </a:lnSpc>
              <a:buFont typeface="Wingdings" panose="05000000000000000000" pitchFamily="2" charset="2"/>
              <a:buChar char="Ø"/>
            </a:pPr>
            <a:r>
              <a:rPr lang="en-US" dirty="0"/>
              <a:t>Weather did not have an impact on the number of accidents, but did have an impact on the severity of the accidents, with snow having the highest average severity</a:t>
            </a:r>
          </a:p>
          <a:p>
            <a:pPr>
              <a:lnSpc>
                <a:spcPct val="90000"/>
              </a:lnSpc>
              <a:buFont typeface="+mj-lt"/>
              <a:buAutoNum type="arabicPeriod"/>
            </a:pPr>
            <a:r>
              <a:rPr lang="en-US" dirty="0"/>
              <a:t>Where do most accidents occur within a geographical area? </a:t>
            </a:r>
          </a:p>
          <a:p>
            <a:pPr lvl="1">
              <a:lnSpc>
                <a:spcPct val="90000"/>
              </a:lnSpc>
              <a:buFont typeface="Wingdings" panose="05000000000000000000" pitchFamily="2" charset="2"/>
              <a:buChar char="Ø"/>
            </a:pPr>
            <a:r>
              <a:rPr lang="en-US" dirty="0"/>
              <a:t>Within IN the accidents occurred most frequently along major highways and interstates</a:t>
            </a:r>
          </a:p>
          <a:p>
            <a:pPr lvl="1">
              <a:lnSpc>
                <a:spcPct val="90000"/>
              </a:lnSpc>
              <a:buFont typeface="Wingdings" panose="05000000000000000000" pitchFamily="2" charset="2"/>
              <a:buChar char="Ø"/>
            </a:pPr>
            <a:r>
              <a:rPr lang="en-US" dirty="0"/>
              <a:t>Nationally, 8 of the top twenty counties with the highest incidents of accidents per population were in South Carolina</a:t>
            </a:r>
          </a:p>
          <a:p>
            <a:pPr marL="0" indent="0">
              <a:lnSpc>
                <a:spcPct val="90000"/>
              </a:lnSpc>
              <a:buNone/>
            </a:pPr>
            <a:endParaRPr lang="en-US" dirty="0"/>
          </a:p>
        </p:txBody>
      </p:sp>
      <p:sp>
        <p:nvSpPr>
          <p:cNvPr id="35"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4406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anim calcmode="lin" valueType="num">
                                      <p:cBhvr additive="base">
                                        <p:cTn id="5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9F47A-5938-4808-93C4-C92692A6B77E}"/>
              </a:ext>
            </a:extLst>
          </p:cNvPr>
          <p:cNvSpPr>
            <a:spLocks noGrp="1"/>
          </p:cNvSpPr>
          <p:nvPr>
            <p:ph type="title"/>
          </p:nvPr>
        </p:nvSpPr>
        <p:spPr>
          <a:xfrm>
            <a:off x="1333502" y="609600"/>
            <a:ext cx="8596668" cy="1320800"/>
          </a:xfrm>
        </p:spPr>
        <p:txBody>
          <a:bodyPr>
            <a:normAutofit/>
          </a:bodyPr>
          <a:lstStyle/>
          <a:p>
            <a:r>
              <a:rPr lang="en-US"/>
              <a:t>Questions and Data</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F09840A-F478-4CCC-A867-EFB23724E4EC}"/>
              </a:ext>
            </a:extLst>
          </p:cNvPr>
          <p:cNvSpPr>
            <a:spLocks noGrp="1"/>
          </p:cNvSpPr>
          <p:nvPr>
            <p:ph idx="1"/>
          </p:nvPr>
        </p:nvSpPr>
        <p:spPr>
          <a:xfrm>
            <a:off x="1333502" y="2160589"/>
            <a:ext cx="8596668" cy="3880773"/>
          </a:xfrm>
        </p:spPr>
        <p:txBody>
          <a:bodyPr>
            <a:normAutofit/>
          </a:bodyPr>
          <a:lstStyle/>
          <a:p>
            <a:r>
              <a:rPr lang="en-US" dirty="0"/>
              <a:t>We were able to find a dataset that contained accidents, severity, weather, latitude, longitude, city, state and multiple other data points for accidents across the country from 2016 to 2019.  </a:t>
            </a:r>
          </a:p>
          <a:p>
            <a:pPr lvl="1"/>
            <a:r>
              <a:rPr lang="en-US" dirty="0">
                <a:solidFill>
                  <a:schemeClr val="accent5"/>
                </a:solidFill>
                <a:hlinkClick r:id="rId2"/>
              </a:rPr>
              <a:t>https://www.kaggle.com/sobhanmoosavi/us-accidents</a:t>
            </a:r>
            <a:endParaRPr lang="en-US" dirty="0">
              <a:solidFill>
                <a:schemeClr val="accent5"/>
              </a:solidFill>
            </a:endParaRPr>
          </a:p>
          <a:p>
            <a:r>
              <a:rPr lang="en-US" dirty="0"/>
              <a:t>Utilized census data to normalize the accidents to geographic areas by population</a:t>
            </a:r>
          </a:p>
          <a:p>
            <a:pPr lvl="1"/>
            <a:r>
              <a:rPr lang="en-US" dirty="0">
                <a:solidFill>
                  <a:schemeClr val="accent5"/>
                </a:solidFill>
                <a:hlinkClick r:id="rId3"/>
              </a:rPr>
              <a:t>https://www.census.gov/data/datasets/2010/dec/rdo/section-203-determination-pums.html</a:t>
            </a:r>
            <a:endParaRPr lang="en-US" dirty="0">
              <a:solidFill>
                <a:schemeClr val="accent5"/>
              </a:solidFill>
            </a:endParaRPr>
          </a:p>
          <a:p>
            <a:pPr marL="457200" lvl="1" indent="0">
              <a:buNone/>
            </a:pPr>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0563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E10E-2CBF-479C-9790-C9C31F63B1C1}"/>
              </a:ext>
            </a:extLst>
          </p:cNvPr>
          <p:cNvSpPr>
            <a:spLocks noGrp="1"/>
          </p:cNvSpPr>
          <p:nvPr>
            <p:ph type="title"/>
          </p:nvPr>
        </p:nvSpPr>
        <p:spPr>
          <a:xfrm>
            <a:off x="677335" y="2700868"/>
            <a:ext cx="8596668" cy="804332"/>
          </a:xfrm>
        </p:spPr>
        <p:txBody>
          <a:bodyPr/>
          <a:lstStyle/>
          <a:p>
            <a:r>
              <a:rPr lang="en-US" dirty="0"/>
              <a:t>Exploration and Cleanup</a:t>
            </a:r>
          </a:p>
        </p:txBody>
      </p:sp>
    </p:spTree>
    <p:extLst>
      <p:ext uri="{BB962C8B-B14F-4D97-AF65-F5344CB8AC3E}">
        <p14:creationId xmlns:p14="http://schemas.microsoft.com/office/powerpoint/2010/main" val="250156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0EA51B-B523-4031-8DCE-F84928068C48}"/>
              </a:ext>
            </a:extLst>
          </p:cNvPr>
          <p:cNvSpPr>
            <a:spLocks noGrp="1"/>
          </p:cNvSpPr>
          <p:nvPr>
            <p:ph type="title"/>
          </p:nvPr>
        </p:nvSpPr>
        <p:spPr/>
        <p:txBody>
          <a:bodyPr/>
          <a:lstStyle/>
          <a:p>
            <a:r>
              <a:rPr lang="en-US" dirty="0"/>
              <a:t>Data Cleanup and Exploration</a:t>
            </a:r>
          </a:p>
        </p:txBody>
      </p:sp>
      <p:sp>
        <p:nvSpPr>
          <p:cNvPr id="5" name="Text Placeholder 4">
            <a:extLst>
              <a:ext uri="{FF2B5EF4-FFF2-40B4-BE49-F238E27FC236}">
                <a16:creationId xmlns:a16="http://schemas.microsoft.com/office/drawing/2014/main" id="{062028EC-3895-4472-88D7-DF630A6F37AE}"/>
              </a:ext>
            </a:extLst>
          </p:cNvPr>
          <p:cNvSpPr>
            <a:spLocks noGrp="1"/>
          </p:cNvSpPr>
          <p:nvPr>
            <p:ph type="body" idx="1"/>
          </p:nvPr>
        </p:nvSpPr>
        <p:spPr>
          <a:xfrm>
            <a:off x="677334" y="1216025"/>
            <a:ext cx="4185623" cy="576262"/>
          </a:xfrm>
        </p:spPr>
        <p:txBody>
          <a:bodyPr/>
          <a:lstStyle/>
          <a:p>
            <a:r>
              <a:rPr lang="en-US" dirty="0"/>
              <a:t>Exploration	</a:t>
            </a:r>
          </a:p>
        </p:txBody>
      </p:sp>
      <p:sp>
        <p:nvSpPr>
          <p:cNvPr id="6" name="Content Placeholder 5">
            <a:extLst>
              <a:ext uri="{FF2B5EF4-FFF2-40B4-BE49-F238E27FC236}">
                <a16:creationId xmlns:a16="http://schemas.microsoft.com/office/drawing/2014/main" id="{E23B80A7-C224-4711-BC6D-2FD3537849F6}"/>
              </a:ext>
            </a:extLst>
          </p:cNvPr>
          <p:cNvSpPr>
            <a:spLocks noGrp="1"/>
          </p:cNvSpPr>
          <p:nvPr>
            <p:ph sz="half" idx="2"/>
          </p:nvPr>
        </p:nvSpPr>
        <p:spPr>
          <a:xfrm>
            <a:off x="677334" y="1776942"/>
            <a:ext cx="8287502" cy="2390978"/>
          </a:xfrm>
        </p:spPr>
        <p:txBody>
          <a:bodyPr>
            <a:normAutofit fontScale="85000" lnSpcReduction="20000"/>
          </a:bodyPr>
          <a:lstStyle/>
          <a:p>
            <a:r>
              <a:rPr lang="en-US" dirty="0"/>
              <a:t>Searched for a dataset that had sufficient data, various measurable factors, and was recent.  Ideally, we would have wanted to see 2020 data; however it wasn’t available </a:t>
            </a:r>
          </a:p>
          <a:p>
            <a:pPr lvl="1"/>
            <a:r>
              <a:rPr lang="en-US" dirty="0"/>
              <a:t>The dataset used had ~3M lines and ~50 columns</a:t>
            </a:r>
          </a:p>
          <a:p>
            <a:r>
              <a:rPr lang="en-US" dirty="0"/>
              <a:t>Expecting to see a larger impact of weather on accidents, but discovered that the most incidents occurred during fairer weather</a:t>
            </a:r>
          </a:p>
          <a:p>
            <a:r>
              <a:rPr lang="en-US" dirty="0"/>
              <a:t>Expected to be able to locate more free APIs surrounding historical traffic data and weather</a:t>
            </a:r>
          </a:p>
          <a:p>
            <a:r>
              <a:rPr lang="en-US" dirty="0"/>
              <a:t>Originally, we would have liked to see how the stay-at-home order was effecting current traffic data; however 2020 data was not available, so we had to modify our questions</a:t>
            </a:r>
          </a:p>
          <a:p>
            <a:pPr marL="0" indent="0">
              <a:buNone/>
            </a:pPr>
            <a:endParaRPr lang="en-US" dirty="0"/>
          </a:p>
          <a:p>
            <a:endParaRPr lang="en-US" dirty="0"/>
          </a:p>
        </p:txBody>
      </p:sp>
      <p:pic>
        <p:nvPicPr>
          <p:cNvPr id="14" name="Picture 13" descr="A screenshot of a cell phone&#10;&#10;Description automatically generated">
            <a:extLst>
              <a:ext uri="{FF2B5EF4-FFF2-40B4-BE49-F238E27FC236}">
                <a16:creationId xmlns:a16="http://schemas.microsoft.com/office/drawing/2014/main" id="{1599D37F-0479-4850-96BD-85CE2E655393}"/>
              </a:ext>
            </a:extLst>
          </p:cNvPr>
          <p:cNvPicPr>
            <a:picLocks noChangeAspect="1"/>
          </p:cNvPicPr>
          <p:nvPr/>
        </p:nvPicPr>
        <p:blipFill>
          <a:blip r:embed="rId3"/>
          <a:stretch>
            <a:fillRect/>
          </a:stretch>
        </p:blipFill>
        <p:spPr>
          <a:xfrm>
            <a:off x="1069873" y="4167920"/>
            <a:ext cx="7811590" cy="2625612"/>
          </a:xfrm>
          <a:prstGeom prst="rect">
            <a:avLst/>
          </a:prstGeom>
          <a:ln>
            <a:solidFill>
              <a:schemeClr val="tx1"/>
            </a:solidFill>
          </a:ln>
        </p:spPr>
      </p:pic>
    </p:spTree>
    <p:extLst>
      <p:ext uri="{BB962C8B-B14F-4D97-AF65-F5344CB8AC3E}">
        <p14:creationId xmlns:p14="http://schemas.microsoft.com/office/powerpoint/2010/main" val="342939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0EA51B-B523-4031-8DCE-F84928068C48}"/>
              </a:ext>
            </a:extLst>
          </p:cNvPr>
          <p:cNvSpPr>
            <a:spLocks noGrp="1"/>
          </p:cNvSpPr>
          <p:nvPr>
            <p:ph type="title"/>
          </p:nvPr>
        </p:nvSpPr>
        <p:spPr>
          <a:xfrm>
            <a:off x="677334" y="609600"/>
            <a:ext cx="8596668" cy="642543"/>
          </a:xfrm>
        </p:spPr>
        <p:txBody>
          <a:bodyPr/>
          <a:lstStyle/>
          <a:p>
            <a:r>
              <a:rPr lang="en-US" dirty="0"/>
              <a:t>Data Cleanup and Exploration (cont.)</a:t>
            </a:r>
          </a:p>
        </p:txBody>
      </p:sp>
      <p:sp>
        <p:nvSpPr>
          <p:cNvPr id="7" name="Text Placeholder 6">
            <a:extLst>
              <a:ext uri="{FF2B5EF4-FFF2-40B4-BE49-F238E27FC236}">
                <a16:creationId xmlns:a16="http://schemas.microsoft.com/office/drawing/2014/main" id="{D082629C-4C91-4990-B64A-769AA0A559C3}"/>
              </a:ext>
            </a:extLst>
          </p:cNvPr>
          <p:cNvSpPr>
            <a:spLocks noGrp="1"/>
          </p:cNvSpPr>
          <p:nvPr>
            <p:ph type="body" sz="quarter" idx="3"/>
          </p:nvPr>
        </p:nvSpPr>
        <p:spPr>
          <a:xfrm>
            <a:off x="677334" y="1354138"/>
            <a:ext cx="4185618" cy="576262"/>
          </a:xfrm>
        </p:spPr>
        <p:txBody>
          <a:bodyPr/>
          <a:lstStyle/>
          <a:p>
            <a:r>
              <a:rPr lang="en-US" dirty="0"/>
              <a:t>Data Cleanup</a:t>
            </a:r>
          </a:p>
        </p:txBody>
      </p:sp>
      <p:sp>
        <p:nvSpPr>
          <p:cNvPr id="8" name="Content Placeholder 7">
            <a:extLst>
              <a:ext uri="{FF2B5EF4-FFF2-40B4-BE49-F238E27FC236}">
                <a16:creationId xmlns:a16="http://schemas.microsoft.com/office/drawing/2014/main" id="{DD5E04F7-DB32-41D2-9C3E-C1AC9842DE20}"/>
              </a:ext>
            </a:extLst>
          </p:cNvPr>
          <p:cNvSpPr>
            <a:spLocks noGrp="1"/>
          </p:cNvSpPr>
          <p:nvPr>
            <p:ph sz="quarter" idx="4"/>
          </p:nvPr>
        </p:nvSpPr>
        <p:spPr>
          <a:xfrm>
            <a:off x="677334" y="2032395"/>
            <a:ext cx="8676216" cy="3939780"/>
          </a:xfrm>
        </p:spPr>
        <p:txBody>
          <a:bodyPr>
            <a:normAutofit/>
          </a:bodyPr>
          <a:lstStyle/>
          <a:p>
            <a:r>
              <a:rPr lang="en-US" dirty="0"/>
              <a:t>Many of the columns in the dataset were unrelated to the questions, so those columns had to be removed to better view the data  </a:t>
            </a:r>
          </a:p>
          <a:p>
            <a:r>
              <a:rPr lang="en-US" dirty="0"/>
              <a:t>There was approximately 3M lines of data.  Initially we narrowed it down to just the data from IN.  </a:t>
            </a:r>
          </a:p>
          <a:p>
            <a:r>
              <a:rPr lang="en-US" dirty="0"/>
              <a:t>We encountered a problem with the weather descriptions not being standardized. </a:t>
            </a:r>
          </a:p>
          <a:p>
            <a:pPr lvl="1"/>
            <a:r>
              <a:rPr lang="en-US" dirty="0"/>
              <a:t>For example, there were conditions such as “Thunderstorms” and “T-Storms” and “Thunder” that were all combined under one condition.  </a:t>
            </a:r>
          </a:p>
          <a:p>
            <a:pPr lvl="1"/>
            <a:r>
              <a:rPr lang="en-US" dirty="0"/>
              <a:t>We had around 50 types and consolidated to 8 types by using .map   </a:t>
            </a:r>
          </a:p>
          <a:p>
            <a:r>
              <a:rPr lang="en-US" dirty="0"/>
              <a:t>Census data changed from state name to state abbreviation using a dictionary in order to make the datasets consistent </a:t>
            </a:r>
          </a:p>
        </p:txBody>
      </p:sp>
    </p:spTree>
    <p:extLst>
      <p:ext uri="{BB962C8B-B14F-4D97-AF65-F5344CB8AC3E}">
        <p14:creationId xmlns:p14="http://schemas.microsoft.com/office/powerpoint/2010/main" val="4113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40D77AC-009C-4CFB-A623-6BE85B2204CC}"/>
              </a:ext>
            </a:extLst>
          </p:cNvPr>
          <p:cNvPicPr>
            <a:picLocks noChangeAspect="1"/>
          </p:cNvPicPr>
          <p:nvPr/>
        </p:nvPicPr>
        <p:blipFill>
          <a:blip r:embed="rId3"/>
          <a:stretch>
            <a:fillRect/>
          </a:stretch>
        </p:blipFill>
        <p:spPr>
          <a:xfrm>
            <a:off x="200025" y="1619250"/>
            <a:ext cx="5278438" cy="5000625"/>
          </a:xfrm>
          <a:prstGeom prst="rect">
            <a:avLst/>
          </a:prstGeom>
          <a:ln>
            <a:solidFill>
              <a:schemeClr val="tx1"/>
            </a:solidFill>
          </a:ln>
        </p:spPr>
      </p:pic>
      <p:sp>
        <p:nvSpPr>
          <p:cNvPr id="4" name="TextBox 3">
            <a:extLst>
              <a:ext uri="{FF2B5EF4-FFF2-40B4-BE49-F238E27FC236}">
                <a16:creationId xmlns:a16="http://schemas.microsoft.com/office/drawing/2014/main" id="{F8E5DCBD-3DFE-428E-B95E-41126F8F5D6E}"/>
              </a:ext>
            </a:extLst>
          </p:cNvPr>
          <p:cNvSpPr txBox="1"/>
          <p:nvPr/>
        </p:nvSpPr>
        <p:spPr>
          <a:xfrm>
            <a:off x="677069" y="1249105"/>
            <a:ext cx="4324350" cy="369332"/>
          </a:xfrm>
          <a:prstGeom prst="rect">
            <a:avLst/>
          </a:prstGeom>
          <a:noFill/>
          <a:ln>
            <a:solidFill>
              <a:schemeClr val="bg2">
                <a:lumMod val="10000"/>
              </a:schemeClr>
            </a:solidFill>
          </a:ln>
        </p:spPr>
        <p:txBody>
          <a:bodyPr wrap="square" rtlCol="0">
            <a:spAutoFit/>
          </a:bodyPr>
          <a:lstStyle/>
          <a:p>
            <a:pPr algn="ctr"/>
            <a:r>
              <a:rPr lang="en-US" dirty="0"/>
              <a:t>Weather Condition Mapping</a:t>
            </a:r>
          </a:p>
        </p:txBody>
      </p:sp>
      <p:sp>
        <p:nvSpPr>
          <p:cNvPr id="5" name="Title 3">
            <a:extLst>
              <a:ext uri="{FF2B5EF4-FFF2-40B4-BE49-F238E27FC236}">
                <a16:creationId xmlns:a16="http://schemas.microsoft.com/office/drawing/2014/main" id="{9D3B470C-901E-4BB7-B04F-B404DF52C280}"/>
              </a:ext>
            </a:extLst>
          </p:cNvPr>
          <p:cNvSpPr txBox="1">
            <a:spLocks/>
          </p:cNvSpPr>
          <p:nvPr/>
        </p:nvSpPr>
        <p:spPr>
          <a:xfrm>
            <a:off x="200025" y="425329"/>
            <a:ext cx="8596668" cy="64254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Cleanup Code</a:t>
            </a:r>
          </a:p>
        </p:txBody>
      </p:sp>
      <p:sp>
        <p:nvSpPr>
          <p:cNvPr id="6" name="TextBox 5">
            <a:extLst>
              <a:ext uri="{FF2B5EF4-FFF2-40B4-BE49-F238E27FC236}">
                <a16:creationId xmlns:a16="http://schemas.microsoft.com/office/drawing/2014/main" id="{04A514D0-5024-47A9-8968-D72D9FAC10A8}"/>
              </a:ext>
            </a:extLst>
          </p:cNvPr>
          <p:cNvSpPr txBox="1"/>
          <p:nvPr/>
        </p:nvSpPr>
        <p:spPr>
          <a:xfrm>
            <a:off x="6038614" y="1198067"/>
            <a:ext cx="4324350" cy="646331"/>
          </a:xfrm>
          <a:prstGeom prst="rect">
            <a:avLst/>
          </a:prstGeom>
          <a:noFill/>
          <a:ln>
            <a:solidFill>
              <a:schemeClr val="bg2">
                <a:lumMod val="10000"/>
              </a:schemeClr>
            </a:solidFill>
          </a:ln>
        </p:spPr>
        <p:txBody>
          <a:bodyPr wrap="square" rtlCol="0">
            <a:spAutoFit/>
          </a:bodyPr>
          <a:lstStyle/>
          <a:p>
            <a:pPr algn="ctr"/>
            <a:r>
              <a:rPr lang="en-US" dirty="0"/>
              <a:t>Renaming a column to be consistent across data sets</a:t>
            </a:r>
          </a:p>
        </p:txBody>
      </p:sp>
      <p:pic>
        <p:nvPicPr>
          <p:cNvPr id="8" name="Picture 7" descr="A screenshot of a cell phone&#10;&#10;Description automatically generated">
            <a:extLst>
              <a:ext uri="{FF2B5EF4-FFF2-40B4-BE49-F238E27FC236}">
                <a16:creationId xmlns:a16="http://schemas.microsoft.com/office/drawing/2014/main" id="{30C6EA46-5383-43FE-96DE-057EC95B885E}"/>
              </a:ext>
            </a:extLst>
          </p:cNvPr>
          <p:cNvPicPr>
            <a:picLocks noChangeAspect="1"/>
          </p:cNvPicPr>
          <p:nvPr/>
        </p:nvPicPr>
        <p:blipFill>
          <a:blip r:embed="rId4"/>
          <a:stretch>
            <a:fillRect/>
          </a:stretch>
        </p:blipFill>
        <p:spPr>
          <a:xfrm>
            <a:off x="5743104" y="1844398"/>
            <a:ext cx="4915369" cy="995413"/>
          </a:xfrm>
          <a:prstGeom prst="rect">
            <a:avLst/>
          </a:prstGeom>
          <a:ln>
            <a:solidFill>
              <a:schemeClr val="bg2">
                <a:lumMod val="10000"/>
              </a:schemeClr>
            </a:solidFill>
          </a:ln>
        </p:spPr>
      </p:pic>
      <p:pic>
        <p:nvPicPr>
          <p:cNvPr id="10" name="Picture 9" descr="A close up of text on a white background&#10;&#10;Description automatically generated">
            <a:extLst>
              <a:ext uri="{FF2B5EF4-FFF2-40B4-BE49-F238E27FC236}">
                <a16:creationId xmlns:a16="http://schemas.microsoft.com/office/drawing/2014/main" id="{8A8367E3-BC67-42C4-A001-6B8007F5A0EF}"/>
              </a:ext>
            </a:extLst>
          </p:cNvPr>
          <p:cNvPicPr>
            <a:picLocks noChangeAspect="1"/>
          </p:cNvPicPr>
          <p:nvPr/>
        </p:nvPicPr>
        <p:blipFill>
          <a:blip r:embed="rId5"/>
          <a:stretch>
            <a:fillRect/>
          </a:stretch>
        </p:blipFill>
        <p:spPr>
          <a:xfrm>
            <a:off x="5743104" y="3746532"/>
            <a:ext cx="5991696" cy="2991267"/>
          </a:xfrm>
          <a:prstGeom prst="rect">
            <a:avLst/>
          </a:prstGeom>
          <a:ln>
            <a:solidFill>
              <a:schemeClr val="bg2">
                <a:lumMod val="10000"/>
              </a:schemeClr>
            </a:solidFill>
          </a:ln>
        </p:spPr>
      </p:pic>
      <p:sp>
        <p:nvSpPr>
          <p:cNvPr id="11" name="TextBox 10">
            <a:extLst>
              <a:ext uri="{FF2B5EF4-FFF2-40B4-BE49-F238E27FC236}">
                <a16:creationId xmlns:a16="http://schemas.microsoft.com/office/drawing/2014/main" id="{39B8865C-34AB-4EA2-A777-320DDE0E2D19}"/>
              </a:ext>
            </a:extLst>
          </p:cNvPr>
          <p:cNvSpPr txBox="1"/>
          <p:nvPr/>
        </p:nvSpPr>
        <p:spPr>
          <a:xfrm>
            <a:off x="6096000" y="3100201"/>
            <a:ext cx="4324350" cy="646331"/>
          </a:xfrm>
          <a:prstGeom prst="rect">
            <a:avLst/>
          </a:prstGeom>
          <a:noFill/>
          <a:ln>
            <a:solidFill>
              <a:schemeClr val="bg2">
                <a:lumMod val="10000"/>
              </a:schemeClr>
            </a:solidFill>
          </a:ln>
        </p:spPr>
        <p:txBody>
          <a:bodyPr wrap="square" rtlCol="0">
            <a:spAutoFit/>
          </a:bodyPr>
          <a:lstStyle/>
          <a:p>
            <a:pPr algn="ctr"/>
            <a:r>
              <a:rPr lang="en-US" dirty="0"/>
              <a:t>Dropping columns to make the data more readable</a:t>
            </a:r>
          </a:p>
        </p:txBody>
      </p:sp>
    </p:spTree>
    <p:extLst>
      <p:ext uri="{BB962C8B-B14F-4D97-AF65-F5344CB8AC3E}">
        <p14:creationId xmlns:p14="http://schemas.microsoft.com/office/powerpoint/2010/main" val="14516117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1193</Words>
  <Application>Microsoft Office PowerPoint</Application>
  <PresentationFormat>Widescreen</PresentationFormat>
  <Paragraphs>96</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Trebuchet MS</vt:lpstr>
      <vt:lpstr>Wingdings</vt:lpstr>
      <vt:lpstr>Wingdings 3</vt:lpstr>
      <vt:lpstr>Facet</vt:lpstr>
      <vt:lpstr>THE EFFECTS OF WEATHER AND TIME ON TRAFFIC ACCIDENTS</vt:lpstr>
      <vt:lpstr>Motivation and Summary</vt:lpstr>
      <vt:lpstr>Hypothesis and Questions</vt:lpstr>
      <vt:lpstr>Summary</vt:lpstr>
      <vt:lpstr>Questions and Data</vt:lpstr>
      <vt:lpstr>Exploration and Cleanup</vt:lpstr>
      <vt:lpstr>Data Cleanup and Exploration</vt:lpstr>
      <vt:lpstr>Data Cleanup and Exploration (cont.)</vt:lpstr>
      <vt:lpstr>PowerPoint Presentation</vt:lpstr>
      <vt:lpstr>Data Analysis</vt:lpstr>
      <vt:lpstr>Severity by Weather Condition</vt:lpstr>
      <vt:lpstr>Correlation between weather conditions and traffic accidents in Indiana </vt:lpstr>
      <vt:lpstr>Data Analysis</vt:lpstr>
      <vt:lpstr>Data Analysis What time of day do most accidents occur?     </vt:lpstr>
      <vt:lpstr>Heat map of Accident magnitude for each county</vt:lpstr>
      <vt:lpstr>Top 20 counties nationally for accidents per population</vt:lpstr>
      <vt:lpstr>Discussion and Postmortem</vt:lpstr>
      <vt:lpstr>Discussion</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2020-04-15T02:19:10Z</dcterms:created>
  <dcterms:modified xsi:type="dcterms:W3CDTF">2020-04-18T14:25:21Z</dcterms:modified>
</cp:coreProperties>
</file>