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C0B9-D720-469A-B6A6-F68FAF6A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C278F-AF92-47B1-A277-C96073DB1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3A85-DABF-423C-9CB1-D7BB2B83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CC2C-A9D9-4916-8810-9862AC12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5A01-A9FE-4ADB-BF85-E464044C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2874-84B6-489F-9D0F-D1C533F2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DE247-CE95-423D-9DCA-76530BB28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B18C-5B04-4B91-BD5E-91C299B3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50BB-049A-4C5A-BA6D-68631CA7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BD87-70C7-40DE-9C62-C05E467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497E7-51E3-44F6-A5F3-9E61FCEFF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CBA4C-142B-41CD-BAE8-F4C75F30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3A5B-CB34-4070-92E8-30091B6D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B327-E88C-426D-A987-CAF90925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C7ED-5D5B-43EB-A2CA-EC779270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6AB3-09A5-4C2C-8353-872AEA8B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3285-DAB5-4455-80A2-7B6096BF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F522-7CA3-43B4-A789-805A4BF1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26FF-52EE-4323-A2CE-923CB5C0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A67C-DE23-4D56-93A8-9E375E7C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9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0549-01E7-44A6-ACCD-0589C22F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A7C8-AAA2-4B8D-A843-24C2A6C38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6339-B805-4E86-84E8-E942DA18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ECA4-78B3-4C39-8BAF-66CE8497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6ACE-3748-4867-97CC-221BA43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0712-A5C7-492E-B201-5B1ED59A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E895-94D4-4F48-849A-357207688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A8CF6-D3A4-424F-A76B-11223E458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086FE-7060-477F-AF21-0F7B1A73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E6672-11EF-40F9-9E8C-A84C8D32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1C61-E5E8-4B6B-B5E5-6BC59A1B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8891-2156-4557-A2B8-15AD575A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28BF-92B2-4F19-BAD6-FF7E26E84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D27C2-E251-4918-9C06-C4AB42F2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AD059-D732-42DB-9B8D-1ED383821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2D666-8B17-4888-9E40-DCF7F089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3D5EE-2FA8-4FBD-A12B-E838D7B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5DE32-F8C2-4A34-8D03-1181C122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BBA8F-714E-4D35-B24F-840C96B4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7F52-0D28-42FA-BE8D-1D0D3F89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1FF5C-A1B6-40D5-BE59-8A73D78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DE456-689A-4EE9-ACD0-04E2685A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BBE2F-648B-4271-9D53-6D1B05E0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9CA26-58AC-4F1F-91ED-CC78F833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D7ACF-AFBF-4FB6-93B8-7230E455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506-C8E9-4EEE-8209-D3087338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7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3183-9EB1-4407-B2C8-D1F6C98F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C4D5-7DCD-43B9-8A81-34420F6C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6584-5016-442F-BAFF-11EB409E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932E9-65E7-4BEC-BE56-4D3192BD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06123-A2C0-4A2A-8EE4-CAF7CE72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B54C-3C77-44FF-BC9F-84C3BB76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8B9-66CE-4B5C-815D-672E0999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607E-6944-4102-AEED-A2E4AAAE1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D2A35-97E6-4B0D-921D-5418A829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1F81-E16A-4737-A39A-3C04A5A8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F8C27-FCCB-44D3-904F-D1F4BC34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202E-ADC7-4CE7-8C81-0520BD04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D7A6-D596-47A0-B231-2A63A831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0236-7C32-4158-BD56-9B7DC49A8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C3F9-7F26-4572-A4C9-367657A8D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D367-99A3-4B73-BCB7-2F0816DC77B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D76F-F5DD-481C-95E3-FF480B38C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D901-EDFF-41B6-9458-BE18629DF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12906-9045-4F4F-AC91-68CFE53DD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14D5C87-7392-4760-AE8C-E120B736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07" y="836908"/>
            <a:ext cx="32878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0B0E1B-2B77-4AC3-A5AF-962FAE3CA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21308"/>
              </p:ext>
            </p:extLst>
          </p:nvPr>
        </p:nvGraphicFramePr>
        <p:xfrm>
          <a:off x="3294259" y="948471"/>
          <a:ext cx="4738987" cy="1690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58310" imgH="482391" progId="Equation.3">
                  <p:embed/>
                </p:oleObj>
              </mc:Choice>
              <mc:Fallback>
                <p:oleObj r:id="rId2" imgW="1358310" imgH="4823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259" y="948471"/>
                        <a:ext cx="4738987" cy="1690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72EB015-9A29-4C7E-AEAE-D948F3BB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40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A18528-5712-4DB1-A21D-EA4087ABD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265" y="4820474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0E6253-7DFE-4349-8278-B7DB9CF51087}"/>
                  </a:ext>
                </a:extLst>
              </p:cNvPr>
              <p:cNvSpPr txBox="1"/>
              <p:nvPr/>
            </p:nvSpPr>
            <p:spPr>
              <a:xfrm>
                <a:off x="262178" y="5286358"/>
                <a:ext cx="10803150" cy="405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- Process Disturbance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2000" dirty="0"/>
                  <a:t> is Gaussian noise 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covariance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−0)</m:t>
                            </m:r>
                            <m:sSubSup>
                              <m:sSub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−0)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0E6253-7DFE-4349-8278-B7DB9CF51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78" y="5286358"/>
                <a:ext cx="10803150" cy="405239"/>
              </a:xfrm>
              <a:prstGeom prst="rect">
                <a:avLst/>
              </a:prstGeom>
              <a:blipFill>
                <a:blip r:embed="rId5"/>
                <a:stretch>
                  <a:fillRect l="-564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0DC487-7D80-4D9F-938D-044397995594}"/>
                  </a:ext>
                </a:extLst>
              </p:cNvPr>
              <p:cNvSpPr txBox="1"/>
              <p:nvPr/>
            </p:nvSpPr>
            <p:spPr>
              <a:xfrm>
                <a:off x="269675" y="5705481"/>
                <a:ext cx="10013447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- 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ensor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Noise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2000" dirty="0"/>
                  <a:t> is Gaussian noise with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covariance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−0)</m:t>
                            </m:r>
                            <m:sSubSup>
                              <m:sSub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−0)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0DC487-7D80-4D9F-938D-044397995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75" y="5705481"/>
                <a:ext cx="10013447" cy="439736"/>
              </a:xfrm>
              <a:prstGeom prst="rect">
                <a:avLst/>
              </a:prstGeom>
              <a:blipFill>
                <a:blip r:embed="rId6"/>
                <a:stretch>
                  <a:fillRect l="-609" t="-2778" b="-2083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AFFE98-40B0-44F8-AB3F-00F18AAFE3F0}"/>
                  </a:ext>
                </a:extLst>
              </p:cNvPr>
              <p:cNvSpPr txBox="1"/>
              <p:nvPr/>
            </p:nvSpPr>
            <p:spPr>
              <a:xfrm>
                <a:off x="285173" y="6162339"/>
                <a:ext cx="907068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is Gaussian with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ean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covariance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b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b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AFFE98-40B0-44F8-AB3F-00F18AAF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3" y="6162339"/>
                <a:ext cx="9070688" cy="439736"/>
              </a:xfrm>
              <a:prstGeom prst="rect">
                <a:avLst/>
              </a:prstGeom>
              <a:blipFill>
                <a:blip r:embed="rId7"/>
                <a:stretch>
                  <a:fillRect l="-739" t="-277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90FCDC1-D43B-43C8-BE52-C82F33C411BF}"/>
              </a:ext>
            </a:extLst>
          </p:cNvPr>
          <p:cNvSpPr txBox="1"/>
          <p:nvPr/>
        </p:nvSpPr>
        <p:spPr>
          <a:xfrm>
            <a:off x="277676" y="4870349"/>
            <a:ext cx="2169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ASSUMPTIONS:</a:t>
            </a:r>
            <a:endParaRPr lang="en-US" sz="2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ECE96C-EF26-42C3-971A-E835BC92C5AC}"/>
              </a:ext>
            </a:extLst>
          </p:cNvPr>
          <p:cNvSpPr txBox="1"/>
          <p:nvPr/>
        </p:nvSpPr>
        <p:spPr>
          <a:xfrm>
            <a:off x="317675" y="3238047"/>
            <a:ext cx="98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GOAL: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373D5F-88D8-4E09-B044-1AF31680EC45}"/>
                  </a:ext>
                </a:extLst>
              </p:cNvPr>
              <p:cNvSpPr txBox="1"/>
              <p:nvPr/>
            </p:nvSpPr>
            <p:spPr>
              <a:xfrm>
                <a:off x="351905" y="3691667"/>
                <a:ext cx="7861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Compute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 of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on the basis of the measurements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373D5F-88D8-4E09-B044-1AF31680E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5" y="3691667"/>
                <a:ext cx="7861639" cy="400110"/>
              </a:xfrm>
              <a:prstGeom prst="rect">
                <a:avLst/>
              </a:prstGeom>
              <a:blipFill>
                <a:blip r:embed="rId8"/>
                <a:stretch>
                  <a:fillRect l="-853" t="-9231" r="-7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6920615-35AB-4D89-9809-AAA4953D9A09}"/>
              </a:ext>
            </a:extLst>
          </p:cNvPr>
          <p:cNvSpPr txBox="1"/>
          <p:nvPr/>
        </p:nvSpPr>
        <p:spPr>
          <a:xfrm>
            <a:off x="4952962" y="375243"/>
            <a:ext cx="168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OBSERVERS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1837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27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849402-BACF-4C6C-A61E-30686F1D20E0}"/>
              </a:ext>
            </a:extLst>
          </p:cNvPr>
          <p:cNvSpPr/>
          <p:nvPr/>
        </p:nvSpPr>
        <p:spPr>
          <a:xfrm>
            <a:off x="3471620" y="1859797"/>
            <a:ext cx="4602997" cy="3502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4D5C87-7392-4760-AE8C-E120B736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07" y="836908"/>
            <a:ext cx="32878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3D364-B5E9-4C00-82DC-FC072A8122FE}"/>
              </a:ext>
            </a:extLst>
          </p:cNvPr>
          <p:cNvSpPr txBox="1"/>
          <p:nvPr/>
        </p:nvSpPr>
        <p:spPr>
          <a:xfrm>
            <a:off x="4952962" y="375243"/>
            <a:ext cx="228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KALMAN FILTER</a:t>
            </a:r>
            <a:endParaRPr lang="en-US" sz="2400" b="1" u="sng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A2965B7-294D-4A45-9BB8-E97D4FCC87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241165"/>
              </p:ext>
            </p:extLst>
          </p:nvPr>
        </p:nvGraphicFramePr>
        <p:xfrm>
          <a:off x="656094" y="944374"/>
          <a:ext cx="3397630" cy="42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92300" imgH="241300" progId="Equation.3">
                  <p:embed/>
                </p:oleObj>
              </mc:Choice>
              <mc:Fallback>
                <p:oleObj r:id="rId2" imgW="1892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094" y="944374"/>
                        <a:ext cx="3397630" cy="42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D14079E-29A1-40F0-B48A-951E4854E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301678"/>
              </p:ext>
            </p:extLst>
          </p:nvPr>
        </p:nvGraphicFramePr>
        <p:xfrm>
          <a:off x="6389984" y="969768"/>
          <a:ext cx="4679970" cy="42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21000" imgH="266700" progId="Equation.3">
                  <p:embed/>
                </p:oleObj>
              </mc:Choice>
              <mc:Fallback>
                <p:oleObj r:id="rId4" imgW="29210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984" y="969768"/>
                        <a:ext cx="4679970" cy="426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BEE68D1-3B52-44D4-B85A-217CF6AB9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729083"/>
              </p:ext>
            </p:extLst>
          </p:nvPr>
        </p:nvGraphicFramePr>
        <p:xfrm>
          <a:off x="3723254" y="2346811"/>
          <a:ext cx="2189495" cy="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19200" imgH="508000" progId="Equation.3">
                  <p:embed/>
                </p:oleObj>
              </mc:Choice>
              <mc:Fallback>
                <p:oleObj r:id="rId6" imgW="12192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254" y="2346811"/>
                        <a:ext cx="2189495" cy="906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FA7A65A-68F6-4889-A4F9-399C3CE9A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45915"/>
              </p:ext>
            </p:extLst>
          </p:nvPr>
        </p:nvGraphicFramePr>
        <p:xfrm>
          <a:off x="3723255" y="3711153"/>
          <a:ext cx="4152544" cy="1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60600" imgH="774700" progId="Equation.3">
                  <p:embed/>
                </p:oleObj>
              </mc:Choice>
              <mc:Fallback>
                <p:oleObj r:id="rId8" imgW="2260600" imgH="77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255" y="3711153"/>
                        <a:ext cx="4152544" cy="1419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BF18D77-A44D-47DF-99B1-C58195AB9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443978"/>
              </p:ext>
            </p:extLst>
          </p:nvPr>
        </p:nvGraphicFramePr>
        <p:xfrm>
          <a:off x="480286" y="5910871"/>
          <a:ext cx="1162534" cy="742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87400" imgH="508000" progId="Equation.3">
                  <p:embed/>
                </p:oleObj>
              </mc:Choice>
              <mc:Fallback>
                <p:oleObj r:id="rId10" imgW="787400" imgH="508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86" y="5910871"/>
                        <a:ext cx="1162534" cy="742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>
            <a:extLst>
              <a:ext uri="{FF2B5EF4-FFF2-40B4-BE49-F238E27FC236}">
                <a16:creationId xmlns:a16="http://schemas.microsoft.com/office/drawing/2014/main" id="{978EC591-0D80-4E3A-8F08-286B98B55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585" y="1969195"/>
            <a:ext cx="2287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Prediction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8FBD08A-E86F-4CC8-9074-D539F228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772" y="3403377"/>
            <a:ext cx="145103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Correction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7BDC8D83-CA33-46A2-9407-3B29F71A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63" y="5530227"/>
            <a:ext cx="23551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initial conditions: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E849402-BACF-4C6C-A61E-30686F1D20E0}"/>
              </a:ext>
            </a:extLst>
          </p:cNvPr>
          <p:cNvSpPr/>
          <p:nvPr/>
        </p:nvSpPr>
        <p:spPr>
          <a:xfrm>
            <a:off x="418454" y="1859797"/>
            <a:ext cx="4602997" cy="3502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4D5C87-7392-4760-AE8C-E120B736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07" y="836908"/>
            <a:ext cx="32878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3D364-B5E9-4C00-82DC-FC072A8122FE}"/>
              </a:ext>
            </a:extLst>
          </p:cNvPr>
          <p:cNvSpPr txBox="1"/>
          <p:nvPr/>
        </p:nvSpPr>
        <p:spPr>
          <a:xfrm>
            <a:off x="3387633" y="375243"/>
            <a:ext cx="4859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Comparison with Classical Observers</a:t>
            </a:r>
            <a:endParaRPr lang="en-US" sz="2400" b="1" u="sng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BEE68D1-3B52-44D4-B85A-217CF6AB9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350403"/>
              </p:ext>
            </p:extLst>
          </p:nvPr>
        </p:nvGraphicFramePr>
        <p:xfrm>
          <a:off x="670088" y="2346811"/>
          <a:ext cx="2189495" cy="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9200" imgH="508000" progId="Equation.3">
                  <p:embed/>
                </p:oleObj>
              </mc:Choice>
              <mc:Fallback>
                <p:oleObj r:id="rId2" imgW="1219200" imgH="5080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BEE68D1-3B52-44D4-B85A-217CF6AB9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8" y="2346811"/>
                        <a:ext cx="2189495" cy="906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FA7A65A-68F6-4889-A4F9-399C3CE9A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143300"/>
              </p:ext>
            </p:extLst>
          </p:nvPr>
        </p:nvGraphicFramePr>
        <p:xfrm>
          <a:off x="670089" y="3711153"/>
          <a:ext cx="4152544" cy="1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60600" imgH="774700" progId="Equation.3">
                  <p:embed/>
                </p:oleObj>
              </mc:Choice>
              <mc:Fallback>
                <p:oleObj r:id="rId4" imgW="2260600" imgH="77470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FA7A65A-68F6-4889-A4F9-399C3CE9A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9" y="3711153"/>
                        <a:ext cx="4152544" cy="1419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>
            <a:extLst>
              <a:ext uri="{FF2B5EF4-FFF2-40B4-BE49-F238E27FC236}">
                <a16:creationId xmlns:a16="http://schemas.microsoft.com/office/drawing/2014/main" id="{978EC591-0D80-4E3A-8F08-286B98B55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9" y="1969195"/>
            <a:ext cx="2287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Prediction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8FBD08A-E86F-4CC8-9074-D539F228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06" y="3403377"/>
            <a:ext cx="145103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Correction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38C33-6863-45AB-A2B4-C9224DA3DFBA}"/>
              </a:ext>
            </a:extLst>
          </p:cNvPr>
          <p:cNvSpPr/>
          <p:nvPr/>
        </p:nvSpPr>
        <p:spPr>
          <a:xfrm>
            <a:off x="6444712" y="1859797"/>
            <a:ext cx="4602997" cy="3502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0EE14F1-CF4F-442A-BD68-145DBCCFF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677" y="1969195"/>
            <a:ext cx="2287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Prediction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BE26C2B-60DF-41FB-A119-ABD3A9EE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64" y="3403377"/>
            <a:ext cx="145103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Correction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08446D-3F93-44AF-8DEB-36D1C90F2751}"/>
                  </a:ext>
                </a:extLst>
              </p:cNvPr>
              <p:cNvSpPr/>
              <p:nvPr/>
            </p:nvSpPr>
            <p:spPr>
              <a:xfrm>
                <a:off x="6592863" y="2358752"/>
                <a:ext cx="3636017" cy="46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/>
                  <a:t>=A</a:t>
                </a:r>
                <a:r>
                  <a:rPr lang="en-GB" sz="22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GB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08446D-3F93-44AF-8DEB-36D1C90F2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63" y="2358752"/>
                <a:ext cx="3636017" cy="461217"/>
              </a:xfrm>
              <a:prstGeom prst="rect">
                <a:avLst/>
              </a:prstGeom>
              <a:blipFill>
                <a:blip r:embed="rId7"/>
                <a:stretch>
                  <a:fillRect t="-789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BCBE01-FC22-4342-989E-27305C479EC1}"/>
                  </a:ext>
                </a:extLst>
              </p:cNvPr>
              <p:cNvSpPr/>
              <p:nvPr/>
            </p:nvSpPr>
            <p:spPr>
              <a:xfrm>
                <a:off x="6584194" y="4184310"/>
                <a:ext cx="4937717" cy="46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1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BCBE01-FC22-4342-989E-27305C479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194" y="4184310"/>
                <a:ext cx="4937717" cy="461217"/>
              </a:xfrm>
              <a:prstGeom prst="rect">
                <a:avLst/>
              </a:prstGeom>
              <a:blipFill>
                <a:blip r:embed="rId8"/>
                <a:stretch>
                  <a:fillRect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10">
            <a:extLst>
              <a:ext uri="{FF2B5EF4-FFF2-40B4-BE49-F238E27FC236}">
                <a16:creationId xmlns:a16="http://schemas.microsoft.com/office/drawing/2014/main" id="{A8515E39-E88A-47AB-A3A6-EF0FD7B06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29" y="5741769"/>
            <a:ext cx="59907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Remark 1: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Similar but different 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Remark 2: </a:t>
            </a:r>
            <a:r>
              <a:rPr lang="en-US" altLang="en-US" sz="1600" dirty="0">
                <a:latin typeface="Arial" panose="020B0604020202020204" pitchFamily="34" charset="0"/>
              </a:rPr>
              <a:t>The Kalman filter converges to a classical observer !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/>
      <p:bldP spid="16" grpId="0"/>
      <p:bldP spid="13" grpId="0" animBg="1"/>
      <p:bldP spid="20" grpId="0"/>
      <p:bldP spid="21" grpId="0"/>
      <p:bldP spid="5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47ABD9-61A4-42E2-BD23-EF34DEF6A8EF}"/>
              </a:ext>
            </a:extLst>
          </p:cNvPr>
          <p:cNvSpPr/>
          <p:nvPr/>
        </p:nvSpPr>
        <p:spPr>
          <a:xfrm>
            <a:off x="542441" y="1332483"/>
            <a:ext cx="3669466" cy="1019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4D5C87-7392-4760-AE8C-E120B736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07" y="836908"/>
            <a:ext cx="32878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3D364-B5E9-4C00-82DC-FC072A8122FE}"/>
              </a:ext>
            </a:extLst>
          </p:cNvPr>
          <p:cNvSpPr txBox="1"/>
          <p:nvPr/>
        </p:nvSpPr>
        <p:spPr>
          <a:xfrm>
            <a:off x="2612716" y="375243"/>
            <a:ext cx="5866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Kalman Filter with intermittent observations</a:t>
            </a:r>
            <a:endParaRPr lang="en-US" sz="2400" b="1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D22CFF-D3AE-4127-B273-FB80E2A503AF}"/>
              </a:ext>
            </a:extLst>
          </p:cNvPr>
          <p:cNvSpPr/>
          <p:nvPr/>
        </p:nvSpPr>
        <p:spPr>
          <a:xfrm>
            <a:off x="2612716" y="3056856"/>
            <a:ext cx="6959917" cy="3502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E011CE1-CD86-4D46-B6F8-6FE596C7E3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294125"/>
              </p:ext>
            </p:extLst>
          </p:nvPr>
        </p:nvGraphicFramePr>
        <p:xfrm>
          <a:off x="2864351" y="3543870"/>
          <a:ext cx="2189495" cy="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9200" imgH="508000" progId="Equation.3">
                  <p:embed/>
                </p:oleObj>
              </mc:Choice>
              <mc:Fallback>
                <p:oleObj r:id="rId2" imgW="1219200" imgH="5080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BEE68D1-3B52-44D4-B85A-217CF6AB95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351" y="3543870"/>
                        <a:ext cx="2189495" cy="906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8">
            <a:extLst>
              <a:ext uri="{FF2B5EF4-FFF2-40B4-BE49-F238E27FC236}">
                <a16:creationId xmlns:a16="http://schemas.microsoft.com/office/drawing/2014/main" id="{0392255C-67A3-487C-BF46-9CF74033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682" y="3166254"/>
            <a:ext cx="2287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Prediction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673E1B4-B526-4585-96E3-29101596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869" y="4600436"/>
            <a:ext cx="145103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Correction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950143-B803-4ED3-AB7C-0A495A3B7EF6}"/>
                  </a:ext>
                </a:extLst>
              </p:cNvPr>
              <p:cNvSpPr txBox="1"/>
              <p:nvPr/>
            </p:nvSpPr>
            <p:spPr>
              <a:xfrm>
                <a:off x="2661382" y="5050292"/>
                <a:ext cx="6911251" cy="13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0" dirty="0"/>
              </a:p>
              <a:p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2400" b="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950143-B803-4ED3-AB7C-0A495A3B7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382" y="5050292"/>
                <a:ext cx="6911251" cy="1332481"/>
              </a:xfrm>
              <a:prstGeom prst="rect">
                <a:avLst/>
              </a:prstGeom>
              <a:blipFill>
                <a:blip r:embed="rId5"/>
                <a:stretch>
                  <a:fillRect b="-7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24035D-D797-4ED9-A46A-0AFC34B9D631}"/>
                  </a:ext>
                </a:extLst>
              </p:cNvPr>
              <p:cNvSpPr txBox="1"/>
              <p:nvPr/>
            </p:nvSpPr>
            <p:spPr>
              <a:xfrm>
                <a:off x="760403" y="1415835"/>
                <a:ext cx="3114174" cy="780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24035D-D797-4ED9-A46A-0AFC34B9D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03" y="1415835"/>
                <a:ext cx="3114174" cy="780663"/>
              </a:xfrm>
              <a:prstGeom prst="rect">
                <a:avLst/>
              </a:prstGeom>
              <a:blipFill>
                <a:blip r:embed="rId6"/>
                <a:stretch>
                  <a:fillRect l="-2348" r="-783" b="-2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20B0108-8299-48F8-9322-428AA3CAD443}"/>
              </a:ext>
            </a:extLst>
          </p:cNvPr>
          <p:cNvSpPr/>
          <p:nvPr/>
        </p:nvSpPr>
        <p:spPr>
          <a:xfrm>
            <a:off x="6096001" y="1344292"/>
            <a:ext cx="5553558" cy="1019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90CF2-A6D3-4F53-8EB4-25EE59A028C6}"/>
                  </a:ext>
                </a:extLst>
              </p:cNvPr>
              <p:cNvSpPr txBox="1"/>
              <p:nvPr/>
            </p:nvSpPr>
            <p:spPr>
              <a:xfrm>
                <a:off x="6292313" y="1613620"/>
                <a:ext cx="5139284" cy="508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590CF2-A6D3-4F53-8EB4-25EE59A02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13" y="1613620"/>
                <a:ext cx="5139284" cy="508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5" grpId="0"/>
      <p:bldP spid="26" grpId="0"/>
      <p:bldP spid="6" grpId="0"/>
      <p:bldP spid="28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47ABD9-61A4-42E2-BD23-EF34DEF6A8EF}"/>
              </a:ext>
            </a:extLst>
          </p:cNvPr>
          <p:cNvSpPr/>
          <p:nvPr/>
        </p:nvSpPr>
        <p:spPr>
          <a:xfrm>
            <a:off x="542441" y="1332483"/>
            <a:ext cx="3669466" cy="10191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4D5C87-7392-4760-AE8C-E120B736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07" y="836908"/>
            <a:ext cx="328780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3D364-B5E9-4C00-82DC-FC072A8122FE}"/>
              </a:ext>
            </a:extLst>
          </p:cNvPr>
          <p:cNvSpPr txBox="1"/>
          <p:nvPr/>
        </p:nvSpPr>
        <p:spPr>
          <a:xfrm>
            <a:off x="4333028" y="350751"/>
            <a:ext cx="3143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Extended Kalman Filter</a:t>
            </a:r>
            <a:endParaRPr lang="en-US" sz="2400" b="1" u="sn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D22CFF-D3AE-4127-B273-FB80E2A503AF}"/>
              </a:ext>
            </a:extLst>
          </p:cNvPr>
          <p:cNvSpPr/>
          <p:nvPr/>
        </p:nvSpPr>
        <p:spPr>
          <a:xfrm>
            <a:off x="485138" y="3138947"/>
            <a:ext cx="6850251" cy="3502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0392255C-67A3-487C-BF46-9CF74033E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41" y="3325601"/>
            <a:ext cx="22871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Prediction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8673E1B4-B526-4585-96E3-29101596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28" y="4759783"/>
            <a:ext cx="145103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Correction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950143-B803-4ED3-AB7C-0A495A3B7EF6}"/>
                  </a:ext>
                </a:extLst>
              </p:cNvPr>
              <p:cNvSpPr txBox="1"/>
              <p:nvPr/>
            </p:nvSpPr>
            <p:spPr>
              <a:xfrm>
                <a:off x="542441" y="5209639"/>
                <a:ext cx="6498895" cy="13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 b="0" dirty="0"/>
              </a:p>
              <a:p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b="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950143-B803-4ED3-AB7C-0A495A3B7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41" y="5209639"/>
                <a:ext cx="6498895" cy="1332481"/>
              </a:xfrm>
              <a:prstGeom prst="rect">
                <a:avLst/>
              </a:prstGeom>
              <a:blipFill>
                <a:blip r:embed="rId3"/>
                <a:stretch>
                  <a:fillRect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420B0108-8299-48F8-9322-428AA3CAD443}"/>
              </a:ext>
            </a:extLst>
          </p:cNvPr>
          <p:cNvSpPr/>
          <p:nvPr/>
        </p:nvSpPr>
        <p:spPr>
          <a:xfrm>
            <a:off x="7810153" y="3185367"/>
            <a:ext cx="3450956" cy="1019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723F93E-D57C-4DD9-944B-8C3110DC6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597899"/>
              </p:ext>
            </p:extLst>
          </p:nvPr>
        </p:nvGraphicFramePr>
        <p:xfrm>
          <a:off x="883403" y="1370732"/>
          <a:ext cx="2750316" cy="980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58310" imgH="482391" progId="Equation.3">
                  <p:embed/>
                </p:oleObj>
              </mc:Choice>
              <mc:Fallback>
                <p:oleObj r:id="rId4" imgW="1358310" imgH="4823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03" y="1370732"/>
                        <a:ext cx="2750316" cy="9808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693935-A86F-48B4-8B17-EA639A72939F}"/>
                  </a:ext>
                </a:extLst>
              </p:cNvPr>
              <p:cNvSpPr txBox="1"/>
              <p:nvPr/>
            </p:nvSpPr>
            <p:spPr>
              <a:xfrm>
                <a:off x="658935" y="3694933"/>
                <a:ext cx="3417026" cy="82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693935-A86F-48B4-8B17-EA639A729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5" y="3694933"/>
                <a:ext cx="3417026" cy="822213"/>
              </a:xfrm>
              <a:prstGeom prst="rect">
                <a:avLst/>
              </a:prstGeom>
              <a:blipFill>
                <a:blip r:embed="rId6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0E20ED3A-750C-4E43-9870-670213193DBC}"/>
              </a:ext>
            </a:extLst>
          </p:cNvPr>
          <p:cNvSpPr/>
          <p:nvPr/>
        </p:nvSpPr>
        <p:spPr>
          <a:xfrm>
            <a:off x="7810153" y="5209639"/>
            <a:ext cx="3450956" cy="1019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A3D941-9948-4587-873D-FA33E601853B}"/>
                  </a:ext>
                </a:extLst>
              </p:cNvPr>
              <p:cNvSpPr txBox="1"/>
              <p:nvPr/>
            </p:nvSpPr>
            <p:spPr>
              <a:xfrm>
                <a:off x="8301860" y="3257728"/>
                <a:ext cx="2395656" cy="882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A3D941-9948-4587-873D-FA33E6018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60" y="3257728"/>
                <a:ext cx="2395656" cy="882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D1F93B-D9F8-4E5E-B097-20E98E72587C}"/>
              </a:ext>
            </a:extLst>
          </p:cNvPr>
          <p:cNvCxnSpPr/>
          <p:nvPr/>
        </p:nvCxnSpPr>
        <p:spPr>
          <a:xfrm flipH="1">
            <a:off x="3595607" y="3694931"/>
            <a:ext cx="4706253" cy="411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90E62-C548-454D-9C50-9EE721D01F3C}"/>
                  </a:ext>
                </a:extLst>
              </p:cNvPr>
              <p:cNvSpPr txBox="1"/>
              <p:nvPr/>
            </p:nvSpPr>
            <p:spPr>
              <a:xfrm>
                <a:off x="8301860" y="5375336"/>
                <a:ext cx="2364237" cy="791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90E62-C548-454D-9C50-9EE721D0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60" y="5375336"/>
                <a:ext cx="2364237" cy="7911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FD2D20-B738-4680-9F66-740CF918F5CD}"/>
              </a:ext>
            </a:extLst>
          </p:cNvPr>
          <p:cNvCxnSpPr/>
          <p:nvPr/>
        </p:nvCxnSpPr>
        <p:spPr>
          <a:xfrm flipH="1" flipV="1">
            <a:off x="3595607" y="5563892"/>
            <a:ext cx="4488489" cy="20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5" grpId="0"/>
      <p:bldP spid="26" grpId="0"/>
      <p:bldP spid="6" grpId="0"/>
      <p:bldP spid="29" grpId="0" animBg="1"/>
      <p:bldP spid="15" grpId="0"/>
      <p:bldP spid="18" grpId="0" animBg="1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kayserone80 pippi</dc:creator>
  <cp:lastModifiedBy>GARONE Emanuele</cp:lastModifiedBy>
  <cp:revision>11</cp:revision>
  <dcterms:created xsi:type="dcterms:W3CDTF">2020-03-23T03:53:45Z</dcterms:created>
  <dcterms:modified xsi:type="dcterms:W3CDTF">2025-03-07T15:03:07Z</dcterms:modified>
</cp:coreProperties>
</file>