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17"/>
  </p:notesMasterIdLst>
  <p:sldIdLst>
    <p:sldId id="256" r:id="rId2"/>
    <p:sldId id="257" r:id="rId3"/>
    <p:sldId id="271" r:id="rId4"/>
    <p:sldId id="272" r:id="rId5"/>
    <p:sldId id="277" r:id="rId6"/>
    <p:sldId id="273" r:id="rId7"/>
    <p:sldId id="274" r:id="rId8"/>
    <p:sldId id="275" r:id="rId9"/>
    <p:sldId id="281" r:id="rId10"/>
    <p:sldId id="276" r:id="rId11"/>
    <p:sldId id="278" r:id="rId12"/>
    <p:sldId id="279" r:id="rId13"/>
    <p:sldId id="282" r:id="rId14"/>
    <p:sldId id="28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4D3B1-740D-F94A-949E-4CC1030E3CF4}" v="1" dt="2024-03-16T03:51:38.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86407"/>
  </p:normalViewPr>
  <p:slideViewPr>
    <p:cSldViewPr snapToGrid="0" snapToObjects="1">
      <p:cViewPr varScale="1">
        <p:scale>
          <a:sx n="93" d="100"/>
          <a:sy n="93" d="100"/>
        </p:scale>
        <p:origin x="10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321CF-66DA-924C-A870-66C1F130E60A}" type="datetimeFigureOut">
              <a:rPr lang="de-DE" smtClean="0"/>
              <a:t>15.03.24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DC8A3-EDCE-A447-9594-1E1D6D2EC1C2}" type="slidenum">
              <a:rPr lang="de-DE" smtClean="0"/>
              <a:t>‹#›</a:t>
            </a:fld>
            <a:endParaRPr lang="de-DE"/>
          </a:p>
        </p:txBody>
      </p:sp>
    </p:spTree>
    <p:extLst>
      <p:ext uri="{BB962C8B-B14F-4D97-AF65-F5344CB8AC3E}">
        <p14:creationId xmlns:p14="http://schemas.microsoft.com/office/powerpoint/2010/main" val="172202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08FDC8A3-EDCE-A447-9594-1E1D6D2EC1C2}" type="slidenum">
              <a:rPr lang="de-DE" smtClean="0"/>
              <a:t>1</a:t>
            </a:fld>
            <a:endParaRPr lang="de-DE"/>
          </a:p>
        </p:txBody>
      </p:sp>
    </p:spTree>
    <p:extLst>
      <p:ext uri="{BB962C8B-B14F-4D97-AF65-F5344CB8AC3E}">
        <p14:creationId xmlns:p14="http://schemas.microsoft.com/office/powerpoint/2010/main" val="303304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br>
              <a:rPr lang="de-DE" dirty="0">
                <a:effectLst/>
                <a:latin typeface="Times New Roman" panose="02020603050405020304" pitchFamily="18" charset="0"/>
              </a:rPr>
            </a:br>
            <a:endParaRPr lang="de-DE" dirty="0">
              <a:effectLst/>
              <a:latin typeface="Times New Roman" panose="02020603050405020304" pitchFamily="18" charset="0"/>
            </a:endParaRPr>
          </a:p>
          <a:p>
            <a:r>
              <a:rPr lang="de-DE" dirty="0">
                <a:effectLst/>
                <a:latin typeface="Times New Roman" panose="02020603050405020304" pitchFamily="18" charset="0"/>
              </a:rPr>
              <a:t>In Unserem Moodboard ist deutlich ein Farbschema zu erkennen, helle Fröhliche Farben, da das Erwerben eines Tickets für ein Konzert oder Comedy Show dem Käufer Glücksgefühle geben soll und mit Positivem in Verbindung gebracht werden sollen, helfen helle Farben. </a:t>
            </a:r>
          </a:p>
          <a:p>
            <a:endParaRPr lang="de-DE" dirty="0"/>
          </a:p>
        </p:txBody>
      </p:sp>
      <p:sp>
        <p:nvSpPr>
          <p:cNvPr id="4" name="Foliennummernplatzhalter 3"/>
          <p:cNvSpPr>
            <a:spLocks noGrp="1"/>
          </p:cNvSpPr>
          <p:nvPr>
            <p:ph type="sldNum" sz="quarter" idx="5"/>
          </p:nvPr>
        </p:nvSpPr>
        <p:spPr/>
        <p:txBody>
          <a:bodyPr/>
          <a:lstStyle/>
          <a:p>
            <a:fld id="{08FDC8A3-EDCE-A447-9594-1E1D6D2EC1C2}" type="slidenum">
              <a:rPr lang="de-DE" smtClean="0"/>
              <a:t>11</a:t>
            </a:fld>
            <a:endParaRPr lang="de-DE"/>
          </a:p>
        </p:txBody>
      </p:sp>
    </p:spTree>
    <p:extLst>
      <p:ext uri="{BB962C8B-B14F-4D97-AF65-F5344CB8AC3E}">
        <p14:creationId xmlns:p14="http://schemas.microsoft.com/office/powerpoint/2010/main" val="392979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br>
              <a:rPr lang="de-DE" dirty="0">
                <a:effectLst/>
                <a:latin typeface="Times New Roman" panose="02020603050405020304" pitchFamily="18" charset="0"/>
              </a:rPr>
            </a:br>
            <a:endParaRPr lang="de-DE" dirty="0">
              <a:effectLst/>
              <a:latin typeface="Times New Roman" panose="02020603050405020304" pitchFamily="18" charset="0"/>
            </a:endParaRPr>
          </a:p>
          <a:p>
            <a:r>
              <a:rPr lang="de-DE" dirty="0">
                <a:effectLst/>
                <a:latin typeface="Times New Roman" panose="02020603050405020304" pitchFamily="18" charset="0"/>
              </a:rPr>
              <a:t>Der letzte Schritt in der Designphase bestand aus dem technischen Design  also </a:t>
            </a:r>
            <a:r>
              <a:rPr lang="de-DE" dirty="0" err="1">
                <a:effectLst/>
                <a:latin typeface="Times New Roman" panose="02020603050405020304" pitchFamily="18" charset="0"/>
              </a:rPr>
              <a:t>erstellund</a:t>
            </a:r>
            <a:r>
              <a:rPr lang="de-DE" dirty="0">
                <a:effectLst/>
                <a:latin typeface="Times New Roman" panose="02020603050405020304" pitchFamily="18" charset="0"/>
              </a:rPr>
              <a:t> des </a:t>
            </a:r>
            <a:r>
              <a:rPr lang="de-DE" dirty="0" err="1">
                <a:effectLst/>
                <a:latin typeface="Times New Roman" panose="02020603050405020304" pitchFamily="18" charset="0"/>
              </a:rPr>
              <a:t>relation</a:t>
            </a:r>
            <a:r>
              <a:rPr lang="de-DE" dirty="0">
                <a:effectLst/>
                <a:latin typeface="Times New Roman" panose="02020603050405020304" pitchFamily="18" charset="0"/>
              </a:rPr>
              <a:t> </a:t>
            </a:r>
            <a:r>
              <a:rPr lang="de-DE" dirty="0" err="1">
                <a:effectLst/>
                <a:latin typeface="Times New Roman" panose="02020603050405020304" pitchFamily="18" charset="0"/>
              </a:rPr>
              <a:t>modell</a:t>
            </a:r>
            <a:r>
              <a:rPr lang="de-DE" dirty="0">
                <a:effectLst/>
                <a:latin typeface="Times New Roman" panose="02020603050405020304" pitchFamily="18" charset="0"/>
              </a:rPr>
              <a:t> aus dem er </a:t>
            </a:r>
            <a:r>
              <a:rPr lang="de-DE" dirty="0" err="1">
                <a:effectLst/>
                <a:latin typeface="Times New Roman" panose="02020603050405020304" pitchFamily="18" charset="0"/>
              </a:rPr>
              <a:t>modell</a:t>
            </a:r>
            <a:r>
              <a:rPr lang="de-DE" dirty="0">
                <a:effectLst/>
                <a:latin typeface="Times New Roman" panose="02020603050405020304" pitchFamily="18" charset="0"/>
              </a:rPr>
              <a:t> und die </a:t>
            </a:r>
            <a:r>
              <a:rPr lang="de-DE" dirty="0" err="1">
                <a:effectLst/>
                <a:latin typeface="Times New Roman" panose="02020603050405020304" pitchFamily="18" charset="0"/>
              </a:rPr>
              <a:t>umsetzung</a:t>
            </a:r>
            <a:r>
              <a:rPr lang="de-DE" dirty="0">
                <a:effectLst/>
                <a:latin typeface="Times New Roman" panose="02020603050405020304" pitchFamily="18" charset="0"/>
              </a:rPr>
              <a:t> der Datenbank</a:t>
            </a:r>
          </a:p>
          <a:p>
            <a:br>
              <a:rPr lang="de-DE" dirty="0">
                <a:effectLst/>
                <a:latin typeface="Times New Roman" panose="02020603050405020304" pitchFamily="18" charset="0"/>
              </a:rPr>
            </a:br>
            <a:endParaRPr lang="de-DE" dirty="0">
              <a:effectLst/>
              <a:latin typeface="Times New Roman" panose="02020603050405020304" pitchFamily="18" charset="0"/>
            </a:endParaRPr>
          </a:p>
          <a:p>
            <a:r>
              <a:rPr lang="de-DE" dirty="0">
                <a:effectLst/>
                <a:latin typeface="Times New Roman" panose="02020603050405020304" pitchFamily="18" charset="0"/>
              </a:rPr>
              <a:t>Für jede Tabelle im relationalen Modell wird eine entsprechende Tabelle im Datenbankschema erstellt. Diese Tabelle definiert auch jedes Attribut und identifiziert Primär- und Fremdschlüssel. </a:t>
            </a:r>
          </a:p>
          <a:p>
            <a:endParaRPr lang="de-DE" dirty="0">
              <a:effectLst/>
              <a:latin typeface="Times New Roman" panose="02020603050405020304" pitchFamily="18" charset="0"/>
            </a:endParaRPr>
          </a:p>
          <a:p>
            <a:endParaRPr lang="de-DE" dirty="0">
              <a:effectLst/>
              <a:latin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08FDC8A3-EDCE-A447-9594-1E1D6D2EC1C2}" type="slidenum">
              <a:rPr lang="de-DE" smtClean="0"/>
              <a:t>12</a:t>
            </a:fld>
            <a:endParaRPr lang="de-DE"/>
          </a:p>
        </p:txBody>
      </p:sp>
    </p:spTree>
    <p:extLst>
      <p:ext uri="{BB962C8B-B14F-4D97-AF65-F5344CB8AC3E}">
        <p14:creationId xmlns:p14="http://schemas.microsoft.com/office/powerpoint/2010/main" val="2610830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DDL =Data </a:t>
            </a:r>
            <a:r>
              <a:rPr lang="de-DE" dirty="0" err="1"/>
              <a:t>definition</a:t>
            </a:r>
            <a:r>
              <a:rPr lang="de-DE" dirty="0"/>
              <a:t> </a:t>
            </a:r>
            <a:r>
              <a:rPr lang="de-DE" dirty="0" err="1"/>
              <a:t>language</a:t>
            </a:r>
            <a:endParaRPr lang="de-DE" dirty="0"/>
          </a:p>
        </p:txBody>
      </p:sp>
      <p:sp>
        <p:nvSpPr>
          <p:cNvPr id="4" name="Foliennummernplatzhalter 3"/>
          <p:cNvSpPr>
            <a:spLocks noGrp="1"/>
          </p:cNvSpPr>
          <p:nvPr>
            <p:ph type="sldNum" sz="quarter" idx="5"/>
          </p:nvPr>
        </p:nvSpPr>
        <p:spPr/>
        <p:txBody>
          <a:bodyPr/>
          <a:lstStyle/>
          <a:p>
            <a:fld id="{08FDC8A3-EDCE-A447-9594-1E1D6D2EC1C2}" type="slidenum">
              <a:rPr lang="de-DE" smtClean="0"/>
              <a:t>13</a:t>
            </a:fld>
            <a:endParaRPr lang="de-DE"/>
          </a:p>
        </p:txBody>
      </p:sp>
    </p:spTree>
    <p:extLst>
      <p:ext uri="{BB962C8B-B14F-4D97-AF65-F5344CB8AC3E}">
        <p14:creationId xmlns:p14="http://schemas.microsoft.com/office/powerpoint/2010/main" val="840148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08FDC8A3-EDCE-A447-9594-1E1D6D2EC1C2}" type="slidenum">
              <a:rPr lang="de-DE" smtClean="0"/>
              <a:t>15</a:t>
            </a:fld>
            <a:endParaRPr lang="de-DE"/>
          </a:p>
        </p:txBody>
      </p:sp>
    </p:spTree>
    <p:extLst>
      <p:ext uri="{BB962C8B-B14F-4D97-AF65-F5344CB8AC3E}">
        <p14:creationId xmlns:p14="http://schemas.microsoft.com/office/powerpoint/2010/main" val="169001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Zuerst haben wir mit der Analysephase angefangen, da ging es darum sich mit den möglichen Nutzergruppen und Funktionen der Webseite zu Beschäftigen</a:t>
            </a:r>
          </a:p>
          <a:p>
            <a:endParaRPr lang="de-DE" dirty="0"/>
          </a:p>
          <a:p>
            <a:r>
              <a:rPr lang="de-DE" dirty="0"/>
              <a:t>Kernfrage Nutzergruppen </a:t>
            </a:r>
          </a:p>
          <a:p>
            <a:r>
              <a:rPr lang="de-DE" dirty="0"/>
              <a:t>Antwort: jeder aber als </a:t>
            </a:r>
            <a:r>
              <a:rPr lang="de-DE" dirty="0" err="1"/>
              <a:t>nische</a:t>
            </a:r>
            <a:r>
              <a:rPr lang="de-DE" dirty="0"/>
              <a:t> wollen wir nutzerfreundlicher als andere sein</a:t>
            </a:r>
          </a:p>
          <a:p>
            <a:endParaRPr lang="de-DE" dirty="0"/>
          </a:p>
          <a:p>
            <a:r>
              <a:rPr lang="de-DE" dirty="0"/>
              <a:t>Um einen Grundlegenden </a:t>
            </a:r>
            <a:r>
              <a:rPr lang="de-DE" dirty="0" err="1"/>
              <a:t>beispiel</a:t>
            </a:r>
            <a:r>
              <a:rPr lang="de-DE" dirty="0"/>
              <a:t> </a:t>
            </a:r>
            <a:r>
              <a:rPr lang="de-DE" dirty="0" err="1"/>
              <a:t>benutzer</a:t>
            </a:r>
            <a:r>
              <a:rPr lang="de-DE" dirty="0"/>
              <a:t> zu </a:t>
            </a:r>
            <a:r>
              <a:rPr lang="de-DE" dirty="0" err="1"/>
              <a:t>habenn</a:t>
            </a:r>
            <a:r>
              <a:rPr lang="de-DE" dirty="0"/>
              <a:t> - Persona</a:t>
            </a:r>
          </a:p>
        </p:txBody>
      </p:sp>
      <p:sp>
        <p:nvSpPr>
          <p:cNvPr id="4" name="Foliennummernplatzhalter 3"/>
          <p:cNvSpPr>
            <a:spLocks noGrp="1"/>
          </p:cNvSpPr>
          <p:nvPr>
            <p:ph type="sldNum" sz="quarter" idx="5"/>
          </p:nvPr>
        </p:nvSpPr>
        <p:spPr/>
        <p:txBody>
          <a:bodyPr/>
          <a:lstStyle/>
          <a:p>
            <a:fld id="{08FDC8A3-EDCE-A447-9594-1E1D6D2EC1C2}" type="slidenum">
              <a:rPr lang="de-DE" smtClean="0"/>
              <a:t>3</a:t>
            </a:fld>
            <a:endParaRPr lang="de-DE"/>
          </a:p>
        </p:txBody>
      </p:sp>
    </p:spTree>
    <p:extLst>
      <p:ext uri="{BB962C8B-B14F-4D97-AF65-F5344CB8AC3E}">
        <p14:creationId xmlns:p14="http://schemas.microsoft.com/office/powerpoint/2010/main" val="28806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Willi </a:t>
            </a:r>
            <a:r>
              <a:rPr lang="de-DE" dirty="0" err="1"/>
              <a:t>smith</a:t>
            </a:r>
            <a:r>
              <a:rPr lang="de-DE" dirty="0"/>
              <a:t> 43 Jahre alt frau und </a:t>
            </a:r>
            <a:r>
              <a:rPr lang="de-DE" dirty="0" err="1"/>
              <a:t>kinder</a:t>
            </a:r>
            <a:r>
              <a:rPr lang="de-DE" dirty="0"/>
              <a:t> </a:t>
            </a:r>
            <a:r>
              <a:rPr lang="de-DE" dirty="0" err="1"/>
              <a:t>mitterschicht</a:t>
            </a:r>
            <a:r>
              <a:rPr lang="de-DE" dirty="0"/>
              <a:t> und  geht gerne mit freunden auf </a:t>
            </a:r>
            <a:r>
              <a:rPr lang="de-DE" dirty="0" err="1"/>
              <a:t>comedy</a:t>
            </a:r>
            <a:r>
              <a:rPr lang="de-DE" dirty="0"/>
              <a:t> </a:t>
            </a:r>
            <a:r>
              <a:rPr lang="de-DE" dirty="0" err="1"/>
              <a:t>event</a:t>
            </a:r>
            <a:r>
              <a:rPr lang="de-DE" dirty="0"/>
              <a:t>.</a:t>
            </a:r>
          </a:p>
          <a:p>
            <a:r>
              <a:rPr lang="de-DE" dirty="0"/>
              <a:t>Er hat kaum </a:t>
            </a:r>
            <a:r>
              <a:rPr lang="de-DE" dirty="0" err="1"/>
              <a:t>tescgnologische</a:t>
            </a:r>
            <a:r>
              <a:rPr lang="de-DE" dirty="0"/>
              <a:t> </a:t>
            </a:r>
            <a:r>
              <a:rPr lang="de-DE" dirty="0" err="1"/>
              <a:t>erfahrungen</a:t>
            </a:r>
            <a:r>
              <a:rPr lang="de-DE" dirty="0"/>
              <a:t> und benutzt gerne den </a:t>
            </a:r>
            <a:r>
              <a:rPr lang="de-DE" dirty="0" err="1"/>
              <a:t>pc</a:t>
            </a:r>
            <a:endParaRPr lang="de-DE" dirty="0"/>
          </a:p>
        </p:txBody>
      </p:sp>
      <p:sp>
        <p:nvSpPr>
          <p:cNvPr id="4" name="Foliennummernplatzhalter 3"/>
          <p:cNvSpPr>
            <a:spLocks noGrp="1"/>
          </p:cNvSpPr>
          <p:nvPr>
            <p:ph type="sldNum" sz="quarter" idx="5"/>
          </p:nvPr>
        </p:nvSpPr>
        <p:spPr/>
        <p:txBody>
          <a:bodyPr/>
          <a:lstStyle/>
          <a:p>
            <a:fld id="{08FDC8A3-EDCE-A447-9594-1E1D6D2EC1C2}" type="slidenum">
              <a:rPr lang="de-DE" smtClean="0"/>
              <a:t>4</a:t>
            </a:fld>
            <a:endParaRPr lang="de-DE"/>
          </a:p>
        </p:txBody>
      </p:sp>
    </p:spTree>
    <p:extLst>
      <p:ext uri="{BB962C8B-B14F-4D97-AF65-F5344CB8AC3E}">
        <p14:creationId xmlns:p14="http://schemas.microsoft.com/office/powerpoint/2010/main" val="253189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Storie</a:t>
            </a:r>
            <a:r>
              <a:rPr lang="de-DE" dirty="0"/>
              <a:t> die ich als Fallbeispiel durch die ganze </a:t>
            </a:r>
            <a:r>
              <a:rPr lang="de-DE" dirty="0" err="1"/>
              <a:t>präsentation</a:t>
            </a:r>
            <a:r>
              <a:rPr lang="de-DE" dirty="0"/>
              <a:t> benutze</a:t>
            </a:r>
          </a:p>
        </p:txBody>
      </p:sp>
      <p:sp>
        <p:nvSpPr>
          <p:cNvPr id="4" name="Foliennummernplatzhalter 3"/>
          <p:cNvSpPr>
            <a:spLocks noGrp="1"/>
          </p:cNvSpPr>
          <p:nvPr>
            <p:ph type="sldNum" sz="quarter" idx="5"/>
          </p:nvPr>
        </p:nvSpPr>
        <p:spPr/>
        <p:txBody>
          <a:bodyPr/>
          <a:lstStyle/>
          <a:p>
            <a:fld id="{08FDC8A3-EDCE-A447-9594-1E1D6D2EC1C2}" type="slidenum">
              <a:rPr lang="de-DE" smtClean="0"/>
              <a:t>5</a:t>
            </a:fld>
            <a:endParaRPr lang="de-DE"/>
          </a:p>
        </p:txBody>
      </p:sp>
    </p:spTree>
    <p:extLst>
      <p:ext uri="{BB962C8B-B14F-4D97-AF65-F5344CB8AC3E}">
        <p14:creationId xmlns:p14="http://schemas.microsoft.com/office/powerpoint/2010/main" val="222752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Unser Use Case </a:t>
            </a:r>
            <a:r>
              <a:rPr lang="de-DE" dirty="0" err="1"/>
              <a:t>diagramm</a:t>
            </a:r>
            <a:r>
              <a:rPr lang="de-DE" dirty="0"/>
              <a:t> hat </a:t>
            </a:r>
            <a:r>
              <a:rPr lang="de-DE" dirty="0" err="1"/>
              <a:t>besonderheit</a:t>
            </a:r>
            <a:r>
              <a:rPr lang="de-DE" dirty="0"/>
              <a:t> </a:t>
            </a:r>
            <a:r>
              <a:rPr lang="de-DE" dirty="0" err="1"/>
              <a:t>veranstalter</a:t>
            </a:r>
            <a:r>
              <a:rPr lang="de-DE" dirty="0"/>
              <a:t> kann </a:t>
            </a:r>
            <a:r>
              <a:rPr lang="de-DE" dirty="0" err="1"/>
              <a:t>konto</a:t>
            </a:r>
            <a:r>
              <a:rPr lang="de-DE" dirty="0"/>
              <a:t> erstellen und </a:t>
            </a:r>
            <a:r>
              <a:rPr lang="de-DE" dirty="0" err="1"/>
              <a:t>käufer</a:t>
            </a:r>
            <a:endParaRPr lang="de-DE" dirty="0"/>
          </a:p>
          <a:p>
            <a:r>
              <a:rPr lang="de-DE" dirty="0"/>
              <a:t>War wichtig um die </a:t>
            </a:r>
            <a:r>
              <a:rPr lang="de-DE" dirty="0" err="1"/>
              <a:t>cases</a:t>
            </a:r>
            <a:r>
              <a:rPr lang="de-DE" dirty="0"/>
              <a:t> zu definieren </a:t>
            </a:r>
          </a:p>
        </p:txBody>
      </p:sp>
      <p:sp>
        <p:nvSpPr>
          <p:cNvPr id="4" name="Foliennummernplatzhalter 3"/>
          <p:cNvSpPr>
            <a:spLocks noGrp="1"/>
          </p:cNvSpPr>
          <p:nvPr>
            <p:ph type="sldNum" sz="quarter" idx="5"/>
          </p:nvPr>
        </p:nvSpPr>
        <p:spPr/>
        <p:txBody>
          <a:bodyPr/>
          <a:lstStyle/>
          <a:p>
            <a:fld id="{08FDC8A3-EDCE-A447-9594-1E1D6D2EC1C2}" type="slidenum">
              <a:rPr lang="de-DE" smtClean="0"/>
              <a:t>6</a:t>
            </a:fld>
            <a:endParaRPr lang="de-DE"/>
          </a:p>
        </p:txBody>
      </p:sp>
    </p:spTree>
    <p:extLst>
      <p:ext uri="{BB962C8B-B14F-4D97-AF65-F5344CB8AC3E}">
        <p14:creationId xmlns:p14="http://schemas.microsoft.com/office/powerpoint/2010/main" val="1964412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Ausschnitt aus unserem Er Modell welche die Entitäten Käufer Bestellungen ticket und Ticket Kategorie zeigt .</a:t>
            </a:r>
            <a:endParaRPr lang="de-DE" dirty="0">
              <a:effectLst/>
              <a:latin typeface="Times New Roman" panose="02020603050405020304" pitchFamily="18" charset="0"/>
            </a:endParaRPr>
          </a:p>
          <a:p>
            <a:endParaRPr lang="de-DE" dirty="0">
              <a:effectLst/>
              <a:latin typeface="Times New Roman" panose="02020603050405020304" pitchFamily="18" charset="0"/>
            </a:endParaRPr>
          </a:p>
          <a:p>
            <a:r>
              <a:rPr lang="de-DE" dirty="0">
                <a:effectLst/>
                <a:latin typeface="Times New Roman" panose="02020603050405020304" pitchFamily="18" charset="0"/>
              </a:rPr>
              <a:t>Wir versuchten unser ER-Modell einfach und kompakt zu halten, und keine Datenbank Irrelevante Entitäten einzufügen, um das Ziel zu erreichen bauten wir unsere drei Nutzergruppen als Entität ein und bestimmten ihre jeweiligen Attribute sowie Ihre Beziehungen </a:t>
            </a:r>
          </a:p>
          <a:p>
            <a:br>
              <a:rPr lang="de-DE" dirty="0">
                <a:effectLst/>
                <a:latin typeface="Times New Roman" panose="02020603050405020304" pitchFamily="18" charset="0"/>
              </a:rPr>
            </a:br>
            <a:endParaRPr lang="de-DE" dirty="0">
              <a:effectLst/>
              <a:latin typeface="Times New Roman" panose="02020603050405020304" pitchFamily="18" charset="0"/>
            </a:endParaRPr>
          </a:p>
          <a:p>
            <a:r>
              <a:rPr lang="de-DE" dirty="0">
                <a:effectLst/>
                <a:latin typeface="Times New Roman" panose="02020603050405020304" pitchFamily="18" charset="0"/>
              </a:rPr>
              <a:t>Die Entitäten haben je ein oder mehrere Attribute, von denen je eins durch Unterstreichung als Primärschlüssel gekennzeichnet ist. </a:t>
            </a:r>
          </a:p>
          <a:p>
            <a:endParaRPr lang="de-DE" dirty="0"/>
          </a:p>
        </p:txBody>
      </p:sp>
      <p:sp>
        <p:nvSpPr>
          <p:cNvPr id="4" name="Foliennummernplatzhalter 3"/>
          <p:cNvSpPr>
            <a:spLocks noGrp="1"/>
          </p:cNvSpPr>
          <p:nvPr>
            <p:ph type="sldNum" sz="quarter" idx="5"/>
          </p:nvPr>
        </p:nvSpPr>
        <p:spPr/>
        <p:txBody>
          <a:bodyPr/>
          <a:lstStyle/>
          <a:p>
            <a:fld id="{08FDC8A3-EDCE-A447-9594-1E1D6D2EC1C2}" type="slidenum">
              <a:rPr lang="de-DE" smtClean="0"/>
              <a:t>7</a:t>
            </a:fld>
            <a:endParaRPr lang="de-DE"/>
          </a:p>
        </p:txBody>
      </p:sp>
    </p:spTree>
    <p:extLst>
      <p:ext uri="{BB962C8B-B14F-4D97-AF65-F5344CB8AC3E}">
        <p14:creationId xmlns:p14="http://schemas.microsoft.com/office/powerpoint/2010/main" val="270156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br>
              <a:rPr lang="de-DE" dirty="0">
                <a:effectLst/>
                <a:latin typeface="Times New Roman" panose="02020603050405020304" pitchFamily="18" charset="0"/>
              </a:rPr>
            </a:br>
            <a:endParaRPr lang="de-DE" dirty="0">
              <a:effectLst/>
              <a:latin typeface="Times New Roman" panose="02020603050405020304" pitchFamily="18" charset="0"/>
            </a:endParaRPr>
          </a:p>
          <a:p>
            <a:r>
              <a:rPr lang="de-DE" dirty="0">
                <a:effectLst/>
                <a:latin typeface="Times New Roman" panose="02020603050405020304" pitchFamily="18" charset="0"/>
              </a:rPr>
              <a:t>Die Analysephase bildet die Basis der Designphase </a:t>
            </a:r>
          </a:p>
          <a:p>
            <a:br>
              <a:rPr lang="de-DE" dirty="0">
                <a:effectLst/>
                <a:latin typeface="Times New Roman" panose="02020603050405020304" pitchFamily="18" charset="0"/>
              </a:rPr>
            </a:br>
            <a:endParaRPr lang="de-DE" dirty="0">
              <a:effectLst/>
              <a:latin typeface="Times New Roman" panose="02020603050405020304" pitchFamily="18" charset="0"/>
            </a:endParaRPr>
          </a:p>
          <a:p>
            <a:r>
              <a:rPr lang="de-DE" dirty="0">
                <a:effectLst/>
                <a:latin typeface="Times New Roman" panose="02020603050405020304" pitchFamily="18" charset="0"/>
              </a:rPr>
              <a:t>Erst nach einer umfassenden Analyse der Benutzer, ihrer Anforderungen und der von ihnen durchgeführten Aktionen konnten wir mit der Designphase beginnen.</a:t>
            </a:r>
          </a:p>
          <a:p>
            <a:endParaRPr lang="de-DE" dirty="0">
              <a:effectLst/>
              <a:latin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08FDC8A3-EDCE-A447-9594-1E1D6D2EC1C2}" type="slidenum">
              <a:rPr lang="de-DE" smtClean="0"/>
              <a:t>8</a:t>
            </a:fld>
            <a:endParaRPr lang="de-DE"/>
          </a:p>
        </p:txBody>
      </p:sp>
    </p:spTree>
    <p:extLst>
      <p:ext uri="{BB962C8B-B14F-4D97-AF65-F5344CB8AC3E}">
        <p14:creationId xmlns:p14="http://schemas.microsoft.com/office/powerpoint/2010/main" val="1880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8FDC8A3-EDCE-A447-9594-1E1D6D2EC1C2}" type="slidenum">
              <a:rPr lang="de-DE" smtClean="0"/>
              <a:t>9</a:t>
            </a:fld>
            <a:endParaRPr lang="de-DE"/>
          </a:p>
        </p:txBody>
      </p:sp>
    </p:spTree>
    <p:extLst>
      <p:ext uri="{BB962C8B-B14F-4D97-AF65-F5344CB8AC3E}">
        <p14:creationId xmlns:p14="http://schemas.microsoft.com/office/powerpoint/2010/main" val="166024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Gemeinsam ein Navigation </a:t>
            </a:r>
            <a:r>
              <a:rPr lang="de-DE" dirty="0" err="1"/>
              <a:t>diagramm</a:t>
            </a:r>
            <a:r>
              <a:rPr lang="de-DE" dirty="0"/>
              <a:t> aufgebaut da zu groß zeige ich mein </a:t>
            </a:r>
            <a:r>
              <a:rPr lang="de-DE" dirty="0" err="1"/>
              <a:t>fallbeispiel</a:t>
            </a:r>
            <a:r>
              <a:rPr lang="de-DE" dirty="0"/>
              <a:t> also ticket </a:t>
            </a:r>
            <a:r>
              <a:rPr lang="de-DE" dirty="0" err="1"/>
              <a:t>stonieren</a:t>
            </a:r>
            <a:r>
              <a:rPr lang="de-DE" dirty="0"/>
              <a:t> </a:t>
            </a:r>
          </a:p>
          <a:p>
            <a:r>
              <a:rPr lang="de-DE" dirty="0"/>
              <a:t>Dafür muss man über die Main </a:t>
            </a:r>
            <a:r>
              <a:rPr lang="de-DE" dirty="0" err="1"/>
              <a:t>page</a:t>
            </a:r>
            <a:r>
              <a:rPr lang="de-DE" dirty="0"/>
              <a:t> anmelden  - </a:t>
            </a:r>
            <a:r>
              <a:rPr lang="de-DE" dirty="0" err="1"/>
              <a:t>my</a:t>
            </a:r>
            <a:r>
              <a:rPr lang="de-DE" dirty="0"/>
              <a:t> </a:t>
            </a:r>
            <a:r>
              <a:rPr lang="de-DE" dirty="0" err="1"/>
              <a:t>order</a:t>
            </a:r>
            <a:r>
              <a:rPr lang="de-DE" dirty="0"/>
              <a:t> </a:t>
            </a:r>
            <a:r>
              <a:rPr lang="de-DE" dirty="0" err="1"/>
              <a:t>seite</a:t>
            </a:r>
            <a:r>
              <a:rPr lang="de-DE" dirty="0"/>
              <a:t> mit </a:t>
            </a:r>
            <a:r>
              <a:rPr lang="de-DE" dirty="0" err="1"/>
              <a:t>events</a:t>
            </a:r>
            <a:r>
              <a:rPr lang="de-DE" dirty="0"/>
              <a:t> – über </a:t>
            </a:r>
            <a:r>
              <a:rPr lang="de-DE" dirty="0" err="1"/>
              <a:t>order</a:t>
            </a:r>
            <a:r>
              <a:rPr lang="de-DE" dirty="0"/>
              <a:t> </a:t>
            </a:r>
            <a:r>
              <a:rPr lang="de-DE" dirty="0" err="1"/>
              <a:t>details</a:t>
            </a:r>
            <a:r>
              <a:rPr lang="de-DE" dirty="0"/>
              <a:t> dann auf die </a:t>
            </a:r>
            <a:r>
              <a:rPr lang="de-DE" dirty="0" err="1"/>
              <a:t>stonierungsseite</a:t>
            </a:r>
            <a:r>
              <a:rPr lang="de-DE" dirty="0"/>
              <a:t> mit </a:t>
            </a:r>
            <a:r>
              <a:rPr lang="de-DE" dirty="0" err="1"/>
              <a:t>mitdem</a:t>
            </a:r>
            <a:r>
              <a:rPr lang="de-DE" dirty="0"/>
              <a:t> man über einem </a:t>
            </a:r>
            <a:r>
              <a:rPr lang="de-DE" dirty="0" err="1"/>
              <a:t>knopf</a:t>
            </a:r>
            <a:r>
              <a:rPr lang="de-DE" dirty="0"/>
              <a:t> </a:t>
            </a:r>
            <a:r>
              <a:rPr lang="de-DE" dirty="0" err="1"/>
              <a:t>stonieren</a:t>
            </a:r>
            <a:r>
              <a:rPr lang="de-DE" dirty="0"/>
              <a:t> kann.</a:t>
            </a:r>
          </a:p>
          <a:p>
            <a:endParaRPr lang="de-DE" dirty="0">
              <a:effectLst/>
              <a:latin typeface="Times New Roman" panose="02020603050405020304" pitchFamily="18" charset="0"/>
            </a:endParaRPr>
          </a:p>
          <a:p>
            <a:r>
              <a:rPr lang="de-DE" dirty="0">
                <a:effectLst/>
                <a:latin typeface="Times New Roman" panose="02020603050405020304" pitchFamily="18" charset="0"/>
              </a:rPr>
              <a:t>Um die Stornierung dem Benutzer Visuell zu zeigen, gelangt er automatisch auf eine Sparrate „Bestätigungsseite“ Dieser Prozess soll für den Verbraucher einfach gestaltet sein, daher haben wir uns für diesen Weg entschieden. </a:t>
            </a:r>
          </a:p>
          <a:p>
            <a:endParaRPr lang="de-DE" dirty="0"/>
          </a:p>
        </p:txBody>
      </p:sp>
      <p:sp>
        <p:nvSpPr>
          <p:cNvPr id="4" name="Foliennummernplatzhalter 3"/>
          <p:cNvSpPr>
            <a:spLocks noGrp="1"/>
          </p:cNvSpPr>
          <p:nvPr>
            <p:ph type="sldNum" sz="quarter" idx="5"/>
          </p:nvPr>
        </p:nvSpPr>
        <p:spPr/>
        <p:txBody>
          <a:bodyPr/>
          <a:lstStyle/>
          <a:p>
            <a:fld id="{08FDC8A3-EDCE-A447-9594-1E1D6D2EC1C2}" type="slidenum">
              <a:rPr lang="de-DE" smtClean="0"/>
              <a:t>10</a:t>
            </a:fld>
            <a:endParaRPr lang="de-DE"/>
          </a:p>
        </p:txBody>
      </p:sp>
    </p:spTree>
    <p:extLst>
      <p:ext uri="{BB962C8B-B14F-4D97-AF65-F5344CB8AC3E}">
        <p14:creationId xmlns:p14="http://schemas.microsoft.com/office/powerpoint/2010/main" val="2683512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E060228E-46E5-6548-BA3D-A0D41EE11A0D}" type="datetime1">
              <a:rPr lang="en-US" smtClean="0"/>
              <a:t>3/15/24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65DD06-EBC4-3749-AEC8-CECCCFF440B9}" type="datetime1">
              <a:rPr lang="en-US" smtClean="0"/>
              <a:t>3/15/24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109EA05-DA6B-A749-91E0-7A129A5FEBAF}" type="datetime1">
              <a:rPr lang="en-US" smtClean="0"/>
              <a:t>3/15/24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A0450BE-2D06-C448-926B-4C0B6254A4C2}" type="datetime1">
              <a:rPr lang="en-US" smtClean="0"/>
              <a:t>3/15/24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70F9FAB5-5866-C347-865E-DCE7F0FCB7FA}" type="datetime1">
              <a:rPr lang="en-US" smtClean="0"/>
              <a:t>3/15/24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1A4CA756-D00F-FE4B-A159-9C66DF53B85C}" type="datetime1">
              <a:rPr lang="en-US" smtClean="0"/>
              <a:t>3/15/24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3AE671D3-C929-7C46-A3D2-9EBA27DA3D37}" type="datetime1">
              <a:rPr lang="en-US" smtClean="0"/>
              <a:t>3/15/24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AC498A4-73FC-BA48-A798-F63019491A3A}" type="datetime1">
              <a:rPr lang="en-US" smtClean="0"/>
              <a:t>3/15/24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2EBD6-EA6B-B646-88AB-B039E2C30AFE}" type="datetime1">
              <a:rPr lang="en-US" smtClean="0"/>
              <a:t>3/15/24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1859475-78DD-8A43-BE73-F6AB497F3A03}" type="datetime1">
              <a:rPr lang="en-US" smtClean="0"/>
              <a:t>3/15/24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6633726-AC08-384C-9AA7-E1D39A84ECBB}" type="datetime1">
              <a:rPr lang="en-US" smtClean="0"/>
              <a:t>3/15/24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A02E9BF-644F-9944-A11F-88126D407B4C}" type="datetime1">
              <a:rPr lang="en-US" smtClean="0"/>
              <a:t>3/15/24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E427-1DD3-5843-AA94-8F708CAE230B}"/>
              </a:ext>
            </a:extLst>
          </p:cNvPr>
          <p:cNvSpPr>
            <a:spLocks noGrp="1"/>
          </p:cNvSpPr>
          <p:nvPr>
            <p:ph type="ctrTitle"/>
          </p:nvPr>
        </p:nvSpPr>
        <p:spPr/>
        <p:txBody>
          <a:bodyPr/>
          <a:lstStyle/>
          <a:p>
            <a:r>
              <a:rPr lang="en-US" dirty="0"/>
              <a:t>Project Tickify</a:t>
            </a:r>
          </a:p>
        </p:txBody>
      </p:sp>
      <p:sp>
        <p:nvSpPr>
          <p:cNvPr id="3" name="Subtitle 2">
            <a:extLst>
              <a:ext uri="{FF2B5EF4-FFF2-40B4-BE49-F238E27FC236}">
                <a16:creationId xmlns:a16="http://schemas.microsoft.com/office/drawing/2014/main" id="{BE70FEE5-D472-8543-BC97-EDFBFA95E774}"/>
              </a:ext>
            </a:extLst>
          </p:cNvPr>
          <p:cNvSpPr>
            <a:spLocks noGrp="1"/>
          </p:cNvSpPr>
          <p:nvPr>
            <p:ph type="subTitle" idx="1"/>
          </p:nvPr>
        </p:nvSpPr>
        <p:spPr/>
        <p:txBody>
          <a:bodyPr>
            <a:normAutofit lnSpcReduction="10000"/>
          </a:bodyPr>
          <a:lstStyle/>
          <a:p>
            <a:r>
              <a:rPr lang="en-US" dirty="0"/>
              <a:t>Joel Moyal</a:t>
            </a:r>
          </a:p>
          <a:p>
            <a:r>
              <a:rPr lang="en-US" dirty="0"/>
              <a:t>Gruppe 19</a:t>
            </a:r>
          </a:p>
          <a:p>
            <a:r>
              <a:rPr lang="en-US" dirty="0"/>
              <a:t>Venlo, 19.Oktober.2022</a:t>
            </a:r>
          </a:p>
        </p:txBody>
      </p:sp>
    </p:spTree>
    <p:extLst>
      <p:ext uri="{BB962C8B-B14F-4D97-AF65-F5344CB8AC3E}">
        <p14:creationId xmlns:p14="http://schemas.microsoft.com/office/powerpoint/2010/main" val="49180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F11E1D90-8D6C-65AF-843E-759C4A9CAC5B}"/>
              </a:ext>
            </a:extLst>
          </p:cNvPr>
          <p:cNvSpPr>
            <a:spLocks noGrp="1"/>
          </p:cNvSpPr>
          <p:nvPr>
            <p:ph type="sldNum" sz="quarter" idx="12"/>
          </p:nvPr>
        </p:nvSpPr>
        <p:spPr/>
        <p:txBody>
          <a:bodyPr/>
          <a:lstStyle/>
          <a:p>
            <a:fld id="{8A7A6979-0714-4377-B894-6BE4C2D6E202}" type="slidenum">
              <a:rPr lang="en-US" smtClean="0"/>
              <a:pPr/>
              <a:t>10</a:t>
            </a:fld>
            <a:endParaRPr lang="en-US" dirty="0"/>
          </a:p>
        </p:txBody>
      </p:sp>
      <p:pic>
        <p:nvPicPr>
          <p:cNvPr id="8" name="Grafik 7">
            <a:extLst>
              <a:ext uri="{FF2B5EF4-FFF2-40B4-BE49-F238E27FC236}">
                <a16:creationId xmlns:a16="http://schemas.microsoft.com/office/drawing/2014/main" id="{0C74EBAD-FD68-FB67-7C7F-FA662E6C5F99}"/>
              </a:ext>
            </a:extLst>
          </p:cNvPr>
          <p:cNvPicPr>
            <a:picLocks noChangeAspect="1"/>
          </p:cNvPicPr>
          <p:nvPr/>
        </p:nvPicPr>
        <p:blipFill>
          <a:blip r:embed="rId3"/>
          <a:stretch>
            <a:fillRect/>
          </a:stretch>
        </p:blipFill>
        <p:spPr>
          <a:xfrm>
            <a:off x="5002152" y="108857"/>
            <a:ext cx="2736602" cy="6640286"/>
          </a:xfrm>
          <a:prstGeom prst="rect">
            <a:avLst/>
          </a:prstGeom>
        </p:spPr>
      </p:pic>
    </p:spTree>
    <p:extLst>
      <p:ext uri="{BB962C8B-B14F-4D97-AF65-F5344CB8AC3E}">
        <p14:creationId xmlns:p14="http://schemas.microsoft.com/office/powerpoint/2010/main" val="382464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783BF135-73A7-8DD4-0F3B-58AB4CD78B72}"/>
              </a:ext>
            </a:extLst>
          </p:cNvPr>
          <p:cNvPicPr>
            <a:picLocks noGrp="1" noChangeAspect="1"/>
          </p:cNvPicPr>
          <p:nvPr>
            <p:ph idx="1"/>
          </p:nvPr>
        </p:nvPicPr>
        <p:blipFill>
          <a:blip r:embed="rId3"/>
          <a:stretch>
            <a:fillRect/>
          </a:stretch>
        </p:blipFill>
        <p:spPr>
          <a:xfrm>
            <a:off x="1779814" y="463005"/>
            <a:ext cx="8632372" cy="5754915"/>
          </a:xfrm>
        </p:spPr>
      </p:pic>
      <p:sp>
        <p:nvSpPr>
          <p:cNvPr id="4" name="Foliennummernplatzhalter 3">
            <a:extLst>
              <a:ext uri="{FF2B5EF4-FFF2-40B4-BE49-F238E27FC236}">
                <a16:creationId xmlns:a16="http://schemas.microsoft.com/office/drawing/2014/main" id="{A119E296-04B1-DF5A-BB4C-7D60208691AF}"/>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220501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0AC686B4-9595-193F-0AF5-8BD0FB85CF6A}"/>
              </a:ext>
            </a:extLst>
          </p:cNvPr>
          <p:cNvSpPr>
            <a:spLocks noGrp="1"/>
          </p:cNvSpPr>
          <p:nvPr>
            <p:ph type="sldNum" sz="quarter" idx="12"/>
          </p:nvPr>
        </p:nvSpPr>
        <p:spPr/>
        <p:txBody>
          <a:bodyPr/>
          <a:lstStyle/>
          <a:p>
            <a:fld id="{8A7A6979-0714-4377-B894-6BE4C2D6E202}" type="slidenum">
              <a:rPr lang="en-US" smtClean="0"/>
              <a:pPr/>
              <a:t>12</a:t>
            </a:fld>
            <a:endParaRPr lang="en-US" dirty="0"/>
          </a:p>
        </p:txBody>
      </p:sp>
      <p:pic>
        <p:nvPicPr>
          <p:cNvPr id="8" name="Grafik 7">
            <a:extLst>
              <a:ext uri="{FF2B5EF4-FFF2-40B4-BE49-F238E27FC236}">
                <a16:creationId xmlns:a16="http://schemas.microsoft.com/office/drawing/2014/main" id="{F179030F-5074-2F03-897C-2E592A79F193}"/>
              </a:ext>
            </a:extLst>
          </p:cNvPr>
          <p:cNvPicPr>
            <a:picLocks noChangeAspect="1"/>
          </p:cNvPicPr>
          <p:nvPr/>
        </p:nvPicPr>
        <p:blipFill>
          <a:blip r:embed="rId3"/>
          <a:stretch>
            <a:fillRect/>
          </a:stretch>
        </p:blipFill>
        <p:spPr>
          <a:xfrm>
            <a:off x="2360384" y="176892"/>
            <a:ext cx="7378107" cy="6041027"/>
          </a:xfrm>
          <a:prstGeom prst="rect">
            <a:avLst/>
          </a:prstGeom>
        </p:spPr>
      </p:pic>
    </p:spTree>
    <p:extLst>
      <p:ext uri="{BB962C8B-B14F-4D97-AF65-F5344CB8AC3E}">
        <p14:creationId xmlns:p14="http://schemas.microsoft.com/office/powerpoint/2010/main" val="1865715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06A3B-F0A6-F46F-9F4A-95FD7C29CF87}"/>
              </a:ext>
            </a:extLst>
          </p:cNvPr>
          <p:cNvSpPr>
            <a:spLocks noGrp="1"/>
          </p:cNvSpPr>
          <p:nvPr>
            <p:ph type="title"/>
          </p:nvPr>
        </p:nvSpPr>
        <p:spPr/>
        <p:txBody>
          <a:bodyPr/>
          <a:lstStyle/>
          <a:p>
            <a:r>
              <a:rPr lang="de-DE" dirty="0" err="1"/>
              <a:t>DAtenbank</a:t>
            </a:r>
            <a:endParaRPr lang="de-DE" dirty="0"/>
          </a:p>
        </p:txBody>
      </p:sp>
      <p:sp>
        <p:nvSpPr>
          <p:cNvPr id="3" name="Inhaltsplatzhalter 2">
            <a:extLst>
              <a:ext uri="{FF2B5EF4-FFF2-40B4-BE49-F238E27FC236}">
                <a16:creationId xmlns:a16="http://schemas.microsoft.com/office/drawing/2014/main" id="{CA8A8730-A636-3661-93AD-5BD0A208D152}"/>
              </a:ext>
            </a:extLst>
          </p:cNvPr>
          <p:cNvSpPr>
            <a:spLocks noGrp="1"/>
          </p:cNvSpPr>
          <p:nvPr>
            <p:ph idx="1"/>
          </p:nvPr>
        </p:nvSpPr>
        <p:spPr/>
        <p:txBody>
          <a:bodyPr/>
          <a:lstStyle/>
          <a:p>
            <a:endParaRPr lang="en-US" dirty="0"/>
          </a:p>
          <a:p>
            <a:r>
              <a:rPr lang="en-US" dirty="0"/>
              <a:t>Create table = </a:t>
            </a:r>
            <a:r>
              <a:rPr lang="en-US" dirty="0" err="1"/>
              <a:t>erstellt</a:t>
            </a:r>
            <a:r>
              <a:rPr lang="en-US" dirty="0"/>
              <a:t> </a:t>
            </a:r>
            <a:r>
              <a:rPr lang="en-US" dirty="0" err="1"/>
              <a:t>Tabelle</a:t>
            </a:r>
            <a:endParaRPr lang="en-US" dirty="0"/>
          </a:p>
          <a:p>
            <a:r>
              <a:rPr lang="en-US" dirty="0"/>
              <a:t>varchar = </a:t>
            </a:r>
            <a:r>
              <a:rPr lang="en-US" dirty="0" err="1"/>
              <a:t>Deklaration</a:t>
            </a:r>
            <a:r>
              <a:rPr lang="en-US" dirty="0"/>
              <a:t> des </a:t>
            </a:r>
            <a:r>
              <a:rPr lang="en-US" dirty="0" err="1"/>
              <a:t>Datentypen</a:t>
            </a:r>
            <a:r>
              <a:rPr lang="en-US" dirty="0"/>
              <a:t> </a:t>
            </a:r>
          </a:p>
          <a:p>
            <a:r>
              <a:rPr lang="en-US" dirty="0"/>
              <a:t>(64) = </a:t>
            </a:r>
            <a:r>
              <a:rPr lang="en-US" noProof="1"/>
              <a:t>Begrenzt</a:t>
            </a:r>
            <a:r>
              <a:rPr lang="en-US" dirty="0"/>
              <a:t> die </a:t>
            </a:r>
            <a:r>
              <a:rPr lang="en-US" dirty="0" err="1"/>
              <a:t>Zeichenlänge</a:t>
            </a:r>
            <a:r>
              <a:rPr lang="en-US" dirty="0"/>
              <a:t> auf 64</a:t>
            </a:r>
          </a:p>
          <a:p>
            <a:r>
              <a:rPr lang="en-US" dirty="0"/>
              <a:t>Not null = </a:t>
            </a:r>
            <a:r>
              <a:rPr lang="en-US" dirty="0" err="1"/>
              <a:t>Pflichtfeld</a:t>
            </a:r>
            <a:endParaRPr lang="en-US" dirty="0"/>
          </a:p>
          <a:p>
            <a:endParaRPr lang="de-DE" dirty="0"/>
          </a:p>
        </p:txBody>
      </p:sp>
      <p:sp>
        <p:nvSpPr>
          <p:cNvPr id="4" name="Foliennummernplatzhalter 3">
            <a:extLst>
              <a:ext uri="{FF2B5EF4-FFF2-40B4-BE49-F238E27FC236}">
                <a16:creationId xmlns:a16="http://schemas.microsoft.com/office/drawing/2014/main" id="{FEAAD23D-7EA2-6159-3EE3-C03703B144E4}"/>
              </a:ext>
            </a:extLst>
          </p:cNvPr>
          <p:cNvSpPr>
            <a:spLocks noGrp="1"/>
          </p:cNvSpPr>
          <p:nvPr>
            <p:ph type="sldNum" sz="quarter" idx="12"/>
          </p:nvPr>
        </p:nvSpPr>
        <p:spPr/>
        <p:txBody>
          <a:bodyPr/>
          <a:lstStyle/>
          <a:p>
            <a:fld id="{8A7A6979-0714-4377-B894-6BE4C2D6E202}" type="slidenum">
              <a:rPr lang="en-US" smtClean="0"/>
              <a:pPr/>
              <a:t>13</a:t>
            </a:fld>
            <a:endParaRPr lang="en-US" dirty="0"/>
          </a:p>
        </p:txBody>
      </p:sp>
      <p:pic>
        <p:nvPicPr>
          <p:cNvPr id="5" name="Content Placeholder 4">
            <a:extLst>
              <a:ext uri="{FF2B5EF4-FFF2-40B4-BE49-F238E27FC236}">
                <a16:creationId xmlns:a16="http://schemas.microsoft.com/office/drawing/2014/main" id="{E2F262A3-0B37-5815-2DCA-7B67C994EAE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36903" y="4604797"/>
            <a:ext cx="6883071" cy="1978883"/>
          </a:xfrm>
          <a:prstGeom prst="rect">
            <a:avLst/>
          </a:prstGeom>
          <a:ln w="31750" cap="sq">
            <a:solidFill>
              <a:srgbClr val="FFFFFF"/>
            </a:solidFill>
            <a:miter lim="800000"/>
          </a:ln>
        </p:spPr>
      </p:pic>
    </p:spTree>
    <p:extLst>
      <p:ext uri="{BB962C8B-B14F-4D97-AF65-F5344CB8AC3E}">
        <p14:creationId xmlns:p14="http://schemas.microsoft.com/office/powerpoint/2010/main" val="279522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6860C-35CE-9D8C-D846-635A8B3E6695}"/>
              </a:ext>
            </a:extLst>
          </p:cNvPr>
          <p:cNvSpPr>
            <a:spLocks noGrp="1"/>
          </p:cNvSpPr>
          <p:nvPr>
            <p:ph type="title"/>
          </p:nvPr>
        </p:nvSpPr>
        <p:spPr/>
        <p:txBody>
          <a:bodyPr/>
          <a:lstStyle/>
          <a:p>
            <a:r>
              <a:rPr lang="de-DE" dirty="0"/>
              <a:t>FAZIT </a:t>
            </a:r>
          </a:p>
        </p:txBody>
      </p:sp>
      <p:sp>
        <p:nvSpPr>
          <p:cNvPr id="3" name="Inhaltsplatzhalter 2">
            <a:extLst>
              <a:ext uri="{FF2B5EF4-FFF2-40B4-BE49-F238E27FC236}">
                <a16:creationId xmlns:a16="http://schemas.microsoft.com/office/drawing/2014/main" id="{76FCE790-1DC2-32E8-BEEB-1938675437C4}"/>
              </a:ext>
            </a:extLst>
          </p:cNvPr>
          <p:cNvSpPr>
            <a:spLocks noGrp="1"/>
          </p:cNvSpPr>
          <p:nvPr>
            <p:ph idx="1"/>
          </p:nvPr>
        </p:nvSpPr>
        <p:spPr/>
        <p:txBody>
          <a:bodyPr/>
          <a:lstStyle/>
          <a:p>
            <a:r>
              <a:rPr lang="de-DE" dirty="0"/>
              <a:t>+  Vieles gelernt und Bereit für die Implementierung </a:t>
            </a:r>
          </a:p>
          <a:p>
            <a:endParaRPr lang="de-DE" dirty="0"/>
          </a:p>
          <a:p>
            <a:r>
              <a:rPr lang="de-DE" dirty="0"/>
              <a:t>-  Als Gruppe besser Kommunizieren</a:t>
            </a:r>
          </a:p>
        </p:txBody>
      </p:sp>
      <p:sp>
        <p:nvSpPr>
          <p:cNvPr id="4" name="Foliennummernplatzhalter 3">
            <a:extLst>
              <a:ext uri="{FF2B5EF4-FFF2-40B4-BE49-F238E27FC236}">
                <a16:creationId xmlns:a16="http://schemas.microsoft.com/office/drawing/2014/main" id="{B11E317A-CCF6-1F98-6952-F94C7A207AB3}"/>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71910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FE0D-0AF4-674B-BB97-9EDB02ED6E3A}"/>
              </a:ext>
            </a:extLst>
          </p:cNvPr>
          <p:cNvSpPr>
            <a:spLocks noGrp="1"/>
          </p:cNvSpPr>
          <p:nvPr>
            <p:ph type="title"/>
          </p:nvPr>
        </p:nvSpPr>
        <p:spPr/>
        <p:txBody>
          <a:bodyPr/>
          <a:lstStyle/>
          <a:p>
            <a:r>
              <a:rPr lang="de-DE" dirty="0"/>
              <a:t>Vielen Dank für ihre Aufmerksamkeit</a:t>
            </a:r>
          </a:p>
        </p:txBody>
      </p:sp>
      <p:sp>
        <p:nvSpPr>
          <p:cNvPr id="3" name="Text Placeholder 2">
            <a:extLst>
              <a:ext uri="{FF2B5EF4-FFF2-40B4-BE49-F238E27FC236}">
                <a16:creationId xmlns:a16="http://schemas.microsoft.com/office/drawing/2014/main" id="{7934C714-BB22-2B46-AE63-94AD1352C106}"/>
              </a:ext>
            </a:extLst>
          </p:cNvPr>
          <p:cNvSpPr>
            <a:spLocks noGrp="1"/>
          </p:cNvSpPr>
          <p:nvPr>
            <p:ph type="body" idx="1"/>
          </p:nvPr>
        </p:nvSpPr>
        <p:spPr>
          <a:xfrm>
            <a:off x="2598375" y="4804286"/>
            <a:ext cx="6801612" cy="1265082"/>
          </a:xfrm>
        </p:spPr>
        <p:txBody>
          <a:bodyPr/>
          <a:lstStyle/>
          <a:p>
            <a:r>
              <a:rPr lang="de-DE" dirty="0"/>
              <a:t>Fragen?</a:t>
            </a:r>
          </a:p>
        </p:txBody>
      </p:sp>
      <p:sp>
        <p:nvSpPr>
          <p:cNvPr id="4" name="Slide Number Placeholder 3">
            <a:extLst>
              <a:ext uri="{FF2B5EF4-FFF2-40B4-BE49-F238E27FC236}">
                <a16:creationId xmlns:a16="http://schemas.microsoft.com/office/drawing/2014/main" id="{FD4613CD-E0EB-F847-8105-FE585DD300DB}"/>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22653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EAE4-0798-364C-A94A-7CB005442291}"/>
              </a:ext>
            </a:extLst>
          </p:cNvPr>
          <p:cNvSpPr>
            <a:spLocks noGrp="1"/>
          </p:cNvSpPr>
          <p:nvPr>
            <p:ph type="title"/>
          </p:nvPr>
        </p:nvSpPr>
        <p:spPr>
          <a:xfrm>
            <a:off x="2231136" y="1117973"/>
            <a:ext cx="7729728" cy="1188720"/>
          </a:xfrm>
        </p:spPr>
        <p:txBody>
          <a:bodyPr/>
          <a:lstStyle/>
          <a:p>
            <a:r>
              <a:rPr lang="en-US" dirty="0" err="1"/>
              <a:t>Gliederung</a:t>
            </a:r>
            <a:endParaRPr lang="en-US" dirty="0"/>
          </a:p>
        </p:txBody>
      </p:sp>
      <p:sp>
        <p:nvSpPr>
          <p:cNvPr id="3" name="Content Placeholder 2">
            <a:extLst>
              <a:ext uri="{FF2B5EF4-FFF2-40B4-BE49-F238E27FC236}">
                <a16:creationId xmlns:a16="http://schemas.microsoft.com/office/drawing/2014/main" id="{EB531D8E-7B44-F143-8497-D47D15AC22F7}"/>
              </a:ext>
            </a:extLst>
          </p:cNvPr>
          <p:cNvSpPr>
            <a:spLocks noGrp="1"/>
          </p:cNvSpPr>
          <p:nvPr>
            <p:ph idx="1"/>
          </p:nvPr>
        </p:nvSpPr>
        <p:spPr>
          <a:xfrm>
            <a:off x="2231136" y="2638044"/>
            <a:ext cx="7729728" cy="3762756"/>
          </a:xfrm>
        </p:spPr>
        <p:txBody>
          <a:bodyPr>
            <a:normAutofit fontScale="92500" lnSpcReduction="10000"/>
          </a:bodyPr>
          <a:lstStyle/>
          <a:p>
            <a:pPr marL="342900" indent="-342900">
              <a:buFont typeface="+mj-lt"/>
              <a:buAutoNum type="arabicPeriod"/>
            </a:pPr>
            <a:r>
              <a:rPr lang="en-US" dirty="0" err="1"/>
              <a:t>Analyse</a:t>
            </a:r>
            <a:endParaRPr lang="en-US" dirty="0"/>
          </a:p>
          <a:p>
            <a:pPr marL="571500" lvl="1" indent="-342900">
              <a:buFont typeface="+mj-lt"/>
              <a:buAutoNum type="arabicPeriod"/>
            </a:pPr>
            <a:r>
              <a:rPr lang="en-US" dirty="0" err="1"/>
              <a:t>Nutzergruppen</a:t>
            </a:r>
            <a:endParaRPr lang="en-US" dirty="0"/>
          </a:p>
          <a:p>
            <a:pPr marL="571500" lvl="1" indent="-342900">
              <a:buFont typeface="+mj-lt"/>
              <a:buAutoNum type="arabicPeriod"/>
            </a:pPr>
            <a:r>
              <a:rPr lang="en-US" dirty="0"/>
              <a:t>Persona</a:t>
            </a:r>
          </a:p>
          <a:p>
            <a:pPr marL="571500" lvl="1" indent="-342900">
              <a:buFont typeface="+mj-lt"/>
              <a:buAutoNum type="arabicPeriod"/>
            </a:pPr>
            <a:r>
              <a:rPr lang="en-US" dirty="0"/>
              <a:t>Use Case </a:t>
            </a:r>
            <a:r>
              <a:rPr lang="en-US" dirty="0" err="1"/>
              <a:t>Diagramm</a:t>
            </a:r>
            <a:endParaRPr lang="en-US" dirty="0"/>
          </a:p>
          <a:p>
            <a:pPr marL="571500" lvl="1" indent="-342900">
              <a:buFont typeface="+mj-lt"/>
              <a:buAutoNum type="arabicPeriod"/>
            </a:pPr>
            <a:r>
              <a:rPr lang="en-US" dirty="0"/>
              <a:t>Er Modell</a:t>
            </a:r>
          </a:p>
          <a:p>
            <a:pPr marL="571500" lvl="1" indent="-342900">
              <a:buFont typeface="+mj-lt"/>
              <a:buAutoNum type="arabicPeriod"/>
            </a:pPr>
            <a:endParaRPr lang="en-US" dirty="0"/>
          </a:p>
          <a:p>
            <a:pPr marL="342900" indent="-342900">
              <a:buFont typeface="+mj-lt"/>
              <a:buAutoNum type="arabicPeriod"/>
            </a:pPr>
            <a:r>
              <a:rPr lang="en-US" dirty="0"/>
              <a:t>Design</a:t>
            </a:r>
          </a:p>
          <a:p>
            <a:pPr marL="571500" lvl="1" indent="-342900">
              <a:buFont typeface="+mj-lt"/>
              <a:buAutoNum type="arabicPeriod"/>
            </a:pPr>
            <a:r>
              <a:rPr lang="en-US" dirty="0"/>
              <a:t>Navigations </a:t>
            </a:r>
            <a:r>
              <a:rPr lang="en-US" dirty="0" err="1"/>
              <a:t>Diagramm</a:t>
            </a:r>
            <a:endParaRPr lang="en-US" dirty="0"/>
          </a:p>
          <a:p>
            <a:pPr marL="571500" lvl="1" indent="-342900">
              <a:buFont typeface="+mj-lt"/>
              <a:buAutoNum type="arabicPeriod"/>
            </a:pPr>
            <a:r>
              <a:rPr lang="en-US" dirty="0"/>
              <a:t>Window </a:t>
            </a:r>
            <a:r>
              <a:rPr lang="en-US" dirty="0" err="1"/>
              <a:t>Diagramm</a:t>
            </a:r>
            <a:endParaRPr lang="en-US" dirty="0"/>
          </a:p>
          <a:p>
            <a:pPr marL="571500" lvl="1" indent="-342900">
              <a:buFont typeface="+mj-lt"/>
              <a:buAutoNum type="arabicPeriod"/>
            </a:pPr>
            <a:r>
              <a:rPr lang="en-US" dirty="0" err="1"/>
              <a:t>Moodboard</a:t>
            </a:r>
            <a:endParaRPr lang="en-US" dirty="0"/>
          </a:p>
          <a:p>
            <a:pPr marL="571500" lvl="1" indent="-342900">
              <a:buFont typeface="+mj-lt"/>
              <a:buAutoNum type="arabicPeriod"/>
            </a:pPr>
            <a:r>
              <a:rPr lang="en-US" dirty="0" err="1"/>
              <a:t>Fazit</a:t>
            </a:r>
            <a:endParaRPr lang="en-US" dirty="0"/>
          </a:p>
          <a:p>
            <a:pPr marL="228600" lvl="1" indent="0">
              <a:buNone/>
            </a:pPr>
            <a:endParaRPr lang="en-US" dirty="0"/>
          </a:p>
          <a:p>
            <a:pPr marL="228600" lvl="1" indent="0">
              <a:buNone/>
            </a:pPr>
            <a:endParaRPr lang="en-US" dirty="0"/>
          </a:p>
          <a:p>
            <a:pPr marL="228600" lvl="1" indent="0">
              <a:buNone/>
            </a:pPr>
            <a:endParaRPr lang="en-US" dirty="0"/>
          </a:p>
        </p:txBody>
      </p:sp>
      <p:sp>
        <p:nvSpPr>
          <p:cNvPr id="5" name="Slide Number Placeholder 4">
            <a:extLst>
              <a:ext uri="{FF2B5EF4-FFF2-40B4-BE49-F238E27FC236}">
                <a16:creationId xmlns:a16="http://schemas.microsoft.com/office/drawing/2014/main" id="{746DBBA3-2F2A-454A-A176-6975ADFC3A79}"/>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66286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C4684-EF04-B1A2-9A9A-2A680051AF80}"/>
              </a:ext>
            </a:extLst>
          </p:cNvPr>
          <p:cNvSpPr>
            <a:spLocks noGrp="1"/>
          </p:cNvSpPr>
          <p:nvPr>
            <p:ph type="title"/>
          </p:nvPr>
        </p:nvSpPr>
        <p:spPr/>
        <p:txBody>
          <a:bodyPr/>
          <a:lstStyle/>
          <a:p>
            <a:r>
              <a:rPr lang="de-DE" dirty="0"/>
              <a:t>Nutzer Gruppen</a:t>
            </a:r>
          </a:p>
        </p:txBody>
      </p:sp>
      <p:pic>
        <p:nvPicPr>
          <p:cNvPr id="8" name="Inhaltsplatzhalter 7" descr="Astronaut Silhouette">
            <a:extLst>
              <a:ext uri="{FF2B5EF4-FFF2-40B4-BE49-F238E27FC236}">
                <a16:creationId xmlns:a16="http://schemas.microsoft.com/office/drawing/2014/main" id="{A5F78C5F-F246-DDAC-B1A9-45177618C81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442892" y="2955266"/>
            <a:ext cx="2263890" cy="2263890"/>
          </a:xfrm>
        </p:spPr>
      </p:pic>
      <p:sp>
        <p:nvSpPr>
          <p:cNvPr id="4" name="Foliennummernplatzhalter 3">
            <a:extLst>
              <a:ext uri="{FF2B5EF4-FFF2-40B4-BE49-F238E27FC236}">
                <a16:creationId xmlns:a16="http://schemas.microsoft.com/office/drawing/2014/main" id="{5BA88B24-420E-0FC2-5070-437D6B715D1A}"/>
              </a:ext>
            </a:extLst>
          </p:cNvPr>
          <p:cNvSpPr>
            <a:spLocks noGrp="1"/>
          </p:cNvSpPr>
          <p:nvPr>
            <p:ph type="sldNum" sz="quarter" idx="12"/>
          </p:nvPr>
        </p:nvSpPr>
        <p:spPr/>
        <p:txBody>
          <a:bodyPr/>
          <a:lstStyle/>
          <a:p>
            <a:fld id="{8A7A6979-0714-4377-B894-6BE4C2D6E202}" type="slidenum">
              <a:rPr lang="en-US" smtClean="0"/>
              <a:pPr/>
              <a:t>3</a:t>
            </a:fld>
            <a:endParaRPr lang="en-US" dirty="0"/>
          </a:p>
        </p:txBody>
      </p:sp>
      <p:pic>
        <p:nvPicPr>
          <p:cNvPr id="9" name="Inhaltsplatzhalter 7" descr="Astronaut Silhouette">
            <a:extLst>
              <a:ext uri="{FF2B5EF4-FFF2-40B4-BE49-F238E27FC236}">
                <a16:creationId xmlns:a16="http://schemas.microsoft.com/office/drawing/2014/main" id="{7AA9C309-2F5D-4F5E-081A-C53570F059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71705" y="2887826"/>
            <a:ext cx="2263891" cy="2263891"/>
          </a:xfrm>
          <a:prstGeom prst="rect">
            <a:avLst/>
          </a:prstGeom>
        </p:spPr>
      </p:pic>
      <p:pic>
        <p:nvPicPr>
          <p:cNvPr id="10" name="Inhaltsplatzhalter 7" descr="Astronaut Silhouette">
            <a:extLst>
              <a:ext uri="{FF2B5EF4-FFF2-40B4-BE49-F238E27FC236}">
                <a16:creationId xmlns:a16="http://schemas.microsoft.com/office/drawing/2014/main" id="{8473DAD0-3A68-646A-AE28-802BDF9B351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32891" y="2887826"/>
            <a:ext cx="2263891" cy="2263891"/>
          </a:xfrm>
          <a:prstGeom prst="rect">
            <a:avLst/>
          </a:prstGeom>
        </p:spPr>
      </p:pic>
      <p:sp>
        <p:nvSpPr>
          <p:cNvPr id="11" name="Textfeld 10">
            <a:extLst>
              <a:ext uri="{FF2B5EF4-FFF2-40B4-BE49-F238E27FC236}">
                <a16:creationId xmlns:a16="http://schemas.microsoft.com/office/drawing/2014/main" id="{22AB9E20-C664-5C32-E58F-897819B3A763}"/>
              </a:ext>
            </a:extLst>
          </p:cNvPr>
          <p:cNvSpPr txBox="1"/>
          <p:nvPr/>
        </p:nvSpPr>
        <p:spPr>
          <a:xfrm>
            <a:off x="2155486" y="5151717"/>
            <a:ext cx="837302" cy="369332"/>
          </a:xfrm>
          <a:prstGeom prst="rect">
            <a:avLst/>
          </a:prstGeom>
          <a:noFill/>
        </p:spPr>
        <p:txBody>
          <a:bodyPr wrap="square" rtlCol="0">
            <a:spAutoFit/>
          </a:bodyPr>
          <a:lstStyle/>
          <a:p>
            <a:r>
              <a:rPr lang="de-DE" dirty="0"/>
              <a:t>Käufer</a:t>
            </a:r>
          </a:p>
        </p:txBody>
      </p:sp>
      <p:sp>
        <p:nvSpPr>
          <p:cNvPr id="14" name="Textfeld 13">
            <a:extLst>
              <a:ext uri="{FF2B5EF4-FFF2-40B4-BE49-F238E27FC236}">
                <a16:creationId xmlns:a16="http://schemas.microsoft.com/office/drawing/2014/main" id="{501E3169-A7F3-53C5-EDF9-2A80537D849D}"/>
              </a:ext>
            </a:extLst>
          </p:cNvPr>
          <p:cNvSpPr txBox="1"/>
          <p:nvPr/>
        </p:nvSpPr>
        <p:spPr>
          <a:xfrm>
            <a:off x="8884999" y="5151717"/>
            <a:ext cx="837302" cy="369332"/>
          </a:xfrm>
          <a:prstGeom prst="rect">
            <a:avLst/>
          </a:prstGeom>
          <a:noFill/>
        </p:spPr>
        <p:txBody>
          <a:bodyPr wrap="square" rtlCol="0">
            <a:spAutoFit/>
          </a:bodyPr>
          <a:lstStyle/>
          <a:p>
            <a:r>
              <a:rPr lang="de-DE" dirty="0"/>
              <a:t>Admin</a:t>
            </a:r>
          </a:p>
        </p:txBody>
      </p:sp>
      <p:sp>
        <p:nvSpPr>
          <p:cNvPr id="15" name="Textfeld 14">
            <a:extLst>
              <a:ext uri="{FF2B5EF4-FFF2-40B4-BE49-F238E27FC236}">
                <a16:creationId xmlns:a16="http://schemas.microsoft.com/office/drawing/2014/main" id="{911DEE6C-1F7F-42E5-B70E-BE640446CA88}"/>
              </a:ext>
            </a:extLst>
          </p:cNvPr>
          <p:cNvSpPr txBox="1"/>
          <p:nvPr/>
        </p:nvSpPr>
        <p:spPr>
          <a:xfrm>
            <a:off x="5175946" y="5151717"/>
            <a:ext cx="3309274" cy="369332"/>
          </a:xfrm>
          <a:prstGeom prst="rect">
            <a:avLst/>
          </a:prstGeom>
          <a:noFill/>
        </p:spPr>
        <p:txBody>
          <a:bodyPr wrap="square" rtlCol="0">
            <a:spAutoFit/>
          </a:bodyPr>
          <a:lstStyle/>
          <a:p>
            <a:r>
              <a:rPr lang="de-DE" dirty="0"/>
              <a:t>Veranstalter</a:t>
            </a:r>
          </a:p>
        </p:txBody>
      </p:sp>
    </p:spTree>
    <p:extLst>
      <p:ext uri="{BB962C8B-B14F-4D97-AF65-F5344CB8AC3E}">
        <p14:creationId xmlns:p14="http://schemas.microsoft.com/office/powerpoint/2010/main" val="61657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C55815DD-2BF0-336D-E9EA-695E91E431D2}"/>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7" name="Grafik 6">
            <a:extLst>
              <a:ext uri="{FF2B5EF4-FFF2-40B4-BE49-F238E27FC236}">
                <a16:creationId xmlns:a16="http://schemas.microsoft.com/office/drawing/2014/main" id="{9AAA63A8-9151-502E-B6E0-2B211B5E5FB0}"/>
              </a:ext>
            </a:extLst>
          </p:cNvPr>
          <p:cNvPicPr>
            <a:picLocks noChangeAspect="1"/>
          </p:cNvPicPr>
          <p:nvPr/>
        </p:nvPicPr>
        <p:blipFill>
          <a:blip r:embed="rId3"/>
          <a:stretch>
            <a:fillRect/>
          </a:stretch>
        </p:blipFill>
        <p:spPr>
          <a:xfrm>
            <a:off x="2953657" y="63500"/>
            <a:ext cx="6663871" cy="6663871"/>
          </a:xfrm>
          <a:prstGeom prst="rect">
            <a:avLst/>
          </a:prstGeom>
        </p:spPr>
      </p:pic>
    </p:spTree>
    <p:extLst>
      <p:ext uri="{BB962C8B-B14F-4D97-AF65-F5344CB8AC3E}">
        <p14:creationId xmlns:p14="http://schemas.microsoft.com/office/powerpoint/2010/main" val="252917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C24C6FFB-0301-D19B-9097-AAE66375AD46}"/>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
        <p:nvSpPr>
          <p:cNvPr id="6" name="Textfeld 5">
            <a:extLst>
              <a:ext uri="{FF2B5EF4-FFF2-40B4-BE49-F238E27FC236}">
                <a16:creationId xmlns:a16="http://schemas.microsoft.com/office/drawing/2014/main" id="{6B0DC974-0663-ED58-5678-65EEA9BDCD5A}"/>
              </a:ext>
            </a:extLst>
          </p:cNvPr>
          <p:cNvSpPr txBox="1"/>
          <p:nvPr/>
        </p:nvSpPr>
        <p:spPr>
          <a:xfrm>
            <a:off x="290287" y="1713635"/>
            <a:ext cx="15278442" cy="2523768"/>
          </a:xfrm>
          <a:prstGeom prst="rect">
            <a:avLst/>
          </a:prstGeom>
          <a:noFill/>
        </p:spPr>
        <p:txBody>
          <a:bodyPr wrap="square">
            <a:spAutoFit/>
          </a:bodyPr>
          <a:lstStyle/>
          <a:p>
            <a:br>
              <a:rPr lang="de-DE" sz="2800" dirty="0">
                <a:effectLst/>
                <a:latin typeface="Arial" panose="020B0604020202020204" pitchFamily="34" charset="0"/>
              </a:rPr>
            </a:br>
            <a:endParaRPr lang="de-DE" sz="2800" dirty="0">
              <a:effectLst/>
              <a:latin typeface="Arial" panose="020B0604020202020204" pitchFamily="34" charset="0"/>
            </a:endParaRPr>
          </a:p>
          <a:p>
            <a:r>
              <a:rPr lang="de-DE" sz="5400" b="1" i="1" dirty="0">
                <a:solidFill>
                  <a:srgbClr val="B85250"/>
                </a:solidFill>
                <a:effectLst/>
                <a:latin typeface="Arial" panose="020B0604020202020204" pitchFamily="34" charset="0"/>
              </a:rPr>
              <a:t>„</a:t>
            </a:r>
            <a:r>
              <a:rPr lang="de-DE" sz="2800" b="1" i="1" dirty="0">
                <a:solidFill>
                  <a:srgbClr val="B85250"/>
                </a:solidFill>
                <a:effectLst/>
                <a:latin typeface="Arial" panose="020B0604020202020204" pitchFamily="34" charset="0"/>
              </a:rPr>
              <a:t> </a:t>
            </a:r>
            <a:r>
              <a:rPr lang="de-DE" sz="2800" dirty="0">
                <a:effectLst/>
                <a:latin typeface="Times New Roman" panose="02020603050405020304" pitchFamily="18" charset="0"/>
              </a:rPr>
              <a:t>Als </a:t>
            </a:r>
            <a:r>
              <a:rPr lang="de-DE" sz="2800" dirty="0">
                <a:solidFill>
                  <a:srgbClr val="B8524F"/>
                </a:solidFill>
                <a:effectLst/>
                <a:latin typeface="Times New Roman" panose="02020603050405020304" pitchFamily="18" charset="0"/>
              </a:rPr>
              <a:t>Ticketkäufer </a:t>
            </a:r>
            <a:r>
              <a:rPr lang="de-DE" sz="2800" dirty="0">
                <a:effectLst/>
                <a:latin typeface="Times New Roman" panose="02020603050405020304" pitchFamily="18" charset="0"/>
              </a:rPr>
              <a:t>möchte ich meine Gebuchten Veranstaltung, </a:t>
            </a:r>
          </a:p>
          <a:p>
            <a:r>
              <a:rPr lang="de-DE" sz="2800" dirty="0">
                <a:effectLst/>
                <a:latin typeface="Times New Roman" panose="02020603050405020304" pitchFamily="18" charset="0"/>
              </a:rPr>
              <a:t>schnell und einfach zu Stornieren können, falls ich einen Fehler gemacht habe</a:t>
            </a:r>
            <a:r>
              <a:rPr lang="de-DE" sz="4800" dirty="0">
                <a:effectLst/>
                <a:latin typeface="Times New Roman" panose="02020603050405020304" pitchFamily="18" charset="0"/>
              </a:rPr>
              <a:t>. </a:t>
            </a:r>
            <a:r>
              <a:rPr lang="de-DE" sz="4800" b="1" i="1" dirty="0">
                <a:solidFill>
                  <a:srgbClr val="B85250"/>
                </a:solidFill>
                <a:effectLst/>
                <a:latin typeface="Times New Roman" panose="02020603050405020304" pitchFamily="18" charset="0"/>
              </a:rPr>
              <a:t>“ </a:t>
            </a:r>
            <a:endParaRPr lang="de-DE" sz="2800" dirty="0">
              <a:effectLst/>
              <a:latin typeface="Times New Roman" panose="02020603050405020304" pitchFamily="18" charset="0"/>
            </a:endParaRPr>
          </a:p>
        </p:txBody>
      </p:sp>
    </p:spTree>
    <p:extLst>
      <p:ext uri="{BB962C8B-B14F-4D97-AF65-F5344CB8AC3E}">
        <p14:creationId xmlns:p14="http://schemas.microsoft.com/office/powerpoint/2010/main" val="308100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1E25E92-F29F-CAC9-B6F6-E34189F92102}"/>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8" name="Grafik 7">
            <a:extLst>
              <a:ext uri="{FF2B5EF4-FFF2-40B4-BE49-F238E27FC236}">
                <a16:creationId xmlns:a16="http://schemas.microsoft.com/office/drawing/2014/main" id="{7AF13F19-76F0-FA39-DE34-DB24DFB0423C}"/>
              </a:ext>
            </a:extLst>
          </p:cNvPr>
          <p:cNvPicPr>
            <a:picLocks noChangeAspect="1"/>
          </p:cNvPicPr>
          <p:nvPr/>
        </p:nvPicPr>
        <p:blipFill>
          <a:blip r:embed="rId3"/>
          <a:stretch>
            <a:fillRect/>
          </a:stretch>
        </p:blipFill>
        <p:spPr>
          <a:xfrm>
            <a:off x="2165130" y="492134"/>
            <a:ext cx="6892502" cy="5536600"/>
          </a:xfrm>
          <a:prstGeom prst="rect">
            <a:avLst/>
          </a:prstGeom>
        </p:spPr>
      </p:pic>
    </p:spTree>
    <p:extLst>
      <p:ext uri="{BB962C8B-B14F-4D97-AF65-F5344CB8AC3E}">
        <p14:creationId xmlns:p14="http://schemas.microsoft.com/office/powerpoint/2010/main" val="263075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BFBE9566-53A1-F0D3-41A5-EDF306D2A833}"/>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6" name="Grafik 5">
            <a:extLst>
              <a:ext uri="{FF2B5EF4-FFF2-40B4-BE49-F238E27FC236}">
                <a16:creationId xmlns:a16="http://schemas.microsoft.com/office/drawing/2014/main" id="{C86388E4-93E4-9AB4-AE78-95B94DF30478}"/>
              </a:ext>
            </a:extLst>
          </p:cNvPr>
          <p:cNvPicPr>
            <a:picLocks noChangeAspect="1"/>
          </p:cNvPicPr>
          <p:nvPr/>
        </p:nvPicPr>
        <p:blipFill>
          <a:blip r:embed="rId3"/>
          <a:stretch>
            <a:fillRect/>
          </a:stretch>
        </p:blipFill>
        <p:spPr>
          <a:xfrm>
            <a:off x="101161" y="1409481"/>
            <a:ext cx="11543213" cy="3624974"/>
          </a:xfrm>
          <a:prstGeom prst="rect">
            <a:avLst/>
          </a:prstGeom>
        </p:spPr>
      </p:pic>
    </p:spTree>
    <p:extLst>
      <p:ext uri="{BB962C8B-B14F-4D97-AF65-F5344CB8AC3E}">
        <p14:creationId xmlns:p14="http://schemas.microsoft.com/office/powerpoint/2010/main" val="341422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51F02D49-5D6A-1334-2BBD-9442FFD80B99}"/>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
        <p:nvSpPr>
          <p:cNvPr id="5" name="Title 1">
            <a:extLst>
              <a:ext uri="{FF2B5EF4-FFF2-40B4-BE49-F238E27FC236}">
                <a16:creationId xmlns:a16="http://schemas.microsoft.com/office/drawing/2014/main" id="{300AEBD4-5F3A-881E-9E09-6466D5AC67D0}"/>
              </a:ext>
            </a:extLst>
          </p:cNvPr>
          <p:cNvSpPr>
            <a:spLocks noGrp="1"/>
          </p:cNvSpPr>
          <p:nvPr>
            <p:ph type="title"/>
          </p:nvPr>
        </p:nvSpPr>
        <p:spPr>
          <a:xfrm>
            <a:off x="2231136" y="2694524"/>
            <a:ext cx="7729728" cy="1188720"/>
          </a:xfrm>
        </p:spPr>
        <p:txBody>
          <a:bodyPr/>
          <a:lstStyle/>
          <a:p>
            <a:r>
              <a:rPr lang="en-US" dirty="0"/>
              <a:t>Design</a:t>
            </a:r>
          </a:p>
        </p:txBody>
      </p:sp>
    </p:spTree>
    <p:extLst>
      <p:ext uri="{BB962C8B-B14F-4D97-AF65-F5344CB8AC3E}">
        <p14:creationId xmlns:p14="http://schemas.microsoft.com/office/powerpoint/2010/main" val="253754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0E1355B-EEE4-42CC-9450-E97C616D10B7}"/>
              </a:ext>
            </a:extLst>
          </p:cNvPr>
          <p:cNvSpPr>
            <a:spLocks noGrp="1"/>
          </p:cNvSpPr>
          <p:nvPr>
            <p:ph type="sldNum" sz="quarter" idx="12"/>
          </p:nvPr>
        </p:nvSpPr>
        <p:spPr/>
        <p:txBody>
          <a:bodyPr/>
          <a:lstStyle/>
          <a:p>
            <a:fld id="{8A7A6979-0714-4377-B894-6BE4C2D6E202}" type="slidenum">
              <a:rPr lang="en-US" smtClean="0"/>
              <a:pPr/>
              <a:t>9</a:t>
            </a:fld>
            <a:endParaRPr lang="en-US" dirty="0"/>
          </a:p>
        </p:txBody>
      </p:sp>
      <p:pic>
        <p:nvPicPr>
          <p:cNvPr id="9" name="Grafik 8">
            <a:extLst>
              <a:ext uri="{FF2B5EF4-FFF2-40B4-BE49-F238E27FC236}">
                <a16:creationId xmlns:a16="http://schemas.microsoft.com/office/drawing/2014/main" id="{8295C693-F743-2D51-9B37-C4DDA8950639}"/>
              </a:ext>
            </a:extLst>
          </p:cNvPr>
          <p:cNvPicPr>
            <a:picLocks noChangeAspect="1"/>
          </p:cNvPicPr>
          <p:nvPr/>
        </p:nvPicPr>
        <p:blipFill>
          <a:blip r:embed="rId3"/>
          <a:stretch>
            <a:fillRect/>
          </a:stretch>
        </p:blipFill>
        <p:spPr>
          <a:xfrm>
            <a:off x="184278" y="274320"/>
            <a:ext cx="11823443" cy="5764846"/>
          </a:xfrm>
          <a:prstGeom prst="rect">
            <a:avLst/>
          </a:prstGeom>
        </p:spPr>
      </p:pic>
    </p:spTree>
    <p:extLst>
      <p:ext uri="{BB962C8B-B14F-4D97-AF65-F5344CB8AC3E}">
        <p14:creationId xmlns:p14="http://schemas.microsoft.com/office/powerpoint/2010/main" val="11878109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529</Words>
  <Application>Microsoft Macintosh PowerPoint</Application>
  <PresentationFormat>Widescreen</PresentationFormat>
  <Paragraphs>95</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Times New Roman</vt:lpstr>
      <vt:lpstr>Parcel</vt:lpstr>
      <vt:lpstr>Project Tickify</vt:lpstr>
      <vt:lpstr>Gliederung</vt:lpstr>
      <vt:lpstr>Nutzer Gruppen</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DAtenbank</vt:lpstr>
      <vt:lpstr>FAZIT </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Web Application Tickify</dc:title>
  <dc:creator>Devis,Nick N.</dc:creator>
  <cp:lastModifiedBy>joel Moyal</cp:lastModifiedBy>
  <cp:revision>23</cp:revision>
  <dcterms:created xsi:type="dcterms:W3CDTF">2019-10-26T14:51:46Z</dcterms:created>
  <dcterms:modified xsi:type="dcterms:W3CDTF">2024-03-16T03:56:41Z</dcterms:modified>
</cp:coreProperties>
</file>