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sldIdLst>
    <p:sldId id="256" r:id="rId2"/>
    <p:sldId id="260" r:id="rId3"/>
    <p:sldId id="258" r:id="rId4"/>
    <p:sldId id="267" r:id="rId5"/>
    <p:sldId id="261" r:id="rId6"/>
    <p:sldId id="259" r:id="rId7"/>
    <p:sldId id="262" r:id="rId8"/>
    <p:sldId id="271" r:id="rId9"/>
    <p:sldId id="264" r:id="rId10"/>
    <p:sldId id="266" r:id="rId11"/>
    <p:sldId id="268" r:id="rId12"/>
    <p:sldId id="269" r:id="rId13"/>
    <p:sldId id="265" r:id="rId14"/>
    <p:sldId id="273" r:id="rId15"/>
    <p:sldId id="274" r:id="rId16"/>
    <p:sldId id="275" r:id="rId17"/>
    <p:sldId id="26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0B1E5-F731-49F2-B6F9-DFBE02A22DD5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</dgm:pt>
    <dgm:pt modelId="{8F42DCBB-9920-4805-8C0A-6B9D93694D3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CH" dirty="0"/>
            <a:t>HTML </a:t>
          </a:r>
          <a:r>
            <a:rPr lang="de-CH" dirty="0" err="1"/>
            <a:t>pages</a:t>
          </a:r>
          <a:endParaRPr lang="de-CH" dirty="0"/>
        </a:p>
      </dgm:t>
    </dgm:pt>
    <dgm:pt modelId="{643D30C7-8339-40EA-808E-02A356EFCE37}" type="parTrans" cxnId="{9928537F-3C22-4AC7-AFF4-F7F37FCB13DF}">
      <dgm:prSet/>
      <dgm:spPr/>
      <dgm:t>
        <a:bodyPr/>
        <a:lstStyle/>
        <a:p>
          <a:endParaRPr lang="de-CH"/>
        </a:p>
      </dgm:t>
    </dgm:pt>
    <dgm:pt modelId="{B1F97021-695E-44FA-B8C2-CAA351C8F3B7}" type="sibTrans" cxnId="{9928537F-3C22-4AC7-AFF4-F7F37FCB13DF}">
      <dgm:prSet/>
      <dgm:spPr/>
      <dgm:t>
        <a:bodyPr/>
        <a:lstStyle/>
        <a:p>
          <a:endParaRPr lang="de-CH"/>
        </a:p>
      </dgm:t>
    </dgm:pt>
    <dgm:pt modelId="{9907126E-8F4F-46F1-9EC6-AE0295B3D5E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CH" dirty="0"/>
            <a:t>Scraping </a:t>
          </a:r>
          <a:r>
            <a:rPr lang="de-CH" dirty="0" err="1"/>
            <a:t>technology</a:t>
          </a:r>
          <a:endParaRPr lang="de-CH" dirty="0"/>
        </a:p>
      </dgm:t>
    </dgm:pt>
    <dgm:pt modelId="{8609A381-DAC4-4D89-929B-A685F6EAE8E2}" type="parTrans" cxnId="{919722D7-E940-486B-B007-AD1E1278EF69}">
      <dgm:prSet/>
      <dgm:spPr/>
      <dgm:t>
        <a:bodyPr/>
        <a:lstStyle/>
        <a:p>
          <a:endParaRPr lang="de-CH"/>
        </a:p>
      </dgm:t>
    </dgm:pt>
    <dgm:pt modelId="{8742422F-C242-4CE0-83CA-B71589071F36}" type="sibTrans" cxnId="{919722D7-E940-486B-B007-AD1E1278EF69}">
      <dgm:prSet/>
      <dgm:spPr/>
      <dgm:t>
        <a:bodyPr/>
        <a:lstStyle/>
        <a:p>
          <a:endParaRPr lang="de-CH"/>
        </a:p>
      </dgm:t>
    </dgm:pt>
    <dgm:pt modelId="{20BAFC31-C471-4236-B210-735235C73D8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CH" dirty="0"/>
            <a:t>Structured </a:t>
          </a:r>
          <a:r>
            <a:rPr lang="de-CH" dirty="0" err="1"/>
            <a:t>data</a:t>
          </a:r>
          <a:endParaRPr lang="de-CH" dirty="0"/>
        </a:p>
      </dgm:t>
    </dgm:pt>
    <dgm:pt modelId="{0DB4B7FA-ECC6-46F4-B0D4-3E47EA034B27}" type="parTrans" cxnId="{7CC9BCF9-A1AB-40A8-9A74-5D4F56B178B1}">
      <dgm:prSet/>
      <dgm:spPr/>
      <dgm:t>
        <a:bodyPr/>
        <a:lstStyle/>
        <a:p>
          <a:endParaRPr lang="de-CH"/>
        </a:p>
      </dgm:t>
    </dgm:pt>
    <dgm:pt modelId="{C26DAC9F-F987-41C0-871C-4E4B72C700B3}" type="sibTrans" cxnId="{7CC9BCF9-A1AB-40A8-9A74-5D4F56B178B1}">
      <dgm:prSet/>
      <dgm:spPr/>
      <dgm:t>
        <a:bodyPr/>
        <a:lstStyle/>
        <a:p>
          <a:endParaRPr lang="de-CH"/>
        </a:p>
      </dgm:t>
    </dgm:pt>
    <dgm:pt modelId="{BD803736-C08C-490B-92FB-860555285F60}" type="pres">
      <dgm:prSet presAssocID="{86A0B1E5-F731-49F2-B6F9-DFBE02A22DD5}" presName="root" presStyleCnt="0">
        <dgm:presLayoutVars>
          <dgm:dir/>
          <dgm:resizeHandles val="exact"/>
        </dgm:presLayoutVars>
      </dgm:prSet>
      <dgm:spPr/>
    </dgm:pt>
    <dgm:pt modelId="{386898BE-7F18-4A24-B4FE-4700A8E3EB1E}" type="pres">
      <dgm:prSet presAssocID="{8F42DCBB-9920-4805-8C0A-6B9D93694D3E}" presName="compNode" presStyleCnt="0"/>
      <dgm:spPr/>
    </dgm:pt>
    <dgm:pt modelId="{C3BA9076-619A-4059-9684-2702C3F5651D}" type="pres">
      <dgm:prSet presAssocID="{8F42DCBB-9920-4805-8C0A-6B9D93694D3E}" presName="iconRect" presStyleLbl="node1" presStyleIdx="0" presStyleCnt="3" custLinFactNeighborX="-20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7D1872A-6F73-4AD2-A516-E7C5FDF19FE0}" type="pres">
      <dgm:prSet presAssocID="{8F42DCBB-9920-4805-8C0A-6B9D93694D3E}" presName="spaceRect" presStyleCnt="0"/>
      <dgm:spPr/>
    </dgm:pt>
    <dgm:pt modelId="{8C029D20-F6D9-4393-A078-9E50FA8CDF89}" type="pres">
      <dgm:prSet presAssocID="{8F42DCBB-9920-4805-8C0A-6B9D93694D3E}" presName="textRect" presStyleLbl="revTx" presStyleIdx="0" presStyleCnt="3">
        <dgm:presLayoutVars>
          <dgm:chMax val="1"/>
          <dgm:chPref val="1"/>
        </dgm:presLayoutVars>
      </dgm:prSet>
      <dgm:spPr/>
    </dgm:pt>
    <dgm:pt modelId="{DCCB007B-8AEF-43C6-B5A4-4BF2F0882C99}" type="pres">
      <dgm:prSet presAssocID="{B1F97021-695E-44FA-B8C2-CAA351C8F3B7}" presName="sibTrans" presStyleCnt="0"/>
      <dgm:spPr/>
    </dgm:pt>
    <dgm:pt modelId="{28FF5E95-7D99-4CE9-81F7-DA5C36D010C3}" type="pres">
      <dgm:prSet presAssocID="{9907126E-8F4F-46F1-9EC6-AE0295B3D5E2}" presName="compNode" presStyleCnt="0"/>
      <dgm:spPr/>
    </dgm:pt>
    <dgm:pt modelId="{B73EA09A-3A14-457D-AE76-C69C896D5745}" type="pres">
      <dgm:prSet presAssocID="{9907126E-8F4F-46F1-9EC6-AE0295B3D5E2}" presName="iconRect" presStyleLbl="node1" presStyleIdx="1" presStyleCnt="3" custLinFactNeighborX="-203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Hand"/>
        </a:ext>
      </dgm:extLst>
    </dgm:pt>
    <dgm:pt modelId="{F561FEED-3993-42B4-8A43-58356EADB89C}" type="pres">
      <dgm:prSet presAssocID="{9907126E-8F4F-46F1-9EC6-AE0295B3D5E2}" presName="spaceRect" presStyleCnt="0"/>
      <dgm:spPr/>
    </dgm:pt>
    <dgm:pt modelId="{410F5D30-4632-4F11-ABAC-1EFB78F2E3AF}" type="pres">
      <dgm:prSet presAssocID="{9907126E-8F4F-46F1-9EC6-AE0295B3D5E2}" presName="textRect" presStyleLbl="revTx" presStyleIdx="1" presStyleCnt="3">
        <dgm:presLayoutVars>
          <dgm:chMax val="1"/>
          <dgm:chPref val="1"/>
        </dgm:presLayoutVars>
      </dgm:prSet>
      <dgm:spPr/>
    </dgm:pt>
    <dgm:pt modelId="{B98F2740-FECD-4C7F-A066-74BD5F4949DF}" type="pres">
      <dgm:prSet presAssocID="{8742422F-C242-4CE0-83CA-B71589071F36}" presName="sibTrans" presStyleCnt="0"/>
      <dgm:spPr/>
    </dgm:pt>
    <dgm:pt modelId="{65386269-9822-477E-A28F-736FC1821D8E}" type="pres">
      <dgm:prSet presAssocID="{20BAFC31-C471-4236-B210-735235C73D8B}" presName="compNode" presStyleCnt="0"/>
      <dgm:spPr/>
    </dgm:pt>
    <dgm:pt modelId="{A8D5B7E8-EB03-48C7-A6EB-746A0D1DF1FC}" type="pres">
      <dgm:prSet presAssocID="{20BAFC31-C471-4236-B210-735235C73D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AB7E925-AEC0-44BA-97F3-4C403D205FDE}" type="pres">
      <dgm:prSet presAssocID="{20BAFC31-C471-4236-B210-735235C73D8B}" presName="spaceRect" presStyleCnt="0"/>
      <dgm:spPr/>
    </dgm:pt>
    <dgm:pt modelId="{38CA64E3-486F-4417-8070-22A5F6F930EE}" type="pres">
      <dgm:prSet presAssocID="{20BAFC31-C471-4236-B210-735235C73D8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7FA113-6A19-453B-A9CD-44E9972EE252}" type="presOf" srcId="{86A0B1E5-F731-49F2-B6F9-DFBE02A22DD5}" destId="{BD803736-C08C-490B-92FB-860555285F60}" srcOrd="0" destOrd="0" presId="urn:microsoft.com/office/officeart/2018/2/layout/IconLabelList"/>
    <dgm:cxn modelId="{4E8CC227-A787-449D-8035-4E62F13665D6}" type="presOf" srcId="{20BAFC31-C471-4236-B210-735235C73D8B}" destId="{38CA64E3-486F-4417-8070-22A5F6F930EE}" srcOrd="0" destOrd="0" presId="urn:microsoft.com/office/officeart/2018/2/layout/IconLabelList"/>
    <dgm:cxn modelId="{E9815644-92B8-4785-8976-19F29D3F7D54}" type="presOf" srcId="{8F42DCBB-9920-4805-8C0A-6B9D93694D3E}" destId="{8C029D20-F6D9-4393-A078-9E50FA8CDF89}" srcOrd="0" destOrd="0" presId="urn:microsoft.com/office/officeart/2018/2/layout/IconLabelList"/>
    <dgm:cxn modelId="{9928537F-3C22-4AC7-AFF4-F7F37FCB13DF}" srcId="{86A0B1E5-F731-49F2-B6F9-DFBE02A22DD5}" destId="{8F42DCBB-9920-4805-8C0A-6B9D93694D3E}" srcOrd="0" destOrd="0" parTransId="{643D30C7-8339-40EA-808E-02A356EFCE37}" sibTransId="{B1F97021-695E-44FA-B8C2-CAA351C8F3B7}"/>
    <dgm:cxn modelId="{F84EC38B-30E1-4572-9092-43D264CA526B}" type="presOf" srcId="{9907126E-8F4F-46F1-9EC6-AE0295B3D5E2}" destId="{410F5D30-4632-4F11-ABAC-1EFB78F2E3AF}" srcOrd="0" destOrd="0" presId="urn:microsoft.com/office/officeart/2018/2/layout/IconLabelList"/>
    <dgm:cxn modelId="{919722D7-E940-486B-B007-AD1E1278EF69}" srcId="{86A0B1E5-F731-49F2-B6F9-DFBE02A22DD5}" destId="{9907126E-8F4F-46F1-9EC6-AE0295B3D5E2}" srcOrd="1" destOrd="0" parTransId="{8609A381-DAC4-4D89-929B-A685F6EAE8E2}" sibTransId="{8742422F-C242-4CE0-83CA-B71589071F36}"/>
    <dgm:cxn modelId="{7CC9BCF9-A1AB-40A8-9A74-5D4F56B178B1}" srcId="{86A0B1E5-F731-49F2-B6F9-DFBE02A22DD5}" destId="{20BAFC31-C471-4236-B210-735235C73D8B}" srcOrd="2" destOrd="0" parTransId="{0DB4B7FA-ECC6-46F4-B0D4-3E47EA034B27}" sibTransId="{C26DAC9F-F987-41C0-871C-4E4B72C700B3}"/>
    <dgm:cxn modelId="{1FDF3978-20FA-4814-BF8C-E66C5FCA3F04}" type="presParOf" srcId="{BD803736-C08C-490B-92FB-860555285F60}" destId="{386898BE-7F18-4A24-B4FE-4700A8E3EB1E}" srcOrd="0" destOrd="0" presId="urn:microsoft.com/office/officeart/2018/2/layout/IconLabelList"/>
    <dgm:cxn modelId="{C7C20BA4-CBCE-49DD-91E7-2C89561412D0}" type="presParOf" srcId="{386898BE-7F18-4A24-B4FE-4700A8E3EB1E}" destId="{C3BA9076-619A-4059-9684-2702C3F5651D}" srcOrd="0" destOrd="0" presId="urn:microsoft.com/office/officeart/2018/2/layout/IconLabelList"/>
    <dgm:cxn modelId="{092174C1-9F02-4088-8ED4-25753495868E}" type="presParOf" srcId="{386898BE-7F18-4A24-B4FE-4700A8E3EB1E}" destId="{77D1872A-6F73-4AD2-A516-E7C5FDF19FE0}" srcOrd="1" destOrd="0" presId="urn:microsoft.com/office/officeart/2018/2/layout/IconLabelList"/>
    <dgm:cxn modelId="{9AAEF9C4-F315-46AB-A1D7-5BF871C5CE25}" type="presParOf" srcId="{386898BE-7F18-4A24-B4FE-4700A8E3EB1E}" destId="{8C029D20-F6D9-4393-A078-9E50FA8CDF89}" srcOrd="2" destOrd="0" presId="urn:microsoft.com/office/officeart/2018/2/layout/IconLabelList"/>
    <dgm:cxn modelId="{D5CF998F-B1EA-4DB7-AD1C-0CCFAA1732DE}" type="presParOf" srcId="{BD803736-C08C-490B-92FB-860555285F60}" destId="{DCCB007B-8AEF-43C6-B5A4-4BF2F0882C99}" srcOrd="1" destOrd="0" presId="urn:microsoft.com/office/officeart/2018/2/layout/IconLabelList"/>
    <dgm:cxn modelId="{24852398-0001-4131-945F-16A22F1C39D4}" type="presParOf" srcId="{BD803736-C08C-490B-92FB-860555285F60}" destId="{28FF5E95-7D99-4CE9-81F7-DA5C36D010C3}" srcOrd="2" destOrd="0" presId="urn:microsoft.com/office/officeart/2018/2/layout/IconLabelList"/>
    <dgm:cxn modelId="{8A2F1C19-EAA8-436B-A504-EF15A837B889}" type="presParOf" srcId="{28FF5E95-7D99-4CE9-81F7-DA5C36D010C3}" destId="{B73EA09A-3A14-457D-AE76-C69C896D5745}" srcOrd="0" destOrd="0" presId="urn:microsoft.com/office/officeart/2018/2/layout/IconLabelList"/>
    <dgm:cxn modelId="{ACEB3E69-D0AA-4C5C-BEAB-78C100B1F50B}" type="presParOf" srcId="{28FF5E95-7D99-4CE9-81F7-DA5C36D010C3}" destId="{F561FEED-3993-42B4-8A43-58356EADB89C}" srcOrd="1" destOrd="0" presId="urn:microsoft.com/office/officeart/2018/2/layout/IconLabelList"/>
    <dgm:cxn modelId="{5B96DB80-E82F-4CB7-AE5A-0FD29D5A536C}" type="presParOf" srcId="{28FF5E95-7D99-4CE9-81F7-DA5C36D010C3}" destId="{410F5D30-4632-4F11-ABAC-1EFB78F2E3AF}" srcOrd="2" destOrd="0" presId="urn:microsoft.com/office/officeart/2018/2/layout/IconLabelList"/>
    <dgm:cxn modelId="{CA15EB51-91D7-4A81-9594-7EC190243C0F}" type="presParOf" srcId="{BD803736-C08C-490B-92FB-860555285F60}" destId="{B98F2740-FECD-4C7F-A066-74BD5F4949DF}" srcOrd="3" destOrd="0" presId="urn:microsoft.com/office/officeart/2018/2/layout/IconLabelList"/>
    <dgm:cxn modelId="{E951FA15-9F33-46D8-9CA8-536D97531CDE}" type="presParOf" srcId="{BD803736-C08C-490B-92FB-860555285F60}" destId="{65386269-9822-477E-A28F-736FC1821D8E}" srcOrd="4" destOrd="0" presId="urn:microsoft.com/office/officeart/2018/2/layout/IconLabelList"/>
    <dgm:cxn modelId="{53CF552A-7AA9-4E17-98F3-3059CE93C115}" type="presParOf" srcId="{65386269-9822-477E-A28F-736FC1821D8E}" destId="{A8D5B7E8-EB03-48C7-A6EB-746A0D1DF1FC}" srcOrd="0" destOrd="0" presId="urn:microsoft.com/office/officeart/2018/2/layout/IconLabelList"/>
    <dgm:cxn modelId="{EF8D5660-BC26-4C52-BA46-F8D20D19DC23}" type="presParOf" srcId="{65386269-9822-477E-A28F-736FC1821D8E}" destId="{2AB7E925-AEC0-44BA-97F3-4C403D205FDE}" srcOrd="1" destOrd="0" presId="urn:microsoft.com/office/officeart/2018/2/layout/IconLabelList"/>
    <dgm:cxn modelId="{52A30062-7BBB-411E-9BF0-64DA85C85A6C}" type="presParOf" srcId="{65386269-9822-477E-A28F-736FC1821D8E}" destId="{38CA64E3-486F-4417-8070-22A5F6F930E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A9076-619A-4059-9684-2702C3F5651D}">
      <dsp:nvSpPr>
        <dsp:cNvPr id="0" name=""/>
        <dsp:cNvSpPr/>
      </dsp:nvSpPr>
      <dsp:spPr>
        <a:xfrm>
          <a:off x="1231756" y="984476"/>
          <a:ext cx="1308183" cy="130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29D20-F6D9-4393-A078-9E50FA8CDF89}">
      <dsp:nvSpPr>
        <dsp:cNvPr id="0" name=""/>
        <dsp:cNvSpPr/>
      </dsp:nvSpPr>
      <dsp:spPr>
        <a:xfrm>
          <a:off x="458945" y="2650683"/>
          <a:ext cx="29070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 dirty="0"/>
            <a:t>HTML </a:t>
          </a:r>
          <a:r>
            <a:rPr lang="de-CH" sz="2500" kern="1200" dirty="0" err="1"/>
            <a:t>pages</a:t>
          </a:r>
          <a:endParaRPr lang="de-CH" sz="2500" kern="1200" dirty="0"/>
        </a:p>
      </dsp:txBody>
      <dsp:txXfrm>
        <a:off x="458945" y="2650683"/>
        <a:ext cx="2907073" cy="720000"/>
      </dsp:txXfrm>
    </dsp:sp>
    <dsp:sp modelId="{B73EA09A-3A14-457D-AE76-C69C896D5745}">
      <dsp:nvSpPr>
        <dsp:cNvPr id="0" name=""/>
        <dsp:cNvSpPr/>
      </dsp:nvSpPr>
      <dsp:spPr>
        <a:xfrm>
          <a:off x="4647567" y="984476"/>
          <a:ext cx="1308183" cy="130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F5D30-4632-4F11-ABAC-1EFB78F2E3AF}">
      <dsp:nvSpPr>
        <dsp:cNvPr id="0" name=""/>
        <dsp:cNvSpPr/>
      </dsp:nvSpPr>
      <dsp:spPr>
        <a:xfrm>
          <a:off x="3874756" y="2650683"/>
          <a:ext cx="29070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 dirty="0"/>
            <a:t>Scraping </a:t>
          </a:r>
          <a:r>
            <a:rPr lang="de-CH" sz="2500" kern="1200" dirty="0" err="1"/>
            <a:t>technology</a:t>
          </a:r>
          <a:endParaRPr lang="de-CH" sz="2500" kern="1200" dirty="0"/>
        </a:p>
      </dsp:txBody>
      <dsp:txXfrm>
        <a:off x="3874756" y="2650683"/>
        <a:ext cx="2907073" cy="720000"/>
      </dsp:txXfrm>
    </dsp:sp>
    <dsp:sp modelId="{A8D5B7E8-EB03-48C7-A6EB-746A0D1DF1FC}">
      <dsp:nvSpPr>
        <dsp:cNvPr id="0" name=""/>
        <dsp:cNvSpPr/>
      </dsp:nvSpPr>
      <dsp:spPr>
        <a:xfrm>
          <a:off x="8090013" y="984476"/>
          <a:ext cx="1308183" cy="130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A64E3-486F-4417-8070-22A5F6F930EE}">
      <dsp:nvSpPr>
        <dsp:cNvPr id="0" name=""/>
        <dsp:cNvSpPr/>
      </dsp:nvSpPr>
      <dsp:spPr>
        <a:xfrm>
          <a:off x="7290568" y="2650683"/>
          <a:ext cx="29070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 dirty="0"/>
            <a:t>Structured </a:t>
          </a:r>
          <a:r>
            <a:rPr lang="de-CH" sz="2500" kern="1200" dirty="0" err="1"/>
            <a:t>data</a:t>
          </a:r>
          <a:endParaRPr lang="de-CH" sz="2500" kern="1200" dirty="0"/>
        </a:p>
      </dsp:txBody>
      <dsp:txXfrm>
        <a:off x="7290568" y="2650683"/>
        <a:ext cx="290707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DB78-3E59-458C-87FE-2EB1D5B53E5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73FDE-0600-42D7-B5CD-34959324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2567997"/>
            <a:ext cx="6096000" cy="408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20000" y="1560001"/>
            <a:ext cx="9360000" cy="54715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4267"/>
              </a:lnSpc>
              <a:spcBef>
                <a:spcPts val="0"/>
              </a:spcBef>
              <a:buNone/>
              <a:defRPr sz="37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2880000"/>
            <a:ext cx="4968000" cy="11250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133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000" y="4197085"/>
            <a:ext cx="4968000" cy="216291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133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16/20pt.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907201"/>
            <a:ext cx="9360000" cy="54715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206335"/>
            <a:ext cx="10080000" cy="480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/>
          </a:p>
        </p:txBody>
      </p:sp>
    </p:spTree>
    <p:extLst>
      <p:ext uri="{BB962C8B-B14F-4D97-AF65-F5344CB8AC3E}">
        <p14:creationId xmlns:p14="http://schemas.microsoft.com/office/powerpoint/2010/main" val="24746107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e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0" y="4293097"/>
            <a:ext cx="12192000" cy="2386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0" y="1651001"/>
            <a:ext cx="12192000" cy="26420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0000" y="1988842"/>
            <a:ext cx="10656587" cy="2112233"/>
          </a:xfrm>
          <a:prstGeom prst="rect">
            <a:avLst/>
          </a:prstGeom>
        </p:spPr>
        <p:txBody>
          <a:bodyPr lIns="0" tIns="0" rIns="0" bIns="0"/>
          <a:lstStyle>
            <a:lvl1pPr marL="357708" indent="-349242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21766" indent="-349242">
              <a:spcBef>
                <a:spcPts val="800"/>
              </a:spcBef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88978" indent="-296326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6598" indent="-241294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78271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e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0" y="5303013"/>
            <a:ext cx="12192000" cy="1376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0" y="1651000"/>
            <a:ext cx="12192000" cy="3314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0000" y="1988841"/>
            <a:ext cx="10656587" cy="3177771"/>
          </a:xfrm>
          <a:prstGeom prst="rect">
            <a:avLst/>
          </a:prstGeom>
        </p:spPr>
        <p:txBody>
          <a:bodyPr lIns="0" tIns="0" rIns="0" bIns="0"/>
          <a:lstStyle>
            <a:lvl1pPr marL="357708" indent="-349242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21766" indent="-349242">
              <a:spcBef>
                <a:spcPts val="800"/>
              </a:spcBef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88978" indent="-296326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6598" indent="-241294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525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hr gross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0" y="1651000"/>
            <a:ext cx="12192000" cy="4996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892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0" y="0"/>
            <a:ext cx="12192000" cy="664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2593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414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l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0" y="1651000"/>
            <a:ext cx="12192000" cy="4996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5156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tandard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4367808" y="1651000"/>
            <a:ext cx="7824192" cy="4996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-1" y="1651000"/>
            <a:ext cx="4629108" cy="4996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720000" y="1988840"/>
            <a:ext cx="3647808" cy="4355160"/>
          </a:xfrm>
          <a:prstGeom prst="rect">
            <a:avLst/>
          </a:prstGeom>
        </p:spPr>
        <p:txBody>
          <a:bodyPr lIns="0" tIns="0" rIns="0" bIns="0"/>
          <a:lstStyle>
            <a:lvl1pPr marL="353475" indent="-345009">
              <a:lnSpc>
                <a:spcPct val="100000"/>
              </a:lnSpc>
              <a:spcBef>
                <a:spcPts val="800"/>
              </a:spcBef>
              <a:buFont typeface="Symbol" panose="05050102010706020507" pitchFamily="18" charset="2"/>
              <a:buChar char="-"/>
              <a:tabLst/>
              <a:defRPr lang="de-DE" sz="2667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21766" indent="-349242">
              <a:spcBef>
                <a:spcPts val="800"/>
              </a:spcBef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88978" indent="-296326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6598" indent="-241294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1. Ebene 20pt.</a:t>
            </a:r>
          </a:p>
          <a:p>
            <a:pPr lvl="1"/>
            <a:r>
              <a:rPr lang="de-DE"/>
              <a:t>2. Ebene 18pt.</a:t>
            </a:r>
          </a:p>
          <a:p>
            <a:pPr lvl="2"/>
            <a:r>
              <a:rPr lang="de-DE"/>
              <a:t>3. Ebene 16pt.</a:t>
            </a:r>
          </a:p>
          <a:p>
            <a:pPr lvl="3"/>
            <a:r>
              <a:rPr lang="de-DE"/>
              <a:t>4. Ebene 14pt.</a:t>
            </a:r>
          </a:p>
          <a:p>
            <a:pPr lvl="3"/>
            <a:r>
              <a:rPr lang="de-DE"/>
              <a:t>4. Ebene</a:t>
            </a:r>
          </a:p>
          <a:p>
            <a:pPr lvl="3"/>
            <a:r>
              <a:rPr lang="de-DE"/>
              <a:t>4. Ebene</a:t>
            </a:r>
            <a:endParaRPr lang="de-CH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767706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E24-B5A1-444F-AC1F-FC95267FA38F}" type="datetime1">
              <a:rPr lang="de-CH" smtClean="0"/>
              <a:t>18.05.2021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https://www.bger.ch/index/press/press-inherit-template/press-mitteilungen.htm?histo=true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709-E6F2-40D6-A4A4-84B539DC394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2145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A8AD-EABE-43C8-A5C5-661741D31CA3}" type="datetime1">
              <a:rPr lang="de-CH" smtClean="0"/>
              <a:t>18.05.2021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https://www.bger.ch/index/press/press-inherit-template/press-mitteilungen.htm?histo=true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709-E6F2-40D6-A4A4-84B539DC394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0413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7AF7-9289-43C8-8927-4E658C8EF331}" type="datetime1">
              <a:rPr lang="de-CH" smtClean="0"/>
              <a:t>18.05.2021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/>
              <a:t>https://www.bger.ch/index/press/press-inherit-template/press-mitteilungen.htm?histo=true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3709-E6F2-40D6-A4A4-84B539DC394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265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0" y="1651000"/>
            <a:ext cx="12192000" cy="4996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0000" y="1988840"/>
            <a:ext cx="10656587" cy="4355160"/>
          </a:xfrm>
          <a:prstGeom prst="rect">
            <a:avLst/>
          </a:prstGeom>
        </p:spPr>
        <p:txBody>
          <a:bodyPr lIns="0" tIns="0" rIns="0" bIns="0"/>
          <a:lstStyle>
            <a:lvl1pPr marL="357708" indent="-349242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21766" indent="-349242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88978" indent="-296326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6598" indent="-241294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756982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spaltige 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0" y="1651000"/>
            <a:ext cx="12192000" cy="4996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720000" y="1988840"/>
            <a:ext cx="5062400" cy="4355160"/>
          </a:xfrm>
          <a:prstGeom prst="rect">
            <a:avLst/>
          </a:prstGeom>
        </p:spPr>
        <p:txBody>
          <a:bodyPr lIns="0" tIns="0" rIns="0" bIns="0"/>
          <a:lstStyle>
            <a:lvl1pPr marL="357708" indent="-349242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21766" indent="-349242">
              <a:spcBef>
                <a:spcPts val="800"/>
              </a:spcBef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88978" indent="-296326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6598" indent="-241294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502400" y="1997465"/>
            <a:ext cx="5062400" cy="4355160"/>
          </a:xfrm>
          <a:prstGeom prst="rect">
            <a:avLst/>
          </a:prstGeom>
        </p:spPr>
        <p:txBody>
          <a:bodyPr lIns="0" tIns="0" rIns="0" bIns="0"/>
          <a:lstStyle>
            <a:lvl1pPr marL="357708" indent="-349242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21766" indent="-349242">
              <a:spcBef>
                <a:spcPts val="800"/>
              </a:spcBef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88978" indent="-296326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6598" indent="-241294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21014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spaltige Standard-Folie mit zwei Auss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0" y="1651000"/>
            <a:ext cx="12192000" cy="4996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1988840"/>
            <a:ext cx="4968000" cy="2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133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000" y="2348840"/>
            <a:ext cx="4968000" cy="405649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133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04000" y="1988840"/>
            <a:ext cx="4968000" cy="2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133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4000" y="2348840"/>
            <a:ext cx="4968000" cy="405649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133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6129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20000" y="1560001"/>
            <a:ext cx="9360000" cy="54715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1219139" rtl="0" eaLnBrk="1" fontAlgn="auto" latinLnBrk="0" hangingPunct="1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2921000"/>
            <a:ext cx="10656587" cy="348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457189" marR="0" indent="-457189" algn="l" defTabSz="12191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354" indent="-304784">
              <a:buFont typeface="Symbol" panose="05050102010706020507" pitchFamily="18" charset="2"/>
              <a:buChar char="-"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23" indent="-304784">
              <a:buFont typeface="Symbol" panose="05050102010706020507" pitchFamily="18" charset="2"/>
              <a:buChar char="-"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493" indent="-304784">
              <a:buFont typeface="Symbol" panose="05050102010706020507" pitchFamily="18" charset="2"/>
              <a:buChar char="-"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907201"/>
            <a:ext cx="9360000" cy="54715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1898693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-Folie mit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0" y="1651000"/>
            <a:ext cx="9168341" cy="4996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9168341" y="1651000"/>
            <a:ext cx="3023659" cy="4996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720000" y="1988840"/>
            <a:ext cx="8256320" cy="4355160"/>
          </a:xfrm>
          <a:prstGeom prst="rect">
            <a:avLst/>
          </a:prstGeom>
        </p:spPr>
        <p:txBody>
          <a:bodyPr lIns="0" tIns="0" rIns="0" bIns="0"/>
          <a:lstStyle>
            <a:lvl1pPr marL="357708" indent="-349242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21766" indent="-349242">
              <a:spcBef>
                <a:spcPts val="800"/>
              </a:spcBef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88978" indent="-296326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6598" indent="-241294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94368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-Folie mit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0" y="1651000"/>
            <a:ext cx="7536000" cy="4996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7536000" y="1651000"/>
            <a:ext cx="4656000" cy="4996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720000" y="1988840"/>
            <a:ext cx="6624139" cy="4355160"/>
          </a:xfrm>
          <a:prstGeom prst="rect">
            <a:avLst/>
          </a:prstGeom>
        </p:spPr>
        <p:txBody>
          <a:bodyPr lIns="0" tIns="0" rIns="0" bIns="0"/>
          <a:lstStyle>
            <a:lvl1pPr marL="357708" indent="-349242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21766" indent="-349242">
              <a:spcBef>
                <a:spcPts val="800"/>
              </a:spcBef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88978" indent="-296326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6598" indent="-241294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215525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-Folie mit Grafi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0" y="1651000"/>
            <a:ext cx="6096000" cy="4996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6096000" y="1651000"/>
            <a:ext cx="6096000" cy="4996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720000" y="1988840"/>
            <a:ext cx="5279989" cy="4355160"/>
          </a:xfrm>
          <a:prstGeom prst="rect">
            <a:avLst/>
          </a:prstGeom>
        </p:spPr>
        <p:txBody>
          <a:bodyPr lIns="0" tIns="0" rIns="0" bIns="0"/>
          <a:lstStyle>
            <a:lvl1pPr marL="357708" indent="-349242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21766" indent="-349242">
              <a:spcBef>
                <a:spcPts val="800"/>
              </a:spcBef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88978" indent="-296326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6598" indent="-241294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9780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-Folie mit Grafi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4367808" y="1651000"/>
            <a:ext cx="7824192" cy="4996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-1" y="1651000"/>
            <a:ext cx="4629108" cy="4996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720000" y="1988840"/>
            <a:ext cx="3647808" cy="4355160"/>
          </a:xfrm>
          <a:prstGeom prst="rect">
            <a:avLst/>
          </a:prstGeom>
        </p:spPr>
        <p:txBody>
          <a:bodyPr lIns="0" tIns="0" rIns="0" bIns="0"/>
          <a:lstStyle>
            <a:lvl1pPr marL="353475" indent="-345009">
              <a:lnSpc>
                <a:spcPct val="100000"/>
              </a:lnSpc>
              <a:spcBef>
                <a:spcPts val="800"/>
              </a:spcBef>
              <a:buFont typeface="Symbol" panose="05050102010706020507" pitchFamily="18" charset="2"/>
              <a:buChar char="-"/>
              <a:tabLst/>
              <a:defRPr lang="de-DE" sz="2667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21766" indent="-349242">
              <a:spcBef>
                <a:spcPts val="800"/>
              </a:spcBef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88978" indent="-296326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6598" indent="-241294">
              <a:lnSpc>
                <a:spcPct val="100000"/>
              </a:lnSpc>
              <a:spcBef>
                <a:spcPts val="800"/>
              </a:spcBef>
              <a:buFont typeface="Symbol" pitchFamily="2" charset="2"/>
              <a:buChar char="-"/>
              <a:tabLst/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1. Ebene 20pt.</a:t>
            </a:r>
          </a:p>
          <a:p>
            <a:pPr lvl="1"/>
            <a:r>
              <a:rPr lang="de-DE"/>
              <a:t>2. Ebene 18pt.</a:t>
            </a:r>
          </a:p>
          <a:p>
            <a:pPr lvl="2"/>
            <a:r>
              <a:rPr lang="de-DE"/>
              <a:t>3. Ebene 16pt.</a:t>
            </a:r>
          </a:p>
          <a:p>
            <a:pPr lvl="3"/>
            <a:r>
              <a:rPr lang="de-DE"/>
              <a:t>4. Ebene 14pt.</a:t>
            </a:r>
          </a:p>
          <a:p>
            <a:pPr lvl="3"/>
            <a:r>
              <a:rPr lang="de-DE"/>
              <a:t>4. Ebene</a:t>
            </a:r>
          </a:p>
          <a:p>
            <a:pPr lvl="3"/>
            <a:r>
              <a:rPr lang="de-DE"/>
              <a:t>4. Ebene</a:t>
            </a:r>
            <a:endParaRPr lang="de-CH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63260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02401"/>
            <a:ext cx="9360000" cy="54715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/>
        </p:nvSpPr>
        <p:spPr>
          <a:xfrm>
            <a:off x="0" y="2567997"/>
            <a:ext cx="12192000" cy="4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2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00" y="0"/>
            <a:ext cx="1675384" cy="1341459"/>
          </a:xfrm>
          <a:prstGeom prst="rect">
            <a:avLst/>
          </a:prstGeom>
        </p:spPr>
      </p:pic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/>
        </p:nvSpPr>
        <p:spPr>
          <a:xfrm>
            <a:off x="711200" y="6646333"/>
            <a:ext cx="1920000" cy="2116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z="1067" smtClean="0">
                <a:solidFill>
                  <a:schemeClr val="tx1"/>
                </a:solidFill>
              </a:rPr>
              <a:pPr/>
              <a:t>‹#›</a:t>
            </a:fld>
            <a:endParaRPr lang="de-DE" sz="1067" dirty="0">
              <a:solidFill>
                <a:schemeClr val="tx1"/>
              </a:solidFill>
            </a:endParaRPr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 txBox="1">
            <a:spLocks/>
          </p:cNvSpPr>
          <p:nvPr/>
        </p:nvSpPr>
        <p:spPr>
          <a:xfrm>
            <a:off x="720000" y="374400"/>
            <a:ext cx="9360000" cy="2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Web Scraping for a Database of Court Decision Related Documents		05/19/2021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412396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</p:sldLayoutIdLst>
  <p:hf hdr="0" ftr="0" dt="0"/>
  <p:txStyles>
    <p:titleStyle>
      <a:lvl1pPr algn="l" defTabSz="1219139" rtl="0" eaLnBrk="1" latinLnBrk="0" hangingPunct="1">
        <a:lnSpc>
          <a:spcPts val="4267"/>
        </a:lnSpc>
        <a:spcBef>
          <a:spcPct val="0"/>
        </a:spcBef>
        <a:buNone/>
        <a:defRPr sz="3733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3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None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189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01402B-D8E6-4285-A80A-C5A396C19B7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0000" y="1454360"/>
            <a:ext cx="9360000" cy="547159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Web Scraping for a Database of Court Decision Related Documents</a:t>
            </a:r>
            <a:endParaRPr lang="en-US" sz="32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A88094-F35B-475A-8FC8-337336455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0000" y="2669330"/>
            <a:ext cx="10656587" cy="3480000"/>
          </a:xfrm>
        </p:spPr>
        <p:txBody>
          <a:bodyPr/>
          <a:lstStyle/>
          <a:p>
            <a:pPr marL="0" indent="0">
              <a:buNone/>
            </a:pPr>
            <a:r>
              <a:rPr lang="de-CH" sz="2000" dirty="0"/>
              <a:t>Alec</a:t>
            </a:r>
            <a:r>
              <a:rPr lang="de-CH" dirty="0"/>
              <a:t> </a:t>
            </a:r>
            <a:r>
              <a:rPr lang="de-CH" sz="2000" dirty="0"/>
              <a:t>Schürmann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8BF17C-DDC2-4A19-90AA-06212D34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Bachelor Thesis Presentation</a:t>
            </a:r>
            <a:endParaRPr lang="de-CH" sz="4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6361CE-281F-4888-B7CB-1A04B6CAF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03" y="2928137"/>
            <a:ext cx="6357739" cy="332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ADA057-7A11-4B0B-91C9-390014509BC4}"/>
              </a:ext>
            </a:extLst>
          </p:cNvPr>
          <p:cNvSpPr txBox="1"/>
          <p:nvPr/>
        </p:nvSpPr>
        <p:spPr>
          <a:xfrm>
            <a:off x="7965974" y="6611779"/>
            <a:ext cx="4228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https://geekflare.com/wp-content/uploads/2019/09/4_0Web-Scraping.jpg</a:t>
            </a:r>
          </a:p>
        </p:txBody>
      </p:sp>
    </p:spTree>
    <p:extLst>
      <p:ext uri="{BB962C8B-B14F-4D97-AF65-F5344CB8AC3E}">
        <p14:creationId xmlns:p14="http://schemas.microsoft.com/office/powerpoint/2010/main" val="225457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7FB97-288E-4DD9-B987-5D1B911B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Media </a:t>
            </a:r>
            <a:r>
              <a:rPr lang="de-CH" dirty="0" err="1"/>
              <a:t>messages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Swiss </a:t>
            </a:r>
            <a:r>
              <a:rPr lang="de-CH" dirty="0" err="1"/>
              <a:t>federal</a:t>
            </a:r>
            <a:r>
              <a:rPr lang="de-CH" dirty="0"/>
              <a:t> </a:t>
            </a:r>
            <a:r>
              <a:rPr lang="de-CH" dirty="0" err="1"/>
              <a:t>court</a:t>
            </a:r>
            <a:endParaRPr lang="de-CH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CD9F6AFF-5981-4491-A51A-C93B06E82BF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060516" y="6621640"/>
            <a:ext cx="8026990" cy="319596"/>
          </a:xfrm>
        </p:spPr>
        <p:txBody>
          <a:bodyPr/>
          <a:lstStyle/>
          <a:p>
            <a:r>
              <a:rPr lang="de-CH" sz="1100" dirty="0"/>
              <a:t>https://www.bger.ch/index/press/press-inherit-template/press-mitteilungen.htm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9B3A87-F94E-4B02-B7D1-F76F7A129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709" y="1763721"/>
            <a:ext cx="3410117" cy="473194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0EF5BAC-E6D6-4F74-BC01-45A2A44848DC}"/>
              </a:ext>
            </a:extLst>
          </p:cNvPr>
          <p:cNvSpPr/>
          <p:nvPr/>
        </p:nvSpPr>
        <p:spPr>
          <a:xfrm>
            <a:off x="6591099" y="3810095"/>
            <a:ext cx="1100831" cy="3195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88DCB-BC68-4795-A8C8-CB70C0C1A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61" y="2099810"/>
            <a:ext cx="5889160" cy="385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2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F97CF4B-61FC-40D2-87B2-DF92646FF89C}"/>
              </a:ext>
            </a:extLst>
          </p:cNvPr>
          <p:cNvSpPr txBox="1">
            <a:spLocks/>
          </p:cNvSpPr>
          <p:nvPr/>
        </p:nvSpPr>
        <p:spPr>
          <a:xfrm>
            <a:off x="7060516" y="6621640"/>
            <a:ext cx="8026990" cy="319596"/>
          </a:xfr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100"/>
              <a:t>https://www.bger.ch/index/press/press-inherit-template/press-mitteilungen.htm</a:t>
            </a:r>
            <a:endParaRPr lang="de-CH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B3B34F-07AA-48A6-B6ED-CF1BE65DC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51" y="975182"/>
            <a:ext cx="11531097" cy="49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5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3D28C0-5D42-4828-B689-54B5D754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67" y="264683"/>
            <a:ext cx="7849511" cy="51038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6DAB6D-0A5D-4E5B-A4BF-618740CEA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22608"/>
            <a:ext cx="5901531" cy="1939909"/>
          </a:xfrm>
          <a:prstGeom prst="rect">
            <a:avLst/>
          </a:prstGeom>
        </p:spPr>
      </p:pic>
      <p:sp>
        <p:nvSpPr>
          <p:cNvPr id="3" name="Arrow: Bent 2">
            <a:extLst>
              <a:ext uri="{FF2B5EF4-FFF2-40B4-BE49-F238E27FC236}">
                <a16:creationId xmlns:a16="http://schemas.microsoft.com/office/drawing/2014/main" id="{4533341D-41B6-43F9-8D66-38ADE7D7DA06}"/>
              </a:ext>
            </a:extLst>
          </p:cNvPr>
          <p:cNvSpPr/>
          <p:nvPr/>
        </p:nvSpPr>
        <p:spPr>
          <a:xfrm rot="5400000">
            <a:off x="8541996" y="3444729"/>
            <a:ext cx="1009536" cy="978079"/>
          </a:xfrm>
          <a:prstGeom prst="ben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5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AB247-E009-4B94-8D0B-5B82F262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Comparison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three</a:t>
            </a:r>
            <a:r>
              <a:rPr lang="de-CH" dirty="0"/>
              <a:t> web scraping </a:t>
            </a:r>
            <a:r>
              <a:rPr lang="de-CH" dirty="0" err="1"/>
              <a:t>methods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60C76-681A-467D-9C5A-9146693647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Regular Expression (</a:t>
            </a:r>
            <a:r>
              <a:rPr lang="de-CH" dirty="0" err="1"/>
              <a:t>Regex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Match </a:t>
            </a:r>
            <a:r>
              <a:rPr lang="de-CH" dirty="0" err="1"/>
              <a:t>character</a:t>
            </a:r>
            <a:r>
              <a:rPr lang="de-CH" dirty="0"/>
              <a:t> </a:t>
            </a:r>
            <a:r>
              <a:rPr lang="de-CH" dirty="0" err="1"/>
              <a:t>patterns</a:t>
            </a:r>
            <a:r>
              <a:rPr lang="de-CH" dirty="0"/>
              <a:t> in a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strings</a:t>
            </a:r>
            <a:endParaRPr lang="de-CH" dirty="0"/>
          </a:p>
          <a:p>
            <a:r>
              <a:rPr lang="de-CH" dirty="0"/>
              <a:t>HTML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Model (HTML DOM)</a:t>
            </a:r>
          </a:p>
          <a:p>
            <a:pPr lvl="1"/>
            <a:r>
              <a:rPr lang="de-CH" dirty="0"/>
              <a:t>Access HTML </a:t>
            </a:r>
            <a:r>
              <a:rPr lang="de-CH" dirty="0" err="1"/>
              <a:t>elements</a:t>
            </a:r>
            <a:r>
              <a:rPr lang="de-CH" dirty="0"/>
              <a:t> and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objects</a:t>
            </a:r>
            <a:r>
              <a:rPr lang="de-CH" dirty="0"/>
              <a:t>/</a:t>
            </a:r>
            <a:r>
              <a:rPr lang="de-CH" dirty="0" err="1"/>
              <a:t>properties</a:t>
            </a:r>
            <a:endParaRPr lang="de-CH" dirty="0"/>
          </a:p>
          <a:p>
            <a:r>
              <a:rPr lang="de-CH" dirty="0" err="1"/>
              <a:t>XPath</a:t>
            </a:r>
            <a:endParaRPr lang="de-CH" dirty="0"/>
          </a:p>
          <a:p>
            <a:pPr lvl="1"/>
            <a:r>
              <a:rPr lang="de-CH" dirty="0" err="1"/>
              <a:t>Navigate</a:t>
            </a:r>
            <a:r>
              <a:rPr lang="de-CH" dirty="0"/>
              <a:t> </a:t>
            </a:r>
            <a:r>
              <a:rPr lang="de-CH" dirty="0" err="1"/>
              <a:t>elements</a:t>
            </a:r>
            <a:r>
              <a:rPr lang="de-CH" dirty="0"/>
              <a:t> and </a:t>
            </a:r>
            <a:r>
              <a:rPr lang="de-CH" dirty="0" err="1"/>
              <a:t>attributes</a:t>
            </a:r>
            <a:r>
              <a:rPr lang="de-CH" dirty="0"/>
              <a:t> in XML/HTML</a:t>
            </a:r>
          </a:p>
          <a:p>
            <a:pPr lvl="1"/>
            <a:r>
              <a:rPr lang="pl-PL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xpath"//*[@id='case_table']/table/tbody/tr[i]/td[j]" 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de-CH" dirty="0"/>
          </a:p>
          <a:p>
            <a:r>
              <a:rPr lang="en-US" dirty="0"/>
              <a:t>Process time, memory usage, and data consumption are used as measurement parameters</a:t>
            </a:r>
            <a:endParaRPr lang="de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6E4A1-6D9D-4EE1-A211-FE8D53A5AF6F}"/>
              </a:ext>
            </a:extLst>
          </p:cNvPr>
          <p:cNvSpPr txBox="1"/>
          <p:nvPr/>
        </p:nvSpPr>
        <p:spPr>
          <a:xfrm>
            <a:off x="5905848" y="6611779"/>
            <a:ext cx="10361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baseline="0" dirty="0">
                <a:latin typeface="+mj-lt"/>
              </a:rPr>
              <a:t>[1] </a:t>
            </a:r>
            <a:r>
              <a:rPr lang="en-US" sz="1000" b="0" i="0" u="none" strike="noStrike" baseline="0" dirty="0" err="1">
                <a:latin typeface="+mj-lt"/>
              </a:rPr>
              <a:t>Rohmat</a:t>
            </a:r>
            <a:r>
              <a:rPr lang="en-US" sz="1000" b="0" i="0" u="none" strike="noStrike" baseline="0" dirty="0">
                <a:latin typeface="+mj-lt"/>
              </a:rPr>
              <a:t> </a:t>
            </a:r>
            <a:r>
              <a:rPr lang="en-US" sz="1000" b="0" i="0" u="none" strike="noStrike" baseline="0" dirty="0" err="1">
                <a:latin typeface="+mj-lt"/>
              </a:rPr>
              <a:t>Gunawan</a:t>
            </a:r>
            <a:r>
              <a:rPr lang="en-US" sz="1000" b="0" i="0" u="none" strike="noStrike" baseline="0" dirty="0">
                <a:latin typeface="+mj-lt"/>
              </a:rPr>
              <a:t> et al. Comparison of web scraping techniques: regular expression, html </a:t>
            </a:r>
            <a:r>
              <a:rPr lang="en-US" sz="1000" b="0" i="0" u="none" strike="noStrike" baseline="0" dirty="0" err="1">
                <a:latin typeface="+mj-lt"/>
              </a:rPr>
              <a:t>dom</a:t>
            </a:r>
            <a:r>
              <a:rPr lang="en-US" sz="1000" b="0" i="0" u="none" strike="noStrike" baseline="0" dirty="0">
                <a:latin typeface="+mj-lt"/>
              </a:rPr>
              <a:t> and </a:t>
            </a:r>
            <a:r>
              <a:rPr lang="en-US" sz="1000" b="0" i="0" u="none" strike="noStrike" baseline="0" dirty="0" err="1">
                <a:latin typeface="+mj-lt"/>
              </a:rPr>
              <a:t>xpath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104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AB247-E009-4B94-8D0B-5B82F262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Comparison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three</a:t>
            </a:r>
            <a:r>
              <a:rPr lang="de-CH" dirty="0"/>
              <a:t> web scraping </a:t>
            </a:r>
            <a:r>
              <a:rPr lang="de-CH" dirty="0" err="1"/>
              <a:t>methods</a:t>
            </a:r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D4DDE-D280-4DF6-874C-E49683858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2313718"/>
            <a:ext cx="10764752" cy="3505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9B4BC2-70C1-4B0E-BD8F-F008AA03BA18}"/>
              </a:ext>
            </a:extLst>
          </p:cNvPr>
          <p:cNvSpPr txBox="1"/>
          <p:nvPr/>
        </p:nvSpPr>
        <p:spPr>
          <a:xfrm>
            <a:off x="5905848" y="6611779"/>
            <a:ext cx="10361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baseline="0" dirty="0">
                <a:latin typeface="+mj-lt"/>
              </a:rPr>
              <a:t>[1] </a:t>
            </a:r>
            <a:r>
              <a:rPr lang="en-US" sz="1000" b="0" i="0" u="none" strike="noStrike" baseline="0" dirty="0" err="1">
                <a:latin typeface="+mj-lt"/>
              </a:rPr>
              <a:t>Rohmat</a:t>
            </a:r>
            <a:r>
              <a:rPr lang="en-US" sz="1000" b="0" i="0" u="none" strike="noStrike" baseline="0" dirty="0">
                <a:latin typeface="+mj-lt"/>
              </a:rPr>
              <a:t> </a:t>
            </a:r>
            <a:r>
              <a:rPr lang="en-US" sz="1000" b="0" i="0" u="none" strike="noStrike" baseline="0" dirty="0" err="1">
                <a:latin typeface="+mj-lt"/>
              </a:rPr>
              <a:t>Gunawan</a:t>
            </a:r>
            <a:r>
              <a:rPr lang="en-US" sz="1000" b="0" i="0" u="none" strike="noStrike" baseline="0" dirty="0">
                <a:latin typeface="+mj-lt"/>
              </a:rPr>
              <a:t> et al. Comparison of web scraping techniques: regular expression, html </a:t>
            </a:r>
            <a:r>
              <a:rPr lang="en-US" sz="1000" b="0" i="0" u="none" strike="noStrike" baseline="0" dirty="0" err="1">
                <a:latin typeface="+mj-lt"/>
              </a:rPr>
              <a:t>dom</a:t>
            </a:r>
            <a:r>
              <a:rPr lang="en-US" sz="1000" b="0" i="0" u="none" strike="noStrike" baseline="0" dirty="0">
                <a:latin typeface="+mj-lt"/>
              </a:rPr>
              <a:t> and </a:t>
            </a:r>
            <a:r>
              <a:rPr lang="en-US" sz="1000" b="0" i="0" u="none" strike="noStrike" baseline="0" dirty="0" err="1">
                <a:latin typeface="+mj-lt"/>
              </a:rPr>
              <a:t>xpath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438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85CA-DF44-4B8E-A42B-884FA409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392C-E8F8-49E3-AB1E-145C5E68BF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Scrape </a:t>
            </a:r>
            <a:r>
              <a:rPr lang="de-CH" dirty="0" err="1">
                <a:solidFill>
                  <a:srgbClr val="FF0000"/>
                </a:solidFill>
              </a:rPr>
              <a:t>court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decision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related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documents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BeautifulSoup4 and Requests</a:t>
            </a:r>
          </a:p>
          <a:p>
            <a:r>
              <a:rPr lang="en-US" dirty="0"/>
              <a:t>Extract </a:t>
            </a:r>
            <a:r>
              <a:rPr lang="en-US" dirty="0">
                <a:solidFill>
                  <a:srgbClr val="FF0000"/>
                </a:solidFill>
              </a:rPr>
              <a:t>text and metadata</a:t>
            </a:r>
          </a:p>
          <a:p>
            <a:r>
              <a:rPr lang="de-CH" dirty="0"/>
              <a:t>Create </a:t>
            </a:r>
            <a:r>
              <a:rPr lang="de-CH" dirty="0" err="1"/>
              <a:t>structured</a:t>
            </a:r>
            <a:r>
              <a:rPr lang="de-CH" dirty="0"/>
              <a:t> </a:t>
            </a:r>
            <a:r>
              <a:rPr lang="de-CH" dirty="0" err="1">
                <a:solidFill>
                  <a:srgbClr val="FF0000"/>
                </a:solidFill>
              </a:rPr>
              <a:t>database</a:t>
            </a:r>
            <a:r>
              <a:rPr lang="de-CH" dirty="0"/>
              <a:t> </a:t>
            </a:r>
          </a:p>
          <a:p>
            <a:r>
              <a:rPr lang="en-US" dirty="0"/>
              <a:t>Analyze results</a:t>
            </a:r>
          </a:p>
        </p:txBody>
      </p:sp>
    </p:spTree>
    <p:extLst>
      <p:ext uri="{BB962C8B-B14F-4D97-AF65-F5344CB8AC3E}">
        <p14:creationId xmlns:p14="http://schemas.microsoft.com/office/powerpoint/2010/main" val="34860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16EC-366C-4B03-9075-6AB80680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3A6F-468A-4ABC-A5F0-5C7858075D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22816" indent="-514350">
              <a:buFont typeface="+mj-lt"/>
              <a:buAutoNum type="arabicPeriod"/>
            </a:pPr>
            <a:r>
              <a:rPr lang="en-US" sz="1800" b="0" i="0" u="none" strike="noStrike" baseline="0" dirty="0" err="1">
                <a:latin typeface="+mj-lt"/>
              </a:rPr>
              <a:t>Rohmat</a:t>
            </a:r>
            <a:r>
              <a:rPr lang="en-US" sz="1800" b="0" i="0" u="none" strike="noStrike" baseline="0" dirty="0">
                <a:latin typeface="+mj-lt"/>
              </a:rPr>
              <a:t> </a:t>
            </a:r>
            <a:r>
              <a:rPr lang="en-US" sz="1800" b="0" i="0" u="none" strike="noStrike" baseline="0" dirty="0" err="1">
                <a:latin typeface="+mj-lt"/>
              </a:rPr>
              <a:t>Gunawan</a:t>
            </a:r>
            <a:r>
              <a:rPr lang="en-US" sz="1800" b="0" i="0" u="none" strike="noStrike" baseline="0" dirty="0">
                <a:latin typeface="+mj-lt"/>
              </a:rPr>
              <a:t>, </a:t>
            </a:r>
            <a:r>
              <a:rPr lang="en-US" sz="1800" b="0" i="0" u="none" strike="noStrike" baseline="0" dirty="0" err="1">
                <a:latin typeface="+mj-lt"/>
              </a:rPr>
              <a:t>Alam</a:t>
            </a:r>
            <a:r>
              <a:rPr lang="en-US" sz="1800" b="0" i="0" u="none" strike="noStrike" baseline="0" dirty="0">
                <a:latin typeface="+mj-lt"/>
              </a:rPr>
              <a:t> </a:t>
            </a:r>
            <a:r>
              <a:rPr lang="en-US" sz="1800" b="0" i="0" u="none" strike="noStrike" baseline="0" dirty="0" err="1">
                <a:latin typeface="+mj-lt"/>
              </a:rPr>
              <a:t>Rahmatulloh</a:t>
            </a:r>
            <a:r>
              <a:rPr lang="en-US" sz="1800" b="0" i="0" u="none" strike="noStrike" baseline="0" dirty="0">
                <a:latin typeface="+mj-lt"/>
              </a:rPr>
              <a:t>, Irfan </a:t>
            </a:r>
            <a:r>
              <a:rPr lang="en-US" sz="1800" b="0" i="0" u="none" strike="noStrike" baseline="0" dirty="0" err="1">
                <a:latin typeface="+mj-lt"/>
              </a:rPr>
              <a:t>Darmawan</a:t>
            </a:r>
            <a:r>
              <a:rPr lang="en-US" sz="1800" b="0" i="0" u="none" strike="noStrike" baseline="0" dirty="0">
                <a:latin typeface="+mj-lt"/>
              </a:rPr>
              <a:t>, and </a:t>
            </a:r>
            <a:r>
              <a:rPr lang="en-US" sz="1800" b="0" i="0" u="none" strike="noStrike" baseline="0" dirty="0" err="1">
                <a:latin typeface="+mj-lt"/>
              </a:rPr>
              <a:t>Firman</a:t>
            </a:r>
            <a:r>
              <a:rPr lang="en-US" sz="1800" b="0" i="0" u="none" strike="noStrike" baseline="0" dirty="0">
                <a:latin typeface="+mj-lt"/>
              </a:rPr>
              <a:t> Firdaus. Comparison of web scraping techniques: regular expression, html </a:t>
            </a:r>
            <a:r>
              <a:rPr lang="en-US" sz="1800" b="0" i="0" u="none" strike="noStrike" baseline="0" dirty="0" err="1">
                <a:latin typeface="+mj-lt"/>
              </a:rPr>
              <a:t>dom</a:t>
            </a:r>
            <a:r>
              <a:rPr lang="en-US" sz="1800" b="0" i="0" u="none" strike="noStrike" baseline="0" dirty="0">
                <a:latin typeface="+mj-lt"/>
              </a:rPr>
              <a:t> and </a:t>
            </a:r>
            <a:r>
              <a:rPr lang="en-US" sz="1800" b="0" i="0" u="none" strike="noStrike" baseline="0" dirty="0" err="1">
                <a:latin typeface="+mj-lt"/>
              </a:rPr>
              <a:t>xpath</a:t>
            </a:r>
            <a:r>
              <a:rPr lang="en-US" sz="1800" b="0" i="0" u="none" strike="noStrike" baseline="0" dirty="0">
                <a:latin typeface="+mj-lt"/>
              </a:rPr>
              <a:t>. In 2018 International Conference on Industrial Enterprise and System Engineering (</a:t>
            </a:r>
            <a:r>
              <a:rPr lang="en-US" sz="1800" b="0" i="0" u="none" strike="noStrike" baseline="0" dirty="0" err="1">
                <a:latin typeface="+mj-lt"/>
              </a:rPr>
              <a:t>ICoIESE</a:t>
            </a:r>
            <a:r>
              <a:rPr lang="en-US" sz="1800" b="0" i="0" u="none" strike="noStrike" baseline="0" dirty="0">
                <a:latin typeface="+mj-lt"/>
              </a:rPr>
              <a:t> 2018), pages 283{287. Atlantis Press, 2019.</a:t>
            </a:r>
            <a:endParaRPr lang="en-US" sz="1800" dirty="0">
              <a:latin typeface="+mj-lt"/>
            </a:endParaRPr>
          </a:p>
          <a:p>
            <a:pPr marL="522816" indent="-514350">
              <a:buFont typeface="+mj-lt"/>
              <a:buAutoNum type="arabicPeriod"/>
            </a:pPr>
            <a:r>
              <a:rPr lang="de-CH" sz="1800" dirty="0"/>
              <a:t>Daniel Myers and James W </a:t>
            </a:r>
            <a:r>
              <a:rPr lang="de-CH" sz="1800" dirty="0" err="1"/>
              <a:t>McGuffee</a:t>
            </a:r>
            <a:r>
              <a:rPr lang="de-CH" sz="1800" dirty="0">
                <a:latin typeface="+mj-lt"/>
              </a:rPr>
              <a:t>. </a:t>
            </a:r>
            <a:r>
              <a:rPr lang="de-CH" sz="1800" dirty="0" err="1">
                <a:latin typeface="+mj-lt"/>
              </a:rPr>
              <a:t>Choosing</a:t>
            </a:r>
            <a:r>
              <a:rPr lang="de-CH" sz="1800" dirty="0">
                <a:latin typeface="+mj-lt"/>
              </a:rPr>
              <a:t> </a:t>
            </a:r>
            <a:r>
              <a:rPr lang="de-CH" sz="1800" dirty="0" err="1">
                <a:latin typeface="+mj-lt"/>
              </a:rPr>
              <a:t>scrapy</a:t>
            </a:r>
            <a:r>
              <a:rPr lang="de-CH" sz="1800" dirty="0">
                <a:latin typeface="+mj-lt"/>
              </a:rPr>
              <a:t>. Journal </a:t>
            </a:r>
            <a:r>
              <a:rPr lang="de-CH" sz="1800" dirty="0" err="1"/>
              <a:t>of</a:t>
            </a:r>
            <a:r>
              <a:rPr lang="de-CH" sz="1800" dirty="0"/>
              <a:t> Computing Sciences in Colleges, 31(1):83-89, 2015. </a:t>
            </a:r>
            <a:endParaRPr lang="en-US" sz="1800" dirty="0"/>
          </a:p>
          <a:p>
            <a:pPr marL="522816" indent="-514350">
              <a:buFont typeface="+mj-lt"/>
              <a:buAutoNum type="arabicPeriod"/>
            </a:pPr>
            <a:r>
              <a:rPr lang="de-CH" sz="1800" dirty="0"/>
              <a:t>De S </a:t>
            </a:r>
            <a:r>
              <a:rPr lang="de-CH" sz="1800" dirty="0" err="1"/>
              <a:t>Sirisuriya</a:t>
            </a:r>
            <a:r>
              <a:rPr lang="de-CH" sz="1800" dirty="0"/>
              <a:t> et al. A </a:t>
            </a:r>
            <a:r>
              <a:rPr lang="de-CH" sz="1800" dirty="0" err="1"/>
              <a:t>comparative</a:t>
            </a:r>
            <a:r>
              <a:rPr lang="de-CH" sz="1800" dirty="0"/>
              <a:t> </a:t>
            </a:r>
            <a:r>
              <a:rPr lang="de-CH" sz="1800" dirty="0" err="1"/>
              <a:t>study</a:t>
            </a:r>
            <a:r>
              <a:rPr lang="de-CH" sz="1800" dirty="0"/>
              <a:t> on web scraping. Department </a:t>
            </a:r>
            <a:r>
              <a:rPr lang="de-CH" sz="1800" dirty="0" err="1"/>
              <a:t>of</a:t>
            </a:r>
            <a:r>
              <a:rPr lang="de-CH" sz="1800" dirty="0"/>
              <a:t> Computer Science, Faculty </a:t>
            </a:r>
            <a:r>
              <a:rPr lang="de-CH" sz="1800" dirty="0" err="1"/>
              <a:t>of</a:t>
            </a:r>
            <a:r>
              <a:rPr lang="de-CH" sz="1800" dirty="0"/>
              <a:t> Computing, General Sir John </a:t>
            </a:r>
            <a:r>
              <a:rPr lang="de-CH" sz="1800" dirty="0" err="1"/>
              <a:t>Kotelawala</a:t>
            </a:r>
            <a:r>
              <a:rPr lang="de-CH" sz="1800" dirty="0"/>
              <a:t> Defence University, </a:t>
            </a:r>
            <a:r>
              <a:rPr lang="de-CH" sz="1800" dirty="0" err="1"/>
              <a:t>Ratmalana</a:t>
            </a:r>
            <a:r>
              <a:rPr lang="de-CH" sz="1800" dirty="0"/>
              <a:t>, Sri Lanka, 2015.</a:t>
            </a:r>
          </a:p>
          <a:p>
            <a:pPr marL="522816" indent="-514350">
              <a:buFont typeface="+mj-lt"/>
              <a:buAutoNum type="arabicPeriod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418481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F257C24-E5F7-426B-91FA-7314819E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67FCCC-5A85-4A0A-A414-861ECF490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50465"/>
            <a:ext cx="60960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6A5CC-6EEB-4720-B85B-894D7FE4D204}"/>
              </a:ext>
            </a:extLst>
          </p:cNvPr>
          <p:cNvSpPr txBox="1"/>
          <p:nvPr/>
        </p:nvSpPr>
        <p:spPr>
          <a:xfrm>
            <a:off x="9781799" y="6611779"/>
            <a:ext cx="3439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Image: Wikipedia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585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FD7CA-36D0-47F6-BB0D-E2CE3C32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C1B2A-6617-4A2D-ACC2-38BFB722EB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Steps</a:t>
            </a:r>
          </a:p>
          <a:p>
            <a:r>
              <a:rPr lang="de-CH" sz="2400" dirty="0"/>
              <a:t>Tools</a:t>
            </a:r>
          </a:p>
          <a:p>
            <a:r>
              <a:rPr lang="de-CH" sz="2400" dirty="0" err="1"/>
              <a:t>Related</a:t>
            </a:r>
            <a:r>
              <a:rPr lang="de-CH" sz="2400" dirty="0"/>
              <a:t> Work</a:t>
            </a:r>
          </a:p>
          <a:p>
            <a:r>
              <a:rPr lang="de-CH" sz="2400" dirty="0" err="1"/>
              <a:t>Timetable</a:t>
            </a:r>
            <a:endParaRPr lang="de-CH" sz="2400" dirty="0"/>
          </a:p>
          <a:p>
            <a:r>
              <a:rPr lang="de-CH" sz="2400" dirty="0" err="1"/>
              <a:t>Introduction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Web Scraping</a:t>
            </a:r>
          </a:p>
          <a:p>
            <a:r>
              <a:rPr lang="de-CH" sz="2400" dirty="0" err="1"/>
              <a:t>Example</a:t>
            </a:r>
            <a:endParaRPr lang="de-CH" sz="2400" dirty="0"/>
          </a:p>
          <a:p>
            <a:r>
              <a:rPr lang="de-CH" sz="2400" dirty="0" err="1"/>
              <a:t>Comparison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three</a:t>
            </a:r>
            <a:r>
              <a:rPr lang="de-CH" sz="2400" dirty="0"/>
              <a:t> web scraping </a:t>
            </a:r>
            <a:r>
              <a:rPr lang="de-CH" sz="2400" dirty="0" err="1"/>
              <a:t>methods</a:t>
            </a:r>
            <a:endParaRPr lang="de-CH" sz="2400" dirty="0"/>
          </a:p>
          <a:p>
            <a:r>
              <a:rPr lang="de-CH" sz="2400" dirty="0" err="1"/>
              <a:t>Discussion</a:t>
            </a:r>
            <a:endParaRPr lang="de-CH" sz="2400" dirty="0"/>
          </a:p>
          <a:p>
            <a:endParaRPr lang="de-CH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03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A14EB-F55C-4AD9-A1F2-01FDD615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E96E0-6EE0-43B6-9BE3-0F1BFD9DE9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/>
              <a:t>Anonymized</a:t>
            </a:r>
            <a:r>
              <a:rPr lang="de-CH" dirty="0"/>
              <a:t> </a:t>
            </a:r>
            <a:r>
              <a:rPr lang="de-CH" dirty="0" err="1"/>
              <a:t>documents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>
                <a:solidFill>
                  <a:srgbClr val="FF0000"/>
                </a:solidFill>
              </a:rPr>
              <a:t>protect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privacy</a:t>
            </a:r>
            <a:endParaRPr lang="de-CH" dirty="0">
              <a:solidFill>
                <a:srgbClr val="FF0000"/>
              </a:solidFill>
            </a:endParaRPr>
          </a:p>
          <a:p>
            <a:r>
              <a:rPr lang="de-CH" dirty="0"/>
              <a:t>Linking </a:t>
            </a:r>
            <a:r>
              <a:rPr lang="de-CH" dirty="0" err="1"/>
              <a:t>rulings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external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makes</a:t>
            </a:r>
            <a:r>
              <a:rPr lang="de-CH" dirty="0"/>
              <a:t> </a:t>
            </a:r>
            <a:r>
              <a:rPr lang="de-CH" dirty="0" err="1"/>
              <a:t>re-identification</a:t>
            </a:r>
            <a:r>
              <a:rPr lang="de-CH" dirty="0"/>
              <a:t> possible</a:t>
            </a:r>
          </a:p>
          <a:p>
            <a:r>
              <a:rPr lang="de-CH" dirty="0"/>
              <a:t>Natural Language Processing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automate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=&gt; </a:t>
            </a:r>
            <a:r>
              <a:rPr lang="de-CH" dirty="0">
                <a:solidFill>
                  <a:srgbClr val="FF0000"/>
                </a:solidFill>
              </a:rPr>
              <a:t>external </a:t>
            </a:r>
            <a:r>
              <a:rPr lang="de-CH" dirty="0" err="1">
                <a:solidFill>
                  <a:srgbClr val="FF0000"/>
                </a:solidFill>
              </a:rPr>
              <a:t>data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needed</a:t>
            </a:r>
            <a:endParaRPr lang="de-CH" dirty="0">
              <a:solidFill>
                <a:srgbClr val="FF0000"/>
              </a:solidFill>
            </a:endParaRPr>
          </a:p>
          <a:p>
            <a:r>
              <a:rPr lang="de-CH" dirty="0"/>
              <a:t>Create </a:t>
            </a:r>
            <a:r>
              <a:rPr lang="de-CH" dirty="0" err="1">
                <a:solidFill>
                  <a:srgbClr val="FF0000"/>
                </a:solidFill>
              </a:rPr>
              <a:t>structured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database</a:t>
            </a:r>
            <a:r>
              <a:rPr lang="de-CH" dirty="0"/>
              <a:t> from </a:t>
            </a:r>
            <a:r>
              <a:rPr lang="en-US" dirty="0"/>
              <a:t>Swiss court decisions related documents</a:t>
            </a:r>
          </a:p>
          <a:p>
            <a:pPr marL="846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5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52D7-B01C-4226-9AE6-21C52842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Steps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F9EC3-A950-4774-94D5-1C92E5268D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dirty="0" err="1"/>
              <a:t>Identify</a:t>
            </a:r>
            <a:r>
              <a:rPr lang="de-CH" dirty="0"/>
              <a:t> promising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web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Analyze </a:t>
            </a:r>
            <a:r>
              <a:rPr lang="de-CH" dirty="0" err="1"/>
              <a:t>the</a:t>
            </a:r>
            <a:r>
              <a:rPr lang="de-CH" dirty="0"/>
              <a:t> HTML and </a:t>
            </a:r>
            <a:r>
              <a:rPr lang="de-CH" dirty="0" err="1"/>
              <a:t>scrape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documents</a:t>
            </a:r>
            <a:endParaRPr lang="de-CH" dirty="0"/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Extract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and </a:t>
            </a:r>
            <a:r>
              <a:rPr lang="de-CH" dirty="0" err="1"/>
              <a:t>data</a:t>
            </a:r>
            <a:endParaRPr lang="de-CH" dirty="0"/>
          </a:p>
          <a:p>
            <a:pPr marL="457200" indent="-457200">
              <a:buFont typeface="+mj-lt"/>
              <a:buAutoNum type="arabicPeriod"/>
            </a:pPr>
            <a:r>
              <a:rPr lang="de-CH" dirty="0" err="1"/>
              <a:t>Structure</a:t>
            </a:r>
            <a:r>
              <a:rPr lang="de-CH" dirty="0"/>
              <a:t> in a </a:t>
            </a:r>
            <a:r>
              <a:rPr lang="de-CH" dirty="0" err="1"/>
              <a:t>database</a:t>
            </a:r>
            <a:endParaRPr lang="de-CH" dirty="0"/>
          </a:p>
          <a:p>
            <a:pPr marL="457200" indent="-457200">
              <a:buFont typeface="+mj-lt"/>
              <a:buAutoNum type="arabicPeriod"/>
            </a:pPr>
            <a:r>
              <a:rPr lang="de-CH" dirty="0" err="1"/>
              <a:t>Evaluate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0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E159F-25E9-4AE7-9EF3-CEEDD062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69D55-8C85-4DC5-8BB4-36F5F18FF0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Python</a:t>
            </a:r>
          </a:p>
          <a:p>
            <a:r>
              <a:rPr lang="de-CH" dirty="0" err="1"/>
              <a:t>BeautifulSoup</a:t>
            </a:r>
            <a:r>
              <a:rPr lang="de-CH" dirty="0"/>
              <a:t> 4</a:t>
            </a:r>
          </a:p>
          <a:p>
            <a:r>
              <a:rPr lang="de-CH" dirty="0" err="1"/>
              <a:t>Requests</a:t>
            </a:r>
            <a:endParaRPr lang="de-CH" dirty="0"/>
          </a:p>
          <a:p>
            <a:r>
              <a:rPr lang="de-CH" dirty="0" err="1"/>
              <a:t>Tika</a:t>
            </a:r>
            <a:r>
              <a:rPr lang="de-CH" dirty="0"/>
              <a:t>-Python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EEE50-10AB-4100-B269-7A1C6170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1988840"/>
            <a:ext cx="5315692" cy="2086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752819-AFA5-43E5-A755-B6A62E60FE43}"/>
              </a:ext>
            </a:extLst>
          </p:cNvPr>
          <p:cNvSpPr txBox="1"/>
          <p:nvPr/>
        </p:nvSpPr>
        <p:spPr>
          <a:xfrm>
            <a:off x="8134525" y="6637059"/>
            <a:ext cx="4197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https://miro.medium.com/max/4800/1*vEHkp1Txtr0xiO_LMqVrkA.png</a:t>
            </a:r>
          </a:p>
        </p:txBody>
      </p:sp>
    </p:spTree>
    <p:extLst>
      <p:ext uri="{BB962C8B-B14F-4D97-AF65-F5344CB8AC3E}">
        <p14:creationId xmlns:p14="http://schemas.microsoft.com/office/powerpoint/2010/main" val="329607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8169F-601C-490C-8924-E40C4C0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Related</a:t>
            </a:r>
            <a:r>
              <a:rPr lang="de-CH" dirty="0"/>
              <a:t>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15D5BA-CDA9-48FF-BC78-E6FD342891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Rohmat</a:t>
            </a:r>
            <a:r>
              <a:rPr lang="de-CH" dirty="0"/>
              <a:t> Gunawan et al. </a:t>
            </a:r>
            <a:r>
              <a:rPr lang="de-CH" dirty="0" err="1"/>
              <a:t>Comparison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web scraping </a:t>
            </a:r>
            <a:r>
              <a:rPr lang="de-CH" dirty="0" err="1"/>
              <a:t>techniques</a:t>
            </a:r>
            <a:r>
              <a:rPr lang="de-CH" dirty="0"/>
              <a:t>: </a:t>
            </a:r>
            <a:r>
              <a:rPr lang="de-CH" dirty="0" err="1"/>
              <a:t>regular</a:t>
            </a:r>
            <a:r>
              <a:rPr lang="de-CH" dirty="0"/>
              <a:t> </a:t>
            </a:r>
            <a:r>
              <a:rPr lang="de-CH" dirty="0" err="1"/>
              <a:t>expression</a:t>
            </a:r>
            <a:r>
              <a:rPr lang="de-CH" dirty="0"/>
              <a:t>, </a:t>
            </a:r>
            <a:r>
              <a:rPr lang="de-CH" dirty="0" err="1"/>
              <a:t>html</a:t>
            </a:r>
            <a:r>
              <a:rPr lang="de-CH" dirty="0"/>
              <a:t> </a:t>
            </a:r>
            <a:r>
              <a:rPr lang="de-CH" dirty="0" err="1"/>
              <a:t>dom</a:t>
            </a:r>
            <a:r>
              <a:rPr lang="de-CH" dirty="0"/>
              <a:t> and </a:t>
            </a:r>
            <a:r>
              <a:rPr lang="de-CH" dirty="0" err="1"/>
              <a:t>xpath</a:t>
            </a:r>
            <a:r>
              <a:rPr lang="de-CH" dirty="0"/>
              <a:t>[1]</a:t>
            </a:r>
          </a:p>
          <a:p>
            <a:pPr lvl="1"/>
            <a:r>
              <a:rPr lang="de-CH" dirty="0" err="1">
                <a:solidFill>
                  <a:srgbClr val="FF0000"/>
                </a:solidFill>
              </a:rPr>
              <a:t>Importance</a:t>
            </a:r>
            <a:r>
              <a:rPr lang="de-CH" dirty="0">
                <a:solidFill>
                  <a:srgbClr val="FF0000"/>
                </a:solidFill>
              </a:rPr>
              <a:t> and </a:t>
            </a:r>
            <a:r>
              <a:rPr lang="de-CH" dirty="0" err="1">
                <a:solidFill>
                  <a:srgbClr val="FF0000"/>
                </a:solidFill>
              </a:rPr>
              <a:t>uses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of</a:t>
            </a:r>
            <a:r>
              <a:rPr lang="de-CH" dirty="0">
                <a:solidFill>
                  <a:srgbClr val="FF0000"/>
                </a:solidFill>
              </a:rPr>
              <a:t> web scraping</a:t>
            </a:r>
          </a:p>
          <a:p>
            <a:pPr lvl="1"/>
            <a:r>
              <a:rPr lang="de-CH" dirty="0" err="1"/>
              <a:t>Comparation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time, </a:t>
            </a:r>
            <a:r>
              <a:rPr lang="de-CH" dirty="0" err="1"/>
              <a:t>memory</a:t>
            </a:r>
            <a:r>
              <a:rPr lang="de-CH" dirty="0"/>
              <a:t> </a:t>
            </a:r>
            <a:r>
              <a:rPr lang="de-CH" dirty="0" err="1"/>
              <a:t>usage</a:t>
            </a:r>
            <a:r>
              <a:rPr lang="de-CH" dirty="0"/>
              <a:t> and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consumption</a:t>
            </a:r>
            <a:endParaRPr lang="de-CH" dirty="0"/>
          </a:p>
          <a:p>
            <a:r>
              <a:rPr lang="de-CH" dirty="0"/>
              <a:t>Daniel Myers et al. </a:t>
            </a:r>
            <a:r>
              <a:rPr lang="de-CH" dirty="0" err="1"/>
              <a:t>Choosing</a:t>
            </a:r>
            <a:r>
              <a:rPr lang="de-CH" dirty="0"/>
              <a:t> </a:t>
            </a:r>
            <a:r>
              <a:rPr lang="de-CH" dirty="0" err="1"/>
              <a:t>scrapy</a:t>
            </a:r>
            <a:r>
              <a:rPr lang="de-CH" dirty="0"/>
              <a:t>[2]</a:t>
            </a:r>
          </a:p>
          <a:p>
            <a:pPr lvl="1"/>
            <a:r>
              <a:rPr lang="de-CH" dirty="0" err="1">
                <a:solidFill>
                  <a:srgbClr val="FF0000"/>
                </a:solidFill>
              </a:rPr>
              <a:t>Viabilty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of</a:t>
            </a:r>
            <a:r>
              <a:rPr lang="de-CH" dirty="0">
                <a:solidFill>
                  <a:srgbClr val="FF0000"/>
                </a:solidFill>
              </a:rPr>
              <a:t> «</a:t>
            </a:r>
            <a:r>
              <a:rPr lang="de-CH" dirty="0" err="1">
                <a:solidFill>
                  <a:srgbClr val="FF0000"/>
                </a:solidFill>
              </a:rPr>
              <a:t>Scrapy</a:t>
            </a:r>
            <a:r>
              <a:rPr lang="de-CH" dirty="0">
                <a:solidFill>
                  <a:srgbClr val="FF0000"/>
                </a:solidFill>
              </a:rPr>
              <a:t>»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undergraduate</a:t>
            </a:r>
            <a:r>
              <a:rPr lang="de-CH" dirty="0"/>
              <a:t> web scraping </a:t>
            </a:r>
            <a:r>
              <a:rPr lang="de-CH" dirty="0" err="1"/>
              <a:t>projects</a:t>
            </a:r>
            <a:endParaRPr lang="de-CH" dirty="0"/>
          </a:p>
          <a:p>
            <a:r>
              <a:rPr lang="de-CH" dirty="0"/>
              <a:t>De S </a:t>
            </a:r>
            <a:r>
              <a:rPr lang="de-CH" dirty="0" err="1"/>
              <a:t>Sirisuriya</a:t>
            </a:r>
            <a:r>
              <a:rPr lang="de-CH" dirty="0"/>
              <a:t> et al. A </a:t>
            </a:r>
            <a:r>
              <a:rPr lang="de-CH" dirty="0" err="1"/>
              <a:t>comparative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 on web scraping[3]</a:t>
            </a:r>
          </a:p>
          <a:p>
            <a:pPr lvl="1"/>
            <a:r>
              <a:rPr lang="de-CH" dirty="0">
                <a:solidFill>
                  <a:srgbClr val="FF0000"/>
                </a:solidFill>
              </a:rPr>
              <a:t>Background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web scraping</a:t>
            </a:r>
          </a:p>
          <a:p>
            <a:pPr lvl="1"/>
            <a:r>
              <a:rPr lang="de-CH" dirty="0" err="1"/>
              <a:t>Comparing</a:t>
            </a:r>
            <a:r>
              <a:rPr lang="de-CH" dirty="0"/>
              <a:t> web scraping </a:t>
            </a:r>
            <a:r>
              <a:rPr lang="de-CH" dirty="0" err="1">
                <a:solidFill>
                  <a:srgbClr val="FF0000"/>
                </a:solidFill>
              </a:rPr>
              <a:t>techniques</a:t>
            </a:r>
            <a:r>
              <a:rPr lang="de-CH" dirty="0">
                <a:solidFill>
                  <a:srgbClr val="FF0000"/>
                </a:solidFill>
              </a:rPr>
              <a:t> and </a:t>
            </a:r>
            <a:r>
              <a:rPr lang="de-CH" dirty="0" err="1">
                <a:solidFill>
                  <a:srgbClr val="FF0000"/>
                </a:solidFill>
              </a:rPr>
              <a:t>software</a:t>
            </a:r>
            <a:endParaRPr lang="de-CH" dirty="0">
              <a:solidFill>
                <a:srgbClr val="FF0000"/>
              </a:solidFill>
            </a:endParaRP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318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B0598-9003-423B-85A2-87DC4D92C7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3479" y="899311"/>
            <a:ext cx="2725738" cy="1449387"/>
          </a:xfrm>
        </p:spPr>
        <p:txBody>
          <a:bodyPr/>
          <a:lstStyle/>
          <a:p>
            <a:r>
              <a:rPr lang="de-CH" dirty="0" err="1"/>
              <a:t>Timetable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BC0CBBA-6929-41FA-B605-ABE328D9628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741215" y="0"/>
            <a:ext cx="6213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4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6F45-62D9-48A4-8322-4CDEE93D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Web Scraping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4E48-CD8E-4ADC-B980-152755D369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/>
              <a:t>Collect</a:t>
            </a:r>
            <a:r>
              <a:rPr lang="de-CH" dirty="0"/>
              <a:t> &amp; </a:t>
            </a:r>
            <a:r>
              <a:rPr lang="de-CH" dirty="0" err="1"/>
              <a:t>analyze</a:t>
            </a:r>
            <a:r>
              <a:rPr lang="de-CH" dirty="0"/>
              <a:t> </a:t>
            </a:r>
            <a:r>
              <a:rPr lang="de-CH" dirty="0" err="1">
                <a:solidFill>
                  <a:srgbClr val="FF0000"/>
                </a:solidFill>
              </a:rPr>
              <a:t>spread</a:t>
            </a:r>
            <a:r>
              <a:rPr lang="de-CH" dirty="0">
                <a:solidFill>
                  <a:srgbClr val="FF0000"/>
                </a:solidFill>
              </a:rPr>
              <a:t> out </a:t>
            </a:r>
            <a:r>
              <a:rPr lang="de-CH" dirty="0" err="1">
                <a:solidFill>
                  <a:srgbClr val="FF0000"/>
                </a:solidFill>
              </a:rPr>
              <a:t>data</a:t>
            </a:r>
            <a:endParaRPr lang="de-CH" dirty="0">
              <a:solidFill>
                <a:srgbClr val="FF0000"/>
              </a:solidFill>
            </a:endParaRPr>
          </a:p>
          <a:p>
            <a:r>
              <a:rPr lang="en-US" dirty="0"/>
              <a:t>Extract unstructured data</a:t>
            </a:r>
          </a:p>
          <a:p>
            <a:r>
              <a:rPr lang="en-US" dirty="0"/>
              <a:t>Transform into </a:t>
            </a:r>
            <a:r>
              <a:rPr lang="en-US" dirty="0">
                <a:solidFill>
                  <a:srgbClr val="FF0000"/>
                </a:solidFill>
              </a:rPr>
              <a:t>structured data</a:t>
            </a:r>
            <a:r>
              <a:rPr lang="en-US" dirty="0"/>
              <a:t> stored in a database</a:t>
            </a:r>
          </a:p>
          <a:p>
            <a:r>
              <a:rPr lang="en-US" dirty="0"/>
              <a:t>Analyze results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rgbClr val="FF0000"/>
                </a:solidFill>
              </a:rPr>
              <a:t>spreadsheets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visualizations</a:t>
            </a:r>
            <a:r>
              <a:rPr lang="en-US" dirty="0"/>
              <a:t>, etc.</a:t>
            </a:r>
          </a:p>
          <a:p>
            <a:r>
              <a:rPr lang="en-US" dirty="0"/>
              <a:t>Used for price comparison, market analysis, collect government data and much 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9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964BB-99DC-400D-9F39-950A421E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02401"/>
            <a:ext cx="9360000" cy="547159"/>
          </a:xfrm>
        </p:spPr>
        <p:txBody>
          <a:bodyPr anchor="t">
            <a:normAutofit/>
          </a:bodyPr>
          <a:lstStyle/>
          <a:p>
            <a:r>
              <a:rPr lang="en-US" dirty="0"/>
              <a:t>Introduction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Web Scraping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AB01686-58D0-4212-A35B-5660885F66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328550"/>
              </p:ext>
            </p:extLst>
          </p:nvPr>
        </p:nvGraphicFramePr>
        <p:xfrm>
          <a:off x="720000" y="1988840"/>
          <a:ext cx="10656587" cy="4355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06791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UniBern">
  <a:themeElements>
    <a:clrScheme name="Benutzerdefiniert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6002E"/>
      </a:hlink>
      <a:folHlink>
        <a:srgbClr val="E6002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Bern" id="{C07E9B0D-0402-4580-AB54-C2F4EBC1B88F}" vid="{F599C7CB-991D-4DB5-A7F9-3BE96FB4BB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UniBern</Template>
  <TotalTime>0</TotalTime>
  <Words>570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UniBern</vt:lpstr>
      <vt:lpstr>Bachelor Thesis Presentation</vt:lpstr>
      <vt:lpstr>Content</vt:lpstr>
      <vt:lpstr>Introduction</vt:lpstr>
      <vt:lpstr>Steps</vt:lpstr>
      <vt:lpstr>Tools</vt:lpstr>
      <vt:lpstr>Related Work</vt:lpstr>
      <vt:lpstr>Timetable</vt:lpstr>
      <vt:lpstr>Introduction to Web Scraping</vt:lpstr>
      <vt:lpstr>Introduction to Web Scraping</vt:lpstr>
      <vt:lpstr>Media messages of the Swiss federal court</vt:lpstr>
      <vt:lpstr>PowerPoint Presentation</vt:lpstr>
      <vt:lpstr>PowerPoint Presentation</vt:lpstr>
      <vt:lpstr>Comparison of three web scraping methods</vt:lpstr>
      <vt:lpstr>Comparison of three web scraping methods</vt:lpstr>
      <vt:lpstr>Conclusion</vt:lpstr>
      <vt:lpstr>References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Bachelor-Thesis presentation: Web Scraping for a Database of Court Decision Related Documents</dc:title>
  <dc:creator>Alja Schue</dc:creator>
  <cp:lastModifiedBy>Alja Schue</cp:lastModifiedBy>
  <cp:revision>78</cp:revision>
  <dcterms:created xsi:type="dcterms:W3CDTF">2021-05-16T14:42:36Z</dcterms:created>
  <dcterms:modified xsi:type="dcterms:W3CDTF">2021-05-18T09:17:51Z</dcterms:modified>
</cp:coreProperties>
</file>