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Gill Sans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h1YtiUtl6XW/4N25sRYLDKv/pQ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GillSans-regular.fntdata"/><Relationship Id="rId25" Type="http://schemas.openxmlformats.org/officeDocument/2006/relationships/slide" Target="slides/slide21.xml"/><Relationship Id="rId28" Type="http://customschemas.google.com/relationships/presentationmetadata" Target="metadata"/><Relationship Id="rId27" Type="http://schemas.openxmlformats.org/officeDocument/2006/relationships/font" Target="fonts/Gill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884df05c83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884df05c83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4c830e3922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4c830e3922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8889ef7d60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28889ef7d60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8cbd0ea47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28cbd0ea47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8cbd0ea47e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28cbd0ea47e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89d13a5542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289d13a5542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84df05c83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884df05c83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88435542c86479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988435542c86479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884df05c83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884df05c83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884df05c83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884df05c83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20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24" name="Google Shape;24;p20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92" name="Google Shape;92;p29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0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0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0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99" name="Google Shape;99;p30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31" name="Google Shape;31;p2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2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38" name="Google Shape;38;p22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46" name="Google Shape;46;p2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4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4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56" name="Google Shape;56;p2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62" name="Google Shape;62;p25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74" name="Google Shape;74;p27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7" name="Google Shape;77;p28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28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81" name="Google Shape;81;p28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28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85" name="Google Shape;85;p28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Google Shape;11;p19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9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9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7" name="Google Shape;17;p19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hyperlink" Target="http://www.tenable.com" TargetMode="External"/><Relationship Id="rId5" Type="http://schemas.openxmlformats.org/officeDocument/2006/relationships/image" Target="../media/image10.jpg"/><Relationship Id="rId6" Type="http://schemas.openxmlformats.org/officeDocument/2006/relationships/hyperlink" Target="http://www.saintcorporation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Relationship Id="rId4" Type="http://schemas.openxmlformats.org/officeDocument/2006/relationships/image" Target="../media/image25.png"/><Relationship Id="rId5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8.jpg"/><Relationship Id="rId6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8.jpg"/><Relationship Id="rId6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2417779" y="1466443"/>
            <a:ext cx="8637073" cy="19625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fr-FR"/>
              <a:t>MÉTHODOLOGIE D’UNE ATTAQUE  </a:t>
            </a:r>
            <a:endParaRPr/>
          </a:p>
        </p:txBody>
      </p:sp>
      <p:sp>
        <p:nvSpPr>
          <p:cNvPr id="105" name="Google Shape;105;p1"/>
          <p:cNvSpPr txBox="1"/>
          <p:nvPr>
            <p:ph idx="12" type="sldNum"/>
          </p:nvPr>
        </p:nvSpPr>
        <p:spPr>
          <a:xfrm>
            <a:off x="11054852" y="5552124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8485762" y="217523"/>
            <a:ext cx="3587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</a:rPr>
              <a:t>1ére année </a:t>
            </a:r>
            <a:r>
              <a:rPr b="0" i="0" lang="fr-F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Réseaux et Télécommunications </a:t>
            </a:r>
            <a:endParaRPr/>
          </a:p>
        </p:txBody>
      </p:sp>
      <p:sp>
        <p:nvSpPr>
          <p:cNvPr id="107" name="Google Shape;107;p1"/>
          <p:cNvSpPr txBox="1"/>
          <p:nvPr/>
        </p:nvSpPr>
        <p:spPr>
          <a:xfrm>
            <a:off x="167433" y="5511525"/>
            <a:ext cx="211640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Méthodologie d’une attaque </a:t>
            </a:r>
            <a:endParaRPr/>
          </a:p>
        </p:txBody>
      </p:sp>
      <p:pic>
        <p:nvPicPr>
          <p:cNvPr id="108" name="Google Shape;1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6240" y="3677567"/>
            <a:ext cx="4227795" cy="237813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"/>
          <p:cNvSpPr txBox="1"/>
          <p:nvPr/>
        </p:nvSpPr>
        <p:spPr>
          <a:xfrm>
            <a:off x="119101" y="222599"/>
            <a:ext cx="34048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PIQUER Joachim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PERRONE Joël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884df05c83_0_119"/>
          <p:cNvSpPr txBox="1"/>
          <p:nvPr>
            <p:ph type="title"/>
          </p:nvPr>
        </p:nvSpPr>
        <p:spPr>
          <a:xfrm>
            <a:off x="1451579" y="1175897"/>
            <a:ext cx="96033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fr-FR" sz="2400"/>
              <a:t>I) AVANT UNE ATTAQUE INFORMATIQUE : </a:t>
            </a:r>
            <a:endParaRPr/>
          </a:p>
        </p:txBody>
      </p:sp>
      <p:sp>
        <p:nvSpPr>
          <p:cNvPr id="242" name="Google Shape;242;g2884df05c83_0_119"/>
          <p:cNvSpPr txBox="1"/>
          <p:nvPr>
            <p:ph idx="1" type="body"/>
          </p:nvPr>
        </p:nvSpPr>
        <p:spPr>
          <a:xfrm>
            <a:off x="1451575" y="1819675"/>
            <a:ext cx="316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sz="1800" u="sng">
                <a:latin typeface="Arial"/>
                <a:ea typeface="Arial"/>
                <a:cs typeface="Arial"/>
                <a:sym typeface="Arial"/>
              </a:rPr>
              <a:t>I.3 : Repérage des failles :</a:t>
            </a:r>
            <a:endParaRPr sz="1800"/>
          </a:p>
        </p:txBody>
      </p:sp>
      <p:sp>
        <p:nvSpPr>
          <p:cNvPr id="243" name="Google Shape;243;g2884df05c83_0_119"/>
          <p:cNvSpPr txBox="1"/>
          <p:nvPr>
            <p:ph idx="12" type="sldNum"/>
          </p:nvPr>
        </p:nvSpPr>
        <p:spPr>
          <a:xfrm>
            <a:off x="11054854" y="554990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44" name="Google Shape;244;g2884df05c83_0_119"/>
          <p:cNvSpPr txBox="1"/>
          <p:nvPr/>
        </p:nvSpPr>
        <p:spPr>
          <a:xfrm>
            <a:off x="196273" y="169532"/>
            <a:ext cx="360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PIQUER Joachim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PERRONE Joël</a:t>
            </a:r>
            <a:endParaRPr/>
          </a:p>
        </p:txBody>
      </p:sp>
      <p:sp>
        <p:nvSpPr>
          <p:cNvPr id="245" name="Google Shape;245;g2884df05c83_0_119"/>
          <p:cNvSpPr txBox="1"/>
          <p:nvPr/>
        </p:nvSpPr>
        <p:spPr>
          <a:xfrm>
            <a:off x="7527635" y="169532"/>
            <a:ext cx="44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sz="1600">
                <a:solidFill>
                  <a:schemeClr val="dk1"/>
                </a:solidFill>
              </a:rPr>
              <a:t>1ére année BUT Réseaux et Télécommunications</a:t>
            </a:r>
            <a:endParaRPr/>
          </a:p>
        </p:txBody>
      </p:sp>
      <p:sp>
        <p:nvSpPr>
          <p:cNvPr id="246" name="Google Shape;246;g2884df05c83_0_119"/>
          <p:cNvSpPr txBox="1"/>
          <p:nvPr/>
        </p:nvSpPr>
        <p:spPr>
          <a:xfrm>
            <a:off x="196273" y="5509304"/>
            <a:ext cx="2306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Méthodologie d’une attaque </a:t>
            </a:r>
            <a:endParaRPr/>
          </a:p>
        </p:txBody>
      </p:sp>
      <p:pic>
        <p:nvPicPr>
          <p:cNvPr id="247" name="Google Shape;247;g2884df05c83_0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650" y="2323375"/>
            <a:ext cx="2841900" cy="28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2884df05c83_0_119"/>
          <p:cNvSpPr txBox="1"/>
          <p:nvPr/>
        </p:nvSpPr>
        <p:spPr>
          <a:xfrm>
            <a:off x="1327850" y="5087900"/>
            <a:ext cx="17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http://www.tenable.com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49" name="Google Shape;249;g2884df05c83_0_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4902" y="2510300"/>
            <a:ext cx="2029998" cy="246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2884df05c83_0_119"/>
          <p:cNvSpPr txBox="1"/>
          <p:nvPr/>
        </p:nvSpPr>
        <p:spPr>
          <a:xfrm>
            <a:off x="8132475" y="4978350"/>
            <a:ext cx="244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http://www.saintcorporation.com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1" name="Google Shape;251;g2884df05c83_0_119"/>
          <p:cNvSpPr txBox="1"/>
          <p:nvPr/>
        </p:nvSpPr>
        <p:spPr>
          <a:xfrm>
            <a:off x="4952475" y="3366125"/>
            <a:ext cx="1963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/>
              <a:t>OU</a:t>
            </a:r>
            <a:endParaRPr sz="3000"/>
          </a:p>
        </p:txBody>
      </p:sp>
      <p:sp>
        <p:nvSpPr>
          <p:cNvPr id="252" name="Google Shape;252;g2884df05c83_0_119"/>
          <p:cNvSpPr txBox="1"/>
          <p:nvPr/>
        </p:nvSpPr>
        <p:spPr>
          <a:xfrm>
            <a:off x="4522000" y="2357450"/>
            <a:ext cx="24444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/>
              <a:t>Scanner vulnérabilité :</a:t>
            </a:r>
            <a:endParaRPr b="1" sz="1600"/>
          </a:p>
        </p:txBody>
      </p:sp>
      <p:sp>
        <p:nvSpPr>
          <p:cNvPr id="253" name="Google Shape;253;g2884df05c83_0_119"/>
          <p:cNvSpPr txBox="1"/>
          <p:nvPr/>
        </p:nvSpPr>
        <p:spPr>
          <a:xfrm>
            <a:off x="3572700" y="4026150"/>
            <a:ext cx="50466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Gill Sans"/>
                <a:ea typeface="Gill Sans"/>
                <a:cs typeface="Gill Sans"/>
                <a:sym typeface="Gill Sans"/>
              </a:rPr>
              <a:t>Utilisés par administrateurs (test intrusion)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Gill Sans"/>
                <a:ea typeface="Gill Sans"/>
                <a:cs typeface="Gill Sans"/>
                <a:sym typeface="Gill Sans"/>
              </a:rPr>
              <a:t>Constater si failles de sécurité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54" name="Google Shape;254;g2884df05c83_0_119"/>
          <p:cNvCxnSpPr>
            <a:stCxn id="247" idx="3"/>
            <a:endCxn id="251" idx="1"/>
          </p:cNvCxnSpPr>
          <p:nvPr/>
        </p:nvCxnSpPr>
        <p:spPr>
          <a:xfrm flipH="1" rot="10800000">
            <a:off x="3643550" y="3658525"/>
            <a:ext cx="1308900" cy="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g2884df05c83_0_119"/>
          <p:cNvCxnSpPr/>
          <p:nvPr/>
        </p:nvCxnSpPr>
        <p:spPr>
          <a:xfrm>
            <a:off x="6916000" y="3701425"/>
            <a:ext cx="1308900" cy="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4c830e3922_0_9"/>
          <p:cNvSpPr txBox="1"/>
          <p:nvPr>
            <p:ph type="title"/>
          </p:nvPr>
        </p:nvSpPr>
        <p:spPr>
          <a:xfrm>
            <a:off x="1451579" y="1175897"/>
            <a:ext cx="96033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fr-FR" sz="2400"/>
              <a:t>I) AVANT UNE ATTAQUE INFORMATIQUE : </a:t>
            </a:r>
            <a:endParaRPr/>
          </a:p>
        </p:txBody>
      </p:sp>
      <p:sp>
        <p:nvSpPr>
          <p:cNvPr id="261" name="Google Shape;261;g24c830e3922_0_9"/>
          <p:cNvSpPr txBox="1"/>
          <p:nvPr>
            <p:ph idx="1" type="body"/>
          </p:nvPr>
        </p:nvSpPr>
        <p:spPr>
          <a:xfrm>
            <a:off x="1451575" y="1819675"/>
            <a:ext cx="316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sz="1800" u="sng">
                <a:latin typeface="Arial"/>
                <a:ea typeface="Arial"/>
                <a:cs typeface="Arial"/>
                <a:sym typeface="Arial"/>
              </a:rPr>
              <a:t>I.3 : Repérage des failles :</a:t>
            </a:r>
            <a:endParaRPr sz="1800"/>
          </a:p>
        </p:txBody>
      </p:sp>
      <p:sp>
        <p:nvSpPr>
          <p:cNvPr id="262" name="Google Shape;262;g24c830e3922_0_9"/>
          <p:cNvSpPr txBox="1"/>
          <p:nvPr>
            <p:ph idx="12" type="sldNum"/>
          </p:nvPr>
        </p:nvSpPr>
        <p:spPr>
          <a:xfrm>
            <a:off x="11054854" y="554990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63" name="Google Shape;263;g24c830e3922_0_9"/>
          <p:cNvSpPr txBox="1"/>
          <p:nvPr/>
        </p:nvSpPr>
        <p:spPr>
          <a:xfrm>
            <a:off x="196273" y="169532"/>
            <a:ext cx="360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PIQUER Joachim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PERRONE Joël</a:t>
            </a:r>
            <a:endParaRPr/>
          </a:p>
        </p:txBody>
      </p:sp>
      <p:sp>
        <p:nvSpPr>
          <p:cNvPr id="264" name="Google Shape;264;g24c830e3922_0_9"/>
          <p:cNvSpPr txBox="1"/>
          <p:nvPr/>
        </p:nvSpPr>
        <p:spPr>
          <a:xfrm>
            <a:off x="7527635" y="169532"/>
            <a:ext cx="44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sz="1600">
                <a:solidFill>
                  <a:schemeClr val="dk1"/>
                </a:solidFill>
              </a:rPr>
              <a:t>1ére année BUT Réseaux et Télécommunications</a:t>
            </a:r>
            <a:endParaRPr/>
          </a:p>
        </p:txBody>
      </p:sp>
      <p:sp>
        <p:nvSpPr>
          <p:cNvPr id="265" name="Google Shape;265;g24c830e3922_0_9"/>
          <p:cNvSpPr txBox="1"/>
          <p:nvPr/>
        </p:nvSpPr>
        <p:spPr>
          <a:xfrm>
            <a:off x="196273" y="5509304"/>
            <a:ext cx="2306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Méthodologie d’une attaque </a:t>
            </a:r>
            <a:endParaRPr/>
          </a:p>
        </p:txBody>
      </p:sp>
      <p:sp>
        <p:nvSpPr>
          <p:cNvPr id="266" name="Google Shape;266;g24c830e3922_0_9"/>
          <p:cNvSpPr txBox="1"/>
          <p:nvPr/>
        </p:nvSpPr>
        <p:spPr>
          <a:xfrm>
            <a:off x="1821650" y="2404675"/>
            <a:ext cx="9065400" cy="29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7" name="Google Shape;267;g24c830e3922_0_9"/>
          <p:cNvSpPr txBox="1"/>
          <p:nvPr/>
        </p:nvSpPr>
        <p:spPr>
          <a:xfrm>
            <a:off x="1821650" y="2404675"/>
            <a:ext cx="923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latin typeface="Gill Sans"/>
                <a:ea typeface="Gill Sans"/>
                <a:cs typeface="Gill Sans"/>
                <a:sym typeface="Gill Sans"/>
              </a:rPr>
              <a:t>Faille informatique : faiblesse dans système informatique pouvant se propager sur l’intégrité du système </a:t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latin typeface="Gill Sans"/>
                <a:ea typeface="Gill Sans"/>
                <a:cs typeface="Gill Sans"/>
                <a:sym typeface="Gill Sans"/>
              </a:rPr>
              <a:t>Exemple : logiciels incomplet, applications web, erreur configuration, extension, etc…</a:t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"/>
          <p:cNvSpPr txBox="1"/>
          <p:nvPr>
            <p:ph type="title"/>
          </p:nvPr>
        </p:nvSpPr>
        <p:spPr>
          <a:xfrm>
            <a:off x="1451579" y="1209964"/>
            <a:ext cx="9603275" cy="643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fr-FR" sz="2400"/>
              <a:t>II) PENDANT UNE ATTAQUE INFORMATIQUE</a:t>
            </a:r>
            <a:endParaRPr/>
          </a:p>
        </p:txBody>
      </p:sp>
      <p:sp>
        <p:nvSpPr>
          <p:cNvPr id="273" name="Google Shape;273;p11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r-FR"/>
              <a:t>II.1 : Intrusion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fr-FR"/>
              <a:t>II.2 : Extension privilèges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fr-FR"/>
              <a:t>II.3 : Compromission</a:t>
            </a:r>
            <a:endParaRPr/>
          </a:p>
        </p:txBody>
      </p:sp>
      <p:sp>
        <p:nvSpPr>
          <p:cNvPr id="274" name="Google Shape;274;p11"/>
          <p:cNvSpPr txBox="1"/>
          <p:nvPr>
            <p:ph idx="12" type="sldNum"/>
          </p:nvPr>
        </p:nvSpPr>
        <p:spPr>
          <a:xfrm>
            <a:off x="11054854" y="554990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75" name="Google Shape;275;p11"/>
          <p:cNvSpPr txBox="1"/>
          <p:nvPr/>
        </p:nvSpPr>
        <p:spPr>
          <a:xfrm>
            <a:off x="196273" y="169532"/>
            <a:ext cx="36091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PIQUER Joachim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PERRONE Joël</a:t>
            </a:r>
            <a:endParaRPr/>
          </a:p>
        </p:txBody>
      </p:sp>
      <p:sp>
        <p:nvSpPr>
          <p:cNvPr id="276" name="Google Shape;276;p11"/>
          <p:cNvSpPr txBox="1"/>
          <p:nvPr/>
        </p:nvSpPr>
        <p:spPr>
          <a:xfrm>
            <a:off x="7527635" y="169532"/>
            <a:ext cx="44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sz="1600">
                <a:solidFill>
                  <a:schemeClr val="dk1"/>
                </a:solidFill>
              </a:rPr>
              <a:t>1ére année BUT Réseaux et Télécommunications</a:t>
            </a:r>
            <a:endParaRPr/>
          </a:p>
        </p:txBody>
      </p:sp>
      <p:sp>
        <p:nvSpPr>
          <p:cNvPr id="277" name="Google Shape;277;p11"/>
          <p:cNvSpPr txBox="1"/>
          <p:nvPr/>
        </p:nvSpPr>
        <p:spPr>
          <a:xfrm>
            <a:off x="196273" y="5509304"/>
            <a:ext cx="23067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Méthodologie d’une attaque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"/>
          <p:cNvSpPr txBox="1"/>
          <p:nvPr>
            <p:ph type="title"/>
          </p:nvPr>
        </p:nvSpPr>
        <p:spPr>
          <a:xfrm>
            <a:off x="1451579" y="1175897"/>
            <a:ext cx="9603275" cy="643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fr-FR" sz="2400"/>
              <a:t>II) PENDANT UNE ATTAQUE INFORMATIQUE</a:t>
            </a:r>
            <a:endParaRPr/>
          </a:p>
        </p:txBody>
      </p:sp>
      <p:sp>
        <p:nvSpPr>
          <p:cNvPr id="283" name="Google Shape;283;p12"/>
          <p:cNvSpPr txBox="1"/>
          <p:nvPr>
            <p:ph idx="1" type="body"/>
          </p:nvPr>
        </p:nvSpPr>
        <p:spPr>
          <a:xfrm>
            <a:off x="1451579" y="1819687"/>
            <a:ext cx="401877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sz="1800" u="sng">
                <a:latin typeface="Arial"/>
                <a:ea typeface="Arial"/>
                <a:cs typeface="Arial"/>
                <a:sym typeface="Arial"/>
              </a:rPr>
              <a:t>II.1 : Intrusion</a:t>
            </a:r>
            <a:endParaRPr/>
          </a:p>
        </p:txBody>
      </p:sp>
      <p:sp>
        <p:nvSpPr>
          <p:cNvPr id="284" name="Google Shape;284;p12"/>
          <p:cNvSpPr txBox="1"/>
          <p:nvPr>
            <p:ph idx="12" type="sldNum"/>
          </p:nvPr>
        </p:nvSpPr>
        <p:spPr>
          <a:xfrm>
            <a:off x="11054854" y="554990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85" name="Google Shape;285;p12"/>
          <p:cNvSpPr txBox="1"/>
          <p:nvPr/>
        </p:nvSpPr>
        <p:spPr>
          <a:xfrm>
            <a:off x="196273" y="169532"/>
            <a:ext cx="36091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PIQUER Joachim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PERRONE Joël</a:t>
            </a:r>
            <a:endParaRPr/>
          </a:p>
        </p:txBody>
      </p:sp>
      <p:sp>
        <p:nvSpPr>
          <p:cNvPr id="286" name="Google Shape;286;p12"/>
          <p:cNvSpPr txBox="1"/>
          <p:nvPr/>
        </p:nvSpPr>
        <p:spPr>
          <a:xfrm>
            <a:off x="7527635" y="169532"/>
            <a:ext cx="44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sz="1600">
                <a:solidFill>
                  <a:schemeClr val="dk1"/>
                </a:solidFill>
              </a:rPr>
              <a:t>1ére année BUT Réseaux et Télécommunications</a:t>
            </a:r>
            <a:endParaRPr/>
          </a:p>
        </p:txBody>
      </p:sp>
      <p:sp>
        <p:nvSpPr>
          <p:cNvPr id="287" name="Google Shape;287;p12"/>
          <p:cNvSpPr txBox="1"/>
          <p:nvPr/>
        </p:nvSpPr>
        <p:spPr>
          <a:xfrm>
            <a:off x="196273" y="5509304"/>
            <a:ext cx="23067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Méthodologie d’une attaque </a:t>
            </a:r>
            <a:endParaRPr/>
          </a:p>
        </p:txBody>
      </p:sp>
      <p:sp>
        <p:nvSpPr>
          <p:cNvPr id="288" name="Google Shape;288;p12"/>
          <p:cNvSpPr txBox="1"/>
          <p:nvPr/>
        </p:nvSpPr>
        <p:spPr>
          <a:xfrm>
            <a:off x="1462775" y="2179701"/>
            <a:ext cx="3410400" cy="3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Gill Sans"/>
                <a:ea typeface="Gill Sans"/>
                <a:cs typeface="Gill Sans"/>
                <a:sym typeface="Gill Sans"/>
              </a:rPr>
              <a:t>Méthodes :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Gill Sans"/>
                <a:ea typeface="Gill Sans"/>
                <a:cs typeface="Gill Sans"/>
                <a:sym typeface="Gill Sans"/>
              </a:rPr>
              <a:t>- Contacter utilisateur réseaux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89" name="Google Shape;28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775" y="2519900"/>
            <a:ext cx="2229850" cy="24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463" y="3135927"/>
            <a:ext cx="2655875" cy="17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98300" y="2992648"/>
            <a:ext cx="3410400" cy="191387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2"/>
          <p:cNvSpPr txBox="1"/>
          <p:nvPr/>
        </p:nvSpPr>
        <p:spPr>
          <a:xfrm>
            <a:off x="4928388" y="49065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- Consultation d’un annuaire</a:t>
            </a:r>
            <a:endParaRPr/>
          </a:p>
        </p:txBody>
      </p:sp>
      <p:sp>
        <p:nvSpPr>
          <p:cNvPr id="293" name="Google Shape;293;p12"/>
          <p:cNvSpPr txBox="1"/>
          <p:nvPr/>
        </p:nvSpPr>
        <p:spPr>
          <a:xfrm>
            <a:off x="8603500" y="49065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- Attaque par force brute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8889ef7d60_0_61"/>
          <p:cNvSpPr txBox="1"/>
          <p:nvPr>
            <p:ph type="title"/>
          </p:nvPr>
        </p:nvSpPr>
        <p:spPr>
          <a:xfrm>
            <a:off x="1451579" y="1175897"/>
            <a:ext cx="96033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fr-FR" sz="2400"/>
              <a:t>II) PENDANT UNE ATTAQUE INFORMATIQUE</a:t>
            </a:r>
            <a:endParaRPr/>
          </a:p>
        </p:txBody>
      </p:sp>
      <p:sp>
        <p:nvSpPr>
          <p:cNvPr id="299" name="Google Shape;299;g28889ef7d60_0_61"/>
          <p:cNvSpPr txBox="1"/>
          <p:nvPr>
            <p:ph idx="1" type="body"/>
          </p:nvPr>
        </p:nvSpPr>
        <p:spPr>
          <a:xfrm>
            <a:off x="1451579" y="1819687"/>
            <a:ext cx="40188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sz="1800" u="sng">
                <a:latin typeface="Arial"/>
                <a:ea typeface="Arial"/>
                <a:cs typeface="Arial"/>
                <a:sym typeface="Arial"/>
              </a:rPr>
              <a:t>II.2 : Extension privilèges</a:t>
            </a:r>
            <a:endParaRPr/>
          </a:p>
        </p:txBody>
      </p:sp>
      <p:sp>
        <p:nvSpPr>
          <p:cNvPr id="300" name="Google Shape;300;g28889ef7d60_0_61"/>
          <p:cNvSpPr txBox="1"/>
          <p:nvPr>
            <p:ph idx="12" type="sldNum"/>
          </p:nvPr>
        </p:nvSpPr>
        <p:spPr>
          <a:xfrm>
            <a:off x="11054854" y="554990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01" name="Google Shape;301;g28889ef7d60_0_61"/>
          <p:cNvSpPr txBox="1"/>
          <p:nvPr/>
        </p:nvSpPr>
        <p:spPr>
          <a:xfrm>
            <a:off x="196273" y="169532"/>
            <a:ext cx="360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PIQUER Joachim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PERRONE Joël</a:t>
            </a:r>
            <a:endParaRPr/>
          </a:p>
        </p:txBody>
      </p:sp>
      <p:sp>
        <p:nvSpPr>
          <p:cNvPr id="302" name="Google Shape;302;g28889ef7d60_0_61"/>
          <p:cNvSpPr txBox="1"/>
          <p:nvPr/>
        </p:nvSpPr>
        <p:spPr>
          <a:xfrm>
            <a:off x="7527635" y="169532"/>
            <a:ext cx="44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sz="1600">
                <a:solidFill>
                  <a:schemeClr val="dk1"/>
                </a:solidFill>
              </a:rPr>
              <a:t>1ére année BUT Réseaux et Télécommunications</a:t>
            </a:r>
            <a:endParaRPr/>
          </a:p>
        </p:txBody>
      </p:sp>
      <p:sp>
        <p:nvSpPr>
          <p:cNvPr id="303" name="Google Shape;303;g28889ef7d60_0_61"/>
          <p:cNvSpPr txBox="1"/>
          <p:nvPr/>
        </p:nvSpPr>
        <p:spPr>
          <a:xfrm>
            <a:off x="196273" y="5509304"/>
            <a:ext cx="2306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Méthodologie d’une attaque </a:t>
            </a:r>
            <a:endParaRPr/>
          </a:p>
        </p:txBody>
      </p:sp>
      <p:pic>
        <p:nvPicPr>
          <p:cNvPr id="304" name="Google Shape;304;g28889ef7d60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250" y="2323375"/>
            <a:ext cx="2866024" cy="2353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28889ef7d60_0_61"/>
          <p:cNvSpPr txBox="1"/>
          <p:nvPr/>
        </p:nvSpPr>
        <p:spPr>
          <a:xfrm>
            <a:off x="1341775" y="4795625"/>
            <a:ext cx="2664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Gill Sans"/>
                <a:ea typeface="Gill Sans"/>
                <a:cs typeface="Gill Sans"/>
                <a:sym typeface="Gill Sans"/>
              </a:rPr>
              <a:t>Accès root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06" name="Google Shape;306;g28889ef7d60_0_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4150" y="2323375"/>
            <a:ext cx="2306700" cy="23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28889ef7d60_0_61"/>
          <p:cNvSpPr txBox="1"/>
          <p:nvPr/>
        </p:nvSpPr>
        <p:spPr>
          <a:xfrm>
            <a:off x="4558200" y="4754225"/>
            <a:ext cx="18222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Gill Sans"/>
                <a:ea typeface="Gill Sans"/>
                <a:cs typeface="Gill Sans"/>
                <a:sym typeface="Gill Sans"/>
              </a:rPr>
              <a:t>Sniffeur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08" name="Google Shape;308;g28889ef7d60_0_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0200" y="2749424"/>
            <a:ext cx="3609000" cy="188063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28889ef7d60_0_61"/>
          <p:cNvSpPr txBox="1"/>
          <p:nvPr/>
        </p:nvSpPr>
        <p:spPr>
          <a:xfrm>
            <a:off x="7883650" y="4630075"/>
            <a:ext cx="2402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Gill Sans"/>
                <a:ea typeface="Gill Sans"/>
                <a:cs typeface="Gill Sans"/>
                <a:sym typeface="Gill Sans"/>
              </a:rPr>
              <a:t>Récupération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8cbd0ea47e_0_0"/>
          <p:cNvSpPr txBox="1"/>
          <p:nvPr>
            <p:ph type="title"/>
          </p:nvPr>
        </p:nvSpPr>
        <p:spPr>
          <a:xfrm>
            <a:off x="1451579" y="1175897"/>
            <a:ext cx="96033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fr-FR" sz="2400"/>
              <a:t>II) PENDANT UNE ATTAQUE INFORMATIQUE</a:t>
            </a:r>
            <a:endParaRPr/>
          </a:p>
        </p:txBody>
      </p:sp>
      <p:sp>
        <p:nvSpPr>
          <p:cNvPr id="315" name="Google Shape;315;g28cbd0ea47e_0_0"/>
          <p:cNvSpPr txBox="1"/>
          <p:nvPr>
            <p:ph idx="1" type="body"/>
          </p:nvPr>
        </p:nvSpPr>
        <p:spPr>
          <a:xfrm>
            <a:off x="1451574" y="1819675"/>
            <a:ext cx="48774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sz="1800" u="sng">
                <a:latin typeface="Arial"/>
                <a:ea typeface="Arial"/>
                <a:cs typeface="Arial"/>
                <a:sym typeface="Arial"/>
              </a:rPr>
              <a:t>II.2 : Extension privilèges (Exemple) :</a:t>
            </a:r>
            <a:endParaRPr/>
          </a:p>
        </p:txBody>
      </p:sp>
      <p:sp>
        <p:nvSpPr>
          <p:cNvPr id="316" name="Google Shape;316;g28cbd0ea47e_0_0"/>
          <p:cNvSpPr txBox="1"/>
          <p:nvPr>
            <p:ph idx="12" type="sldNum"/>
          </p:nvPr>
        </p:nvSpPr>
        <p:spPr>
          <a:xfrm>
            <a:off x="11054854" y="554990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17" name="Google Shape;317;g28cbd0ea47e_0_0"/>
          <p:cNvSpPr txBox="1"/>
          <p:nvPr/>
        </p:nvSpPr>
        <p:spPr>
          <a:xfrm>
            <a:off x="196273" y="169532"/>
            <a:ext cx="360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PIQUER Joachim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PERRONE Joël</a:t>
            </a:r>
            <a:endParaRPr/>
          </a:p>
        </p:txBody>
      </p:sp>
      <p:sp>
        <p:nvSpPr>
          <p:cNvPr id="318" name="Google Shape;318;g28cbd0ea47e_0_0"/>
          <p:cNvSpPr txBox="1"/>
          <p:nvPr/>
        </p:nvSpPr>
        <p:spPr>
          <a:xfrm>
            <a:off x="7527635" y="169532"/>
            <a:ext cx="44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sz="1600">
                <a:solidFill>
                  <a:schemeClr val="dk1"/>
                </a:solidFill>
              </a:rPr>
              <a:t>1ére année BUT Réseaux et Télécommunications</a:t>
            </a:r>
            <a:endParaRPr/>
          </a:p>
        </p:txBody>
      </p:sp>
      <p:sp>
        <p:nvSpPr>
          <p:cNvPr id="319" name="Google Shape;319;g28cbd0ea47e_0_0"/>
          <p:cNvSpPr txBox="1"/>
          <p:nvPr/>
        </p:nvSpPr>
        <p:spPr>
          <a:xfrm>
            <a:off x="196273" y="5509304"/>
            <a:ext cx="2306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Méthodologie d’une attaque </a:t>
            </a:r>
            <a:endParaRPr/>
          </a:p>
        </p:txBody>
      </p:sp>
      <p:pic>
        <p:nvPicPr>
          <p:cNvPr id="320" name="Google Shape;320;g28cbd0ea47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375" y="2484617"/>
            <a:ext cx="1668800" cy="235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28cbd0ea47e_0_0"/>
          <p:cNvSpPr txBox="1"/>
          <p:nvPr/>
        </p:nvSpPr>
        <p:spPr>
          <a:xfrm>
            <a:off x="4588950" y="2706575"/>
            <a:ext cx="4619400" cy="17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Gill Sans"/>
                <a:ea typeface="Gill Sans"/>
                <a:cs typeface="Gill Sans"/>
                <a:sym typeface="Gill Sans"/>
              </a:rPr>
              <a:t>Serveur NIS (Network Information Service) :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Gill Sans"/>
                <a:ea typeface="Gill Sans"/>
                <a:cs typeface="Gill Sans"/>
                <a:sym typeface="Gill Sans"/>
              </a:rPr>
              <a:t>-Stocke info sur réseau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Gill Sans"/>
                <a:ea typeface="Gill Sans"/>
                <a:cs typeface="Gill Sans"/>
                <a:sym typeface="Gill Sans"/>
              </a:rPr>
              <a:t>-Stocke info utilisateurs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4"/>
          <p:cNvSpPr txBox="1"/>
          <p:nvPr>
            <p:ph type="title"/>
          </p:nvPr>
        </p:nvSpPr>
        <p:spPr>
          <a:xfrm>
            <a:off x="1451579" y="1175897"/>
            <a:ext cx="96033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fr-FR" sz="2400"/>
              <a:t>II) PENDANT UNE ATTAQUE INFORMATIQUE</a:t>
            </a:r>
            <a:endParaRPr/>
          </a:p>
        </p:txBody>
      </p:sp>
      <p:sp>
        <p:nvSpPr>
          <p:cNvPr id="327" name="Google Shape;327;p14"/>
          <p:cNvSpPr txBox="1"/>
          <p:nvPr>
            <p:ph idx="1" type="body"/>
          </p:nvPr>
        </p:nvSpPr>
        <p:spPr>
          <a:xfrm>
            <a:off x="1451579" y="1819687"/>
            <a:ext cx="40188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sz="1800" u="sng">
                <a:latin typeface="Arial"/>
                <a:ea typeface="Arial"/>
                <a:cs typeface="Arial"/>
                <a:sym typeface="Arial"/>
              </a:rPr>
              <a:t>II.3 : Compromission</a:t>
            </a:r>
            <a:endParaRPr/>
          </a:p>
        </p:txBody>
      </p:sp>
      <p:sp>
        <p:nvSpPr>
          <p:cNvPr id="328" name="Google Shape;328;p14"/>
          <p:cNvSpPr txBox="1"/>
          <p:nvPr>
            <p:ph idx="12" type="sldNum"/>
          </p:nvPr>
        </p:nvSpPr>
        <p:spPr>
          <a:xfrm>
            <a:off x="11054854" y="554990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29" name="Google Shape;329;p14"/>
          <p:cNvSpPr txBox="1"/>
          <p:nvPr/>
        </p:nvSpPr>
        <p:spPr>
          <a:xfrm>
            <a:off x="196273" y="169532"/>
            <a:ext cx="3609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PIQUER Joachim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PERRONE Joël</a:t>
            </a:r>
            <a:endParaRPr/>
          </a:p>
        </p:txBody>
      </p:sp>
      <p:sp>
        <p:nvSpPr>
          <p:cNvPr id="330" name="Google Shape;330;p14"/>
          <p:cNvSpPr txBox="1"/>
          <p:nvPr/>
        </p:nvSpPr>
        <p:spPr>
          <a:xfrm>
            <a:off x="7527635" y="169532"/>
            <a:ext cx="44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>
                <a:solidFill>
                  <a:schemeClr val="dk1"/>
                </a:solidFill>
              </a:rPr>
              <a:t>1ére année BUT Réseaux et Télécommunications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31" name="Google Shape;331;p14"/>
          <p:cNvSpPr txBox="1"/>
          <p:nvPr/>
        </p:nvSpPr>
        <p:spPr>
          <a:xfrm>
            <a:off x="196273" y="5509304"/>
            <a:ext cx="2306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Méthodologie d’une attaque </a:t>
            </a:r>
            <a:endParaRPr/>
          </a:p>
        </p:txBody>
      </p:sp>
      <p:pic>
        <p:nvPicPr>
          <p:cNvPr id="332" name="Google Shape;33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100" y="2179874"/>
            <a:ext cx="4871800" cy="27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4"/>
          <p:cNvSpPr txBox="1"/>
          <p:nvPr/>
        </p:nvSpPr>
        <p:spPr>
          <a:xfrm>
            <a:off x="1353400" y="3341400"/>
            <a:ext cx="2306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Gill Sans"/>
                <a:ea typeface="Gill Sans"/>
                <a:cs typeface="Gill Sans"/>
                <a:sym typeface="Gill Sans"/>
              </a:rPr>
              <a:t>Étendre ses actions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8cbd0ea47e_0_17"/>
          <p:cNvSpPr txBox="1"/>
          <p:nvPr>
            <p:ph type="title"/>
          </p:nvPr>
        </p:nvSpPr>
        <p:spPr>
          <a:xfrm>
            <a:off x="1451579" y="1175897"/>
            <a:ext cx="96033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fr-FR" sz="2400"/>
              <a:t>II) PENDANT UNE ATTAQUE INFORMATIQUE</a:t>
            </a:r>
            <a:endParaRPr/>
          </a:p>
        </p:txBody>
      </p:sp>
      <p:sp>
        <p:nvSpPr>
          <p:cNvPr id="339" name="Google Shape;339;g28cbd0ea47e_0_17"/>
          <p:cNvSpPr txBox="1"/>
          <p:nvPr>
            <p:ph idx="1" type="body"/>
          </p:nvPr>
        </p:nvSpPr>
        <p:spPr>
          <a:xfrm>
            <a:off x="1451579" y="1819687"/>
            <a:ext cx="40188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sz="1800" u="sng">
                <a:latin typeface="Arial"/>
                <a:ea typeface="Arial"/>
                <a:cs typeface="Arial"/>
                <a:sym typeface="Arial"/>
              </a:rPr>
              <a:t>II.3 : Compromission</a:t>
            </a:r>
            <a:endParaRPr/>
          </a:p>
        </p:txBody>
      </p:sp>
      <p:sp>
        <p:nvSpPr>
          <p:cNvPr id="340" name="Google Shape;340;g28cbd0ea47e_0_17"/>
          <p:cNvSpPr txBox="1"/>
          <p:nvPr>
            <p:ph idx="12" type="sldNum"/>
          </p:nvPr>
        </p:nvSpPr>
        <p:spPr>
          <a:xfrm>
            <a:off x="11054854" y="554990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41" name="Google Shape;341;g28cbd0ea47e_0_17"/>
          <p:cNvSpPr txBox="1"/>
          <p:nvPr/>
        </p:nvSpPr>
        <p:spPr>
          <a:xfrm>
            <a:off x="196273" y="169532"/>
            <a:ext cx="360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PIQUER Joachim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PERRONE Joël</a:t>
            </a:r>
            <a:endParaRPr/>
          </a:p>
        </p:txBody>
      </p:sp>
      <p:sp>
        <p:nvSpPr>
          <p:cNvPr id="342" name="Google Shape;342;g28cbd0ea47e_0_17"/>
          <p:cNvSpPr txBox="1"/>
          <p:nvPr/>
        </p:nvSpPr>
        <p:spPr>
          <a:xfrm>
            <a:off x="7527635" y="169532"/>
            <a:ext cx="44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>
                <a:solidFill>
                  <a:schemeClr val="dk1"/>
                </a:solidFill>
              </a:rPr>
              <a:t>1ére année BUT Réseaux et Télécommunications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43" name="Google Shape;343;g28cbd0ea47e_0_17"/>
          <p:cNvSpPr txBox="1"/>
          <p:nvPr/>
        </p:nvSpPr>
        <p:spPr>
          <a:xfrm>
            <a:off x="196273" y="5509304"/>
            <a:ext cx="2306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Méthodologie d’une attaque </a:t>
            </a:r>
            <a:endParaRPr/>
          </a:p>
        </p:txBody>
      </p:sp>
      <p:sp>
        <p:nvSpPr>
          <p:cNvPr id="344" name="Google Shape;344;g28cbd0ea47e_0_17"/>
          <p:cNvSpPr txBox="1"/>
          <p:nvPr/>
        </p:nvSpPr>
        <p:spPr>
          <a:xfrm>
            <a:off x="1059525" y="3021750"/>
            <a:ext cx="1882500" cy="12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Gill Sans"/>
                <a:ea typeface="Gill Sans"/>
                <a:cs typeface="Gill Sans"/>
                <a:sym typeface="Gill Sans"/>
              </a:rPr>
              <a:t>Intrusion 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Gill Sans"/>
                <a:ea typeface="Gill Sans"/>
                <a:cs typeface="Gill Sans"/>
                <a:sym typeface="Gill Sans"/>
              </a:rPr>
              <a:t>+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Gill Sans"/>
                <a:ea typeface="Gill Sans"/>
                <a:cs typeface="Gill Sans"/>
                <a:sym typeface="Gill Sans"/>
              </a:rPr>
              <a:t>Extension privilèges 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5" name="Google Shape;345;g28cbd0ea47e_0_17"/>
          <p:cNvSpPr txBox="1"/>
          <p:nvPr/>
        </p:nvSpPr>
        <p:spPr>
          <a:xfrm>
            <a:off x="4293875" y="3352050"/>
            <a:ext cx="24930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Gill Sans"/>
                <a:ea typeface="Gill Sans"/>
                <a:cs typeface="Gill Sans"/>
                <a:sym typeface="Gill Sans"/>
              </a:rPr>
              <a:t>Cartographie réseau 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6" name="Google Shape;346;g28cbd0ea47e_0_17"/>
          <p:cNvSpPr txBox="1"/>
          <p:nvPr/>
        </p:nvSpPr>
        <p:spPr>
          <a:xfrm>
            <a:off x="8138725" y="3172050"/>
            <a:ext cx="26355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Gill Sans"/>
                <a:ea typeface="Gill Sans"/>
                <a:cs typeface="Gill Sans"/>
                <a:sym typeface="Gill Sans"/>
              </a:rPr>
              <a:t>Spoofing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Gill Sans"/>
                <a:ea typeface="Gill Sans"/>
                <a:cs typeface="Gill Sans"/>
                <a:sym typeface="Gill Sans"/>
              </a:rPr>
              <a:t>(Exploiter relations machines)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47" name="Google Shape;347;g28cbd0ea47e_0_17"/>
          <p:cNvCxnSpPr/>
          <p:nvPr/>
        </p:nvCxnSpPr>
        <p:spPr>
          <a:xfrm flipH="1" rot="10800000">
            <a:off x="3001625" y="3683400"/>
            <a:ext cx="1353300" cy="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g28cbd0ea47e_0_17"/>
          <p:cNvCxnSpPr>
            <a:endCxn id="346" idx="1"/>
          </p:cNvCxnSpPr>
          <p:nvPr/>
        </p:nvCxnSpPr>
        <p:spPr>
          <a:xfrm flipH="1" rot="10800000">
            <a:off x="6807025" y="3664500"/>
            <a:ext cx="1331700" cy="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5"/>
          <p:cNvSpPr txBox="1"/>
          <p:nvPr>
            <p:ph type="title"/>
          </p:nvPr>
        </p:nvSpPr>
        <p:spPr>
          <a:xfrm>
            <a:off x="1451579" y="1209964"/>
            <a:ext cx="9603275" cy="643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fr-FR" sz="2400"/>
              <a:t>III) À LA FIN D’UNE ATTAQUE INFORMATIQUE</a:t>
            </a:r>
            <a:br>
              <a:rPr lang="fr-FR" sz="2400"/>
            </a:br>
            <a:endParaRPr sz="2400"/>
          </a:p>
        </p:txBody>
      </p:sp>
      <p:sp>
        <p:nvSpPr>
          <p:cNvPr id="354" name="Google Shape;354;p15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r-FR"/>
              <a:t>III.1 : Porte dérobée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fr-FR"/>
              <a:t>III.2 : Nettoyage traces</a:t>
            </a:r>
            <a:endParaRPr/>
          </a:p>
        </p:txBody>
      </p:sp>
      <p:sp>
        <p:nvSpPr>
          <p:cNvPr id="355" name="Google Shape;355;p15"/>
          <p:cNvSpPr txBox="1"/>
          <p:nvPr>
            <p:ph idx="12" type="sldNum"/>
          </p:nvPr>
        </p:nvSpPr>
        <p:spPr>
          <a:xfrm>
            <a:off x="11054854" y="554990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56" name="Google Shape;356;p15"/>
          <p:cNvSpPr txBox="1"/>
          <p:nvPr/>
        </p:nvSpPr>
        <p:spPr>
          <a:xfrm>
            <a:off x="196273" y="169532"/>
            <a:ext cx="36091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PIQUER Joachim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PERRONE Joël</a:t>
            </a:r>
            <a:endParaRPr/>
          </a:p>
        </p:txBody>
      </p:sp>
      <p:sp>
        <p:nvSpPr>
          <p:cNvPr id="357" name="Google Shape;357;p15"/>
          <p:cNvSpPr txBox="1"/>
          <p:nvPr/>
        </p:nvSpPr>
        <p:spPr>
          <a:xfrm>
            <a:off x="7527635" y="169532"/>
            <a:ext cx="44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sz="1600">
                <a:solidFill>
                  <a:schemeClr val="dk1"/>
                </a:solidFill>
              </a:rPr>
              <a:t>1ére année BUT Réseaux et Télécommunications</a:t>
            </a:r>
            <a:endParaRPr/>
          </a:p>
        </p:txBody>
      </p:sp>
      <p:sp>
        <p:nvSpPr>
          <p:cNvPr id="358" name="Google Shape;358;p15"/>
          <p:cNvSpPr txBox="1"/>
          <p:nvPr/>
        </p:nvSpPr>
        <p:spPr>
          <a:xfrm>
            <a:off x="196273" y="5509304"/>
            <a:ext cx="23067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Méthodologie d’une attaque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89d13a5542_0_13"/>
          <p:cNvSpPr txBox="1"/>
          <p:nvPr>
            <p:ph type="title"/>
          </p:nvPr>
        </p:nvSpPr>
        <p:spPr>
          <a:xfrm>
            <a:off x="1451579" y="1209964"/>
            <a:ext cx="96033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fr-FR" sz="2400"/>
              <a:t>III) À LA FIN D’UNE ATTAQUE INFORMATIQUE</a:t>
            </a:r>
            <a:br>
              <a:rPr lang="fr-FR" sz="2400"/>
            </a:br>
            <a:endParaRPr sz="2400"/>
          </a:p>
        </p:txBody>
      </p:sp>
      <p:sp>
        <p:nvSpPr>
          <p:cNvPr id="364" name="Google Shape;364;g289d13a5542_0_13"/>
          <p:cNvSpPr txBox="1"/>
          <p:nvPr>
            <p:ph idx="1" type="body"/>
          </p:nvPr>
        </p:nvSpPr>
        <p:spPr>
          <a:xfrm>
            <a:off x="1451579" y="1883360"/>
            <a:ext cx="2658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sz="1800" u="sng">
                <a:latin typeface="Arial"/>
                <a:ea typeface="Arial"/>
                <a:cs typeface="Arial"/>
                <a:sym typeface="Arial"/>
              </a:rPr>
              <a:t>III.1 : Porte dérobée</a:t>
            </a:r>
            <a:endParaRPr/>
          </a:p>
        </p:txBody>
      </p:sp>
      <p:sp>
        <p:nvSpPr>
          <p:cNvPr id="365" name="Google Shape;365;g289d13a5542_0_13"/>
          <p:cNvSpPr txBox="1"/>
          <p:nvPr>
            <p:ph idx="12" type="sldNum"/>
          </p:nvPr>
        </p:nvSpPr>
        <p:spPr>
          <a:xfrm>
            <a:off x="11054854" y="554990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66" name="Google Shape;366;g289d13a5542_0_13"/>
          <p:cNvSpPr txBox="1"/>
          <p:nvPr/>
        </p:nvSpPr>
        <p:spPr>
          <a:xfrm>
            <a:off x="196273" y="169532"/>
            <a:ext cx="360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PIQUER Joachim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PERRONE Joël</a:t>
            </a:r>
            <a:endParaRPr/>
          </a:p>
        </p:txBody>
      </p:sp>
      <p:sp>
        <p:nvSpPr>
          <p:cNvPr id="367" name="Google Shape;367;g289d13a5542_0_13"/>
          <p:cNvSpPr txBox="1"/>
          <p:nvPr/>
        </p:nvSpPr>
        <p:spPr>
          <a:xfrm>
            <a:off x="7527635" y="169532"/>
            <a:ext cx="44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sz="1600">
                <a:solidFill>
                  <a:schemeClr val="dk1"/>
                </a:solidFill>
              </a:rPr>
              <a:t>1ére année BUT Réseaux et Télécommunications</a:t>
            </a:r>
            <a:endParaRPr/>
          </a:p>
        </p:txBody>
      </p:sp>
      <p:sp>
        <p:nvSpPr>
          <p:cNvPr id="368" name="Google Shape;368;g289d13a5542_0_13"/>
          <p:cNvSpPr txBox="1"/>
          <p:nvPr/>
        </p:nvSpPr>
        <p:spPr>
          <a:xfrm>
            <a:off x="196273" y="5509304"/>
            <a:ext cx="2306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Méthodologie d’une attaque </a:t>
            </a:r>
            <a:endParaRPr/>
          </a:p>
        </p:txBody>
      </p:sp>
      <p:pic>
        <p:nvPicPr>
          <p:cNvPr id="369" name="Google Shape;369;g289d13a5542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738" y="2752673"/>
            <a:ext cx="3272275" cy="185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g289d13a5542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625" y="2752675"/>
            <a:ext cx="1857700" cy="1857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1" name="Google Shape;371;g289d13a5542_0_13"/>
          <p:cNvCxnSpPr>
            <a:stCxn id="369" idx="3"/>
            <a:endCxn id="370" idx="1"/>
          </p:cNvCxnSpPr>
          <p:nvPr/>
        </p:nvCxnSpPr>
        <p:spPr>
          <a:xfrm>
            <a:off x="4417013" y="3681523"/>
            <a:ext cx="97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72" name="Google Shape;372;g289d13a5542_0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32877" y="2763772"/>
            <a:ext cx="1857700" cy="1857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3" name="Google Shape;373;g289d13a5542_0_13"/>
          <p:cNvCxnSpPr>
            <a:stCxn id="370" idx="3"/>
            <a:endCxn id="372" idx="1"/>
          </p:cNvCxnSpPr>
          <p:nvPr/>
        </p:nvCxnSpPr>
        <p:spPr>
          <a:xfrm>
            <a:off x="7253325" y="3681525"/>
            <a:ext cx="15795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g289d13a5542_0_13"/>
          <p:cNvSpPr txBox="1"/>
          <p:nvPr/>
        </p:nvSpPr>
        <p:spPr>
          <a:xfrm>
            <a:off x="5395625" y="4751750"/>
            <a:ext cx="19158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Application</a:t>
            </a:r>
            <a:endParaRPr sz="1600"/>
          </a:p>
        </p:txBody>
      </p:sp>
      <p:sp>
        <p:nvSpPr>
          <p:cNvPr id="375" name="Google Shape;375;g289d13a5542_0_13"/>
          <p:cNvSpPr txBox="1"/>
          <p:nvPr/>
        </p:nvSpPr>
        <p:spPr>
          <a:xfrm>
            <a:off x="8865325" y="4621475"/>
            <a:ext cx="17928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Faille de sécurité artificielle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(porte dérobée)</a:t>
            </a:r>
            <a:endParaRPr sz="1600"/>
          </a:p>
        </p:txBody>
      </p:sp>
      <p:sp>
        <p:nvSpPr>
          <p:cNvPr id="376" name="Google Shape;376;g289d13a5542_0_13"/>
          <p:cNvSpPr txBox="1"/>
          <p:nvPr/>
        </p:nvSpPr>
        <p:spPr>
          <a:xfrm>
            <a:off x="1795075" y="4723700"/>
            <a:ext cx="1971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Pirate informatique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title"/>
          </p:nvPr>
        </p:nvSpPr>
        <p:spPr>
          <a:xfrm>
            <a:off x="1451579" y="1209964"/>
            <a:ext cx="9603275" cy="643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fr-FR"/>
              <a:t>DÉFINITIONS : </a:t>
            </a:r>
            <a:endParaRPr/>
          </a:p>
        </p:txBody>
      </p:sp>
      <p:sp>
        <p:nvSpPr>
          <p:cNvPr id="115" name="Google Shape;115;p2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•"/>
            </a:pPr>
            <a:r>
              <a:rPr lang="fr-FR"/>
              <a:t>« Méthodologie » : manière de procédé, méthode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Gill Sans"/>
              <a:buChar char="•"/>
            </a:pPr>
            <a:r>
              <a:rPr lang="fr-FR"/>
              <a:t>« Attaque » : tentative </a:t>
            </a:r>
            <a:r>
              <a:rPr lang="fr-FR"/>
              <a:t>d'accès</a:t>
            </a:r>
            <a:r>
              <a:rPr lang="fr-FR"/>
              <a:t> non autorisée pc, système, réseau. Objectif : causer dommages</a:t>
            </a:r>
            <a:endParaRPr/>
          </a:p>
        </p:txBody>
      </p:sp>
      <p:sp>
        <p:nvSpPr>
          <p:cNvPr id="116" name="Google Shape;116;p2"/>
          <p:cNvSpPr txBox="1"/>
          <p:nvPr>
            <p:ph idx="12" type="sldNum"/>
          </p:nvPr>
        </p:nvSpPr>
        <p:spPr>
          <a:xfrm>
            <a:off x="11054854" y="554990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196273" y="169532"/>
            <a:ext cx="36091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PIQUER Joachim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PERRONE Joël</a:t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7527635" y="169532"/>
            <a:ext cx="44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>
                <a:solidFill>
                  <a:schemeClr val="dk1"/>
                </a:solidFill>
              </a:rPr>
              <a:t>1ére année BUT Réseaux et Télécommunications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196273" y="5509304"/>
            <a:ext cx="23067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Méthodologie d’une attaque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7"/>
          <p:cNvSpPr txBox="1"/>
          <p:nvPr>
            <p:ph type="title"/>
          </p:nvPr>
        </p:nvSpPr>
        <p:spPr>
          <a:xfrm>
            <a:off x="1451579" y="1209964"/>
            <a:ext cx="9603275" cy="643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fr-FR" sz="2400"/>
              <a:t>III) À LA FIN D’UNE ATTAQUE INFORMATIQUE</a:t>
            </a:r>
            <a:br>
              <a:rPr lang="fr-FR" sz="2400"/>
            </a:br>
            <a:endParaRPr sz="2400"/>
          </a:p>
        </p:txBody>
      </p:sp>
      <p:sp>
        <p:nvSpPr>
          <p:cNvPr id="382" name="Google Shape;382;p17"/>
          <p:cNvSpPr txBox="1"/>
          <p:nvPr>
            <p:ph idx="1" type="body"/>
          </p:nvPr>
        </p:nvSpPr>
        <p:spPr>
          <a:xfrm>
            <a:off x="1451578" y="1883360"/>
            <a:ext cx="3055767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sz="1800" u="sng">
                <a:latin typeface="Arial"/>
                <a:ea typeface="Arial"/>
                <a:cs typeface="Arial"/>
                <a:sym typeface="Arial"/>
              </a:rPr>
              <a:t>III.2 : Nettoyage traces</a:t>
            </a:r>
            <a:endParaRPr/>
          </a:p>
        </p:txBody>
      </p:sp>
      <p:sp>
        <p:nvSpPr>
          <p:cNvPr id="383" name="Google Shape;383;p17"/>
          <p:cNvSpPr txBox="1"/>
          <p:nvPr>
            <p:ph idx="12" type="sldNum"/>
          </p:nvPr>
        </p:nvSpPr>
        <p:spPr>
          <a:xfrm>
            <a:off x="11054854" y="554990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84" name="Google Shape;384;p17"/>
          <p:cNvSpPr txBox="1"/>
          <p:nvPr/>
        </p:nvSpPr>
        <p:spPr>
          <a:xfrm>
            <a:off x="196273" y="169532"/>
            <a:ext cx="36091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PIQUER Joachim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PERRONE Joël</a:t>
            </a:r>
            <a:endParaRPr/>
          </a:p>
        </p:txBody>
      </p:sp>
      <p:sp>
        <p:nvSpPr>
          <p:cNvPr id="385" name="Google Shape;385;p17"/>
          <p:cNvSpPr txBox="1"/>
          <p:nvPr/>
        </p:nvSpPr>
        <p:spPr>
          <a:xfrm>
            <a:off x="7527635" y="169532"/>
            <a:ext cx="44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>
                <a:solidFill>
                  <a:schemeClr val="dk1"/>
                </a:solidFill>
              </a:rPr>
              <a:t>1ére année BUT Réseaux et Télécommunications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86" name="Google Shape;386;p17"/>
          <p:cNvSpPr txBox="1"/>
          <p:nvPr/>
        </p:nvSpPr>
        <p:spPr>
          <a:xfrm>
            <a:off x="196273" y="5509304"/>
            <a:ext cx="23067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Méthodologie d’une attaque </a:t>
            </a:r>
            <a:endParaRPr/>
          </a:p>
        </p:txBody>
      </p:sp>
      <p:pic>
        <p:nvPicPr>
          <p:cNvPr id="387" name="Google Shape;3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737" y="2665726"/>
            <a:ext cx="2031588" cy="2031588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7"/>
          <p:cNvSpPr txBox="1"/>
          <p:nvPr/>
        </p:nvSpPr>
        <p:spPr>
          <a:xfrm>
            <a:off x="1333725" y="4697325"/>
            <a:ext cx="2031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Supprimer fichiers/applications </a:t>
            </a:r>
            <a:endParaRPr sz="1600"/>
          </a:p>
        </p:txBody>
      </p:sp>
      <p:pic>
        <p:nvPicPr>
          <p:cNvPr id="389" name="Google Shape;3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199" y="2665725"/>
            <a:ext cx="2031601" cy="2031601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7"/>
          <p:cNvSpPr txBox="1"/>
          <p:nvPr/>
        </p:nvSpPr>
        <p:spPr>
          <a:xfrm>
            <a:off x="5057775" y="4747025"/>
            <a:ext cx="2031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1" name="Google Shape;391;p17"/>
          <p:cNvSpPr txBox="1"/>
          <p:nvPr/>
        </p:nvSpPr>
        <p:spPr>
          <a:xfrm>
            <a:off x="5117700" y="4697325"/>
            <a:ext cx="1956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Nettoyage fichiers logs</a:t>
            </a:r>
            <a:endParaRPr sz="1600"/>
          </a:p>
        </p:txBody>
      </p:sp>
      <p:pic>
        <p:nvPicPr>
          <p:cNvPr id="392" name="Google Shape;3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41951" y="2761751"/>
            <a:ext cx="1839549" cy="1839549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7"/>
          <p:cNvSpPr txBox="1"/>
          <p:nvPr/>
        </p:nvSpPr>
        <p:spPr>
          <a:xfrm>
            <a:off x="8841950" y="4706525"/>
            <a:ext cx="2031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Installer “kit racine” (rootkit)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/>
          <p:nvPr>
            <p:ph type="title"/>
          </p:nvPr>
        </p:nvSpPr>
        <p:spPr>
          <a:xfrm>
            <a:off x="1451579" y="1209964"/>
            <a:ext cx="9603275" cy="643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fr-FR" sz="2400"/>
              <a:t>CONCLUSION</a:t>
            </a:r>
            <a:endParaRPr/>
          </a:p>
        </p:txBody>
      </p:sp>
      <p:sp>
        <p:nvSpPr>
          <p:cNvPr id="399" name="Google Shape;399;p18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fr-FR"/>
              <a:t>- Pr</a:t>
            </a:r>
            <a:r>
              <a:rPr lang="fr-FR"/>
              <a:t>éparation (collecte d'informations)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fr-FR"/>
              <a:t>- </a:t>
            </a:r>
            <a:r>
              <a:rPr lang="fr-FR"/>
              <a:t>Intrusion (Système)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fr-FR"/>
              <a:t>- Nettoyage (se </a:t>
            </a:r>
            <a:r>
              <a:rPr lang="fr-FR"/>
              <a:t>cacher)</a:t>
            </a:r>
            <a:endParaRPr/>
          </a:p>
        </p:txBody>
      </p:sp>
      <p:sp>
        <p:nvSpPr>
          <p:cNvPr id="400" name="Google Shape;400;p18"/>
          <p:cNvSpPr txBox="1"/>
          <p:nvPr>
            <p:ph idx="12" type="sldNum"/>
          </p:nvPr>
        </p:nvSpPr>
        <p:spPr>
          <a:xfrm>
            <a:off x="11054854" y="554990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</a:pPr>
            <a:fld id="{00000000-1234-1234-1234-123412341234}" type="slidenum">
              <a:rPr b="0" i="0" lang="fr-FR" sz="2800" u="none" cap="none" strike="noStrike"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800" u="none" cap="none" strike="noStrike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1" name="Google Shape;401;p18"/>
          <p:cNvSpPr txBox="1"/>
          <p:nvPr/>
        </p:nvSpPr>
        <p:spPr>
          <a:xfrm>
            <a:off x="196273" y="169532"/>
            <a:ext cx="36091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PIQUER Joachim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PERRONE Joël</a:t>
            </a:r>
            <a:endParaRPr/>
          </a:p>
        </p:txBody>
      </p:sp>
      <p:sp>
        <p:nvSpPr>
          <p:cNvPr id="402" name="Google Shape;402;p18"/>
          <p:cNvSpPr txBox="1"/>
          <p:nvPr/>
        </p:nvSpPr>
        <p:spPr>
          <a:xfrm>
            <a:off x="7527635" y="169532"/>
            <a:ext cx="44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sz="1600">
                <a:solidFill>
                  <a:schemeClr val="dk1"/>
                </a:solidFill>
              </a:rPr>
              <a:t>1ére année BUT Réseaux et Télécommunications</a:t>
            </a:r>
            <a:endParaRPr/>
          </a:p>
        </p:txBody>
      </p:sp>
      <p:sp>
        <p:nvSpPr>
          <p:cNvPr id="403" name="Google Shape;403;p18"/>
          <p:cNvSpPr txBox="1"/>
          <p:nvPr/>
        </p:nvSpPr>
        <p:spPr>
          <a:xfrm>
            <a:off x="196273" y="5509304"/>
            <a:ext cx="23067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Méthodologie d’une attaque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>
            <p:ph type="title"/>
          </p:nvPr>
        </p:nvSpPr>
        <p:spPr>
          <a:xfrm>
            <a:off x="1451579" y="1209964"/>
            <a:ext cx="9603275" cy="643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fr-FR"/>
              <a:t>PROBLÉMATIQUE : </a:t>
            </a:r>
            <a:endParaRPr/>
          </a:p>
        </p:txBody>
      </p:sp>
      <p:sp>
        <p:nvSpPr>
          <p:cNvPr id="125" name="Google Shape;125;p3"/>
          <p:cNvSpPr txBox="1"/>
          <p:nvPr>
            <p:ph idx="1" type="body"/>
          </p:nvPr>
        </p:nvSpPr>
        <p:spPr>
          <a:xfrm>
            <a:off x="1451579" y="2015732"/>
            <a:ext cx="9603275" cy="810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ill Sans"/>
              <a:buChar char="•"/>
            </a:pPr>
            <a:r>
              <a:rPr lang="fr-FR" sz="2800"/>
              <a:t>Que se passe-t-il avant, pendant et à la fin d’une attaque ?</a:t>
            </a:r>
            <a:endParaRPr sz="2800"/>
          </a:p>
        </p:txBody>
      </p:sp>
      <p:sp>
        <p:nvSpPr>
          <p:cNvPr id="126" name="Google Shape;126;p3"/>
          <p:cNvSpPr txBox="1"/>
          <p:nvPr>
            <p:ph idx="12" type="sldNum"/>
          </p:nvPr>
        </p:nvSpPr>
        <p:spPr>
          <a:xfrm>
            <a:off x="11054854" y="554990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7" name="Google Shape;127;p3"/>
          <p:cNvSpPr txBox="1"/>
          <p:nvPr/>
        </p:nvSpPr>
        <p:spPr>
          <a:xfrm>
            <a:off x="196273" y="169532"/>
            <a:ext cx="36091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PIQUER Joachim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PERRONE Joël</a:t>
            </a: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7527635" y="169532"/>
            <a:ext cx="44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>
                <a:solidFill>
                  <a:schemeClr val="dk1"/>
                </a:solidFill>
              </a:rPr>
              <a:t>1ére année BUT Réseaux et Télécommunications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29" name="Google Shape;129;p3"/>
          <p:cNvSpPr txBox="1"/>
          <p:nvPr/>
        </p:nvSpPr>
        <p:spPr>
          <a:xfrm>
            <a:off x="196273" y="5509304"/>
            <a:ext cx="23067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Méthodologie d’une attaque </a:t>
            </a:r>
            <a:endParaRPr/>
          </a:p>
        </p:txBody>
      </p: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5382" y="2787329"/>
            <a:ext cx="4202360" cy="2801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type="title"/>
          </p:nvPr>
        </p:nvSpPr>
        <p:spPr>
          <a:xfrm>
            <a:off x="1451579" y="1209964"/>
            <a:ext cx="9603275" cy="643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fr-FR"/>
              <a:t>PLAN : </a:t>
            </a:r>
            <a:endParaRPr/>
          </a:p>
        </p:txBody>
      </p:sp>
      <p:sp>
        <p:nvSpPr>
          <p:cNvPr id="136" name="Google Shape;136;p4"/>
          <p:cNvSpPr txBox="1"/>
          <p:nvPr>
            <p:ph idx="1" type="body"/>
          </p:nvPr>
        </p:nvSpPr>
        <p:spPr>
          <a:xfrm>
            <a:off x="4845451" y="2021625"/>
            <a:ext cx="62094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•"/>
            </a:pPr>
            <a:r>
              <a:rPr lang="fr-FR"/>
              <a:t>I) Avant une attaque informatique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Gill Sans"/>
              <a:buChar char="•"/>
            </a:pPr>
            <a:r>
              <a:rPr lang="fr-FR"/>
              <a:t>II) Pendant une attaque informatique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Gill Sans"/>
              <a:buChar char="•"/>
            </a:pPr>
            <a:r>
              <a:rPr lang="fr-FR"/>
              <a:t>III) A la fin d’une attaque informatique</a:t>
            </a:r>
            <a:endParaRPr/>
          </a:p>
        </p:txBody>
      </p:sp>
      <p:sp>
        <p:nvSpPr>
          <p:cNvPr id="137" name="Google Shape;137;p4"/>
          <p:cNvSpPr txBox="1"/>
          <p:nvPr>
            <p:ph idx="12" type="sldNum"/>
          </p:nvPr>
        </p:nvSpPr>
        <p:spPr>
          <a:xfrm>
            <a:off x="11054854" y="554990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38" name="Google Shape;138;p4"/>
          <p:cNvSpPr txBox="1"/>
          <p:nvPr/>
        </p:nvSpPr>
        <p:spPr>
          <a:xfrm>
            <a:off x="196273" y="169532"/>
            <a:ext cx="36091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PIQUER Joachim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PERRONE Joël</a:t>
            </a:r>
            <a:endParaRPr/>
          </a:p>
        </p:txBody>
      </p:sp>
      <p:sp>
        <p:nvSpPr>
          <p:cNvPr id="139" name="Google Shape;139;p4"/>
          <p:cNvSpPr txBox="1"/>
          <p:nvPr/>
        </p:nvSpPr>
        <p:spPr>
          <a:xfrm>
            <a:off x="7527635" y="169532"/>
            <a:ext cx="44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>
                <a:solidFill>
                  <a:schemeClr val="dk1"/>
                </a:solidFill>
              </a:rPr>
              <a:t>1ére année BUT Réseaux et Télécommunications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0" name="Google Shape;140;p4"/>
          <p:cNvSpPr txBox="1"/>
          <p:nvPr/>
        </p:nvSpPr>
        <p:spPr>
          <a:xfrm>
            <a:off x="196273" y="5509304"/>
            <a:ext cx="23067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Méthodologie d’une attaque </a:t>
            </a:r>
            <a:endParaRPr/>
          </a:p>
        </p:txBody>
      </p:sp>
      <p:pic>
        <p:nvPicPr>
          <p:cNvPr id="141" name="Google Shape;14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576" y="1890829"/>
            <a:ext cx="2876550" cy="358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4"/>
          <p:cNvCxnSpPr/>
          <p:nvPr/>
        </p:nvCxnSpPr>
        <p:spPr>
          <a:xfrm>
            <a:off x="1796725" y="4086850"/>
            <a:ext cx="12540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4"/>
          <p:cNvCxnSpPr/>
          <p:nvPr/>
        </p:nvCxnSpPr>
        <p:spPr>
          <a:xfrm flipH="1">
            <a:off x="3037000" y="4093700"/>
            <a:ext cx="6900" cy="12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4"/>
          <p:cNvCxnSpPr/>
          <p:nvPr/>
        </p:nvCxnSpPr>
        <p:spPr>
          <a:xfrm>
            <a:off x="1817300" y="4093700"/>
            <a:ext cx="6900" cy="12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4"/>
          <p:cNvCxnSpPr/>
          <p:nvPr/>
        </p:nvCxnSpPr>
        <p:spPr>
          <a:xfrm>
            <a:off x="1831000" y="5327150"/>
            <a:ext cx="12129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4"/>
          <p:cNvCxnSpPr/>
          <p:nvPr/>
        </p:nvCxnSpPr>
        <p:spPr>
          <a:xfrm>
            <a:off x="1831000" y="2791725"/>
            <a:ext cx="0" cy="12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4"/>
          <p:cNvCxnSpPr/>
          <p:nvPr/>
        </p:nvCxnSpPr>
        <p:spPr>
          <a:xfrm>
            <a:off x="1831000" y="4011475"/>
            <a:ext cx="120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4"/>
          <p:cNvCxnSpPr/>
          <p:nvPr/>
        </p:nvCxnSpPr>
        <p:spPr>
          <a:xfrm rot="10800000">
            <a:off x="3030175" y="2784775"/>
            <a:ext cx="0" cy="12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4"/>
          <p:cNvCxnSpPr/>
          <p:nvPr/>
        </p:nvCxnSpPr>
        <p:spPr>
          <a:xfrm flipH="1" rot="10800000">
            <a:off x="1831000" y="2791625"/>
            <a:ext cx="12060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4"/>
          <p:cNvCxnSpPr/>
          <p:nvPr/>
        </p:nvCxnSpPr>
        <p:spPr>
          <a:xfrm flipH="1">
            <a:off x="1844650" y="1928300"/>
            <a:ext cx="6900" cy="7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4"/>
          <p:cNvCxnSpPr/>
          <p:nvPr/>
        </p:nvCxnSpPr>
        <p:spPr>
          <a:xfrm>
            <a:off x="1837850" y="2688925"/>
            <a:ext cx="11856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4"/>
          <p:cNvCxnSpPr/>
          <p:nvPr/>
        </p:nvCxnSpPr>
        <p:spPr>
          <a:xfrm rot="10800000">
            <a:off x="3023325" y="1935225"/>
            <a:ext cx="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4"/>
          <p:cNvCxnSpPr/>
          <p:nvPr/>
        </p:nvCxnSpPr>
        <p:spPr>
          <a:xfrm flipH="1" rot="10800000">
            <a:off x="1858400" y="1949100"/>
            <a:ext cx="11787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4"/>
          <p:cNvCxnSpPr/>
          <p:nvPr/>
        </p:nvCxnSpPr>
        <p:spPr>
          <a:xfrm flipH="1">
            <a:off x="3050875" y="2222950"/>
            <a:ext cx="1973400" cy="261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4"/>
          <p:cNvCxnSpPr/>
          <p:nvPr/>
        </p:nvCxnSpPr>
        <p:spPr>
          <a:xfrm flipH="1">
            <a:off x="3037150" y="2723200"/>
            <a:ext cx="1973400" cy="97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4"/>
          <p:cNvCxnSpPr/>
          <p:nvPr/>
        </p:nvCxnSpPr>
        <p:spPr>
          <a:xfrm rot="10800000">
            <a:off x="3030225" y="2229875"/>
            <a:ext cx="1987200" cy="9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/>
          <p:nvPr>
            <p:ph type="title"/>
          </p:nvPr>
        </p:nvSpPr>
        <p:spPr>
          <a:xfrm>
            <a:off x="1451567" y="1190989"/>
            <a:ext cx="96033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fr-FR" sz="2400"/>
              <a:t>I) AVANT UNE ATTAQUE INFORMATIQUE :</a:t>
            </a:r>
            <a:br>
              <a:rPr lang="fr-FR" sz="2400"/>
            </a:br>
            <a:endParaRPr sz="2400"/>
          </a:p>
        </p:txBody>
      </p:sp>
      <p:sp>
        <p:nvSpPr>
          <p:cNvPr id="162" name="Google Shape;162;p5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r-FR"/>
              <a:t>I.1 : Récupération informations système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fr-FR"/>
              <a:t>I.2 : Balayage du réseau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fr-FR"/>
              <a:t>I.3 : Repérage des failles</a:t>
            </a:r>
            <a:endParaRPr/>
          </a:p>
        </p:txBody>
      </p:sp>
      <p:sp>
        <p:nvSpPr>
          <p:cNvPr id="163" name="Google Shape;163;p5"/>
          <p:cNvSpPr txBox="1"/>
          <p:nvPr>
            <p:ph idx="12" type="sldNum"/>
          </p:nvPr>
        </p:nvSpPr>
        <p:spPr>
          <a:xfrm>
            <a:off x="11054854" y="554990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64" name="Google Shape;164;p5"/>
          <p:cNvSpPr txBox="1"/>
          <p:nvPr/>
        </p:nvSpPr>
        <p:spPr>
          <a:xfrm>
            <a:off x="196273" y="169532"/>
            <a:ext cx="36091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PIQUER Joachim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PERRONE Joël</a:t>
            </a:r>
            <a:endParaRPr/>
          </a:p>
        </p:txBody>
      </p:sp>
      <p:sp>
        <p:nvSpPr>
          <p:cNvPr id="165" name="Google Shape;165;p5"/>
          <p:cNvSpPr txBox="1"/>
          <p:nvPr/>
        </p:nvSpPr>
        <p:spPr>
          <a:xfrm>
            <a:off x="7527635" y="169532"/>
            <a:ext cx="44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>
                <a:solidFill>
                  <a:schemeClr val="dk1"/>
                </a:solidFill>
              </a:rPr>
              <a:t>1ére année BUT Réseaux et Télécommunications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66" name="Google Shape;166;p5"/>
          <p:cNvSpPr txBox="1"/>
          <p:nvPr/>
        </p:nvSpPr>
        <p:spPr>
          <a:xfrm>
            <a:off x="196273" y="5509304"/>
            <a:ext cx="23067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Méthodologie d’une attaque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84df05c83_0_28"/>
          <p:cNvSpPr txBox="1"/>
          <p:nvPr>
            <p:ph type="title"/>
          </p:nvPr>
        </p:nvSpPr>
        <p:spPr>
          <a:xfrm>
            <a:off x="1451579" y="1175897"/>
            <a:ext cx="96033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fr-FR" sz="2400"/>
              <a:t>I) AVANT UNE ATTAQUE INFORMATIQUE : </a:t>
            </a:r>
            <a:endParaRPr/>
          </a:p>
        </p:txBody>
      </p:sp>
      <p:sp>
        <p:nvSpPr>
          <p:cNvPr id="172" name="Google Shape;172;g2884df05c83_0_28"/>
          <p:cNvSpPr txBox="1"/>
          <p:nvPr>
            <p:ph idx="1" type="body"/>
          </p:nvPr>
        </p:nvSpPr>
        <p:spPr>
          <a:xfrm>
            <a:off x="1451575" y="1819675"/>
            <a:ext cx="5213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fr-FR" sz="1600" u="sng">
                <a:latin typeface="Arial"/>
                <a:ea typeface="Arial"/>
                <a:cs typeface="Arial"/>
                <a:sym typeface="Arial"/>
              </a:rPr>
              <a:t>I.1 : Récupération des infos sur le système :</a:t>
            </a:r>
            <a:endParaRPr sz="1600"/>
          </a:p>
        </p:txBody>
      </p:sp>
      <p:sp>
        <p:nvSpPr>
          <p:cNvPr id="173" name="Google Shape;173;g2884df05c83_0_28"/>
          <p:cNvSpPr txBox="1"/>
          <p:nvPr>
            <p:ph idx="12" type="sldNum"/>
          </p:nvPr>
        </p:nvSpPr>
        <p:spPr>
          <a:xfrm>
            <a:off x="11054854" y="554990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74" name="Google Shape;174;g2884df05c83_0_28"/>
          <p:cNvSpPr txBox="1"/>
          <p:nvPr/>
        </p:nvSpPr>
        <p:spPr>
          <a:xfrm>
            <a:off x="196273" y="169532"/>
            <a:ext cx="360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PIQUER Joachim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PERRONE Joël</a:t>
            </a:r>
            <a:endParaRPr/>
          </a:p>
        </p:txBody>
      </p:sp>
      <p:sp>
        <p:nvSpPr>
          <p:cNvPr id="175" name="Google Shape;175;g2884df05c83_0_28"/>
          <p:cNvSpPr txBox="1"/>
          <p:nvPr/>
        </p:nvSpPr>
        <p:spPr>
          <a:xfrm>
            <a:off x="7527635" y="169532"/>
            <a:ext cx="44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sz="1600">
                <a:solidFill>
                  <a:schemeClr val="dk1"/>
                </a:solidFill>
              </a:rPr>
              <a:t>1ére année BUT Réseaux et Télécommunications</a:t>
            </a:r>
            <a:endParaRPr/>
          </a:p>
        </p:txBody>
      </p:sp>
      <p:sp>
        <p:nvSpPr>
          <p:cNvPr id="176" name="Google Shape;176;g2884df05c83_0_28"/>
          <p:cNvSpPr txBox="1"/>
          <p:nvPr/>
        </p:nvSpPr>
        <p:spPr>
          <a:xfrm>
            <a:off x="196273" y="5509304"/>
            <a:ext cx="2306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Méthodologie d’une attaque </a:t>
            </a:r>
            <a:endParaRPr/>
          </a:p>
        </p:txBody>
      </p:sp>
      <p:pic>
        <p:nvPicPr>
          <p:cNvPr id="177" name="Google Shape;177;g2884df05c83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1579" y="2418876"/>
            <a:ext cx="2354802" cy="156986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2884df05c83_0_28"/>
          <p:cNvSpPr txBox="1"/>
          <p:nvPr/>
        </p:nvSpPr>
        <p:spPr>
          <a:xfrm>
            <a:off x="1676890" y="3989371"/>
            <a:ext cx="190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Adressage IP</a:t>
            </a:r>
            <a:endParaRPr/>
          </a:p>
        </p:txBody>
      </p:sp>
      <p:pic>
        <p:nvPicPr>
          <p:cNvPr id="179" name="Google Shape;179;g2884df05c83_0_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0235" y="2514588"/>
            <a:ext cx="2600245" cy="137844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2884df05c83_0_28"/>
          <p:cNvSpPr txBox="1"/>
          <p:nvPr/>
        </p:nvSpPr>
        <p:spPr>
          <a:xfrm>
            <a:off x="4518267" y="3922334"/>
            <a:ext cx="190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 domaine</a:t>
            </a:r>
            <a:endParaRPr/>
          </a:p>
        </p:txBody>
      </p:sp>
      <p:pic>
        <p:nvPicPr>
          <p:cNvPr id="181" name="Google Shape;181;g2884df05c83_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2826" y="2461237"/>
            <a:ext cx="1485150" cy="148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2884df05c83_0_28"/>
          <p:cNvSpPr txBox="1"/>
          <p:nvPr/>
        </p:nvSpPr>
        <p:spPr>
          <a:xfrm>
            <a:off x="7202025" y="3893025"/>
            <a:ext cx="129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/>
              <a:t>Protocole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/>
              <a:t>réseau</a:t>
            </a:r>
            <a:endParaRPr sz="1800"/>
          </a:p>
        </p:txBody>
      </p:sp>
      <p:pic>
        <p:nvPicPr>
          <p:cNvPr id="183" name="Google Shape;183;g2884df05c83_0_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40319" y="2514596"/>
            <a:ext cx="2192506" cy="13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2884df05c83_0_28"/>
          <p:cNvSpPr txBox="1"/>
          <p:nvPr/>
        </p:nvSpPr>
        <p:spPr>
          <a:xfrm>
            <a:off x="8984525" y="3858375"/>
            <a:ext cx="19041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/>
              <a:t>Architecture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/>
              <a:t>serveur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88435542c86479_1"/>
          <p:cNvSpPr txBox="1"/>
          <p:nvPr>
            <p:ph type="title"/>
          </p:nvPr>
        </p:nvSpPr>
        <p:spPr>
          <a:xfrm>
            <a:off x="1451579" y="1175897"/>
            <a:ext cx="96033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fr-FR" sz="2400"/>
              <a:t>I) AVANT UNE ATTAQUE INFORMATIQUE : </a:t>
            </a:r>
            <a:endParaRPr/>
          </a:p>
        </p:txBody>
      </p:sp>
      <p:sp>
        <p:nvSpPr>
          <p:cNvPr id="190" name="Google Shape;190;g988435542c86479_1"/>
          <p:cNvSpPr txBox="1"/>
          <p:nvPr>
            <p:ph idx="1" type="body"/>
          </p:nvPr>
        </p:nvSpPr>
        <p:spPr>
          <a:xfrm>
            <a:off x="1451575" y="1819675"/>
            <a:ext cx="5213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fr-FR" sz="1600" u="sng">
                <a:latin typeface="Arial"/>
                <a:ea typeface="Arial"/>
                <a:cs typeface="Arial"/>
                <a:sym typeface="Arial"/>
              </a:rPr>
              <a:t>I.1 : Récupération des infos sur le système :</a:t>
            </a:r>
            <a:endParaRPr sz="1600"/>
          </a:p>
        </p:txBody>
      </p:sp>
      <p:sp>
        <p:nvSpPr>
          <p:cNvPr id="191" name="Google Shape;191;g988435542c86479_1"/>
          <p:cNvSpPr txBox="1"/>
          <p:nvPr>
            <p:ph idx="12" type="sldNum"/>
          </p:nvPr>
        </p:nvSpPr>
        <p:spPr>
          <a:xfrm>
            <a:off x="11054854" y="554990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92" name="Google Shape;192;g988435542c86479_1"/>
          <p:cNvSpPr txBox="1"/>
          <p:nvPr/>
        </p:nvSpPr>
        <p:spPr>
          <a:xfrm>
            <a:off x="196273" y="169532"/>
            <a:ext cx="36090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PIQUER Joachim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PERRONE Joël</a:t>
            </a:r>
            <a:endParaRPr/>
          </a:p>
        </p:txBody>
      </p:sp>
      <p:sp>
        <p:nvSpPr>
          <p:cNvPr id="193" name="Google Shape;193;g988435542c86479_1"/>
          <p:cNvSpPr txBox="1"/>
          <p:nvPr/>
        </p:nvSpPr>
        <p:spPr>
          <a:xfrm>
            <a:off x="7527635" y="169532"/>
            <a:ext cx="44682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sz="1600">
                <a:solidFill>
                  <a:schemeClr val="dk1"/>
                </a:solidFill>
              </a:rPr>
              <a:t>1ére année BUT Réseaux et Télécommunications</a:t>
            </a:r>
            <a:endParaRPr/>
          </a:p>
        </p:txBody>
      </p:sp>
      <p:sp>
        <p:nvSpPr>
          <p:cNvPr id="194" name="Google Shape;194;g988435542c86479_1"/>
          <p:cNvSpPr txBox="1"/>
          <p:nvPr/>
        </p:nvSpPr>
        <p:spPr>
          <a:xfrm>
            <a:off x="196273" y="5509304"/>
            <a:ext cx="23067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Méthodologie d’une attaque </a:t>
            </a:r>
            <a:endParaRPr/>
          </a:p>
        </p:txBody>
      </p:sp>
      <p:pic>
        <p:nvPicPr>
          <p:cNvPr id="195" name="Google Shape;195;g988435542c86479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1579" y="2418876"/>
            <a:ext cx="2354802" cy="156986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988435542c86479_1"/>
          <p:cNvSpPr txBox="1"/>
          <p:nvPr/>
        </p:nvSpPr>
        <p:spPr>
          <a:xfrm>
            <a:off x="1676890" y="3989371"/>
            <a:ext cx="1904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Adressage IP</a:t>
            </a:r>
            <a:endParaRPr/>
          </a:p>
        </p:txBody>
      </p:sp>
      <p:pic>
        <p:nvPicPr>
          <p:cNvPr id="197" name="Google Shape;197;g988435542c86479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0235" y="2514588"/>
            <a:ext cx="2600245" cy="1378443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988435542c86479_1"/>
          <p:cNvSpPr txBox="1"/>
          <p:nvPr/>
        </p:nvSpPr>
        <p:spPr>
          <a:xfrm>
            <a:off x="4518267" y="3922334"/>
            <a:ext cx="1904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 domaine</a:t>
            </a:r>
            <a:endParaRPr/>
          </a:p>
        </p:txBody>
      </p:sp>
      <p:pic>
        <p:nvPicPr>
          <p:cNvPr id="199" name="Google Shape;199;g988435542c86479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2826" y="2461237"/>
            <a:ext cx="1485150" cy="148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988435542c86479_1"/>
          <p:cNvSpPr txBox="1"/>
          <p:nvPr/>
        </p:nvSpPr>
        <p:spPr>
          <a:xfrm>
            <a:off x="7202025" y="3893025"/>
            <a:ext cx="129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/>
              <a:t>Protocole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/>
              <a:t>réseau</a:t>
            </a:r>
            <a:endParaRPr sz="1800"/>
          </a:p>
        </p:txBody>
      </p:sp>
      <p:pic>
        <p:nvPicPr>
          <p:cNvPr id="201" name="Google Shape;201;g988435542c86479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40319" y="2514596"/>
            <a:ext cx="2192506" cy="13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988435542c86479_1"/>
          <p:cNvSpPr txBox="1"/>
          <p:nvPr/>
        </p:nvSpPr>
        <p:spPr>
          <a:xfrm>
            <a:off x="8984525" y="3858375"/>
            <a:ext cx="19041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/>
              <a:t>Architecture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/>
              <a:t>serveur</a:t>
            </a:r>
            <a:endParaRPr sz="1800"/>
          </a:p>
        </p:txBody>
      </p:sp>
      <p:sp>
        <p:nvSpPr>
          <p:cNvPr id="203" name="Google Shape;203;g988435542c86479_1"/>
          <p:cNvSpPr txBox="1"/>
          <p:nvPr/>
        </p:nvSpPr>
        <p:spPr>
          <a:xfrm>
            <a:off x="4770624" y="5378539"/>
            <a:ext cx="296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Gill Sans"/>
                <a:ea typeface="Gill Sans"/>
                <a:cs typeface="Gill Sans"/>
                <a:sym typeface="Gill Sans"/>
              </a:rPr>
              <a:t>- http://www.ripe.net (pour l’Europe)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884df05c83_0_83"/>
          <p:cNvSpPr txBox="1"/>
          <p:nvPr>
            <p:ph type="title"/>
          </p:nvPr>
        </p:nvSpPr>
        <p:spPr>
          <a:xfrm>
            <a:off x="1451579" y="1175897"/>
            <a:ext cx="96033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fr-FR" sz="2400"/>
              <a:t>I) AVANT UNE ATTAQUE INFORMATIQUE : </a:t>
            </a:r>
            <a:endParaRPr/>
          </a:p>
        </p:txBody>
      </p:sp>
      <p:sp>
        <p:nvSpPr>
          <p:cNvPr id="209" name="Google Shape;209;g2884df05c83_0_83"/>
          <p:cNvSpPr txBox="1"/>
          <p:nvPr>
            <p:ph idx="1" type="body"/>
          </p:nvPr>
        </p:nvSpPr>
        <p:spPr>
          <a:xfrm>
            <a:off x="1451579" y="1819687"/>
            <a:ext cx="40188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sz="1800" u="sng">
                <a:latin typeface="Arial"/>
                <a:ea typeface="Arial"/>
                <a:cs typeface="Arial"/>
                <a:sym typeface="Arial"/>
              </a:rPr>
              <a:t>I.2 : Balayage du réseau :</a:t>
            </a:r>
            <a:endParaRPr/>
          </a:p>
        </p:txBody>
      </p:sp>
      <p:sp>
        <p:nvSpPr>
          <p:cNvPr id="210" name="Google Shape;210;g2884df05c83_0_83"/>
          <p:cNvSpPr txBox="1"/>
          <p:nvPr>
            <p:ph idx="12" type="sldNum"/>
          </p:nvPr>
        </p:nvSpPr>
        <p:spPr>
          <a:xfrm>
            <a:off x="11054854" y="554990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11" name="Google Shape;211;g2884df05c83_0_83"/>
          <p:cNvSpPr txBox="1"/>
          <p:nvPr/>
        </p:nvSpPr>
        <p:spPr>
          <a:xfrm>
            <a:off x="196273" y="169532"/>
            <a:ext cx="360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PIQUER Joachim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PERRONE Joël</a:t>
            </a:r>
            <a:endParaRPr/>
          </a:p>
        </p:txBody>
      </p:sp>
      <p:sp>
        <p:nvSpPr>
          <p:cNvPr id="212" name="Google Shape;212;g2884df05c83_0_83"/>
          <p:cNvSpPr txBox="1"/>
          <p:nvPr/>
        </p:nvSpPr>
        <p:spPr>
          <a:xfrm>
            <a:off x="7527635" y="169532"/>
            <a:ext cx="44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>
                <a:solidFill>
                  <a:schemeClr val="dk1"/>
                </a:solidFill>
              </a:rPr>
              <a:t>1ére année BUT Réseaux et Télécommunications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3" name="Google Shape;213;g2884df05c83_0_83"/>
          <p:cNvSpPr txBox="1"/>
          <p:nvPr/>
        </p:nvSpPr>
        <p:spPr>
          <a:xfrm>
            <a:off x="196273" y="5509304"/>
            <a:ext cx="2306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Méthodologie d’une attaque </a:t>
            </a:r>
            <a:endParaRPr/>
          </a:p>
        </p:txBody>
      </p:sp>
      <p:pic>
        <p:nvPicPr>
          <p:cNvPr id="214" name="Google Shape;214;g2884df05c83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975" y="2735648"/>
            <a:ext cx="3272275" cy="185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2884df05c83_0_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9600" y="2642739"/>
            <a:ext cx="2043550" cy="2043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g2884df05c83_0_83"/>
          <p:cNvCxnSpPr>
            <a:stCxn id="214" idx="3"/>
            <a:endCxn id="215" idx="1"/>
          </p:cNvCxnSpPr>
          <p:nvPr/>
        </p:nvCxnSpPr>
        <p:spPr>
          <a:xfrm>
            <a:off x="4167250" y="3664498"/>
            <a:ext cx="157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g2884df05c83_0_83"/>
          <p:cNvSpPr txBox="1"/>
          <p:nvPr/>
        </p:nvSpPr>
        <p:spPr>
          <a:xfrm>
            <a:off x="1418700" y="4593350"/>
            <a:ext cx="22248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/>
              <a:t>Pirate informatique</a:t>
            </a:r>
            <a:endParaRPr sz="1800"/>
          </a:p>
        </p:txBody>
      </p:sp>
      <p:sp>
        <p:nvSpPr>
          <p:cNvPr id="218" name="Google Shape;218;g2884df05c83_0_83"/>
          <p:cNvSpPr txBox="1"/>
          <p:nvPr/>
        </p:nvSpPr>
        <p:spPr>
          <a:xfrm>
            <a:off x="5885975" y="4593350"/>
            <a:ext cx="1750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/>
              <a:t>Outil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/>
              <a:t>logiciel</a:t>
            </a:r>
            <a:endParaRPr sz="1800"/>
          </a:p>
        </p:txBody>
      </p:sp>
      <p:sp>
        <p:nvSpPr>
          <p:cNvPr id="219" name="Google Shape;219;g2884df05c83_0_83"/>
          <p:cNvSpPr txBox="1"/>
          <p:nvPr/>
        </p:nvSpPr>
        <p:spPr>
          <a:xfrm>
            <a:off x="9131100" y="2718050"/>
            <a:ext cx="22926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/>
              <a:t>adresses IP actives</a:t>
            </a:r>
            <a:endParaRPr sz="1800"/>
          </a:p>
        </p:txBody>
      </p:sp>
      <p:sp>
        <p:nvSpPr>
          <p:cNvPr id="220" name="Google Shape;220;g2884df05c83_0_83"/>
          <p:cNvSpPr txBox="1"/>
          <p:nvPr/>
        </p:nvSpPr>
        <p:spPr>
          <a:xfrm>
            <a:off x="9227850" y="3366100"/>
            <a:ext cx="20991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/>
              <a:t>Ports services accessibles</a:t>
            </a:r>
            <a:endParaRPr sz="1800"/>
          </a:p>
        </p:txBody>
      </p:sp>
      <p:sp>
        <p:nvSpPr>
          <p:cNvPr id="221" name="Google Shape;221;g2884df05c83_0_83"/>
          <p:cNvSpPr txBox="1"/>
          <p:nvPr/>
        </p:nvSpPr>
        <p:spPr>
          <a:xfrm>
            <a:off x="9300450" y="4262750"/>
            <a:ext cx="19539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/>
              <a:t>Système </a:t>
            </a:r>
            <a:r>
              <a:rPr lang="fr-FR" sz="1800"/>
              <a:t>D'exploitation</a:t>
            </a:r>
            <a:r>
              <a:rPr lang="fr-FR" sz="1800"/>
              <a:t> Serveurs</a:t>
            </a:r>
            <a:endParaRPr sz="1800"/>
          </a:p>
        </p:txBody>
      </p:sp>
      <p:cxnSp>
        <p:nvCxnSpPr>
          <p:cNvPr id="222" name="Google Shape;222;g2884df05c83_0_83"/>
          <p:cNvCxnSpPr>
            <a:endCxn id="219" idx="1"/>
          </p:cNvCxnSpPr>
          <p:nvPr/>
        </p:nvCxnSpPr>
        <p:spPr>
          <a:xfrm flipH="1" rot="10800000">
            <a:off x="7786500" y="2916350"/>
            <a:ext cx="1344600" cy="75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g2884df05c83_0_83"/>
          <p:cNvCxnSpPr>
            <a:endCxn id="220" idx="1"/>
          </p:cNvCxnSpPr>
          <p:nvPr/>
        </p:nvCxnSpPr>
        <p:spPr>
          <a:xfrm>
            <a:off x="7815450" y="3665950"/>
            <a:ext cx="1412400" cy="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g2884df05c83_0_83"/>
          <p:cNvCxnSpPr>
            <a:endCxn id="221" idx="1"/>
          </p:cNvCxnSpPr>
          <p:nvPr/>
        </p:nvCxnSpPr>
        <p:spPr>
          <a:xfrm>
            <a:off x="7796250" y="3675500"/>
            <a:ext cx="1504200" cy="107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884df05c83_0_103"/>
          <p:cNvSpPr txBox="1"/>
          <p:nvPr>
            <p:ph type="title"/>
          </p:nvPr>
        </p:nvSpPr>
        <p:spPr>
          <a:xfrm>
            <a:off x="1451579" y="1175897"/>
            <a:ext cx="96033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fr-FR" sz="2400"/>
              <a:t>I) AVANT UNE ATTAQUE INFORMATIQUE : </a:t>
            </a:r>
            <a:endParaRPr/>
          </a:p>
        </p:txBody>
      </p:sp>
      <p:sp>
        <p:nvSpPr>
          <p:cNvPr id="230" name="Google Shape;230;g2884df05c83_0_103"/>
          <p:cNvSpPr txBox="1"/>
          <p:nvPr>
            <p:ph idx="1" type="body"/>
          </p:nvPr>
        </p:nvSpPr>
        <p:spPr>
          <a:xfrm>
            <a:off x="1451574" y="1819675"/>
            <a:ext cx="47874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sz="1800" u="sng">
                <a:latin typeface="Arial"/>
                <a:ea typeface="Arial"/>
                <a:cs typeface="Arial"/>
                <a:sym typeface="Arial"/>
              </a:rPr>
              <a:t>I.2 : Balayage du réseau (Exemple) :</a:t>
            </a:r>
            <a:endParaRPr/>
          </a:p>
        </p:txBody>
      </p:sp>
      <p:sp>
        <p:nvSpPr>
          <p:cNvPr id="231" name="Google Shape;231;g2884df05c83_0_103"/>
          <p:cNvSpPr txBox="1"/>
          <p:nvPr>
            <p:ph idx="12" type="sldNum"/>
          </p:nvPr>
        </p:nvSpPr>
        <p:spPr>
          <a:xfrm>
            <a:off x="11054854" y="554990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32" name="Google Shape;232;g2884df05c83_0_103"/>
          <p:cNvSpPr txBox="1"/>
          <p:nvPr/>
        </p:nvSpPr>
        <p:spPr>
          <a:xfrm>
            <a:off x="196273" y="169532"/>
            <a:ext cx="360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PIQUER Joachim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PERRONE Joël</a:t>
            </a:r>
            <a:endParaRPr/>
          </a:p>
        </p:txBody>
      </p:sp>
      <p:sp>
        <p:nvSpPr>
          <p:cNvPr id="233" name="Google Shape;233;g2884df05c83_0_103"/>
          <p:cNvSpPr txBox="1"/>
          <p:nvPr/>
        </p:nvSpPr>
        <p:spPr>
          <a:xfrm>
            <a:off x="7527635" y="169532"/>
            <a:ext cx="44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>
                <a:solidFill>
                  <a:schemeClr val="dk1"/>
                </a:solidFill>
              </a:rPr>
              <a:t>1ére année BUT Réseaux et Télécommunications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34" name="Google Shape;234;g2884df05c83_0_103"/>
          <p:cNvSpPr txBox="1"/>
          <p:nvPr/>
        </p:nvSpPr>
        <p:spPr>
          <a:xfrm>
            <a:off x="196273" y="5509304"/>
            <a:ext cx="2306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Méthodologie d’une attaque </a:t>
            </a:r>
            <a:endParaRPr/>
          </a:p>
        </p:txBody>
      </p:sp>
      <p:pic>
        <p:nvPicPr>
          <p:cNvPr id="235" name="Google Shape;235;g2884df05c83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650" y="2515816"/>
            <a:ext cx="4190625" cy="2530197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2884df05c83_0_103"/>
          <p:cNvSpPr txBox="1"/>
          <p:nvPr/>
        </p:nvSpPr>
        <p:spPr>
          <a:xfrm>
            <a:off x="6122850" y="2515825"/>
            <a:ext cx="4468200" cy="10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Char char="-"/>
            </a:pPr>
            <a:r>
              <a:rPr lang="fr-FR" sz="1800">
                <a:latin typeface="Gill Sans"/>
                <a:ea typeface="Gill Sans"/>
                <a:cs typeface="Gill Sans"/>
                <a:sym typeface="Gill Sans"/>
              </a:rPr>
              <a:t>Logiciel le + connu : Nmap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Char char="-"/>
            </a:pPr>
            <a:r>
              <a:rPr lang="fr-FR" sz="1800">
                <a:latin typeface="Gill Sans"/>
                <a:ea typeface="Gill Sans"/>
                <a:cs typeface="Gill Sans"/>
                <a:sym typeface="Gill Sans"/>
              </a:rPr>
              <a:t>Envoi paquets machines réseau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Char char="-"/>
            </a:pPr>
            <a:r>
              <a:rPr lang="fr-FR" sz="1800">
                <a:latin typeface="Gill Sans"/>
                <a:ea typeface="Gill Sans"/>
                <a:cs typeface="Gill Sans"/>
                <a:sym typeface="Gill Sans"/>
              </a:rPr>
              <a:t>Analyse</a:t>
            </a:r>
            <a:r>
              <a:rPr lang="fr-FR" sz="1800">
                <a:latin typeface="Gill Sans"/>
                <a:ea typeface="Gill Sans"/>
                <a:cs typeface="Gill Sans"/>
                <a:sym typeface="Gill Sans"/>
              </a:rPr>
              <a:t> réponses 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erie">
  <a:themeElements>
    <a:clrScheme name="Galerie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2023-10-04T13:43:06Z</dcterms:created>
  <dc:creator>Joel Perrone</dc:creator>
</cp:coreProperties>
</file>