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671" r:id="rId3"/>
    <p:sldId id="499" r:id="rId4"/>
    <p:sldId id="628" r:id="rId5"/>
    <p:sldId id="629" r:id="rId6"/>
    <p:sldId id="630" r:id="rId7"/>
    <p:sldId id="623" r:id="rId8"/>
    <p:sldId id="624" r:id="rId9"/>
    <p:sldId id="625" r:id="rId10"/>
    <p:sldId id="651" r:id="rId11"/>
    <p:sldId id="652" r:id="rId12"/>
    <p:sldId id="567" r:id="rId13"/>
    <p:sldId id="620" r:id="rId14"/>
    <p:sldId id="621" r:id="rId15"/>
    <p:sldId id="577" r:id="rId16"/>
    <p:sldId id="585" r:id="rId17"/>
    <p:sldId id="590" r:id="rId18"/>
    <p:sldId id="592" r:id="rId19"/>
    <p:sldId id="594" r:id="rId20"/>
    <p:sldId id="595" r:id="rId21"/>
    <p:sldId id="587" r:id="rId22"/>
    <p:sldId id="631" r:id="rId23"/>
    <p:sldId id="632" r:id="rId24"/>
    <p:sldId id="666" r:id="rId25"/>
    <p:sldId id="634" r:id="rId26"/>
    <p:sldId id="667" r:id="rId27"/>
    <p:sldId id="633" r:id="rId28"/>
    <p:sldId id="636" r:id="rId29"/>
    <p:sldId id="649" r:id="rId30"/>
    <p:sldId id="669" r:id="rId31"/>
    <p:sldId id="639" r:id="rId32"/>
    <p:sldId id="670" r:id="rId33"/>
    <p:sldId id="638" r:id="rId34"/>
    <p:sldId id="525" r:id="rId35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 autoAdjust="0"/>
    <p:restoredTop sz="93590" autoAdjust="0"/>
  </p:normalViewPr>
  <p:slideViewPr>
    <p:cSldViewPr snapToGrid="0">
      <p:cViewPr varScale="1">
        <p:scale>
          <a:sx n="100" d="100"/>
          <a:sy n="100" d="100"/>
        </p:scale>
        <p:origin x="240" y="90"/>
      </p:cViewPr>
      <p:guideLst/>
    </p:cSldViewPr>
  </p:slideViewPr>
  <p:outlineViewPr>
    <p:cViewPr>
      <p:scale>
        <a:sx n="33" d="100"/>
        <a:sy n="33" d="100"/>
      </p:scale>
      <p:origin x="0" y="-133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 varScale="1">
        <p:scale>
          <a:sx n="78" d="100"/>
          <a:sy n="78" d="100"/>
        </p:scale>
        <p:origin x="32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6D0FEC5-B9B7-401D-BD65-1CAC41FC55F8}" type="datetimeFigureOut">
              <a:rPr lang="fr-FR" smtClean="0"/>
              <a:t>09/10/2021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C9D78DF-5982-429E-BF61-94142EDDC6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11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06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07" y="5082304"/>
            <a:ext cx="3539231" cy="24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84188" y="1304925"/>
            <a:ext cx="6137275" cy="345281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/>
          </p:nvPr>
        </p:nvGraphicFramePr>
        <p:xfrm>
          <a:off x="932409" y="5410487"/>
          <a:ext cx="4694930" cy="9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Feuille de calcul" r:id="rId4" imgW="7562890" imgH="1381254" progId="Excel.Sheet.12">
                  <p:embed/>
                </p:oleObj>
              </mc:Choice>
              <mc:Fallback>
                <p:oleObj name="Feuille de calcul" r:id="rId4" imgW="7562890" imgH="1381254" progId="Excel.Sheet.12">
                  <p:embed/>
                  <p:pic>
                    <p:nvPicPr>
                      <p:cNvPr id="5" name="Obje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409" y="5410487"/>
                        <a:ext cx="4694930" cy="9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94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/>
          </p:nvPr>
        </p:nvGraphicFramePr>
        <p:xfrm>
          <a:off x="932409" y="5410486"/>
          <a:ext cx="4694930" cy="274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Feuille de calcul" r:id="rId4" imgW="7562890" imgH="4086322" progId="Excel.Sheet.12">
                  <p:embed/>
                </p:oleObj>
              </mc:Choice>
              <mc:Fallback>
                <p:oleObj name="Feuille de calcul" r:id="rId4" imgW="7562890" imgH="4086322" progId="Excel.Sheet.12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409" y="5410486"/>
                        <a:ext cx="4694930" cy="274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83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/>
          </p:nvPr>
        </p:nvGraphicFramePr>
        <p:xfrm>
          <a:off x="932409" y="5410486"/>
          <a:ext cx="4694930" cy="274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Feuille de calcul" r:id="rId4" imgW="7562890" imgH="4086322" progId="Excel.Sheet.12">
                  <p:embed/>
                </p:oleObj>
              </mc:Choice>
              <mc:Fallback>
                <p:oleObj name="Feuille de calcul" r:id="rId4" imgW="7562890" imgH="4086322" progId="Excel.Sheet.12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409" y="5410486"/>
                        <a:ext cx="4694930" cy="274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40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/>
          </p:nvPr>
        </p:nvGraphicFramePr>
        <p:xfrm>
          <a:off x="932409" y="5410486"/>
          <a:ext cx="4694930" cy="274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Feuille de calcul" r:id="rId4" imgW="7562890" imgH="4086322" progId="Excel.Sheet.12">
                  <p:embed/>
                </p:oleObj>
              </mc:Choice>
              <mc:Fallback>
                <p:oleObj name="Feuille de calcul" r:id="rId4" imgW="7562890" imgH="4086322" progId="Excel.Sheet.12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2409" y="5410486"/>
                        <a:ext cx="4694930" cy="274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8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77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78DF-5982-429E-BF61-94142EDDC66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95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ell MT" panose="02020503060305020303" pitchFamily="18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ll MT" panose="020205030603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Modifier le style des sous-titres du masque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479920"/>
            <a:ext cx="2743200" cy="365125"/>
          </a:xfrm>
        </p:spPr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479920"/>
            <a:ext cx="4114800" cy="365125"/>
          </a:xfrm>
        </p:spPr>
        <p:txBody>
          <a:bodyPr/>
          <a:lstStyle/>
          <a:p>
            <a:r>
              <a:rPr lang="fr-FR" smtClean="0"/>
              <a:t>R&amp;T1 / Saé 13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479920"/>
            <a:ext cx="2743200" cy="365125"/>
          </a:xfrm>
        </p:spPr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08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1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84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79770"/>
            <a:ext cx="10515600" cy="47025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3200">
                <a:latin typeface="Bell MT" panose="02020503060305020303" pitchFamily="18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5435558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479920"/>
            <a:ext cx="2743200" cy="365125"/>
          </a:xfrm>
        </p:spPr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479920"/>
            <a:ext cx="4114800" cy="365125"/>
          </a:xfrm>
        </p:spPr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479920"/>
            <a:ext cx="2743200" cy="365125"/>
          </a:xfrm>
        </p:spPr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28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6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6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479920"/>
            <a:ext cx="2743200" cy="365125"/>
          </a:xfrm>
        </p:spPr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479920"/>
            <a:ext cx="4114800" cy="365125"/>
          </a:xfrm>
        </p:spPr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479920"/>
            <a:ext cx="2743200" cy="365125"/>
          </a:xfrm>
        </p:spPr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6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8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7037-115D-4556-B6C3-0B86347C30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t.uca.fr/moodle/course/view.php?id=27097&amp;section=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rgbClr val="00B05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10515600" cy="4452527"/>
          </a:xfrm>
        </p:spPr>
        <p:txBody>
          <a:bodyPr>
            <a:normAutofit/>
          </a:bodyPr>
          <a:lstStyle/>
          <a:p>
            <a:r>
              <a:rPr lang="fr-FR" sz="4000" dirty="0" smtClean="0"/>
              <a:t>Etude de supports de transmission :</a:t>
            </a:r>
            <a:br>
              <a:rPr lang="fr-FR" sz="4000" dirty="0" smtClean="0"/>
            </a:br>
            <a:r>
              <a:rPr lang="fr-FR" dirty="0"/>
              <a:t>Câbles Coaxiaux </a:t>
            </a:r>
            <a:br>
              <a:rPr lang="fr-FR" dirty="0"/>
            </a:br>
            <a:r>
              <a:rPr lang="fr-FR" dirty="0" smtClean="0"/>
              <a:t> Fibres Optiques 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524000" y="1538898"/>
            <a:ext cx="9144000" cy="161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S1 RT2 – </a:t>
            </a:r>
            <a:r>
              <a:rPr lang="fr-FR" dirty="0" err="1" smtClean="0"/>
              <a:t>Saé</a:t>
            </a:r>
            <a:r>
              <a:rPr lang="fr-FR" dirty="0" smtClean="0"/>
              <a:t> 13 : découvrir un dispositif de transmission</a:t>
            </a:r>
          </a:p>
          <a:p>
            <a:r>
              <a:rPr lang="fr-FR" sz="2000" dirty="0" smtClean="0"/>
              <a:t>Ressources impliquées : R104 / R105 / R113 / R114</a:t>
            </a:r>
          </a:p>
          <a:p>
            <a:r>
              <a:rPr lang="fr-FR" b="1" i="1" u="sng" dirty="0" smtClean="0"/>
              <a:t>Séance non encadrée n°1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" y="0"/>
            <a:ext cx="1828244" cy="7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</a:t>
            </a:r>
            <a:r>
              <a:rPr lang="fr-FR" dirty="0" smtClean="0"/>
              <a:t>n°4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741406"/>
            <a:ext cx="11179629" cy="5435558"/>
          </a:xfrm>
        </p:spPr>
        <p:txBody>
          <a:bodyPr/>
          <a:lstStyle/>
          <a:p>
            <a:r>
              <a:rPr lang="fr-FR" dirty="0"/>
              <a:t>Signal attendu :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orme : _______________</a:t>
            </a:r>
            <a:endParaRPr lang="fr-FR" dirty="0"/>
          </a:p>
          <a:p>
            <a:pPr lvl="1"/>
            <a:r>
              <a:rPr lang="fr-FR" dirty="0"/>
              <a:t>F</a:t>
            </a:r>
            <a:r>
              <a:rPr lang="fr-FR" dirty="0" smtClean="0"/>
              <a:t>réquence </a:t>
            </a:r>
            <a:r>
              <a:rPr lang="fr-FR" dirty="0"/>
              <a:t>: </a:t>
            </a:r>
            <a:r>
              <a:rPr lang="fr-FR" dirty="0" smtClean="0"/>
              <a:t>_______________</a:t>
            </a:r>
            <a:endParaRPr lang="fr-FR" dirty="0"/>
          </a:p>
          <a:p>
            <a:pPr lvl="1"/>
            <a:r>
              <a:rPr lang="fr-FR" dirty="0"/>
              <a:t>A</a:t>
            </a:r>
            <a:r>
              <a:rPr lang="fr-FR" dirty="0" smtClean="0"/>
              <a:t>mplitude </a:t>
            </a:r>
            <a:r>
              <a:rPr lang="fr-FR" dirty="0"/>
              <a:t>crête-à-crête : </a:t>
            </a:r>
            <a:r>
              <a:rPr lang="fr-FR" dirty="0" smtClean="0"/>
              <a:t>______</a:t>
            </a:r>
          </a:p>
          <a:p>
            <a:pPr lvl="2"/>
            <a:r>
              <a:rPr lang="fr-FR" dirty="0" smtClean="0"/>
              <a:t>Relever les caractéristiques de ce signal.</a:t>
            </a:r>
          </a:p>
          <a:p>
            <a:pPr lvl="2"/>
            <a:r>
              <a:rPr lang="fr-FR" dirty="0" smtClean="0"/>
              <a:t>Calculer la valeur efficace de ce signal et vérifier que la valeur lue à l’aide des curseurs est la bonne.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647060"/>
            <a:ext cx="6096000" cy="3832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9381506" y="3621974"/>
                <a:ext cx="2636322" cy="165449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latin typeface="MV Boli" panose="02000500030200090000" pitchFamily="2" charset="0"/>
                    <a:cs typeface="MV Boli" panose="02000500030200090000" pitchFamily="2" charset="0"/>
                  </a:rPr>
                  <a:t>Pour un signal sinusoïdal, on pourra admettre que :</a:t>
                </a:r>
              </a:p>
              <a:p>
                <a:pPr algn="ctr"/>
                <a:endParaRPr lang="fr-FR" dirty="0" smtClean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cs typeface="MV Boli" panose="02000500030200090000" pitchFamily="2" charset="0"/>
                      </a:rPr>
                      <m:t>𝑉𝑒𝑓𝑓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cs typeface="MV Boli" panose="02000500030200090000" pitchFamily="2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𝑉𝑐𝑟𝑒𝑡𝑒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cs typeface="MV Boli" panose="02000500030200090000" pitchFamily="2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cs typeface="MV Boli" panose="02000500030200090000" pitchFamily="2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 smtClean="0">
                    <a:latin typeface="MV Boli" panose="02000500030200090000" pitchFamily="2" charset="0"/>
                    <a:cs typeface="MV Boli" panose="02000500030200090000" pitchFamily="2" charset="0"/>
                  </a:rPr>
                  <a:t> </a:t>
                </a:r>
                <a:endParaRPr lang="fr-FR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506" y="3621974"/>
                <a:ext cx="2636322" cy="1654492"/>
              </a:xfrm>
              <a:prstGeom prst="rect">
                <a:avLst/>
              </a:prstGeom>
              <a:blipFill>
                <a:blip r:embed="rId4"/>
                <a:stretch>
                  <a:fillRect t="-1095" r="-138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8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2" r="17324"/>
          <a:stretch/>
        </p:blipFill>
        <p:spPr>
          <a:xfrm>
            <a:off x="3048000" y="2647060"/>
            <a:ext cx="5040000" cy="38328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</a:t>
            </a:r>
            <a:r>
              <a:rPr lang="fr-FR" dirty="0" smtClean="0"/>
              <a:t>n°5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741406"/>
            <a:ext cx="11179629" cy="5435558"/>
          </a:xfrm>
        </p:spPr>
        <p:txBody>
          <a:bodyPr/>
          <a:lstStyle/>
          <a:p>
            <a:r>
              <a:rPr lang="fr-FR" dirty="0"/>
              <a:t>Signal attendu :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orme : _______________</a:t>
            </a:r>
            <a:endParaRPr lang="fr-FR" dirty="0"/>
          </a:p>
          <a:p>
            <a:pPr lvl="1"/>
            <a:r>
              <a:rPr lang="fr-FR" dirty="0"/>
              <a:t>F</a:t>
            </a:r>
            <a:r>
              <a:rPr lang="fr-FR" dirty="0" smtClean="0"/>
              <a:t>réquence </a:t>
            </a:r>
            <a:r>
              <a:rPr lang="fr-FR" dirty="0"/>
              <a:t>: </a:t>
            </a:r>
            <a:r>
              <a:rPr lang="fr-FR" dirty="0" smtClean="0"/>
              <a:t>_______________</a:t>
            </a:r>
            <a:endParaRPr lang="fr-FR" dirty="0"/>
          </a:p>
          <a:p>
            <a:pPr lvl="1"/>
            <a:r>
              <a:rPr lang="fr-FR" dirty="0"/>
              <a:t>A</a:t>
            </a:r>
            <a:r>
              <a:rPr lang="fr-FR" dirty="0" smtClean="0"/>
              <a:t>mplitude </a:t>
            </a:r>
            <a:r>
              <a:rPr lang="fr-FR" dirty="0"/>
              <a:t>crête-à-crête : </a:t>
            </a:r>
            <a:r>
              <a:rPr lang="fr-FR" dirty="0" smtClean="0"/>
              <a:t>______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aleur efficace : ____________</a:t>
            </a:r>
          </a:p>
          <a:p>
            <a:pPr lvl="2"/>
            <a:r>
              <a:rPr lang="fr-FR" dirty="0" smtClean="0"/>
              <a:t>Relever les caractéristiques de ce signal.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8" y="3602038"/>
            <a:ext cx="4096925" cy="2765425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transmission par câble coaxial</a:t>
            </a:r>
            <a:endParaRPr lang="fr-FR" dirty="0"/>
          </a:p>
        </p:txBody>
      </p:sp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>
          <a:xfrm>
            <a:off x="1575460" y="3602038"/>
            <a:ext cx="9144000" cy="1655762"/>
          </a:xfrm>
        </p:spPr>
        <p:txBody>
          <a:bodyPr/>
          <a:lstStyle/>
          <a:p>
            <a:r>
              <a:rPr lang="fr-FR" dirty="0" smtClean="0"/>
              <a:t>Appliquer les connaissances acquises 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917" y="3602038"/>
            <a:ext cx="3379436" cy="25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du temps de 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1463047"/>
          </a:xfrm>
        </p:spPr>
        <p:txBody>
          <a:bodyPr/>
          <a:lstStyle/>
          <a:p>
            <a:r>
              <a:rPr lang="fr-FR" dirty="0" smtClean="0"/>
              <a:t>Présentation du contexte</a:t>
            </a:r>
          </a:p>
          <a:p>
            <a:pPr lvl="1"/>
            <a:r>
              <a:rPr lang="fr-FR" dirty="0" smtClean="0"/>
              <a:t>Ligne coaxiale de longueur Lo</a:t>
            </a:r>
          </a:p>
          <a:p>
            <a:pPr lvl="1"/>
            <a:r>
              <a:rPr lang="fr-FR" dirty="0" smtClean="0"/>
              <a:t>Générateur placé en entrée de la ligne</a:t>
            </a:r>
            <a:r>
              <a:rPr lang="fr-FR" dirty="0"/>
              <a:t> </a:t>
            </a:r>
            <a:r>
              <a:rPr lang="fr-FR" dirty="0" smtClean="0"/>
              <a:t>: génération d’une impulsion ou d’un signal sinusoïdal.</a:t>
            </a:r>
          </a:p>
          <a:p>
            <a:pPr lvl="1"/>
            <a:r>
              <a:rPr lang="fr-FR" dirty="0" smtClean="0"/>
              <a:t>Observation à l’oscilloscope en entrée et en sortie de la ligne.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13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13" y="2507409"/>
            <a:ext cx="4871682" cy="232216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540" y="2507409"/>
            <a:ext cx="4939091" cy="2287544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5486400"/>
            <a:ext cx="10515600" cy="690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Rappeler la valeur de la vitesse d’un signal électrique dans une ligne coaxiale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Vp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7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du temps de 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Expérience n°1 : une simulation</a:t>
            </a:r>
          </a:p>
          <a:p>
            <a:pPr lvl="2"/>
            <a:r>
              <a:rPr lang="fr-FR" dirty="0" smtClean="0"/>
              <a:t>Sur cette simulation, déterminer </a:t>
            </a:r>
            <a:r>
              <a:rPr lang="fr-FR" dirty="0"/>
              <a:t>l</a:t>
            </a:r>
            <a:r>
              <a:rPr lang="fr-FR" dirty="0" smtClean="0"/>
              <a:t>e temps mis par le signal pour parcourir une ligne : temps de propagation Tp1.</a:t>
            </a:r>
          </a:p>
          <a:p>
            <a:pPr lvl="2"/>
            <a:r>
              <a:rPr lang="fr-FR" dirty="0" smtClean="0"/>
              <a:t>En déduire la longueur de cette ligne.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8" y="2173054"/>
            <a:ext cx="6477806" cy="43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du temps de 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741406"/>
            <a:ext cx="10989623" cy="5435558"/>
          </a:xfrm>
        </p:spPr>
        <p:txBody>
          <a:bodyPr/>
          <a:lstStyle/>
          <a:p>
            <a:r>
              <a:rPr lang="fr-FR" dirty="0"/>
              <a:t>Expérience </a:t>
            </a:r>
            <a:r>
              <a:rPr lang="fr-FR" dirty="0" smtClean="0"/>
              <a:t>n°2 </a:t>
            </a:r>
            <a:r>
              <a:rPr lang="fr-FR" dirty="0"/>
              <a:t>: </a:t>
            </a:r>
            <a:r>
              <a:rPr lang="fr-FR" dirty="0" smtClean="0"/>
              <a:t>un relevé expérimental</a:t>
            </a:r>
          </a:p>
          <a:p>
            <a:pPr lvl="2"/>
            <a:r>
              <a:rPr lang="fr-FR" dirty="0"/>
              <a:t>Sur </a:t>
            </a:r>
            <a:r>
              <a:rPr lang="fr-FR" dirty="0" smtClean="0"/>
              <a:t>ce relevé, </a:t>
            </a:r>
            <a:r>
              <a:rPr lang="fr-FR" dirty="0"/>
              <a:t>déterminer le temps mis par le signal pour parcourir la ligne : temps de propagation </a:t>
            </a:r>
            <a:r>
              <a:rPr lang="fr-FR" dirty="0" smtClean="0"/>
              <a:t>Tp2.</a:t>
            </a:r>
            <a:endParaRPr lang="fr-FR" dirty="0"/>
          </a:p>
          <a:p>
            <a:pPr lvl="2"/>
            <a:r>
              <a:rPr lang="fr-FR" dirty="0"/>
              <a:t>En </a:t>
            </a:r>
            <a:r>
              <a:rPr lang="fr-FR" dirty="0" smtClean="0"/>
              <a:t>déduire </a:t>
            </a:r>
            <a:r>
              <a:rPr lang="fr-FR" dirty="0"/>
              <a:t>la longueur de cette ligne.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15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54" y="1943942"/>
            <a:ext cx="6802862" cy="42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-3" r="17638"/>
          <a:stretch/>
        </p:blipFill>
        <p:spPr>
          <a:xfrm>
            <a:off x="6166200" y="2368442"/>
            <a:ext cx="51876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Mesures à 1kHz :</a:t>
            </a:r>
          </a:p>
          <a:p>
            <a:pPr lvl="1"/>
            <a:r>
              <a:rPr lang="fr-FR" dirty="0" smtClean="0"/>
              <a:t>Signal jaune : signal en entrée du câble coaxial</a:t>
            </a:r>
          </a:p>
          <a:p>
            <a:pPr lvl="1"/>
            <a:r>
              <a:rPr lang="fr-FR" dirty="0"/>
              <a:t>Signal </a:t>
            </a:r>
            <a:r>
              <a:rPr lang="fr-FR" dirty="0" smtClean="0"/>
              <a:t>vert </a:t>
            </a:r>
            <a:r>
              <a:rPr lang="fr-FR" dirty="0"/>
              <a:t>: signal en </a:t>
            </a:r>
            <a:r>
              <a:rPr lang="fr-FR" dirty="0" smtClean="0"/>
              <a:t>sortie </a:t>
            </a:r>
            <a:r>
              <a:rPr lang="fr-FR" dirty="0"/>
              <a:t>du câble </a:t>
            </a:r>
            <a:r>
              <a:rPr lang="fr-FR" dirty="0" smtClean="0"/>
              <a:t>coaxial</a:t>
            </a:r>
          </a:p>
          <a:p>
            <a:pPr lvl="2"/>
            <a:r>
              <a:rPr lang="fr-FR" dirty="0" smtClean="0"/>
              <a:t>Relever l’amplitude crête-à-crête de chacun des signaux</a:t>
            </a:r>
          </a:p>
          <a:p>
            <a:pPr lvl="2"/>
            <a:r>
              <a:rPr lang="fr-FR" dirty="0" smtClean="0"/>
              <a:t>En déduire l’amplification : Vs / Ve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6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5"/>
            <a:ext cx="10515600" cy="1636807"/>
          </a:xfrm>
        </p:spPr>
        <p:txBody>
          <a:bodyPr>
            <a:normAutofit/>
          </a:bodyPr>
          <a:lstStyle/>
          <a:p>
            <a:r>
              <a:rPr lang="fr-FR" dirty="0"/>
              <a:t>Mesures à </a:t>
            </a:r>
            <a:r>
              <a:rPr lang="fr-FR" dirty="0" smtClean="0"/>
              <a:t>100kHz :</a:t>
            </a:r>
          </a:p>
          <a:p>
            <a:pPr lvl="2"/>
            <a:r>
              <a:rPr lang="fr-FR" dirty="0" smtClean="0"/>
              <a:t>Mêmes mesures que précédemment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8" r="17699"/>
          <a:stretch/>
        </p:blipFill>
        <p:spPr>
          <a:xfrm>
            <a:off x="6169800" y="2378212"/>
            <a:ext cx="518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948038"/>
          </a:xfrm>
        </p:spPr>
        <p:txBody>
          <a:bodyPr/>
          <a:lstStyle/>
          <a:p>
            <a:r>
              <a:rPr lang="fr-FR" dirty="0"/>
              <a:t>Mesures à </a:t>
            </a:r>
            <a:r>
              <a:rPr lang="fr-FR" dirty="0" smtClean="0"/>
              <a:t>2MHz :</a:t>
            </a:r>
          </a:p>
          <a:p>
            <a:pPr lvl="2"/>
            <a:r>
              <a:rPr lang="fr-FR" dirty="0"/>
              <a:t>Mêmes mesures que précédemment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18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17690"/>
          <a:stretch/>
        </p:blipFill>
        <p:spPr>
          <a:xfrm>
            <a:off x="6169800" y="2378213"/>
            <a:ext cx="518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948038"/>
          </a:xfrm>
        </p:spPr>
        <p:txBody>
          <a:bodyPr/>
          <a:lstStyle/>
          <a:p>
            <a:r>
              <a:rPr lang="fr-FR" dirty="0"/>
              <a:t>Mesures à </a:t>
            </a:r>
            <a:r>
              <a:rPr lang="fr-FR" dirty="0" smtClean="0"/>
              <a:t>10MHz :</a:t>
            </a:r>
          </a:p>
          <a:p>
            <a:pPr lvl="2"/>
            <a:r>
              <a:rPr lang="fr-FR" dirty="0"/>
              <a:t>Mêmes mesures que précédemment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19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17690"/>
          <a:stretch/>
        </p:blipFill>
        <p:spPr>
          <a:xfrm>
            <a:off x="6169800" y="2354462"/>
            <a:ext cx="518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" b="7708"/>
          <a:stretch/>
        </p:blipFill>
        <p:spPr>
          <a:xfrm>
            <a:off x="9671611" y="2006930"/>
            <a:ext cx="2317135" cy="22923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 pour cette séance de </a:t>
            </a:r>
            <a:r>
              <a:rPr lang="fr-FR" dirty="0" err="1" smtClean="0"/>
              <a:t>Saé</a:t>
            </a:r>
            <a:r>
              <a:rPr lang="fr-FR" dirty="0" smtClean="0"/>
              <a:t> 13 non encadrée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584989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Durée de la séance : 2h</a:t>
            </a:r>
          </a:p>
          <a:p>
            <a:r>
              <a:rPr lang="fr-FR" dirty="0" smtClean="0"/>
              <a:t>Lieu : en présentiel en salle « machine » à l’I.U.T..</a:t>
            </a:r>
          </a:p>
          <a:p>
            <a:r>
              <a:rPr lang="fr-FR" dirty="0" smtClean="0"/>
              <a:t>Le contenu : résultats graphiques d’expériences sur les supports de transmission et signaux utilisés pour caractériser ces supports.</a:t>
            </a:r>
          </a:p>
          <a:p>
            <a:r>
              <a:rPr lang="fr-FR" dirty="0" smtClean="0"/>
              <a:t>Ce qui vous devez faire :</a:t>
            </a:r>
          </a:p>
          <a:p>
            <a:pPr lvl="1"/>
            <a:r>
              <a:rPr lang="fr-FR" dirty="0" smtClean="0"/>
              <a:t>Comprendre des graphiques</a:t>
            </a:r>
          </a:p>
          <a:p>
            <a:pPr lvl="1"/>
            <a:r>
              <a:rPr lang="fr-FR" dirty="0" smtClean="0"/>
              <a:t>Répondre aux questions posées</a:t>
            </a:r>
          </a:p>
          <a:p>
            <a:pPr lvl="1"/>
            <a:r>
              <a:rPr lang="fr-FR" b="1" dirty="0" smtClean="0"/>
              <a:t>Déposer le diaporama complété avec votre travail sur l’E.N.T..</a:t>
            </a:r>
          </a:p>
          <a:p>
            <a:pPr lvl="2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ent.uca.fr/moodle/course/view.php?id=27097&amp;section=4</a:t>
            </a:r>
            <a:r>
              <a:rPr lang="fr-FR" dirty="0" smtClean="0"/>
              <a:t> </a:t>
            </a:r>
          </a:p>
          <a:p>
            <a:r>
              <a:rPr lang="fr-FR" dirty="0" smtClean="0"/>
              <a:t>Comment travailler :</a:t>
            </a:r>
          </a:p>
          <a:p>
            <a:pPr lvl="1"/>
            <a:r>
              <a:rPr lang="fr-FR" dirty="0" smtClean="0"/>
              <a:t>Votre travail peut être fait en </a:t>
            </a:r>
            <a:r>
              <a:rPr lang="fr-FR" dirty="0" err="1" smtClean="0"/>
              <a:t>binome</a:t>
            </a:r>
            <a:endParaRPr lang="fr-FR" dirty="0" smtClean="0"/>
          </a:p>
          <a:p>
            <a:pPr lvl="1"/>
            <a:r>
              <a:rPr lang="fr-FR" dirty="0" smtClean="0"/>
              <a:t>Vous déposerez CHACUN le diaporama sur l’ENT en </a:t>
            </a:r>
            <a:r>
              <a:rPr lang="fr-FR" dirty="0" err="1" smtClean="0"/>
              <a:t>idiquant</a:t>
            </a:r>
            <a:r>
              <a:rPr lang="fr-FR" dirty="0" smtClean="0"/>
              <a:t> le nom des 2 auteurs.</a:t>
            </a:r>
          </a:p>
          <a:p>
            <a:pPr lvl="2"/>
            <a:r>
              <a:rPr lang="fr-FR" dirty="0" smtClean="0"/>
              <a:t>Nom du fichier retour : Sae13-Séance1-NOMPrenom1-NOMPrenom2.pptx ou .</a:t>
            </a:r>
            <a:r>
              <a:rPr lang="fr-FR" dirty="0" err="1" smtClean="0"/>
              <a:t>pdf</a:t>
            </a:r>
            <a:endParaRPr lang="fr-FR" dirty="0" smtClean="0"/>
          </a:p>
          <a:p>
            <a:r>
              <a:rPr lang="fr-FR" dirty="0" smtClean="0"/>
              <a:t>L’évaluation </a:t>
            </a:r>
            <a:r>
              <a:rPr lang="fr-FR" dirty="0" smtClean="0"/>
              <a:t>du travail : </a:t>
            </a:r>
          </a:p>
          <a:p>
            <a:pPr lvl="1"/>
            <a:r>
              <a:rPr lang="fr-FR" dirty="0" smtClean="0"/>
              <a:t>Les enseignants doivent pouvoir avoir accès à votre travail pour le consulter avec vous lors des </a:t>
            </a:r>
            <a:r>
              <a:rPr lang="fr-FR" dirty="0"/>
              <a:t>s</a:t>
            </a:r>
            <a:r>
              <a:rPr lang="fr-FR" dirty="0" smtClean="0"/>
              <a:t>éances de T.P. ou de </a:t>
            </a:r>
            <a:r>
              <a:rPr lang="fr-FR" dirty="0" err="1" smtClean="0"/>
              <a:t>Saé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Des questions seront posées sur les notions abordées lors des prochains examens des ressources </a:t>
            </a:r>
            <a:r>
              <a:rPr lang="fr-FR" dirty="0"/>
              <a:t>c</a:t>
            </a:r>
            <a:r>
              <a:rPr lang="fr-FR" dirty="0" smtClean="0"/>
              <a:t>oncernées.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948038"/>
          </a:xfrm>
        </p:spPr>
        <p:txBody>
          <a:bodyPr/>
          <a:lstStyle/>
          <a:p>
            <a:r>
              <a:rPr lang="fr-FR" dirty="0"/>
              <a:t>Mesures à 3</a:t>
            </a:r>
            <a:r>
              <a:rPr lang="fr-FR" dirty="0" smtClean="0"/>
              <a:t>0MHz :</a:t>
            </a:r>
          </a:p>
          <a:p>
            <a:pPr lvl="2"/>
            <a:r>
              <a:rPr lang="fr-FR" dirty="0"/>
              <a:t>Mêmes mesures que précédemment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r="17691"/>
          <a:stretch/>
        </p:blipFill>
        <p:spPr>
          <a:xfrm>
            <a:off x="6169800" y="2390088"/>
            <a:ext cx="5184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1354094"/>
          </a:xfrm>
        </p:spPr>
        <p:txBody>
          <a:bodyPr/>
          <a:lstStyle/>
          <a:p>
            <a:r>
              <a:rPr lang="fr-FR" dirty="0" smtClean="0"/>
              <a:t>Résumé des mesures et calculs des amplifications et atténuations</a:t>
            </a:r>
          </a:p>
          <a:p>
            <a:pPr lvl="2"/>
            <a:r>
              <a:rPr lang="fr-FR" dirty="0" smtClean="0"/>
              <a:t>Remplir le tableau ci-dessous : </a:t>
            </a:r>
          </a:p>
          <a:p>
            <a:pPr lvl="2"/>
            <a:r>
              <a:rPr lang="fr-FR" dirty="0" smtClean="0"/>
              <a:t>Lignes vertes : rentrer les valeurs lues.</a:t>
            </a:r>
          </a:p>
          <a:p>
            <a:pPr lvl="2"/>
            <a:r>
              <a:rPr lang="fr-FR" dirty="0" smtClean="0"/>
              <a:t>Lignes oranges et grises : utiliser les fonctions mathématiques du tableur pour réaliser les calculs.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780692"/>
              </p:ext>
            </p:extLst>
          </p:nvPr>
        </p:nvGraphicFramePr>
        <p:xfrm>
          <a:off x="1496218" y="2741118"/>
          <a:ext cx="9199563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Feuille de calcul" r:id="rId4" imgW="7362950" imgH="2066812" progId="Excel.Sheet.12">
                  <p:embed/>
                </p:oleObj>
              </mc:Choice>
              <mc:Fallback>
                <p:oleObj name="Feuille de calcul" r:id="rId4" imgW="7362950" imgH="2066812" progId="Excel.Sheet.12">
                  <p:embed/>
                  <p:pic>
                    <p:nvPicPr>
                      <p:cNvPr id="7" name="Espace réservé du contenu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6218" y="2741118"/>
                        <a:ext cx="9199563" cy="258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6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transmission par fibres optiques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Découverte du contexte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AutoShape 2" descr="La fibre optique : son truc en plus - Darty &amp; Vous"/>
          <p:cNvSpPr>
            <a:spLocks noChangeAspect="1" noChangeArrowheads="1"/>
          </p:cNvSpPr>
          <p:nvPr/>
        </p:nvSpPr>
        <p:spPr bwMode="auto">
          <a:xfrm>
            <a:off x="155575" y="-830263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" y="4334933"/>
            <a:ext cx="4059765" cy="202988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25" y="3905778"/>
            <a:ext cx="3820176" cy="257414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97" y="158509"/>
            <a:ext cx="502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poste de travail à l’I.U.T.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80" y="1392086"/>
            <a:ext cx="9045039" cy="50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24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1087394"/>
          </a:xfrm>
        </p:spPr>
        <p:txBody>
          <a:bodyPr/>
          <a:lstStyle/>
          <a:p>
            <a:r>
              <a:rPr lang="fr-FR" dirty="0" smtClean="0"/>
              <a:t>Les lignes de transmission</a:t>
            </a:r>
          </a:p>
          <a:p>
            <a:pPr lvl="1"/>
            <a:r>
              <a:rPr lang="fr-FR" dirty="0" smtClean="0"/>
              <a:t>Le tiroir des lignes</a:t>
            </a:r>
          </a:p>
          <a:p>
            <a:pPr lvl="2"/>
            <a:r>
              <a:rPr lang="fr-FR" dirty="0" smtClean="0"/>
              <a:t>Rechercher la dénomination usuelle des lignes fibres optiques.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85750" y="2395664"/>
            <a:ext cx="4534913" cy="34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25</a:t>
            </a:fld>
            <a:endParaRPr lang="fr-FR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jarretières</a:t>
            </a:r>
          </a:p>
          <a:p>
            <a:pPr lvl="2"/>
            <a:r>
              <a:rPr lang="fr-FR" dirty="0" smtClean="0"/>
              <a:t>Rechercher quelle est la fonction des jarretières.</a:t>
            </a:r>
            <a:endParaRPr lang="fr-FR" dirty="0"/>
          </a:p>
        </p:txBody>
      </p:sp>
      <p:pic>
        <p:nvPicPr>
          <p:cNvPr id="14" name="Espace réservé du contenu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86" y="2501219"/>
            <a:ext cx="3513922" cy="351392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96278" y="2683822"/>
            <a:ext cx="4657521" cy="3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26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connecteurs</a:t>
            </a:r>
          </a:p>
          <a:p>
            <a:pPr lvl="2"/>
            <a:r>
              <a:rPr lang="fr-FR" dirty="0" smtClean="0"/>
              <a:t>Rechercher la différence qui existe entre ces différents connecteurs. Préciser les applications de chacun.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924"/>
            <a:ext cx="4762500" cy="3228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7" y="2067924"/>
            <a:ext cx="5114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bobines (amorce et fin)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8771" y="2179905"/>
            <a:ext cx="4618392" cy="346327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914472" y="1197526"/>
            <a:ext cx="465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Monotype Corsiva" panose="03010101010201010101" pitchFamily="66" charset="0"/>
              </a:rPr>
              <a:t>Une bobine de 500m en valise </a:t>
            </a:r>
            <a:r>
              <a:rPr lang="fr-FR" sz="2400" dirty="0" smtClean="0">
                <a:latin typeface="Monotype Corsiva" panose="03010101010201010101" pitchFamily="66" charset="0"/>
              </a:rPr>
              <a:t>jaune</a:t>
            </a:r>
            <a:endParaRPr lang="fr-FR" sz="2400" dirty="0">
              <a:latin typeface="Monotype Corsiva" panose="03010101010201010101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07953" y="5715299"/>
            <a:ext cx="465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Monotype Corsiva" panose="03010101010201010101" pitchFamily="66" charset="0"/>
              </a:rPr>
              <a:t>Une bobine de 500m en valise grise</a:t>
            </a:r>
            <a:endParaRPr lang="fr-FR" sz="2400" dirty="0">
              <a:latin typeface="Monotype Corsiva" panose="03010101010201010101" pitchFamily="66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41077" r="12132"/>
          <a:stretch/>
        </p:blipFill>
        <p:spPr>
          <a:xfrm>
            <a:off x="6914472" y="1750574"/>
            <a:ext cx="4755147" cy="34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4" y="1573141"/>
            <a:ext cx="4483925" cy="44726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2" y="959961"/>
            <a:ext cx="5713021" cy="5713021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appareils de mesure</a:t>
            </a:r>
          </a:p>
          <a:p>
            <a:pPr lvl="1"/>
            <a:r>
              <a:rPr lang="fr-FR" dirty="0" smtClean="0"/>
              <a:t>Un photomètre</a:t>
            </a:r>
          </a:p>
          <a:p>
            <a:pPr lvl="1"/>
            <a:r>
              <a:rPr lang="fr-FR" dirty="0" smtClean="0"/>
              <a:t>Un réflectomètre</a:t>
            </a:r>
          </a:p>
          <a:p>
            <a:pPr lvl="2"/>
            <a:r>
              <a:rPr lang="fr-FR" dirty="0" smtClean="0"/>
              <a:t>Rechercher l’utilisation et le mode de fonctionnement de chacun de ces appareils. 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220" y="1428406"/>
            <a:ext cx="2985959" cy="49000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d’un photomètre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29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Vérification des données de l’appareil</a:t>
            </a:r>
          </a:p>
          <a:p>
            <a:pPr lvl="2"/>
            <a:r>
              <a:rPr lang="fr-FR" dirty="0" smtClean="0"/>
              <a:t>Calculer la puissance en Watt correspondant à la puissance affichée en dBm.</a:t>
            </a:r>
          </a:p>
          <a:p>
            <a:pPr lvl="2"/>
            <a:r>
              <a:rPr lang="fr-FR" dirty="0"/>
              <a:t>Calculer la puissance en </a:t>
            </a:r>
            <a:r>
              <a:rPr lang="fr-FR" dirty="0" smtClean="0"/>
              <a:t>dBm </a:t>
            </a:r>
            <a:r>
              <a:rPr lang="fr-FR" dirty="0"/>
              <a:t>correspondant à la puissance affichée en </a:t>
            </a:r>
            <a:r>
              <a:rPr lang="fr-FR" dirty="0" smtClean="0"/>
              <a:t>Watt.</a:t>
            </a:r>
          </a:p>
          <a:p>
            <a:pPr lvl="2"/>
            <a:r>
              <a:rPr lang="fr-FR" dirty="0" smtClean="0"/>
              <a:t>Ces mesures sont elles cohérentes ?</a:t>
            </a:r>
            <a:endParaRPr lang="fr-FR" dirty="0"/>
          </a:p>
          <a:p>
            <a:pPr lvl="2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5" y="3878424"/>
            <a:ext cx="2934689" cy="9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Caractérisation d’un signal sinusoïdal à l’aide un oscilloscope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Comprendre et se familiariser avec les signaux …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32083"/>
            <a:ext cx="2743200" cy="16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Etudes de mesure et calcul d’atténuation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30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mode opératoire :</a:t>
            </a:r>
          </a:p>
          <a:p>
            <a:pPr lvl="1"/>
            <a:r>
              <a:rPr lang="fr-FR" dirty="0" smtClean="0"/>
              <a:t>Mesure en deux étapes :</a:t>
            </a:r>
          </a:p>
          <a:p>
            <a:pPr lvl="3"/>
            <a:r>
              <a:rPr lang="fr-FR" dirty="0" smtClean="0"/>
              <a:t>Mesure de la puissance sans la fibre à tester = mesure de référence (en dBm) : </a:t>
            </a:r>
            <a:r>
              <a:rPr lang="fr-FR" dirty="0" err="1" smtClean="0"/>
              <a:t>Pref</a:t>
            </a:r>
            <a:r>
              <a:rPr lang="fr-FR" dirty="0" smtClean="0"/>
              <a:t>(dBm)</a:t>
            </a:r>
          </a:p>
          <a:p>
            <a:pPr lvl="3"/>
            <a:r>
              <a:rPr lang="fr-FR" dirty="0" smtClean="0"/>
              <a:t>Adjonction de la fibre à tester et mesure de la puissance à sa sortie :  Ps </a:t>
            </a:r>
            <a:r>
              <a:rPr lang="fr-FR" dirty="0"/>
              <a:t>(en dBm)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Donner l’expression de l’atténuation en dB en fonction de </a:t>
            </a:r>
            <a:r>
              <a:rPr lang="fr-FR" dirty="0" err="1"/>
              <a:t>Pref</a:t>
            </a:r>
            <a:r>
              <a:rPr lang="fr-FR" dirty="0"/>
              <a:t>(dBm</a:t>
            </a:r>
            <a:r>
              <a:rPr lang="fr-FR" dirty="0" smtClean="0"/>
              <a:t>) et Ps(dBm</a:t>
            </a:r>
            <a:r>
              <a:rPr lang="fr-FR" dirty="0"/>
              <a:t>)</a:t>
            </a:r>
            <a:r>
              <a:rPr lang="fr-FR" dirty="0" smtClean="0"/>
              <a:t> </a:t>
            </a:r>
          </a:p>
          <a:p>
            <a:pPr lvl="2"/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10026"/>
          <a:stretch/>
        </p:blipFill>
        <p:spPr>
          <a:xfrm>
            <a:off x="3581400" y="2963989"/>
            <a:ext cx="5950578" cy="330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de mesure et calcul d’atténuation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10515600" cy="2539676"/>
          </a:xfrm>
        </p:spPr>
        <p:txBody>
          <a:bodyPr/>
          <a:lstStyle/>
          <a:p>
            <a:r>
              <a:rPr lang="fr-FR" dirty="0"/>
              <a:t>Mesure de la </a:t>
            </a:r>
            <a:r>
              <a:rPr lang="fr-FR" dirty="0" smtClean="0"/>
              <a:t>ligne G657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31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00" y="1682020"/>
            <a:ext cx="6397200" cy="47979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3467595" y="1175657"/>
            <a:ext cx="1436914" cy="23869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669475" y="1009403"/>
            <a:ext cx="2101933" cy="25531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de mesure et calcul d’atténuation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5341246" cy="1087394"/>
          </a:xfrm>
        </p:spPr>
        <p:txBody>
          <a:bodyPr/>
          <a:lstStyle/>
          <a:p>
            <a:r>
              <a:rPr lang="fr-FR" dirty="0" smtClean="0"/>
              <a:t>Résultat de la mesure de référence (</a:t>
            </a:r>
            <a:r>
              <a:rPr lang="fr-FR" i="1" dirty="0" smtClean="0"/>
              <a:t>étalonnage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Mesure </a:t>
            </a:r>
            <a:r>
              <a:rPr lang="fr-FR" b="1" dirty="0" smtClean="0"/>
              <a:t>sans</a:t>
            </a:r>
            <a:r>
              <a:rPr lang="fr-FR" dirty="0" smtClean="0"/>
              <a:t> la fibre à tester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32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90" y="2032227"/>
            <a:ext cx="4442201" cy="1800000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456218" y="741406"/>
            <a:ext cx="4897582" cy="147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Résultat de la mesure de la fibre </a:t>
            </a:r>
          </a:p>
          <a:p>
            <a:pPr lvl="1"/>
            <a:r>
              <a:rPr lang="fr-FR" dirty="0" smtClean="0"/>
              <a:t>Mesure en </a:t>
            </a:r>
            <a:r>
              <a:rPr lang="fr-FR" b="1" dirty="0" smtClean="0"/>
              <a:t>sortie</a:t>
            </a:r>
            <a:r>
              <a:rPr lang="fr-FR" dirty="0" smtClean="0"/>
              <a:t> de la </a:t>
            </a:r>
            <a:r>
              <a:rPr lang="fr-FR" dirty="0"/>
              <a:t>fibre à tester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838200" y="4298868"/>
            <a:ext cx="10515600" cy="179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Exploitation des résultats :</a:t>
            </a:r>
          </a:p>
          <a:p>
            <a:pPr lvl="2"/>
            <a:r>
              <a:rPr lang="fr-FR" dirty="0" smtClean="0"/>
              <a:t>Déterminer l’atténuation dans cette fibre optique</a:t>
            </a:r>
          </a:p>
          <a:p>
            <a:pPr lvl="2"/>
            <a:r>
              <a:rPr lang="fr-FR" dirty="0" smtClean="0"/>
              <a:t>Si la longueur de cette fibre est donnée, Lo=1,6km, déterminer la valeur de l’atténuation linéique de cette fibre (en dB/km). </a:t>
            </a:r>
          </a:p>
          <a:p>
            <a:pPr lvl="2"/>
            <a:r>
              <a:rPr lang="fr-FR" dirty="0" smtClean="0"/>
              <a:t>A quelle longueur d’onde est réalisée cette mesure …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/>
          <a:srcRect l="400" t="-6" r="15746" b="55906"/>
          <a:stretch/>
        </p:blipFill>
        <p:spPr>
          <a:xfrm>
            <a:off x="7066286" y="2032227"/>
            <a:ext cx="456428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Etudes de mesure et calcul d’atténuation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Même procédure à une longueur d’onde différente</a:t>
            </a:r>
          </a:p>
          <a:p>
            <a:pPr lvl="2"/>
            <a:r>
              <a:rPr lang="fr-FR" dirty="0" smtClean="0"/>
              <a:t>A quelle longueur d’onde sont réalisées les mesures ci-dessous.</a:t>
            </a:r>
          </a:p>
          <a:p>
            <a:pPr lvl="2"/>
            <a:r>
              <a:rPr lang="fr-FR" dirty="0" smtClean="0"/>
              <a:t>Déterminer l’atténuation de cette fibre.</a:t>
            </a:r>
          </a:p>
          <a:p>
            <a:pPr lvl="2"/>
            <a:r>
              <a:rPr lang="fr-FR" dirty="0" smtClean="0"/>
              <a:t>En déduire son atténuation linéique.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33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3833"/>
            <a:ext cx="4479262" cy="180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/>
          <a:srcRect l="118" t="45" r="16618" b="56649"/>
          <a:stretch/>
        </p:blipFill>
        <p:spPr>
          <a:xfrm>
            <a:off x="6739255" y="2773833"/>
            <a:ext cx="461454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Bonne rédaction 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34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98" y="2306286"/>
            <a:ext cx="2194091" cy="33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Réglage du signal</a:t>
            </a:r>
          </a:p>
          <a:p>
            <a:pPr lvl="1"/>
            <a:r>
              <a:rPr lang="fr-FR" dirty="0" smtClean="0"/>
              <a:t>Forme : sinus</a:t>
            </a:r>
          </a:p>
          <a:p>
            <a:pPr lvl="1"/>
            <a:r>
              <a:rPr lang="fr-FR" dirty="0" smtClean="0"/>
              <a:t>Amplitude : 4V crête</a:t>
            </a:r>
          </a:p>
          <a:p>
            <a:pPr lvl="1"/>
            <a:r>
              <a:rPr lang="fr-FR" dirty="0" smtClean="0"/>
              <a:t>Fréquence : 1kHz</a:t>
            </a:r>
          </a:p>
          <a:p>
            <a:pPr lvl="2"/>
            <a:r>
              <a:rPr lang="fr-FR" dirty="0" smtClean="0"/>
              <a:t>Calculer la période de ce signal.</a:t>
            </a:r>
          </a:p>
          <a:p>
            <a:r>
              <a:rPr lang="fr-FR" dirty="0" smtClean="0"/>
              <a:t>Montage : 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4</a:t>
            </a:fld>
            <a:endParaRPr lang="fr-FR"/>
          </a:p>
        </p:txBody>
      </p:sp>
      <p:sp>
        <p:nvSpPr>
          <p:cNvPr id="11" name="AutoShape 4" descr="data:image/png;base64,iVBORw0KGgoAAAANSUhEUgAAAm0AAAFBCAIAAACq7w85AAAAAXNSR0IArs4c6QAAAARnQU1BAACxjwv8YQUAAAAJcEhZcwAADsMAAA7DAcdvqGQAAF9ySURBVHhe7d0JnFxVlT/wc+5979XS1Xsn6SwQloYECBIWJQoo44oaFQEHVBQQFMW/IjruCuLI6Ohf0XEDlxEluIZFAQVFwQE0IEuAICAJZCWdpJfq7trfu/f8z3ld85//f0ZnoEgg3X2+1KfpVNet7up+9X7vvHcXJCJQSimlVEtM8/9KKaWUeuo0R5VSSqnWaY4qpZRSrdMcVUoppVqnOaqUUkq1TnNUKaWUap3mqFJKKdU6zVGllFKqdZqjSimlVOs0R5VSSqnWaY4qpZRSrdMcVUoppVqnOaqUUkq1TnNUKaWUap3mqFJKKdU6zVGllFKqdZqjSimlVOs0R5VSSqnWaY4qpZRSrdMcVUoppVqnOaqUUkq1TnNUKaWUap3mqFJKKdU6zVGllFKqdZqjSimlVOs0R5VSSqnWaY4qpZRSrdMcVUoppVqnOaqUUkq1TnNUKaWUap3mqFJKKdU6zVGllFKqdZqjSimlVOs0R5VSSqnWaY4qpZRSrdMcVUoppVqnOaqUUkq1TnNUKaWUap3mqFJKKdU6zVGllFKqdZqjSimlVOs0R5VSSqnWaY4qpZRSrdMcVUoppVqnOaqUUkq1TnNUKaWUap3mqFJKKdU6zVGllFKqdZqjSimlVOs0R5VSSqnWTfkcHR0aan6mlFJKPeOmao5uXr/+H97y1mP33vu5s2btm8+98rBD//ljH63Xas0vK6WUUs8IJKLmp1PHVZd9/8L3vLdcKhHwD0+xRUtkCRYtOuDzl//goCOOaD5OKaWU2sWmXo7+4YYb3/2q1zQ4PslhWlAnYAx6A8i3ufPnXv3AA+1dXc1HK6WUUrvSFDuvWymVvnTO/wqAQvSRxRApg8j/NM2DAdq+5YnPnnPO5D+UUkqpXW2K5eivr1gxtH5dhpKC990GuerMkwdEj+CAEiAyeNPVV1dLpWYDpZRSaleaYjm6Yc2DXH3mENrRdHgoEOQAEg5RuRFHqfO+Vq89eNddzQZKKaXUrjTFcvS+VascYMNiEmKEmAdoh2AWYh9gt8cOwgxAADC4fn2zgVJKKbUrTbEcHRkaahCVEhpL3ESSoMkYY/Z2yQKiPqDZFmejmYs223y4UkoptWtNsRxdNDDQbbCAUPewHWCzr5ct5AwUQiwA8P057wK+mSn2upRSSk1RUyxvbMJ1p5ljgw7+PICGgVLceMLAhLcAoU9MwwZFgDr5ZgOllFJqV5piORqDJ++7EpoPsJBgAUA/wAjhVpcMgt8GsMP5CcRG8+FKKaXUrjXFcrQBNAwUZsID2gsHeFiEkqNzkDqQEFwJknHwE0D1qTdHk1JKqSlpiuWoQxwzsL5eG4njtkIhG2XCtvx8ggMDPDyT288E3Yj8kqrj480GSiml1K40xXI0ymW58hxGuKdev71S/lOt/pdGvUgwSmYEfCMwnqgdYfDPDzQbKKWUUrvSFMvR+fsNoLUVC1stPOrpCYCiMcMe1yXu4Xp9U6NB6fjRdavubDZQSimldqUplqNd8+YXASYIygR1A1UCm21LLGRC3CcXvLSz47kGFhHEf76/pOuSKqWU2vWmWI7ufeCSoksqnJQIMYA3uHW8uMnTSEz1WhIllYVt4V4ZnBvBult+22yjlFJK7TJTLEeXLjvSAViEiCBykLVRNsg4ayuImwnuLif3luLBmBoJPHT9tc02Siml1C4zxXK0p6/voCVLsh7yXmaoN3EjIJ/1Pg+YwdBDkJBpoCl5uOPGG2u66otSSqldbIrlKDv6mKMLBjoQO4zJAVkXkyEPPqQ4B4kF7y1OhLBleOj3P/lxs41SSim1a0y9HD3mxS/pQehEaje+3UIbQd4hB2kVoYJQDWDcu2oVQoe//86lzTZKKaXUroFEU2zuH5ckZ/TPKheLgOAJEgcE4YRxjijDmWrRou9AmJfLDldq//jQo/0DA82WSiml1M429epRGwTHLn/NPIO9nJoEBVmCNO61UqESUAWwQVhN4IlKreTgtpUrm82UUkqpXWDq5Shb9oa/7wHqJOgAuXGU9hD1gCygFiMm3sZghzyMG3vlV7/C9WuzmVJKKbWzTckcXfyK4/rm7dFmJotRaOM09dDrYRZgwbkQgAhjzx/dxLbBO35+TbOZUkoptbNNyRw1QXDYWe8oGNMF0Mn1qIFuotkA8w3OQupEn0OMACKEHMItl2pvI6WUUrvK1OtnNGlozZqfHXKwIXBgrAx6gQCwGtnNcVIhTCAYgtgjhAYCgs8+8ugc7W2klFJqF5iS9SjrW7Jk4SFLZwPODYIFGPagbTcB3zoAepAK4NsAcgQZghDwzp/8tNlMKaWU2qmmao6yA849l8OyHahhYAhonY//UqsVAXxgGiizMQSICFyb0u9+8INmG6WUUmqnmsI5uufJp9CcOdU4fiyJ15JfC7AJYJSglhCzgPzqOESrAOvWPvqnm3TaeqWUUjvfFM5Rm83OOvXUIYAJi2XEKpg6oAeICThEQ8AGUh1NmYCL1BWXfrPZTCmllNp5pnCOsnlvfvNGY55wNExUBmogNAD4k6olj1RBP0E0QVj2/vorr/zz6tXNZkoppdROMrVztH/p0vH99x9BGOP4lBVJietRxq/KGtMgKAGNAzmANgx++o1vpF9USimldpqpnaPsuH/4gDcGEANCmV8XoBNNJ9mc5/uAK9QkvVJqfXLDissnisVmM6WUUmpnmPI5euybT7W5PBAZpBAggxDJqyLvnJFBpcAfrTWW/1+r/eCzFzWbKaWUUjvDlM/RMJt96amnZkCW9c6CBGdMvkG+LJ12uQyFwIMFWRuGP/7yq1/bsWF9s6VSSin1tE35HGUnfOADc4JwFlF3Ome91KAB8v2e5MZFaujlI98PtdqVF5yfNlJKKaV2gumQo7MGBl5yyindgO0A+fS8Lr8ulLVfwHElaiEgzKGJuCZFuOVHl2+5TzvuKqWU2jmmQ46yo959TiHgxJSroYRQTVxigsSAN9LHyCKGJgiNtQaQ4NoLL2w2U0oppZ6eaZKjc5ct2+/5L2hLc9QhlAkmkiQhlP88GXIg66lhXm72wet/vum++5otlVJKqadhmuQoe8GnP9NhwzCKqojlAGpREKddjZC8AcoAZclnPAUeGia86nOfbTZTSimlnobpk6Nzjn1R7pij1sfxWkeDCYwnHlC6F2UD5FsuMtkAAgRv3Lij31x55Za1a5stlVJKqVZNnxxlL/zyxeus3QAwjug95T30opH+R8jFaBJ6HwSQWCyRL8bJFV/4fLOZUkop1applaPzDll6zNvPqll+VdgD4Z5gFppwLxv1o21PoI0gRHSe6uQsws0/vGJ0cLDZUimllGrJtMpRdsr7P9CHQS/RXGNnAfUlSa937c53WuwIowgMogwn7bAY1mo3fuvSZjOllFKqJdMtR+cNDJx19jv3NrbTNwJDFhzFMQIZQ558NfExQcFCgSDr/I1f+3KtVGq2VEoppZ666Zaj7BXvO3c2Uic4zsvM5HLeCDGZUuzKCTkPbQgRUojQGC3e+C9fbjZTSimlnrppmKN9AwOLj39tW2gzIOt6WwRLlsDUnKyqlgXMm3TGBlkkBn7zjW/EtVqzpVJKKfUUTcMcZc//xPnDHioGvDVhGHFmphkqc9nnwVoOVoIGQQ1xy+DWP6xcOdlKKaWUeqqmZ47OX7o08/zn73BQRBzzvuK8IwoNFALDoVpKPFegFYAxojGEFRd/sdlMKaWUeoqmZ46yF5x11ijANnJbfDIMruEpQGONjcFPeGogOoDYQULwl9WrV11/XbOZUkop9VSgTJ03HfkkOX/Zc9fdv5oQMgQ5hwGYxEI5cRW+y2Dd+5gfBhAh7r/00IvvubvZUimllHrSpm09aoLghE9e4BNwTmaubwS2hDROboIgAbIe2gB7TNBtbRvi1tWr773++mZLpZRS6kmbtjnKDnvd8fsMDOS43vZQJTcOvmSwZmRRUg8+Y4OQ61KimAtT9Dd87V+azZRSSu08o+vWbvz9LRObNzf/Pe1M5xxlx7373RkC8pCkp6+5DA0J+bMaQMnANpeMec+xmhDc89tfb16t63srpdTO0ajVrvjgB9/b3f2Jgf2+eeyLv73XXv86u//eL37JJ0nzEdPFtL0+OqlaLH5q0f47hnZ4Cw0HCWDdcz2KCWertRWXZBEKhAakN++rTjjptJ/9rNlSKaVUqzY+/PCFJ76++OeHc+mAw27AudbkyHHedB959PKrflbo728+dOqb5vVorqvrJef8r04M2siEaa+iBkepfIKxSwKQLkhZoDw/0sOaa64ZXbuu2VIppVRLXJJ89s1v3PHnh3kfyxmDADFQg++2XMzAyB2rfvOOtzcfOi1M8xxlx5z73r658zAhuSiKFCNVEWrg+ZVzfHYAdtmggJC1WE7cdR/6aLOZUkqplvzoM5/ZdN/qNpk/Tm4Bgp0cZ+gxJqhQ8pfrr1vz/cuaj576pn+Ockl60JtO4fhMkP+K/IoRUV42HyhxhZq3pg0xB8j/TNDefvXP/nLTTc2WSimlnrqHrrw672QHKzOwAoYyByvUAare1kgGUBiDj159VfPRU9/0z1H2d+ed5wrZ2ABxdnpq85STPAVCcOQocVnAjOffBd+PN7zv/dPvMrhSSj0z6qVSZc0jnWmhkuYoGeJ9LSRgJgiqgLGX4YibVt3ZbDD1zYgc7ezvP+ZtZ/Fr5T9qQByWckE0CxAZ8B7QGBPw3cxFiMVH/rL6+z9otlRKKfVUDK5Zk8e4D6AXsEc+yq2dM9VgHZI6mgmAIaLHt21rNpj6ZkSOsuPec24+DEOOTP5zImQNdCC0E3QYY9GUXTIOHKjYIF9O6tf+wwcmBgebLZVSSj1p5c2bZ6Hf1+CeaOcC7AGwt4nmQpAnxxWqI1cxpgxYznItM03MlByds+/Ac15zfI0gkfXSICJZyrvLRIGNxn1S8T5ID5q6bOAAiuPjv/rgR5otlVJKPWmbf/vbPOIsxNngugy0Acw1Zg5QB3EBYwwaIk8IvTruZSo65TP/1IiiBoHxEFlrAROflOM6ArUj8HHTAk99iBn+pXhYveKKrTotg1JKPUVbrruOHKHzEUj/oob01G20ZzPt1lhPESEHap5ojuboVDRvYGD5O98Zy7wTYc2bCaKy9zmEWdbOJ9jb2N7Akouz6WAYC+7GD36o2VIppdSTMPrza7Kbt+SkGAlqMuON5OgO8qNxLTCYAyqAWxgGcy3uv2xZs83UN4NylJ1xwQWz+udXEMZ8zH/gAkBfEHY7OfOQBdtIfI2kj1kbYgC08abfPHbDjc2WSiml/icjX/kK7zw9BkOAw+SrZMjaMkDV+UziugG6uEaNk4Bo/pFHNttMfTMrRwtdXWd/9jMGXSCXQm2PjTIxF6i+bqMnyG0BKiN4w8dQiU079N7+oQ/pGBillHoySitXTvzbLVyAjqLfAPEOvocoJgiMbY/CdrCdUr1gBBh2ti9evrzZbOqbWTnK/u7UNx9xwIGzADqDAH1cBxoDv8knj5DbBDCOpkpUSacc5qx94oH7b7/kkrSdUkqpv6m2efPwu86Ojcy3UPZJhUMUoU7Q8DKm0Ce8R0UZqY9IYLoOPjRTKDRbTn0zLkdtEJzxnW9ziNokcUTGQIwwRn6Uj6H4D+/l1C4LDSRhMILwo09+slwspk2VUkr9dX/+h/eXiqOjHqrphLo5AJLFniEGrJAf8/EEJQ055QuEZv83vKHZbFqYcTnK9li27MjT3+YcZQxmEbIk10elmy7Kb2NyCwjJjHr/BMDQWPGqf/78ZEOllFL/1QMrV264ZmUpxC0Oata0gemzaZQCNRC4Nh0HKCJMcNnqnc9lDjvrrGbLaWEm5ih76T9eOCeX74bAOzkLwb+FdsB2shyoEcr0jxNgBp0fI6yA+dmXLx6avivQKqXU0zG6fv3PzjxjS4MeiYFrjypBe2h6ueo0XIxy9UlZg4XAWN61gtwG3vn2YBpNwsBmaI629/cf9b5zg3Syx0Y6M0O69gu1yRl88BZHLIykM9fzr4hqtR998vxmS6WUUv+P333oH1y5VAR8IgnG5OKo512oCW2AMq2N8z7jZSrWwEunk1xP3+HTbkjhDM1RdvDHPkLz+mIk6ykkRCO9yAK0DkzF2+EkaaQTQmYoaQe47QeXbXjwwWZLpZRSqcd/e9PDv7gmMGCQMIQgCmOELfV4Y5wY8lyWcC3C+9J64smCRzjwQ//AZUyz8XQxc3M0LBSef+GnA05KoEBO4/sYXcn47eS3+oSPqnxg+O+eR1n0Jwb60T9/rtlSKaUU7yST5PrzzoOGy1vIWcharkmSjDF1ggkDMfFOVCYzj2SxF6h6yB919NIPf7jZeBqZuTnKnnPmWQOHHJoBDBECkr/6ONAQ4jBvH2CtLKvmCE0ZsUTw88tX3Hfbbc2WSik14/3pW5eMP7SmzZq8wZyBvPEFoN4gbONCBWWdSiQI0PLeNDZYtsFRF1/cbDm9zOgcZS+88NOTi+QF/IcHG5OpgHFgAr55HwOMeQ5XW0aTIHzrk59sNlNKqZmtViz+7pOf5AokTFcYDdO1swxBJjTdUdjBn6DkaJn8oHNbPR3w/vfNP+KIZuPpZabn6J7LXz3wqleGfMgkw4ex4n1CgLw1WPLpgOKS4WI0ib2PEB+45Zbf//jHzZZKKTWD/dtXvlwuFnnX6QAmYhh3fqThhj1sr1UdJVnP+coxihOenuBa5eAlx174j82W0w6SzNs+oxXXrv3ukgOLcfyIhyJijBggH1/4GKHGGwjjAy65E/nOgX0Gvv7QQybg8lUppWaoarF4/r5740SxnUwWbcl6l1BMpmg9eb8QoMdg0Zmqh7LFiRA+cvOt+xw5fSam/09mej3KugYG9n/TqWMeqgYahmLw3vnYQdHLDEcJYd5CF2K79x0e6o8/9scVK5otlVJqRvr9V/9lbKw44WA7+XWUbPBug/NbXDLq/YSHHR6GPTXQI/qsoVe997xpHKJM61ExvHbtxw88YChOxhEqBBawAVREDlHoAehDWfQ7Mml3JEd9AwMXPvBAOL3GESul1JM0vm3w4/vuUylXjZV5FWR0w2SXIs5NI5OttgFw1RFwoYaQ6+v9+PrN02zihf9E61HROzBw7DveEYBFQt4sSuksVnyAwX/5SKY6gjxvDhyxjvir1fWP3f7lLzdbKqXUDHPT5y6KK1UOD949Bg66HPQgtoPNBxmLgfeQeHCIJQ9Fghd89BPTO0SZ1qNN1WLx7L33HSyOjALU5fCCfy8yB8ccgPn8azKm6PlYC2YD9gdBXzbzpj8/lFuwoNlYKaVmhr9ce82PTj6hnFDdA5eegYe+yJZMsK3SqBCgNd67HgM9mcxYTN1Ll3ziD3fY6d6hROvRplxX1+s//MFQIhMNUDuEobX82+nHaEGABfQW5WRFPwYLvJ1bqa4/55xmS6WUmhnqY8Wb3/eurDWRhzxC3kBXFiJykXVceFhDckHUQi6Q8aPO+Vd/7JPTPkSZ5uh/WP6+9+21195ciAaAIZB3stz3nhjNIalK5SPBfO/7XdLu/MS1146tXNlsqZRSM8Cq//3PY9uHal6K0TC9DhoRDAFuryc1LkYBA8kULCWwox7PPvKII44/vtlyWtMc/Q9hNnviBRcAyRpqAHEXwEKJz2SWJ/5kMd8Q5oPPQ8IFqwfY8P73J4ODaVOllJrm1v3y+j9e/L/HG8lI1VdlgW5AObUbbm3gjjqARespSLx3VCTYlvjXf/azzZbTnV4f/f+4JHnTAQeMrl1vIdkjwIGEBsD0gs/yBmPll5UlWQmoBhDwoRdi7wtftN/vbm42VkqpaWp8w/pvH35weaJU8zCRSAfdCE0b+EwmeqgWo8WsoQIheV8BqCAc8JKXfvLG3zQbT3daj/5/bBCcdcGnspbmAiwiwx85PAvGFCwUiNoIIjJWLq4jyGp6OHrLLSOXXjLZVimlpqW4VLrmDa+vjpV8OpqlL7QdMpGqrDs5QSaQxTwoR9QVRW1hutikh7d+/gvNxjOA5uh/9rJT37zk+c/vDgNLGAM2iCp8hEVU9dAgaIRRicww0fbENZCqBtZ+9IPVNWuajZVSatr5t3PfNfTA/Rm0gZVTcRn0kYWG9RMBbqnXPfkCmnZnskmSd9hOcOzJpyw8ZGmz8Qyg53X/ik1rHvzooYd2JvEA2jnkuwAKBgL+RaEZ81QEKgNkIuzkjE3P8UYLFrz63nujvr5me6WUmi4ev/66q058DWdo3IAaJTHJMqJli0NAIw2wBro8Lix0hNVyBhwXo7n58992971tM2l/qPXoX7HHkoNe/fGPEdiEqARUs1BFqCOWEMaAKnzwwQ+KKQ4gsUENguKWzQ+97YzJtkopNW2Mb9n8k7PfXkxgPEkmyJU8VEFmV3gipicaUA2hYUyZA7VWGXdJyREZfPW3vj2jQpRpjv51J33kI4vmz+s0GHDFSdTwlABVyccGjKU8Yp6w5qDhfQIu4qOza6+rXvHDZmOllJr6klrt8je8fmJ4e4JQdVCxpm6wamwJ+KNJAoh5t+i5rggnEucAMsbu+6rl+7ziuGb7GUNz9K8Ls9kTLvlGp3ftAB0AXQh9BmcZ6DLQDiYvA0zRGGiQr8tqtXLN/Yn3nTuhF0qVUtPFb84/f8uf7k0SqHtoINQTqqIpeV9L5081CGEgnYz4EycTwGHX7DmvvOTSZuOZRHP0b9pj+fJln/7UXkE4H6M5GHTKNJKmI4G8h4AQ0yvLzkqKxgDjiOtHRm554xvjUqnZXimlpqxHfn3jLRd/qYFU9r5EUCKsWRxDGvacpvIAy3vCxBuXGIp5R2gD++rvfKutvz9tPbNojv539vzox7uWHgKOEsAyQsnKuKgqQN1SbOQqKRpZ8z0DZrwBO7yvrFnz4Mc+2myslFJTU1yr/eQd7/BAnmTOGW+w7GkHuK3ODyNMeJ84n3VQAGhH6DTQb+HvP/fZfV/96mb7GUZz9L+DQbDH974XFAplazZ62uh8MTAVQ1Xv+TDNGmw4KUa9DRP+iBBF+MhXv7bma19rtldKqSno15/+9NjGjeB9SJiFgCCYIBiMYZiklnAAeRvkAxsaMAQRwhEnvP7Ic9/XbDzzaI7+D7JLlvR/8XMlHzeQD8pMgCYiiky6xBqQI5kksIHOgUwu2fDEsbrqvPOGVq1qtldKqSnl8dtv/+MXv9CGwLesEVWgMa4rZA4jyHGI8ifeB0ASogCz5y444V9/YGbAfPR/i+bo/2zWO94x613nhCEfglHeJR0E3dLbSH53fPMeGkniLZhQPuftrCtJ1rzl1His2GyvlFJTx3XnvTefyI6O8xIRx11j3Cdcg2YBekhuvPfLkM863+lhloHTv/OdqFBoNp6RNEeflIO+dHHuwCVcbvIRWcZAm5NeuzFhg6BKUPJyG0/k0qmc3UVb3bD+vnPf3WyslFJTxJ8uu2zk7tUEWAEYBdiWxCPppOKBkRztQOxGydE2AwWUED3+Yx/b+xWvaDaeqXQ+oydrx113/eIFz89Q0hkGeY+O4NHEDXvPW5gsCi+rHfAxGm9eQR5lwbVxoGXf+d6S009vtldKqd1bvVT69H6LYXCwFsCId1wY1LyEaIzGEbUBdSJ2AEYIofE5B4cfd9xrf/mrZuMZTOvRJ2vWEUcc/IUvbCL4S5Kss+YRJyFali0MMECMIDZQM1giGPM05GmY4Jr3n7P2ttua7ZVSavf2y89/vrh9aCTKbAR6zMN2D3U0HiyHKNcGnQDdRF0EHfwRYO/5c1/xg8ubLWc2rUefmstPfeMDV6+s1xNykJNlX2ShgzzJVIFJugBCAJasKVsaS5KSh0x//0duvnn+4sXN9koptVsaHxw8f9/9x+v1J1xjAmRkfEdgo0R65zrwOaC9DHaSzSA6iC3Bm35x7cLly5uNZzatR5+aE7/2TehfMOYAjZXF04g6jGkjmBXB7Cy2BzLPUcUEjzWSDR54WxwZHLz4zW90CYesUkrtvm48//xt1YkNrlECSBBk+bNEZpoJwbUBdctQBZmVPoakSrD/KadoiP5fmqNPTb6r691XXl1o7yQPno/TELxFLkI5KIMgA2Fm3NCmuFblIziUpWDqaNbde9/lH/9Ys71SSu1+Rtau/fX3vzeOvOMyMlsRybR/kZzL9XMAutNeII6oQr7qKdvd8/IvXTzZUDHN0ads4dKlb/vBZQ0gZ6JyEG4m9xjBxgDXJ25dEj/qXRkxRMvHbnxMV+O0RVj5pS9ee4ku962U2k39/J8uKrrEeZl1oQCmC5CzsxdgvoU9w7DDBDGHKMo+LQR4yQc/2D4j5//7W/T6aIu+f845N3zruxU5xeETPnYjOQ0ScmlqIEvWI8beyfqkCBSAS7hsDf7x6quX6ZkQpdRuZnDt2vcccEA1SWLg/Ri2AeW5Bk2HuGQNFRMYTBdazgFwbbpk0YFvWnMfzuBZF/4rrUdbdPLnP2/222eL84MetiPydjYEME7SQbwOVPZJjWSwqTGQ/g+yPrn0tFMf+sPtzfZKKbV7+OGFF9okKQDMQpgNNA9gj/Q2W7pSQj2QBZgbiFyJ9pnoxV/5sobof6I52qJsofDxyy8PC4X0OgJvYMZaa4yMK22AzGIPlu8xFuVaA/+W20Obn6j87+WveUBHwiildhsP3XbbnVf8sBNgb8SDjDmIK07EfRHmymhRkzioJICEeQi6rB147avnvuJlzZbq3+l53afllmuu+YfXn+DlZAgEHKeW5Pq8BzQYGpmJ15DnJLUIBbBR7KrGVtvyn/nNrw88clnzKZRS6llSK5Xee/DB1fXrFyLsTTAbTYZTwaKLTN0lQ3XaArDNmNibnFwxjd9z7+repYc0G6t/p/Xo03Ls8ce/+zOfzgBlgTIWSOasl9kBG0SOeR+iyaNtx8AlLo6Mj2x5onTBiSdtfPjh5lMopdSz5MoLL6ytX98DMI9gIcACwm40tcRtq8Q7YhqX07lcI0AeXB8kL3jNazRE/yrN0afrjI9/4oWvW55FyJPJOmMcyKyAKNMyJB4CG2QJO2wUIfrAlhJXAdq4ZcsHj3/N5rVrm0+hlFLPuO1r1979tW8sABwAsw/YWRAgwrhPKlwJBFAJTAwBEWa870aag3TYx3T83l+nOboTfPiSb89dsEfGY+gxImgDaDcmQxAaiMgbn+Qyvi3CsVo8lLgJRIewcd3as150zH16rVQp9Sz59UUXRbXKHLADmewciyH6GHxiIEYsOxhp+DHyBL4A0INwwN+/oW+ZXo366zRHd4Ke/v5//OWvova2REa4yKK3HdZ2WNONpsMGgYUY4kbDVzzULTgLxiABDO4YfM9rXv3AbdqDVyn1THtizZp7V6xAMA6Scr1SIy5DfQ2o4c0Y0RhBEWAMfB18HiAfRAd9RIvRv0lzdOdYuOSg91/+/TAKAiNz7WLic47aOUS9jx1M1Hyd69QAOgx0OMo64o2XHFTKpQ+96tW3Xbmy+SxKKfWM+Nl558WJb4BMX8qROeJxlDg47TBQMV00jb/EVQEf8aOB/d761p6lS5st1X9hP/WpTzU/VU/PgkWLO7t71vzyVx2EncZY8IHxxruYIOEClEzgKY/QaaFgpEtv7GU1+cDFf7j6yiCMlhx9dPOJlFJqV7pzxYpbv/jFQObOxQxAG9qID/4BJ8DuAFcCrBlMEH26ImTf7DmvveqqMM91qfrrNEd3pv2f97zK2PiOO+7obMtWXAwIBWvCwDSAECEXYGhkqCkarIOteI8WAXyD/B03/XbTXx458hXHhVHUfC6llNoFfJKseMMbaGRE1uUGageMZDmXwAGMox8F4kq0QcAFAH/CXvO1r+31ghekn6q/Ts/r7mRnfulLx5z73pG4WvEQZTAXhlx9Zh1lkNDz0R/YADAwiY9l3e8wIGvidKu9/ic/PvE5Bz+8enXziZRSahdYc8klbt3jHWB7AWYBzEHoQOPkUijUyPtAZpaRuerTQQeLly8/8vTTmy3V36A5uvO99UsXH/Wu93KOVpwZj91E4qQYRWi3JmsD5OM+kr5InfxPhyYh74DvqXt8/PH1f3/MMVdedlnziZRSaqdKisX7z/9knnwnmD6UHO0OAhPaEXB8q4CUoZX0xiHKO64TPvOZZkv1t2mO7hJnfvHiF59+xlBMj9WTLYmvW8hYEwRBzRMn63icYAABekgS54m315rcqApQLpUuePtZnzztrZVSqflcSim1kzx00UUwVuwAKAC0g+kAY4GG43gIoWSslKROuh3x3qeOcPTpp+95iE688D/TeQF3FZckF73l1N/99CcZgDkRdAWmAna0GnOdKlPvGkPkOVarQGU0pcTHCPynyBvsjjIh4T4HHnDRT3+6YGDf5tMppdTTU9u8+ReL9nONRuh4B+Q70LeRKVn7kIsrFh3ahpM1uouIHtHms5996JGeBQuajdXfpvXormKD4OOXr3jlaadblNO2xdgP1uISgQkhn4kitESYACXpV5v9y6XXETUacSNO1tx738nPPfLXK3VIjFJq57jni18s1WrgZTLwKF2auwF+zMUWIOt5f5SEBH0yO6DdA+0bL7hQQ/RJ0np0l/vG+8/79Ve/bDxUjVy9Dwzwxuo8VrkYRagGdiR2DS8z3bOAAzi9IZiG5VT1p737f33sSxdzKqdfV0qpVjRKpW/usYctFjvBFgBDoC4bDrvGVvB1hITk6hInazcGkQlyA3uduOYBo7udJ0fr0V3unC9dfNKn/pG30TxBb2h7AyzIfIEUGS5ADR8Fxuka4FnALBpjbWKwARAjJc4bgqu/9rX3HnPM6OBg8+mUUuqpu/fLX25MlBtgZEAeEO9zxj1uB18O5GpoJZ11wcmkgN672uEf+bCG6JOn9egz5Lc/+MGP3vGOtohrzLjiYq5ESyYYatBI7CtIeWMzst4a1b2ryyleyBgTesoYmh2YHsK5cxe86yc/2efIIyefTSmlnrza4OBP91tcLE1wfLYj9ABawMeJxsE5ixUnsZrlPDBSWh34vGXLb71VF+t+8rQefYa85K1vfe+VV+ba8oRIoa0HpujcmHMJh6g1WWN4m+XgNEQhQRaB72kjypHMdG+d37Fhwxdf8ILrzzvP1biyVUqpp2D9ihVQGusC6gPoJJIrowaGkepcgzrK8J0GuoCP3eWS0uGf+5yG6FOi9egzavCRh7/x1jc9/OD9Q4kbjqFOMmd9TroXgayswMc16fBnx58QcIiGBgp8I+Oc7wXYF+DlRzx3v+/9a27JksknVEqp/15cLF639978Me1bZCwGNQs7XGN9uqhGHngng8DH985zmTr/+Ncef9VVzZbqydF69BnVv2jxJ3//h6PedEYtBmsga20bGukpRzJxIKdmm7U5QE5Q3r4t32PlbK/3NgHLdWgOoH7v3X8+6vlrv/wVnyTNJ1VKqb9t7UX/FBWL3YAFBEIYgmQTxYO8h+EjdVnkEXPWVr0fQygbOvz97282U0+a1qPPjuu++52vvPc99TiOvQ88QuBDhAznKUADKfAm8iaIvEu8d9DGsZqOmz4E8QgThdbf0Yhry5ad/rOfdWvHdKXU31ZZs+auww7DOLaAHmwJcQvFw7KfgYgkVvPGeE9FoLKB/oOXvv/ee5st1ZOm9eizY/mZZ13yhz/uuc/eQBRZUzDQQbL6d4hkLRemPo9yTwQyTsagrA0+KwrGiQbDYFOclAGKq1ZdduihD6+8svmMSin1/6Mk2XbGGe1x3C5ndDlHscH3gZShbRZDYz3BqPNDRGWCioOXXXBBs6V6KjRHnzX7HrL023fd+8o3ntKGSS9AnxwY+tBIdnJwOnRSq5JcKHXpKYN8ghbg/lp5jGihxUMAFg8P33/KGy9/2csGH344fUqllPoP45/7HN51Vx6k6yIBlgwNYTIOgBaNh7p31bQwlREvAPsvW3bw8cc3W6qnQtdNezaFUfSiE07qbi/Qqpv3awsC8nWXXhb1HKVY9VAjkCUAEXrRLoSQszaH/vAoGjDBHOcKCBNAD6177Lrvfrfu/D5HHB7osmtKqVRjzZrBN77Jec/7kBhwHLju9CMAiQFZ00UO0mWlqckLezmAE7761d7Fi9N/qadGr4/uFkbvXvX4u05+bNPmB8f8aCLxWbd2wvk4IWNNxvuFZBZhJkPVvaPoEOcyXmrUEWv/kLj7AYYBMhy0A/u86lvf3ufYFzWfVCk1g61/2cvGbropHQ0AdQPbPOyQFUbTVUUJA5l4Qc7xcgoENlh42KGn3HmH/Es9dXped7fQffiy51x3xz4vfPFAIVzUnu9BzJDPJdTNX/LQTdAmi+s2MohdFIBzjt8ccsHDdiDOSsfDHIgOHn30B3937CUvf9kOPc2r1Mw2dMkl4zfdxJ+4NEdrXuKTP+cD8JigDDSOFKcBkAFqR3fs5z8/2VC1QHN0dxHM7j/0il/t964PyNQiCWU9dRjpXlQg6jIhAVXJ5UwIiS8BNgicMQZNH8F+iAMIcxG6LOQR1t9000UHH3zD+edXi8XmUyulZpLSqlVbPvQh3rkHsviF4aKzLtdEjUeZc7QqqzRClfch6YS6BYDFL395v57Hehr0vO5uZ8311/387Lf7Hds8wURCMhcmyDy8/QAHQMAfeyHpMpAJTM3aHdU4wagGjRLCNo9bgXYgbica5kOkrq6Tzn3f6z7y4TCbnXxmpdS0lxSLDx5xhF//eOjl8g+nZikNzrIx28Fv98BlqAXkBA1BznjNKhRe/cADub32arZXT53Wo7udJa9e/p47/nT48lfP8tAVGkQc98RHkQWENkNhQA6BI5YMudjlwLQB9QDujbYfc3zUOUayHngFYKRY/MWFn/7cPvv/8dJvOZ20QamZ4S9nvK2ybl3DeUlQlEW5ebcgS0uB5//CdChdDrE97VvExejzPvtZDdGnSevR3deaL37puo9/bEu9PgEwB+AQgAGALoRCAKHHsiOuVHNgLVBkCDH4g8NfQ+NxOfbECpiGcXywyRFLnuYODLzh4x8//NRTdQ0HpaaxjV/+8qPnnWesKXlfIxlBh2hiQ7y7MAQRRqOUDKOPEDq8nNTd59hjX3zzzc3GqlWao7u1wQcfvOJd56y79dZOoIMQOUe7rQwFqzmoEnVa25046XdngyHEm5L4L4jrALYR16/Wg5u8+DGLb2j6wSwc2PtFX/2XPV9xXPPZlVLTyMhtt9/z8lfVquM1g0WiejqRizHBDkyyHmaD6bLRUFIblOumMit9dzY67tFHczon2tOm40d3a4XZs5e95S0FY4Zuvy3x3qcrBY4m0uOuYE3Be87UCQsPOb/G+xiNCXPD3o+j9CxwQC5dEryAlqvSTqJ4ZOSuK66454Ybor6+uTpQTKlpZGTNmlv+7u98pcLR6chbmT1XJuXeQW5M1sOAUE5NxfFkiBreIeDBH//YnNe+ttlePQ1aj04NQ6tW/fKMMyYefdg76DFmwIb9Ls4ZX0bYRPBQIkNI97KZbWBWuepgGIzHso4pyur2tof8nHS9JANYBlsF4i8MLD3klR/60AHHvy7QXkhKTXG1wcHbn3/02IZ1XjomYsDHzzYc9fF2chPpkt28K8ikK4zyrT00nWR6BgaW3Xuv0bf/zqA5OmXEpdJ9X/zf93zun/P12gKC2UFQsfRY3fEBJv8JTWQzMWwE+BO5J2SeI7kZzlHCPghyEIfpwxzKBZMMURvQLIA5c+cd88EPHfTOs62+nZSampJS6ZZlz3UPPsxv8MkhLgliA03JO65H+R3P+3j+xCNEgHmSaz3toX3xv93atWxZ8ynU06M5OsWU169f/Z73bL/uuhrgCMolkAET9gE548cxfIySR5x7nGAHQildFKkNbYaMgZgzlW+y6r0sLCPLms728o7Kos3NnXvAO85ceuZZnXqlRKkpxSfJ7W94w+g11/SZwHsZ5TIGCR9DJyhTc7cZY4gmiDhH+R5EmZneAB37zW8e8M53Np9CPW2ao1PSwytW/Pg976kUi3sbe7jNREllq4wfhW0AWwE2A241UPEgc1ObwHkXAuUA2wBzhjoMhonvTLvyGjANmSnJO4DeIHjBqacu/fgn2gb2bX4bpdRurFEqrTrjbSNXXsXvdIsUE46TDHfxAHkwecBQdgGeQ5T3BUmapg0D+7/19Jf/6/cmn0HtFJqjU1VlaOjOz1605RuX9NTiGFwJZYKScYAhxK2B3eL9aDqALElXwOcclY67BnoJuxCs91mADjBVIxdREPwsgPkWe0xQI2x7y5sPff/7e5YsaX4npdTuZ8uaNde/5S2Z1asjTkfAqqHxdPK/DEKWIGdMBinyFMl09GDR1uRaKXQd9fzX3PQ77RWxc2mOTm3V9evvetc5G274VTo7iSkBDoLbwlUpwvY0Vr21eY/8psmR6zQ0B7HHUYbD1WAAZrvnrMVeY2dTXDBQ9TCSrv+QBTvvZS9efM45+y1frkNOldrd3HvNNdee8ZZ5Y+V+LkSjzCbX2OZim87zJ2WovInlIk67HC4DV6UObIXr0a6O5ffe266zLuxsmqPTwbbrrlv3yU+WV99fMWbI+21AWwG2A3GO1q0NucT0EIBH9J0ECyHoROuQxslXKOH07bSYR6glbihdjHCWTJYUjPqkBDB7372POv1tR551VqG/v/nNlFLPntHNm3/y3vdu/PnP9zQ4lzDnzSi5deDKAP2IbWAMeZPmaCjDx/keLkZp8mTVYZdfPnDqqZPPo3YizdHpY+Smm+7/4Ae3rl5dBjOIhnN0jHwJjAwoA1khxss1UTPP5rIWi0mt7JNOwxFLBiC2QdEl/Eh+WEfaR4nfdaw3jLpjXwjgwOXLl5555t7Ll6d3K6WeBX+58srvn3VWfqyYIZkQNOIdOHhnbdW7hKANIScLosmAN4tQkFjl2hS9d/zW3ufii/d/3/uaT6R2Ks3R6WbjihV3X/jptese24Yw5n0RYMyYMe+40OSDVD5E5QLUyxQNNF8ul8oRawxmCzmZwlf6JkivBK5Eq+lQs3kYzCPohKTdmIr3sNdeh5x99pHvfGeuq6v5/ZRSu15x9erfn3feXbfcElvo9JAzFj06GdCS8Du7YEzGmFqS5NNxomk/I+iWWJUZGBoe+s4666Bvf7v5XGpn0xydhihJVq9Y8cOPfXTr4GCRoAhmCH3VIh+y8hvMpT0ROEH3MnI1hd9zXHpWwRpAzsu2NEEnJgvTdE7B2bLCDLQbLHsqpx2XTDb3nFPfevi575mz5KDJ76iU2kXG1667//xPrf7Riu0yNpQLUPBInZydhEaGhsqCaAGh9VKJ5hENOT5Q5jdyB7/B+Q0PEB199BE334za0WGX0RydtsrF4s8uuuhnX/vajlptBKBmgOtJDkELfhbaORAQxQ3wk9M4BGByAG3guWDlwjStTbkMlY986zHQQbypmIbBKvk6cQmLnKm9xx595JlnLjvpJF2aTamdrjI09NuPfvSBy76fJMkYEB/d5kNjYx8j9hLNSbsRBUYObbniDCHIyBldPgDmQ2WyCBmD4Khz6dIjb701KPD7WO0qmqPT3Ojg4FWXXnLJl7+ybUyW9Y7I5CUvKUIclfkBpe9uwULo5D3ZhpbflhXvDEFPAIVEevrx+zKSU7uYRdNAGJdTxKZCNA5SnvJbdmF//6ve/Z7nnH5a+4L5k99UKfV0lAcH7//+ihs+d9ETxSIf6UaAgfS5pYhLTAehwTlACwB7+biYD4dJDnwRbAByHZQfz8nKx8xyaaa//4Q//Smv86vsYpqjM0K9VvvBpZd+76tfHVn3WC7tyyfHsAZyHmVF3wDyie8LoAPCyIPzSQ6h3ZJPAPmQFog88D0d6ZriNYAJg6V0NQl+r0YA3fLRxAH2vvCY577ltMNOOUVHpynVmqG1a//4ja/fecm3fSMec40qv+UMZMjyG9OAJzmtK8e1A4j72DDHx7QkXYoQDB/R8vtxDKnoqWrshHeFxYtPvPbaroGByWdWu47m6Mxy7WWX/eSfLtr2+NrEY8xvQWcmwHgD7T6Z7JUguYimh2TyMB9ghd+4TiZtCAD6wHItmyCNWZhwcp6X7wwRc8RPIgfCvCVx87aengPe9KYjzz67X2dyUOpJG7xv9W8/989/vGZlpZ5EhJEJYi41OSbTESxSkoJ0refUbCfYE6BfDmsJ02k++av8lTHrJ8CPeeC3bXbxohNvvjmvw9WeEZqjM45LkjuvuvLGb1768K23jHsYlHeqKTi5MsoKAAsB5kpw4ijKUqZcufYhthGXpGEbZytQ3ULDY0AUoiwjXk6843e4hcjw9oRVtINx0jC4aOkhh5188iFvOlWn7VXqvzG8du1vP3X+vT/8cQmoZqDupM+tTWOSAzIHht90OcQ8+nbEAvkuwvb0KJZzld+eoUFMTI0TFEgGuRmz8ORTDv/WpXpN9BmjOTpzbVy9+vILL/z1NdcQV6JovXeRwXkel4LPRNFYQut9PCTXXaDbQBtvKh7agbgkBUQuRxH4nSwHyMRvY+k4KKd/PUKRcDvJ+7kDIBvI1L2Lli9f9rYzlxx3nHZHUur/tX3t2msuuuj+FSsikKPRRrpaC++S0/FpMjNRThZrAn57cWJ2B7aXoN25zrTLvScZFc6Pr6GZ8L4s0ctFa3joF74w8L5zm99APSM0R2e6DWvWXPmVr9y+4opyrdpucMBk96VkB9DjLhmV07YyipQPa7nW5CPfvAcuTKUbIGJMZLhIlV5LMoStQtIpv5IeEVdQ7snKKDf5FvyGB4JCX99Rp5+x7My39ekS4mrG4xr0Vxdd9LvvX/Zf3yksA9huTAFcxhu5wgJyWqjLQA9hJ0EWZUlRfveB9PjDHeCGOYARF8yff9TlK/qOfZE8hXoGaY4qMT409OvvfudXX/1KMLitHc3WxHGIBiDdi7gA5RzNSndBmf86T3L/5NiYjEx4FLS7ZMTLQuITaCvk+T3PT8iPKRgI0Fg+lCayXg6W+anyaPZZ9ryBt5254KSTIp3MQc08g6tX//LT/3jH1Vf/j++UDvBB2psvTuvUrIWCN+1gAko4Vjl5jSzLj0OQlILggLPe/vzP/pO+p54VmqPqP7gkWXXlyhsuufSPt9xijIm8j9JKlEO0Lb1mE/EnUqGaxPN723cC9gUBot8RO5k4KS1MLR8vp4+U6zfpGSr+J+8XuHLlGz9JgLILgEx2zimn7HPuuZ1Ll05+d6Wmt9H77rv1E5+497rrntI7hYtUzlFOU0TkR0bS84j+7+CWxFi7aL9l3/r2nKOPbn4b9YzTHFV/xaaHH7nqX/5l1Y9+2CgWrUx7ZLI+yEASGs85WkhHy1jyfWgKREVDtXTB/TrK9VHeO0Re1pMhWd9Uklj2Dl6m7c3yroCoYfh/ct2Ut7wAbOfRz5910omzTzwpo92R1DRVXLPmoU+e/+dfXP103ikETq6UypoTsp5Eg3M0k933Ex8/4MMf0bmKnl2ao+pvatRqd6xc+asvfnHz6vsDtBZirk07ALqcvJP5HV6QmpXKRNZyrKL3MjtSLCsGy7kpvkWykjCF6Qza7XKsbbhhwl/gY2yfzqYtewfeUfCegrpf+tLZp50266STjHZHUtPFY9dd9+cffH/wF78IGvHOeqfwP30Qdp966r4XnN+mi6DtBjRH1f/skVtuufXb37rvZz8DnxRIpskO02s2Rjr6gpVzvOn4NX57GyiniwnzXkDOU/GRNclqiBm5CGRyQKHn42l5ZHrayhJJ1wq+h2+8g+DdRK2ru++M0/Z+62lder5XTVn1Umn1FSv+fMmlI6tX7/R3Svfxr1v4hS/kdIKF3YbmqHqyJgYH77jsstv+5Stu62DWyE6By8YuxMCaCaAJ58lgw8n2xO/8iN/w6QjxXHq2iu/hW/MTGWYqvQ0ndyj8eMMfEevpplgHqKRXj9oOWbrXuefuecopVstTNXWMDw7e/vVv/NvXv9ooFvMEO/edUjjiiHkXX9yml0J3M5qj6qnxSfLw9dfdf8mlwzfcwLuGNsI4oBGCoqMG2Fje7NSGFJEMOQ2AeI/Aewo+4ubb5Akrfg4+PEcZgNrc+vgD70oaJJ0s+PCcD9I5SmvpDfv6Fpxyyj5nn92usyOp3dujv79l1aXfeuBnV8VJ7MBbI9tz3kNXGqJP852SP3LZnA9/uPP445vfTO1ONEdViybWrt34jW8OXXXV+o3rt5KMGa0SViUUqcNiH0JvYkJZQIb4kJx3EOk+BSMwiYygQZKLQ8TxmVCz5yHfy4/pkIWfiOvROn/J85ewkc720HfssXu879ye1+l+RO1eysXi7StW3PntS3esWRMAb71YJ89bbISyAkRbArMQutFGiIM+aeGd0vn64+eef35eL3PsxjRH1dO16YYb7rrsu3def91wqcbve9aWrrnGx9T8yaz08zab9teXjr68+0Avi4dTzMVtGp+TrUh2HNJrsSO9cbJyYcoPmHwM42PzYN+B2e9+9/zTT9dxcupZ99jq1dddeukfLrusp17jzZs3VBak1ylyQRD4JCToROgLghyiS9wO50cDGAEYSxOS/ffvlK5TTpn94Q/nlx6SPlbtvjRH1c5RHhq6Y8WKW7/+9dHH1rbJOBmqA/UA7GtgDsgEDrxz4dKTt7ZMurpwDK4u/Q+lMwUChGhDE41TI/GuB21BHulk00zP905GKT+yDlC0drC9fe6ppx521pl7HKIH6eqZFtdqf/zxj3/5rW8//Mc7PSYdBPMQA4IxoBof6iFGntqstbzNWwoT304yjR9v/Hz4WA7McOJqadYGMt3mX3+nFF53fP8FF2gNOlVojqqdbOt9q+/57vf+8qMf0dAO3i8sQOhJp0BisQyKwwxnI0o96tLJj3ivYXiHY4Kqb1TlUSZAk6Rr+vNxejtYDlGP1JBl3KAKuMXYh32yNR2Et9/hR7z43e9+7imn6My96hkwtHr1Hd/97g3fv2x7qdzgzZhk1r5egD0x470bhGRczpoYJM81JR8dBpHJcI56zPG/rK04TlAZu5LhL1nLWzjXnRnyOZBFuSffKd3HH993wQVZTdApRXNU7RKuVtt63XWjP7yidvU1UVpxylhz3svI9iY16CRJVECHxknd6fiYne/gj2XwDZCplCyZ9gALHkLeByGMIm7w8BjQqPS9kCN3bhF1dgwc86LDTjzhCA1UtQtUBwcfX7Fi84rLh9b8ebt3m4iKCByhNe8znHxcPgImBoe95wNB3qD5o0lPveQAesB2ycleZ40d977EhSlyjqIhmfOvU5YjlI5Is6NgjxNOmvfhD+c0QacgzVG1a8WbN4+sWLH90m/V1m+Q/odp8jGbzinacD4GrKOs6c81K1eccpOOGBylUA1gIpEM7k97PDorp84qxPspW3Zcnsp4U7K2hjSRyOi6vlmzjzrzzENP/vv5ujNST1t5aGjNypVrrrhi2223GQuBk+EohDgMxHUnb6V88Jd10GZCh1SBpO5kdArf+GgvTlcVbDNBwfm29Kp/aHHUmW3gJtIeuR0AvQjzCfbM5ha98+w9PvCBSOfzmrI0R9UzpHzbbUPf/e6OFSscl53EVaiczW24hufKkndJUqIaLkN5DzU5hJRzdPJmMMpLx17XSFe9KAB0BiGXtBWZFobQ2okk5vslU9NvFCPMXbT4mHeefeRpp+e1O5J6ioY3b159+Q82XHv94J/uTBzWyTkwjXRyodlBZJKkjsjbHm/ESTobEW+Bde+cLMMCbWgDCEY8xZyzAZJ3QTp4lDOVQ3cY7Ag/kjdghNkEC3LZo85+54Ef/nCkq21PcZqj6hkVDw5u+853Nl151eDq1Q3OSFmgWDr6B1yA2mDYJSPpsms1vnkJVI7XApiMDWpEoxTHFsJETpfx/bX0uJ7bShEgM5GmY9u5YXpKTU4Ud3UefPwJy0444fDjjrM6Aan6bxU3b771yit/t3LlllWrDjRmPm9rRPUg2uFoW5ApxeUIqN8EuXRuPt66EkRvTIV83QBveNZD3mA6Ly7UCZ3hTdRl+U7ZyHECqIQwls44n7MwJ8y89I1vesH5OqvfNKE5qp4dxbVrH/jXf117+eW4eXNvmog1ucJEw1yDWuQQjdNNMwLMA2UQymh3kC/xfek11TjdbH1aEHDbTsQCQs7YkGSnFoOrWbPDe95z8VcX9s16wfHHH/DqV+3z0pdmClzQKtVUL5XuWbHiDz+64pZbb5tIOwftYcJFaGbxJuSTMd4mATc5WbK+D6RLUcHItU+WGJjw4Sgl4xbqjrgYzfDxXPol3ibliQh60HRjjqx9LB4fT6eY7+qb9ZLTTzv27LN7dFa/aURzVD2bfJJsvuGGtd/4+vBvf+cbjVGAIYBx6XNkYqk5ITTpKBk5wYtFAxW5DCqncPkWSFde7wwZLxXq5Dg8rjrbMUBrqhAXE5LOSgA9Rh4Q83PmogNee/zBy19z4Oteq4E6k3F83nvNNXd997ul22/DONkI8FCaf1np9RN2yVDmRhloQqpJGY6yBwZzbRS42BsfE/9PKssihNsg5i22nG5mbenZkTBd7Cwm/p9t+CQDobd21NUWPGfJa9/zvuef+mbtCjf9aI6q3UJp8+Z1K1f+4evfWLv20TJwiOLkUHWZF413atK3yFcMf0K8yfKx/mSO8kcvfZeoDWX0uvQKTi+gRulcahkuTz0F5Pkea2GUbDm9OiUXXwuF573xlBeffPJBRx0d6X5txqgMDf1xxYoHfv6L9bffiknSSzBPkg8fBrifd4W8FXEGOt6ogrL0FXJ5oD0ADzGmz2MHmjrFE2lP8rqB2PB2Fw26+lYguYqfHsZ1pEnMB3PppX07hDRG/pBjjz3tgguWHHts84dQ047mqNq93HvddTde+u17b/i1SxooJ26B85H3WJx//G9m5fInJpyvZJwMfpE+wJM7L97B8ePD9CM/tgtgHkbdhBHU+UGbyTTIc7aOuLiE4Axy+1yh7bDjX7/sda9d+tKXaqek6aq8efOmlSs3/vKXd9588zafBOmCRbzB9ALON3yMZdYkbrVsZ8ag502qQViSRbZpX4R9SSb2y6RrbseYzrFFcihWlTVEcRxoyMtAl9BC5OQYjqN0z3xuU7U+2tW99xtP/rszzlh0xBHNn0NNU5qjane0Y/OW36344a++8pXa9u3kY97B1ThKvczlbSHgatVLgk6GKNl0YHt6QUr2dKX0nHCAUCCYDWZPk5llXNnFj3HZKpUujcqsDmDR1Dwl8iTp2bwoOGjZC55zwokDr3j5rMWLmz+HmsrG1q3b+JMfb7vqyvr993Z6M0bmfp9UgQtJrKVbTp/BHG8DoX00oY3SOchkfBxYLAFVHcwHOCQw8x11GMh5W6dkgjewtPQMTNgAP4GuGoTbY1+Wybf4mI/6rOl1fvaBBy5417uOOP30rF47mBk0R9XuyyXJXSuv+tUX/nntPfdW0tkbCtLJg8vIydR0nH8RJyvv2OQeGbRXJKrwXhKJC44cmhz5WTJtG+8E3fYAuqT7EpQA8tyed6zg6+kz5CzKaWEpRaS2yPT3H/DK4/Z/4YsWH330HO0PMtXsuPuubVdd/di1vxh8YE2HMRZ8ZKHb2WFj7ncxUhCCT9BbgshgGelxB9slIJG3mbxsF7wVyWmPJYFd5Gmepx7AdhvVXTwKrmagweUsGmfsMMKo89uIeIsKwOSzwYtOPPHws94+79gXNX8UNTNojqop4KFbbrn50kvvuuaapFabXAk5lBlNqVvO4mJs0tkbPBRBJprB9OQb52KEQeITrgja0zGpaEDmRbLGELV7mRO/xI+1VkalcmFLMjiVb7W05nDp7BABV7T9/c859tglL3npope+pFdHKeyufJKsX7Vq7a+uH/zpysratWnVKIuRhUYuivMm0UVQMeYv3mcAZyO18W4P7TZr700am9NnyKUXAixAGYHryw6AQzPRPo1GX9rluwMwa+Sq/BjQqMFxMGUTbEhcyScVTtC99nz5mWce9853tvX1pU+mZhbNUTVllIeGbrvsst98/etj69fz/q4tvRbFmy9XAxycXEfuABi3cimLM1WmMDXBhE+ynJW8laPMAM53RpymZDvA1MFVSCaa4ZtUpygjGeR5vGkQ8uc17/i7TD4gkpmBqau/f/8XvnD/Y45Z9NKX9uu532dbrVTafPttQ39cte2Ou9bfvmq8NDwHoNuYx50vyhxYNsN/4rTLD/9956Vd1jaD481mXz7w8jBsM/e75EFwJcQIqJ1k2iw+kOK2fNTFDzvQmkWOZqVn/nlLCPiGOGpxnaG1DRqT+baC5x1//EtOO+15y5c3fyY1I2mOqqnn0ZtueuAnP9lw3S8r2wY5CzlB+VYxuMNT2WBIcgY4JC42cTydnk3O2VoMZdo24r2hpClXnOkCVX1+sn+vXC5LiItR6WBS5mKUKF1pWarbgHfAXppk0ARc5RDvZxH6uvc95uhFRx65/5FHLjziiEivhD0jqqXSY6tX3/Xzn6+96Sb/wOrnZLKzE1sk2JjEVYr7ER35R9PYWxQWKnFpQk7781+N5pApBOHWuNaL4XwDj6O9z7sNMl7ZxyA9umcZmZCo7KFI6KyNvJtLtD+YvWzY5n05wFGXNIwZJP+Y873Pe+6L3vjmo085mQ+tmj+ZmsE0R9UU9tA119x+6aV//u1NdUcj3k0AVjnnrKF06UfesscNWM5RJ2fkXDoUlasSm87eYKz0w9wXcl1OOgJz+NZBLnSNGzPimwujgpF5kYBbkeRomO6gEYMGucmUzdkgS473v/2LFs07ctkehx2+xxFH9C1enNGuvztJY3how5/uemDVqkfuvmfj6vu2bt6YS69iFhB7A5iXyAnbOB12XJG/rXco0/VxLs7GoEQJHzZ1BlFCMXoyXE166rWRBXOfazwu5ySMlykpXcFAN9k6+CGEMU8WTSdQD2KH953yVJlR8Nsozg/st/TNb1p6/PELdQJn9f/QHFVTXnlo6L6VK3936bceeeDBkTQUZTAfokc7ZJIGb+BOTthyxZnxcoqPvyqJiLJy8j4QtRNx9MY+qRA3NmWLI4kjI7tYG3Ake97RcpPJhpLHiByrIUhXpix/jtJTkytgvpP32hy3OX7mgYH+JQfPPfJ58446etbSpVqtPnnjDz+87e67N91zz+g993Q+vo6GhteUK9vRNoiD0CSURHKlWzIzNJR3MsdQtyz+Y7YADaZr7e0JmJGDH9mzceL2QFQzybD3owCjXJlCOJzEW+RPafMmsL5BluRkg5fVEXbILEUyp8ccxLwxiXe8/ey5dOkhy5cffOKJuv6B+qs0R9X08dhtt9/0/ctW/fTHUCp122zV+42uMS5dh1D65SJl0iKVEzGDMlKQy1PeC8tYGouJl8EwvHfmAjT+97idPANs+G0CMjVSHeX6Gf8jl85WKDtf/qecEE7X90gfJxfSEAIPGWskdwlGve9bsmT+AYsXveCoeUsP7Vy8KKcnA1MTQ0NPPPzw0Nq1ow8+WFu3dvz+1U9sXL89lvpynGOSYB8u9K2pJXJ6IG+g12aqMR8nmRiBD3r4T9nJdxL2Y5ij4F6qbAJYDKYffNnI8u8FWSEU2vmPaW3JmMcSdy+5QcByuuptzkIXmiDxFqxDNznT5AQfFhH1EacvdO25YPHJbzzsrafNWXJQ+vMq9ddpjqrpJq7VHrzhhnt/uvIP1/58sFTiKqSKYYN8Fpxc6ZRVSzFjDMee8Y6rEE4+3tNyfEqtyTUl78G5kk1jkuvLLGCAHIu+Ro7DmHfoGRmAKMUoBzN/bDNh4DEhn1iuU12YrivJu+nQgiesE9QQA4uh912AbfL9faOzLXPQ0t7Fi3v3XDhr//0LC+a3L1jQPm++maaT6fNfZHT9+srgttqWLaUtT2x8+MEt6zesfeCB4tCQTVcpKAA6oGGCsbRbEP+ecwEUnKxrPQuwB7AAvhdwLkBFfsnYm81sqFQalh9gshx7gFmb/XNSfxTc8/NdherEE4FzMR/u8GMhL1e1TTWwDyTxLT7ZFoTkkixhT2DDJObvHvGGgDjMwWxN5Gn/gf2PPOXk/V71yvnLljVfgFL/Lc1RNW3x7vvuG2646corb7ruV5XiaASe99qcYzJmJu2iGRCZtILkvS0HJFc6SRqBvGPNSA9fqVoCwFDO4/KX5IIpf5KRYpXJGV3LtanMPsj3e5JPXBY4sCWAJxF/Q5nOkGOCnxZZRS7eQimWYRk5rpmsLYQ2jhu5QtAxb67vmgO93YV9FnfvtVe2u6ett6d9wZ4d8xa078YDKqpDQxNbNvPH8c2b+bdWnSjtWLeuViwW160tbdlc2/pEo9YwHgoGCyaoo9kY18uhqSbeIPJfhH/VIeEE4RbwYzLSlwL0/QRzOT7RtJOZA9CP1EU+5AeExsSev7QNiP9e8yiM5MK3FKybAe8H2ifKzGo0hoHa0UbpdJKTB0OjUeb3cfUeggmuZ4nDFWcBZ7AL+Y/J24AxmT33PPz4448+8cR9jz66+cKUenI0R9X055Jk9U03/dsVV6y65ppKqcS7YuM970ClEp0804tyLlFyND0TyJUoZ2edd8FcnqbDB3lfLNGY9lHKoFyf4zxmHKCed+wg11ClQgVot2GbDUyjEXBFazEwNoNeTvuiKYHb7mWBVRYaDA1xoZThaiyG3hDndLUPTYwnWbM99pzq3d2ZUqleAxiuwVgCufbs3Ln9nXvsnTjCKNu99z5ts2Z5gM55/SbDJRlE2Wx3erp49l57cVrz+5pjv7OvL/fkLs1yvcgvilWGhmrlcgLSW2dsaKhcKfHzFLcPVUuliW07xtY/Zmq1eGjIlUr8e+DXW9+wIWvkEIF/iSUu2V26VKyXqS0yBG38GH5eYypxEgWGj1tKxm+KfclCI5FfJj+5/DKll5D0FaqmRypdct0apDz3MsMtl6QLLLQ5GkfYxn8jDwNRdjiuh9KfNpsHV4WYf6ubAO5A+XvNS/9YvWC54ZhJap6T1jwI8G/e87fgo5yOdLToLIRCLlOeO3fJK5e/5OSTD9D4VK3SHFUzCFeoq2+44a6rrrr76qt9ucR7cN78OTuZrFfKD0g/5+KJS5a6pKnkXCgXRCFr0HiS8pR3/1ypEnlCTlBuLud7ZcJeiQTjpOMRt+IaiJOSd+sFjhMji5YP++QJL12C+asdNsxQnFg5R8w5undbpq+zbXB8pCRdZqArD/kMVhpUhnBHxU1UOayR07LoZIoAjk/+ERqctvytZZ1L6TMjKR7YxMvSmJzuJUcT6XBYSTWXnqy2Zp+E2oF6jAm8r1qUpXUc123hQnD8Avmn4ofVyHPFVrI4HMtqJxxvvIPg7AlBqm4LCX/enuZQO2ek1ORScvMr94g1Y6pxEkSWD1OyjrrAdHOkJw5ywXA9SQzU03Jwu5MrzfxT8s9cTV9Cglh1cn2afwAuImcjLEDLCYppd9k5gL1A/B1HEDbyCweYl8mU63X+MZZg1E4xHwPVgXYYc5v3Y3wkIUlpuoHmycxWfhhgQ2jvaLgN/EIQ5xDubYIF++8/sPyVi9/8pj2165B62jRH1UzEgfrQTTetuf56/ji4bh2/B8hg3Xvev0+mFL8teO88WWJycrSh4f14wMVnGjbMc3zINK3S/2jynDCnjhRW6Ypa3FACOD2FmDHS7Ygfww/gFOEKLEscRTbHZRtns6UCQndgspEdq8dRFmYFJhf6IMvFmRmpme3FxMdSYNUcDFsYsRg3OPxkOCynfoLGkJs8+cwVYcNTFani/eSsTJLuaenMgcc/9jzv2wD6rMmQ3+HhCflhufgzA+BzaU3J/2yks9xVDXCFVwRT8z5CyPswgLAmkyrGbSF2JpRPjy24oOfvUuFDEP5JLMRO0p2/Eb92mdzYwuwgsDLPlBtxxEcA/Osd9/J7MJaz3DTIlYDK6XRUWYSsk2ulbQZ6pHNQuk47/2ZkeoRMB/osuWGk9eng4PTXLGXlgcZ2yBo+cshSRnMPwSBBh1wLhwVBlEkaDQi3WHiQ4o3pYcfSo4856hXHLTvxxN7Fi+SvqNTOoDmqZrrNq1c/csstD//udw/cfPNoSU5jcjzwnpoTgj+ZjNLJco1vnKNpcWZlHKoNy0lcTudcrXgprdjk+ymLhqPLovOeyISJ95wZUrZye06a9AnbZFJCruccBxU/s+WSNYC2jJ0bWQhcHPpxMmNVKlco4mxKYMwlW4hGA0vO9xDkHST83BBEkIQSTBxYWPGuAr4MxN+L02VyFn5+FTLAA7DTS7carvA4n8Zk0gn5SdrA9IHnsOe45YqQI40LxJpBjtKJmJ/Bhwatk5LTgY+M7zE4y1GO/42Wg3zUuzK/Jn7t6Vhb75q/ojaCvvT4gIt4DtGRtAsu/4omJldHCWwAdoxc7KTbLf82elG6yHIxahH6jenN5DZXypy4/FS9EHRb0+bpCYq3yfexsqYepzvJVPL8YCfh7ScIHk1PDmdQLjy38zGMwUHAzd7tcfRRzz3pxMNPPKlnwQL58yi1U2mOKtXEReraVaseWbXqgRtvfOyOVXG1JiuD8Jsk7dPLacqBx0Vbhrj6kdQKjK2RK1PCBVmJKzVOVo41JyNeOCy5WpWrp/L+MjE4zif+jEOaP/JzctHWznGZPig0kItC9I4jpC0KuzNStw3VG1tlNqbJiSMs/wAl53aAKWMAsUz62mU5JI3HIPSxrLYqMwbL6c06GI7SuhTMsq6cNxTKOucYoJkHrpOzmzhEOfKg24ShdyGXsfJA6WPFhw41hLpNO81yAZeWfhG/mnQAbmhND1Kvo970mjH/VsrGjwOVPGRtwPFZ4xeTnq2VYw7vCwbzFin2DbTD4MZQZrgd56Kfk5CbJ/Lt+JFcevYgzLG2gHYibjQMzCacm29/vDyxDYgfwL+lvJHjBs7IBpgsmIZUvxLY/EdZaMM2xy9WBrRs4N9SeoagLQgik2t/4ZFLTj750OXLddYhtUtpjir1V7gkkTr1tzc9+Osb1915V1ySi6lcvdl0jUquzrx3/E/GWcN4312XHriUMRgEth7L/A9c8HG2cXnEocVvMy7aYgkaDi7JhhzfzzltIMPlLddhHuJEAiZruCLECY/FunQw5nqzmsjsS+igIiMdQ5PUZyEVAn5yrCQYo+cn5CTh2OPPEpLBspOVaMI/qAzjSetpY/cn32lyEz7eQjHXefNMmPGcZZJG/FPxS5AZFmUSdjm1m6TPaTx0hZygEVfe/JSzSE66dvPPLHWmKRFNGKoSWs//dInx/IIiLsAlaGV24kwgZS6/iBFwXC9WjSl7x1Etv0kn/Yk6ENsDyvNRBVfjGG6q14eNdPXqBhxLq2q+n386jv1sGvNcw+elC5XnH1hePtA8g3vIsmX0OJr15DP9/Qv/7tgDXvayQ1/5qsmOV0rtapqjSv3PtqxevfaW39/3819suuuecmWCI8YQyWhPDgkuTNNrpdKN13BVySUoemvqjmNRIpNxxck7fVmlEogzRlKTI9dLJ6NsNpCTto4fGTTIx97zAyqxZDCnCEYcr9454kDl9JC5AhA7QPIstHbE+TFP/B3yfLfBOmLZ+1h6P3G4yhubkDiw2zhHCQIbHJR2Kx6hxhhAzsh51IxU1fIAMmaMYJg85yjHVWzIW0kwU4fOyBTa2kdLJYpdJyCXj3krhbAjroCxEWDNeY4xC1w0x/w/421IPpeOGqoicMELDrm65af1/EM6GaMiNagJesFljZVpHPm18bFCFG1uJNvTvk78K+UXxk3b+IeUbkz8dfmdWIv59CVzZV8B5CBvN3bvgX32OOpFXS88eu7zl81dpBc+1TNNc1Spp2bLmjXrbrtt8513bPrDbaNr13JlxO8hfhelJ2Cl8pRZBrlmSnf3XJNJlepgnGAk/WfBcIY6zhwv2QnZjKVEzujGaMpEVU4kNLHzMoED55JM5iAdhqO0j3DEoZpOrN9ngpJzRbk+KplUkKrPTFgYdS5By3lT44dztpm01CPIeq6jgz0hLnus8k9oIB+ksyQmXBpyAU0Nwh2Odvz7VWE5UZxeRuXvyPV0FIRxEkutiWFW5qCIuRh1/Pq4KkWqucRCkMOMNeUEjU84RKHHhg3jt8Zugo8uSAbsWj5wIM5gzBN2kukkbDOxTCvFN/5lJJBYuzWhIa72ZbfkJfs5L630P+rh12nDrY2Yjy0ig1Em371oUffBB+31whceuHx5QetO9azSHFWqdY1Sactdd61ftWrj3XePPPJI6aGHAicTzXEpGqWB5BEaXOE5uW5X5nuMyUuEyiz3HGNcvXFRK9MQWqyBGfdOVptxQUyuwZFmseGlhzCXmxwqHKXZMKrJEtTSzYclHIcI3Y4iLkDBjkmOJg1jOWwa4K2X6ZbaDXBiZTlVjc1yXKYN2wITeVnI2qUnSysoZ3Qn0oVu0tKafy4ZscPpzi8hyzkq41uaZ6d5jxFJ9Sk1IslpZFm3VcpKCV9+6RTwj2cCCMKhuLaD5GplLm3KP8xkf6JeND0YtPGjfaPB381CjlPWUd3YzbEbTkci8fPPsgHXqtsdV+mwR1u2f/8DM4c/t/25R8xZurR/yZIgm5VXotRuQHNUqZ0mqdW2r1mz8a67tt999/htt1cf/gvXlGNcpjUSLhA5sSJrMlLrucBCgdAF0jOo5qCByDE2DiRdlpytO1eTcaIcXtLRpl0mt8M8ZrjMLXqZ4WE2QCdGziQh+QLXmjYoexqhhKO6wdUwfy+OOpSo5mq1I51KiSvFEJxMnsCFoEy17+TUqIFxJ72KKnLyVWpprg6dzAEkQ0c4PPln5h1EJPMaAlegnLtoICDTTj6frjRX5i8HNjQS25QEIST8LbggHuEfNb3mmuHMTqQU5RfSjTLVn0xda0wU2IlGzN86H0ono5zjF2aeaLhRuQwMbf39By17Qc/AQO6IQ3sPWtI7MGA1ONXuSnNUqV2lURwbvH/143/606O33771wTVj6x4zznN5FwaQiTACOQE7niQlTo50qdSSTL8uJ3KlOvTp1VBIrxFazFgu/TAn8/vISc7ZwLElWZtJZ/DhWB73cq00Tidmmuz6JD2YOEcpvcRoZEXVID0z3AaGi1QDMtK0iDAWy+M5v6VXkZzo5fCTR2ZIFkIvU1Ll7JSZieSe0MiIn4Co00m685fGA7msm+U456JTatG4ZmCHhxF5KiwEkPNeLnAa6e7Eid4lJTKDqvclLx2FerLBkv326993IMNhud/+7Qcu6RgY4BxNX4RSU4DmqFLPEJ8kxfXrR//yMN/GHltX3Lh+eOvgls2bR4ZHxp0f91AykqNVOQkst3p67jRIx1DK+VuCvQ3uEQXt9bgAwHHFWctvX675xtLHy2QI6bvZpmNF+GMkwyjltHAmGzUIi3E98FzIQleAlmR+2iLBBJefnMTpvEjeyzflJ/RpH5/JJ5eCk58BpINxKJ2pKJ+WuflsNFxvjKbXhvvA9lhbo6ToZQnPITlFLGe2Z012FErno+An7Cx09M3p7z1gcWG/faM99+xYsKB/8WK+TdcJ+tUMoTmq1LOsOlYc5TQdHNzBobph/SPrN6x7fP1oqbR967bi5s2dQB1pZ6KFYOYEQeQaHKizjXVGStiK84NAw1zXpl2EMI1eLnlznKZkIvAcwJn0KmadgKtPLl7bLXSG8hgypkK24k2V4jj2sZdOsByoHKV8c1LVpqd605o4SgfqhCDFqPQAQuMQ6t4buR/bIAiJfFeh1tM95Mj09c3ba6+FA/vNnj+vs78/39fXs9debX19ug6rmpY0R5XarQ1t2FDasmlsw3pfrVc3baEkhm3bYMdQPFZMyuXy9u1PgB0GWrv+cSencg2iy3HJKCdpbSSrv0nUJel4UAnadH78rIFcyHUk1hNb8jjOX4klOGOZk0g64jYCm58/j/cNXNRyls7aY0EmCObM7e/r7evs6eXv0bFwIedsFszsffYKMpnsnDkde+3V/ImVmmE0R5WaPkpDQ41SiZPv/yquXy//k/GtcopWPqanavkmJ3LTy7H8eTaX7ZjTz5+E2WyHXptU6qnQHFVKKaVaZ5r/V0oppdRT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nWao0oppVTrNEeVUkqp1mmOKqWUUq3THFVKKaVapzmqlFJKtU5zVCmllGqd5qhSSinVOs1RpZRSqlUA/wd0TiQo+1WakgAAAABJRU5ErkJggg=="/>
          <p:cNvSpPr>
            <a:spLocks noChangeAspect="1" noChangeArrowheads="1"/>
          </p:cNvSpPr>
          <p:nvPr/>
        </p:nvSpPr>
        <p:spPr bwMode="auto">
          <a:xfrm>
            <a:off x="3511138" y="2449144"/>
            <a:ext cx="59150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51" y="3028021"/>
            <a:ext cx="8226198" cy="34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3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Découverte de l’appareil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Observation du signal</a:t>
            </a:r>
          </a:p>
          <a:p>
            <a:pPr lvl="2"/>
            <a:r>
              <a:rPr lang="fr-FR" dirty="0" smtClean="0"/>
              <a:t>Observer l’</a:t>
            </a:r>
            <a:r>
              <a:rPr lang="fr-FR" dirty="0"/>
              <a:t>é</a:t>
            </a:r>
            <a:r>
              <a:rPr lang="fr-FR" dirty="0" smtClean="0"/>
              <a:t>chelle des temps (échelle horizontale) : 500µs / carreau</a:t>
            </a:r>
          </a:p>
          <a:p>
            <a:pPr lvl="2"/>
            <a:r>
              <a:rPr lang="fr-FR" dirty="0" smtClean="0"/>
              <a:t>Observer </a:t>
            </a:r>
            <a:r>
              <a:rPr lang="fr-FR" dirty="0"/>
              <a:t>l’échelle des </a:t>
            </a:r>
            <a:r>
              <a:rPr lang="fr-FR" dirty="0" smtClean="0"/>
              <a:t>tensions (échelle verticale)  : 2V / carreau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26" y="1971303"/>
            <a:ext cx="7126698" cy="4327641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>
            <a:off x="7208322" y="2078182"/>
            <a:ext cx="629392" cy="2850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602681" y="1223158"/>
            <a:ext cx="605641" cy="85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2952008" y="2078182"/>
            <a:ext cx="629392" cy="2850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22" idx="3"/>
          </p:cNvCxnSpPr>
          <p:nvPr/>
        </p:nvCxnSpPr>
        <p:spPr>
          <a:xfrm flipH="1">
            <a:off x="3581400" y="1710047"/>
            <a:ext cx="764969" cy="5106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Relevé de 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Observation du signal</a:t>
            </a:r>
          </a:p>
          <a:p>
            <a:pPr lvl="2"/>
            <a:r>
              <a:rPr lang="fr-FR" dirty="0" smtClean="0"/>
              <a:t>Relever la période de ce signal et comparer avec la valeur théorique calculée précédemment.</a:t>
            </a:r>
          </a:p>
          <a:p>
            <a:pPr lvl="2"/>
            <a:r>
              <a:rPr lang="fr-FR" dirty="0" smtClean="0"/>
              <a:t>Relever la valeur crête-à-crête et vérifier que c’est bien la valeur attendue.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6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2778826" y="1971303"/>
            <a:ext cx="7126698" cy="4327641"/>
            <a:chOff x="2286476" y="1508469"/>
            <a:chExt cx="7619048" cy="4790476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476" y="1508469"/>
              <a:ext cx="7619048" cy="4790476"/>
            </a:xfrm>
            <a:prstGeom prst="rect">
              <a:avLst/>
            </a:prstGeom>
          </p:spPr>
        </p:pic>
        <p:cxnSp>
          <p:nvCxnSpPr>
            <p:cNvPr id="9" name="Connecteur droit avec flèche 8"/>
            <p:cNvCxnSpPr/>
            <p:nvPr/>
          </p:nvCxnSpPr>
          <p:spPr>
            <a:xfrm flipV="1">
              <a:off x="3005447" y="3811979"/>
              <a:ext cx="1281545" cy="346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6994566" y="2873829"/>
              <a:ext cx="11876" cy="192380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3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95582"/>
            <a:ext cx="6096000" cy="38328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n°1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attendu :</a:t>
            </a:r>
          </a:p>
          <a:p>
            <a:pPr lvl="1"/>
            <a:r>
              <a:rPr lang="fr-FR" dirty="0" smtClean="0"/>
              <a:t>Forme sinusoïdale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réquence : 1MHz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mplitude crête-à-crête : 4V</a:t>
            </a:r>
          </a:p>
          <a:p>
            <a:pPr lvl="2"/>
            <a:r>
              <a:rPr lang="fr-FR" dirty="0" smtClean="0"/>
              <a:t>Vérifier si l’oscillogramme correspond bien au signal prévu.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</a:t>
            </a:r>
            <a:r>
              <a:rPr lang="fr-FR" dirty="0" smtClean="0"/>
              <a:t>n°2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attendu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F</a:t>
            </a:r>
            <a:r>
              <a:rPr lang="fr-FR" dirty="0" smtClean="0"/>
              <a:t>orme </a:t>
            </a:r>
            <a:r>
              <a:rPr lang="fr-FR" dirty="0"/>
              <a:t>sinusoïdale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réquence </a:t>
            </a:r>
            <a:r>
              <a:rPr lang="fr-FR" dirty="0"/>
              <a:t>: </a:t>
            </a:r>
            <a:r>
              <a:rPr lang="fr-FR" dirty="0" smtClean="0"/>
              <a:t>20 kHz</a:t>
            </a:r>
            <a:endParaRPr lang="fr-FR" dirty="0"/>
          </a:p>
          <a:p>
            <a:pPr lvl="1"/>
            <a:r>
              <a:rPr lang="fr-FR" dirty="0"/>
              <a:t>A</a:t>
            </a:r>
            <a:r>
              <a:rPr lang="fr-FR" dirty="0" smtClean="0"/>
              <a:t>mplitude </a:t>
            </a:r>
            <a:r>
              <a:rPr lang="fr-FR" dirty="0"/>
              <a:t>crête-à-crête : </a:t>
            </a:r>
            <a:r>
              <a:rPr lang="fr-FR" dirty="0" smtClean="0"/>
              <a:t>10V</a:t>
            </a:r>
          </a:p>
          <a:p>
            <a:pPr lvl="2"/>
            <a:r>
              <a:rPr lang="fr-FR" dirty="0"/>
              <a:t>Vérifier si l’oscillogramme correspond bien au signal prévu.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17347"/>
          <a:stretch/>
        </p:blipFill>
        <p:spPr>
          <a:xfrm>
            <a:off x="5256000" y="2494442"/>
            <a:ext cx="5040000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</a:t>
            </a:r>
            <a:r>
              <a:rPr lang="fr-FR" dirty="0" smtClean="0"/>
              <a:t>n°3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1406"/>
            <a:ext cx="5753986" cy="5435558"/>
          </a:xfrm>
        </p:spPr>
        <p:txBody>
          <a:bodyPr/>
          <a:lstStyle/>
          <a:p>
            <a:r>
              <a:rPr lang="fr-FR" dirty="0"/>
              <a:t>Signal attendu :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orme : _______________</a:t>
            </a:r>
            <a:endParaRPr lang="fr-FR" dirty="0"/>
          </a:p>
          <a:p>
            <a:pPr lvl="1"/>
            <a:r>
              <a:rPr lang="fr-FR" dirty="0" smtClean="0"/>
              <a:t>Fréquence </a:t>
            </a:r>
            <a:r>
              <a:rPr lang="fr-FR" dirty="0"/>
              <a:t>: </a:t>
            </a:r>
            <a:r>
              <a:rPr lang="fr-FR" dirty="0" smtClean="0"/>
              <a:t>_______________</a:t>
            </a:r>
            <a:endParaRPr lang="fr-FR" dirty="0"/>
          </a:p>
          <a:p>
            <a:pPr lvl="1"/>
            <a:r>
              <a:rPr lang="fr-FR" dirty="0"/>
              <a:t>A</a:t>
            </a:r>
            <a:r>
              <a:rPr lang="fr-FR" dirty="0" smtClean="0"/>
              <a:t>mplitude </a:t>
            </a:r>
            <a:r>
              <a:rPr lang="fr-FR" dirty="0"/>
              <a:t>crête-à-crête : </a:t>
            </a:r>
            <a:r>
              <a:rPr lang="fr-FR" dirty="0" smtClean="0"/>
              <a:t>___________</a:t>
            </a:r>
          </a:p>
          <a:p>
            <a:pPr lvl="2"/>
            <a:r>
              <a:rPr lang="fr-FR" dirty="0" smtClean="0"/>
              <a:t>Relever les caractéristiques de ce signal.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F Capallera / octobre 2021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R&amp;T1 / Saé 13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7037-115D-4556-B6C3-0B86347C3037}" type="slidenum">
              <a:rPr lang="fr-FR" smtClean="0"/>
              <a:t>9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/>
          <a:srcRect r="17347"/>
          <a:stretch/>
        </p:blipFill>
        <p:spPr>
          <a:xfrm>
            <a:off x="5255987" y="2494442"/>
            <a:ext cx="5040000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14340</TotalTime>
  <Words>1286</Words>
  <Application>Microsoft Office PowerPoint</Application>
  <PresentationFormat>Grand écran</PresentationFormat>
  <Paragraphs>275</Paragraphs>
  <Slides>34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Arial</vt:lpstr>
      <vt:lpstr>Bell MT</vt:lpstr>
      <vt:lpstr>Calibri</vt:lpstr>
      <vt:lpstr>Calibri Light</vt:lpstr>
      <vt:lpstr>Cambria Math</vt:lpstr>
      <vt:lpstr>Monotype Corsiva</vt:lpstr>
      <vt:lpstr>MV Boli</vt:lpstr>
      <vt:lpstr>Times New Roman</vt:lpstr>
      <vt:lpstr>Thème Office</vt:lpstr>
      <vt:lpstr>Feuille de calcul</vt:lpstr>
      <vt:lpstr>Etude de supports de transmission : Câbles Coaxiaux   Fibres Optiques </vt:lpstr>
      <vt:lpstr>Consigne pour cette séance de Saé 13 non encadrée</vt:lpstr>
      <vt:lpstr>Caractérisation d’un signal sinusoïdal à l’aide un oscilloscope</vt:lpstr>
      <vt:lpstr>Présentation</vt:lpstr>
      <vt:lpstr>Découverte de l’appareil</vt:lpstr>
      <vt:lpstr>Relevé de caractéristiques</vt:lpstr>
      <vt:lpstr>Entrainement n°1</vt:lpstr>
      <vt:lpstr>Entrainement n°2</vt:lpstr>
      <vt:lpstr>Entrainement n°3</vt:lpstr>
      <vt:lpstr>Entrainement n°4</vt:lpstr>
      <vt:lpstr>Entrainement n°5</vt:lpstr>
      <vt:lpstr>Etude de transmission par câble coaxial</vt:lpstr>
      <vt:lpstr>Mesure du temps de propagation</vt:lpstr>
      <vt:lpstr>Mesure du temps de propagation</vt:lpstr>
      <vt:lpstr>Mesure du temps de propagation</vt:lpstr>
      <vt:lpstr>Mesure de l’atténuation</vt:lpstr>
      <vt:lpstr>Mesure de l’atténuation</vt:lpstr>
      <vt:lpstr>Mesure de l’atténuation</vt:lpstr>
      <vt:lpstr>Mesure de l’atténuation</vt:lpstr>
      <vt:lpstr>Mesure de l’atténuation</vt:lpstr>
      <vt:lpstr>Mesure de l’atténuation</vt:lpstr>
      <vt:lpstr>Etude de transmission par fibres optiques</vt:lpstr>
      <vt:lpstr>Présentation du matériel</vt:lpstr>
      <vt:lpstr>Présentation du matériel</vt:lpstr>
      <vt:lpstr>Présentation du matériel</vt:lpstr>
      <vt:lpstr>Présentation du matériel</vt:lpstr>
      <vt:lpstr>Présentation du matériel</vt:lpstr>
      <vt:lpstr>Présentation du matériel</vt:lpstr>
      <vt:lpstr>Utilisation d’un photomètre</vt:lpstr>
      <vt:lpstr>Etudes de mesure et calcul d’atténuation</vt:lpstr>
      <vt:lpstr>Etudes de mesure et calcul d’atténuation</vt:lpstr>
      <vt:lpstr>Etudes de mesure et calcul d’atténuation</vt:lpstr>
      <vt:lpstr>Etudes de mesure et calcul d’atténuation</vt:lpstr>
      <vt:lpstr>Fin</vt:lpstr>
    </vt:vector>
  </TitlesOfParts>
  <Company>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CAPALLERA</dc:creator>
  <cp:lastModifiedBy>Florence CAPALLERA</cp:lastModifiedBy>
  <cp:revision>266</cp:revision>
  <cp:lastPrinted>2021-10-09T10:34:42Z</cp:lastPrinted>
  <dcterms:created xsi:type="dcterms:W3CDTF">2020-10-02T12:31:29Z</dcterms:created>
  <dcterms:modified xsi:type="dcterms:W3CDTF">2021-10-09T10:35:32Z</dcterms:modified>
</cp:coreProperties>
</file>