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671" r:id="rId3"/>
    <p:sldId id="499" r:id="rId4"/>
    <p:sldId id="628" r:id="rId5"/>
    <p:sldId id="629" r:id="rId6"/>
    <p:sldId id="630" r:id="rId7"/>
    <p:sldId id="623" r:id="rId8"/>
    <p:sldId id="624" r:id="rId9"/>
    <p:sldId id="625" r:id="rId10"/>
    <p:sldId id="651" r:id="rId11"/>
    <p:sldId id="652" r:id="rId12"/>
    <p:sldId id="567" r:id="rId13"/>
    <p:sldId id="620" r:id="rId14"/>
    <p:sldId id="621" r:id="rId15"/>
    <p:sldId id="577" r:id="rId16"/>
    <p:sldId id="585" r:id="rId17"/>
    <p:sldId id="590" r:id="rId18"/>
    <p:sldId id="592" r:id="rId19"/>
    <p:sldId id="594" r:id="rId20"/>
    <p:sldId id="595" r:id="rId21"/>
    <p:sldId id="587" r:id="rId22"/>
    <p:sldId id="631" r:id="rId23"/>
    <p:sldId id="632" r:id="rId24"/>
    <p:sldId id="666" r:id="rId25"/>
    <p:sldId id="634" r:id="rId26"/>
    <p:sldId id="667" r:id="rId27"/>
    <p:sldId id="672" r:id="rId28"/>
    <p:sldId id="633" r:id="rId29"/>
    <p:sldId id="636" r:id="rId30"/>
    <p:sldId id="673" r:id="rId31"/>
    <p:sldId id="649" r:id="rId32"/>
    <p:sldId id="669" r:id="rId33"/>
    <p:sldId id="639" r:id="rId34"/>
    <p:sldId id="670" r:id="rId35"/>
    <p:sldId id="638" r:id="rId36"/>
    <p:sldId id="525" r:id="rId37"/>
  </p:sldIdLst>
  <p:sldSz cx="12192000" cy="6858000"/>
  <p:notesSz cx="7104063"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0" autoAdjust="0"/>
    <p:restoredTop sz="93590" autoAdjust="0"/>
  </p:normalViewPr>
  <p:slideViewPr>
    <p:cSldViewPr snapToGrid="0">
      <p:cViewPr varScale="1">
        <p:scale>
          <a:sx n="103" d="100"/>
          <a:sy n="103" d="100"/>
        </p:scale>
        <p:origin x="840" y="114"/>
      </p:cViewPr>
      <p:guideLst/>
    </p:cSldViewPr>
  </p:slideViewPr>
  <p:outlineViewPr>
    <p:cViewPr>
      <p:scale>
        <a:sx n="33" d="100"/>
        <a:sy n="33" d="100"/>
      </p:scale>
      <p:origin x="0" y="-13380"/>
    </p:cViewPr>
  </p:outlineViewPr>
  <p:notesTextViewPr>
    <p:cViewPr>
      <p:scale>
        <a:sx n="1" d="1"/>
        <a:sy n="1" d="1"/>
      </p:scale>
      <p:origin x="0" y="0"/>
    </p:cViewPr>
  </p:notesTextViewPr>
  <p:sorterViewPr>
    <p:cViewPr>
      <p:scale>
        <a:sx n="100" d="100"/>
        <a:sy n="100" d="100"/>
      </p:scale>
      <p:origin x="0" y="-8388"/>
    </p:cViewPr>
  </p:sorterViewPr>
  <p:notesViewPr>
    <p:cSldViewPr snapToGrid="0">
      <p:cViewPr varScale="1">
        <p:scale>
          <a:sx n="78" d="100"/>
          <a:sy n="78" d="100"/>
        </p:scale>
        <p:origin x="3246"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fr-FR"/>
          </a:p>
        </p:txBody>
      </p:sp>
      <p:sp>
        <p:nvSpPr>
          <p:cNvPr id="3" name="Espace réservé de la date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A6D0FEC5-B9B7-401D-BD65-1CAC41FC55F8}" type="datetimeFigureOut">
              <a:rPr lang="fr-FR" smtClean="0"/>
              <a:t>11/10/2023</a:t>
            </a:fld>
            <a:endParaRPr lang="fr-FR"/>
          </a:p>
        </p:txBody>
      </p:sp>
      <p:sp>
        <p:nvSpPr>
          <p:cNvPr id="4" name="Espace réservé de l'image des diapositives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fr-FR"/>
          </a:p>
        </p:txBody>
      </p:sp>
      <p:sp>
        <p:nvSpPr>
          <p:cNvPr id="5" name="Espace réservé des not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BC9D78DF-5982-429E-BF61-94142EDDC663}" type="slidenum">
              <a:rPr lang="fr-FR" smtClean="0"/>
              <a:t>‹N°›</a:t>
            </a:fld>
            <a:endParaRPr lang="fr-FR"/>
          </a:p>
        </p:txBody>
      </p:sp>
    </p:spTree>
    <p:extLst>
      <p:ext uri="{BB962C8B-B14F-4D97-AF65-F5344CB8AC3E}">
        <p14:creationId xmlns:p14="http://schemas.microsoft.com/office/powerpoint/2010/main" val="2690113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image" Target="../media/image9.emf"/></Relationships>
</file>

<file path=ppt/notesSlides/_rels/note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image" Target="../media/image11.emf"/></Relationships>
</file>

<file path=ppt/notesSlides/_rels/note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image" Target="../media/image11.emf"/></Relationships>
</file>

<file path=ppt/notesSlides/_rels/note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image" Target="../media/image11.emf"/></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C9D78DF-5982-429E-BF61-94142EDDC663}" type="slidenum">
              <a:rPr lang="fr-FR" smtClean="0"/>
              <a:t>3</a:t>
            </a:fld>
            <a:endParaRPr lang="fr-FR"/>
          </a:p>
        </p:txBody>
      </p:sp>
    </p:spTree>
    <p:extLst>
      <p:ext uri="{BB962C8B-B14F-4D97-AF65-F5344CB8AC3E}">
        <p14:creationId xmlns:p14="http://schemas.microsoft.com/office/powerpoint/2010/main" val="4112066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C9D78DF-5982-429E-BF61-94142EDDC663}" type="slidenum">
              <a:rPr lang="fr-FR" smtClean="0"/>
              <a:t>7</a:t>
            </a:fld>
            <a:endParaRPr lang="fr-FR"/>
          </a:p>
        </p:txBody>
      </p:sp>
      <p:pic>
        <p:nvPicPr>
          <p:cNvPr id="5" name="Image 4"/>
          <p:cNvPicPr>
            <a:picLocks noChangeAspect="1"/>
          </p:cNvPicPr>
          <p:nvPr/>
        </p:nvPicPr>
        <p:blipFill>
          <a:blip r:embed="rId3"/>
          <a:stretch>
            <a:fillRect/>
          </a:stretch>
        </p:blipFill>
        <p:spPr>
          <a:xfrm>
            <a:off x="710407" y="5082304"/>
            <a:ext cx="3539231" cy="2404433"/>
          </a:xfrm>
          <a:prstGeom prst="rect">
            <a:avLst/>
          </a:prstGeom>
        </p:spPr>
      </p:pic>
    </p:spTree>
    <p:extLst>
      <p:ext uri="{BB962C8B-B14F-4D97-AF65-F5344CB8AC3E}">
        <p14:creationId xmlns:p14="http://schemas.microsoft.com/office/powerpoint/2010/main" val="1498280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4188" y="1304925"/>
            <a:ext cx="6137275" cy="3452813"/>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C9D78DF-5982-429E-BF61-94142EDDC663}" type="slidenum">
              <a:rPr lang="fr-FR" smtClean="0"/>
              <a:t>8</a:t>
            </a:fld>
            <a:endParaRPr lang="fr-FR"/>
          </a:p>
        </p:txBody>
      </p:sp>
      <p:graphicFrame>
        <p:nvGraphicFramePr>
          <p:cNvPr id="5" name="Objet 4"/>
          <p:cNvGraphicFramePr>
            <a:graphicFrameLocks noChangeAspect="1"/>
          </p:cNvGraphicFramePr>
          <p:nvPr/>
        </p:nvGraphicFramePr>
        <p:xfrm>
          <a:off x="932409" y="5410487"/>
          <a:ext cx="4694930" cy="927512"/>
        </p:xfrm>
        <a:graphic>
          <a:graphicData uri="http://schemas.openxmlformats.org/presentationml/2006/ole">
            <mc:AlternateContent xmlns:mc="http://schemas.openxmlformats.org/markup-compatibility/2006">
              <mc:Choice xmlns:v="urn:schemas-microsoft-com:vml" Requires="v">
                <p:oleObj name="Feuille de calcul" r:id="rId3" imgW="7562890" imgH="1381254" progId="Excel.Sheet.12">
                  <p:embed/>
                </p:oleObj>
              </mc:Choice>
              <mc:Fallback>
                <p:oleObj name="Feuille de calcul" r:id="rId3" imgW="7562890" imgH="1381254" progId="Excel.Sheet.12">
                  <p:embed/>
                  <p:pic>
                    <p:nvPicPr>
                      <p:cNvPr id="5" name="Objet 4"/>
                      <p:cNvPicPr/>
                      <p:nvPr/>
                    </p:nvPicPr>
                    <p:blipFill>
                      <a:blip r:embed="rId4"/>
                      <a:stretch>
                        <a:fillRect/>
                      </a:stretch>
                    </p:blipFill>
                    <p:spPr>
                      <a:xfrm>
                        <a:off x="932409" y="5410487"/>
                        <a:ext cx="4694930" cy="927512"/>
                      </a:xfrm>
                      <a:prstGeom prst="rect">
                        <a:avLst/>
                      </a:prstGeom>
                    </p:spPr>
                  </p:pic>
                </p:oleObj>
              </mc:Fallback>
            </mc:AlternateContent>
          </a:graphicData>
        </a:graphic>
      </p:graphicFrame>
    </p:spTree>
    <p:extLst>
      <p:ext uri="{BB962C8B-B14F-4D97-AF65-F5344CB8AC3E}">
        <p14:creationId xmlns:p14="http://schemas.microsoft.com/office/powerpoint/2010/main" val="1667941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C9D78DF-5982-429E-BF61-94142EDDC663}" type="slidenum">
              <a:rPr lang="fr-FR" smtClean="0"/>
              <a:t>9</a:t>
            </a:fld>
            <a:endParaRPr lang="fr-FR"/>
          </a:p>
        </p:txBody>
      </p:sp>
      <p:graphicFrame>
        <p:nvGraphicFramePr>
          <p:cNvPr id="6" name="Objet 5"/>
          <p:cNvGraphicFramePr>
            <a:graphicFrameLocks noChangeAspect="1"/>
          </p:cNvGraphicFramePr>
          <p:nvPr/>
        </p:nvGraphicFramePr>
        <p:xfrm>
          <a:off x="932409" y="5410486"/>
          <a:ext cx="4694930" cy="2743445"/>
        </p:xfrm>
        <a:graphic>
          <a:graphicData uri="http://schemas.openxmlformats.org/presentationml/2006/ole">
            <mc:AlternateContent xmlns:mc="http://schemas.openxmlformats.org/markup-compatibility/2006">
              <mc:Choice xmlns:v="urn:schemas-microsoft-com:vml" Requires="v">
                <p:oleObj name="Feuille de calcul" r:id="rId3" imgW="7562890" imgH="4086322" progId="Excel.Sheet.12">
                  <p:embed/>
                </p:oleObj>
              </mc:Choice>
              <mc:Fallback>
                <p:oleObj name="Feuille de calcul" r:id="rId3" imgW="7562890" imgH="4086322" progId="Excel.Sheet.12">
                  <p:embed/>
                  <p:pic>
                    <p:nvPicPr>
                      <p:cNvPr id="6" name="Objet 5"/>
                      <p:cNvPicPr/>
                      <p:nvPr/>
                    </p:nvPicPr>
                    <p:blipFill>
                      <a:blip r:embed="rId4"/>
                      <a:stretch>
                        <a:fillRect/>
                      </a:stretch>
                    </p:blipFill>
                    <p:spPr>
                      <a:xfrm>
                        <a:off x="932409" y="5410486"/>
                        <a:ext cx="4694930" cy="2743445"/>
                      </a:xfrm>
                      <a:prstGeom prst="rect">
                        <a:avLst/>
                      </a:prstGeom>
                    </p:spPr>
                  </p:pic>
                </p:oleObj>
              </mc:Fallback>
            </mc:AlternateContent>
          </a:graphicData>
        </a:graphic>
      </p:graphicFrame>
    </p:spTree>
    <p:extLst>
      <p:ext uri="{BB962C8B-B14F-4D97-AF65-F5344CB8AC3E}">
        <p14:creationId xmlns:p14="http://schemas.microsoft.com/office/powerpoint/2010/main" val="2789838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C9D78DF-5982-429E-BF61-94142EDDC663}" type="slidenum">
              <a:rPr lang="fr-FR" smtClean="0"/>
              <a:t>10</a:t>
            </a:fld>
            <a:endParaRPr lang="fr-FR"/>
          </a:p>
        </p:txBody>
      </p:sp>
      <p:graphicFrame>
        <p:nvGraphicFramePr>
          <p:cNvPr id="6" name="Objet 5"/>
          <p:cNvGraphicFramePr>
            <a:graphicFrameLocks noChangeAspect="1"/>
          </p:cNvGraphicFramePr>
          <p:nvPr/>
        </p:nvGraphicFramePr>
        <p:xfrm>
          <a:off x="932409" y="5410486"/>
          <a:ext cx="4694930" cy="2743445"/>
        </p:xfrm>
        <a:graphic>
          <a:graphicData uri="http://schemas.openxmlformats.org/presentationml/2006/ole">
            <mc:AlternateContent xmlns:mc="http://schemas.openxmlformats.org/markup-compatibility/2006">
              <mc:Choice xmlns:v="urn:schemas-microsoft-com:vml" Requires="v">
                <p:oleObj name="Feuille de calcul" r:id="rId3" imgW="7562890" imgH="4086322" progId="Excel.Sheet.12">
                  <p:embed/>
                </p:oleObj>
              </mc:Choice>
              <mc:Fallback>
                <p:oleObj name="Feuille de calcul" r:id="rId3" imgW="7562890" imgH="4086322" progId="Excel.Sheet.12">
                  <p:embed/>
                  <p:pic>
                    <p:nvPicPr>
                      <p:cNvPr id="6" name="Objet 5"/>
                      <p:cNvPicPr/>
                      <p:nvPr/>
                    </p:nvPicPr>
                    <p:blipFill>
                      <a:blip r:embed="rId4"/>
                      <a:stretch>
                        <a:fillRect/>
                      </a:stretch>
                    </p:blipFill>
                    <p:spPr>
                      <a:xfrm>
                        <a:off x="932409" y="5410486"/>
                        <a:ext cx="4694930" cy="2743445"/>
                      </a:xfrm>
                      <a:prstGeom prst="rect">
                        <a:avLst/>
                      </a:prstGeom>
                    </p:spPr>
                  </p:pic>
                </p:oleObj>
              </mc:Fallback>
            </mc:AlternateContent>
          </a:graphicData>
        </a:graphic>
      </p:graphicFrame>
    </p:spTree>
    <p:extLst>
      <p:ext uri="{BB962C8B-B14F-4D97-AF65-F5344CB8AC3E}">
        <p14:creationId xmlns:p14="http://schemas.microsoft.com/office/powerpoint/2010/main" val="2000403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C9D78DF-5982-429E-BF61-94142EDDC663}" type="slidenum">
              <a:rPr lang="fr-FR" smtClean="0"/>
              <a:t>11</a:t>
            </a:fld>
            <a:endParaRPr lang="fr-FR"/>
          </a:p>
        </p:txBody>
      </p:sp>
      <p:graphicFrame>
        <p:nvGraphicFramePr>
          <p:cNvPr id="6" name="Objet 5"/>
          <p:cNvGraphicFramePr>
            <a:graphicFrameLocks noChangeAspect="1"/>
          </p:cNvGraphicFramePr>
          <p:nvPr/>
        </p:nvGraphicFramePr>
        <p:xfrm>
          <a:off x="932409" y="5410486"/>
          <a:ext cx="4694930" cy="2743445"/>
        </p:xfrm>
        <a:graphic>
          <a:graphicData uri="http://schemas.openxmlformats.org/presentationml/2006/ole">
            <mc:AlternateContent xmlns:mc="http://schemas.openxmlformats.org/markup-compatibility/2006">
              <mc:Choice xmlns:v="urn:schemas-microsoft-com:vml" Requires="v">
                <p:oleObj name="Feuille de calcul" r:id="rId3" imgW="7562890" imgH="4086322" progId="Excel.Sheet.12">
                  <p:embed/>
                </p:oleObj>
              </mc:Choice>
              <mc:Fallback>
                <p:oleObj name="Feuille de calcul" r:id="rId3" imgW="7562890" imgH="4086322" progId="Excel.Sheet.12">
                  <p:embed/>
                  <p:pic>
                    <p:nvPicPr>
                      <p:cNvPr id="6" name="Objet 5"/>
                      <p:cNvPicPr/>
                      <p:nvPr/>
                    </p:nvPicPr>
                    <p:blipFill>
                      <a:blip r:embed="rId4"/>
                      <a:stretch>
                        <a:fillRect/>
                      </a:stretch>
                    </p:blipFill>
                    <p:spPr>
                      <a:xfrm>
                        <a:off x="932409" y="5410486"/>
                        <a:ext cx="4694930" cy="2743445"/>
                      </a:xfrm>
                      <a:prstGeom prst="rect">
                        <a:avLst/>
                      </a:prstGeom>
                    </p:spPr>
                  </p:pic>
                </p:oleObj>
              </mc:Fallback>
            </mc:AlternateContent>
          </a:graphicData>
        </a:graphic>
      </p:graphicFrame>
    </p:spTree>
    <p:extLst>
      <p:ext uri="{BB962C8B-B14F-4D97-AF65-F5344CB8AC3E}">
        <p14:creationId xmlns:p14="http://schemas.microsoft.com/office/powerpoint/2010/main" val="298982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C9D78DF-5982-429E-BF61-94142EDDC663}" type="slidenum">
              <a:rPr lang="fr-FR" smtClean="0"/>
              <a:t>13</a:t>
            </a:fld>
            <a:endParaRPr lang="fr-FR"/>
          </a:p>
        </p:txBody>
      </p:sp>
    </p:spTree>
    <p:extLst>
      <p:ext uri="{BB962C8B-B14F-4D97-AF65-F5344CB8AC3E}">
        <p14:creationId xmlns:p14="http://schemas.microsoft.com/office/powerpoint/2010/main" val="177577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C9D78DF-5982-429E-BF61-94142EDDC663}" type="slidenum">
              <a:rPr lang="fr-FR" smtClean="0"/>
              <a:t>21</a:t>
            </a:fld>
            <a:endParaRPr lang="fr-FR"/>
          </a:p>
        </p:txBody>
      </p:sp>
    </p:spTree>
    <p:extLst>
      <p:ext uri="{BB962C8B-B14F-4D97-AF65-F5344CB8AC3E}">
        <p14:creationId xmlns:p14="http://schemas.microsoft.com/office/powerpoint/2010/main" val="230388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C9D78DF-5982-429E-BF61-94142EDDC663}" type="slidenum">
              <a:rPr lang="fr-FR" smtClean="0"/>
              <a:t>22</a:t>
            </a:fld>
            <a:endParaRPr lang="fr-FR"/>
          </a:p>
        </p:txBody>
      </p:sp>
    </p:spTree>
    <p:extLst>
      <p:ext uri="{BB962C8B-B14F-4D97-AF65-F5344CB8AC3E}">
        <p14:creationId xmlns:p14="http://schemas.microsoft.com/office/powerpoint/2010/main" val="2323951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Bell MT" panose="02020503060305020303" pitchFamily="18" charset="0"/>
              </a:defRPr>
            </a:lvl1pPr>
          </a:lstStyle>
          <a:p>
            <a:r>
              <a:rPr lang="fr-FR" dirty="0"/>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Bell MT" panose="020205030603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p>
        </p:txBody>
      </p:sp>
      <p:sp>
        <p:nvSpPr>
          <p:cNvPr id="7" name="Espace réservé de la date 6"/>
          <p:cNvSpPr>
            <a:spLocks noGrp="1"/>
          </p:cNvSpPr>
          <p:nvPr>
            <p:ph type="dt" sz="half" idx="10"/>
          </p:nvPr>
        </p:nvSpPr>
        <p:spPr>
          <a:xfrm>
            <a:off x="838200" y="6479920"/>
            <a:ext cx="2743200" cy="365125"/>
          </a:xfrm>
        </p:spPr>
        <p:txBody>
          <a:bodyPr/>
          <a:lstStyle/>
          <a:p>
            <a:r>
              <a:rPr lang="fr-FR"/>
              <a:t>F Capallera / octobre 2021</a:t>
            </a:r>
          </a:p>
        </p:txBody>
      </p:sp>
      <p:sp>
        <p:nvSpPr>
          <p:cNvPr id="8" name="Espace réservé du pied de page 7"/>
          <p:cNvSpPr>
            <a:spLocks noGrp="1"/>
          </p:cNvSpPr>
          <p:nvPr>
            <p:ph type="ftr" sz="quarter" idx="11"/>
          </p:nvPr>
        </p:nvSpPr>
        <p:spPr>
          <a:xfrm>
            <a:off x="4038600" y="6479920"/>
            <a:ext cx="4114800" cy="365125"/>
          </a:xfrm>
        </p:spPr>
        <p:txBody>
          <a:bodyPr/>
          <a:lstStyle/>
          <a:p>
            <a:r>
              <a:rPr lang="fr-FR"/>
              <a:t>R&amp;T1 / Saé 13</a:t>
            </a:r>
            <a:endParaRPr lang="fr-FR" dirty="0"/>
          </a:p>
        </p:txBody>
      </p:sp>
      <p:sp>
        <p:nvSpPr>
          <p:cNvPr id="9" name="Espace réservé du numéro de diapositive 8"/>
          <p:cNvSpPr>
            <a:spLocks noGrp="1"/>
          </p:cNvSpPr>
          <p:nvPr>
            <p:ph type="sldNum" sz="quarter" idx="12"/>
          </p:nvPr>
        </p:nvSpPr>
        <p:spPr>
          <a:xfrm>
            <a:off x="8610600" y="6479920"/>
            <a:ext cx="2743200" cy="365125"/>
          </a:xfrm>
        </p:spPr>
        <p:txBody>
          <a:bodyPr/>
          <a:lstStyle/>
          <a:p>
            <a:fld id="{05247037-115D-4556-B6C3-0B86347C3037}" type="slidenum">
              <a:rPr lang="fr-FR" smtClean="0"/>
              <a:t>‹N°›</a:t>
            </a:fld>
            <a:endParaRPr lang="fr-FR"/>
          </a:p>
        </p:txBody>
      </p:sp>
    </p:spTree>
    <p:extLst>
      <p:ext uri="{BB962C8B-B14F-4D97-AF65-F5344CB8AC3E}">
        <p14:creationId xmlns:p14="http://schemas.microsoft.com/office/powerpoint/2010/main" val="63308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‹N°›</a:t>
            </a:fld>
            <a:endParaRPr lang="fr-FR"/>
          </a:p>
        </p:txBody>
      </p:sp>
    </p:spTree>
    <p:extLst>
      <p:ext uri="{BB962C8B-B14F-4D97-AF65-F5344CB8AC3E}">
        <p14:creationId xmlns:p14="http://schemas.microsoft.com/office/powerpoint/2010/main" val="1414830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‹N°›</a:t>
            </a:fld>
            <a:endParaRPr lang="fr-FR"/>
          </a:p>
        </p:txBody>
      </p:sp>
    </p:spTree>
    <p:extLst>
      <p:ext uri="{BB962C8B-B14F-4D97-AF65-F5344CB8AC3E}">
        <p14:creationId xmlns:p14="http://schemas.microsoft.com/office/powerpoint/2010/main" val="1654518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tIns="0" rIns="0" bIns="0" anchor="ctr">
            <a:noAutofit/>
          </a:bodyPr>
          <a:lstStyle/>
          <a:p>
            <a:endParaRPr lang="fr-FR"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fr-FR" sz="3200" b="0" strike="noStrike" spc="-1">
              <a:latin typeface="Arial"/>
            </a:endParaRPr>
          </a:p>
        </p:txBody>
      </p:sp>
    </p:spTree>
    <p:extLst>
      <p:ext uri="{BB962C8B-B14F-4D97-AF65-F5344CB8AC3E}">
        <p14:creationId xmlns:p14="http://schemas.microsoft.com/office/powerpoint/2010/main" val="4025845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179770"/>
            <a:ext cx="10515600" cy="470253"/>
          </a:xfrm>
          <a:solidFill>
            <a:schemeClr val="accent2">
              <a:lumMod val="20000"/>
              <a:lumOff val="80000"/>
            </a:schemeClr>
          </a:solidFill>
        </p:spPr>
        <p:txBody>
          <a:bodyPr>
            <a:noAutofit/>
          </a:bodyPr>
          <a:lstStyle>
            <a:lvl1pPr>
              <a:defRPr sz="3200">
                <a:latin typeface="Bell MT" panose="02020503060305020303" pitchFamily="18" charset="0"/>
              </a:defRPr>
            </a:lvl1pPr>
          </a:lstStyle>
          <a:p>
            <a:r>
              <a:rPr lang="fr-FR" dirty="0"/>
              <a:t>Modifiez le style du titre</a:t>
            </a:r>
          </a:p>
        </p:txBody>
      </p:sp>
      <p:sp>
        <p:nvSpPr>
          <p:cNvPr id="3" name="Espace réservé du contenu 2"/>
          <p:cNvSpPr>
            <a:spLocks noGrp="1"/>
          </p:cNvSpPr>
          <p:nvPr>
            <p:ph idx="1"/>
          </p:nvPr>
        </p:nvSpPr>
        <p:spPr>
          <a:xfrm>
            <a:off x="838200" y="741406"/>
            <a:ext cx="10515600" cy="5435558"/>
          </a:xfrm>
        </p:spPr>
        <p:txBody>
          <a:bodyPr/>
          <a:lstStyle>
            <a:lvl1pPr>
              <a:defRPr sz="20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solidFill>
                  <a:schemeClr val="accent1">
                    <a:lumMod val="75000"/>
                  </a:schemeClr>
                </a:solidFill>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e la date 6"/>
          <p:cNvSpPr>
            <a:spLocks noGrp="1"/>
          </p:cNvSpPr>
          <p:nvPr>
            <p:ph type="dt" sz="half" idx="10"/>
          </p:nvPr>
        </p:nvSpPr>
        <p:spPr>
          <a:xfrm>
            <a:off x="838200" y="6479920"/>
            <a:ext cx="2743200" cy="365125"/>
          </a:xfrm>
        </p:spPr>
        <p:txBody>
          <a:bodyPr/>
          <a:lstStyle/>
          <a:p>
            <a:r>
              <a:rPr lang="fr-FR"/>
              <a:t>F Capallera / octobre 2021</a:t>
            </a:r>
          </a:p>
        </p:txBody>
      </p:sp>
      <p:sp>
        <p:nvSpPr>
          <p:cNvPr id="8" name="Espace réservé du pied de page 7"/>
          <p:cNvSpPr>
            <a:spLocks noGrp="1"/>
          </p:cNvSpPr>
          <p:nvPr>
            <p:ph type="ftr" sz="quarter" idx="11"/>
          </p:nvPr>
        </p:nvSpPr>
        <p:spPr>
          <a:xfrm>
            <a:off x="4038600" y="6479920"/>
            <a:ext cx="4114800" cy="365125"/>
          </a:xfrm>
        </p:spPr>
        <p:txBody>
          <a:bodyPr/>
          <a:lstStyle/>
          <a:p>
            <a:r>
              <a:rPr lang="fr-FR"/>
              <a:t>R&amp;T1 / Saé 13</a:t>
            </a:r>
          </a:p>
        </p:txBody>
      </p:sp>
      <p:sp>
        <p:nvSpPr>
          <p:cNvPr id="9" name="Espace réservé du numéro de diapositive 8"/>
          <p:cNvSpPr>
            <a:spLocks noGrp="1"/>
          </p:cNvSpPr>
          <p:nvPr>
            <p:ph type="sldNum" sz="quarter" idx="12"/>
          </p:nvPr>
        </p:nvSpPr>
        <p:spPr>
          <a:xfrm>
            <a:off x="8610600" y="6479920"/>
            <a:ext cx="2743200" cy="365125"/>
          </a:xfrm>
        </p:spPr>
        <p:txBody>
          <a:bodyPr/>
          <a:lstStyle/>
          <a:p>
            <a:fld id="{05247037-115D-4556-B6C3-0B86347C3037}" type="slidenum">
              <a:rPr lang="fr-FR" smtClean="0"/>
              <a:t>‹N°›</a:t>
            </a:fld>
            <a:endParaRPr lang="fr-FR"/>
          </a:p>
        </p:txBody>
      </p:sp>
    </p:spTree>
    <p:extLst>
      <p:ext uri="{BB962C8B-B14F-4D97-AF65-F5344CB8AC3E}">
        <p14:creationId xmlns:p14="http://schemas.microsoft.com/office/powerpoint/2010/main" val="160499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‹N°›</a:t>
            </a:fld>
            <a:endParaRPr lang="fr-FR"/>
          </a:p>
        </p:txBody>
      </p:sp>
    </p:spTree>
    <p:extLst>
      <p:ext uri="{BB962C8B-B14F-4D97-AF65-F5344CB8AC3E}">
        <p14:creationId xmlns:p14="http://schemas.microsoft.com/office/powerpoint/2010/main" val="2703285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r>
              <a:rPr lang="fr-FR"/>
              <a:t>F Capallera / octobre 2021</a:t>
            </a:r>
          </a:p>
        </p:txBody>
      </p:sp>
      <p:sp>
        <p:nvSpPr>
          <p:cNvPr id="6" name="Espace réservé du pied de page 5"/>
          <p:cNvSpPr>
            <a:spLocks noGrp="1"/>
          </p:cNvSpPr>
          <p:nvPr>
            <p:ph type="ftr" sz="quarter" idx="11"/>
          </p:nvPr>
        </p:nvSpPr>
        <p:spPr/>
        <p:txBody>
          <a:bodyPr/>
          <a:lstStyle/>
          <a:p>
            <a:r>
              <a:rPr lang="fr-FR"/>
              <a:t>R&amp;T1 / Saé 13</a:t>
            </a:r>
          </a:p>
        </p:txBody>
      </p:sp>
      <p:sp>
        <p:nvSpPr>
          <p:cNvPr id="7" name="Espace réservé du numéro de diapositive 6"/>
          <p:cNvSpPr>
            <a:spLocks noGrp="1"/>
          </p:cNvSpPr>
          <p:nvPr>
            <p:ph type="sldNum" sz="quarter" idx="12"/>
          </p:nvPr>
        </p:nvSpPr>
        <p:spPr/>
        <p:txBody>
          <a:bodyPr/>
          <a:lstStyle/>
          <a:p>
            <a:fld id="{05247037-115D-4556-B6C3-0B86347C3037}" type="slidenum">
              <a:rPr lang="fr-FR" smtClean="0"/>
              <a:t>‹N°›</a:t>
            </a:fld>
            <a:endParaRPr lang="fr-FR"/>
          </a:p>
        </p:txBody>
      </p:sp>
    </p:spTree>
    <p:extLst>
      <p:ext uri="{BB962C8B-B14F-4D97-AF65-F5344CB8AC3E}">
        <p14:creationId xmlns:p14="http://schemas.microsoft.com/office/powerpoint/2010/main" val="228864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r>
              <a:rPr lang="fr-FR"/>
              <a:t>F Capallera / octobre 2021</a:t>
            </a:r>
          </a:p>
        </p:txBody>
      </p:sp>
      <p:sp>
        <p:nvSpPr>
          <p:cNvPr id="8" name="Espace réservé du pied de page 7"/>
          <p:cNvSpPr>
            <a:spLocks noGrp="1"/>
          </p:cNvSpPr>
          <p:nvPr>
            <p:ph type="ftr" sz="quarter" idx="11"/>
          </p:nvPr>
        </p:nvSpPr>
        <p:spPr/>
        <p:txBody>
          <a:bodyPr/>
          <a:lstStyle/>
          <a:p>
            <a:r>
              <a:rPr lang="fr-FR"/>
              <a:t>R&amp;T1 / Saé 13</a:t>
            </a:r>
          </a:p>
        </p:txBody>
      </p:sp>
      <p:sp>
        <p:nvSpPr>
          <p:cNvPr id="9" name="Espace réservé du numéro de diapositive 8"/>
          <p:cNvSpPr>
            <a:spLocks noGrp="1"/>
          </p:cNvSpPr>
          <p:nvPr>
            <p:ph type="sldNum" sz="quarter" idx="12"/>
          </p:nvPr>
        </p:nvSpPr>
        <p:spPr/>
        <p:txBody>
          <a:bodyPr/>
          <a:lstStyle/>
          <a:p>
            <a:fld id="{05247037-115D-4556-B6C3-0B86347C3037}" type="slidenum">
              <a:rPr lang="fr-FR" smtClean="0"/>
              <a:t>‹N°›</a:t>
            </a:fld>
            <a:endParaRPr lang="fr-FR"/>
          </a:p>
        </p:txBody>
      </p:sp>
    </p:spTree>
    <p:extLst>
      <p:ext uri="{BB962C8B-B14F-4D97-AF65-F5344CB8AC3E}">
        <p14:creationId xmlns:p14="http://schemas.microsoft.com/office/powerpoint/2010/main" val="103302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r>
              <a:rPr lang="fr-FR"/>
              <a:t>F Capallera / octobre 2021</a:t>
            </a:r>
          </a:p>
        </p:txBody>
      </p:sp>
      <p:sp>
        <p:nvSpPr>
          <p:cNvPr id="4" name="Espace réservé du pied de page 3"/>
          <p:cNvSpPr>
            <a:spLocks noGrp="1"/>
          </p:cNvSpPr>
          <p:nvPr>
            <p:ph type="ftr" sz="quarter" idx="11"/>
          </p:nvPr>
        </p:nvSpPr>
        <p:spPr/>
        <p:txBody>
          <a:bodyPr/>
          <a:lstStyle/>
          <a:p>
            <a:r>
              <a:rPr lang="fr-FR"/>
              <a:t>R&amp;T1 / Saé 13</a:t>
            </a:r>
          </a:p>
        </p:txBody>
      </p:sp>
      <p:sp>
        <p:nvSpPr>
          <p:cNvPr id="5" name="Espace réservé du numéro de diapositive 4"/>
          <p:cNvSpPr>
            <a:spLocks noGrp="1"/>
          </p:cNvSpPr>
          <p:nvPr>
            <p:ph type="sldNum" sz="quarter" idx="12"/>
          </p:nvPr>
        </p:nvSpPr>
        <p:spPr/>
        <p:txBody>
          <a:bodyPr/>
          <a:lstStyle/>
          <a:p>
            <a:fld id="{05247037-115D-4556-B6C3-0B86347C3037}" type="slidenum">
              <a:rPr lang="fr-FR" smtClean="0"/>
              <a:t>‹N°›</a:t>
            </a:fld>
            <a:endParaRPr lang="fr-FR"/>
          </a:p>
        </p:txBody>
      </p:sp>
    </p:spTree>
    <p:extLst>
      <p:ext uri="{BB962C8B-B14F-4D97-AF65-F5344CB8AC3E}">
        <p14:creationId xmlns:p14="http://schemas.microsoft.com/office/powerpoint/2010/main" val="2209688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Espace réservé de la date 6"/>
          <p:cNvSpPr>
            <a:spLocks noGrp="1"/>
          </p:cNvSpPr>
          <p:nvPr>
            <p:ph type="dt" sz="half" idx="10"/>
          </p:nvPr>
        </p:nvSpPr>
        <p:spPr>
          <a:xfrm>
            <a:off x="838200" y="6479920"/>
            <a:ext cx="2743200" cy="365125"/>
          </a:xfrm>
        </p:spPr>
        <p:txBody>
          <a:bodyPr/>
          <a:lstStyle/>
          <a:p>
            <a:r>
              <a:rPr lang="fr-FR"/>
              <a:t>F Capallera / octobre 2021</a:t>
            </a:r>
          </a:p>
        </p:txBody>
      </p:sp>
      <p:sp>
        <p:nvSpPr>
          <p:cNvPr id="6" name="Espace réservé du pied de page 7"/>
          <p:cNvSpPr>
            <a:spLocks noGrp="1"/>
          </p:cNvSpPr>
          <p:nvPr>
            <p:ph type="ftr" sz="quarter" idx="11"/>
          </p:nvPr>
        </p:nvSpPr>
        <p:spPr>
          <a:xfrm>
            <a:off x="4038600" y="6479920"/>
            <a:ext cx="4114800" cy="365125"/>
          </a:xfrm>
        </p:spPr>
        <p:txBody>
          <a:bodyPr/>
          <a:lstStyle/>
          <a:p>
            <a:r>
              <a:rPr lang="fr-FR"/>
              <a:t>R&amp;T1 / Saé 13</a:t>
            </a:r>
          </a:p>
        </p:txBody>
      </p:sp>
      <p:sp>
        <p:nvSpPr>
          <p:cNvPr id="7" name="Espace réservé du numéro de diapositive 8"/>
          <p:cNvSpPr>
            <a:spLocks noGrp="1"/>
          </p:cNvSpPr>
          <p:nvPr>
            <p:ph type="sldNum" sz="quarter" idx="12"/>
          </p:nvPr>
        </p:nvSpPr>
        <p:spPr>
          <a:xfrm>
            <a:off x="8610600" y="6479920"/>
            <a:ext cx="2743200" cy="365125"/>
          </a:xfrm>
        </p:spPr>
        <p:txBody>
          <a:bodyPr/>
          <a:lstStyle/>
          <a:p>
            <a:fld id="{05247037-115D-4556-B6C3-0B86347C3037}" type="slidenum">
              <a:rPr lang="fr-FR" smtClean="0"/>
              <a:t>‹N°›</a:t>
            </a:fld>
            <a:endParaRPr lang="fr-FR"/>
          </a:p>
        </p:txBody>
      </p:sp>
    </p:spTree>
    <p:extLst>
      <p:ext uri="{BB962C8B-B14F-4D97-AF65-F5344CB8AC3E}">
        <p14:creationId xmlns:p14="http://schemas.microsoft.com/office/powerpoint/2010/main" val="2756645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r>
              <a:rPr lang="fr-FR"/>
              <a:t>F Capallera / octobre 2021</a:t>
            </a:r>
          </a:p>
        </p:txBody>
      </p:sp>
      <p:sp>
        <p:nvSpPr>
          <p:cNvPr id="6" name="Espace réservé du pied de page 5"/>
          <p:cNvSpPr>
            <a:spLocks noGrp="1"/>
          </p:cNvSpPr>
          <p:nvPr>
            <p:ph type="ftr" sz="quarter" idx="11"/>
          </p:nvPr>
        </p:nvSpPr>
        <p:spPr/>
        <p:txBody>
          <a:bodyPr/>
          <a:lstStyle/>
          <a:p>
            <a:r>
              <a:rPr lang="fr-FR"/>
              <a:t>R&amp;T1 / Saé 13</a:t>
            </a:r>
          </a:p>
        </p:txBody>
      </p:sp>
      <p:sp>
        <p:nvSpPr>
          <p:cNvPr id="7" name="Espace réservé du numéro de diapositive 6"/>
          <p:cNvSpPr>
            <a:spLocks noGrp="1"/>
          </p:cNvSpPr>
          <p:nvPr>
            <p:ph type="sldNum" sz="quarter" idx="12"/>
          </p:nvPr>
        </p:nvSpPr>
        <p:spPr/>
        <p:txBody>
          <a:bodyPr/>
          <a:lstStyle/>
          <a:p>
            <a:fld id="{05247037-115D-4556-B6C3-0B86347C3037}" type="slidenum">
              <a:rPr lang="fr-FR" smtClean="0"/>
              <a:t>‹N°›</a:t>
            </a:fld>
            <a:endParaRPr lang="fr-FR"/>
          </a:p>
        </p:txBody>
      </p:sp>
    </p:spTree>
    <p:extLst>
      <p:ext uri="{BB962C8B-B14F-4D97-AF65-F5344CB8AC3E}">
        <p14:creationId xmlns:p14="http://schemas.microsoft.com/office/powerpoint/2010/main" val="2552097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r>
              <a:rPr lang="fr-FR"/>
              <a:t>F Capallera / octobre 2021</a:t>
            </a:r>
          </a:p>
        </p:txBody>
      </p:sp>
      <p:sp>
        <p:nvSpPr>
          <p:cNvPr id="6" name="Espace réservé du pied de page 5"/>
          <p:cNvSpPr>
            <a:spLocks noGrp="1"/>
          </p:cNvSpPr>
          <p:nvPr>
            <p:ph type="ftr" sz="quarter" idx="11"/>
          </p:nvPr>
        </p:nvSpPr>
        <p:spPr/>
        <p:txBody>
          <a:bodyPr/>
          <a:lstStyle/>
          <a:p>
            <a:r>
              <a:rPr lang="fr-FR"/>
              <a:t>R&amp;T1 / Saé 13</a:t>
            </a:r>
          </a:p>
        </p:txBody>
      </p:sp>
      <p:sp>
        <p:nvSpPr>
          <p:cNvPr id="7" name="Espace réservé du numéro de diapositive 6"/>
          <p:cNvSpPr>
            <a:spLocks noGrp="1"/>
          </p:cNvSpPr>
          <p:nvPr>
            <p:ph type="sldNum" sz="quarter" idx="12"/>
          </p:nvPr>
        </p:nvSpPr>
        <p:spPr/>
        <p:txBody>
          <a:bodyPr/>
          <a:lstStyle/>
          <a:p>
            <a:fld id="{05247037-115D-4556-B6C3-0B86347C3037}" type="slidenum">
              <a:rPr lang="fr-FR" smtClean="0"/>
              <a:t>‹N°›</a:t>
            </a:fld>
            <a:endParaRPr lang="fr-FR"/>
          </a:p>
        </p:txBody>
      </p:sp>
    </p:spTree>
    <p:extLst>
      <p:ext uri="{BB962C8B-B14F-4D97-AF65-F5344CB8AC3E}">
        <p14:creationId xmlns:p14="http://schemas.microsoft.com/office/powerpoint/2010/main" val="424548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a:t>F Capallera / octobre 2021</a:t>
            </a: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R&amp;T1 / Saé 13</a:t>
            </a: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47037-115D-4556-B6C3-0B86347C3037}" type="slidenum">
              <a:rPr lang="fr-FR" smtClean="0"/>
              <a:t>‹N°›</a:t>
            </a:fld>
            <a:endParaRPr lang="fr-FR"/>
          </a:p>
        </p:txBody>
      </p:sp>
    </p:spTree>
    <p:extLst>
      <p:ext uri="{BB962C8B-B14F-4D97-AF65-F5344CB8AC3E}">
        <p14:creationId xmlns:p14="http://schemas.microsoft.com/office/powerpoint/2010/main" val="2907150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t.uca.fr/moodle/course/view.php?id=27097&amp;section=4"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8.jpg"/><Relationship Id="rId4" Type="http://schemas.openxmlformats.org/officeDocument/2006/relationships/image" Target="../media/image27.jpg"/></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9.jpeg"/><Relationship Id="rId1" Type="http://schemas.openxmlformats.org/officeDocument/2006/relationships/slideLayout" Target="../slideLayouts/slideLayout2.xml"/><Relationship Id="rId4" Type="http://schemas.openxmlformats.org/officeDocument/2006/relationships/hyperlink" Target="https://fr.wikipedia.org/wiki/Lumi%C3%A8re"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100000">
              <a:srgbClr val="00B05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838200" y="1122362"/>
            <a:ext cx="10515600" cy="4452527"/>
          </a:xfrm>
        </p:spPr>
        <p:txBody>
          <a:bodyPr>
            <a:normAutofit/>
          </a:bodyPr>
          <a:lstStyle/>
          <a:p>
            <a:r>
              <a:rPr lang="fr-FR" sz="4000" dirty="0"/>
              <a:t>Etude de supports de transmission :</a:t>
            </a:r>
            <a:br>
              <a:rPr lang="fr-FR" sz="4000" dirty="0"/>
            </a:br>
            <a:r>
              <a:rPr lang="fr-FR" dirty="0"/>
              <a:t>Câbles Coaxiaux </a:t>
            </a:r>
            <a:br>
              <a:rPr lang="fr-FR" dirty="0"/>
            </a:br>
            <a:r>
              <a:rPr lang="fr-FR" dirty="0"/>
              <a:t> Fibres Optiques </a:t>
            </a:r>
          </a:p>
        </p:txBody>
      </p:sp>
      <p:sp>
        <p:nvSpPr>
          <p:cNvPr id="7" name="Espace réservé de la date 6"/>
          <p:cNvSpPr>
            <a:spLocks noGrp="1"/>
          </p:cNvSpPr>
          <p:nvPr>
            <p:ph type="dt" sz="half" idx="10"/>
          </p:nvPr>
        </p:nvSpPr>
        <p:spPr/>
        <p:txBody>
          <a:bodyPr/>
          <a:lstStyle/>
          <a:p>
            <a:r>
              <a:rPr lang="fr-FR"/>
              <a:t>F Capallera / octobre 2021</a:t>
            </a:r>
            <a:endParaRPr lang="fr-FR" dirty="0"/>
          </a:p>
        </p:txBody>
      </p:sp>
      <p:sp>
        <p:nvSpPr>
          <p:cNvPr id="8" name="Espace réservé du pied de page 7"/>
          <p:cNvSpPr>
            <a:spLocks noGrp="1"/>
          </p:cNvSpPr>
          <p:nvPr>
            <p:ph type="ftr" sz="quarter" idx="11"/>
          </p:nvPr>
        </p:nvSpPr>
        <p:spPr/>
        <p:txBody>
          <a:bodyPr/>
          <a:lstStyle/>
          <a:p>
            <a:r>
              <a:rPr lang="fr-FR"/>
              <a:t>R&amp;T1 / Saé 13</a:t>
            </a:r>
            <a:endParaRPr lang="fr-FR" dirty="0"/>
          </a:p>
        </p:txBody>
      </p:sp>
      <p:sp>
        <p:nvSpPr>
          <p:cNvPr id="9" name="Espace réservé du numéro de diapositive 8"/>
          <p:cNvSpPr>
            <a:spLocks noGrp="1"/>
          </p:cNvSpPr>
          <p:nvPr>
            <p:ph type="sldNum" sz="quarter" idx="12"/>
          </p:nvPr>
        </p:nvSpPr>
        <p:spPr/>
        <p:txBody>
          <a:bodyPr/>
          <a:lstStyle/>
          <a:p>
            <a:fld id="{05247037-115D-4556-B6C3-0B86347C3037}" type="slidenum">
              <a:rPr lang="fr-FR" smtClean="0"/>
              <a:pPr/>
              <a:t>1</a:t>
            </a:fld>
            <a:endParaRPr lang="fr-FR"/>
          </a:p>
        </p:txBody>
      </p:sp>
      <p:sp>
        <p:nvSpPr>
          <p:cNvPr id="10" name="Sous-titre 2"/>
          <p:cNvSpPr txBox="1">
            <a:spLocks/>
          </p:cNvSpPr>
          <p:nvPr/>
        </p:nvSpPr>
        <p:spPr>
          <a:xfrm>
            <a:off x="1524000" y="1538898"/>
            <a:ext cx="9144000" cy="16126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Bell MT" panose="02020503060305020303"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a:t>S1 RT2 – </a:t>
            </a:r>
            <a:r>
              <a:rPr lang="fr-FR" dirty="0" err="1"/>
              <a:t>Saé</a:t>
            </a:r>
            <a:r>
              <a:rPr lang="fr-FR" dirty="0"/>
              <a:t> 13 : découvrir un dispositif de transmission</a:t>
            </a:r>
          </a:p>
          <a:p>
            <a:r>
              <a:rPr lang="fr-FR" sz="2000" dirty="0"/>
              <a:t>Ressources impliquées : R104 / R105 / R113 / R114</a:t>
            </a:r>
          </a:p>
          <a:p>
            <a:r>
              <a:rPr lang="fr-FR" b="1" i="1" u="sng" dirty="0"/>
              <a:t>Séance non encadrée n°1</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 y="0"/>
            <a:ext cx="1828244" cy="756515"/>
          </a:xfrm>
          <a:prstGeom prst="rect">
            <a:avLst/>
          </a:prstGeom>
        </p:spPr>
      </p:pic>
    </p:spTree>
    <p:extLst>
      <p:ext uri="{BB962C8B-B14F-4D97-AF65-F5344CB8AC3E}">
        <p14:creationId xmlns:p14="http://schemas.microsoft.com/office/powerpoint/2010/main" val="3462683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Entrainement n°4</a:t>
            </a:r>
          </a:p>
        </p:txBody>
      </p:sp>
      <p:sp>
        <p:nvSpPr>
          <p:cNvPr id="3" name="Espace réservé du contenu 2"/>
          <p:cNvSpPr>
            <a:spLocks noGrp="1"/>
          </p:cNvSpPr>
          <p:nvPr>
            <p:ph idx="1"/>
          </p:nvPr>
        </p:nvSpPr>
        <p:spPr>
          <a:xfrm>
            <a:off x="838199" y="741406"/>
            <a:ext cx="11179629" cy="5435558"/>
          </a:xfrm>
        </p:spPr>
        <p:txBody>
          <a:bodyPr/>
          <a:lstStyle/>
          <a:p>
            <a:r>
              <a:rPr lang="fr-FR" dirty="0"/>
              <a:t>Signal attendu :</a:t>
            </a:r>
          </a:p>
          <a:p>
            <a:pPr lvl="1"/>
            <a:r>
              <a:rPr lang="fr-FR" dirty="0"/>
              <a:t>Forme : </a:t>
            </a:r>
            <a:r>
              <a:rPr lang="fr-FR" dirty="0">
                <a:solidFill>
                  <a:schemeClr val="accent4">
                    <a:lumMod val="50000"/>
                  </a:schemeClr>
                </a:solidFill>
              </a:rPr>
              <a:t>Sinusoïdale</a:t>
            </a:r>
            <a:endParaRPr lang="fr-FR" dirty="0"/>
          </a:p>
          <a:p>
            <a:pPr lvl="1"/>
            <a:r>
              <a:rPr lang="fr-FR" dirty="0"/>
              <a:t>Fréquence : </a:t>
            </a:r>
            <a:r>
              <a:rPr lang="fr-FR" dirty="0">
                <a:solidFill>
                  <a:schemeClr val="accent4">
                    <a:lumMod val="50000"/>
                  </a:schemeClr>
                </a:solidFill>
              </a:rPr>
              <a:t>1 MHz</a:t>
            </a:r>
            <a:endParaRPr lang="fr-FR" dirty="0"/>
          </a:p>
          <a:p>
            <a:pPr lvl="1"/>
            <a:r>
              <a:rPr lang="fr-FR" dirty="0"/>
              <a:t>Amplitude crête-à-crête : </a:t>
            </a:r>
            <a:r>
              <a:rPr lang="fr-FR" dirty="0">
                <a:solidFill>
                  <a:schemeClr val="accent4">
                    <a:lumMod val="50000"/>
                  </a:schemeClr>
                </a:solidFill>
              </a:rPr>
              <a:t>700nV – (-700nV) = 1400nV = 1,4mV</a:t>
            </a:r>
          </a:p>
          <a:p>
            <a:pPr lvl="2"/>
            <a:r>
              <a:rPr lang="fr-FR" dirty="0"/>
              <a:t>Relever les caractéristiques de ce signal.</a:t>
            </a:r>
          </a:p>
          <a:p>
            <a:pPr lvl="2"/>
            <a:r>
              <a:rPr lang="fr-FR" dirty="0"/>
              <a:t>Calculer la valeur efficace de ce signal et vérifier que la valeur lue à l’aide des curseurs est la bonne.</a:t>
            </a:r>
          </a:p>
          <a:p>
            <a:pPr marL="0" indent="0">
              <a:buNone/>
            </a:pPr>
            <a:endParaRPr lang="fr-FR" dirty="0"/>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10</a:t>
            </a:fld>
            <a:endParaRPr lang="fr-FR"/>
          </a:p>
        </p:txBody>
      </p:sp>
      <p:pic>
        <p:nvPicPr>
          <p:cNvPr id="8" name="Image 7"/>
          <p:cNvPicPr>
            <a:picLocks noChangeAspect="1"/>
          </p:cNvPicPr>
          <p:nvPr/>
        </p:nvPicPr>
        <p:blipFill>
          <a:blip r:embed="rId3"/>
          <a:stretch>
            <a:fillRect/>
          </a:stretch>
        </p:blipFill>
        <p:spPr>
          <a:xfrm>
            <a:off x="3048000" y="2647060"/>
            <a:ext cx="6096000" cy="3832860"/>
          </a:xfrm>
          <a:prstGeom prst="rect">
            <a:avLst/>
          </a:prstGeom>
        </p:spPr>
      </p:pic>
      <mc:AlternateContent xmlns:mc="http://schemas.openxmlformats.org/markup-compatibility/2006" xmlns:a14="http://schemas.microsoft.com/office/drawing/2010/main">
        <mc:Choice Requires="a14">
          <p:sp>
            <p:nvSpPr>
              <p:cNvPr id="7" name="ZoneTexte 6"/>
              <p:cNvSpPr txBox="1"/>
              <p:nvPr/>
            </p:nvSpPr>
            <p:spPr>
              <a:xfrm>
                <a:off x="9381506" y="3621974"/>
                <a:ext cx="2636322" cy="1654492"/>
              </a:xfrm>
              <a:prstGeom prst="rect">
                <a:avLst/>
              </a:prstGeom>
              <a:noFill/>
              <a:ln>
                <a:solidFill>
                  <a:srgbClr val="00B050"/>
                </a:solidFill>
              </a:ln>
            </p:spPr>
            <p:txBody>
              <a:bodyPr wrap="square" rtlCol="0">
                <a:spAutoFit/>
              </a:bodyPr>
              <a:lstStyle/>
              <a:p>
                <a:pPr algn="ctr"/>
                <a:r>
                  <a:rPr lang="fr-FR" dirty="0">
                    <a:latin typeface="MV Boli" panose="02000500030200090000" pitchFamily="2" charset="0"/>
                    <a:cs typeface="MV Boli" panose="02000500030200090000" pitchFamily="2" charset="0"/>
                  </a:rPr>
                  <a:t>Pour un signal sinusoïdal, on pourra admettre que :</a:t>
                </a:r>
              </a:p>
              <a:p>
                <a:pPr algn="ctr"/>
                <a:endParaRPr lang="fr-FR" dirty="0">
                  <a:latin typeface="MV Boli" panose="02000500030200090000" pitchFamily="2" charset="0"/>
                  <a:cs typeface="MV Boli" panose="02000500030200090000" pitchFamily="2" charset="0"/>
                </a:endParaRPr>
              </a:p>
              <a:p>
                <a:pPr algn="ctr"/>
                <a14:m>
                  <m:oMath xmlns:m="http://schemas.openxmlformats.org/officeDocument/2006/math">
                    <m:r>
                      <a:rPr lang="fr-FR" sz="2000" b="0" i="1" smtClean="0">
                        <a:latin typeface="Cambria Math" panose="02040503050406030204" pitchFamily="18" charset="0"/>
                        <a:cs typeface="MV Boli" panose="02000500030200090000" pitchFamily="2" charset="0"/>
                      </a:rPr>
                      <m:t>𝑉𝑒𝑓𝑓</m:t>
                    </m:r>
                    <m:r>
                      <a:rPr lang="fr-FR" sz="2000" b="0" i="1" smtClean="0">
                        <a:latin typeface="Cambria Math" panose="02040503050406030204" pitchFamily="18" charset="0"/>
                        <a:cs typeface="MV Boli" panose="02000500030200090000" pitchFamily="2" charset="0"/>
                      </a:rPr>
                      <m:t>= </m:t>
                    </m:r>
                    <m:f>
                      <m:fPr>
                        <m:ctrlPr>
                          <a:rPr lang="fr-FR" sz="2000" b="0" i="1" smtClean="0">
                            <a:latin typeface="Cambria Math" panose="02040503050406030204" pitchFamily="18" charset="0"/>
                            <a:cs typeface="MV Boli" panose="02000500030200090000" pitchFamily="2" charset="0"/>
                          </a:rPr>
                        </m:ctrlPr>
                      </m:fPr>
                      <m:num>
                        <m:r>
                          <a:rPr lang="fr-FR" sz="2000" b="0" i="1" smtClean="0">
                            <a:latin typeface="Cambria Math" panose="02040503050406030204" pitchFamily="18" charset="0"/>
                            <a:cs typeface="MV Boli" panose="02000500030200090000" pitchFamily="2" charset="0"/>
                          </a:rPr>
                          <m:t>𝑉𝑐𝑟𝑒𝑡𝑒</m:t>
                        </m:r>
                      </m:num>
                      <m:den>
                        <m:rad>
                          <m:radPr>
                            <m:degHide m:val="on"/>
                            <m:ctrlPr>
                              <a:rPr lang="fr-FR" sz="2000" b="0" i="1" smtClean="0">
                                <a:latin typeface="Cambria Math" panose="02040503050406030204" pitchFamily="18" charset="0"/>
                                <a:cs typeface="MV Boli" panose="02000500030200090000" pitchFamily="2" charset="0"/>
                              </a:rPr>
                            </m:ctrlPr>
                          </m:radPr>
                          <m:deg/>
                          <m:e>
                            <m:r>
                              <a:rPr lang="fr-FR" sz="2000" b="0" i="1" smtClean="0">
                                <a:latin typeface="Cambria Math" panose="02040503050406030204" pitchFamily="18" charset="0"/>
                                <a:cs typeface="MV Boli" panose="02000500030200090000" pitchFamily="2" charset="0"/>
                              </a:rPr>
                              <m:t>2</m:t>
                            </m:r>
                          </m:e>
                        </m:rad>
                      </m:den>
                    </m:f>
                  </m:oMath>
                </a14:m>
                <a:r>
                  <a:rPr lang="fr-FR" dirty="0">
                    <a:latin typeface="MV Boli" panose="02000500030200090000" pitchFamily="2" charset="0"/>
                    <a:cs typeface="MV Boli" panose="02000500030200090000" pitchFamily="2" charset="0"/>
                  </a:rPr>
                  <a:t> </a:t>
                </a:r>
              </a:p>
            </p:txBody>
          </p:sp>
        </mc:Choice>
        <mc:Fallback xmlns="">
          <p:sp>
            <p:nvSpPr>
              <p:cNvPr id="7" name="ZoneTexte 6"/>
              <p:cNvSpPr txBox="1">
                <a:spLocks noRot="1" noChangeAspect="1" noMove="1" noResize="1" noEditPoints="1" noAdjustHandles="1" noChangeArrowheads="1" noChangeShapeType="1" noTextEdit="1"/>
              </p:cNvSpPr>
              <p:nvPr/>
            </p:nvSpPr>
            <p:spPr>
              <a:xfrm>
                <a:off x="9381506" y="3621974"/>
                <a:ext cx="2636322" cy="1654492"/>
              </a:xfrm>
              <a:prstGeom prst="rect">
                <a:avLst/>
              </a:prstGeom>
              <a:blipFill>
                <a:blip r:embed="rId4"/>
                <a:stretch>
                  <a:fillRect t="-1095" r="-1382"/>
                </a:stretch>
              </a:blipFill>
              <a:ln>
                <a:solidFill>
                  <a:srgbClr val="00B050"/>
                </a:solidFill>
              </a:ln>
            </p:spPr>
            <p:txBody>
              <a:bodyPr/>
              <a:lstStyle/>
              <a:p>
                <a:r>
                  <a:rPr lang="fr-FR">
                    <a:noFill/>
                  </a:rPr>
                  <a:t> </a:t>
                </a:r>
              </a:p>
            </p:txBody>
          </p:sp>
        </mc:Fallback>
      </mc:AlternateContent>
      <p:sp>
        <p:nvSpPr>
          <p:cNvPr id="9" name="ZoneTexte 8">
            <a:extLst>
              <a:ext uri="{FF2B5EF4-FFF2-40B4-BE49-F238E27FC236}">
                <a16:creationId xmlns:a16="http://schemas.microsoft.com/office/drawing/2014/main" id="{82486858-7920-4636-B97C-4D3BE5856358}"/>
              </a:ext>
            </a:extLst>
          </p:cNvPr>
          <p:cNvSpPr txBox="1"/>
          <p:nvPr/>
        </p:nvSpPr>
        <p:spPr>
          <a:xfrm>
            <a:off x="295835" y="2922494"/>
            <a:ext cx="2514659" cy="923330"/>
          </a:xfrm>
          <a:prstGeom prst="rect">
            <a:avLst/>
          </a:prstGeom>
          <a:noFill/>
        </p:spPr>
        <p:txBody>
          <a:bodyPr wrap="square" rtlCol="0">
            <a:spAutoFit/>
          </a:bodyPr>
          <a:lstStyle/>
          <a:p>
            <a:r>
              <a:rPr lang="fr-FR" dirty="0" err="1">
                <a:solidFill>
                  <a:schemeClr val="accent4">
                    <a:lumMod val="50000"/>
                  </a:schemeClr>
                </a:solidFill>
              </a:rPr>
              <a:t>Veff</a:t>
            </a:r>
            <a:r>
              <a:rPr lang="fr-FR" dirty="0">
                <a:solidFill>
                  <a:schemeClr val="accent4">
                    <a:lumMod val="50000"/>
                  </a:schemeClr>
                </a:solidFill>
              </a:rPr>
              <a:t> = </a:t>
            </a:r>
            <a:r>
              <a:rPr lang="fr-FR" dirty="0" err="1">
                <a:solidFill>
                  <a:schemeClr val="accent4">
                    <a:lumMod val="50000"/>
                  </a:schemeClr>
                </a:solidFill>
              </a:rPr>
              <a:t>Vcrete</a:t>
            </a:r>
            <a:r>
              <a:rPr lang="fr-FR" dirty="0">
                <a:solidFill>
                  <a:schemeClr val="accent4">
                    <a:lumMod val="50000"/>
                  </a:schemeClr>
                </a:solidFill>
              </a:rPr>
              <a:t>/v2 </a:t>
            </a:r>
          </a:p>
          <a:p>
            <a:r>
              <a:rPr lang="fr-FR" dirty="0" err="1">
                <a:solidFill>
                  <a:schemeClr val="accent4">
                    <a:lumMod val="50000"/>
                  </a:schemeClr>
                </a:solidFill>
              </a:rPr>
              <a:t>Veff</a:t>
            </a:r>
            <a:r>
              <a:rPr lang="fr-FR" dirty="0">
                <a:solidFill>
                  <a:schemeClr val="accent4">
                    <a:lumMod val="50000"/>
                  </a:schemeClr>
                </a:solidFill>
              </a:rPr>
              <a:t> = 700nV/racine2</a:t>
            </a:r>
          </a:p>
          <a:p>
            <a:r>
              <a:rPr lang="fr-FR" dirty="0" err="1">
                <a:solidFill>
                  <a:schemeClr val="accent4">
                    <a:lumMod val="50000"/>
                  </a:schemeClr>
                </a:solidFill>
              </a:rPr>
              <a:t>Veff</a:t>
            </a:r>
            <a:r>
              <a:rPr lang="fr-FR" dirty="0">
                <a:solidFill>
                  <a:schemeClr val="accent4">
                    <a:lumMod val="50000"/>
                  </a:schemeClr>
                </a:solidFill>
              </a:rPr>
              <a:t> = 495nV</a:t>
            </a:r>
          </a:p>
        </p:txBody>
      </p:sp>
    </p:spTree>
    <p:extLst>
      <p:ext uri="{BB962C8B-B14F-4D97-AF65-F5344CB8AC3E}">
        <p14:creationId xmlns:p14="http://schemas.microsoft.com/office/powerpoint/2010/main" val="1116846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rotWithShape="1">
          <a:blip r:embed="rId3"/>
          <a:srcRect l="2" r="17324"/>
          <a:stretch/>
        </p:blipFill>
        <p:spPr>
          <a:xfrm>
            <a:off x="3048000" y="2647060"/>
            <a:ext cx="5040000" cy="3832860"/>
          </a:xfrm>
          <a:prstGeom prst="rect">
            <a:avLst/>
          </a:prstGeom>
        </p:spPr>
      </p:pic>
      <p:sp>
        <p:nvSpPr>
          <p:cNvPr id="2" name="Titre 1"/>
          <p:cNvSpPr>
            <a:spLocks noGrp="1"/>
          </p:cNvSpPr>
          <p:nvPr>
            <p:ph type="title"/>
          </p:nvPr>
        </p:nvSpPr>
        <p:spPr/>
        <p:txBody>
          <a:bodyPr/>
          <a:lstStyle/>
          <a:p>
            <a:r>
              <a:rPr lang="fr-FR" dirty="0"/>
              <a:t>Entrainement n°5</a:t>
            </a:r>
          </a:p>
        </p:txBody>
      </p:sp>
      <p:sp>
        <p:nvSpPr>
          <p:cNvPr id="3" name="Espace réservé du contenu 2"/>
          <p:cNvSpPr>
            <a:spLocks noGrp="1"/>
          </p:cNvSpPr>
          <p:nvPr>
            <p:ph idx="1"/>
          </p:nvPr>
        </p:nvSpPr>
        <p:spPr>
          <a:xfrm>
            <a:off x="838199" y="741406"/>
            <a:ext cx="11179629" cy="5435558"/>
          </a:xfrm>
        </p:spPr>
        <p:txBody>
          <a:bodyPr/>
          <a:lstStyle/>
          <a:p>
            <a:r>
              <a:rPr lang="fr-FR" dirty="0"/>
              <a:t>Signal attendu :</a:t>
            </a:r>
          </a:p>
          <a:p>
            <a:pPr lvl="1"/>
            <a:r>
              <a:rPr lang="fr-FR" dirty="0"/>
              <a:t>Forme : </a:t>
            </a:r>
            <a:r>
              <a:rPr lang="fr-FR" dirty="0">
                <a:solidFill>
                  <a:schemeClr val="accent4">
                    <a:lumMod val="50000"/>
                  </a:schemeClr>
                </a:solidFill>
              </a:rPr>
              <a:t>Sinusoïdale</a:t>
            </a:r>
            <a:endParaRPr lang="fr-FR" dirty="0"/>
          </a:p>
          <a:p>
            <a:pPr lvl="1"/>
            <a:r>
              <a:rPr lang="fr-FR" dirty="0"/>
              <a:t>Fréquence : </a:t>
            </a:r>
            <a:r>
              <a:rPr lang="fr-FR" dirty="0">
                <a:solidFill>
                  <a:schemeClr val="accent4">
                    <a:lumMod val="50000"/>
                  </a:schemeClr>
                </a:solidFill>
              </a:rPr>
              <a:t>1/50µs = 20 000 Hz = 20kHz</a:t>
            </a:r>
          </a:p>
          <a:p>
            <a:pPr lvl="1"/>
            <a:r>
              <a:rPr lang="fr-FR" dirty="0"/>
              <a:t>Amplitude crête-à-crête : </a:t>
            </a:r>
            <a:r>
              <a:rPr lang="fr-FR" dirty="0">
                <a:solidFill>
                  <a:schemeClr val="accent4">
                    <a:lumMod val="50000"/>
                  </a:schemeClr>
                </a:solidFill>
              </a:rPr>
              <a:t>0,8V – (-4,5V) = 5,3V</a:t>
            </a:r>
          </a:p>
          <a:p>
            <a:pPr lvl="1"/>
            <a:r>
              <a:rPr lang="fr-FR" dirty="0"/>
              <a:t>Valeur efficace : </a:t>
            </a:r>
            <a:r>
              <a:rPr lang="fr-FR" dirty="0">
                <a:solidFill>
                  <a:schemeClr val="accent4">
                    <a:lumMod val="50000"/>
                  </a:schemeClr>
                </a:solidFill>
              </a:rPr>
              <a:t>0,8V/racine2 = 0,57V</a:t>
            </a:r>
          </a:p>
          <a:p>
            <a:pPr lvl="2"/>
            <a:r>
              <a:rPr lang="fr-FR" dirty="0"/>
              <a:t>Relever les caractéristiques de ce signal.</a:t>
            </a:r>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11</a:t>
            </a:fld>
            <a:endParaRPr lang="fr-FR"/>
          </a:p>
        </p:txBody>
      </p:sp>
    </p:spTree>
    <p:extLst>
      <p:ext uri="{BB962C8B-B14F-4D97-AF65-F5344CB8AC3E}">
        <p14:creationId xmlns:p14="http://schemas.microsoft.com/office/powerpoint/2010/main" val="293762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768" y="3602038"/>
            <a:ext cx="4096925" cy="2765425"/>
          </a:xfrm>
          <a:prstGeom prst="rect">
            <a:avLst/>
          </a:prstGeom>
        </p:spPr>
      </p:pic>
      <p:sp>
        <p:nvSpPr>
          <p:cNvPr id="9" name="Titre 8"/>
          <p:cNvSpPr>
            <a:spLocks noGrp="1"/>
          </p:cNvSpPr>
          <p:nvPr>
            <p:ph type="ctrTitle"/>
          </p:nvPr>
        </p:nvSpPr>
        <p:spPr/>
        <p:txBody>
          <a:bodyPr/>
          <a:lstStyle/>
          <a:p>
            <a:r>
              <a:rPr lang="fr-FR" dirty="0"/>
              <a:t>Etude de transmission par câble coaxial</a:t>
            </a:r>
          </a:p>
        </p:txBody>
      </p:sp>
      <p:sp>
        <p:nvSpPr>
          <p:cNvPr id="11" name="Sous-titre 10"/>
          <p:cNvSpPr>
            <a:spLocks noGrp="1"/>
          </p:cNvSpPr>
          <p:nvPr>
            <p:ph type="subTitle" idx="1"/>
          </p:nvPr>
        </p:nvSpPr>
        <p:spPr>
          <a:xfrm>
            <a:off x="1575460" y="3602038"/>
            <a:ext cx="9144000" cy="1655762"/>
          </a:xfrm>
        </p:spPr>
        <p:txBody>
          <a:bodyPr/>
          <a:lstStyle/>
          <a:p>
            <a:r>
              <a:rPr lang="fr-FR" dirty="0"/>
              <a:t>Appliquer les connaissances acquises …</a:t>
            </a:r>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pPr/>
              <a:t>12</a:t>
            </a:fld>
            <a:endParaRPr lang="fr-F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7917" y="3602038"/>
            <a:ext cx="3379436" cy="2534577"/>
          </a:xfrm>
          <a:prstGeom prst="rect">
            <a:avLst/>
          </a:prstGeom>
        </p:spPr>
      </p:pic>
    </p:spTree>
    <p:extLst>
      <p:ext uri="{BB962C8B-B14F-4D97-AF65-F5344CB8AC3E}">
        <p14:creationId xmlns:p14="http://schemas.microsoft.com/office/powerpoint/2010/main" val="242171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Mesure du temps de propagation</a:t>
            </a:r>
          </a:p>
        </p:txBody>
      </p:sp>
      <p:sp>
        <p:nvSpPr>
          <p:cNvPr id="3" name="Espace réservé du contenu 2"/>
          <p:cNvSpPr>
            <a:spLocks noGrp="1"/>
          </p:cNvSpPr>
          <p:nvPr>
            <p:ph idx="1"/>
          </p:nvPr>
        </p:nvSpPr>
        <p:spPr>
          <a:xfrm>
            <a:off x="838200" y="741406"/>
            <a:ext cx="10515600" cy="1463047"/>
          </a:xfrm>
        </p:spPr>
        <p:txBody>
          <a:bodyPr/>
          <a:lstStyle/>
          <a:p>
            <a:r>
              <a:rPr lang="fr-FR" dirty="0"/>
              <a:t>Présentation du contexte</a:t>
            </a:r>
          </a:p>
          <a:p>
            <a:pPr lvl="1"/>
            <a:r>
              <a:rPr lang="fr-FR" dirty="0"/>
              <a:t>Ligne coaxiale de longueur Lo</a:t>
            </a:r>
          </a:p>
          <a:p>
            <a:pPr lvl="1"/>
            <a:r>
              <a:rPr lang="fr-FR" dirty="0"/>
              <a:t>Générateur placé en entrée de la ligne : génération d’une impulsion ou d’un signal sinusoïdal.</a:t>
            </a:r>
          </a:p>
          <a:p>
            <a:pPr lvl="1"/>
            <a:r>
              <a:rPr lang="fr-FR" dirty="0"/>
              <a:t>Observation à l’oscilloscope en entrée et en sortie de la ligne.</a:t>
            </a:r>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13</a:t>
            </a:fld>
            <a:endParaRPr lang="fr-FR"/>
          </a:p>
        </p:txBody>
      </p:sp>
      <p:pic>
        <p:nvPicPr>
          <p:cNvPr id="9" name="Image 8"/>
          <p:cNvPicPr>
            <a:picLocks noChangeAspect="1"/>
          </p:cNvPicPr>
          <p:nvPr/>
        </p:nvPicPr>
        <p:blipFill>
          <a:blip r:embed="rId3"/>
          <a:stretch>
            <a:fillRect/>
          </a:stretch>
        </p:blipFill>
        <p:spPr>
          <a:xfrm>
            <a:off x="358213" y="2507409"/>
            <a:ext cx="4871682" cy="2322168"/>
          </a:xfrm>
          <a:prstGeom prst="rect">
            <a:avLst/>
          </a:prstGeom>
        </p:spPr>
      </p:pic>
      <p:pic>
        <p:nvPicPr>
          <p:cNvPr id="10" name="Image 9"/>
          <p:cNvPicPr>
            <a:picLocks noChangeAspect="1"/>
          </p:cNvPicPr>
          <p:nvPr/>
        </p:nvPicPr>
        <p:blipFill>
          <a:blip r:embed="rId4"/>
          <a:stretch>
            <a:fillRect/>
          </a:stretch>
        </p:blipFill>
        <p:spPr>
          <a:xfrm>
            <a:off x="6441540" y="2507409"/>
            <a:ext cx="4939091" cy="2287544"/>
          </a:xfrm>
          <a:prstGeom prst="rect">
            <a:avLst/>
          </a:prstGeom>
        </p:spPr>
      </p:pic>
      <p:sp>
        <p:nvSpPr>
          <p:cNvPr id="11" name="Espace réservé du contenu 2"/>
          <p:cNvSpPr txBox="1">
            <a:spLocks/>
          </p:cNvSpPr>
          <p:nvPr/>
        </p:nvSpPr>
        <p:spPr>
          <a:xfrm>
            <a:off x="838200" y="5486400"/>
            <a:ext cx="10515600" cy="690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00B050"/>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fr-FR" dirty="0">
                <a:solidFill>
                  <a:schemeClr val="accent1">
                    <a:lumMod val="75000"/>
                  </a:schemeClr>
                </a:solidFill>
              </a:rPr>
              <a:t>Rappeler la valeur de la vitesse d’un signal électrique dans une ligne coaxiale : </a:t>
            </a:r>
            <a:r>
              <a:rPr lang="fr-FR" dirty="0" err="1">
                <a:solidFill>
                  <a:schemeClr val="accent1">
                    <a:lumMod val="75000"/>
                  </a:schemeClr>
                </a:solidFill>
              </a:rPr>
              <a:t>Vp</a:t>
            </a:r>
            <a:r>
              <a:rPr lang="fr-FR" dirty="0">
                <a:solidFill>
                  <a:schemeClr val="accent1">
                    <a:lumMod val="75000"/>
                  </a:schemeClr>
                </a:solidFill>
              </a:rPr>
              <a:t>.</a:t>
            </a:r>
          </a:p>
          <a:p>
            <a:pPr lvl="2"/>
            <a:r>
              <a:rPr lang="fr-FR" dirty="0" err="1">
                <a:solidFill>
                  <a:schemeClr val="accent4">
                    <a:lumMod val="50000"/>
                  </a:schemeClr>
                </a:solidFill>
              </a:rPr>
              <a:t>Vp</a:t>
            </a:r>
            <a:r>
              <a:rPr lang="fr-FR" dirty="0">
                <a:solidFill>
                  <a:schemeClr val="accent4">
                    <a:lumMod val="50000"/>
                  </a:schemeClr>
                </a:solidFill>
              </a:rPr>
              <a:t> = c*2/3 = 3*10</a:t>
            </a:r>
            <a:r>
              <a:rPr lang="fr-FR" baseline="30000" dirty="0">
                <a:solidFill>
                  <a:schemeClr val="accent4">
                    <a:lumMod val="50000"/>
                  </a:schemeClr>
                </a:solidFill>
              </a:rPr>
              <a:t>e</a:t>
            </a:r>
            <a:r>
              <a:rPr lang="fr-FR" dirty="0">
                <a:solidFill>
                  <a:schemeClr val="accent4">
                    <a:lumMod val="50000"/>
                  </a:schemeClr>
                </a:solidFill>
              </a:rPr>
              <a:t>8 m/s = 2*10</a:t>
            </a:r>
            <a:r>
              <a:rPr lang="fr-FR" baseline="30000" dirty="0">
                <a:solidFill>
                  <a:schemeClr val="accent4">
                    <a:lumMod val="50000"/>
                  </a:schemeClr>
                </a:solidFill>
              </a:rPr>
              <a:t>e</a:t>
            </a:r>
            <a:r>
              <a:rPr lang="fr-FR" dirty="0">
                <a:solidFill>
                  <a:schemeClr val="accent4">
                    <a:lumMod val="50000"/>
                  </a:schemeClr>
                </a:solidFill>
              </a:rPr>
              <a:t>8 m/s</a:t>
            </a:r>
          </a:p>
        </p:txBody>
      </p:sp>
    </p:spTree>
    <p:extLst>
      <p:ext uri="{BB962C8B-B14F-4D97-AF65-F5344CB8AC3E}">
        <p14:creationId xmlns:p14="http://schemas.microsoft.com/office/powerpoint/2010/main" val="1605704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Mesure du temps de propagation</a:t>
            </a:r>
          </a:p>
        </p:txBody>
      </p:sp>
      <p:sp>
        <p:nvSpPr>
          <p:cNvPr id="3" name="Espace réservé du contenu 2"/>
          <p:cNvSpPr>
            <a:spLocks noGrp="1"/>
          </p:cNvSpPr>
          <p:nvPr>
            <p:ph idx="1"/>
          </p:nvPr>
        </p:nvSpPr>
        <p:spPr/>
        <p:txBody>
          <a:bodyPr/>
          <a:lstStyle/>
          <a:p>
            <a:r>
              <a:rPr lang="fr-FR" dirty="0"/>
              <a:t>Expérience n°1 : une simulation</a:t>
            </a:r>
          </a:p>
          <a:p>
            <a:pPr lvl="2"/>
            <a:r>
              <a:rPr lang="fr-FR" dirty="0"/>
              <a:t>Sur cette simulation, déterminer le temps mis par le signal pour parcourir une ligne : temps de propagation Tp1.</a:t>
            </a:r>
          </a:p>
          <a:p>
            <a:pPr lvl="2"/>
            <a:r>
              <a:rPr lang="fr-FR" dirty="0"/>
              <a:t>En déduire la longueur de cette ligne.</a:t>
            </a:r>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14</a:t>
            </a:fld>
            <a:endParaRPr lang="fr-FR"/>
          </a:p>
        </p:txBody>
      </p:sp>
      <p:pic>
        <p:nvPicPr>
          <p:cNvPr id="7" name="Image 6"/>
          <p:cNvPicPr>
            <a:picLocks noChangeAspect="1"/>
          </p:cNvPicPr>
          <p:nvPr/>
        </p:nvPicPr>
        <p:blipFill>
          <a:blip r:embed="rId2"/>
          <a:stretch>
            <a:fillRect/>
          </a:stretch>
        </p:blipFill>
        <p:spPr>
          <a:xfrm>
            <a:off x="2421228" y="2173054"/>
            <a:ext cx="6477806" cy="4306866"/>
          </a:xfrm>
          <a:prstGeom prst="rect">
            <a:avLst/>
          </a:prstGeom>
        </p:spPr>
      </p:pic>
      <p:sp>
        <p:nvSpPr>
          <p:cNvPr id="8" name="ZoneTexte 7">
            <a:extLst>
              <a:ext uri="{FF2B5EF4-FFF2-40B4-BE49-F238E27FC236}">
                <a16:creationId xmlns:a16="http://schemas.microsoft.com/office/drawing/2014/main" id="{2E471548-AC38-4072-ACD3-4E4219C05B57}"/>
              </a:ext>
            </a:extLst>
          </p:cNvPr>
          <p:cNvSpPr txBox="1"/>
          <p:nvPr/>
        </p:nvSpPr>
        <p:spPr>
          <a:xfrm>
            <a:off x="9027459" y="2294965"/>
            <a:ext cx="2985247" cy="923330"/>
          </a:xfrm>
          <a:prstGeom prst="rect">
            <a:avLst/>
          </a:prstGeom>
          <a:noFill/>
        </p:spPr>
        <p:txBody>
          <a:bodyPr wrap="square" rtlCol="0">
            <a:spAutoFit/>
          </a:bodyPr>
          <a:lstStyle/>
          <a:p>
            <a:r>
              <a:rPr lang="fr-FR" dirty="0" err="1">
                <a:solidFill>
                  <a:schemeClr val="accent4">
                    <a:lumMod val="50000"/>
                  </a:schemeClr>
                </a:solidFill>
              </a:rPr>
              <a:t>Vout</a:t>
            </a:r>
            <a:r>
              <a:rPr lang="fr-FR" dirty="0">
                <a:solidFill>
                  <a:schemeClr val="accent4">
                    <a:lumMod val="50000"/>
                  </a:schemeClr>
                </a:solidFill>
              </a:rPr>
              <a:t> – Vin = 3</a:t>
            </a:r>
            <a:r>
              <a:rPr lang="fr-FR" baseline="30000" dirty="0">
                <a:solidFill>
                  <a:schemeClr val="accent4">
                    <a:lumMod val="50000"/>
                  </a:schemeClr>
                </a:solidFill>
              </a:rPr>
              <a:t>e</a:t>
            </a:r>
            <a:r>
              <a:rPr lang="fr-FR" dirty="0">
                <a:solidFill>
                  <a:schemeClr val="accent4">
                    <a:lumMod val="50000"/>
                  </a:schemeClr>
                </a:solidFill>
              </a:rPr>
              <a:t>-6 – 5</a:t>
            </a:r>
            <a:r>
              <a:rPr lang="fr-FR" baseline="30000" dirty="0">
                <a:solidFill>
                  <a:schemeClr val="accent4">
                    <a:lumMod val="50000"/>
                  </a:schemeClr>
                </a:solidFill>
              </a:rPr>
              <a:t>e</a:t>
            </a:r>
            <a:r>
              <a:rPr lang="fr-FR" dirty="0">
                <a:solidFill>
                  <a:schemeClr val="accent4">
                    <a:lumMod val="50000"/>
                  </a:schemeClr>
                </a:solidFill>
              </a:rPr>
              <a:t>-7 = 2,5</a:t>
            </a:r>
            <a:r>
              <a:rPr lang="fr-FR" baseline="30000" dirty="0">
                <a:solidFill>
                  <a:schemeClr val="accent4">
                    <a:lumMod val="50000"/>
                  </a:schemeClr>
                </a:solidFill>
              </a:rPr>
              <a:t>e</a:t>
            </a:r>
            <a:r>
              <a:rPr lang="fr-FR" dirty="0">
                <a:solidFill>
                  <a:schemeClr val="accent4">
                    <a:lumMod val="50000"/>
                  </a:schemeClr>
                </a:solidFill>
              </a:rPr>
              <a:t>-6 s</a:t>
            </a:r>
          </a:p>
          <a:p>
            <a:r>
              <a:rPr lang="fr-FR" dirty="0">
                <a:solidFill>
                  <a:schemeClr val="accent4">
                    <a:lumMod val="50000"/>
                  </a:schemeClr>
                </a:solidFill>
              </a:rPr>
              <a:t>2</a:t>
            </a:r>
            <a:r>
              <a:rPr lang="fr-FR" baseline="30000" dirty="0">
                <a:solidFill>
                  <a:schemeClr val="accent4">
                    <a:lumMod val="50000"/>
                  </a:schemeClr>
                </a:solidFill>
              </a:rPr>
              <a:t>e</a:t>
            </a:r>
            <a:r>
              <a:rPr lang="fr-FR" dirty="0">
                <a:solidFill>
                  <a:schemeClr val="accent4">
                    <a:lumMod val="50000"/>
                  </a:schemeClr>
                </a:solidFill>
              </a:rPr>
              <a:t>8 m/s * 2,5e-6s = 500 m</a:t>
            </a:r>
          </a:p>
        </p:txBody>
      </p:sp>
    </p:spTree>
    <p:extLst>
      <p:ext uri="{BB962C8B-B14F-4D97-AF65-F5344CB8AC3E}">
        <p14:creationId xmlns:p14="http://schemas.microsoft.com/office/powerpoint/2010/main" val="679889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Mesure du temps de propagation</a:t>
            </a:r>
          </a:p>
        </p:txBody>
      </p:sp>
      <p:sp>
        <p:nvSpPr>
          <p:cNvPr id="3" name="Espace réservé du contenu 2"/>
          <p:cNvSpPr>
            <a:spLocks noGrp="1"/>
          </p:cNvSpPr>
          <p:nvPr>
            <p:ph idx="1"/>
          </p:nvPr>
        </p:nvSpPr>
        <p:spPr>
          <a:xfrm>
            <a:off x="838199" y="741406"/>
            <a:ext cx="10989623" cy="5435558"/>
          </a:xfrm>
        </p:spPr>
        <p:txBody>
          <a:bodyPr/>
          <a:lstStyle/>
          <a:p>
            <a:r>
              <a:rPr lang="fr-FR" dirty="0"/>
              <a:t>Expérience n°2 : un relevé expérimental</a:t>
            </a:r>
          </a:p>
          <a:p>
            <a:pPr lvl="2"/>
            <a:r>
              <a:rPr lang="fr-FR" dirty="0"/>
              <a:t>Sur ce relevé, déterminer le temps mis par le signal pour parcourir la ligne : temps de propagation Tp2.</a:t>
            </a:r>
          </a:p>
          <a:p>
            <a:pPr lvl="2"/>
            <a:r>
              <a:rPr lang="fr-FR" dirty="0"/>
              <a:t>En déduire la longueur de cette ligne.</a:t>
            </a:r>
          </a:p>
          <a:p>
            <a:endParaRPr lang="fr-FR" dirty="0"/>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15</a:t>
            </a:fld>
            <a:endParaRPr lang="fr-F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454" y="1943942"/>
            <a:ext cx="6802862" cy="4277299"/>
          </a:xfrm>
          <a:prstGeom prst="rect">
            <a:avLst/>
          </a:prstGeom>
        </p:spPr>
      </p:pic>
      <p:sp>
        <p:nvSpPr>
          <p:cNvPr id="7" name="ZoneTexte 6">
            <a:extLst>
              <a:ext uri="{FF2B5EF4-FFF2-40B4-BE49-F238E27FC236}">
                <a16:creationId xmlns:a16="http://schemas.microsoft.com/office/drawing/2014/main" id="{0B2E7A93-D9A6-4757-9971-CEFB6B704B67}"/>
              </a:ext>
            </a:extLst>
          </p:cNvPr>
          <p:cNvSpPr txBox="1"/>
          <p:nvPr/>
        </p:nvSpPr>
        <p:spPr>
          <a:xfrm>
            <a:off x="9538447" y="2303929"/>
            <a:ext cx="2483224" cy="646331"/>
          </a:xfrm>
          <a:prstGeom prst="rect">
            <a:avLst/>
          </a:prstGeom>
          <a:noFill/>
        </p:spPr>
        <p:txBody>
          <a:bodyPr wrap="square" rtlCol="0">
            <a:spAutoFit/>
          </a:bodyPr>
          <a:lstStyle/>
          <a:p>
            <a:r>
              <a:rPr lang="fr-FR" dirty="0">
                <a:solidFill>
                  <a:schemeClr val="accent4">
                    <a:lumMod val="50000"/>
                  </a:schemeClr>
                </a:solidFill>
              </a:rPr>
              <a:t>200ns </a:t>
            </a:r>
          </a:p>
          <a:p>
            <a:r>
              <a:rPr lang="fr-FR" dirty="0">
                <a:solidFill>
                  <a:schemeClr val="accent4">
                    <a:lumMod val="50000"/>
                  </a:schemeClr>
                </a:solidFill>
              </a:rPr>
              <a:t>2</a:t>
            </a:r>
            <a:r>
              <a:rPr lang="fr-FR" baseline="30000" dirty="0">
                <a:solidFill>
                  <a:schemeClr val="accent4">
                    <a:lumMod val="50000"/>
                  </a:schemeClr>
                </a:solidFill>
              </a:rPr>
              <a:t>e</a:t>
            </a:r>
            <a:r>
              <a:rPr lang="fr-FR" dirty="0">
                <a:solidFill>
                  <a:schemeClr val="accent4">
                    <a:lumMod val="50000"/>
                  </a:schemeClr>
                </a:solidFill>
              </a:rPr>
              <a:t>8m/s*200</a:t>
            </a:r>
            <a:r>
              <a:rPr lang="fr-FR" baseline="30000" dirty="0">
                <a:solidFill>
                  <a:schemeClr val="accent4">
                    <a:lumMod val="50000"/>
                  </a:schemeClr>
                </a:solidFill>
              </a:rPr>
              <a:t>e</a:t>
            </a:r>
            <a:r>
              <a:rPr lang="fr-FR" dirty="0">
                <a:solidFill>
                  <a:schemeClr val="accent4">
                    <a:lumMod val="50000"/>
                  </a:schemeClr>
                </a:solidFill>
              </a:rPr>
              <a:t>-9s = 40 m </a:t>
            </a:r>
          </a:p>
        </p:txBody>
      </p:sp>
    </p:spTree>
    <p:extLst>
      <p:ext uri="{BB962C8B-B14F-4D97-AF65-F5344CB8AC3E}">
        <p14:creationId xmlns:p14="http://schemas.microsoft.com/office/powerpoint/2010/main" val="1667375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rotWithShape="1">
          <a:blip r:embed="rId2"/>
          <a:srcRect l="-3" r="17638"/>
          <a:stretch/>
        </p:blipFill>
        <p:spPr>
          <a:xfrm>
            <a:off x="6166200" y="2368442"/>
            <a:ext cx="5187600" cy="3960000"/>
          </a:xfrm>
          <a:prstGeom prst="rect">
            <a:avLst/>
          </a:prstGeom>
        </p:spPr>
      </p:pic>
      <p:sp>
        <p:nvSpPr>
          <p:cNvPr id="2" name="Titre 1"/>
          <p:cNvSpPr>
            <a:spLocks noGrp="1"/>
          </p:cNvSpPr>
          <p:nvPr>
            <p:ph type="title"/>
          </p:nvPr>
        </p:nvSpPr>
        <p:spPr/>
        <p:txBody>
          <a:bodyPr/>
          <a:lstStyle/>
          <a:p>
            <a:r>
              <a:rPr lang="fr-FR" dirty="0"/>
              <a:t>Mesure de l’atténuation</a:t>
            </a:r>
          </a:p>
        </p:txBody>
      </p:sp>
      <p:sp>
        <p:nvSpPr>
          <p:cNvPr id="3" name="Espace réservé du contenu 2"/>
          <p:cNvSpPr>
            <a:spLocks noGrp="1"/>
          </p:cNvSpPr>
          <p:nvPr>
            <p:ph idx="1"/>
          </p:nvPr>
        </p:nvSpPr>
        <p:spPr/>
        <p:txBody>
          <a:bodyPr/>
          <a:lstStyle/>
          <a:p>
            <a:r>
              <a:rPr lang="fr-FR" dirty="0"/>
              <a:t>Mesures à 1kHz :</a:t>
            </a:r>
          </a:p>
          <a:p>
            <a:pPr lvl="1"/>
            <a:r>
              <a:rPr lang="fr-FR" dirty="0"/>
              <a:t>Signal jaune : signal en entrée du câble coaxial</a:t>
            </a:r>
          </a:p>
          <a:p>
            <a:pPr lvl="1"/>
            <a:r>
              <a:rPr lang="fr-FR" dirty="0"/>
              <a:t>Signal vert : signal en sortie du câble coaxial</a:t>
            </a:r>
          </a:p>
          <a:p>
            <a:pPr lvl="2"/>
            <a:r>
              <a:rPr lang="fr-FR" dirty="0"/>
              <a:t>Relever l’amplitude crête-à-crête de chacun des signaux</a:t>
            </a:r>
          </a:p>
          <a:p>
            <a:pPr lvl="2"/>
            <a:r>
              <a:rPr lang="fr-FR" dirty="0"/>
              <a:t>En déduire l’amplification : Vs / Ve</a:t>
            </a:r>
          </a:p>
          <a:p>
            <a:endParaRPr lang="fr-FR" dirty="0"/>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16</a:t>
            </a:fld>
            <a:endParaRPr lang="fr-FR" dirty="0"/>
          </a:p>
        </p:txBody>
      </p:sp>
      <p:sp>
        <p:nvSpPr>
          <p:cNvPr id="8" name="ZoneTexte 7">
            <a:extLst>
              <a:ext uri="{FF2B5EF4-FFF2-40B4-BE49-F238E27FC236}">
                <a16:creationId xmlns:a16="http://schemas.microsoft.com/office/drawing/2014/main" id="{081330DD-DCC7-4B69-88A2-B271B01E9D79}"/>
              </a:ext>
            </a:extLst>
          </p:cNvPr>
          <p:cNvSpPr txBox="1"/>
          <p:nvPr/>
        </p:nvSpPr>
        <p:spPr>
          <a:xfrm>
            <a:off x="358588" y="2796988"/>
            <a:ext cx="5387788" cy="923330"/>
          </a:xfrm>
          <a:prstGeom prst="rect">
            <a:avLst/>
          </a:prstGeom>
          <a:noFill/>
        </p:spPr>
        <p:txBody>
          <a:bodyPr wrap="square" rtlCol="0">
            <a:spAutoFit/>
          </a:bodyPr>
          <a:lstStyle/>
          <a:p>
            <a:r>
              <a:rPr lang="fr-FR" dirty="0">
                <a:solidFill>
                  <a:schemeClr val="accent4">
                    <a:lumMod val="50000"/>
                  </a:schemeClr>
                </a:solidFill>
              </a:rPr>
              <a:t>Signal jaune (Ve) = 4V – (-4V) = 8V</a:t>
            </a:r>
          </a:p>
          <a:p>
            <a:r>
              <a:rPr lang="fr-FR" dirty="0">
                <a:solidFill>
                  <a:schemeClr val="accent4">
                    <a:lumMod val="50000"/>
                  </a:schemeClr>
                </a:solidFill>
              </a:rPr>
              <a:t>Signal vert (Vs) = 3,6V – (-3,6V) = 7,2V</a:t>
            </a:r>
          </a:p>
          <a:p>
            <a:r>
              <a:rPr lang="fr-FR" dirty="0" err="1">
                <a:solidFill>
                  <a:schemeClr val="accent4">
                    <a:lumMod val="50000"/>
                  </a:schemeClr>
                </a:solidFill>
              </a:rPr>
              <a:t>Ampv</a:t>
            </a:r>
            <a:r>
              <a:rPr lang="fr-FR" dirty="0">
                <a:solidFill>
                  <a:schemeClr val="accent4">
                    <a:lumMod val="50000"/>
                  </a:schemeClr>
                </a:solidFill>
              </a:rPr>
              <a:t> = Vs/Ve = 7,2/8 = 0,9</a:t>
            </a:r>
          </a:p>
        </p:txBody>
      </p:sp>
    </p:spTree>
    <p:extLst>
      <p:ext uri="{BB962C8B-B14F-4D97-AF65-F5344CB8AC3E}">
        <p14:creationId xmlns:p14="http://schemas.microsoft.com/office/powerpoint/2010/main" val="448675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Mesure de l’atténuation</a:t>
            </a:r>
          </a:p>
        </p:txBody>
      </p:sp>
      <p:sp>
        <p:nvSpPr>
          <p:cNvPr id="3" name="Espace réservé du contenu 2"/>
          <p:cNvSpPr>
            <a:spLocks noGrp="1"/>
          </p:cNvSpPr>
          <p:nvPr>
            <p:ph idx="1"/>
          </p:nvPr>
        </p:nvSpPr>
        <p:spPr>
          <a:xfrm>
            <a:off x="838200" y="741405"/>
            <a:ext cx="10515600" cy="1636807"/>
          </a:xfrm>
        </p:spPr>
        <p:txBody>
          <a:bodyPr>
            <a:normAutofit/>
          </a:bodyPr>
          <a:lstStyle/>
          <a:p>
            <a:r>
              <a:rPr lang="fr-FR" dirty="0"/>
              <a:t>Mesures à 100kHz :</a:t>
            </a:r>
          </a:p>
          <a:p>
            <a:pPr lvl="2"/>
            <a:r>
              <a:rPr lang="fr-FR" dirty="0"/>
              <a:t>Mêmes mesures que précédemment</a:t>
            </a:r>
          </a:p>
          <a:p>
            <a:endParaRPr lang="fr-FR" dirty="0"/>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17</a:t>
            </a:fld>
            <a:endParaRPr lang="fr-FR"/>
          </a:p>
        </p:txBody>
      </p:sp>
      <p:pic>
        <p:nvPicPr>
          <p:cNvPr id="8" name="Image 7"/>
          <p:cNvPicPr>
            <a:picLocks noChangeAspect="1"/>
          </p:cNvPicPr>
          <p:nvPr/>
        </p:nvPicPr>
        <p:blipFill rotWithShape="1">
          <a:blip r:embed="rId2"/>
          <a:srcRect l="18" r="17699"/>
          <a:stretch/>
        </p:blipFill>
        <p:spPr>
          <a:xfrm>
            <a:off x="6169800" y="2378212"/>
            <a:ext cx="5184000" cy="3960000"/>
          </a:xfrm>
          <a:prstGeom prst="rect">
            <a:avLst/>
          </a:prstGeom>
        </p:spPr>
      </p:pic>
      <p:sp>
        <p:nvSpPr>
          <p:cNvPr id="9" name="ZoneTexte 8">
            <a:extLst>
              <a:ext uri="{FF2B5EF4-FFF2-40B4-BE49-F238E27FC236}">
                <a16:creationId xmlns:a16="http://schemas.microsoft.com/office/drawing/2014/main" id="{376A38E9-0B37-4EBD-8563-84E97ED0FD7F}"/>
              </a:ext>
            </a:extLst>
          </p:cNvPr>
          <p:cNvSpPr txBox="1"/>
          <p:nvPr/>
        </p:nvSpPr>
        <p:spPr>
          <a:xfrm>
            <a:off x="708212" y="3110753"/>
            <a:ext cx="3917576" cy="923330"/>
          </a:xfrm>
          <a:prstGeom prst="rect">
            <a:avLst/>
          </a:prstGeom>
          <a:noFill/>
        </p:spPr>
        <p:txBody>
          <a:bodyPr wrap="square" rtlCol="0">
            <a:spAutoFit/>
          </a:bodyPr>
          <a:lstStyle/>
          <a:p>
            <a:r>
              <a:rPr lang="fr-FR" dirty="0">
                <a:solidFill>
                  <a:schemeClr val="accent4">
                    <a:lumMod val="50000"/>
                  </a:schemeClr>
                </a:solidFill>
              </a:rPr>
              <a:t>Signal jaune (Ve) = 4V – (-4V) = 8V</a:t>
            </a:r>
          </a:p>
          <a:p>
            <a:r>
              <a:rPr lang="fr-FR" dirty="0">
                <a:solidFill>
                  <a:schemeClr val="accent4">
                    <a:lumMod val="50000"/>
                  </a:schemeClr>
                </a:solidFill>
              </a:rPr>
              <a:t>Signal vert (Vs) = 3,6V – (-3,6V) = 7,2V</a:t>
            </a:r>
          </a:p>
          <a:p>
            <a:r>
              <a:rPr lang="fr-FR" dirty="0" err="1">
                <a:solidFill>
                  <a:schemeClr val="accent4">
                    <a:lumMod val="50000"/>
                  </a:schemeClr>
                </a:solidFill>
              </a:rPr>
              <a:t>Ampv</a:t>
            </a:r>
            <a:r>
              <a:rPr lang="fr-FR" dirty="0">
                <a:solidFill>
                  <a:schemeClr val="accent4">
                    <a:lumMod val="50000"/>
                  </a:schemeClr>
                </a:solidFill>
              </a:rPr>
              <a:t> = Vs/Ve = 7,2/8 = 0,9</a:t>
            </a:r>
          </a:p>
        </p:txBody>
      </p:sp>
    </p:spTree>
    <p:extLst>
      <p:ext uri="{BB962C8B-B14F-4D97-AF65-F5344CB8AC3E}">
        <p14:creationId xmlns:p14="http://schemas.microsoft.com/office/powerpoint/2010/main" val="230230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Mesure de l’atténuation</a:t>
            </a:r>
          </a:p>
        </p:txBody>
      </p:sp>
      <p:sp>
        <p:nvSpPr>
          <p:cNvPr id="3" name="Espace réservé du contenu 2"/>
          <p:cNvSpPr>
            <a:spLocks noGrp="1"/>
          </p:cNvSpPr>
          <p:nvPr>
            <p:ph idx="1"/>
          </p:nvPr>
        </p:nvSpPr>
        <p:spPr>
          <a:xfrm>
            <a:off x="838200" y="741406"/>
            <a:ext cx="10515600" cy="948038"/>
          </a:xfrm>
        </p:spPr>
        <p:txBody>
          <a:bodyPr/>
          <a:lstStyle/>
          <a:p>
            <a:r>
              <a:rPr lang="fr-FR" dirty="0"/>
              <a:t>Mesures à 2MHz :</a:t>
            </a:r>
          </a:p>
          <a:p>
            <a:pPr lvl="2"/>
            <a:r>
              <a:rPr lang="fr-FR" dirty="0"/>
              <a:t>Mêmes mesures que précédemment</a:t>
            </a:r>
          </a:p>
          <a:p>
            <a:endParaRPr lang="fr-FR" dirty="0"/>
          </a:p>
          <a:p>
            <a:pPr marL="0" indent="0">
              <a:buNone/>
            </a:pPr>
            <a:endParaRPr lang="fr-FR" dirty="0"/>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18</a:t>
            </a:fld>
            <a:endParaRPr lang="fr-FR"/>
          </a:p>
        </p:txBody>
      </p:sp>
      <p:pic>
        <p:nvPicPr>
          <p:cNvPr id="8" name="Image 7"/>
          <p:cNvPicPr>
            <a:picLocks noChangeAspect="1"/>
          </p:cNvPicPr>
          <p:nvPr/>
        </p:nvPicPr>
        <p:blipFill rotWithShape="1">
          <a:blip r:embed="rId2"/>
          <a:srcRect r="17690"/>
          <a:stretch/>
        </p:blipFill>
        <p:spPr>
          <a:xfrm>
            <a:off x="6169800" y="2378213"/>
            <a:ext cx="5184000" cy="3960000"/>
          </a:xfrm>
          <a:prstGeom prst="rect">
            <a:avLst/>
          </a:prstGeom>
        </p:spPr>
      </p:pic>
      <p:sp>
        <p:nvSpPr>
          <p:cNvPr id="9" name="ZoneTexte 8">
            <a:extLst>
              <a:ext uri="{FF2B5EF4-FFF2-40B4-BE49-F238E27FC236}">
                <a16:creationId xmlns:a16="http://schemas.microsoft.com/office/drawing/2014/main" id="{1698AEF2-8752-4F58-AA80-F899B2CDFA68}"/>
              </a:ext>
            </a:extLst>
          </p:cNvPr>
          <p:cNvSpPr txBox="1"/>
          <p:nvPr/>
        </p:nvSpPr>
        <p:spPr>
          <a:xfrm>
            <a:off x="708212" y="3110753"/>
            <a:ext cx="3917576" cy="923330"/>
          </a:xfrm>
          <a:prstGeom prst="rect">
            <a:avLst/>
          </a:prstGeom>
          <a:noFill/>
        </p:spPr>
        <p:txBody>
          <a:bodyPr wrap="square" rtlCol="0">
            <a:spAutoFit/>
          </a:bodyPr>
          <a:lstStyle/>
          <a:p>
            <a:r>
              <a:rPr lang="fr-FR" dirty="0">
                <a:solidFill>
                  <a:schemeClr val="accent4">
                    <a:lumMod val="50000"/>
                  </a:schemeClr>
                </a:solidFill>
              </a:rPr>
              <a:t>Signal jaune (Ve) = 4V – (-4V) = 8V</a:t>
            </a:r>
          </a:p>
          <a:p>
            <a:r>
              <a:rPr lang="fr-FR" dirty="0">
                <a:solidFill>
                  <a:schemeClr val="accent4">
                    <a:lumMod val="50000"/>
                  </a:schemeClr>
                </a:solidFill>
              </a:rPr>
              <a:t>Signal vert (Vs) = 3V – (-3V) = 6V</a:t>
            </a:r>
          </a:p>
          <a:p>
            <a:r>
              <a:rPr lang="fr-FR" dirty="0" err="1">
                <a:solidFill>
                  <a:schemeClr val="accent4">
                    <a:lumMod val="50000"/>
                  </a:schemeClr>
                </a:solidFill>
              </a:rPr>
              <a:t>Ampv</a:t>
            </a:r>
            <a:r>
              <a:rPr lang="fr-FR" dirty="0">
                <a:solidFill>
                  <a:schemeClr val="accent4">
                    <a:lumMod val="50000"/>
                  </a:schemeClr>
                </a:solidFill>
              </a:rPr>
              <a:t> = Vs/Ve = 6/8 = 0,75</a:t>
            </a:r>
          </a:p>
        </p:txBody>
      </p:sp>
    </p:spTree>
    <p:extLst>
      <p:ext uri="{BB962C8B-B14F-4D97-AF65-F5344CB8AC3E}">
        <p14:creationId xmlns:p14="http://schemas.microsoft.com/office/powerpoint/2010/main" val="3088230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Mesure de l’atténuation</a:t>
            </a:r>
          </a:p>
        </p:txBody>
      </p:sp>
      <p:sp>
        <p:nvSpPr>
          <p:cNvPr id="3" name="Espace réservé du contenu 2"/>
          <p:cNvSpPr>
            <a:spLocks noGrp="1"/>
          </p:cNvSpPr>
          <p:nvPr>
            <p:ph idx="1"/>
          </p:nvPr>
        </p:nvSpPr>
        <p:spPr>
          <a:xfrm>
            <a:off x="838200" y="741406"/>
            <a:ext cx="10515600" cy="948038"/>
          </a:xfrm>
        </p:spPr>
        <p:txBody>
          <a:bodyPr/>
          <a:lstStyle/>
          <a:p>
            <a:r>
              <a:rPr lang="fr-FR" dirty="0"/>
              <a:t>Mesures à 10MHz :</a:t>
            </a:r>
          </a:p>
          <a:p>
            <a:pPr lvl="2"/>
            <a:r>
              <a:rPr lang="fr-FR" dirty="0"/>
              <a:t>Mêmes mesures que précédemment</a:t>
            </a:r>
          </a:p>
          <a:p>
            <a:endParaRPr lang="fr-FR" dirty="0"/>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19</a:t>
            </a:fld>
            <a:endParaRPr lang="fr-FR"/>
          </a:p>
        </p:txBody>
      </p:sp>
      <p:pic>
        <p:nvPicPr>
          <p:cNvPr id="8" name="Image 7"/>
          <p:cNvPicPr>
            <a:picLocks noChangeAspect="1"/>
          </p:cNvPicPr>
          <p:nvPr/>
        </p:nvPicPr>
        <p:blipFill rotWithShape="1">
          <a:blip r:embed="rId2"/>
          <a:srcRect r="17690"/>
          <a:stretch/>
        </p:blipFill>
        <p:spPr>
          <a:xfrm>
            <a:off x="6169800" y="2354462"/>
            <a:ext cx="5184000" cy="3960000"/>
          </a:xfrm>
          <a:prstGeom prst="rect">
            <a:avLst/>
          </a:prstGeom>
        </p:spPr>
      </p:pic>
      <p:sp>
        <p:nvSpPr>
          <p:cNvPr id="9" name="ZoneTexte 8">
            <a:extLst>
              <a:ext uri="{FF2B5EF4-FFF2-40B4-BE49-F238E27FC236}">
                <a16:creationId xmlns:a16="http://schemas.microsoft.com/office/drawing/2014/main" id="{94B5F7DE-683F-4622-877C-42D8AC3B9266}"/>
              </a:ext>
            </a:extLst>
          </p:cNvPr>
          <p:cNvSpPr txBox="1"/>
          <p:nvPr/>
        </p:nvSpPr>
        <p:spPr>
          <a:xfrm>
            <a:off x="708212" y="3110753"/>
            <a:ext cx="3917576" cy="923330"/>
          </a:xfrm>
          <a:prstGeom prst="rect">
            <a:avLst/>
          </a:prstGeom>
          <a:noFill/>
        </p:spPr>
        <p:txBody>
          <a:bodyPr wrap="square" rtlCol="0">
            <a:spAutoFit/>
          </a:bodyPr>
          <a:lstStyle/>
          <a:p>
            <a:r>
              <a:rPr lang="fr-FR" dirty="0">
                <a:solidFill>
                  <a:schemeClr val="accent4">
                    <a:lumMod val="50000"/>
                  </a:schemeClr>
                </a:solidFill>
              </a:rPr>
              <a:t>Signal jaune (Ve) = 4V – (-4V) = 8V</a:t>
            </a:r>
          </a:p>
          <a:p>
            <a:r>
              <a:rPr lang="fr-FR" dirty="0">
                <a:solidFill>
                  <a:schemeClr val="accent4">
                    <a:lumMod val="50000"/>
                  </a:schemeClr>
                </a:solidFill>
              </a:rPr>
              <a:t>Signal vert (Vs) = 1,6V – (-1,6V) = 3,2V</a:t>
            </a:r>
          </a:p>
          <a:p>
            <a:r>
              <a:rPr lang="fr-FR" dirty="0" err="1">
                <a:solidFill>
                  <a:schemeClr val="accent4">
                    <a:lumMod val="50000"/>
                  </a:schemeClr>
                </a:solidFill>
              </a:rPr>
              <a:t>Ampv</a:t>
            </a:r>
            <a:r>
              <a:rPr lang="fr-FR" dirty="0">
                <a:solidFill>
                  <a:schemeClr val="accent4">
                    <a:lumMod val="50000"/>
                  </a:schemeClr>
                </a:solidFill>
              </a:rPr>
              <a:t> = Vs/Ve = 3,2/8 = 0,4</a:t>
            </a:r>
          </a:p>
        </p:txBody>
      </p:sp>
    </p:spTree>
    <p:extLst>
      <p:ext uri="{BB962C8B-B14F-4D97-AF65-F5344CB8AC3E}">
        <p14:creationId xmlns:p14="http://schemas.microsoft.com/office/powerpoint/2010/main" val="621298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rotWithShape="1">
          <a:blip r:embed="rId2" cstate="print">
            <a:extLst>
              <a:ext uri="{28A0092B-C50C-407E-A947-70E740481C1C}">
                <a14:useLocalDpi xmlns:a14="http://schemas.microsoft.com/office/drawing/2010/main" val="0"/>
              </a:ext>
            </a:extLst>
          </a:blip>
          <a:srcRect t="-233" b="7708"/>
          <a:stretch/>
        </p:blipFill>
        <p:spPr>
          <a:xfrm>
            <a:off x="9671611" y="2006930"/>
            <a:ext cx="2317135" cy="2292311"/>
          </a:xfrm>
          <a:prstGeom prst="rect">
            <a:avLst/>
          </a:prstGeom>
        </p:spPr>
      </p:pic>
      <p:sp>
        <p:nvSpPr>
          <p:cNvPr id="2" name="Titre 1"/>
          <p:cNvSpPr>
            <a:spLocks noGrp="1"/>
          </p:cNvSpPr>
          <p:nvPr>
            <p:ph type="title"/>
          </p:nvPr>
        </p:nvSpPr>
        <p:spPr/>
        <p:txBody>
          <a:bodyPr/>
          <a:lstStyle/>
          <a:p>
            <a:r>
              <a:rPr lang="fr-FR" dirty="0"/>
              <a:t>Consigne pour cette séance de </a:t>
            </a:r>
            <a:r>
              <a:rPr lang="fr-FR" dirty="0" err="1"/>
              <a:t>Saé</a:t>
            </a:r>
            <a:r>
              <a:rPr lang="fr-FR" dirty="0"/>
              <a:t> 13 non encadrée</a:t>
            </a:r>
          </a:p>
        </p:txBody>
      </p:sp>
      <p:sp>
        <p:nvSpPr>
          <p:cNvPr id="3" name="Espace réservé du contenu 2"/>
          <p:cNvSpPr>
            <a:spLocks noGrp="1"/>
          </p:cNvSpPr>
          <p:nvPr>
            <p:ph idx="1"/>
          </p:nvPr>
        </p:nvSpPr>
        <p:spPr>
          <a:xfrm>
            <a:off x="838200" y="741406"/>
            <a:ext cx="10515600" cy="5849894"/>
          </a:xfrm>
        </p:spPr>
        <p:txBody>
          <a:bodyPr>
            <a:normAutofit fontScale="92500" lnSpcReduction="10000"/>
          </a:bodyPr>
          <a:lstStyle/>
          <a:p>
            <a:r>
              <a:rPr lang="fr-FR" dirty="0"/>
              <a:t>Durée de la séance : 2h</a:t>
            </a:r>
          </a:p>
          <a:p>
            <a:r>
              <a:rPr lang="fr-FR" dirty="0"/>
              <a:t>Lieu : en présentiel en salle « machine » à l’I.U.T..</a:t>
            </a:r>
          </a:p>
          <a:p>
            <a:r>
              <a:rPr lang="fr-FR" dirty="0"/>
              <a:t>Le contenu : résultats graphiques d’expériences sur les supports de transmission et signaux utilisés pour caractériser ces supports.</a:t>
            </a:r>
          </a:p>
          <a:p>
            <a:r>
              <a:rPr lang="fr-FR" dirty="0"/>
              <a:t>Ce qui vous devez faire :</a:t>
            </a:r>
          </a:p>
          <a:p>
            <a:pPr lvl="1"/>
            <a:r>
              <a:rPr lang="fr-FR" dirty="0"/>
              <a:t>Comprendre des graphiques</a:t>
            </a:r>
          </a:p>
          <a:p>
            <a:pPr lvl="1"/>
            <a:r>
              <a:rPr lang="fr-FR" dirty="0"/>
              <a:t>Répondre aux questions posées</a:t>
            </a:r>
          </a:p>
          <a:p>
            <a:pPr lvl="1"/>
            <a:r>
              <a:rPr lang="fr-FR" b="1" dirty="0"/>
              <a:t>Déposer le diaporama complété avec votre travail sur l’E.N.T..</a:t>
            </a:r>
          </a:p>
          <a:p>
            <a:pPr lvl="2"/>
            <a:r>
              <a:rPr lang="fr-FR" dirty="0">
                <a:hlinkClick r:id="rId3"/>
              </a:rPr>
              <a:t>https://ent.uca.fr/moodle/course/view.php?id=27097&amp;section=4</a:t>
            </a:r>
            <a:r>
              <a:rPr lang="fr-FR" dirty="0"/>
              <a:t> </a:t>
            </a:r>
          </a:p>
          <a:p>
            <a:r>
              <a:rPr lang="fr-FR" dirty="0"/>
              <a:t>Comment travailler :</a:t>
            </a:r>
          </a:p>
          <a:p>
            <a:pPr lvl="1"/>
            <a:r>
              <a:rPr lang="fr-FR" dirty="0"/>
              <a:t>Votre travail peut être fait en </a:t>
            </a:r>
            <a:r>
              <a:rPr lang="fr-FR" dirty="0" err="1"/>
              <a:t>binome</a:t>
            </a:r>
            <a:endParaRPr lang="fr-FR" dirty="0"/>
          </a:p>
          <a:p>
            <a:pPr lvl="1"/>
            <a:r>
              <a:rPr lang="fr-FR" dirty="0"/>
              <a:t>Vous déposerez CHACUN le diaporama sur l’ENT en </a:t>
            </a:r>
            <a:r>
              <a:rPr lang="fr-FR" dirty="0" err="1"/>
              <a:t>idiquant</a:t>
            </a:r>
            <a:r>
              <a:rPr lang="fr-FR" dirty="0"/>
              <a:t> le nom des 2 auteurs.</a:t>
            </a:r>
          </a:p>
          <a:p>
            <a:pPr lvl="2"/>
            <a:r>
              <a:rPr lang="fr-FR" dirty="0"/>
              <a:t>Nom du fichier retour : Sae13-Séance1-NOMPrenom1-NOMPrenom2.pptx ou .</a:t>
            </a:r>
            <a:r>
              <a:rPr lang="fr-FR" dirty="0" err="1"/>
              <a:t>pdf</a:t>
            </a:r>
            <a:endParaRPr lang="fr-FR" dirty="0"/>
          </a:p>
          <a:p>
            <a:r>
              <a:rPr lang="fr-FR" dirty="0"/>
              <a:t>L’évaluation du travail : </a:t>
            </a:r>
          </a:p>
          <a:p>
            <a:pPr lvl="1"/>
            <a:r>
              <a:rPr lang="fr-FR" dirty="0"/>
              <a:t>Les enseignants doivent pouvoir avoir accès à votre travail pour le consulter avec vous lors des séances de T.P. ou de </a:t>
            </a:r>
            <a:r>
              <a:rPr lang="fr-FR" dirty="0" err="1"/>
              <a:t>Saé</a:t>
            </a:r>
            <a:r>
              <a:rPr lang="fr-FR" dirty="0"/>
              <a:t>.</a:t>
            </a:r>
          </a:p>
          <a:p>
            <a:pPr lvl="1"/>
            <a:r>
              <a:rPr lang="fr-FR" dirty="0"/>
              <a:t>Des questions seront posées sur les notions abordées lors des prochains examens des ressources concernées. </a:t>
            </a:r>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2</a:t>
            </a:fld>
            <a:endParaRPr lang="fr-FR"/>
          </a:p>
        </p:txBody>
      </p:sp>
    </p:spTree>
    <p:extLst>
      <p:ext uri="{BB962C8B-B14F-4D97-AF65-F5344CB8AC3E}">
        <p14:creationId xmlns:p14="http://schemas.microsoft.com/office/powerpoint/2010/main" val="118266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Mesure de l’atténuation</a:t>
            </a:r>
          </a:p>
        </p:txBody>
      </p:sp>
      <p:sp>
        <p:nvSpPr>
          <p:cNvPr id="3" name="Espace réservé du contenu 2"/>
          <p:cNvSpPr>
            <a:spLocks noGrp="1"/>
          </p:cNvSpPr>
          <p:nvPr>
            <p:ph idx="1"/>
          </p:nvPr>
        </p:nvSpPr>
        <p:spPr>
          <a:xfrm>
            <a:off x="838200" y="741406"/>
            <a:ext cx="10515600" cy="948038"/>
          </a:xfrm>
        </p:spPr>
        <p:txBody>
          <a:bodyPr/>
          <a:lstStyle/>
          <a:p>
            <a:r>
              <a:rPr lang="fr-FR" dirty="0"/>
              <a:t>Mesures à 30MHz :</a:t>
            </a:r>
          </a:p>
          <a:p>
            <a:pPr lvl="2"/>
            <a:r>
              <a:rPr lang="fr-FR" dirty="0"/>
              <a:t>Mêmes mesures que précédemment</a:t>
            </a:r>
          </a:p>
          <a:p>
            <a:endParaRPr lang="fr-FR" dirty="0"/>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20</a:t>
            </a:fld>
            <a:endParaRPr lang="fr-FR"/>
          </a:p>
        </p:txBody>
      </p:sp>
      <p:pic>
        <p:nvPicPr>
          <p:cNvPr id="7" name="Image 6"/>
          <p:cNvPicPr>
            <a:picLocks noChangeAspect="1"/>
          </p:cNvPicPr>
          <p:nvPr/>
        </p:nvPicPr>
        <p:blipFill rotWithShape="1">
          <a:blip r:embed="rId2"/>
          <a:srcRect r="17691"/>
          <a:stretch/>
        </p:blipFill>
        <p:spPr>
          <a:xfrm>
            <a:off x="6169800" y="2390088"/>
            <a:ext cx="5184000" cy="3960000"/>
          </a:xfrm>
          <a:prstGeom prst="rect">
            <a:avLst/>
          </a:prstGeom>
        </p:spPr>
      </p:pic>
      <p:sp>
        <p:nvSpPr>
          <p:cNvPr id="8" name="ZoneTexte 7">
            <a:extLst>
              <a:ext uri="{FF2B5EF4-FFF2-40B4-BE49-F238E27FC236}">
                <a16:creationId xmlns:a16="http://schemas.microsoft.com/office/drawing/2014/main" id="{031FA675-C898-47C9-8E2F-B12B5AE6DAE0}"/>
              </a:ext>
            </a:extLst>
          </p:cNvPr>
          <p:cNvSpPr txBox="1"/>
          <p:nvPr/>
        </p:nvSpPr>
        <p:spPr>
          <a:xfrm>
            <a:off x="708212" y="3110753"/>
            <a:ext cx="3917576" cy="923330"/>
          </a:xfrm>
          <a:prstGeom prst="rect">
            <a:avLst/>
          </a:prstGeom>
          <a:noFill/>
        </p:spPr>
        <p:txBody>
          <a:bodyPr wrap="square" rtlCol="0">
            <a:spAutoFit/>
          </a:bodyPr>
          <a:lstStyle/>
          <a:p>
            <a:r>
              <a:rPr lang="fr-FR" dirty="0">
                <a:solidFill>
                  <a:schemeClr val="accent4">
                    <a:lumMod val="50000"/>
                  </a:schemeClr>
                </a:solidFill>
              </a:rPr>
              <a:t>Signal jaune (Ve) = 3,6V – (-3,6V) = 7,2V</a:t>
            </a:r>
          </a:p>
          <a:p>
            <a:r>
              <a:rPr lang="fr-FR" dirty="0">
                <a:solidFill>
                  <a:schemeClr val="accent4">
                    <a:lumMod val="50000"/>
                  </a:schemeClr>
                </a:solidFill>
              </a:rPr>
              <a:t>Signal vert (Vs) = 0,25V – (-0,25V) = 0,5V</a:t>
            </a:r>
          </a:p>
          <a:p>
            <a:r>
              <a:rPr lang="fr-FR" dirty="0" err="1">
                <a:solidFill>
                  <a:schemeClr val="accent4">
                    <a:lumMod val="50000"/>
                  </a:schemeClr>
                </a:solidFill>
              </a:rPr>
              <a:t>Ampv</a:t>
            </a:r>
            <a:r>
              <a:rPr lang="fr-FR" dirty="0">
                <a:solidFill>
                  <a:schemeClr val="accent4">
                    <a:lumMod val="50000"/>
                  </a:schemeClr>
                </a:solidFill>
              </a:rPr>
              <a:t> = Vs/Ve = 0,5/7,2 = 0,07</a:t>
            </a:r>
          </a:p>
        </p:txBody>
      </p:sp>
    </p:spTree>
    <p:extLst>
      <p:ext uri="{BB962C8B-B14F-4D97-AF65-F5344CB8AC3E}">
        <p14:creationId xmlns:p14="http://schemas.microsoft.com/office/powerpoint/2010/main" val="4094863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Mesure de l’atténuation</a:t>
            </a:r>
          </a:p>
        </p:txBody>
      </p:sp>
      <p:sp>
        <p:nvSpPr>
          <p:cNvPr id="3" name="Espace réservé du contenu 2"/>
          <p:cNvSpPr>
            <a:spLocks noGrp="1"/>
          </p:cNvSpPr>
          <p:nvPr>
            <p:ph idx="1"/>
          </p:nvPr>
        </p:nvSpPr>
        <p:spPr>
          <a:xfrm>
            <a:off x="838200" y="741406"/>
            <a:ext cx="10515600" cy="1354094"/>
          </a:xfrm>
        </p:spPr>
        <p:txBody>
          <a:bodyPr/>
          <a:lstStyle/>
          <a:p>
            <a:r>
              <a:rPr lang="fr-FR" dirty="0"/>
              <a:t>Résumé des mesures et calculs des amplifications et atténuations</a:t>
            </a:r>
          </a:p>
          <a:p>
            <a:pPr lvl="2"/>
            <a:r>
              <a:rPr lang="fr-FR" dirty="0"/>
              <a:t>Remplir le tableau ci-dessous : </a:t>
            </a:r>
          </a:p>
          <a:p>
            <a:pPr lvl="2"/>
            <a:r>
              <a:rPr lang="fr-FR" dirty="0"/>
              <a:t>Lignes vertes : rentrer les valeurs lues.</a:t>
            </a:r>
          </a:p>
          <a:p>
            <a:pPr lvl="2"/>
            <a:r>
              <a:rPr lang="fr-FR" dirty="0"/>
              <a:t>Lignes oranges et grises : utiliser les fonctions mathématiques du tableur pour réaliser les calculs.</a:t>
            </a:r>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21</a:t>
            </a:fld>
            <a:endParaRPr lang="fr-FR"/>
          </a:p>
        </p:txBody>
      </p:sp>
      <p:graphicFrame>
        <p:nvGraphicFramePr>
          <p:cNvPr id="7" name="Espace réservé du contenu 6"/>
          <p:cNvGraphicFramePr>
            <a:graphicFrameLocks noChangeAspect="1"/>
          </p:cNvGraphicFramePr>
          <p:nvPr>
            <p:extLst>
              <p:ext uri="{D42A27DB-BD31-4B8C-83A1-F6EECF244321}">
                <p14:modId xmlns:p14="http://schemas.microsoft.com/office/powerpoint/2010/main" val="4076991761"/>
              </p:ext>
            </p:extLst>
          </p:nvPr>
        </p:nvGraphicFramePr>
        <p:xfrm>
          <a:off x="1496218" y="2741118"/>
          <a:ext cx="9199563" cy="2582862"/>
        </p:xfrm>
        <a:graphic>
          <a:graphicData uri="http://schemas.openxmlformats.org/presentationml/2006/ole">
            <mc:AlternateContent xmlns:mc="http://schemas.openxmlformats.org/markup-compatibility/2006">
              <mc:Choice xmlns:v="urn:schemas-microsoft-com:vml" Requires="v">
                <p:oleObj name="Worksheet" r:id="rId3" imgW="7362952" imgH="2067044" progId="Excel.Sheet.12">
                  <p:embed/>
                </p:oleObj>
              </mc:Choice>
              <mc:Fallback>
                <p:oleObj name="Worksheet" r:id="rId3" imgW="7362952" imgH="2067044" progId="Excel.Sheet.12">
                  <p:embed/>
                  <p:pic>
                    <p:nvPicPr>
                      <p:cNvPr id="7" name="Espace réservé du contenu 6"/>
                      <p:cNvPicPr/>
                      <p:nvPr/>
                    </p:nvPicPr>
                    <p:blipFill>
                      <a:blip r:embed="rId4"/>
                      <a:stretch>
                        <a:fillRect/>
                      </a:stretch>
                    </p:blipFill>
                    <p:spPr>
                      <a:xfrm>
                        <a:off x="1496218" y="2741118"/>
                        <a:ext cx="9199563" cy="2582862"/>
                      </a:xfrm>
                      <a:prstGeom prst="rect">
                        <a:avLst/>
                      </a:prstGeom>
                    </p:spPr>
                  </p:pic>
                </p:oleObj>
              </mc:Fallback>
            </mc:AlternateContent>
          </a:graphicData>
        </a:graphic>
      </p:graphicFrame>
    </p:spTree>
    <p:extLst>
      <p:ext uri="{BB962C8B-B14F-4D97-AF65-F5344CB8AC3E}">
        <p14:creationId xmlns:p14="http://schemas.microsoft.com/office/powerpoint/2010/main" val="2162657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a:t>Etude de transmission par fibres optiques</a:t>
            </a:r>
          </a:p>
        </p:txBody>
      </p:sp>
      <p:sp>
        <p:nvSpPr>
          <p:cNvPr id="5" name="Sous-titre 4"/>
          <p:cNvSpPr>
            <a:spLocks noGrp="1"/>
          </p:cNvSpPr>
          <p:nvPr>
            <p:ph type="subTitle" idx="1"/>
          </p:nvPr>
        </p:nvSpPr>
        <p:spPr/>
        <p:txBody>
          <a:bodyPr/>
          <a:lstStyle/>
          <a:p>
            <a:r>
              <a:rPr lang="fr-FR" dirty="0"/>
              <a:t>Découverte du contexte</a:t>
            </a:r>
          </a:p>
        </p:txBody>
      </p:sp>
      <p:sp>
        <p:nvSpPr>
          <p:cNvPr id="2" name="Espace réservé de la date 1"/>
          <p:cNvSpPr>
            <a:spLocks noGrp="1"/>
          </p:cNvSpPr>
          <p:nvPr>
            <p:ph type="dt" sz="half" idx="10"/>
          </p:nvPr>
        </p:nvSpPr>
        <p:spPr/>
        <p:txBody>
          <a:bodyPr/>
          <a:lstStyle/>
          <a:p>
            <a:r>
              <a:rPr lang="fr-FR"/>
              <a:t>F Capallera / octobre 2021</a:t>
            </a:r>
          </a:p>
        </p:txBody>
      </p:sp>
      <p:sp>
        <p:nvSpPr>
          <p:cNvPr id="3" name="Espace réservé du pied de page 2"/>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pPr/>
              <a:t>22</a:t>
            </a:fld>
            <a:endParaRPr lang="fr-FR"/>
          </a:p>
        </p:txBody>
      </p:sp>
      <p:sp>
        <p:nvSpPr>
          <p:cNvPr id="7" name="AutoShape 2" descr="La fibre optique : son truc en plus - Darty &amp; Vous"/>
          <p:cNvSpPr>
            <a:spLocks noChangeAspect="1" noChangeArrowheads="1"/>
          </p:cNvSpPr>
          <p:nvPr/>
        </p:nvSpPr>
        <p:spPr bwMode="auto">
          <a:xfrm>
            <a:off x="155575" y="-830263"/>
            <a:ext cx="2628900" cy="1743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699" y="4334933"/>
            <a:ext cx="4059765" cy="2029883"/>
          </a:xfrm>
          <a:prstGeom prst="rect">
            <a:avLst/>
          </a:prstGeom>
        </p:spPr>
      </p:pic>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0125" y="3905778"/>
            <a:ext cx="3820176" cy="2574142"/>
          </a:xfrm>
          <a:prstGeom prst="rect">
            <a:avLst/>
          </a:prstGeom>
        </p:spPr>
      </p:pic>
      <p:pic>
        <p:nvPicPr>
          <p:cNvPr id="13" name="Imag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6397" y="158509"/>
            <a:ext cx="5029200" cy="1219200"/>
          </a:xfrm>
          <a:prstGeom prst="rect">
            <a:avLst/>
          </a:prstGeom>
        </p:spPr>
      </p:pic>
    </p:spTree>
    <p:extLst>
      <p:ext uri="{BB962C8B-B14F-4D97-AF65-F5344CB8AC3E}">
        <p14:creationId xmlns:p14="http://schemas.microsoft.com/office/powerpoint/2010/main" val="127851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 du matériel</a:t>
            </a:r>
          </a:p>
        </p:txBody>
      </p:sp>
      <p:sp>
        <p:nvSpPr>
          <p:cNvPr id="3" name="Espace réservé du contenu 2"/>
          <p:cNvSpPr>
            <a:spLocks noGrp="1"/>
          </p:cNvSpPr>
          <p:nvPr>
            <p:ph idx="1"/>
          </p:nvPr>
        </p:nvSpPr>
        <p:spPr/>
        <p:txBody>
          <a:bodyPr/>
          <a:lstStyle/>
          <a:p>
            <a:r>
              <a:rPr lang="fr-FR" dirty="0"/>
              <a:t>Le poste de travail à l’I.U.T.</a:t>
            </a:r>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23</a:t>
            </a:fld>
            <a:endParaRPr lang="fr-FR"/>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3480" y="1392086"/>
            <a:ext cx="9045039" cy="5087834"/>
          </a:xfrm>
          <a:prstGeom prst="rect">
            <a:avLst/>
          </a:prstGeom>
        </p:spPr>
      </p:pic>
    </p:spTree>
    <p:extLst>
      <p:ext uri="{BB962C8B-B14F-4D97-AF65-F5344CB8AC3E}">
        <p14:creationId xmlns:p14="http://schemas.microsoft.com/office/powerpoint/2010/main" val="3339456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 du matériel</a:t>
            </a:r>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24</a:t>
            </a:fld>
            <a:endParaRPr lang="fr-FR"/>
          </a:p>
        </p:txBody>
      </p:sp>
      <p:sp>
        <p:nvSpPr>
          <p:cNvPr id="8" name="Espace réservé du contenu 7"/>
          <p:cNvSpPr>
            <a:spLocks noGrp="1"/>
          </p:cNvSpPr>
          <p:nvPr>
            <p:ph idx="1"/>
          </p:nvPr>
        </p:nvSpPr>
        <p:spPr>
          <a:xfrm>
            <a:off x="838200" y="741406"/>
            <a:ext cx="10515600" cy="1087394"/>
          </a:xfrm>
        </p:spPr>
        <p:txBody>
          <a:bodyPr/>
          <a:lstStyle/>
          <a:p>
            <a:r>
              <a:rPr lang="fr-FR" dirty="0"/>
              <a:t>Les lignes de transmission</a:t>
            </a:r>
          </a:p>
          <a:p>
            <a:pPr lvl="1"/>
            <a:r>
              <a:rPr lang="fr-FR" dirty="0"/>
              <a:t>Le tiroir des lignes</a:t>
            </a:r>
          </a:p>
          <a:p>
            <a:pPr lvl="2"/>
            <a:r>
              <a:rPr lang="fr-FR" dirty="0"/>
              <a:t>Rechercher la dénomination usuelle des lignes fibres optiques.</a:t>
            </a:r>
          </a:p>
        </p:txBody>
      </p:sp>
      <p:pic>
        <p:nvPicPr>
          <p:cNvPr id="11"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7385750" y="2395664"/>
            <a:ext cx="4534913" cy="3401185"/>
          </a:xfrm>
          <a:prstGeom prst="rect">
            <a:avLst/>
          </a:prstGeom>
        </p:spPr>
      </p:pic>
      <p:sp>
        <p:nvSpPr>
          <p:cNvPr id="3" name="ZoneTexte 2">
            <a:extLst>
              <a:ext uri="{FF2B5EF4-FFF2-40B4-BE49-F238E27FC236}">
                <a16:creationId xmlns:a16="http://schemas.microsoft.com/office/drawing/2014/main" id="{72A9F0F7-4FAB-410D-8E82-78B3F40AC907}"/>
              </a:ext>
            </a:extLst>
          </p:cNvPr>
          <p:cNvSpPr txBox="1"/>
          <p:nvPr/>
        </p:nvSpPr>
        <p:spPr>
          <a:xfrm>
            <a:off x="469232" y="2081463"/>
            <a:ext cx="7110663" cy="369332"/>
          </a:xfrm>
          <a:prstGeom prst="rect">
            <a:avLst/>
          </a:prstGeom>
          <a:noFill/>
        </p:spPr>
        <p:txBody>
          <a:bodyPr wrap="square" rtlCol="0">
            <a:spAutoFit/>
          </a:bodyPr>
          <a:lstStyle/>
          <a:p>
            <a:r>
              <a:rPr lang="fr-FR" dirty="0">
                <a:solidFill>
                  <a:schemeClr val="accent2">
                    <a:lumMod val="75000"/>
                  </a:schemeClr>
                </a:solidFill>
              </a:rPr>
              <a:t>La dénomination usuelle des lignes fibres optiques est paire torsadée</a:t>
            </a:r>
          </a:p>
        </p:txBody>
      </p:sp>
    </p:spTree>
    <p:extLst>
      <p:ext uri="{BB962C8B-B14F-4D97-AF65-F5344CB8AC3E}">
        <p14:creationId xmlns:p14="http://schemas.microsoft.com/office/powerpoint/2010/main" val="441803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Présentation du matériel</a:t>
            </a:r>
          </a:p>
        </p:txBody>
      </p:sp>
      <p:sp>
        <p:nvSpPr>
          <p:cNvPr id="2" name="Espace réservé de la date 1"/>
          <p:cNvSpPr>
            <a:spLocks noGrp="1"/>
          </p:cNvSpPr>
          <p:nvPr>
            <p:ph type="dt" sz="half" idx="10"/>
          </p:nvPr>
        </p:nvSpPr>
        <p:spPr/>
        <p:txBody>
          <a:bodyPr/>
          <a:lstStyle/>
          <a:p>
            <a:r>
              <a:rPr lang="fr-FR"/>
              <a:t>F Capallera / octobre 2021</a:t>
            </a:r>
          </a:p>
        </p:txBody>
      </p:sp>
      <p:sp>
        <p:nvSpPr>
          <p:cNvPr id="3" name="Espace réservé du pied de page 2"/>
          <p:cNvSpPr>
            <a:spLocks noGrp="1"/>
          </p:cNvSpPr>
          <p:nvPr>
            <p:ph type="ftr" sz="quarter" idx="11"/>
          </p:nvPr>
        </p:nvSpPr>
        <p:spPr/>
        <p:txBody>
          <a:bodyPr/>
          <a:lstStyle/>
          <a:p>
            <a:r>
              <a:rPr lang="fr-FR"/>
              <a:t>R&amp;T1 / Saé 13</a:t>
            </a:r>
          </a:p>
        </p:txBody>
      </p:sp>
      <p:sp>
        <p:nvSpPr>
          <p:cNvPr id="4" name="Espace réservé du numéro de diapositive 3"/>
          <p:cNvSpPr>
            <a:spLocks noGrp="1"/>
          </p:cNvSpPr>
          <p:nvPr>
            <p:ph type="sldNum" sz="quarter" idx="12"/>
          </p:nvPr>
        </p:nvSpPr>
        <p:spPr/>
        <p:txBody>
          <a:bodyPr/>
          <a:lstStyle/>
          <a:p>
            <a:fld id="{05247037-115D-4556-B6C3-0B86347C3037}" type="slidenum">
              <a:rPr lang="fr-FR" smtClean="0"/>
              <a:t>25</a:t>
            </a:fld>
            <a:endParaRPr lang="fr-FR"/>
          </a:p>
        </p:txBody>
      </p:sp>
      <p:sp>
        <p:nvSpPr>
          <p:cNvPr id="13" name="Espace réservé du contenu 12"/>
          <p:cNvSpPr>
            <a:spLocks noGrp="1"/>
          </p:cNvSpPr>
          <p:nvPr>
            <p:ph idx="1"/>
          </p:nvPr>
        </p:nvSpPr>
        <p:spPr/>
        <p:txBody>
          <a:bodyPr/>
          <a:lstStyle/>
          <a:p>
            <a:r>
              <a:rPr lang="fr-FR" dirty="0"/>
              <a:t>Les jarretières</a:t>
            </a:r>
          </a:p>
          <a:p>
            <a:pPr lvl="2"/>
            <a:r>
              <a:rPr lang="fr-FR" dirty="0"/>
              <a:t>Rechercher quelle est la fonction des jarretières.</a:t>
            </a:r>
          </a:p>
        </p:txBody>
      </p:sp>
      <p:pic>
        <p:nvPicPr>
          <p:cNvPr id="14" name="Espace réservé du contenu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086" y="2501219"/>
            <a:ext cx="3513922" cy="3513922"/>
          </a:xfrm>
          <a:prstGeom prst="rect">
            <a:avLst/>
          </a:prstGeom>
        </p:spPr>
      </p:pic>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6696278" y="2683822"/>
            <a:ext cx="4657521" cy="3493141"/>
          </a:xfrm>
          <a:prstGeom prst="rect">
            <a:avLst/>
          </a:prstGeom>
        </p:spPr>
      </p:pic>
      <p:sp>
        <p:nvSpPr>
          <p:cNvPr id="6" name="ZoneTexte 5">
            <a:extLst>
              <a:ext uri="{FF2B5EF4-FFF2-40B4-BE49-F238E27FC236}">
                <a16:creationId xmlns:a16="http://schemas.microsoft.com/office/drawing/2014/main" id="{D342503F-E9B5-C026-681C-D5294FBEF13C}"/>
              </a:ext>
            </a:extLst>
          </p:cNvPr>
          <p:cNvSpPr txBox="1"/>
          <p:nvPr/>
        </p:nvSpPr>
        <p:spPr>
          <a:xfrm>
            <a:off x="838199" y="1707502"/>
            <a:ext cx="5858078" cy="1200329"/>
          </a:xfrm>
          <a:prstGeom prst="rect">
            <a:avLst/>
          </a:prstGeom>
          <a:noFill/>
        </p:spPr>
        <p:txBody>
          <a:bodyPr wrap="square" rtlCol="0">
            <a:spAutoFit/>
          </a:bodyPr>
          <a:lstStyle/>
          <a:p>
            <a:r>
              <a:rPr lang="fr-FR" dirty="0">
                <a:solidFill>
                  <a:schemeClr val="accent2">
                    <a:lumMod val="75000"/>
                  </a:schemeClr>
                </a:solidFill>
                <a:latin typeface="Times New Roman" panose="02020603050405020304" pitchFamily="18" charset="0"/>
                <a:cs typeface="Times New Roman" panose="02020603050405020304" pitchFamily="18" charset="0"/>
              </a:rPr>
              <a:t>Les jarretières </a:t>
            </a:r>
            <a:r>
              <a:rPr lang="fr-FR" b="0" i="0" dirty="0">
                <a:solidFill>
                  <a:schemeClr val="accent2">
                    <a:lumMod val="75000"/>
                  </a:schemeClr>
                </a:solidFill>
                <a:effectLst/>
                <a:latin typeface="Times New Roman" panose="02020603050405020304" pitchFamily="18" charset="0"/>
                <a:cs typeface="Times New Roman" panose="02020603050405020304" pitchFamily="18" charset="0"/>
              </a:rPr>
              <a:t>sont généralement utilisées afin de terminer l'infrastructure à l'intérieur des panneaux de brassage, c'est-à-dire qu'elles servent à connecter les équipements actifs (switch, routeurs, firewall, …) au tiroir optique.</a:t>
            </a:r>
            <a:endParaRPr lang="fr-FR"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887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Présentation du matériel</a:t>
            </a:r>
          </a:p>
        </p:txBody>
      </p:sp>
      <p:sp>
        <p:nvSpPr>
          <p:cNvPr id="2" name="Espace réservé de la date 1"/>
          <p:cNvSpPr>
            <a:spLocks noGrp="1"/>
          </p:cNvSpPr>
          <p:nvPr>
            <p:ph type="dt" sz="half" idx="10"/>
          </p:nvPr>
        </p:nvSpPr>
        <p:spPr/>
        <p:txBody>
          <a:bodyPr/>
          <a:lstStyle/>
          <a:p>
            <a:r>
              <a:rPr lang="fr-FR"/>
              <a:t>F Capallera / octobre 2021</a:t>
            </a:r>
          </a:p>
        </p:txBody>
      </p:sp>
      <p:sp>
        <p:nvSpPr>
          <p:cNvPr id="3" name="Espace réservé du pied de page 2"/>
          <p:cNvSpPr>
            <a:spLocks noGrp="1"/>
          </p:cNvSpPr>
          <p:nvPr>
            <p:ph type="ftr" sz="quarter" idx="11"/>
          </p:nvPr>
        </p:nvSpPr>
        <p:spPr/>
        <p:txBody>
          <a:bodyPr/>
          <a:lstStyle/>
          <a:p>
            <a:r>
              <a:rPr lang="fr-FR"/>
              <a:t>R&amp;T1 / Saé 13</a:t>
            </a:r>
          </a:p>
        </p:txBody>
      </p:sp>
      <p:sp>
        <p:nvSpPr>
          <p:cNvPr id="4" name="Espace réservé du numéro de diapositive 3"/>
          <p:cNvSpPr>
            <a:spLocks noGrp="1"/>
          </p:cNvSpPr>
          <p:nvPr>
            <p:ph type="sldNum" sz="quarter" idx="12"/>
          </p:nvPr>
        </p:nvSpPr>
        <p:spPr/>
        <p:txBody>
          <a:bodyPr/>
          <a:lstStyle/>
          <a:p>
            <a:fld id="{05247037-115D-4556-B6C3-0B86347C3037}" type="slidenum">
              <a:rPr lang="fr-FR" smtClean="0"/>
              <a:t>26</a:t>
            </a:fld>
            <a:endParaRPr lang="fr-FR"/>
          </a:p>
        </p:txBody>
      </p:sp>
      <p:sp>
        <p:nvSpPr>
          <p:cNvPr id="6" name="Espace réservé du contenu 5"/>
          <p:cNvSpPr>
            <a:spLocks noGrp="1"/>
          </p:cNvSpPr>
          <p:nvPr>
            <p:ph idx="1"/>
          </p:nvPr>
        </p:nvSpPr>
        <p:spPr/>
        <p:txBody>
          <a:bodyPr/>
          <a:lstStyle/>
          <a:p>
            <a:r>
              <a:rPr lang="fr-FR" dirty="0"/>
              <a:t>Les connecteurs</a:t>
            </a:r>
          </a:p>
          <a:p>
            <a:pPr lvl="2"/>
            <a:r>
              <a:rPr lang="fr-FR" dirty="0"/>
              <a:t>Rechercher la différence qui existe entre ces différents connecteurs. Préciser les applications de chacun.</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67924"/>
            <a:ext cx="4762500" cy="3228975"/>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3137" y="2067924"/>
            <a:ext cx="5114925" cy="4029075"/>
          </a:xfrm>
          <a:prstGeom prst="rect">
            <a:avLst/>
          </a:prstGeom>
        </p:spPr>
      </p:pic>
    </p:spTree>
    <p:extLst>
      <p:ext uri="{BB962C8B-B14F-4D97-AF65-F5344CB8AC3E}">
        <p14:creationId xmlns:p14="http://schemas.microsoft.com/office/powerpoint/2010/main" val="1761407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Présentation du matériel</a:t>
            </a:r>
          </a:p>
        </p:txBody>
      </p:sp>
      <p:sp>
        <p:nvSpPr>
          <p:cNvPr id="2" name="Espace réservé de la date 1"/>
          <p:cNvSpPr>
            <a:spLocks noGrp="1"/>
          </p:cNvSpPr>
          <p:nvPr>
            <p:ph type="dt" sz="half" idx="10"/>
          </p:nvPr>
        </p:nvSpPr>
        <p:spPr/>
        <p:txBody>
          <a:bodyPr/>
          <a:lstStyle/>
          <a:p>
            <a:r>
              <a:rPr lang="fr-FR"/>
              <a:t>F Capallera / octobre 2021</a:t>
            </a:r>
          </a:p>
        </p:txBody>
      </p:sp>
      <p:sp>
        <p:nvSpPr>
          <p:cNvPr id="3" name="Espace réservé du pied de page 2"/>
          <p:cNvSpPr>
            <a:spLocks noGrp="1"/>
          </p:cNvSpPr>
          <p:nvPr>
            <p:ph type="ftr" sz="quarter" idx="11"/>
          </p:nvPr>
        </p:nvSpPr>
        <p:spPr/>
        <p:txBody>
          <a:bodyPr/>
          <a:lstStyle/>
          <a:p>
            <a:r>
              <a:rPr lang="fr-FR"/>
              <a:t>R&amp;T1 / Saé 13</a:t>
            </a:r>
          </a:p>
        </p:txBody>
      </p:sp>
      <p:sp>
        <p:nvSpPr>
          <p:cNvPr id="4" name="Espace réservé du numéro de diapositive 3"/>
          <p:cNvSpPr>
            <a:spLocks noGrp="1"/>
          </p:cNvSpPr>
          <p:nvPr>
            <p:ph type="sldNum" sz="quarter" idx="12"/>
          </p:nvPr>
        </p:nvSpPr>
        <p:spPr/>
        <p:txBody>
          <a:bodyPr/>
          <a:lstStyle/>
          <a:p>
            <a:fld id="{05247037-115D-4556-B6C3-0B86347C3037}" type="slidenum">
              <a:rPr lang="fr-FR" smtClean="0"/>
              <a:t>27</a:t>
            </a:fld>
            <a:endParaRPr lang="fr-FR"/>
          </a:p>
        </p:txBody>
      </p:sp>
      <p:sp>
        <p:nvSpPr>
          <p:cNvPr id="6" name="Espace réservé du contenu 5"/>
          <p:cNvSpPr>
            <a:spLocks noGrp="1"/>
          </p:cNvSpPr>
          <p:nvPr>
            <p:ph idx="1"/>
          </p:nvPr>
        </p:nvSpPr>
        <p:spPr/>
        <p:txBody>
          <a:bodyPr/>
          <a:lstStyle/>
          <a:p>
            <a:r>
              <a:rPr lang="fr-FR" dirty="0"/>
              <a:t>Les connecteurs</a:t>
            </a:r>
          </a:p>
          <a:p>
            <a:pPr lvl="2"/>
            <a:r>
              <a:rPr lang="fr-FR" dirty="0"/>
              <a:t>Rechercher la différence qui existe entre ces différents connecteurs. Préciser les applications de chacun.</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620055"/>
            <a:ext cx="3453882" cy="2341732"/>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5282" y="1783652"/>
            <a:ext cx="2557462" cy="2014537"/>
          </a:xfrm>
          <a:prstGeom prst="rect">
            <a:avLst/>
          </a:prstGeom>
        </p:spPr>
      </p:pic>
      <p:sp>
        <p:nvSpPr>
          <p:cNvPr id="5" name="ZoneTexte 4">
            <a:extLst>
              <a:ext uri="{FF2B5EF4-FFF2-40B4-BE49-F238E27FC236}">
                <a16:creationId xmlns:a16="http://schemas.microsoft.com/office/drawing/2014/main" id="{58A894F7-844D-A404-06E0-FB68B92671FC}"/>
              </a:ext>
            </a:extLst>
          </p:cNvPr>
          <p:cNvSpPr txBox="1"/>
          <p:nvPr/>
        </p:nvSpPr>
        <p:spPr>
          <a:xfrm>
            <a:off x="1017037" y="4236098"/>
            <a:ext cx="10189028" cy="2308324"/>
          </a:xfrm>
          <a:prstGeom prst="rect">
            <a:avLst/>
          </a:prstGeom>
          <a:noFill/>
        </p:spPr>
        <p:txBody>
          <a:bodyPr wrap="square" rtlCol="0">
            <a:spAutoFit/>
          </a:bodyPr>
          <a:lstStyle/>
          <a:p>
            <a:r>
              <a:rPr lang="fr-FR" dirty="0">
                <a:solidFill>
                  <a:schemeClr val="accent2">
                    <a:lumMod val="75000"/>
                  </a:schemeClr>
                </a:solidFill>
                <a:latin typeface="Times New Roman" panose="02020603050405020304" pitchFamily="18" charset="0"/>
                <a:cs typeface="Times New Roman" panose="02020603050405020304" pitchFamily="18" charset="0"/>
              </a:rPr>
              <a:t>Les connecteurs LC, SC, FC et ST </a:t>
            </a:r>
            <a:r>
              <a:rPr lang="fr-FR" b="0" i="0" dirty="0">
                <a:solidFill>
                  <a:schemeClr val="accent2">
                    <a:lumMod val="75000"/>
                  </a:schemeClr>
                </a:solidFill>
                <a:effectLst/>
                <a:latin typeface="Times New Roman" panose="02020603050405020304" pitchFamily="18" charset="0"/>
                <a:cs typeface="Times New Roman" panose="02020603050405020304" pitchFamily="18" charset="0"/>
              </a:rPr>
              <a:t>correspondent aux </a:t>
            </a:r>
            <a:r>
              <a:rPr lang="fr-FR" b="1" i="0" dirty="0">
                <a:solidFill>
                  <a:schemeClr val="accent2">
                    <a:lumMod val="75000"/>
                  </a:schemeClr>
                </a:solidFill>
                <a:effectLst/>
                <a:latin typeface="Times New Roman" panose="02020603050405020304" pitchFamily="18" charset="0"/>
                <a:cs typeface="Times New Roman" panose="02020603050405020304" pitchFamily="18" charset="0"/>
              </a:rPr>
              <a:t>types  de connecteurs optiques</a:t>
            </a:r>
            <a:r>
              <a:rPr lang="fr-FR" b="0" i="0" dirty="0">
                <a:solidFill>
                  <a:schemeClr val="accent2">
                    <a:lumMod val="75000"/>
                  </a:schemeClr>
                </a:solidFill>
                <a:effectLst/>
                <a:latin typeface="Times New Roman" panose="02020603050405020304" pitchFamily="18" charset="0"/>
                <a:cs typeface="Times New Roman" panose="02020603050405020304" pitchFamily="18" charset="0"/>
              </a:rPr>
              <a:t> les plus utilisés pour les applications FTTH et réseaux de communications. Et APC et PC correspond au </a:t>
            </a:r>
            <a:r>
              <a:rPr lang="fr-FR" b="1" i="0" dirty="0">
                <a:solidFill>
                  <a:schemeClr val="accent2">
                    <a:lumMod val="75000"/>
                  </a:schemeClr>
                </a:solidFill>
                <a:effectLst/>
                <a:latin typeface="Times New Roman" panose="02020603050405020304" pitchFamily="18" charset="0"/>
                <a:cs typeface="Times New Roman" panose="02020603050405020304" pitchFamily="18" charset="0"/>
              </a:rPr>
              <a:t>type de polissage</a:t>
            </a:r>
            <a:r>
              <a:rPr lang="fr-FR" b="0" i="0" dirty="0">
                <a:solidFill>
                  <a:schemeClr val="accent2">
                    <a:lumMod val="75000"/>
                  </a:schemeClr>
                </a:solidFill>
                <a:effectLst/>
                <a:latin typeface="Times New Roman" panose="02020603050405020304" pitchFamily="18" charset="0"/>
                <a:cs typeface="Times New Roman" panose="02020603050405020304" pitchFamily="18" charset="0"/>
              </a:rPr>
              <a:t> appliqué à la terminaison optique (</a:t>
            </a:r>
            <a:r>
              <a:rPr lang="fr-FR" b="0" i="0" dirty="0" err="1">
                <a:solidFill>
                  <a:schemeClr val="accent2">
                    <a:lumMod val="75000"/>
                  </a:schemeClr>
                </a:solidFill>
                <a:effectLst/>
                <a:latin typeface="Times New Roman" panose="02020603050405020304" pitchFamily="18" charset="0"/>
                <a:cs typeface="Times New Roman" panose="02020603050405020304" pitchFamily="18" charset="0"/>
              </a:rPr>
              <a:t>ferrule</a:t>
            </a:r>
            <a:r>
              <a:rPr lang="fr-FR" b="0" i="0" dirty="0">
                <a:solidFill>
                  <a:schemeClr val="accent2">
                    <a:lumMod val="75000"/>
                  </a:schemeClr>
                </a:solidFill>
                <a:effectLst/>
                <a:latin typeface="Times New Roman" panose="02020603050405020304" pitchFamily="18" charset="0"/>
                <a:cs typeface="Times New Roman" panose="02020603050405020304" pitchFamily="18" charset="0"/>
              </a:rPr>
              <a:t>) qui rend possible le passage de l'impulsion optique à travers deux fibres optiques.</a:t>
            </a:r>
          </a:p>
          <a:p>
            <a:r>
              <a:rPr lang="fr-FR" dirty="0">
                <a:solidFill>
                  <a:schemeClr val="accent2">
                    <a:lumMod val="75000"/>
                  </a:schemeClr>
                </a:solidFill>
                <a:latin typeface="Times New Roman" panose="02020603050405020304" pitchFamily="18" charset="0"/>
                <a:cs typeface="Times New Roman" panose="02020603050405020304" pitchFamily="18" charset="0"/>
              </a:rPr>
              <a:t>Les connecteurs LC et FC sont utilisés pour les fibres monomode, ST pour les fibres multimode et SC pour les deux. On utilise les connecteurs LC pour le FTTH, FC pour les instruments de mesure et en CATV, ST pour </a:t>
            </a:r>
            <a:r>
              <a:rPr lang="fr-FR" b="0" i="0" dirty="0">
                <a:solidFill>
                  <a:schemeClr val="accent2">
                    <a:lumMod val="75000"/>
                  </a:schemeClr>
                </a:solidFill>
                <a:effectLst/>
                <a:latin typeface="Times New Roman" panose="02020603050405020304" pitchFamily="18" charset="0"/>
                <a:cs typeface="Times New Roman" panose="02020603050405020304" pitchFamily="18" charset="0"/>
              </a:rPr>
              <a:t>dans les environnements professionnels comme les réseaux d'entreprises et les applications militaires et SC </a:t>
            </a:r>
            <a:r>
              <a:rPr lang="fr-FR" dirty="0">
                <a:solidFill>
                  <a:schemeClr val="accent2">
                    <a:lumMod val="75000"/>
                  </a:schemeClr>
                </a:solidFill>
                <a:latin typeface="Times New Roman" panose="02020603050405020304" pitchFamily="18" charset="0"/>
                <a:cs typeface="Times New Roman" panose="02020603050405020304" pitchFamily="18" charset="0"/>
              </a:rPr>
              <a:t>est u</a:t>
            </a:r>
            <a:r>
              <a:rPr lang="fr-FR" b="0" i="0" dirty="0">
                <a:solidFill>
                  <a:schemeClr val="accent2">
                    <a:lumMod val="75000"/>
                  </a:schemeClr>
                </a:solidFill>
                <a:effectLst/>
                <a:latin typeface="Times New Roman" panose="02020603050405020304" pitchFamily="18" charset="0"/>
                <a:cs typeface="Times New Roman" panose="02020603050405020304" pitchFamily="18" charset="0"/>
              </a:rPr>
              <a:t>tilisé en FTTH, réseau télécom, CATV</a:t>
            </a:r>
            <a:endParaRPr lang="fr-FR"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564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 du matériel</a:t>
            </a:r>
          </a:p>
        </p:txBody>
      </p:sp>
      <p:sp>
        <p:nvSpPr>
          <p:cNvPr id="3" name="Espace réservé du contenu 2"/>
          <p:cNvSpPr>
            <a:spLocks noGrp="1"/>
          </p:cNvSpPr>
          <p:nvPr>
            <p:ph idx="1"/>
          </p:nvPr>
        </p:nvSpPr>
        <p:spPr/>
        <p:txBody>
          <a:bodyPr/>
          <a:lstStyle/>
          <a:p>
            <a:r>
              <a:rPr lang="fr-FR" dirty="0"/>
              <a:t>Les bobines (amorce et fin)</a:t>
            </a:r>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pPr/>
              <a:t>28</a:t>
            </a:fld>
            <a:endParaRPr lang="fr-FR"/>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978771" y="2179905"/>
            <a:ext cx="4618392" cy="3463270"/>
          </a:xfrm>
          <a:prstGeom prst="rect">
            <a:avLst/>
          </a:prstGeom>
        </p:spPr>
      </p:pic>
      <p:sp>
        <p:nvSpPr>
          <p:cNvPr id="8" name="ZoneTexte 7"/>
          <p:cNvSpPr txBox="1"/>
          <p:nvPr/>
        </p:nvSpPr>
        <p:spPr>
          <a:xfrm>
            <a:off x="6914472" y="1197526"/>
            <a:ext cx="4654133" cy="461665"/>
          </a:xfrm>
          <a:prstGeom prst="rect">
            <a:avLst/>
          </a:prstGeom>
          <a:noFill/>
        </p:spPr>
        <p:txBody>
          <a:bodyPr wrap="square" rtlCol="0">
            <a:spAutoFit/>
          </a:bodyPr>
          <a:lstStyle/>
          <a:p>
            <a:pPr algn="ctr"/>
            <a:r>
              <a:rPr lang="fr-FR" sz="2400" dirty="0">
                <a:latin typeface="Monotype Corsiva" panose="03010101010201010101" pitchFamily="66" charset="0"/>
              </a:rPr>
              <a:t>Une bobine de 500m en valise jaune</a:t>
            </a:r>
          </a:p>
        </p:txBody>
      </p:sp>
      <p:sp>
        <p:nvSpPr>
          <p:cNvPr id="9" name="ZoneTexte 8"/>
          <p:cNvSpPr txBox="1"/>
          <p:nvPr/>
        </p:nvSpPr>
        <p:spPr>
          <a:xfrm>
            <a:off x="907953" y="5715299"/>
            <a:ext cx="4654133" cy="461665"/>
          </a:xfrm>
          <a:prstGeom prst="rect">
            <a:avLst/>
          </a:prstGeom>
          <a:noFill/>
        </p:spPr>
        <p:txBody>
          <a:bodyPr wrap="square" rtlCol="0">
            <a:spAutoFit/>
          </a:bodyPr>
          <a:lstStyle/>
          <a:p>
            <a:pPr algn="ctr"/>
            <a:r>
              <a:rPr lang="fr-FR" sz="2400" dirty="0">
                <a:latin typeface="Monotype Corsiva" panose="03010101010201010101" pitchFamily="66" charset="0"/>
              </a:rPr>
              <a:t>Une bobine de 500m en valise grise</a:t>
            </a:r>
          </a:p>
        </p:txBody>
      </p:sp>
      <p:pic>
        <p:nvPicPr>
          <p:cNvPr id="10" name="Image 9"/>
          <p:cNvPicPr>
            <a:picLocks noChangeAspect="1"/>
          </p:cNvPicPr>
          <p:nvPr/>
        </p:nvPicPr>
        <p:blipFill rotWithShape="1">
          <a:blip r:embed="rId3">
            <a:extLst>
              <a:ext uri="{28A0092B-C50C-407E-A947-70E740481C1C}">
                <a14:useLocalDpi xmlns:a14="http://schemas.microsoft.com/office/drawing/2010/main" val="0"/>
              </a:ext>
            </a:extLst>
          </a:blip>
          <a:srcRect l="27235" t="41077" r="12132"/>
          <a:stretch/>
        </p:blipFill>
        <p:spPr>
          <a:xfrm>
            <a:off x="6914472" y="1750574"/>
            <a:ext cx="4755147" cy="3465789"/>
          </a:xfrm>
          <a:prstGeom prst="rect">
            <a:avLst/>
          </a:prstGeom>
        </p:spPr>
      </p:pic>
    </p:spTree>
    <p:extLst>
      <p:ext uri="{BB962C8B-B14F-4D97-AF65-F5344CB8AC3E}">
        <p14:creationId xmlns:p14="http://schemas.microsoft.com/office/powerpoint/2010/main" val="724801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9914" y="1573141"/>
            <a:ext cx="4483925" cy="4472696"/>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32" y="959961"/>
            <a:ext cx="5713021" cy="5713021"/>
          </a:xfrm>
          <a:prstGeom prst="rect">
            <a:avLst/>
          </a:prstGeom>
        </p:spPr>
      </p:pic>
      <p:sp>
        <p:nvSpPr>
          <p:cNvPr id="6" name="Titre 5"/>
          <p:cNvSpPr>
            <a:spLocks noGrp="1"/>
          </p:cNvSpPr>
          <p:nvPr>
            <p:ph type="title"/>
          </p:nvPr>
        </p:nvSpPr>
        <p:spPr/>
        <p:txBody>
          <a:bodyPr/>
          <a:lstStyle/>
          <a:p>
            <a:r>
              <a:rPr lang="fr-FR" dirty="0"/>
              <a:t>Présentation du matériel</a:t>
            </a:r>
          </a:p>
        </p:txBody>
      </p:sp>
      <p:sp>
        <p:nvSpPr>
          <p:cNvPr id="7" name="Espace réservé du contenu 6"/>
          <p:cNvSpPr>
            <a:spLocks noGrp="1"/>
          </p:cNvSpPr>
          <p:nvPr>
            <p:ph idx="1"/>
          </p:nvPr>
        </p:nvSpPr>
        <p:spPr/>
        <p:txBody>
          <a:bodyPr/>
          <a:lstStyle/>
          <a:p>
            <a:r>
              <a:rPr lang="fr-FR" dirty="0"/>
              <a:t>Les appareils de mesure</a:t>
            </a:r>
          </a:p>
          <a:p>
            <a:pPr lvl="1"/>
            <a:r>
              <a:rPr lang="fr-FR" dirty="0"/>
              <a:t>Un photomètre</a:t>
            </a:r>
          </a:p>
          <a:p>
            <a:pPr lvl="1"/>
            <a:r>
              <a:rPr lang="fr-FR" dirty="0"/>
              <a:t>Un réflectomètre</a:t>
            </a:r>
          </a:p>
          <a:p>
            <a:pPr lvl="2"/>
            <a:r>
              <a:rPr lang="fr-FR" dirty="0"/>
              <a:t>Rechercher l’utilisation et le mode de fonctionnement de chacun de ces appareils. </a:t>
            </a:r>
          </a:p>
        </p:txBody>
      </p:sp>
      <p:sp>
        <p:nvSpPr>
          <p:cNvPr id="2" name="Espace réservé de la date 1"/>
          <p:cNvSpPr>
            <a:spLocks noGrp="1"/>
          </p:cNvSpPr>
          <p:nvPr>
            <p:ph type="dt" sz="half" idx="10"/>
          </p:nvPr>
        </p:nvSpPr>
        <p:spPr/>
        <p:txBody>
          <a:bodyPr/>
          <a:lstStyle/>
          <a:p>
            <a:r>
              <a:rPr lang="fr-FR"/>
              <a:t>F Capallera / octobre 2021</a:t>
            </a:r>
          </a:p>
        </p:txBody>
      </p:sp>
      <p:sp>
        <p:nvSpPr>
          <p:cNvPr id="3" name="Espace réservé du pied de page 2"/>
          <p:cNvSpPr>
            <a:spLocks noGrp="1"/>
          </p:cNvSpPr>
          <p:nvPr>
            <p:ph type="ftr" sz="quarter" idx="11"/>
          </p:nvPr>
        </p:nvSpPr>
        <p:spPr/>
        <p:txBody>
          <a:bodyPr/>
          <a:lstStyle/>
          <a:p>
            <a:r>
              <a:rPr lang="fr-FR"/>
              <a:t>R&amp;T1 / Saé 13</a:t>
            </a:r>
          </a:p>
        </p:txBody>
      </p:sp>
      <p:sp>
        <p:nvSpPr>
          <p:cNvPr id="4" name="Espace réservé du numéro de diapositive 3"/>
          <p:cNvSpPr>
            <a:spLocks noGrp="1"/>
          </p:cNvSpPr>
          <p:nvPr>
            <p:ph type="sldNum" sz="quarter" idx="12"/>
          </p:nvPr>
        </p:nvSpPr>
        <p:spPr/>
        <p:txBody>
          <a:bodyPr/>
          <a:lstStyle/>
          <a:p>
            <a:fld id="{05247037-115D-4556-B6C3-0B86347C3037}" type="slidenum">
              <a:rPr lang="fr-FR" smtClean="0"/>
              <a:t>29</a:t>
            </a:fld>
            <a:endParaRPr lang="fr-FR"/>
          </a:p>
        </p:txBody>
      </p:sp>
    </p:spTree>
    <p:extLst>
      <p:ext uri="{BB962C8B-B14F-4D97-AF65-F5344CB8AC3E}">
        <p14:creationId xmlns:p14="http://schemas.microsoft.com/office/powerpoint/2010/main" val="130159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fontScale="90000"/>
          </a:bodyPr>
          <a:lstStyle/>
          <a:p>
            <a:r>
              <a:rPr lang="fr-FR" dirty="0"/>
              <a:t>Caractérisation d’un signal sinusoïdal à l’aide un oscilloscope</a:t>
            </a:r>
          </a:p>
        </p:txBody>
      </p:sp>
      <p:sp>
        <p:nvSpPr>
          <p:cNvPr id="5" name="Sous-titre 4"/>
          <p:cNvSpPr>
            <a:spLocks noGrp="1"/>
          </p:cNvSpPr>
          <p:nvPr>
            <p:ph type="subTitle" idx="1"/>
          </p:nvPr>
        </p:nvSpPr>
        <p:spPr/>
        <p:txBody>
          <a:bodyPr/>
          <a:lstStyle/>
          <a:p>
            <a:r>
              <a:rPr lang="fr-FR" dirty="0"/>
              <a:t>Comprendre et se familiariser avec les signaux …</a:t>
            </a:r>
          </a:p>
        </p:txBody>
      </p:sp>
      <p:sp>
        <p:nvSpPr>
          <p:cNvPr id="2" name="Espace réservé de la date 1"/>
          <p:cNvSpPr>
            <a:spLocks noGrp="1"/>
          </p:cNvSpPr>
          <p:nvPr>
            <p:ph type="dt" sz="half" idx="10"/>
          </p:nvPr>
        </p:nvSpPr>
        <p:spPr/>
        <p:txBody>
          <a:bodyPr/>
          <a:lstStyle/>
          <a:p>
            <a:r>
              <a:rPr lang="fr-FR"/>
              <a:t>F Capallera / octobre 2021</a:t>
            </a:r>
          </a:p>
        </p:txBody>
      </p:sp>
      <p:sp>
        <p:nvSpPr>
          <p:cNvPr id="3" name="Espace réservé du pied de page 2"/>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pPr/>
              <a:t>3</a:t>
            </a:fld>
            <a:endParaRPr lang="fr-FR"/>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4732083"/>
            <a:ext cx="2743200" cy="1664461"/>
          </a:xfrm>
          <a:prstGeom prst="rect">
            <a:avLst/>
          </a:prstGeom>
        </p:spPr>
      </p:pic>
    </p:spTree>
    <p:extLst>
      <p:ext uri="{BB962C8B-B14F-4D97-AF65-F5344CB8AC3E}">
        <p14:creationId xmlns:p14="http://schemas.microsoft.com/office/powerpoint/2010/main" val="1597762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5883" y="2008338"/>
            <a:ext cx="1888459" cy="1883730"/>
          </a:xfrm>
          <a:prstGeom prst="rect">
            <a:avLst/>
          </a:prstGeom>
        </p:spPr>
      </p:pic>
      <p:pic>
        <p:nvPicPr>
          <p:cNvPr id="9" name="Imag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2301" y="1573141"/>
            <a:ext cx="2754125" cy="2754125"/>
          </a:xfrm>
          <a:prstGeom prst="rect">
            <a:avLst/>
          </a:prstGeom>
        </p:spPr>
      </p:pic>
      <p:sp>
        <p:nvSpPr>
          <p:cNvPr id="6" name="Titre 5"/>
          <p:cNvSpPr>
            <a:spLocks noGrp="1"/>
          </p:cNvSpPr>
          <p:nvPr>
            <p:ph type="title"/>
          </p:nvPr>
        </p:nvSpPr>
        <p:spPr/>
        <p:txBody>
          <a:bodyPr/>
          <a:lstStyle/>
          <a:p>
            <a:r>
              <a:rPr lang="fr-FR" dirty="0"/>
              <a:t>Présentation du matériel</a:t>
            </a:r>
          </a:p>
        </p:txBody>
      </p:sp>
      <p:sp>
        <p:nvSpPr>
          <p:cNvPr id="7" name="Espace réservé du contenu 6"/>
          <p:cNvSpPr>
            <a:spLocks noGrp="1"/>
          </p:cNvSpPr>
          <p:nvPr>
            <p:ph idx="1"/>
          </p:nvPr>
        </p:nvSpPr>
        <p:spPr/>
        <p:txBody>
          <a:bodyPr/>
          <a:lstStyle/>
          <a:p>
            <a:r>
              <a:rPr lang="fr-FR" dirty="0"/>
              <a:t>Les appareils de mesure</a:t>
            </a:r>
          </a:p>
          <a:p>
            <a:pPr lvl="1"/>
            <a:r>
              <a:rPr lang="fr-FR" dirty="0"/>
              <a:t>Un photomètre</a:t>
            </a:r>
          </a:p>
          <a:p>
            <a:pPr lvl="1"/>
            <a:r>
              <a:rPr lang="fr-FR" dirty="0"/>
              <a:t>Un réflectomètre</a:t>
            </a:r>
          </a:p>
          <a:p>
            <a:pPr lvl="2"/>
            <a:r>
              <a:rPr lang="fr-FR" dirty="0"/>
              <a:t>Rechercher l’utilisation et le mode de fonctionnement de chacun de ces appareils. </a:t>
            </a:r>
          </a:p>
        </p:txBody>
      </p:sp>
      <p:sp>
        <p:nvSpPr>
          <p:cNvPr id="2" name="Espace réservé de la date 1"/>
          <p:cNvSpPr>
            <a:spLocks noGrp="1"/>
          </p:cNvSpPr>
          <p:nvPr>
            <p:ph type="dt" sz="half" idx="10"/>
          </p:nvPr>
        </p:nvSpPr>
        <p:spPr/>
        <p:txBody>
          <a:bodyPr/>
          <a:lstStyle/>
          <a:p>
            <a:r>
              <a:rPr lang="fr-FR"/>
              <a:t>F Capallera / octobre 2021</a:t>
            </a:r>
          </a:p>
        </p:txBody>
      </p:sp>
      <p:sp>
        <p:nvSpPr>
          <p:cNvPr id="3" name="Espace réservé du pied de page 2"/>
          <p:cNvSpPr>
            <a:spLocks noGrp="1"/>
          </p:cNvSpPr>
          <p:nvPr>
            <p:ph type="ftr" sz="quarter" idx="11"/>
          </p:nvPr>
        </p:nvSpPr>
        <p:spPr/>
        <p:txBody>
          <a:bodyPr/>
          <a:lstStyle/>
          <a:p>
            <a:r>
              <a:rPr lang="fr-FR"/>
              <a:t>R&amp;T1 / Saé 13</a:t>
            </a:r>
          </a:p>
        </p:txBody>
      </p:sp>
      <p:sp>
        <p:nvSpPr>
          <p:cNvPr id="4" name="Espace réservé du numéro de diapositive 3"/>
          <p:cNvSpPr>
            <a:spLocks noGrp="1"/>
          </p:cNvSpPr>
          <p:nvPr>
            <p:ph type="sldNum" sz="quarter" idx="12"/>
          </p:nvPr>
        </p:nvSpPr>
        <p:spPr/>
        <p:txBody>
          <a:bodyPr/>
          <a:lstStyle/>
          <a:p>
            <a:fld id="{05247037-115D-4556-B6C3-0B86347C3037}" type="slidenum">
              <a:rPr lang="fr-FR" smtClean="0"/>
              <a:t>30</a:t>
            </a:fld>
            <a:endParaRPr lang="fr-FR"/>
          </a:p>
        </p:txBody>
      </p:sp>
      <p:sp>
        <p:nvSpPr>
          <p:cNvPr id="5" name="ZoneTexte 4">
            <a:extLst>
              <a:ext uri="{FF2B5EF4-FFF2-40B4-BE49-F238E27FC236}">
                <a16:creationId xmlns:a16="http://schemas.microsoft.com/office/drawing/2014/main" id="{E6155459-949B-E075-663D-77D29B4BDD89}"/>
              </a:ext>
            </a:extLst>
          </p:cNvPr>
          <p:cNvSpPr txBox="1"/>
          <p:nvPr/>
        </p:nvSpPr>
        <p:spPr>
          <a:xfrm>
            <a:off x="1007706" y="3727839"/>
            <a:ext cx="10346094" cy="2862322"/>
          </a:xfrm>
          <a:prstGeom prst="rect">
            <a:avLst/>
          </a:prstGeom>
          <a:noFill/>
        </p:spPr>
        <p:txBody>
          <a:bodyPr wrap="square" rtlCol="0">
            <a:spAutoFit/>
          </a:bodyPr>
          <a:lstStyle/>
          <a:p>
            <a:pPr algn="l"/>
            <a:r>
              <a:rPr lang="fr-FR" dirty="0">
                <a:solidFill>
                  <a:schemeClr val="accent2">
                    <a:lumMod val="75000"/>
                  </a:schemeClr>
                </a:solidFill>
                <a:latin typeface="Times New Roman" panose="02020603050405020304" pitchFamily="18" charset="0"/>
                <a:cs typeface="Times New Roman" panose="02020603050405020304" pitchFamily="18" charset="0"/>
              </a:rPr>
              <a:t>Un photomètre </a:t>
            </a:r>
            <a:r>
              <a:rPr lang="fr-FR" b="0" i="0" dirty="0">
                <a:solidFill>
                  <a:schemeClr val="accent2">
                    <a:lumMod val="75000"/>
                  </a:schemeClr>
                </a:solidFill>
                <a:effectLst/>
                <a:latin typeface="Times New Roman" panose="02020603050405020304" pitchFamily="18" charset="0"/>
                <a:cs typeface="Times New Roman" panose="02020603050405020304" pitchFamily="18" charset="0"/>
              </a:rPr>
              <a:t>est un appareil servant à mesurer les grandeurs </a:t>
            </a:r>
            <a:r>
              <a:rPr lang="fr-FR" b="0" i="0" u="none" strike="noStrike" dirty="0">
                <a:solidFill>
                  <a:schemeClr val="accent2">
                    <a:lumMod val="75000"/>
                  </a:schemeClr>
                </a:solidFill>
                <a:effectLst/>
                <a:latin typeface="Times New Roman" panose="02020603050405020304" pitchFamily="18" charset="0"/>
                <a:cs typeface="Times New Roman" panose="02020603050405020304" pitchFamily="18" charset="0"/>
                <a:hlinkClick r:id="rId4" tooltip="Lumière">
                  <a:extLst>
                    <a:ext uri="{A12FA001-AC4F-418D-AE19-62706E023703}">
                      <ahyp:hlinkClr xmlns:ahyp="http://schemas.microsoft.com/office/drawing/2018/hyperlinkcolor" val="tx"/>
                    </a:ext>
                  </a:extLst>
                </a:hlinkClick>
              </a:rPr>
              <a:t>lumineuses</a:t>
            </a:r>
            <a:r>
              <a:rPr lang="fr-FR" b="0" i="0" dirty="0">
                <a:solidFill>
                  <a:schemeClr val="accent2">
                    <a:lumMod val="75000"/>
                  </a:schemeClr>
                </a:solidFill>
                <a:effectLst/>
                <a:latin typeface="Times New Roman" panose="02020603050405020304" pitchFamily="18" charset="0"/>
                <a:cs typeface="Times New Roman" panose="02020603050405020304" pitchFamily="18" charset="0"/>
              </a:rPr>
              <a:t> en fonction de la courbe de sensibilité de l'œil (courbe photopique pour une réponse diurne et courbe scotopique pour une réponse nocturne). L'appareil dispose soit d'une </a:t>
            </a:r>
            <a:r>
              <a:rPr lang="fr-FR" b="0" i="0" u="none" strike="noStrike" dirty="0">
                <a:solidFill>
                  <a:schemeClr val="accent2">
                    <a:lumMod val="75000"/>
                  </a:schemeClr>
                </a:solidFill>
                <a:effectLst/>
                <a:latin typeface="Times New Roman" panose="02020603050405020304" pitchFamily="18" charset="0"/>
                <a:cs typeface="Times New Roman" panose="02020603050405020304" pitchFamily="18" charset="0"/>
              </a:rPr>
              <a:t>cellule photoélectrique</a:t>
            </a:r>
            <a:r>
              <a:rPr lang="fr-FR" b="0" i="0" dirty="0">
                <a:solidFill>
                  <a:schemeClr val="accent2">
                    <a:lumMod val="75000"/>
                  </a:schemeClr>
                </a:solidFill>
                <a:effectLst/>
                <a:latin typeface="Times New Roman" panose="02020603050405020304" pitchFamily="18" charset="0"/>
                <a:cs typeface="Times New Roman" panose="02020603050405020304" pitchFamily="18" charset="0"/>
              </a:rPr>
              <a:t>, soit de </a:t>
            </a:r>
            <a:r>
              <a:rPr lang="fr-FR" b="0" i="0" u="none" strike="noStrike" dirty="0">
                <a:solidFill>
                  <a:schemeClr val="accent2">
                    <a:lumMod val="75000"/>
                  </a:schemeClr>
                </a:solidFill>
                <a:effectLst/>
                <a:latin typeface="Times New Roman" panose="02020603050405020304" pitchFamily="18" charset="0"/>
                <a:cs typeface="Times New Roman" panose="02020603050405020304" pitchFamily="18" charset="0"/>
              </a:rPr>
              <a:t>capteurs CCD</a:t>
            </a:r>
            <a:r>
              <a:rPr lang="fr-FR" b="0" i="0" dirty="0">
                <a:solidFill>
                  <a:schemeClr val="accent2">
                    <a:lumMod val="75000"/>
                  </a:schemeClr>
                </a:solidFill>
                <a:effectLst/>
                <a:latin typeface="Times New Roman" panose="02020603050405020304" pitchFamily="18" charset="0"/>
                <a:cs typeface="Times New Roman" panose="02020603050405020304" pitchFamily="18" charset="0"/>
              </a:rPr>
              <a:t>.</a:t>
            </a:r>
          </a:p>
          <a:p>
            <a:pPr algn="l"/>
            <a:r>
              <a:rPr lang="fr-FR" b="0" i="0" dirty="0">
                <a:solidFill>
                  <a:schemeClr val="accent2">
                    <a:lumMod val="75000"/>
                  </a:schemeClr>
                </a:solidFill>
                <a:effectLst/>
                <a:latin typeface="Times New Roman" panose="02020603050405020304" pitchFamily="18" charset="0"/>
                <a:cs typeface="Times New Roman" panose="02020603050405020304" pitchFamily="18" charset="0"/>
              </a:rPr>
              <a:t>Dans les deux cas, les </a:t>
            </a:r>
            <a:r>
              <a:rPr lang="fr-FR" b="0" i="0" u="none" strike="noStrike" dirty="0">
                <a:solidFill>
                  <a:schemeClr val="accent2">
                    <a:lumMod val="75000"/>
                  </a:schemeClr>
                </a:solidFill>
                <a:effectLst/>
                <a:latin typeface="Times New Roman" panose="02020603050405020304" pitchFamily="18" charset="0"/>
                <a:cs typeface="Times New Roman" panose="02020603050405020304" pitchFamily="18" charset="0"/>
              </a:rPr>
              <a:t>capteurs</a:t>
            </a:r>
            <a:r>
              <a:rPr lang="fr-FR" b="0" i="0" dirty="0">
                <a:solidFill>
                  <a:schemeClr val="accent2">
                    <a:lumMod val="75000"/>
                  </a:schemeClr>
                </a:solidFill>
                <a:effectLst/>
                <a:latin typeface="Times New Roman" panose="02020603050405020304" pitchFamily="18" charset="0"/>
                <a:cs typeface="Times New Roman" panose="02020603050405020304" pitchFamily="18" charset="0"/>
              </a:rPr>
              <a:t> convertissent en courant </a:t>
            </a:r>
            <a:r>
              <a:rPr lang="fr-FR" b="0" i="0" u="none" strike="noStrike" dirty="0">
                <a:solidFill>
                  <a:schemeClr val="accent2">
                    <a:lumMod val="75000"/>
                  </a:schemeClr>
                </a:solidFill>
                <a:effectLst/>
                <a:latin typeface="Times New Roman" panose="02020603050405020304" pitchFamily="18" charset="0"/>
                <a:cs typeface="Times New Roman" panose="02020603050405020304" pitchFamily="18" charset="0"/>
              </a:rPr>
              <a:t>électrique</a:t>
            </a:r>
            <a:r>
              <a:rPr lang="fr-FR" b="0" i="0" dirty="0">
                <a:solidFill>
                  <a:schemeClr val="accent2">
                    <a:lumMod val="75000"/>
                  </a:schemeClr>
                </a:solidFill>
                <a:effectLst/>
                <a:latin typeface="Times New Roman" panose="02020603050405020304" pitchFamily="18" charset="0"/>
                <a:cs typeface="Times New Roman" panose="02020603050405020304" pitchFamily="18" charset="0"/>
              </a:rPr>
              <a:t> mesurable la lumière reçue</a:t>
            </a:r>
            <a:r>
              <a:rPr lang="fr-FR" b="0" i="0" dirty="0">
                <a:solidFill>
                  <a:srgbClr val="202122"/>
                </a:solidFill>
                <a:effectLst/>
                <a:latin typeface="Arial" panose="020B0604020202020204" pitchFamily="34" charset="0"/>
              </a:rPr>
              <a:t>.</a:t>
            </a:r>
          </a:p>
          <a:p>
            <a:pPr algn="l"/>
            <a:endParaRPr lang="fr-FR" b="0" i="0" dirty="0">
              <a:solidFill>
                <a:schemeClr val="accent2">
                  <a:lumMod val="75000"/>
                </a:schemeClr>
              </a:solidFill>
              <a:effectLst/>
              <a:latin typeface="Times New Roman" panose="02020603050405020304" pitchFamily="18" charset="0"/>
              <a:cs typeface="Times New Roman" panose="02020603050405020304" pitchFamily="18" charset="0"/>
            </a:endParaRPr>
          </a:p>
          <a:p>
            <a:pPr algn="l"/>
            <a:r>
              <a:rPr lang="fr-FR" b="0" i="0" dirty="0">
                <a:solidFill>
                  <a:schemeClr val="accent2">
                    <a:lumMod val="75000"/>
                  </a:schemeClr>
                </a:solidFill>
                <a:effectLst/>
                <a:latin typeface="Times New Roman" panose="02020603050405020304" pitchFamily="18" charset="0"/>
                <a:cs typeface="Times New Roman" panose="02020603050405020304" pitchFamily="18" charset="0"/>
              </a:rPr>
              <a:t>Un réflectomètre optique permet de mesurer l'uniformité de l'affaiblissement et son débit, la longueur du segment, l'emplacement et l'affaiblissement d'insertion des connecteurs et épissures, ainsi que d'autres événements comme une courbure trop importante qui peut se produire pendant ou après l'installation.</a:t>
            </a:r>
          </a:p>
          <a:p>
            <a:pPr algn="l"/>
            <a:r>
              <a:rPr lang="fr-FR" b="0" i="0" dirty="0">
                <a:solidFill>
                  <a:schemeClr val="accent2">
                    <a:lumMod val="75000"/>
                  </a:schemeClr>
                </a:solidFill>
                <a:effectLst/>
                <a:latin typeface="Times New Roman" panose="02020603050405020304" pitchFamily="18" charset="0"/>
                <a:cs typeface="Times New Roman" panose="02020603050405020304" pitchFamily="18" charset="0"/>
              </a:rPr>
              <a:t>une onde est injectée dans un milieu, si elle rencontre une discontinuité lors de sa propagation une partie de son énergie est renvoyée vers le point d'injection</a:t>
            </a:r>
          </a:p>
        </p:txBody>
      </p:sp>
    </p:spTree>
    <p:extLst>
      <p:ext uri="{BB962C8B-B14F-4D97-AF65-F5344CB8AC3E}">
        <p14:creationId xmlns:p14="http://schemas.microsoft.com/office/powerpoint/2010/main" val="2419318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du contenu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9220" y="1428406"/>
            <a:ext cx="2985959" cy="4900036"/>
          </a:xfrm>
          <a:prstGeom prst="rect">
            <a:avLst/>
          </a:prstGeom>
        </p:spPr>
      </p:pic>
      <p:sp>
        <p:nvSpPr>
          <p:cNvPr id="2" name="Titre 1"/>
          <p:cNvSpPr>
            <a:spLocks noGrp="1"/>
          </p:cNvSpPr>
          <p:nvPr>
            <p:ph type="title"/>
          </p:nvPr>
        </p:nvSpPr>
        <p:spPr/>
        <p:txBody>
          <a:bodyPr/>
          <a:lstStyle/>
          <a:p>
            <a:r>
              <a:rPr lang="fr-FR" dirty="0"/>
              <a:t>Utilisation d’un photomètre</a:t>
            </a:r>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31</a:t>
            </a:fld>
            <a:endParaRPr lang="fr-FR"/>
          </a:p>
        </p:txBody>
      </p:sp>
      <p:sp>
        <p:nvSpPr>
          <p:cNvPr id="9" name="Espace réservé du contenu 8"/>
          <p:cNvSpPr>
            <a:spLocks noGrp="1"/>
          </p:cNvSpPr>
          <p:nvPr>
            <p:ph idx="1"/>
          </p:nvPr>
        </p:nvSpPr>
        <p:spPr>
          <a:xfrm>
            <a:off x="838200" y="741406"/>
            <a:ext cx="10515600" cy="1527126"/>
          </a:xfrm>
        </p:spPr>
        <p:txBody>
          <a:bodyPr/>
          <a:lstStyle/>
          <a:p>
            <a:r>
              <a:rPr lang="fr-FR" dirty="0"/>
              <a:t>Vérification des données de l’appareil</a:t>
            </a:r>
          </a:p>
          <a:p>
            <a:pPr lvl="2"/>
            <a:r>
              <a:rPr lang="fr-FR" dirty="0"/>
              <a:t>Calculer la puissance en Watt correspondant à la puissance affichée en dBm.</a:t>
            </a:r>
          </a:p>
          <a:p>
            <a:pPr lvl="2"/>
            <a:r>
              <a:rPr lang="fr-FR" dirty="0"/>
              <a:t>Calculer la puissance en dBm correspondant à la puissance affichée en Watt.</a:t>
            </a:r>
          </a:p>
          <a:p>
            <a:pPr lvl="2"/>
            <a:r>
              <a:rPr lang="fr-FR" dirty="0"/>
              <a:t>Ces mesures sont elles cohérentes ?</a:t>
            </a:r>
          </a:p>
          <a:p>
            <a:pPr lvl="2"/>
            <a:endParaRPr lang="fr-FR" dirty="0"/>
          </a:p>
        </p:txBody>
      </p:sp>
      <p:pic>
        <p:nvPicPr>
          <p:cNvPr id="11" name="Imag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255" y="2437396"/>
            <a:ext cx="2934689" cy="991604"/>
          </a:xfrm>
          <a:prstGeom prst="rect">
            <a:avLst/>
          </a:prstGeom>
        </p:spPr>
      </p:pic>
      <p:sp>
        <p:nvSpPr>
          <p:cNvPr id="3" name="ZoneTexte 2">
            <a:extLst>
              <a:ext uri="{FF2B5EF4-FFF2-40B4-BE49-F238E27FC236}">
                <a16:creationId xmlns:a16="http://schemas.microsoft.com/office/drawing/2014/main" id="{CFBB7737-AAF7-5074-92BE-F33738208F98}"/>
              </a:ext>
            </a:extLst>
          </p:cNvPr>
          <p:cNvSpPr txBox="1"/>
          <p:nvPr/>
        </p:nvSpPr>
        <p:spPr>
          <a:xfrm>
            <a:off x="838200" y="3741576"/>
            <a:ext cx="7578012" cy="1477328"/>
          </a:xfrm>
          <a:prstGeom prst="rect">
            <a:avLst/>
          </a:prstGeom>
          <a:noFill/>
        </p:spPr>
        <p:txBody>
          <a:bodyPr wrap="square" rtlCol="0">
            <a:spAutoFit/>
          </a:bodyPr>
          <a:lstStyle/>
          <a:p>
            <a:r>
              <a:rPr lang="fr-FR" dirty="0">
                <a:solidFill>
                  <a:schemeClr val="accent2">
                    <a:lumMod val="75000"/>
                  </a:schemeClr>
                </a:solidFill>
                <a:latin typeface="Times New Roman" panose="02020603050405020304" pitchFamily="18" charset="0"/>
                <a:cs typeface="Times New Roman" panose="02020603050405020304" pitchFamily="18" charset="0"/>
              </a:rPr>
              <a:t>P1(</a:t>
            </a:r>
            <a:r>
              <a:rPr lang="fr-FR" dirty="0" err="1">
                <a:solidFill>
                  <a:schemeClr val="accent2">
                    <a:lumMod val="75000"/>
                  </a:schemeClr>
                </a:solidFill>
                <a:latin typeface="Times New Roman" panose="02020603050405020304" pitchFamily="18" charset="0"/>
                <a:cs typeface="Times New Roman" panose="02020603050405020304" pitchFamily="18" charset="0"/>
              </a:rPr>
              <a:t>dBmW</a:t>
            </a:r>
            <a:r>
              <a:rPr lang="fr-FR" dirty="0">
                <a:solidFill>
                  <a:schemeClr val="accent2">
                    <a:lumMod val="75000"/>
                  </a:schemeClr>
                </a:solidFill>
                <a:latin typeface="Times New Roman" panose="02020603050405020304" pitchFamily="18" charset="0"/>
                <a:cs typeface="Times New Roman" panose="02020603050405020304" pitchFamily="18" charset="0"/>
              </a:rPr>
              <a:t>) = 10 log(P1/10</a:t>
            </a:r>
            <a:r>
              <a:rPr lang="fr-FR" baseline="30000" dirty="0">
                <a:solidFill>
                  <a:schemeClr val="accent2">
                    <a:lumMod val="75000"/>
                  </a:schemeClr>
                </a:solidFill>
                <a:latin typeface="Times New Roman" panose="02020603050405020304" pitchFamily="18" charset="0"/>
                <a:cs typeface="Times New Roman" panose="02020603050405020304" pitchFamily="18" charset="0"/>
              </a:rPr>
              <a:t>e</a:t>
            </a:r>
            <a:r>
              <a:rPr lang="fr-FR" dirty="0">
                <a:solidFill>
                  <a:schemeClr val="accent2">
                    <a:lumMod val="75000"/>
                  </a:schemeClr>
                </a:solidFill>
                <a:latin typeface="Times New Roman" panose="02020603050405020304" pitchFamily="18" charset="0"/>
                <a:cs typeface="Times New Roman" panose="02020603050405020304" pitchFamily="18" charset="0"/>
              </a:rPr>
              <a:t>-3) </a:t>
            </a:r>
            <a:r>
              <a:rPr lang="fr-FR" dirty="0">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 -61,7 </a:t>
            </a:r>
            <a:r>
              <a:rPr lang="fr-FR" dirty="0" err="1">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dBmW</a:t>
            </a:r>
            <a:r>
              <a:rPr lang="fr-FR" dirty="0">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 = 10log(P1) + 30</a:t>
            </a:r>
          </a:p>
          <a:p>
            <a:r>
              <a:rPr lang="fr-FR" dirty="0">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10 log(P1) = -91,7  log(Po) = -9,17  P1 = 10</a:t>
            </a:r>
            <a:r>
              <a:rPr lang="fr-FR" baseline="30000" dirty="0">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e</a:t>
            </a:r>
            <a:r>
              <a:rPr lang="fr-FR" dirty="0">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-9,17 =~ 676 </a:t>
            </a:r>
            <a:r>
              <a:rPr lang="fr-FR" dirty="0" err="1">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pW</a:t>
            </a:r>
            <a:r>
              <a:rPr lang="fr-FR" dirty="0">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 = 0,6 </a:t>
            </a:r>
            <a:r>
              <a:rPr lang="fr-FR" dirty="0" err="1">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nW</a:t>
            </a:r>
            <a:endParaRPr lang="fr-FR" dirty="0">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endParaRPr>
          </a:p>
          <a:p>
            <a:r>
              <a:rPr lang="fr-FR" dirty="0">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0,6 </a:t>
            </a:r>
            <a:r>
              <a:rPr lang="fr-FR" dirty="0" err="1">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nW</a:t>
            </a:r>
            <a:r>
              <a:rPr lang="fr-FR" dirty="0">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 =~ 0,682 </a:t>
            </a:r>
            <a:r>
              <a:rPr lang="fr-FR" dirty="0" err="1">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nW</a:t>
            </a:r>
            <a:r>
              <a:rPr lang="fr-FR" dirty="0">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 C’est cohérent.</a:t>
            </a:r>
          </a:p>
          <a:p>
            <a:r>
              <a:rPr lang="fr-FR" dirty="0">
                <a:solidFill>
                  <a:schemeClr val="accent2">
                    <a:lumMod val="75000"/>
                  </a:schemeClr>
                </a:solidFill>
                <a:latin typeface="Times New Roman" panose="02020603050405020304" pitchFamily="18" charset="0"/>
                <a:cs typeface="Times New Roman" panose="02020603050405020304" pitchFamily="18" charset="0"/>
              </a:rPr>
              <a:t>P2(</a:t>
            </a:r>
            <a:r>
              <a:rPr lang="fr-FR" dirty="0" err="1">
                <a:solidFill>
                  <a:schemeClr val="accent2">
                    <a:lumMod val="75000"/>
                  </a:schemeClr>
                </a:solidFill>
                <a:latin typeface="Times New Roman" panose="02020603050405020304" pitchFamily="18" charset="0"/>
                <a:cs typeface="Times New Roman" panose="02020603050405020304" pitchFamily="18" charset="0"/>
              </a:rPr>
              <a:t>dBmW</a:t>
            </a:r>
            <a:r>
              <a:rPr lang="fr-FR" dirty="0">
                <a:solidFill>
                  <a:schemeClr val="accent2">
                    <a:lumMod val="75000"/>
                  </a:schemeClr>
                </a:solidFill>
                <a:latin typeface="Times New Roman" panose="02020603050405020304" pitchFamily="18" charset="0"/>
                <a:cs typeface="Times New Roman" panose="02020603050405020304" pitchFamily="18" charset="0"/>
              </a:rPr>
              <a:t>) = 10 log(P2) + 30 </a:t>
            </a:r>
            <a:r>
              <a:rPr lang="fr-FR" dirty="0">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fr-FR" dirty="0">
                <a:solidFill>
                  <a:schemeClr val="accent2">
                    <a:lumMod val="75000"/>
                  </a:schemeClr>
                </a:solidFill>
                <a:latin typeface="Times New Roman" panose="02020603050405020304" pitchFamily="18" charset="0"/>
                <a:cs typeface="Times New Roman" panose="02020603050405020304" pitchFamily="18" charset="0"/>
              </a:rPr>
              <a:t>P2(</a:t>
            </a:r>
            <a:r>
              <a:rPr lang="fr-FR" dirty="0" err="1">
                <a:solidFill>
                  <a:schemeClr val="accent2">
                    <a:lumMod val="75000"/>
                  </a:schemeClr>
                </a:solidFill>
                <a:latin typeface="Times New Roman" panose="02020603050405020304" pitchFamily="18" charset="0"/>
                <a:cs typeface="Times New Roman" panose="02020603050405020304" pitchFamily="18" charset="0"/>
              </a:rPr>
              <a:t>dBmW</a:t>
            </a:r>
            <a:r>
              <a:rPr lang="fr-FR" dirty="0">
                <a:solidFill>
                  <a:schemeClr val="accent2">
                    <a:lumMod val="75000"/>
                  </a:schemeClr>
                </a:solidFill>
                <a:latin typeface="Times New Roman" panose="02020603050405020304" pitchFamily="18" charset="0"/>
                <a:cs typeface="Times New Roman" panose="02020603050405020304" pitchFamily="18" charset="0"/>
              </a:rPr>
              <a:t>) = </a:t>
            </a:r>
            <a:r>
              <a:rPr lang="fr-FR" dirty="0">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10 log(0,682</a:t>
            </a:r>
            <a:r>
              <a:rPr lang="fr-FR" baseline="30000" dirty="0">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e</a:t>
            </a:r>
            <a:r>
              <a:rPr lang="fr-FR" dirty="0">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-9) + 30 = -61,66 </a:t>
            </a:r>
            <a:r>
              <a:rPr lang="fr-FR" dirty="0" err="1">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dBmW</a:t>
            </a:r>
            <a:r>
              <a:rPr lang="fr-FR" dirty="0">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 =~ -61,7 </a:t>
            </a:r>
            <a:r>
              <a:rPr lang="fr-FR" dirty="0" err="1">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dBmW</a:t>
            </a:r>
            <a:r>
              <a:rPr lang="fr-FR" dirty="0">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 C’est aussi cohérent</a:t>
            </a:r>
            <a:endParaRPr lang="fr-FR"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115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Etudes de mesure et calcul d’atténuation</a:t>
            </a:r>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32</a:t>
            </a:fld>
            <a:endParaRPr lang="fr-FR"/>
          </a:p>
        </p:txBody>
      </p:sp>
      <p:sp>
        <p:nvSpPr>
          <p:cNvPr id="9" name="Espace réservé du contenu 8"/>
          <p:cNvSpPr>
            <a:spLocks noGrp="1"/>
          </p:cNvSpPr>
          <p:nvPr>
            <p:ph idx="1"/>
          </p:nvPr>
        </p:nvSpPr>
        <p:spPr/>
        <p:txBody>
          <a:bodyPr/>
          <a:lstStyle/>
          <a:p>
            <a:r>
              <a:rPr lang="fr-FR" dirty="0"/>
              <a:t>Présentation du mode opératoire :</a:t>
            </a:r>
          </a:p>
          <a:p>
            <a:pPr lvl="1"/>
            <a:r>
              <a:rPr lang="fr-FR" dirty="0"/>
              <a:t>Mesure en deux étapes :</a:t>
            </a:r>
          </a:p>
          <a:p>
            <a:pPr lvl="3"/>
            <a:r>
              <a:rPr lang="fr-FR" dirty="0"/>
              <a:t>Mesure de la puissance sans la fibre à tester = mesure de référence (en dBm) : </a:t>
            </a:r>
            <a:r>
              <a:rPr lang="fr-FR" dirty="0" err="1"/>
              <a:t>Pref</a:t>
            </a:r>
            <a:r>
              <a:rPr lang="fr-FR" dirty="0"/>
              <a:t>(dBm)</a:t>
            </a:r>
          </a:p>
          <a:p>
            <a:pPr lvl="3"/>
            <a:r>
              <a:rPr lang="fr-FR" dirty="0"/>
              <a:t>Adjonction de la fibre à tester et mesure de la puissance à sa sortie :  Ps (en dBm)</a:t>
            </a:r>
          </a:p>
          <a:p>
            <a:pPr lvl="1"/>
            <a:endParaRPr lang="fr-FR" dirty="0"/>
          </a:p>
          <a:p>
            <a:pPr lvl="2"/>
            <a:r>
              <a:rPr lang="fr-FR" dirty="0"/>
              <a:t>Donner l’expression de l’atténuation en dB en fonction de </a:t>
            </a:r>
            <a:r>
              <a:rPr lang="fr-FR" dirty="0" err="1"/>
              <a:t>Pref</a:t>
            </a:r>
            <a:r>
              <a:rPr lang="fr-FR" dirty="0"/>
              <a:t>(dBm) et Ps(dBm) </a:t>
            </a:r>
          </a:p>
          <a:p>
            <a:pPr lvl="2"/>
            <a:endParaRPr lang="fr-FR" dirty="0"/>
          </a:p>
        </p:txBody>
      </p:sp>
      <p:pic>
        <p:nvPicPr>
          <p:cNvPr id="11" name="Image 10"/>
          <p:cNvPicPr>
            <a:picLocks noChangeAspect="1"/>
          </p:cNvPicPr>
          <p:nvPr/>
        </p:nvPicPr>
        <p:blipFill rotWithShape="1">
          <a:blip r:embed="rId2">
            <a:extLst>
              <a:ext uri="{28A0092B-C50C-407E-A947-70E740481C1C}">
                <a14:useLocalDpi xmlns:a14="http://schemas.microsoft.com/office/drawing/2010/main" val="0"/>
              </a:ext>
            </a:extLst>
          </a:blip>
          <a:srcRect t="3" b="10026"/>
          <a:stretch/>
        </p:blipFill>
        <p:spPr>
          <a:xfrm>
            <a:off x="838200" y="2872606"/>
            <a:ext cx="5950578" cy="3304358"/>
          </a:xfrm>
          <a:prstGeom prst="rect">
            <a:avLst/>
          </a:prstGeom>
        </p:spPr>
      </p:pic>
      <p:sp>
        <p:nvSpPr>
          <p:cNvPr id="3" name="ZoneTexte 2">
            <a:extLst>
              <a:ext uri="{FF2B5EF4-FFF2-40B4-BE49-F238E27FC236}">
                <a16:creationId xmlns:a16="http://schemas.microsoft.com/office/drawing/2014/main" id="{51C0B3B8-1205-DDD1-B0CB-7133413CF52F}"/>
              </a:ext>
            </a:extLst>
          </p:cNvPr>
          <p:cNvSpPr txBox="1"/>
          <p:nvPr/>
        </p:nvSpPr>
        <p:spPr>
          <a:xfrm>
            <a:off x="6885992" y="2985796"/>
            <a:ext cx="4467808" cy="369332"/>
          </a:xfrm>
          <a:prstGeom prst="rect">
            <a:avLst/>
          </a:prstGeom>
          <a:noFill/>
        </p:spPr>
        <p:txBody>
          <a:bodyPr wrap="square" rtlCol="0">
            <a:spAutoFit/>
          </a:bodyPr>
          <a:lstStyle/>
          <a:p>
            <a:r>
              <a:rPr lang="fr-FR" dirty="0" err="1">
                <a:solidFill>
                  <a:schemeClr val="accent2">
                    <a:lumMod val="75000"/>
                  </a:schemeClr>
                </a:solidFill>
                <a:latin typeface="Times New Roman" panose="02020603050405020304" pitchFamily="18" charset="0"/>
                <a:cs typeface="Times New Roman" panose="02020603050405020304" pitchFamily="18" charset="0"/>
              </a:rPr>
              <a:t>Attp</a:t>
            </a:r>
            <a:r>
              <a:rPr lang="fr-FR" dirty="0">
                <a:solidFill>
                  <a:schemeClr val="accent2">
                    <a:lumMod val="75000"/>
                  </a:schemeClr>
                </a:solidFill>
                <a:latin typeface="Times New Roman" panose="02020603050405020304" pitchFamily="18" charset="0"/>
                <a:cs typeface="Times New Roman" panose="02020603050405020304" pitchFamily="18" charset="0"/>
              </a:rPr>
              <a:t>(dB) = 10 log(</a:t>
            </a:r>
            <a:r>
              <a:rPr lang="fr-FR" dirty="0" err="1">
                <a:solidFill>
                  <a:schemeClr val="accent2">
                    <a:lumMod val="75000"/>
                  </a:schemeClr>
                </a:solidFill>
                <a:latin typeface="Times New Roman" panose="02020603050405020304" pitchFamily="18" charset="0"/>
                <a:cs typeface="Times New Roman" panose="02020603050405020304" pitchFamily="18" charset="0"/>
              </a:rPr>
              <a:t>Pref</a:t>
            </a:r>
            <a:r>
              <a:rPr lang="fr-FR" dirty="0">
                <a:solidFill>
                  <a:schemeClr val="accent2">
                    <a:lumMod val="75000"/>
                  </a:schemeClr>
                </a:solidFill>
                <a:latin typeface="Times New Roman" panose="02020603050405020304" pitchFamily="18" charset="0"/>
                <a:cs typeface="Times New Roman" panose="02020603050405020304" pitchFamily="18" charset="0"/>
              </a:rPr>
              <a:t>/Ps)</a:t>
            </a:r>
          </a:p>
        </p:txBody>
      </p:sp>
    </p:spTree>
    <p:extLst>
      <p:ext uri="{BB962C8B-B14F-4D97-AF65-F5344CB8AC3E}">
        <p14:creationId xmlns:p14="http://schemas.microsoft.com/office/powerpoint/2010/main" val="2859493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Etudes de mesure et calcul d’atténuation</a:t>
            </a:r>
          </a:p>
        </p:txBody>
      </p:sp>
      <p:sp>
        <p:nvSpPr>
          <p:cNvPr id="3" name="Espace réservé du contenu 2"/>
          <p:cNvSpPr>
            <a:spLocks noGrp="1"/>
          </p:cNvSpPr>
          <p:nvPr>
            <p:ph idx="1"/>
          </p:nvPr>
        </p:nvSpPr>
        <p:spPr>
          <a:xfrm>
            <a:off x="838200" y="741406"/>
            <a:ext cx="10515600" cy="2539676"/>
          </a:xfrm>
        </p:spPr>
        <p:txBody>
          <a:bodyPr/>
          <a:lstStyle/>
          <a:p>
            <a:r>
              <a:rPr lang="fr-FR" dirty="0"/>
              <a:t>Mesure de la ligne G657</a:t>
            </a:r>
          </a:p>
          <a:p>
            <a:endParaRPr lang="fr-FR" dirty="0"/>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33</a:t>
            </a:fld>
            <a:endParaRPr lang="fr-F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400" y="1682020"/>
            <a:ext cx="6397200" cy="4797900"/>
          </a:xfrm>
          <a:prstGeom prst="rect">
            <a:avLst/>
          </a:prstGeom>
        </p:spPr>
      </p:pic>
      <p:cxnSp>
        <p:nvCxnSpPr>
          <p:cNvPr id="9" name="Connecteur droit avec flèche 8"/>
          <p:cNvCxnSpPr/>
          <p:nvPr/>
        </p:nvCxnSpPr>
        <p:spPr>
          <a:xfrm>
            <a:off x="3467595" y="1175657"/>
            <a:ext cx="1436914" cy="2386940"/>
          </a:xfrm>
          <a:prstGeom prst="straightConnector1">
            <a:avLst/>
          </a:prstGeom>
          <a:ln w="127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3669475" y="1009403"/>
            <a:ext cx="2101933" cy="2553194"/>
          </a:xfrm>
          <a:prstGeom prst="straightConnector1">
            <a:avLst/>
          </a:prstGeom>
          <a:ln w="127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57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Etudes de mesure et calcul d’atténuation</a:t>
            </a:r>
          </a:p>
        </p:txBody>
      </p:sp>
      <p:sp>
        <p:nvSpPr>
          <p:cNvPr id="3" name="Espace réservé du contenu 2"/>
          <p:cNvSpPr>
            <a:spLocks noGrp="1"/>
          </p:cNvSpPr>
          <p:nvPr>
            <p:ph idx="1"/>
          </p:nvPr>
        </p:nvSpPr>
        <p:spPr>
          <a:xfrm>
            <a:off x="838200" y="741406"/>
            <a:ext cx="5341246" cy="1087394"/>
          </a:xfrm>
        </p:spPr>
        <p:txBody>
          <a:bodyPr/>
          <a:lstStyle/>
          <a:p>
            <a:r>
              <a:rPr lang="fr-FR" dirty="0"/>
              <a:t>Résultat de la mesure de référence (</a:t>
            </a:r>
            <a:r>
              <a:rPr lang="fr-FR" i="1" dirty="0"/>
              <a:t>étalonnage</a:t>
            </a:r>
            <a:r>
              <a:rPr lang="fr-FR" dirty="0"/>
              <a:t>)</a:t>
            </a:r>
          </a:p>
          <a:p>
            <a:pPr lvl="1"/>
            <a:r>
              <a:rPr lang="fr-FR" dirty="0"/>
              <a:t>Mesure </a:t>
            </a:r>
            <a:r>
              <a:rPr lang="fr-FR" b="1" dirty="0"/>
              <a:t>sans</a:t>
            </a:r>
            <a:r>
              <a:rPr lang="fr-FR" dirty="0"/>
              <a:t> la fibre à tester</a:t>
            </a:r>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34</a:t>
            </a:fld>
            <a:endParaRPr lang="fr-FR"/>
          </a:p>
        </p:txBody>
      </p:sp>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890" y="1629000"/>
            <a:ext cx="4442201" cy="1800000"/>
          </a:xfrm>
          <a:prstGeom prst="rect">
            <a:avLst/>
          </a:prstGeom>
        </p:spPr>
      </p:pic>
      <p:sp>
        <p:nvSpPr>
          <p:cNvPr id="10" name="Espace réservé du contenu 2"/>
          <p:cNvSpPr txBox="1">
            <a:spLocks/>
          </p:cNvSpPr>
          <p:nvPr/>
        </p:nvSpPr>
        <p:spPr>
          <a:xfrm>
            <a:off x="6456218" y="741406"/>
            <a:ext cx="4897582" cy="1479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Résultat de la mesure de la fibre </a:t>
            </a:r>
          </a:p>
          <a:p>
            <a:pPr lvl="1"/>
            <a:r>
              <a:rPr lang="fr-FR" dirty="0"/>
              <a:t>Mesure en </a:t>
            </a:r>
            <a:r>
              <a:rPr lang="fr-FR" b="1" dirty="0"/>
              <a:t>sortie</a:t>
            </a:r>
            <a:r>
              <a:rPr lang="fr-FR" dirty="0"/>
              <a:t> de la fibre à tester</a:t>
            </a:r>
          </a:p>
        </p:txBody>
      </p:sp>
      <p:sp>
        <p:nvSpPr>
          <p:cNvPr id="13" name="Espace réservé du contenu 2"/>
          <p:cNvSpPr txBox="1">
            <a:spLocks/>
          </p:cNvSpPr>
          <p:nvPr/>
        </p:nvSpPr>
        <p:spPr>
          <a:xfrm>
            <a:off x="993768" y="3680901"/>
            <a:ext cx="10515600" cy="1590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Exploitation des résultats :</a:t>
            </a:r>
          </a:p>
          <a:p>
            <a:pPr lvl="2"/>
            <a:r>
              <a:rPr lang="fr-FR" dirty="0"/>
              <a:t>Déterminer l’atténuation dans cette fibre optique</a:t>
            </a:r>
          </a:p>
          <a:p>
            <a:pPr lvl="2"/>
            <a:r>
              <a:rPr lang="fr-FR" dirty="0"/>
              <a:t>Si la longueur de cette fibre est donnée, Lo=1,6km, déterminer la valeur de l’atténuation linéique de cette fibre (en dB/km). </a:t>
            </a:r>
          </a:p>
          <a:p>
            <a:pPr lvl="2"/>
            <a:r>
              <a:rPr lang="fr-FR" dirty="0"/>
              <a:t>A quelle longueur d’onde est réalisée cette mesure …</a:t>
            </a:r>
          </a:p>
        </p:txBody>
      </p:sp>
      <p:pic>
        <p:nvPicPr>
          <p:cNvPr id="14" name="Image 13"/>
          <p:cNvPicPr>
            <a:picLocks noChangeAspect="1"/>
          </p:cNvPicPr>
          <p:nvPr/>
        </p:nvPicPr>
        <p:blipFill rotWithShape="1">
          <a:blip r:embed="rId3"/>
          <a:srcRect l="400" t="-6" r="15746" b="55906"/>
          <a:stretch/>
        </p:blipFill>
        <p:spPr>
          <a:xfrm>
            <a:off x="7066286" y="1643852"/>
            <a:ext cx="4564286" cy="1800000"/>
          </a:xfrm>
          <a:prstGeom prst="rect">
            <a:avLst/>
          </a:prstGeom>
        </p:spPr>
      </p:pic>
      <p:sp>
        <p:nvSpPr>
          <p:cNvPr id="7" name="ZoneTexte 6">
            <a:extLst>
              <a:ext uri="{FF2B5EF4-FFF2-40B4-BE49-F238E27FC236}">
                <a16:creationId xmlns:a16="http://schemas.microsoft.com/office/drawing/2014/main" id="{2B97BFE5-9074-DADF-B8F4-330F2A1A5ADD}"/>
              </a:ext>
            </a:extLst>
          </p:cNvPr>
          <p:cNvSpPr txBox="1"/>
          <p:nvPr/>
        </p:nvSpPr>
        <p:spPr>
          <a:xfrm>
            <a:off x="1065890" y="5365102"/>
            <a:ext cx="10371356" cy="923330"/>
          </a:xfrm>
          <a:prstGeom prst="rect">
            <a:avLst/>
          </a:prstGeom>
          <a:noFill/>
        </p:spPr>
        <p:txBody>
          <a:bodyPr wrap="square" rtlCol="0">
            <a:spAutoFit/>
          </a:bodyPr>
          <a:lstStyle/>
          <a:p>
            <a:r>
              <a:rPr lang="fr-FR" dirty="0" err="1">
                <a:solidFill>
                  <a:schemeClr val="accent2">
                    <a:lumMod val="75000"/>
                  </a:schemeClr>
                </a:solidFill>
                <a:latin typeface="Times New Roman" panose="02020603050405020304" pitchFamily="18" charset="0"/>
                <a:cs typeface="Times New Roman" panose="02020603050405020304" pitchFamily="18" charset="0"/>
              </a:rPr>
              <a:t>Attp</a:t>
            </a:r>
            <a:r>
              <a:rPr lang="fr-FR" dirty="0">
                <a:solidFill>
                  <a:schemeClr val="accent2">
                    <a:lumMod val="75000"/>
                  </a:schemeClr>
                </a:solidFill>
                <a:latin typeface="Times New Roman" panose="02020603050405020304" pitchFamily="18" charset="0"/>
                <a:cs typeface="Times New Roman" panose="02020603050405020304" pitchFamily="18" charset="0"/>
              </a:rPr>
              <a:t>(dB) = 10 log (</a:t>
            </a:r>
            <a:r>
              <a:rPr lang="fr-FR" dirty="0" err="1">
                <a:solidFill>
                  <a:schemeClr val="accent2">
                    <a:lumMod val="75000"/>
                  </a:schemeClr>
                </a:solidFill>
                <a:latin typeface="Times New Roman" panose="02020603050405020304" pitchFamily="18" charset="0"/>
                <a:cs typeface="Times New Roman" panose="02020603050405020304" pitchFamily="18" charset="0"/>
              </a:rPr>
              <a:t>Pref</a:t>
            </a:r>
            <a:r>
              <a:rPr lang="fr-FR" dirty="0">
                <a:solidFill>
                  <a:schemeClr val="accent2">
                    <a:lumMod val="75000"/>
                  </a:schemeClr>
                </a:solidFill>
                <a:latin typeface="Times New Roman" panose="02020603050405020304" pitchFamily="18" charset="0"/>
                <a:cs typeface="Times New Roman" panose="02020603050405020304" pitchFamily="18" charset="0"/>
              </a:rPr>
              <a:t>/Ps) = 10 log(-10,94/-11,77) = -0,31 dB </a:t>
            </a:r>
          </a:p>
          <a:p>
            <a:r>
              <a:rPr lang="fr-FR" dirty="0" err="1">
                <a:solidFill>
                  <a:schemeClr val="accent2">
                    <a:lumMod val="75000"/>
                  </a:schemeClr>
                </a:solidFill>
                <a:latin typeface="Times New Roman" panose="02020603050405020304" pitchFamily="18" charset="0"/>
                <a:cs typeface="Times New Roman" panose="02020603050405020304" pitchFamily="18" charset="0"/>
              </a:rPr>
              <a:t>Attplim</a:t>
            </a:r>
            <a:r>
              <a:rPr lang="fr-FR" dirty="0">
                <a:solidFill>
                  <a:schemeClr val="accent2">
                    <a:lumMod val="75000"/>
                  </a:schemeClr>
                </a:solidFill>
                <a:latin typeface="Times New Roman" panose="02020603050405020304" pitchFamily="18" charset="0"/>
                <a:cs typeface="Times New Roman" panose="02020603050405020304" pitchFamily="18" charset="0"/>
              </a:rPr>
              <a:t> = </a:t>
            </a:r>
            <a:r>
              <a:rPr lang="fr-FR" dirty="0" err="1">
                <a:solidFill>
                  <a:schemeClr val="accent2">
                    <a:lumMod val="75000"/>
                  </a:schemeClr>
                </a:solidFill>
                <a:latin typeface="Times New Roman" panose="02020603050405020304" pitchFamily="18" charset="0"/>
                <a:cs typeface="Times New Roman" panose="02020603050405020304" pitchFamily="18" charset="0"/>
              </a:rPr>
              <a:t>Attp</a:t>
            </a:r>
            <a:r>
              <a:rPr lang="fr-FR" dirty="0">
                <a:solidFill>
                  <a:schemeClr val="accent2">
                    <a:lumMod val="75000"/>
                  </a:schemeClr>
                </a:solidFill>
                <a:latin typeface="Times New Roman" panose="02020603050405020304" pitchFamily="18" charset="0"/>
                <a:cs typeface="Times New Roman" panose="02020603050405020304" pitchFamily="18" charset="0"/>
              </a:rPr>
              <a:t>(dB)/Lo = -0,31 dB/1,6km = -0,19375 dB/km =~ -0,2 dB/km</a:t>
            </a:r>
          </a:p>
          <a:p>
            <a:r>
              <a:rPr lang="fr-FR" dirty="0">
                <a:solidFill>
                  <a:schemeClr val="accent2">
                    <a:lumMod val="75000"/>
                  </a:schemeClr>
                </a:solidFill>
                <a:latin typeface="Times New Roman" panose="02020603050405020304" pitchFamily="18" charset="0"/>
                <a:cs typeface="Times New Roman" panose="02020603050405020304" pitchFamily="18" charset="0"/>
              </a:rPr>
              <a:t>Cette mesure est réalisée a une longueur d’onde de 1310 nm</a:t>
            </a:r>
          </a:p>
        </p:txBody>
      </p:sp>
    </p:spTree>
    <p:extLst>
      <p:ext uri="{BB962C8B-B14F-4D97-AF65-F5344CB8AC3E}">
        <p14:creationId xmlns:p14="http://schemas.microsoft.com/office/powerpoint/2010/main" val="2814053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Etudes de mesure et calcul d’atténuation</a:t>
            </a:r>
          </a:p>
        </p:txBody>
      </p:sp>
      <p:sp>
        <p:nvSpPr>
          <p:cNvPr id="3" name="Espace réservé du contenu 2"/>
          <p:cNvSpPr>
            <a:spLocks noGrp="1"/>
          </p:cNvSpPr>
          <p:nvPr>
            <p:ph idx="1"/>
          </p:nvPr>
        </p:nvSpPr>
        <p:spPr/>
        <p:txBody>
          <a:bodyPr/>
          <a:lstStyle/>
          <a:p>
            <a:r>
              <a:rPr lang="fr-FR" dirty="0"/>
              <a:t>Même procédure à une longueur d’onde différente</a:t>
            </a:r>
          </a:p>
          <a:p>
            <a:pPr lvl="2"/>
            <a:r>
              <a:rPr lang="fr-FR" dirty="0"/>
              <a:t>A quelle longueur d’onde sont réalisées les mesures ci-dessous.</a:t>
            </a:r>
          </a:p>
          <a:p>
            <a:pPr lvl="2"/>
            <a:r>
              <a:rPr lang="fr-FR" dirty="0"/>
              <a:t>Déterminer l’atténuation de cette fibre.</a:t>
            </a:r>
          </a:p>
          <a:p>
            <a:pPr lvl="2"/>
            <a:r>
              <a:rPr lang="fr-FR" dirty="0"/>
              <a:t>En déduire son atténuation linéique.</a:t>
            </a:r>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35</a:t>
            </a:fld>
            <a:endParaRPr lang="fr-FR"/>
          </a:p>
        </p:txBody>
      </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97972"/>
            <a:ext cx="4479262" cy="1800000"/>
          </a:xfrm>
          <a:prstGeom prst="rect">
            <a:avLst/>
          </a:prstGeom>
        </p:spPr>
      </p:pic>
      <p:pic>
        <p:nvPicPr>
          <p:cNvPr id="13" name="Image 12"/>
          <p:cNvPicPr>
            <a:picLocks noChangeAspect="1"/>
          </p:cNvPicPr>
          <p:nvPr/>
        </p:nvPicPr>
        <p:blipFill rotWithShape="1">
          <a:blip r:embed="rId3"/>
          <a:srcRect l="118" t="45" r="16618" b="56649"/>
          <a:stretch/>
        </p:blipFill>
        <p:spPr>
          <a:xfrm>
            <a:off x="6739255" y="2297972"/>
            <a:ext cx="4614545" cy="1800000"/>
          </a:xfrm>
          <a:prstGeom prst="rect">
            <a:avLst/>
          </a:prstGeom>
        </p:spPr>
      </p:pic>
      <p:sp>
        <p:nvSpPr>
          <p:cNvPr id="7" name="ZoneTexte 6">
            <a:extLst>
              <a:ext uri="{FF2B5EF4-FFF2-40B4-BE49-F238E27FC236}">
                <a16:creationId xmlns:a16="http://schemas.microsoft.com/office/drawing/2014/main" id="{FFC55FD8-FAD0-B556-9865-A34C9508A780}"/>
              </a:ext>
            </a:extLst>
          </p:cNvPr>
          <p:cNvSpPr txBox="1"/>
          <p:nvPr/>
        </p:nvSpPr>
        <p:spPr>
          <a:xfrm>
            <a:off x="838200" y="4497355"/>
            <a:ext cx="10515600" cy="923330"/>
          </a:xfrm>
          <a:prstGeom prst="rect">
            <a:avLst/>
          </a:prstGeom>
          <a:noFill/>
        </p:spPr>
        <p:txBody>
          <a:bodyPr wrap="square" rtlCol="0">
            <a:spAutoFit/>
          </a:bodyPr>
          <a:lstStyle/>
          <a:p>
            <a:r>
              <a:rPr lang="fr-FR" dirty="0">
                <a:solidFill>
                  <a:schemeClr val="accent2">
                    <a:lumMod val="75000"/>
                  </a:schemeClr>
                </a:solidFill>
                <a:latin typeface="Times New Roman" panose="02020603050405020304" pitchFamily="18" charset="0"/>
                <a:cs typeface="Times New Roman" panose="02020603050405020304" pitchFamily="18" charset="0"/>
              </a:rPr>
              <a:t>Elles sont réalisée sur 1550 nm de longueur d’onde</a:t>
            </a:r>
          </a:p>
          <a:p>
            <a:r>
              <a:rPr lang="fr-FR" dirty="0" err="1">
                <a:solidFill>
                  <a:schemeClr val="accent2">
                    <a:lumMod val="75000"/>
                  </a:schemeClr>
                </a:solidFill>
                <a:latin typeface="Times New Roman" panose="02020603050405020304" pitchFamily="18" charset="0"/>
                <a:cs typeface="Times New Roman" panose="02020603050405020304" pitchFamily="18" charset="0"/>
              </a:rPr>
              <a:t>Attp</a:t>
            </a:r>
            <a:r>
              <a:rPr lang="fr-FR" dirty="0">
                <a:solidFill>
                  <a:schemeClr val="accent2">
                    <a:lumMod val="75000"/>
                  </a:schemeClr>
                </a:solidFill>
                <a:latin typeface="Times New Roman" panose="02020603050405020304" pitchFamily="18" charset="0"/>
                <a:cs typeface="Times New Roman" panose="02020603050405020304" pitchFamily="18" charset="0"/>
              </a:rPr>
              <a:t>(dB) = 10 log (</a:t>
            </a:r>
            <a:r>
              <a:rPr lang="fr-FR" dirty="0" err="1">
                <a:solidFill>
                  <a:schemeClr val="accent2">
                    <a:lumMod val="75000"/>
                  </a:schemeClr>
                </a:solidFill>
                <a:latin typeface="Times New Roman" panose="02020603050405020304" pitchFamily="18" charset="0"/>
                <a:cs typeface="Times New Roman" panose="02020603050405020304" pitchFamily="18" charset="0"/>
              </a:rPr>
              <a:t>Pref</a:t>
            </a:r>
            <a:r>
              <a:rPr lang="fr-FR" dirty="0">
                <a:solidFill>
                  <a:schemeClr val="accent2">
                    <a:lumMod val="75000"/>
                  </a:schemeClr>
                </a:solidFill>
                <a:latin typeface="Times New Roman" panose="02020603050405020304" pitchFamily="18" charset="0"/>
                <a:cs typeface="Times New Roman" panose="02020603050405020304" pitchFamily="18" charset="0"/>
              </a:rPr>
              <a:t>/Ps) = 10 log (-10,27 dBm/-10,97 dBm) = -0,29 dB</a:t>
            </a:r>
          </a:p>
          <a:p>
            <a:r>
              <a:rPr lang="fr-FR" dirty="0" err="1">
                <a:solidFill>
                  <a:schemeClr val="accent2">
                    <a:lumMod val="75000"/>
                  </a:schemeClr>
                </a:solidFill>
                <a:latin typeface="Times New Roman" panose="02020603050405020304" pitchFamily="18" charset="0"/>
                <a:cs typeface="Times New Roman" panose="02020603050405020304" pitchFamily="18" charset="0"/>
              </a:rPr>
              <a:t>Attplim</a:t>
            </a:r>
            <a:r>
              <a:rPr lang="fr-FR" dirty="0">
                <a:solidFill>
                  <a:schemeClr val="accent2">
                    <a:lumMod val="75000"/>
                  </a:schemeClr>
                </a:solidFill>
                <a:latin typeface="Times New Roman" panose="02020603050405020304" pitchFamily="18" charset="0"/>
                <a:cs typeface="Times New Roman" panose="02020603050405020304" pitchFamily="18" charset="0"/>
              </a:rPr>
              <a:t> = </a:t>
            </a:r>
            <a:r>
              <a:rPr lang="fr-FR" dirty="0" err="1">
                <a:solidFill>
                  <a:schemeClr val="accent2">
                    <a:lumMod val="75000"/>
                  </a:schemeClr>
                </a:solidFill>
                <a:latin typeface="Times New Roman" panose="02020603050405020304" pitchFamily="18" charset="0"/>
                <a:cs typeface="Times New Roman" panose="02020603050405020304" pitchFamily="18" charset="0"/>
              </a:rPr>
              <a:t>Attp</a:t>
            </a:r>
            <a:r>
              <a:rPr lang="fr-FR" dirty="0">
                <a:solidFill>
                  <a:schemeClr val="accent2">
                    <a:lumMod val="75000"/>
                  </a:schemeClr>
                </a:solidFill>
                <a:latin typeface="Times New Roman" panose="02020603050405020304" pitchFamily="18" charset="0"/>
                <a:cs typeface="Times New Roman" panose="02020603050405020304" pitchFamily="18" charset="0"/>
              </a:rPr>
              <a:t>(dB)/Lo = -0,29/1,6 = -0,18 dB/km</a:t>
            </a:r>
          </a:p>
        </p:txBody>
      </p:sp>
    </p:spTree>
    <p:extLst>
      <p:ext uri="{BB962C8B-B14F-4D97-AF65-F5344CB8AC3E}">
        <p14:creationId xmlns:p14="http://schemas.microsoft.com/office/powerpoint/2010/main" val="588044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p:txBody>
          <a:bodyPr/>
          <a:lstStyle/>
          <a:p>
            <a:r>
              <a:rPr lang="fr-FR" dirty="0"/>
              <a:t>Fin</a:t>
            </a:r>
          </a:p>
        </p:txBody>
      </p:sp>
      <p:sp>
        <p:nvSpPr>
          <p:cNvPr id="8" name="Sous-titre 7"/>
          <p:cNvSpPr>
            <a:spLocks noGrp="1"/>
          </p:cNvSpPr>
          <p:nvPr>
            <p:ph type="subTitle" idx="1"/>
          </p:nvPr>
        </p:nvSpPr>
        <p:spPr/>
        <p:txBody>
          <a:bodyPr/>
          <a:lstStyle/>
          <a:p>
            <a:r>
              <a:rPr lang="fr-FR" dirty="0"/>
              <a:t>Bonne rédaction …</a:t>
            </a:r>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36</a:t>
            </a:fld>
            <a:endParaRPr lang="fr-FR"/>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5098" y="2306286"/>
            <a:ext cx="2194091" cy="3348360"/>
          </a:xfrm>
          <a:prstGeom prst="rect">
            <a:avLst/>
          </a:prstGeom>
        </p:spPr>
      </p:pic>
    </p:spTree>
    <p:extLst>
      <p:ext uri="{BB962C8B-B14F-4D97-AF65-F5344CB8AC3E}">
        <p14:creationId xmlns:p14="http://schemas.microsoft.com/office/powerpoint/2010/main" val="263594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a:t>
            </a:r>
          </a:p>
        </p:txBody>
      </p:sp>
      <p:sp>
        <p:nvSpPr>
          <p:cNvPr id="3" name="Espace réservé du contenu 2"/>
          <p:cNvSpPr>
            <a:spLocks noGrp="1"/>
          </p:cNvSpPr>
          <p:nvPr>
            <p:ph idx="1"/>
          </p:nvPr>
        </p:nvSpPr>
        <p:spPr/>
        <p:txBody>
          <a:bodyPr/>
          <a:lstStyle/>
          <a:p>
            <a:r>
              <a:rPr lang="fr-FR" dirty="0"/>
              <a:t>Réglage du signal</a:t>
            </a:r>
          </a:p>
          <a:p>
            <a:pPr lvl="1"/>
            <a:r>
              <a:rPr lang="fr-FR" dirty="0"/>
              <a:t>Forme : sinus</a:t>
            </a:r>
          </a:p>
          <a:p>
            <a:pPr lvl="1"/>
            <a:r>
              <a:rPr lang="fr-FR" dirty="0"/>
              <a:t>Amplitude : 4V crête</a:t>
            </a:r>
          </a:p>
          <a:p>
            <a:pPr lvl="1"/>
            <a:r>
              <a:rPr lang="fr-FR" dirty="0"/>
              <a:t>Fréquence : 1kHz</a:t>
            </a:r>
          </a:p>
          <a:p>
            <a:pPr lvl="2"/>
            <a:r>
              <a:rPr lang="fr-FR" dirty="0"/>
              <a:t>Calculer la période de ce signal.</a:t>
            </a:r>
          </a:p>
          <a:p>
            <a:pPr lvl="2"/>
            <a:r>
              <a:rPr lang="fr-FR" dirty="0">
                <a:solidFill>
                  <a:schemeClr val="accent4">
                    <a:lumMod val="50000"/>
                  </a:schemeClr>
                </a:solidFill>
              </a:rPr>
              <a:t>f = 1/T </a:t>
            </a:r>
            <a:r>
              <a:rPr lang="fr-FR" dirty="0">
                <a:solidFill>
                  <a:schemeClr val="accent4">
                    <a:lumMod val="50000"/>
                  </a:schemeClr>
                </a:solidFill>
                <a:sym typeface="Wingdings" panose="05000000000000000000" pitchFamily="2" charset="2"/>
              </a:rPr>
              <a:t></a:t>
            </a:r>
            <a:r>
              <a:rPr lang="fr-FR" dirty="0">
                <a:solidFill>
                  <a:schemeClr val="accent4">
                    <a:lumMod val="50000"/>
                  </a:schemeClr>
                </a:solidFill>
              </a:rPr>
              <a:t> T=1/f = 1/1kHz = 0,001s = 1ms</a:t>
            </a:r>
          </a:p>
          <a:p>
            <a:r>
              <a:rPr lang="fr-FR" dirty="0"/>
              <a:t>Montage : </a:t>
            </a:r>
          </a:p>
          <a:p>
            <a:pPr lvl="1"/>
            <a:endParaRPr lang="fr-FR" dirty="0"/>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endParaRPr lang="fr-FR" dirty="0"/>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4</a:t>
            </a:fld>
            <a:endParaRPr lang="fr-FR"/>
          </a:p>
        </p:txBody>
      </p:sp>
      <p:sp>
        <p:nvSpPr>
          <p:cNvPr id="11" name="AutoShape 4" descr="data:image/png;base64,iVBORw0KGgoAAAANSUhEUgAAAm0AAAFBCAIAAACq7w85AAAAAXNSR0IArs4c6QAAAARnQU1BAACxjwv8YQUAAAAJcEhZcwAADsMAAA7DAcdvqGQAAF9ySURBVHhe7d0JnFxVlT/wc+5979XS1Xsn6SwQloYECBIWJQoo44oaFQEHVBQQFMW/IjruCuLI6Ohf0XEDlxEluIZFAQVFwQE0IEuAICAJZCWdpJfq7trfu/f8z3ld85//f0ZnoEgg3X2+1KfpVNet7up+9X7vvHcXJCJQSimlVEtM8/9KKaWUeuo0R5VSSqnWaY4qpZRSrdMcVUoppVqnOaqUUkq1TnNUKaWUap3mqFJKKdU6zVGllFKqdZqjSimlVOs0R5VSSqnWaY4qpZRSrdMcVUoppVqnOaqUUkq1TnNUKaWUap3mqFJKKdU6zVGllFKqdZqjSimlVOs0R5VSSqnWaY4qpZRSrdMcVUoppVqnOaqUUkq1TnNUKaWUap3mqFJKKdU6zVGllFKqdZqjSimlVOs0R5VSSqnWaY4qpZRSrdMcVUoppVqnOaqUUkq1TnNUKaWUap3mqFJKKdU6zVGllFKqdZqjSimlVOs0R5VSSqnWaY4qpZRSrdMcVUoppVqnOaqUUkq1TnNUKaWUap3mqFJKKdU6zVGllFKqdZqjSimlVOs0R5VSSqnWaY4qpZRSrdMcVUoppVqnOaqUUkq1TnNUKaWUap3mqFJKKdU6zVGllFKqdZqjSimlVOs0R5VSSqnWTfkcHR0aan6mlFJKPeOmao5uXr/+H97y1mP33vu5s2btm8+98rBD//ljH63Xas0vK6WUUs8IJKLmp1PHVZd9/8L3vLdcKhHwD0+xRUtkCRYtOuDzl//goCOOaD5OKaWU2sWmXo7+4YYb3/2q1zQ4PslhWlAnYAx6A8i3ufPnXv3AA+1dXc1HK6WUUrvSFDuvWymVvnTO/wqAQvSRxRApg8j/NM2DAdq+5YnPnnPO5D+UUkqpXW2K5eivr1gxtH5dhpKC990GuerMkwdEj+CAEiAyeNPVV1dLpWYDpZRSaleaYjm6Yc2DXH3mENrRdHgoEOQAEg5RuRFHqfO+Vq89eNddzQZKKaXUrjTFcvS+VascYMNiEmKEmAdoh2AWYh9gt8cOwgxAADC4fn2zgVJKKbUrTbEcHRkaahCVEhpL3ESSoMkYY/Z2yQKiPqDZFmejmYs223y4UkoptWtNsRxdNDDQbbCAUPewHWCzr5ct5AwUQiwA8P057wK+mSn2upRSSk1RUyxvbMJ1p5ljgw7+PICGgVLceMLAhLcAoU9MwwZFgDr5ZgOllFJqV5piORqDJ++7EpoPsJBgAUA/wAjhVpcMgt8GsMP5CcRG8+FKKaXUrjXFcrQBNAwUZsID2gsHeFiEkqNzkDqQEFwJknHwE0D1qTdHk1JKqSlpiuWoQxwzsL5eG4njtkIhG2XCtvx8ggMDPDyT288E3Yj8kqrj480GSiml1K40xXI0ymW58hxGuKdev71S/lOt/pdGvUgwSmYEfCMwnqgdYfDPDzQbKKWUUrvSFMvR+fsNoLUVC1stPOrpCYCiMcMe1yXu4Xp9U6NB6fjRdavubDZQSimldqUplqNd8+YXASYIygR1A1UCm21LLGRC3CcXvLSz47kGFhHEf76/pOuSKqWU2vWmWI7ufeCSoksqnJQIMYA3uHW8uMnTSEz1WhIllYVt4V4ZnBvBult+22yjlFJK7TJTLEeXLjvSAViEiCBykLVRNsg4ayuImwnuLif3luLBmBoJPHT9tc02Siml1C4zxXK0p6/voCVLsh7yXmaoN3EjIJ/1Pg+YwdBDkJBpoCl5uOPGG2u66otSSqldbIrlKDv6mKMLBjoQO4zJAVkXkyEPPqQ4B4kF7y1OhLBleOj3P/lxs41SSim1a0y9HD3mxS/pQehEaje+3UIbQd4hB2kVoYJQDWDcu2oVQoe//86lzTZKKaXUroFEU2zuH5ckZ/TPKheLgOAJEgcE4YRxjijDmWrRou9AmJfLDldq//jQo/0DA82WSiml1M429epRGwTHLn/NPIO9nJoEBVmCNO61UqESUAWwQVhN4IlKreTgtpUrm82UUkqpXWDq5Shb9oa/7wHqJOgAuXGU9hD1gCygFiMm3sZghzyMG3vlV7/C9WuzmVJKKbWzTckcXfyK4/rm7dFmJotRaOM09dDrYRZgwbkQgAhjzx/dxLbBO35+TbOZUkoptbNNyRw1QXDYWe8oGNMF0Mn1qIFuotkA8w3OQupEn0OMACKEHMItl2pvI6WUUrvK1OtnNGlozZqfHXKwIXBgrAx6gQCwGtnNcVIhTCAYgtgjhAYCgs8+8ugc7W2klFJqF5iS9SjrW7Jk4SFLZwPODYIFGPagbTcB3zoAepAK4NsAcgQZghDwzp/8tNlMKaWU2qmmao6yA849l8OyHahhYAhonY//UqsVAXxgGiizMQSICFyb0u9+8INmG6WUUmqnmsI5uufJp9CcOdU4fiyJ15JfC7AJYJSglhCzgPzqOESrAOvWPvqnm3TaeqWUUjvfFM5Rm83OOvXUIYAJi2XEKpg6oAeICThEQ8AGUh1NmYCL1BWXfrPZTCmllNp5pnCOsnlvfvNGY55wNExUBmogNAD4k6olj1RBP0E0QVj2/vorr/zz6tXNZkoppdROMrVztH/p0vH99x9BGOP4lBVJietRxq/KGtMgKAGNAzmANgx++o1vpF9USimldpqpnaPsuH/4gDcGEANCmV8XoBNNJ9mc5/uAK9QkvVJqfXLDissnisVmM6WUUmpnmPI5euybT7W5PBAZpBAggxDJqyLvnJFBpcAfrTWW/1+r/eCzFzWbKaWUUjvDlM/RMJt96amnZkCW9c6CBGdMvkG+LJ12uQyFwIMFWRuGP/7yq1/bsWF9s6VSSin1tE35HGUnfOADc4JwFlF3Ome91KAB8v2e5MZFaujlI98PtdqVF5yfNlJKKaV2gumQo7MGBl5yyindgO0A+fS8Lr8ulLVfwHElaiEgzKGJuCZFuOVHl2+5TzvuKqWU2jmmQ46yo959TiHgxJSroYRQTVxigsSAN9LHyCKGJgiNtQaQ4NoLL2w2U0oppZ6eaZKjc5ct2+/5L2hLc9QhlAkmkiQhlP88GXIg66lhXm72wet/vum++5otlVJKqadhmuQoe8GnP9NhwzCKqojlAGpREKddjZC8AcoAZclnPAUeGia86nOfbTZTSimlnobpk6Nzjn1R7pij1sfxWkeDCYwnHlC6F2UD5FsuMtkAAgRv3Lij31x55Za1a5stlVJKqVZNnxxlL/zyxeus3QAwjug95T30opH+R8jFaBJ6HwSQWCyRL8bJFV/4fLOZUkop1applaPzDll6zNvPqll+VdgD4Z5gFppwLxv1o21PoI0gRHSe6uQsws0/vGJ0cLDZUimllGrJtMpRdsr7P9CHQS/RXGNnAfUlSa937c53WuwIowgMogwn7bAY1mo3fuvSZjOllFKqJdMtR+cNDJx19jv3NrbTNwJDFhzFMQIZQ558NfExQcFCgSDr/I1f+3KtVGq2VEoppZ666Zaj7BXvO3c2Uic4zsvM5HLeCDGZUuzKCTkPbQgRUojQGC3e+C9fbjZTSimlnrppmKN9AwOLj39tW2gzIOt6WwRLlsDUnKyqlgXMm3TGBlkkBn7zjW/EtVqzpVJKKfUUTcMcZc//xPnDHioGvDVhGHFmphkqc9nnwVoOVoIGQQ1xy+DWP6xcOdlKKaWUeqqmZ47OX7o08/zn73BQRBzzvuK8IwoNFALDoVpKPFegFYAxojGEFRd/sdlMKaWUeoqmZ46yF5x11ijANnJbfDIMruEpQGONjcFPeGogOoDYQULwl9WrV11/XbOZUkop9VSgTJ03HfkkOX/Zc9fdv5oQMgQ5hwGYxEI5cRW+y2Dd+5gfBhAh7r/00IvvubvZUimllHrSpm09aoLghE9e4BNwTmaubwS2hDROboIgAbIe2gB7TNBtbRvi1tWr773++mZLpZRS6kmbtjnKDnvd8fsMDOS43vZQJTcOvmSwZmRRUg8+Y4OQ61KimAtT9Dd87V+azZRSSu08o+vWbvz9LRObNzf/Pe1M5xxlx7373RkC8pCkp6+5DA0J+bMaQMnANpeMec+xmhDc89tfb16t63srpdTO0ajVrvjgB9/b3f2Jgf2+eeyLv73XXv86u//eL37JJ0nzEdPFtL0+OqlaLH5q0f47hnZ4Cw0HCWDdcz2KCWertRWXZBEKhAakN++rTjjptJ/9rNlSKaVUqzY+/PCFJ76++OeHc+mAw27AudbkyHHedB959PKrflbo728+dOqb5vVorqvrJef8r04M2siEaa+iBkepfIKxSwKQLkhZoDw/0sOaa64ZXbuu2VIppVRLXJJ89s1v3PHnh3kfyxmDADFQg++2XMzAyB2rfvOOtzcfOi1M8xxlx5z73r658zAhuSiKFCNVEWrg+ZVzfHYAdtmggJC1WE7cdR/6aLOZUkqplvzoM5/ZdN/qNpk/Tm4Bgp0cZ+gxJqhQ8pfrr1vz/cuaj576pn+Ockl60JtO4fhMkP+K/IoRUV42HyhxhZq3pg0xB8j/TNDefvXP/nLTTc2WSimlnrqHrrw672QHKzOwAoYyByvUAare1kgGUBiDj159VfPRU9/0z1H2d+ed5wrZ2ABxdnpq85STPAVCcOQocVnAjOffBd+PN7zv/dPvMrhSSj0z6qVSZc0jnWmhkuYoGeJ9LSRgJgiqgLGX4YibVt3ZbDD1zYgc7ezvP+ZtZ/Fr5T9qQByWckE0CxAZ8B7QGBPw3cxFiMVH/rL6+z9otlRKKfVUDK5Zk8e4D6AXsEc+yq2dM9VgHZI6mgmAIaLHt21rNpj6ZkSOsuPec24+DEOOTP5zImQNdCC0E3QYY9GUXTIOHKjYIF9O6tf+wwcmBgebLZVSSj1p5c2bZ6Hf1+CeaOcC7AGwt4nmQpAnxxWqI1cxpgxYznItM03MlByds+/Ac15zfI0gkfXSICJZyrvLRIGNxn1S8T5ID5q6bOAAiuPjv/rgR5otlVJKPWmbf/vbPOIsxNngugy0Acw1Zg5QB3EBYwwaIk8IvTruZSo65TP/1IiiBoHxEFlrAROflOM6ArUj8HHTAk99iBn+pXhYveKKrTotg1JKPUVbrruOHKHzEUj/oob01G20ZzPt1lhPESEHap5ojuboVDRvYGD5O98Zy7wTYc2bCaKy9zmEWdbOJ9jb2N7Akouz6WAYC+7GD36o2VIppdSTMPrza7Kbt+SkGAlqMuON5OgO8qNxLTCYAyqAWxgGcy3uv2xZs83UN4NylJ1xwQWz+udXEMZ8zH/gAkBfEHY7OfOQBdtIfI2kj1kbYgC08abfPHbDjc2WSiml/icjX/kK7zw9BkOAw+SrZMjaMkDV+UziugG6uEaNk4Bo/pFHNttMfTMrRwtdXWd/9jMGXSCXQm2PjTIxF6i+bqMnyG0BKiN4w8dQiU079N7+oQ/pGBillHoySitXTvzbLVyAjqLfAPEOvocoJgiMbY/CdrCdUr1gBBh2ti9evrzZbOqbWTnK/u7UNx9xwIGzADqDAH1cBxoDv8knj5DbBDCOpkpUSacc5qx94oH7b7/kkrSdUkqpv6m2efPwu86Ojcy3UPZJhUMUoU7Q8DKm0Ce8R0UZqY9IYLoOPjRTKDRbTn0zLkdtEJzxnW9ziNokcUTGQIwwRn6Uj6H4D+/l1C4LDSRhMILwo09+slwspk2VUkr9dX/+h/eXiqOjHqrphLo5AJLFniEGrJAf8/EEJQ055QuEZv83vKHZbFqYcTnK9li27MjT3+YcZQxmEbIk10elmy7Kb2NyCwjJjHr/BMDQWPGqf/78ZEOllFL/1QMrV264ZmUpxC0Oata0gemzaZQCNRC4Nh0HKCJMcNnqnc9lDjvrrGbLaWEm5ih76T9eOCeX74bAOzkLwb+FdsB2shyoEcr0jxNgBp0fI6yA+dmXLx6avivQKqXU0zG6fv3PzjxjS4MeiYFrjypBe2h6ueo0XIxy9UlZg4XAWN61gtwG3vn2YBpNwsBmaI629/cf9b5zg3Syx0Y6M0O69gu1yRl88BZHLIykM9fzr4hqtR998vxmS6WUUv+P333oH1y5VAR8IgnG5OKo512oCW2AMq2N8z7jZSrWwEunk1xP3+HTbkjhDM1RdvDHPkLz+mIk6ykkRCO9yAK0DkzF2+EkaaQTQmYoaQe47QeXbXjwwWZLpZRSqcd/e9PDv7gmMGCQMIQgCmOELfV4Y5wY8lyWcC3C+9J64smCRzjwQ//AZUyz8XQxc3M0LBSef+GnA05KoEBO4/sYXcn47eS3+oSPqnxg+O+eR1n0Jwb60T9/rtlSKaUU7yST5PrzzoOGy1vIWcharkmSjDF1ggkDMfFOVCYzj2SxF6h6yB919NIPf7jZeBqZuTnKnnPmWQOHHJoBDBECkr/6ONAQ4jBvH2CtLKvmCE0ZsUTw88tX3Hfbbc2WSik14/3pW5eMP7SmzZq8wZyBvPEFoN4gbONCBWWdSiQI0PLeNDZYtsFRF1/cbDm9zOgcZS+88NOTi+QF/IcHG5OpgHFgAr55HwOMeQ5XW0aTIHzrk59sNlNKqZmtViz+7pOf5AokTFcYDdO1swxBJjTdUdjBn6DkaJn8oHNbPR3w/vfNP+KIZuPpZabn6J7LXz3wqleGfMgkw4ex4n1CgLw1WPLpgOKS4WI0ib2PEB+45Zbf//jHzZZKKTWD/dtXvlwuFnnX6QAmYhh3fqThhj1sr1UdJVnP+coxihOenuBa5eAlx174j82W0w6SzNs+oxXXrv3ukgOLcfyIhyJijBggH1/4GKHGGwjjAy65E/nOgX0Gvv7QQybg8lUppWaoarF4/r5740SxnUwWbcl6l1BMpmg9eb8QoMdg0Zmqh7LFiRA+cvOt+xw5fSam/09mej3KugYG9n/TqWMeqgYahmLw3vnYQdHLDEcJYd5CF2K79x0e6o8/9scVK5otlVJqRvr9V/9lbKw44WA7+XWUbPBug/NbXDLq/YSHHR6GPTXQI/qsoVe997xpHKJM61ExvHbtxw88YChOxhEqBBawAVREDlHoAehDWfQ7Mml3JEd9AwMXPvBAOL3GESul1JM0vm3w4/vuUylXjZV5FWR0w2SXIs5NI5OttgFw1RFwoYaQ6+v9+PrN02zihf9E61HROzBw7DveEYBFQt4sSuksVnyAwX/5SKY6gjxvDhyxjvir1fWP3f7lLzdbKqXUDHPT5y6KK1UOD949Bg66HPQgtoPNBxmLgfeQeHCIJQ9Fghd89BPTO0SZ1qNN1WLx7L33HSyOjALU5fCCfy8yB8ccgPn8azKm6PlYC2YD9gdBXzbzpj8/lFuwoNlYKaVmhr9ce82PTj6hnFDdA5eegYe+yJZMsK3SqBCgNd67HgM9mcxYTN1Ll3ziD3fY6d6hROvRplxX1+s//MFQIhMNUDuEobX82+nHaEGABfQW5WRFPwYLvJ1bqa4/55xmS6WUmhnqY8Wb3/eurDWRhzxC3kBXFiJykXVceFhDckHUQi6Q8aPO+Vd/7JPTPkSZ5uh/WP6+9+21195ciAaAIZB3stz3nhjNIalK5SPBfO/7XdLu/MS1146tXNlsqZRSM8Cq//3PY9uHal6K0TC9DhoRDAFuryc1LkYBA8kULCWwox7PPvKII44/vtlyWtMc/Q9hNnviBRcAyRpqAHEXwEKJz2SWJ/5kMd8Q5oPPQ8IFqwfY8P73J4ODaVOllJrm1v3y+j9e/L/HG8lI1VdlgW5AObUbbm3gjjqARespSLx3VCTYlvjXf/azzZbTnV4f/f+4JHnTAQeMrl1vIdkjwIGEBsD0gs/yBmPll5UlWQmoBhDwoRdi7wtftN/vbm42VkqpaWp8w/pvH35weaJU8zCRSAfdCE0b+EwmeqgWo8WsoQIheV8BqCAc8JKXfvLG3zQbT3daj/5/bBCcdcGnspbmAiwiwx85PAvGFCwUiNoIIjJWLq4jyGp6OHrLLSOXXjLZVimlpqW4VLrmDa+vjpV8OpqlL7QdMpGqrDs5QSaQxTwoR9QVRW1hutikh7d+/gvNxjOA5uh/9rJT37zk+c/vDgNLGAM2iCp8hEVU9dAgaIRRicww0fbENZCqBtZ+9IPVNWuajZVSatr5t3PfNfTA/Rm0gZVTcRn0kYWG9RMBbqnXPfkCmnZnskmSd9hOcOzJpyw8ZGmz8Qyg53X/ik1rHvzooYd2JvEA2jnkuwAKBgL+RaEZ81QEKgNkIuzkjE3P8UYLFrz63nujvr5me6WUmi4ev/66q058DWdo3IAaJTHJMqJli0NAIw2wBro8Lix0hNVyBhwXo7n58992971tM2l/qPXoX7HHkoNe/fGPEdiEqARUs1BFqCOWEMaAKnzwwQ+KKQ4gsUENguKWzQ+97YzJtkopNW2Mb9n8k7PfXkxgPEkmyJU8VEFmV3gipicaUA2hYUyZA7VWGXdJyREZfPW3vj2jQpRpjv51J33kI4vmz+s0GHDFSdTwlABVyccGjKU8Yp6w5qDhfQIu4qOza6+rXvHDZmOllJr6klrt8je8fmJ4e4JQdVCxpm6wamwJ+KNJAoh5t+i5rggnEucAMsbu+6rl+7ziuGb7GUNz9K8Ls9kTLvlGp3ftAB0AXQh9BmcZ6DLQDiYvA0zRGGiQr8tqtXLN/Yn3nTuhF0qVUtPFb84/f8uf7k0SqHtoINQTqqIpeV9L5081CGEgnYz4EycTwGHX7DmvvOTSZuOZRHP0b9pj+fJln/7UXkE4H6M5GHTKNJKmI4G8h4AQ0yvLzkqKxgDjiOtHRm554xvjUqnZXimlpqxHfn3jLRd/qYFU9r5EUCKsWRxDGvacpvIAy3vCxBuXGIp5R2gD++rvfKutvz9tPbNojv539vzox7uWHgKOEsAyQsnKuKgqQN1SbOQqKRpZ8z0DZrwBO7yvrFnz4Mc+2myslFJTU1yr/eQd7/BAnmTOGW+w7GkHuK3ODyNMeJ84n3VQAGhH6DTQb+HvP/fZfV/96mb7GUZz9L+DQbDH974XFAplazZ62uh8MTAVQ1Xv+TDNGmw4KUa9DRP+iBBF+MhXv7bma19rtldKqSno15/+9NjGjeB9SJiFgCCYIBiMYZiklnAAeRvkAxsaMAQRwhEnvP7Ic9/XbDzzaI7+D7JLlvR/8XMlHzeQD8pMgCYiiky6xBqQI5kksIHOgUwu2fDEsbrqvPOGVq1qtldKqSnl8dtv/+MXv9CGwLesEVWgMa4rZA4jyHGI8ifeB0ASogCz5y444V9/YGbAfPR/i+bo/2zWO94x613nhCEfglHeJR0E3dLbSH53fPMeGkniLZhQPuftrCtJ1rzl1His2GyvlFJTx3XnvTefyI6O8xIRx11j3Cdcg2YBekhuvPfLkM863+lhloHTv/OdqFBoNp6RNEeflIO+dHHuwCVcbvIRWcZAm5NeuzFhg6BKUPJyG0/k0qmc3UVb3bD+vnPf3WyslFJTxJ8uu2zk7tUEWAEYBdiWxCPppOKBkRztQOxGydE2AwWUED3+Yx/b+xWvaDaeqXQ+oydrx113/eIFz89Q0hkGeY+O4NHEDXvPW5gsCi+rHfAxGm9eQR5lwbVxoGXf+d6S009vtldKqd1bvVT69H6LYXCwFsCId1wY1LyEaIzGEbUBdSJ2AEYIofE5B4cfd9xrf/mrZuMZTOvRJ2vWEUcc/IUvbCL4S5Kss+YRJyFali0MMECMIDZQM1giGPM05GmY4Jr3n7P2ttua7ZVSavf2y89/vrh9aCTKbAR6zMN2D3U0HiyHKNcGnQDdRF0EHfwRYO/5c1/xg8ubLWc2rUefmstPfeMDV6+s1xNykJNlX2ShgzzJVIFJugBCAJasKVsaS5KSh0x//0duvnn+4sXN9koptVsaHxw8f9/9x+v1J1xjAmRkfEdgo0R65zrwOaC9DHaSzSA6iC3Bm35x7cLly5uNZzatR5+aE7/2TehfMOYAjZXF04g6jGkjmBXB7Cy2BzLPUcUEjzWSDR54WxwZHLz4zW90CYesUkrtvm48//xt1YkNrlECSBBk+bNEZpoJwbUBdctQBZmVPoakSrD/KadoiP5fmqNPTb6r691XXl1o7yQPno/TELxFLkI5KIMgA2Fm3NCmuFblIziUpWDqaNbde9/lH/9Ys71SSu1+Rtau/fX3vzeOvOMyMlsRybR/kZzL9XMAutNeII6oQr7qKdvd8/IvXTzZUDHN0ads4dKlb/vBZQ0gZ6JyEG4m9xjBxgDXJ25dEj/qXRkxRMvHbnxMV+O0RVj5pS9ee4ku962U2k39/J8uKrrEeZl1oQCmC5CzsxdgvoU9w7DDBDGHKMo+LQR4yQc/2D4j5//7W/T6aIu+f845N3zruxU5xeETPnYjOQ0ScmlqIEvWI8beyfqkCBSAS7hsDf7x6quX6ZkQpdRuZnDt2vcccEA1SWLg/Ri2AeW5Bk2HuGQNFRMYTBdazgFwbbpk0YFvWnMfzuBZF/4rrUdbdPLnP2/222eL84MetiPydjYEME7SQbwOVPZJjWSwqTGQ/g+yPrn0tFMf+sPtzfZKKbV7+OGFF9okKQDMQpgNNA9gj/Q2W7pSQj2QBZgbiFyJ9pnoxV/5sobof6I52qJsofDxyy8PC4X0OgJvYMZaa4yMK22AzGIPlu8xFuVaA/+W20Obn6j87+WveUBHwiildhsP3XbbnVf8sBNgb8SDjDmIK07EfRHmymhRkzioJICEeQi6rB147avnvuJlzZbq3+l53afllmuu+YfXn+DlZAgEHKeW5Pq8BzQYGpmJ15DnJLUIBbBR7KrGVtvyn/nNrw88clnzKZRS6llSK5Xee/DB1fXrFyLsTTAbTYZTwaKLTN0lQ3XaArDNmNibnFwxjd9z7+repYc0G6t/p/Xo03Ls8ce/+zOfzgBlgTIWSOasl9kBG0SOeR+iyaNtx8AlLo6Mj2x5onTBiSdtfPjh5lMopdSz5MoLL6ytX98DMI9gIcACwm40tcRtq8Q7YhqX07lcI0AeXB8kL3jNazRE/yrN0afrjI9/4oWvW55FyJPJOmMcyKyAKNMyJB4CG2QJO2wUIfrAlhJXAdq4ZcsHj3/N5rVrm0+hlFLPuO1r1979tW8sABwAsw/YWRAgwrhPKlwJBFAJTAwBEWa870aag3TYx3T83l+nOboTfPiSb89dsEfGY+gxImgDaDcmQxAaiMgbn+Qyvi3CsVo8lLgJRIewcd3as150zH16rVQp9Sz59UUXRbXKHLADmewciyH6GHxiIEYsOxhp+DHyBL4A0INwwN+/oW+ZXo366zRHd4Ke/v5//OWvova2REa4yKK3HdZ2WNONpsMGgYUY4kbDVzzULTgLxiABDO4YfM9rXv3AbdqDVyn1THtizZp7V6xAMA6Scr1SIy5DfQ2o4c0Y0RhBEWAMfB18HiAfRAd9RIvRv0lzdOdYuOSg91/+/TAKAiNz7WLic47aOUS9jx1M1Hyd69QAOgx0OMo64o2XHFTKpQ+96tW3Xbmy+SxKKfWM+Nl558WJb4BMX8qROeJxlDg47TBQMV00jb/EVQEf8aOB/d761p6lS5st1X9hP/WpTzU/VU/PgkWLO7t71vzyVx2EncZY8IHxxruYIOEClEzgKY/QaaFgpEtv7GU1+cDFf7j6yiCMlhx9dPOJlFJqV7pzxYpbv/jFQObOxQxAG9qID/4BJ8DuAFcCrBlMEH26ImTf7DmvveqqMM91qfrrNEd3pv2f97zK2PiOO+7obMtWXAwIBWvCwDSAECEXYGhkqCkarIOteI8WAXyD/B03/XbTXx458hXHhVHUfC6llNoFfJKseMMbaGRE1uUGageMZDmXwAGMox8F4kq0QcAFAH/CXvO1r+31ghekn6q/Ts/r7mRnfulLx5z73pG4WvEQZTAXhlx9Zh1lkNDz0R/YADAwiY9l3e8wIGvidKu9/ic/PvE5Bz+8enXziZRSahdYc8klbt3jHWB7AWYBzEHoQOPkUijUyPtAZpaRuerTQQeLly8/8vTTmy3V36A5uvO99UsXH/Wu93KOVpwZj91E4qQYRWi3JmsD5OM+kr5InfxPhyYh74DvqXt8/PH1f3/MMVdedlnziZRSaqdKisX7z/9knnwnmD6UHO0OAhPaEXB8q4CUoZX0xiHKO64TPvOZZkv1t2mO7hJnfvHiF59+xlBMj9WTLYmvW8hYEwRBzRMn63icYAABekgS54m315rcqApQLpUuePtZnzztrZVSqflcSim1kzx00UUwVuwAKAC0g+kAY4GG43gIoWSslKROuh3x3qeOcPTpp+95iE688D/TeQF3FZckF73l1N/99CcZgDkRdAWmAna0GnOdKlPvGkPkOVarQGU0pcTHCPynyBvsjjIh4T4HHnDRT3+6YGDf5tMppdTTU9u8+ReL9nONRuh4B+Q70LeRKVn7kIsrFh3ahpM1uouIHtHms5996JGeBQuajdXfpvXormKD4OOXr3jlaadblNO2xdgP1uISgQkhn4kitESYACXpV5v9y6XXETUacSNO1tx738nPPfLXK3VIjFJq57jni18s1WrgZTLwKF2auwF+zMUWIOt5f5SEBH0yO6DdA+0bL7hQQ/RJ0np0l/vG+8/79Ve/bDxUjVy9Dwzwxuo8VrkYRagGdiR2DS8z3bOAAzi9IZiG5VT1p737f33sSxdzKqdfV0qpVjRKpW/usYctFjvBFgBDoC4bDrvGVvB1hITk6hInazcGkQlyA3uduOYBo7udJ0fr0V3unC9dfNKn/pG30TxBb2h7AyzIfIEUGS5ADR8Fxuka4FnALBpjbWKwARAjJc4bgqu/9rX3HnPM6OBg8+mUUuqpu/fLX25MlBtgZEAeEO9zxj1uB18O5GpoJZ11wcmkgN672uEf+bCG6JOn9egz5Lc/+MGP3vGOtohrzLjiYq5ESyYYatBI7CtIeWMzst4a1b2ryyleyBgTesoYmh2YHsK5cxe86yc/2efIIyefTSmlnrza4OBP91tcLE1wfLYj9ABawMeJxsE5ixUnsZrlPDBSWh34vGXLb71VF+t+8rQefYa85K1vfe+VV+ba8oRIoa0HpujcmHMJh6g1WWN4m+XgNEQhQRaB72kjypHMdG+d37Fhwxdf8ILrzzvP1biyVUqpp2D9ihVQGusC6gPoJJIrowaGkepcgzrK8J0GuoCP3eWS0uGf+5yG6FOi9egzavCRh7/x1jc9/OD9Q4kbjqFOMmd9TroXgayswMc16fBnx58QcIiGBgp8I+Oc7wXYF+DlRzx3v+/9a27JksknVEqp/15cLF639978Me1bZCwGNQs7XGN9uqhGHngng8DH985zmTr/+Ncef9VVzZbqydF69BnVv2jxJ3//h6PedEYtBmsga20bGukpRzJxIKdmm7U5QE5Q3r4t32PlbK/3NgHLdWgOoH7v3X8+6vlrv/wVnyTNJ1VKqb9t7UX/FBWL3YAFBEIYgmQTxYO8h+EjdVnkEXPWVr0fQygbOvz97282U0+a1qPPjuu++52vvPc99TiOvQ88QuBDhAznKUADKfAm8iaIvEu8d9DGsZqOmz4E8QgThdbf0Yhry5ad/rOfdWvHdKXU31ZZs+auww7DOLaAHmwJcQvFw7KfgYgkVvPGeE9FoLKB/oOXvv/ee5st1ZOm9eizY/mZZ13yhz/uuc/eQBRZUzDQQbL6d4hkLRemPo9yTwQyTsagrA0+KwrGiQbDYFOclAGKq1ZdduihD6+8svmMSin1/6Mk2XbGGe1x3C5ndDlHscH3gZShbRZDYz3BqPNDRGWCioOXXXBBs6V6KjRHnzX7HrL023fd+8o3ntKGSS9AnxwY+tBIdnJwOnRSq5JcKHXpKYN8ghbg/lp5jGihxUMAFg8P33/KGy9/2csGH344fUqllPoP45/7HN51Vx6k6yIBlgwNYTIOgBaNh7p31bQwlREvAPsvW3bw8cc3W6qnQtdNezaFUfSiE07qbi/Qqpv3awsC8nWXXhb1HKVY9VAjkCUAEXrRLoSQszaH/vAoGjDBHOcKCBNAD6177Lrvfrfu/D5HHB7osmtKqVRjzZrBN77Jec/7kBhwHLju9CMAiQFZ00UO0mWlqckLezmAE7761d7Fi9N/qadGr4/uFkbvXvX4u05+bNPmB8f8aCLxWbd2wvk4IWNNxvuFZBZhJkPVvaPoEOcyXmrUEWv/kLj7AYYBMhy0A/u86lvf3ufYFzWfVCk1g61/2cvGbropHQ0AdQPbPOyQFUbTVUUJA5l4Qc7xcgoENlh42KGn3HmH/Es9dXped7fQffiy51x3xz4vfPFAIVzUnu9BzJDPJdTNX/LQTdAmi+s2MohdFIBzjt8ccsHDdiDOSsfDHIgOHn30B3937CUvf9kOPc2r1Mw2dMkl4zfdxJ+4NEdrXuKTP+cD8JigDDSOFKcBkAFqR3fs5z8/2VC1QHN0dxHM7j/0il/t964PyNQiCWU9dRjpXlQg6jIhAVXJ5UwIiS8BNgicMQZNH8F+iAMIcxG6LOQR1t9000UHH3zD+edXi8XmUyulZpLSqlVbPvQh3rkHsviF4aKzLtdEjUeZc7QqqzRClfch6YS6BYDFL395v57Hehr0vO5uZ8311/387Lf7Hds8wURCMhcmyDy8/QAHQMAfeyHpMpAJTM3aHdU4wagGjRLCNo9bgXYgbica5kOkrq6Tzn3f6z7y4TCbnXxmpdS0lxSLDx5xhF//eOjl8g+nZikNzrIx28Fv98BlqAXkBA1BznjNKhRe/cADub32arZXT53Wo7udJa9e/p47/nT48lfP8tAVGkQc98RHkQWENkNhQA6BI5YMudjlwLQB9QDujbYfc3zUOUayHngFYKRY/MWFn/7cPvv/8dJvOZ20QamZ4S9nvK2ybl3DeUlQlEW5ebcgS0uB5//CdChdDrE97VvExejzPvtZDdGnSevR3deaL37puo9/bEu9PgEwB+AQgAGALoRCAKHHsiOuVHNgLVBkCDH4g8NfQ+NxOfbECpiGcXywyRFLnuYODLzh4x8//NRTdQ0HpaaxjV/+8qPnnWesKXlfIxlBh2hiQ7y7MAQRRqOUDKOPEDq8nNTd59hjX3zzzc3GqlWao7u1wQcfvOJd56y79dZOoIMQOUe7rQwFqzmoEnVa25046XdngyHEm5L4L4jrALYR16/Wg5u8+DGLb2j6wSwc2PtFX/2XPV9xXPPZlVLTyMhtt9/z8lfVquM1g0WiejqRizHBDkyyHmaD6bLRUFIblOumMit9dzY67tFHczon2tOm40d3a4XZs5e95S0FY4Zuvy3x3qcrBY4m0uOuYE3Be87UCQsPOb/G+xiNCXPD3o+j9CxwQC5dEryAlqvSTqJ4ZOSuK66454Ybor6+uTpQTKlpZGTNmlv+7u98pcLR6chbmT1XJuXeQW5M1sOAUE5NxfFkiBreIeDBH//YnNe+ttlePQ1aj04NQ6tW/fKMMyYefdg76DFmwIb9Ls4ZX0bYRPBQIkNI97KZbWBWuepgGIzHso4pyur2tof8nHS9JANYBlsF4i8MLD3klR/60AHHvy7QXkhKTXG1wcHbn3/02IZ1XjomYsDHzzYc9fF2chPpkt28K8ikK4zyrT00nWR6BgaW3Xuv0bf/zqA5OmXEpdJ9X/zf93zun/P12gKC2UFQsfRY3fEBJv8JTWQzMWwE+BO5J2SeI7kZzlHCPghyEIfpwxzKBZMMURvQLIA5c+cd88EPHfTOs62+nZSampJS6ZZlz3UPPsxv8MkhLgliA03JO65H+R3P+3j+xCNEgHmSaz3toX3xv93atWxZ8ynU06M5OsWU169f/Z73bL/uuhrgCMolkAET9gE548cxfIySR5x7nGAHQildFKkNbYaMgZgzlW+y6r0sLCPLms728o7Kos3NnXvAO85ceuZZnXqlRKkpxSfJ7W94w+g11/SZwHsZ5TIGCR9DJyhTc7cZY4gmiDhH+R5EmZneAB37zW8e8M53Np9CPW2ao1PSwytW/Pg976kUi3sbe7jNREllq4wfhW0AWwE2A241UPEgc1ObwHkXAuUA2wBzhjoMhonvTLvyGjANmSnJO4DeIHjBqacu/fgn2gb2bX4bpdRurFEqrTrjbSNXXsXvdIsUE46TDHfxAHkwecBQdgGeQ5T3BUmapg0D+7/19Jf/6/cmn0HtFJqjU1VlaOjOz1605RuX9NTiGFwJZYKScYAhxK2B3eL9aDqALElXwOcclY67BnoJuxCs91mADjBVIxdREPwsgPkWe0xQI2x7y5sPff/7e5YsaX4npdTuZ8uaNde/5S2Z1asjTkfAqqHxdPK/DEKWIGdMBinyFMl09GDR1uRaKXQd9fzX3PQ77RWxc2mOTm3V9evvetc5G274VTo7iSkBDoLbwlUpwvY0Vr21eY/8psmR6zQ0B7HHUYbD1WAAZrvnrMVeY2dTXDBQ9TCSrv+QBTvvZS9efM45+y1frkNOldrd3HvNNdee8ZZ5Y+V+LkSjzCbX2OZim87zJ2WovInlIk67HC4DV6UObIXr0a6O5ffe266zLuxsmqPTwbbrrlv3yU+WV99fMWbI+21AWwG2A3GO1q0NucT0EIBH9J0ECyHoROuQxslXKOH07bSYR6glbihdjHCWTJYUjPqkBDB7372POv1tR551VqG/v/nNlFLPntHNm3/y3vdu/PnP9zQ4lzDnzSi5deDKAP2IbWAMeZPmaCjDx/keLkZp8mTVYZdfPnDqqZPPo3YizdHpY+Smm+7/4Ae3rl5dBjOIhnN0jHwJjAwoA1khxss1UTPP5rIWi0mt7JNOwxFLBiC2QdEl/Eh+WEfaR4nfdaw3jLpjXwjgwOXLl5555t7Ll6d3K6WeBX+58srvn3VWfqyYIZkQNOIdOHhnbdW7hKANIScLosmAN4tQkFjl2hS9d/zW3ufii/d/3/uaT6R2Ks3R6WbjihV3X/jptese24Yw5n0RYMyYMe+40OSDVD5E5QLUyxQNNF8ul8oRawxmCzmZwlf6JkivBK5Eq+lQs3kYzCPohKTdmIr3sNdeh5x99pHvfGeuq6v5/ZRSu15x9erfn3feXbfcElvo9JAzFj06GdCS8Du7YEzGmFqS5NNxomk/I+iWWJUZGBoe+s4666Bvf7v5XGpn0xydhihJVq9Y8cOPfXTr4GCRoAhmCH3VIh+y8hvMpT0ROEH3MnI1hd9zXHpWwRpAzsu2NEEnJgvTdE7B2bLCDLQbLHsqpx2XTDb3nFPfevi575mz5KDJ76iU2kXG1667//xPrf7Riu0yNpQLUPBInZydhEaGhsqCaAGh9VKJ5hENOT5Q5jdyB7/B+Q0PEB199BE334za0WGX0RydtsrF4s8uuuhnX/vajlptBKBmgOtJDkELfhbaORAQxQ3wk9M4BGByAG3guWDlwjStTbkMlY986zHQQbypmIbBKvk6cQmLnKm9xx595JlnLjvpJF2aTamdrjI09NuPfvSBy76fJMkYEB/d5kNjYx8j9hLNSbsRBUYObbniDCHIyBldPgDmQ2WyCBmD4Khz6dIjb701KPD7WO0qmqPT3Ojg4FWXXnLJl7+ybUyW9Y7I5CUvKUIclfkBpe9uwULo5D3ZhpbflhXvDEFPAIVEevrx+zKSU7uYRdNAGJdTxKZCNA5SnvJbdmF//6ve/Z7nnH5a+4L5k99UKfV0lAcH7//+ihs+d9ETxSIf6UaAgfS5pYhLTAehwTlACwB7+biYD4dJDnwRbAByHZQfz8nKx8xyaaa//4Q//Smv86vsYpqjM0K9VvvBpZd+76tfHVn3WC7tyyfHsAZyHmVF3wDyie8LoAPCyIPzSQ6h3ZJPAPmQFog88D0d6ZriNYAJg6V0NQl+r0YA3fLRxAH2vvCY577ltMNOOUVHpynVmqG1a//4ja/fecm3fSMec40qv+UMZMjyG9OAJzmtK8e1A4j72DDHx7QkXYoQDB/R8vtxDKnoqWrshHeFxYtPvPbaroGByWdWu47m6Mxy7WWX/eSfLtr2+NrEY8xvQWcmwHgD7T6Z7JUguYimh2TyMB9ghd+4TiZtCAD6wHItmyCNWZhwcp6X7wwRc8RPIgfCvCVx87aengPe9KYjzz67X2dyUOpJG7xv9W8/989/vGZlpZ5EhJEJYi41OSbTESxSkoJ0refUbCfYE6BfDmsJ02k++av8lTHrJ8CPeeC3bXbxohNvvjmvw9WeEZqjM45LkjuvuvLGb1768K23jHsYlHeqKTi5MsoKAAsB5kpw4ijKUqZcufYhthGXpGEbZytQ3ULDY0AUoiwjXk6843e4hcjw9oRVtINx0jC4aOkhh5188iFvOlWn7VXqvzG8du1vP3X+vT/8cQmoZqDupM+tTWOSAzIHht90OcQ8+nbEAvkuwvb0KJZzld+eoUFMTI0TFEgGuRmz8ORTDv/WpXpN9BmjOTpzbVy9+vILL/z1NdcQV6JovXeRwXkel4LPRNFYQut9PCTXXaDbQBtvKh7agbgkBUQuRxH4nSwHyMRvY+k4KKd/PUKRcDvJ+7kDIBvI1L2Lli9f9rYzlxx3nHZHUur/tX3t2msuuuj+FSsikKPRRrpaC++S0/FpMjNRThZrAn57cWJ2B7aXoN25zrTLvScZFc6Pr6GZ8L4s0ctFa3joF74w8L5zm99APSM0R2e6DWvWXPmVr9y+4opyrdpucMBk96VkB9DjLhmV07YyipQPa7nW5CPfvAcuTKUbIGJMZLhIlV5LMoStQtIpv5IeEVdQ7snKKDf5FvyGB4JCX99Rp5+x7My39ekS4mrG4xr0Vxdd9LvvX/Zf3yksA9huTAFcxhu5wgJyWqjLQA9hJ0EWZUlRfveB9PjDHeCGOYARF8yff9TlK/qOfZE8hXoGaY4qMT409OvvfudXX/1KMLitHc3WxHGIBiDdi7gA5RzNSndBmf86T3L/5NiYjEx4FLS7ZMTLQuITaCvk+T3PT8iPKRgI0Fg+lCayXg6W+anyaPZZ9ryBt5254KSTIp3MQc08g6tX//LT/3jH1Vf/j++UDvBB2psvTuvUrIWCN+1gAko4Vjl5jSzLj0OQlILggLPe/vzP/pO+p54VmqPqP7gkWXXlyhsuufSPt9xijIm8j9JKlEO0Lb1mE/EnUqGaxPN723cC9gUBot8RO5k4KS1MLR8vp4+U6zfpGSr+J+8XuHLlGz9JgLILgEx2zimn7HPuuZ1Ll05+d6Wmt9H77rv1E5+497rrntI7hYtUzlFOU0TkR0bS84j+7+CWxFi7aL9l3/r2nKOPbn4b9YzTHFV/xaaHH7nqX/5l1Y9+2CgWrUx7ZLI+yEASGs85WkhHy1jyfWgKREVDtXTB/TrK9VHeO0Re1pMhWd9Uklj2Dl6m7c3yroCoYfh/ct2Ut7wAbOfRz5910omzTzwpo92R1DRVXLPmoU+e/+dfXP103ikETq6UypoTsp5Eg3M0k933Ex8/4MMf0bmKnl2ao+pvatRqd6xc+asvfnHz6vsDtBZirk07ALqcvJP5HV6QmpXKRNZyrKL3MjtSLCsGy7kpvkWykjCF6Qza7XKsbbhhwl/gY2yfzqYtewfeUfCegrpf+tLZp50266STjHZHUtPFY9dd9+cffH/wF78IGvHOeqfwP30Qdp966r4XnN+mi6DtBjRH1f/skVtuufXb37rvZz8DnxRIpskO02s2Rjr6gpVzvOn4NX57GyiniwnzXkDOU/GRNclqiBm5CGRyQKHn42l5ZHrayhJJ1wq+h2+8g+DdRK2ru++M0/Z+62lder5XTVn1Umn1FSv+fMmlI6tX7/R3Svfxr1v4hS/kdIKF3YbmqHqyJgYH77jsstv+5Stu62DWyE6By8YuxMCaCaAJ58lgw8n2xO/8iN/w6QjxXHq2iu/hW/MTGWYqvQ0ndyj8eMMfEevpplgHqKRXj9oOWbrXuefuecopVstTNXWMDw7e/vVv/NvXv9ooFvMEO/edUjjiiHkXX9yml0J3M5qj6qnxSfLw9dfdf8mlwzfcwLuGNsI4oBGCoqMG2Fje7NSGFJEMOQ2AeI/Aewo+4ubb5Akrfg4+PEcZgNrc+vgD70oaJJ0s+PCcD9I5SmvpDfv6Fpxyyj5nn92usyOp3dujv79l1aXfeuBnV8VJ7MBbI9tz3kNXGqJP852SP3LZnA9/uPP445vfTO1ONEdViybWrt34jW8OXXXV+o3rt5KMGa0SViUUqcNiH0JvYkJZQIb4kJx3EOk+BSMwiYygQZKLQ8TxmVCz5yHfy4/pkIWfiOvROn/J85ewkc720HfssXu879ye1+l+RO1eysXi7StW3PntS3esWRMAb71YJ89bbISyAkRbArMQutFGiIM+aeGd0vn64+eef35eL3PsxjRH1dO16YYb7rrsu3def91wqcbve9aWrrnGx9T8yaz08zab9teXjr68+0Avi4dTzMVtGp+TrUh2HNJrsSO9cbJyYcoPmHwM42PzYN+B2e9+9/zTT9dxcupZ99jq1dddeukfLrusp17jzZs3VBak1ylyQRD4JCToROgLghyiS9wO50cDGAEYSxOS/ffvlK5TTpn94Q/nlx6SPlbtvjRH1c5RHhq6Y8WKW7/+9dHH1rbJOBmqA/UA7GtgDsgEDrxz4dKTt7ZMurpwDK4u/Q+lMwUChGhDE41TI/GuB21BHulk00zP905GKT+yDlC0drC9fe6ppx521pl7HKIH6eqZFtdqf/zxj3/5rW8//Mc7PSYdBPMQA4IxoBof6iFGntqstbzNWwoT304yjR9v/Hz4WA7McOJqadYGMt3mX3+nFF53fP8FF2gNOlVojqqdbOt9q+/57vf+8qMf0dAO3i8sQOhJp0BisQyKwwxnI0o96tLJj3ivYXiHY4Kqb1TlUSZAk6Rr+vNxejtYDlGP1JBl3KAKuMXYh32yNR2Et9/hR7z43e9+7imn6My96hkwtHr1Hd/97g3fv2x7qdzgzZhk1r5egD0x470bhGRczpoYJM81JR8dBpHJcI56zPG/rK04TlAZu5LhL1nLWzjXnRnyOZBFuSffKd3HH993wQVZTdApRXNU7RKuVtt63XWjP7yidvU1UVpxylhz3svI9iY16CRJVECHxknd6fiYne/gj2XwDZCplCyZ9gALHkLeByGMIm7w8BjQqPS9kCN3bhF1dgwc86LDTjzhCA1UtQtUBwcfX7Fi84rLh9b8ebt3m4iKCByhNe8znHxcPgImBoe95wNB3qD5o0lPveQAesB2ycleZ40d977EhSlyjqIhmfOvU5YjlI5Is6NgjxNOmvfhD+c0QacgzVG1a8WbN4+sWLH90m/V1m+Q/odp8jGbzinacD4GrKOs6c81K1eccpOOGBylUA1gIpEM7k97PDorp84qxPspW3Zcnsp4U7K2hjSRyOi6vlmzjzrzzENP/vv5ujNST1t5aGjNypVrrrhi2223GQuBk+EohDgMxHUnb6V88Jd10GZCh1SBpO5kdArf+GgvTlcVbDNBwfm29Kp/aHHUmW3gJtIeuR0AvQjzCfbM5ha98+w9PvCBSOfzmrI0R9UzpHzbbUPf/e6OFSscl53EVaiczW24hufKkndJUqIaLkN5DzU5hJRzdPJmMMpLx17XSFe9KAB0BiGXtBWZFobQ2okk5vslU9NvFCPMXbT4mHeefeRpp+e1O5J6ioY3b159+Q82XHv94J/uTBzWyTkwjXRyodlBZJKkjsjbHm/ESTobEW+Bde+cLMMCbWgDCEY8xZyzAZJ3QTp4lDOVQ3cY7Ag/kjdghNkEC3LZo85+54Ef/nCkq21PcZqj6hkVDw5u+853Nl151eDq1Q3OSFmgWDr6B1yA2mDYJSPpsms1vnkJVI7XApiMDWpEoxTHFsJETpfx/bX0uJ7bShEgM5GmY9u5YXpKTU4Ud3UefPwJy0444fDjjrM6Aan6bxU3b771yit/t3LlllWrDjRmPm9rRPUg2uFoW5ApxeUIqN8EuXRuPt66EkRvTIV83QBveNZD3mA6Ly7UCZ3hTdRl+U7ZyHECqIQwls44n7MwJ8y89I1vesH5OqvfNKE5qp4dxbVrH/jXf117+eW4eXNvmog1ucJEw1yDWuQQjdNNMwLMA2UQymh3kC/xfek11TjdbH1aEHDbTsQCQs7YkGSnFoOrWbPDe95z8VcX9s16wfHHH/DqV+3z0pdmClzQKtVUL5XuWbHiDz+64pZbb5tIOwftYcJFaGbxJuSTMd4mATc5WbK+D6RLUcHItU+WGJjw4Sgl4xbqjrgYzfDxXPol3ibliQh60HRjjqx9LB4fT6eY7+qb9ZLTTzv27LN7dFa/aURzVD2bfJJsvuGGtd/4+vBvf+cbjVGAIYBx6XNkYqk5ITTpKBk5wYtFAxW5DCqncPkWSFde7wwZLxXq5Dg8rjrbMUBrqhAXE5LOSgA9Rh4Q83PmogNee/zBy19z4Oteq4E6k3F83nvNNXd997ul22/DONkI8FCaf1np9RN2yVDmRhloQqpJGY6yBwZzbRS42BsfE/9PKssihNsg5i22nG5mbenZkTBd7Cwm/p9t+CQDobd21NUWPGfJa9/zvuef+mbtCjf9aI6q3UJp8+Z1K1f+4evfWLv20TJwiOLkUHWZF413atK3yFcMf0K8yfKx/mSO8kcvfZeoDWX0uvQKTi+gRulcahkuTz0F5Pkea2GUbDm9OiUXXwuF573xlBeffPJBRx0d6X5txqgMDf1xxYoHfv6L9bffiknSSzBPkg8fBrifd4W8FXEGOt6ogrL0FXJ5oD0ADzGmz2MHmjrFE2lP8rqB2PB2Fw26+lYguYqfHsZ1pEnMB3PppX07hDRG/pBjjz3tgguWHHts84dQ047mqNq93HvddTde+u17b/i1SxooJ26B85H3WJx//G9m5fInJpyvZJwMfpE+wJM7L97B8ePD9CM/tgtgHkbdhBHU+UGbyTTIc7aOuLiE4Axy+1yh7bDjX7/sda9d+tKXaqek6aq8efOmlSs3/vKXd9588zafBOmCRbzB9ALON3yMZdYkbrVsZ8ag502qQViSRbZpX4R9SSb2y6RrbseYzrFFcihWlTVEcRxoyMtAl9BC5OQYjqN0z3xuU7U+2tW99xtP/rszzlh0xBHNn0NNU5qjane0Y/OW36344a++8pXa9u3kY97B1ThKvczlbSHgatVLgk6GKNl0YHt6QUr2dKX0nHCAUCCYDWZPk5llXNnFj3HZKpUujcqsDmDR1Dwl8iTp2bwoOGjZC55zwokDr3j5rMWLmz+HmsrG1q3b+JMfb7vqyvr993Z6M0bmfp9UgQtJrKVbTp/BHG8DoX00oY3SOchkfBxYLAFVHcwHOCQw8x11GMh5W6dkgjewtPQMTNgAP4GuGoTbY1+Wybf4mI/6rOl1fvaBBy5417uOOP30rF47mBk0R9XuyyXJXSuv+tUX/nntPfdW0tkbCtLJg8vIydR0nH8RJyvv2OQeGbRXJKrwXhKJC44cmhz5WTJtG+8E3fYAuqT7EpQA8tyed6zg6+kz5CzKaWEpRaS2yPT3H/DK4/Z/4YsWH330HO0PMtXsuPuubVdd/di1vxh8YE2HMRZ8ZKHb2WFj7ncxUhCCT9BbgshgGelxB9slIJG3mbxsF7wVyWmPJYFd5Gmepx7AdhvVXTwKrmagweUsGmfsMMKo89uIeIsKwOSzwYtOPPHws94+79gXNX8UNTNojqop4KFbbrn50kvvuuaapFabXAk5lBlNqVvO4mJs0tkbPBRBJprB9OQb52KEQeITrgja0zGpaEDmRbLGELV7mRO/xI+1VkalcmFLMjiVb7W05nDp7BABV7T9/c859tglL3npope+pFdHKeyufJKsX7Vq7a+uH/zpysratWnVKIuRhUYuivMm0UVQMeYv3mcAZyO18W4P7TZr700am9NnyKUXAixAGYHryw6AQzPRPo1GX9rluwMwa+Sq/BjQqMFxMGUTbEhcyScVTtC99nz5mWce9853tvX1pU+mZhbNUTVllIeGbrvsst98/etj69fz/q4tvRbFmy9XAxycXEfuABi3cimLM1WmMDXBhE+ynJW8laPMAM53RpymZDvA1MFVSCaa4ZtUpygjGeR5vGkQ8uc17/i7TD4gkpmBqau/f/8XvnD/Y45Z9NKX9uu532dbrVTafPttQ39cte2Ou9bfvmq8NDwHoNuYx50vyhxYNsN/4rTLD/9956Vd1jaD481mXz7w8jBsM/e75EFwJcQIqJ1k2iw+kOK2fNTFDzvQmkWOZqVn/nlLCPiGOGpxnaG1DRqT+baC5x1//EtOO+15y5c3fyY1I2mOqqnn0ZtueuAnP9lw3S8r2wY5CzlB+VYxuMNT2WBIcgY4JC42cTydnk3O2VoMZdo24r2hpClXnOkCVX1+sn+vXC5LiItR6WBS5mKUKF1pWarbgHfAXppk0ARc5RDvZxH6uvc95uhFRx65/5FHLjziiEivhD0jqqXSY6tX3/Xzn6+96Sb/wOrnZLKzE1sk2JjEVYr7ER35R9PYWxQWKnFpQk7781+N5pApBOHWuNaL4XwDj6O9z7sNMl7ZxyA9umcZmZCo7KFI6KyNvJtLtD+YvWzY5n05wFGXNIwZJP+Y873Pe+6L3vjmo085mQ+tmj+ZmsE0R9UU9tA119x+6aV//u1NdUcj3k0AVjnnrKF06UfesscNWM5RJ2fkXDoUlasSm87eYKz0w9wXcl1OOgJz+NZBLnSNGzPimwujgpF5kYBbkeRomO6gEYMGucmUzdkgS473v/2LFs07ctkehx2+xxFH9C1enNGuvztJY3how5/uemDVqkfuvmfj6vu2bt6YS69iFhB7A5iXyAnbOB12XJG/rXco0/VxLs7GoEQJHzZ1BlFCMXoyXE166rWRBXOfazwu5ySMlykpXcFAN9k6+CGEMU8WTSdQD2KH953yVJlR8Nsozg/st/TNb1p6/PELdQJn9f/QHFVTXnlo6L6VK3936bceeeDBkTQUZTAfokc7ZJIGb+BOTthyxZnxcoqPvyqJiLJy8j4QtRNx9MY+qRA3NmWLI4kjI7tYG3Ake97RcpPJhpLHiByrIUhXpix/jtJTkytgvpP32hy3OX7mgYH+JQfPPfJ58446etbSpVqtPnnjDz+87e67N91zz+g993Q+vo6GhteUK9vRNoiD0CSURHKlWzIzNJR3MsdQtyz+Y7YADaZr7e0JmJGDH9mzceL2QFQzybD3owCjXJlCOJzEW+RPafMmsL5BluRkg5fVEXbILEUyp8ccxLwxiXe8/ey5dOkhy5cffOKJuv6B+qs0R9X08dhtt9/0/ctW/fTHUCp122zV+42uMS5dh1D65SJl0iKVEzGDMlKQy1PeC8tYGouJl8EwvHfmAjT+97idPANs+G0CMjVSHeX6Gf8jl85WKDtf/qecEE7X90gfJxfSEAIPGWskdwlGve9bsmT+AYsXveCoeUsP7Vy8KKcnA1MTQ0NPPPzw0Nq1ow8+WFu3dvz+1U9sXL89lvpynGOSYB8u9K2pJXJ6IG+g12aqMR8nmRiBD3r4T9nJdxL2Y5ij4F6qbAJYDKYffNnI8u8FWSEU2vmPaW3JmMcSdy+5QcByuuptzkIXmiDxFqxDNznT5AQfFhH1EacvdO25YPHJbzzsrafNWXJQ+vMq9ddpjqrpJq7VHrzhhnt/uvIP1/58sFTiKqSKYYN8Fpxc6ZRVSzFjDMee8Y6rEE4+3tNyfEqtyTUl78G5kk1jkuvLLGCAHIu+Ro7DmHfoGRmAKMUoBzN/bDNh4DEhn1iuU12YrivJu+nQgiesE9QQA4uh912AbfL9faOzLXPQ0t7Fi3v3XDhr//0LC+a3L1jQPm++maaT6fNfZHT9+srgttqWLaUtT2x8+MEt6zesfeCB4tCQTVcpKAA6oGGCsbRbEP+ecwEUnKxrPQuwB7AAvhdwLkBFfsnYm81sqFQalh9gshx7gFmb/XNSfxTc8/NdherEE4FzMR/u8GMhL1e1TTWwDyTxLT7ZFoTkkixhT2DDJObvHvGGgDjMwWxN5Gn/gf2PPOXk/V71yvnLljVfgFL/Lc1RNW3x7vvuG2646corb7ruV5XiaASe99qcYzJmJu2iGRCZtILkvS0HJFc6SRqBvGPNSA9fqVoCwFDO4/KX5IIpf5KRYpXJGV3LtanMPsj3e5JPXBY4sCWAJxF/Q5nOkGOCnxZZRS7eQimWYRk5rpmsLYQ2jhu5QtAxb67vmgO93YV9FnfvtVe2u6ett6d9wZ4d8xa078YDKqpDQxNbNvPH8c2b+bdWnSjtWLeuViwW160tbdlc2/pEo9YwHgoGCyaoo9kY18uhqSbeIPJfhH/VIeEE4RbwYzLSlwL0/QRzOT7RtJOZA9CP1EU+5AeExsSev7QNiP9e8yiM5MK3FKybAe8H2ifKzGo0hoHa0UbpdJKTB0OjUeb3cfUeggmuZ4nDFWcBZ7AL+Y/J24AxmT33PPz4448+8cR9jz66+cKUenI0R9X055Jk9U03/dsVV6y65ppKqcS7YuM970ClEp0804tyLlFyND0TyJUoZ2edd8FcnqbDB3lfLNGY9lHKoFyf4zxmHKCed+wg11ClQgVot2GbDUyjEXBFazEwNoNeTvuiKYHb7mWBVRYaDA1xoZThaiyG3hDndLUPTYwnWbM99pzq3d2ZUqleAxiuwVgCufbs3Ln9nXvsnTjCKNu99z5ts2Z5gM55/SbDJRlE2Wx3erp49l57cVrz+5pjv7OvL/fkLs1yvcgvilWGhmrlcgLSW2dsaKhcKfHzFLcPVUuliW07xtY/Zmq1eGjIlUr8e+DXW9+wIWvkEIF/iSUu2V26VKyXqS0yBG38GH5eYypxEgWGj1tKxm+KfclCI5FfJj+5/DKll5D0FaqmRypdct0apDz3MsMtl6QLLLQ5GkfYxn8jDwNRdjiuh9KfNpsHV4WYf6ubAO5A+XvNS/9YvWC54ZhJap6T1jwI8G/e87fgo5yOdLToLIRCLlOeO3fJK5e/5OSTD9D4VK3SHFUzCFeoq2+44a6rrrr76qt9ucR7cN78OTuZrFfKD0g/5+KJS5a6pKnkXCgXRCFr0HiS8pR3/1ypEnlCTlBuLud7ZcJeiQTjpOMRt+IaiJOSd+sFjhMji5YP++QJL12C+asdNsxQnFg5R8w5undbpq+zbXB8pCRdZqArD/kMVhpUhnBHxU1UOayR07LoZIoAjk/+ERqctvytZZ1L6TMjKR7YxMvSmJzuJUcT6XBYSTWXnqy2Zp+E2oF6jAm8r1qUpXUc123hQnD8Avmn4ofVyHPFVrI4HMtqJxxvvIPg7AlBqm4LCX/enuZQO2ek1ORScvMr94g1Y6pxEkSWD1OyjrrAdHOkJw5ywXA9SQzU03Jwu5MrzfxT8s9cTV9Cglh1cn2afwAuImcjLEDLCYppd9k5gL1A/B1HEDbyCweYl8mU63X+MZZg1E4xHwPVgXYYc5v3Y3wkIUlpuoHmycxWfhhgQ2jvaLgN/EIQ5xDubYIF++8/sPyVi9/8pj2165B62jRH1UzEgfrQTTetuf56/ji4bh2/B8hg3Xvev0+mFL8teO88WWJycrSh4f14wMVnGjbMc3zINK3S/2jynDCnjhRW6Ypa3FACOD2FmDHS7Ygfww/gFOEKLEscRTbHZRtns6UCQndgspEdq8dRFmYFJhf6IMvFmRmpme3FxMdSYNUcDFsYsRg3OPxkOCynfoLGkJs8+cwVYcNTFani/eSsTJLuaenMgcc/9jzv2wD6rMmQ3+HhCflhufgzA+BzaU3J/2yks9xVDXCFVwRT8z5CyPswgLAmkyrGbSF2JpRPjy24oOfvUuFDEP5JLMRO0p2/Eb92mdzYwuwgsDLPlBtxxEcA/Osd9/J7MJaz3DTIlYDK6XRUWYSsk2ulbQZ6pHNQuk47/2ZkeoRMB/osuWGk9eng4PTXLGXlgcZ2yBo+cshSRnMPwSBBh1wLhwVBlEkaDQi3WHiQ4o3pYcfSo4856hXHLTvxxN7Fi+SvqNTOoDmqZrrNq1c/csstD//udw/cfPNoSU5jcjzwnpoTgj+ZjNLJco1vnKNpcWZlHKoNy0lcTudcrXgprdjk+ymLhqPLovOeyISJ95wZUrZye06a9AnbZFJCruccBxU/s+WSNYC2jJ0bWQhcHPpxMmNVKlco4mxKYMwlW4hGA0vO9xDkHST83BBEkIQSTBxYWPGuAr4MxN+L02VyFn5+FTLAA7DTS7carvA4n8Zk0gn5SdrA9IHnsOe45YqQI40LxJpBjtKJmJ/Bhwatk5LTgY+M7zE4y1GO/42Wg3zUuzK/Jn7t6Vhb75q/ojaCvvT4gIt4DtGRtAsu/4omJldHCWwAdoxc7KTbLf82elG6yHIxahH6jenN5DZXypy4/FS9EHRb0+bpCYq3yfexsqYepzvJVPL8YCfh7ScIHk1PDmdQLjy38zGMwUHAzd7tcfRRzz3pxMNPPKlnwQL58yi1U2mOKtXEReraVaseWbXqgRtvfOyOVXG1JiuD8Jsk7dPLacqBx0Vbhrj6kdQKjK2RK1PCBVmJKzVOVo41JyNeOCy5WpWrp/L+MjE4zif+jEOaP/JzctHWznGZPig0kItC9I4jpC0KuzNStw3VG1tlNqbJiSMs/wAl53aAKWMAsUz62mU5JI3HIPSxrLYqMwbL6c06GI7SuhTMsq6cNxTKOucYoJkHrpOzmzhEOfKg24ShdyGXsfJA6WPFhw41hLpNO81yAZeWfhG/mnQAbmhND1Kvo970mjH/VsrGjwOVPGRtwPFZ4xeTnq2VYw7vCwbzFin2DbTD4MZQZrgd56Kfk5CbJ/Lt+JFcevYgzLG2gHYibjQMzCacm29/vDyxDYgfwL+lvJHjBs7IBpgsmIZUvxLY/EdZaMM2xy9WBrRs4N9SeoagLQgik2t/4ZFLTj750OXLddYhtUtpjir1V7gkkTr1tzc9+Osb1915V1ySi6lcvdl0jUquzrx3/E/GWcN4312XHriUMRgEth7L/A9c8HG2cXnEocVvMy7aYgkaDi7JhhzfzzltIMPlLddhHuJEAiZruCLECY/FunQw5nqzmsjsS+igIiMdQ5PUZyEVAn5yrCQYo+cn5CTh2OPPEpLBspOVaMI/qAzjSetpY/cn32lyEz7eQjHXefNMmPGcZZJG/FPxS5AZFmUSdjm1m6TPaTx0hZygEVfe/JSzSE66dvPPLHWmKRFNGKoSWs//dInx/IIiLsAlaGV24kwgZS6/iBFwXC9WjSl7x1Etv0kn/Yk6ENsDyvNRBVfjGG6q14eNdPXqBhxLq2q+n386jv1sGvNcw+elC5XnH1hePtA8g3vIsmX0OJr15DP9/Qv/7tgDXvayQ1/5qsmOV0rtapqjSv3PtqxevfaW39/3819suuuecmWCI8YQyWhPDgkuTNNrpdKN13BVySUoemvqjmNRIpNxxck7fVmlEogzRlKTI9dLJ6NsNpCTto4fGTTIx97zAyqxZDCnCEYcr9454kDl9JC5AhA7QPIstHbE+TFP/B3yfLfBOmLZ+1h6P3G4yhubkDiw2zhHCQIbHJR2Kx6hxhhAzsh51IxU1fIAMmaMYJg85yjHVWzIW0kwU4fOyBTa2kdLJYpdJyCXj3krhbAjroCxEWDNeY4xC1w0x/w/421IPpeOGqoicMELDrm65af1/EM6GaMiNagJesFljZVpHPm18bFCFG1uJNvTvk78K+UXxk3b+IeUbkz8dfmdWIv59CVzZV8B5CBvN3bvgX32OOpFXS88eu7zl81dpBc+1TNNc1Spp2bLmjXrbrtt8513bPrDbaNr13JlxO8hfhelJ2Cl8pRZBrlmSnf3XJNJlepgnGAk/WfBcIY6zhwv2QnZjKVEzujGaMpEVU4kNLHzMoED55JM5iAdhqO0j3DEoZpOrN9ngpJzRbk+KplUkKrPTFgYdS5By3lT44dztpm01CPIeq6jgz0hLnus8k9oIB+ksyQmXBpyAU0Nwh2Odvz7VWE5UZxeRuXvyPV0FIRxEkutiWFW5qCIuRh1/Pq4KkWqucRCkMOMNeUEjU84RKHHhg3jt8Zugo8uSAbsWj5wIM5gzBN2kukkbDOxTCvFN/5lJJBYuzWhIa72ZbfkJfs5L630P+rh12nDrY2Yjy0ig1Em371oUffBB+31whceuHx5QetO9azSHFWqdY1Sactdd61ftWrj3XePPPJI6aGHAicTzXEpGqWB5BEaXOE5uW5X5nuMyUuEyiz3HGNcvXFRK9MQWqyBGfdOVptxQUyuwZFmseGlhzCXmxwqHKXZMKrJEtTSzYclHIcI3Y4iLkDBjkmOJg1jOWwa4K2X6ZbaDXBiZTlVjc1yXKYN2wITeVnI2qUnSysoZ3Qn0oVu0tKafy4ZscPpzi8hyzkq41uaZ6d5jxFJ9Sk1IslpZFm3VcpKCV9+6RTwj2cCCMKhuLaD5GplLm3KP8xkf6JeND0YtPGjfaPB381CjlPWUd3YzbEbTkci8fPPsgHXqtsdV+mwR1u2f/8DM4c/t/25R8xZurR/yZIgm5VXotRuQHNUqZ0mqdW2r1mz8a67tt999/htt1cf/gvXlGNcpjUSLhA5sSJrMlLrucBCgdAF0jOo5qCByDE2DiRdlpytO1eTcaIcXtLRpl0mt8M8ZrjMLXqZ4WE2QCdGziQh+QLXmjYoexqhhKO6wdUwfy+OOpSo5mq1I51KiSvFEJxMnsCFoEy17+TUqIFxJ72KKnLyVWpprg6dzAEkQ0c4PPln5h1EJPMaAlegnLtoICDTTj6frjRX5i8HNjQS25QEIST8LbggHuEfNb3mmuHMTqQU5RfSjTLVn0xda0wU2IlGzN86H0ono5zjF2aeaLhRuQwMbf39By17Qc/AQO6IQ3sPWtI7MGA1ONXuSnNUqV2lURwbvH/143/606O33771wTVj6x4zznN5FwaQiTACOQE7niQlTo50qdSSTL8uJ3KlOvTp1VBIrxFazFgu/TAn8/vISc7ZwLElWZtJZ/DhWB73cq00Tidmmuz6JD2YOEcpvcRoZEXVID0z3AaGi1QDMtK0iDAWy+M5v6VXkZzo5fCTR2ZIFkIvU1Ll7JSZieSe0MiIn4Co00m685fGA7msm+U456JTatG4ZmCHhxF5KiwEkPNeLnAa6e7Eid4lJTKDqvclLx2FerLBkv326993IMNhud/+7Qcu6RgY4BxNX4RSU4DmqFLPEJ8kxfXrR//yMN/GHltX3Lh+eOvgls2bR4ZHxp0f91AykqNVOQkst3p67jRIx1DK+VuCvQ3uEQXt9bgAwHHFWctvX675xtLHy2QI6bvZpmNF+GMkwyjltHAmGzUIi3E98FzIQleAlmR+2iLBBJefnMTpvEjeyzflJ/RpH5/JJ5eCk58BpINxKJ2pKJ+WuflsNFxvjKbXhvvA9lhbo6ToZQnPITlFLGe2Z012FErno+An7Cx09M3p7z1gcWG/faM99+xYsKB/8WK+TdcJ+tUMoTmq1LOsOlYc5TQdHNzBobph/SPrN6x7fP1oqbR967bi5s2dQB1pZ6KFYOYEQeQaHKizjXVGStiK84NAw1zXpl2EMI1eLnlznKZkIvAcwJn0KmadgKtPLl7bLXSG8hgypkK24k2V4jj2sZdOsByoHKV8c1LVpqd605o4SgfqhCDFqPQAQuMQ6t4buR/bIAiJfFeh1tM95Mj09c3ba6+FA/vNnj+vs78/39fXs9debX19ug6rmpY0R5XarQ1t2FDasmlsw3pfrVc3baEkhm3bYMdQPFZMyuXy9u1PgB0GWrv+cSencg2iy3HJKCdpbSSrv0nUJel4UAnadH78rIFcyHUk1hNb8jjOX4klOGOZk0g64jYCm58/j/cNXNRyls7aY0EmCObM7e/r7evs6eXv0bFwIedsFszsffYKMpnsnDkde+3V/ImVmmE0R5WaPkpDQ41SiZPv/yquXy//k/GtcopWPqanavkmJ3LTy7H8eTaX7ZjTz5+E2WyHXptU6qnQHFVKKaVaZ5r/V0oppdRTpzmqlFJKtU5zVCmllGqd5qhSSinVOs1RpZRSqnWao0oppVTrNEeVUkqp1mmOKqWUUq3THFVKKaVapzmqlFJKtU5zVCmllGqd5qhSSinVOs1RpZRSqnWao0oppVTrNEeVUkqp1mmOKqWUUq3THFVKKaVapzmqlFJKtU5zVCmllGqd5qhSSinVOs1RpZRSqnWao0oppVTrNEeVUkqp1mmOKqWUUq3THFVKKaVapzmqlFJKtU5zVCmllGqd5qhSSinVOs1RpZRSqnWao0oppVTrNEeVUkqp1mmOKqWUUq3THFVKKaVapzmqlFJKtU5zVCmllGqd5qhSSinVOs1RpZRSqnWao0oppVTrNEeVUkqp1mmOKqWUUq3THFVKKaVapzmqlFJKtU5zVCmllGqd5qhSSinVOs1RpZRSqnWao0oppVTrNEeVUkqp1mmOKqWUUq3THFVKKaVapzmqlFJKtU5zVCmllGqd5qhSSinVOs1RpZRSqnWao0oppVTrNEeVUkqp1mmOKqWUUq3THFVKKaVapzmqlFJKtU5zVCmllGqd5qhSSinVOs1RpZRSqnWao0oppVTrNEeVUkqp1mmOKqWUUq3THFVKKaVapzmqlFJKtU5zVCmllGqd5qhSSinVOs1RpZRSqlUA/wd0TiQo+1WakgAAAABJRU5ErkJggg=="/>
          <p:cNvSpPr>
            <a:spLocks noChangeAspect="1" noChangeArrowheads="1"/>
          </p:cNvSpPr>
          <p:nvPr/>
        </p:nvSpPr>
        <p:spPr bwMode="auto">
          <a:xfrm>
            <a:off x="3511138" y="2449144"/>
            <a:ext cx="5915025" cy="3057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2" name="Image 11"/>
          <p:cNvPicPr>
            <a:picLocks noChangeAspect="1"/>
          </p:cNvPicPr>
          <p:nvPr/>
        </p:nvPicPr>
        <p:blipFill>
          <a:blip r:embed="rId2"/>
          <a:stretch>
            <a:fillRect/>
          </a:stretch>
        </p:blipFill>
        <p:spPr>
          <a:xfrm>
            <a:off x="2355551" y="3028021"/>
            <a:ext cx="8226198" cy="3451899"/>
          </a:xfrm>
          <a:prstGeom prst="rect">
            <a:avLst/>
          </a:prstGeom>
        </p:spPr>
      </p:pic>
    </p:spTree>
    <p:extLst>
      <p:ext uri="{BB962C8B-B14F-4D97-AF65-F5344CB8AC3E}">
        <p14:creationId xmlns:p14="http://schemas.microsoft.com/office/powerpoint/2010/main" val="373753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Découverte de l’appareil</a:t>
            </a:r>
          </a:p>
        </p:txBody>
      </p:sp>
      <p:sp>
        <p:nvSpPr>
          <p:cNvPr id="3" name="Espace réservé du contenu 2"/>
          <p:cNvSpPr>
            <a:spLocks noGrp="1"/>
          </p:cNvSpPr>
          <p:nvPr>
            <p:ph idx="1"/>
          </p:nvPr>
        </p:nvSpPr>
        <p:spPr/>
        <p:txBody>
          <a:bodyPr/>
          <a:lstStyle/>
          <a:p>
            <a:r>
              <a:rPr lang="fr-FR" dirty="0"/>
              <a:t>Observation du signal</a:t>
            </a:r>
          </a:p>
          <a:p>
            <a:pPr lvl="2"/>
            <a:r>
              <a:rPr lang="fr-FR" dirty="0"/>
              <a:t>Observer l’échelle des temps (échelle horizontale) : 500µs / carreau </a:t>
            </a:r>
          </a:p>
          <a:p>
            <a:pPr lvl="2"/>
            <a:r>
              <a:rPr lang="fr-FR" dirty="0"/>
              <a:t>Observer l’échelle des tensions (échelle verticale)  : 2V / carreau </a:t>
            </a:r>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endParaRPr lang="fr-FR" dirty="0"/>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5</a:t>
            </a:fld>
            <a:endParaRPr lang="fr-FR"/>
          </a:p>
        </p:txBody>
      </p:sp>
      <p:pic>
        <p:nvPicPr>
          <p:cNvPr id="7" name="Image 6"/>
          <p:cNvPicPr>
            <a:picLocks noChangeAspect="1"/>
          </p:cNvPicPr>
          <p:nvPr/>
        </p:nvPicPr>
        <p:blipFill>
          <a:blip r:embed="rId2"/>
          <a:stretch>
            <a:fillRect/>
          </a:stretch>
        </p:blipFill>
        <p:spPr>
          <a:xfrm>
            <a:off x="2778826" y="1971303"/>
            <a:ext cx="7126698" cy="4327641"/>
          </a:xfrm>
          <a:prstGeom prst="rect">
            <a:avLst/>
          </a:prstGeom>
        </p:spPr>
      </p:pic>
      <p:sp>
        <p:nvSpPr>
          <p:cNvPr id="19" name="Rectangle à coins arrondis 18"/>
          <p:cNvSpPr/>
          <p:nvPr/>
        </p:nvSpPr>
        <p:spPr>
          <a:xfrm>
            <a:off x="7208322" y="2078182"/>
            <a:ext cx="629392" cy="28500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Connecteur droit avec flèche 20"/>
          <p:cNvCxnSpPr/>
          <p:nvPr/>
        </p:nvCxnSpPr>
        <p:spPr>
          <a:xfrm>
            <a:off x="6602681" y="1223158"/>
            <a:ext cx="605641" cy="855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à coins arrondis 21"/>
          <p:cNvSpPr/>
          <p:nvPr/>
        </p:nvSpPr>
        <p:spPr>
          <a:xfrm>
            <a:off x="2952008" y="2078182"/>
            <a:ext cx="629392" cy="285008"/>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avec flèche 23"/>
          <p:cNvCxnSpPr>
            <a:endCxn id="22" idx="3"/>
          </p:cNvCxnSpPr>
          <p:nvPr/>
        </p:nvCxnSpPr>
        <p:spPr>
          <a:xfrm flipH="1">
            <a:off x="3581400" y="1710047"/>
            <a:ext cx="764969" cy="51063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0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Relevé de caractéristiques</a:t>
            </a:r>
          </a:p>
        </p:txBody>
      </p:sp>
      <p:sp>
        <p:nvSpPr>
          <p:cNvPr id="3" name="Espace réservé du contenu 2"/>
          <p:cNvSpPr>
            <a:spLocks noGrp="1"/>
          </p:cNvSpPr>
          <p:nvPr>
            <p:ph idx="1"/>
          </p:nvPr>
        </p:nvSpPr>
        <p:spPr/>
        <p:txBody>
          <a:bodyPr/>
          <a:lstStyle/>
          <a:p>
            <a:r>
              <a:rPr lang="fr-FR" dirty="0"/>
              <a:t>Observation du signal</a:t>
            </a:r>
          </a:p>
          <a:p>
            <a:pPr lvl="2"/>
            <a:r>
              <a:rPr lang="fr-FR" dirty="0"/>
              <a:t>Relever la période de ce signal et comparer avec la valeur théorique calculée précédemment. </a:t>
            </a:r>
            <a:r>
              <a:rPr lang="fr-FR" dirty="0">
                <a:solidFill>
                  <a:schemeClr val="accent4">
                    <a:lumMod val="50000"/>
                  </a:schemeClr>
                </a:solidFill>
              </a:rPr>
              <a:t>2carreaux * 500µs/carreaux = 1000µs = 1ms. C’est la même que la valeur théorique</a:t>
            </a:r>
            <a:endParaRPr lang="fr-FR" dirty="0"/>
          </a:p>
          <a:p>
            <a:pPr lvl="2"/>
            <a:r>
              <a:rPr lang="fr-FR" dirty="0"/>
              <a:t>Relever la valeur crête-à-crête et vérifier que c’est bien la valeur attendue. </a:t>
            </a:r>
            <a:r>
              <a:rPr lang="fr-FR" dirty="0" err="1">
                <a:solidFill>
                  <a:schemeClr val="accent4">
                    <a:lumMod val="50000"/>
                  </a:schemeClr>
                </a:solidFill>
              </a:rPr>
              <a:t>creteHaute</a:t>
            </a:r>
            <a:r>
              <a:rPr lang="fr-FR" dirty="0">
                <a:solidFill>
                  <a:schemeClr val="accent4">
                    <a:lumMod val="50000"/>
                  </a:schemeClr>
                </a:solidFill>
              </a:rPr>
              <a:t> – </a:t>
            </a:r>
            <a:r>
              <a:rPr lang="fr-FR" dirty="0" err="1">
                <a:solidFill>
                  <a:schemeClr val="accent4">
                    <a:lumMod val="50000"/>
                  </a:schemeClr>
                </a:solidFill>
              </a:rPr>
              <a:t>creteBasse</a:t>
            </a:r>
            <a:r>
              <a:rPr lang="fr-FR" dirty="0">
                <a:solidFill>
                  <a:schemeClr val="accent4">
                    <a:lumMod val="50000"/>
                  </a:schemeClr>
                </a:solidFill>
              </a:rPr>
              <a:t> = 4v – (-4v) = 8v. C’est bien la même valeur attendue</a:t>
            </a:r>
            <a:endParaRPr lang="fr-FR" dirty="0"/>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endParaRPr lang="fr-FR" dirty="0"/>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6</a:t>
            </a:fld>
            <a:endParaRPr lang="fr-FR"/>
          </a:p>
        </p:txBody>
      </p:sp>
      <p:grpSp>
        <p:nvGrpSpPr>
          <p:cNvPr id="18" name="Groupe 17"/>
          <p:cNvGrpSpPr/>
          <p:nvPr/>
        </p:nvGrpSpPr>
        <p:grpSpPr>
          <a:xfrm>
            <a:off x="2855502" y="2152279"/>
            <a:ext cx="7126698" cy="4327641"/>
            <a:chOff x="2286476" y="1508469"/>
            <a:chExt cx="7619048" cy="4790476"/>
          </a:xfrm>
        </p:grpSpPr>
        <p:pic>
          <p:nvPicPr>
            <p:cNvPr id="7" name="Image 6"/>
            <p:cNvPicPr>
              <a:picLocks noChangeAspect="1"/>
            </p:cNvPicPr>
            <p:nvPr/>
          </p:nvPicPr>
          <p:blipFill>
            <a:blip r:embed="rId2"/>
            <a:stretch>
              <a:fillRect/>
            </a:stretch>
          </p:blipFill>
          <p:spPr>
            <a:xfrm>
              <a:off x="2286476" y="1508469"/>
              <a:ext cx="7619048" cy="4790476"/>
            </a:xfrm>
            <a:prstGeom prst="rect">
              <a:avLst/>
            </a:prstGeom>
          </p:spPr>
        </p:pic>
        <p:cxnSp>
          <p:nvCxnSpPr>
            <p:cNvPr id="9" name="Connecteur droit avec flèche 8"/>
            <p:cNvCxnSpPr/>
            <p:nvPr/>
          </p:nvCxnSpPr>
          <p:spPr>
            <a:xfrm flipV="1">
              <a:off x="3005447" y="3811979"/>
              <a:ext cx="1281545" cy="3467"/>
            </a:xfrm>
            <a:prstGeom prst="straightConnector1">
              <a:avLst/>
            </a:prstGeom>
            <a:ln w="19050">
              <a:solidFill>
                <a:srgbClr val="FF0000"/>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6994566" y="2873829"/>
              <a:ext cx="11876" cy="1923802"/>
            </a:xfrm>
            <a:prstGeom prst="straightConnector1">
              <a:avLst/>
            </a:prstGeom>
            <a:ln w="19050">
              <a:solidFill>
                <a:srgbClr val="00B050"/>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2312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3"/>
          <a:stretch>
            <a:fillRect/>
          </a:stretch>
        </p:blipFill>
        <p:spPr>
          <a:xfrm>
            <a:off x="5257800" y="2495582"/>
            <a:ext cx="6096000" cy="3832860"/>
          </a:xfrm>
          <a:prstGeom prst="rect">
            <a:avLst/>
          </a:prstGeom>
        </p:spPr>
      </p:pic>
      <p:sp>
        <p:nvSpPr>
          <p:cNvPr id="2" name="Titre 1"/>
          <p:cNvSpPr>
            <a:spLocks noGrp="1"/>
          </p:cNvSpPr>
          <p:nvPr>
            <p:ph type="title"/>
          </p:nvPr>
        </p:nvSpPr>
        <p:spPr/>
        <p:txBody>
          <a:bodyPr/>
          <a:lstStyle/>
          <a:p>
            <a:r>
              <a:rPr lang="fr-FR" dirty="0"/>
              <a:t>Entrainement n°1</a:t>
            </a:r>
          </a:p>
        </p:txBody>
      </p:sp>
      <p:sp>
        <p:nvSpPr>
          <p:cNvPr id="3" name="Espace réservé du contenu 2"/>
          <p:cNvSpPr>
            <a:spLocks noGrp="1"/>
          </p:cNvSpPr>
          <p:nvPr>
            <p:ph idx="1"/>
          </p:nvPr>
        </p:nvSpPr>
        <p:spPr/>
        <p:txBody>
          <a:bodyPr/>
          <a:lstStyle/>
          <a:p>
            <a:r>
              <a:rPr lang="fr-FR" dirty="0"/>
              <a:t>Signal attendu :</a:t>
            </a:r>
          </a:p>
          <a:p>
            <a:pPr lvl="1"/>
            <a:r>
              <a:rPr lang="fr-FR" dirty="0"/>
              <a:t>Forme sinusoïdale</a:t>
            </a:r>
          </a:p>
          <a:p>
            <a:pPr lvl="1"/>
            <a:r>
              <a:rPr lang="fr-FR" dirty="0"/>
              <a:t>Fréquence : 1MHz</a:t>
            </a:r>
          </a:p>
          <a:p>
            <a:pPr lvl="1"/>
            <a:r>
              <a:rPr lang="fr-FR" dirty="0"/>
              <a:t>Amplitude crête-à-crête : 4V</a:t>
            </a:r>
          </a:p>
          <a:p>
            <a:pPr lvl="2"/>
            <a:r>
              <a:rPr lang="fr-FR" dirty="0"/>
              <a:t>Vérifier si l’oscillogramme correspond bien au signal prévu.</a:t>
            </a:r>
          </a:p>
          <a:p>
            <a:pPr marL="0" indent="0">
              <a:buNone/>
            </a:pPr>
            <a:endParaRPr lang="fr-FR" dirty="0"/>
          </a:p>
        </p:txBody>
      </p:sp>
      <p:sp>
        <p:nvSpPr>
          <p:cNvPr id="4" name="Espace réservé de la date 3"/>
          <p:cNvSpPr>
            <a:spLocks noGrp="1"/>
          </p:cNvSpPr>
          <p:nvPr>
            <p:ph type="dt" sz="half" idx="10"/>
          </p:nvPr>
        </p:nvSpPr>
        <p:spPr/>
        <p:txBody>
          <a:bodyPr/>
          <a:lstStyle/>
          <a:p>
            <a:r>
              <a:rPr lang="fr-FR"/>
              <a:t>F Capallera / octobre 2021</a:t>
            </a:r>
            <a:endParaRPr lang="fr-FR" dirty="0"/>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7</a:t>
            </a:fld>
            <a:endParaRPr lang="fr-FR"/>
          </a:p>
        </p:txBody>
      </p:sp>
      <p:sp>
        <p:nvSpPr>
          <p:cNvPr id="7" name="ZoneTexte 6">
            <a:extLst>
              <a:ext uri="{FF2B5EF4-FFF2-40B4-BE49-F238E27FC236}">
                <a16:creationId xmlns:a16="http://schemas.microsoft.com/office/drawing/2014/main" id="{FD350F9E-5BED-450F-BA61-23824BFC03DC}"/>
              </a:ext>
            </a:extLst>
          </p:cNvPr>
          <p:cNvSpPr txBox="1"/>
          <p:nvPr/>
        </p:nvSpPr>
        <p:spPr>
          <a:xfrm>
            <a:off x="304800" y="2752165"/>
            <a:ext cx="4661647" cy="2308324"/>
          </a:xfrm>
          <a:prstGeom prst="rect">
            <a:avLst/>
          </a:prstGeom>
          <a:noFill/>
        </p:spPr>
        <p:txBody>
          <a:bodyPr wrap="square" rtlCol="0">
            <a:spAutoFit/>
          </a:bodyPr>
          <a:lstStyle/>
          <a:p>
            <a:r>
              <a:rPr lang="fr-FR" dirty="0">
                <a:solidFill>
                  <a:schemeClr val="accent4">
                    <a:lumMod val="50000"/>
                  </a:schemeClr>
                </a:solidFill>
              </a:rPr>
              <a:t>1v/carreau * 2 carreaux = 2v </a:t>
            </a:r>
          </a:p>
          <a:p>
            <a:r>
              <a:rPr lang="fr-FR" dirty="0">
                <a:solidFill>
                  <a:schemeClr val="accent4">
                    <a:lumMod val="50000"/>
                  </a:schemeClr>
                </a:solidFill>
              </a:rPr>
              <a:t>Amplitude crête a crête : </a:t>
            </a:r>
            <a:r>
              <a:rPr lang="fr-FR" dirty="0" err="1">
                <a:solidFill>
                  <a:schemeClr val="accent4">
                    <a:lumMod val="50000"/>
                  </a:schemeClr>
                </a:solidFill>
              </a:rPr>
              <a:t>creteHaute</a:t>
            </a:r>
            <a:r>
              <a:rPr lang="fr-FR" dirty="0">
                <a:solidFill>
                  <a:schemeClr val="accent4">
                    <a:lumMod val="50000"/>
                  </a:schemeClr>
                </a:solidFill>
              </a:rPr>
              <a:t> – </a:t>
            </a:r>
            <a:r>
              <a:rPr lang="fr-FR" dirty="0" err="1">
                <a:solidFill>
                  <a:schemeClr val="accent4">
                    <a:lumMod val="50000"/>
                  </a:schemeClr>
                </a:solidFill>
              </a:rPr>
              <a:t>creteBasse</a:t>
            </a:r>
            <a:r>
              <a:rPr lang="fr-FR" dirty="0">
                <a:solidFill>
                  <a:schemeClr val="accent4">
                    <a:lumMod val="50000"/>
                  </a:schemeClr>
                </a:solidFill>
              </a:rPr>
              <a:t> = 2v –(-2) = 4v </a:t>
            </a:r>
          </a:p>
          <a:p>
            <a:r>
              <a:rPr lang="fr-FR" dirty="0">
                <a:solidFill>
                  <a:schemeClr val="accent4">
                    <a:lumMod val="50000"/>
                  </a:schemeClr>
                </a:solidFill>
              </a:rPr>
              <a:t>f = 1/T </a:t>
            </a:r>
            <a:r>
              <a:rPr lang="fr-FR" dirty="0">
                <a:solidFill>
                  <a:schemeClr val="accent4">
                    <a:lumMod val="50000"/>
                  </a:schemeClr>
                </a:solidFill>
                <a:sym typeface="Wingdings" panose="05000000000000000000" pitchFamily="2" charset="2"/>
              </a:rPr>
              <a:t> T = 1/f = 1/10</a:t>
            </a:r>
            <a:r>
              <a:rPr lang="fr-FR" baseline="30000" dirty="0">
                <a:solidFill>
                  <a:schemeClr val="accent4">
                    <a:lumMod val="50000"/>
                  </a:schemeClr>
                </a:solidFill>
                <a:sym typeface="Wingdings" panose="05000000000000000000" pitchFamily="2" charset="2"/>
              </a:rPr>
              <a:t>6</a:t>
            </a:r>
            <a:r>
              <a:rPr lang="fr-FR" dirty="0">
                <a:solidFill>
                  <a:schemeClr val="accent4">
                    <a:lumMod val="50000"/>
                  </a:schemeClr>
                </a:solidFill>
                <a:sym typeface="Wingdings" panose="05000000000000000000" pitchFamily="2" charset="2"/>
              </a:rPr>
              <a:t> = 0,000001s = 1ns</a:t>
            </a:r>
          </a:p>
          <a:p>
            <a:r>
              <a:rPr lang="fr-FR" dirty="0">
                <a:solidFill>
                  <a:schemeClr val="accent4">
                    <a:lumMod val="50000"/>
                  </a:schemeClr>
                </a:solidFill>
              </a:rPr>
              <a:t>2carreaux * 500ns/carreau = 1000ns = 1µs</a:t>
            </a:r>
          </a:p>
          <a:p>
            <a:r>
              <a:rPr lang="fr-FR" dirty="0">
                <a:solidFill>
                  <a:schemeClr val="accent4">
                    <a:lumMod val="50000"/>
                  </a:schemeClr>
                </a:solidFill>
              </a:rPr>
              <a:t>Donc faux </a:t>
            </a:r>
          </a:p>
          <a:p>
            <a:r>
              <a:rPr lang="fr-FR" dirty="0">
                <a:solidFill>
                  <a:schemeClr val="accent4">
                    <a:lumMod val="50000"/>
                  </a:schemeClr>
                </a:solidFill>
              </a:rPr>
              <a:t>L’amplitude </a:t>
            </a:r>
            <a:r>
              <a:rPr lang="fr-FR" dirty="0" err="1">
                <a:solidFill>
                  <a:schemeClr val="accent4">
                    <a:lumMod val="50000"/>
                  </a:schemeClr>
                </a:solidFill>
              </a:rPr>
              <a:t>crete</a:t>
            </a:r>
            <a:r>
              <a:rPr lang="fr-FR" dirty="0">
                <a:solidFill>
                  <a:schemeClr val="accent4">
                    <a:lumMod val="50000"/>
                  </a:schemeClr>
                </a:solidFill>
              </a:rPr>
              <a:t> à </a:t>
            </a:r>
            <a:r>
              <a:rPr lang="fr-FR" dirty="0" err="1">
                <a:solidFill>
                  <a:schemeClr val="accent4">
                    <a:lumMod val="50000"/>
                  </a:schemeClr>
                </a:solidFill>
              </a:rPr>
              <a:t>crete</a:t>
            </a:r>
            <a:r>
              <a:rPr lang="fr-FR" dirty="0">
                <a:solidFill>
                  <a:schemeClr val="accent4">
                    <a:lumMod val="50000"/>
                  </a:schemeClr>
                </a:solidFill>
              </a:rPr>
              <a:t> est juste mais la fréquence est fausse </a:t>
            </a:r>
          </a:p>
        </p:txBody>
      </p:sp>
    </p:spTree>
    <p:extLst>
      <p:ext uri="{BB962C8B-B14F-4D97-AF65-F5344CB8AC3E}">
        <p14:creationId xmlns:p14="http://schemas.microsoft.com/office/powerpoint/2010/main" val="383345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Entrainement n°2</a:t>
            </a:r>
          </a:p>
        </p:txBody>
      </p:sp>
      <p:sp>
        <p:nvSpPr>
          <p:cNvPr id="3" name="Espace réservé du contenu 2"/>
          <p:cNvSpPr>
            <a:spLocks noGrp="1"/>
          </p:cNvSpPr>
          <p:nvPr>
            <p:ph idx="1"/>
          </p:nvPr>
        </p:nvSpPr>
        <p:spPr/>
        <p:txBody>
          <a:bodyPr/>
          <a:lstStyle/>
          <a:p>
            <a:r>
              <a:rPr lang="fr-FR" dirty="0"/>
              <a:t>Signal attendu :</a:t>
            </a:r>
          </a:p>
          <a:p>
            <a:pPr lvl="1"/>
            <a:r>
              <a:rPr lang="fr-FR" dirty="0"/>
              <a:t>Forme sinusoïdale</a:t>
            </a:r>
          </a:p>
          <a:p>
            <a:pPr lvl="1"/>
            <a:r>
              <a:rPr lang="fr-FR" dirty="0"/>
              <a:t>Fréquence : 20 kHz</a:t>
            </a:r>
          </a:p>
          <a:p>
            <a:pPr lvl="1"/>
            <a:r>
              <a:rPr lang="fr-FR" dirty="0"/>
              <a:t>Amplitude crête-à-crête : 10V</a:t>
            </a:r>
          </a:p>
          <a:p>
            <a:pPr lvl="2"/>
            <a:r>
              <a:rPr lang="fr-FR" dirty="0"/>
              <a:t>Vérifier si l’oscillogramme correspond bien au signal prévu.</a:t>
            </a:r>
          </a:p>
          <a:p>
            <a:pPr marL="457200" lvl="1" indent="0">
              <a:buNone/>
            </a:pPr>
            <a:endParaRPr lang="fr-FR" dirty="0"/>
          </a:p>
          <a:p>
            <a:endParaRPr lang="fr-FR" dirty="0"/>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8</a:t>
            </a:fld>
            <a:endParaRPr lang="fr-FR"/>
          </a:p>
        </p:txBody>
      </p:sp>
      <p:pic>
        <p:nvPicPr>
          <p:cNvPr id="7" name="Image 6"/>
          <p:cNvPicPr>
            <a:picLocks noChangeAspect="1"/>
          </p:cNvPicPr>
          <p:nvPr/>
        </p:nvPicPr>
        <p:blipFill rotWithShape="1">
          <a:blip r:embed="rId3"/>
          <a:srcRect r="17347"/>
          <a:stretch/>
        </p:blipFill>
        <p:spPr>
          <a:xfrm>
            <a:off x="5256000" y="2494442"/>
            <a:ext cx="5040000" cy="3834000"/>
          </a:xfrm>
          <a:prstGeom prst="rect">
            <a:avLst/>
          </a:prstGeom>
        </p:spPr>
      </p:pic>
      <p:sp>
        <p:nvSpPr>
          <p:cNvPr id="10" name="ZoneTexte 9">
            <a:extLst>
              <a:ext uri="{FF2B5EF4-FFF2-40B4-BE49-F238E27FC236}">
                <a16:creationId xmlns:a16="http://schemas.microsoft.com/office/drawing/2014/main" id="{B450A3E2-D85D-4717-87E9-7047C176FC95}"/>
              </a:ext>
            </a:extLst>
          </p:cNvPr>
          <p:cNvSpPr txBox="1"/>
          <p:nvPr/>
        </p:nvSpPr>
        <p:spPr>
          <a:xfrm>
            <a:off x="251012" y="2913530"/>
            <a:ext cx="4733364" cy="1754326"/>
          </a:xfrm>
          <a:prstGeom prst="rect">
            <a:avLst/>
          </a:prstGeom>
          <a:noFill/>
        </p:spPr>
        <p:txBody>
          <a:bodyPr wrap="square" rtlCol="0">
            <a:spAutoFit/>
          </a:bodyPr>
          <a:lstStyle/>
          <a:p>
            <a:r>
              <a:rPr lang="fr-FR" dirty="0">
                <a:solidFill>
                  <a:schemeClr val="accent4">
                    <a:lumMod val="50000"/>
                  </a:schemeClr>
                </a:solidFill>
              </a:rPr>
              <a:t>f = 1/T </a:t>
            </a:r>
            <a:r>
              <a:rPr lang="fr-FR" dirty="0">
                <a:solidFill>
                  <a:schemeClr val="accent4">
                    <a:lumMod val="50000"/>
                  </a:schemeClr>
                </a:solidFill>
                <a:sym typeface="Wingdings" panose="05000000000000000000" pitchFamily="2" charset="2"/>
              </a:rPr>
              <a:t> T = 1/f = 1/20*10</a:t>
            </a:r>
            <a:r>
              <a:rPr lang="fr-FR" baseline="30000" dirty="0">
                <a:solidFill>
                  <a:schemeClr val="accent4">
                    <a:lumMod val="50000"/>
                  </a:schemeClr>
                </a:solidFill>
                <a:sym typeface="Wingdings" panose="05000000000000000000" pitchFamily="2" charset="2"/>
              </a:rPr>
              <a:t>e</a:t>
            </a:r>
            <a:r>
              <a:rPr lang="fr-FR" dirty="0">
                <a:solidFill>
                  <a:schemeClr val="accent4">
                    <a:lumMod val="50000"/>
                  </a:schemeClr>
                </a:solidFill>
                <a:sym typeface="Wingdings" panose="05000000000000000000" pitchFamily="2" charset="2"/>
              </a:rPr>
              <a:t>3 = 0,00005s = 50µs</a:t>
            </a:r>
          </a:p>
          <a:p>
            <a:r>
              <a:rPr lang="fr-FR" dirty="0">
                <a:solidFill>
                  <a:schemeClr val="accent4">
                    <a:lumMod val="50000"/>
                  </a:schemeClr>
                </a:solidFill>
                <a:sym typeface="Wingdings" panose="05000000000000000000" pitchFamily="2" charset="2"/>
              </a:rPr>
              <a:t>2µs/carreau * 2,5 carreaux = 5µs </a:t>
            </a:r>
          </a:p>
          <a:p>
            <a:r>
              <a:rPr lang="fr-FR" dirty="0">
                <a:solidFill>
                  <a:schemeClr val="accent4">
                    <a:lumMod val="50000"/>
                  </a:schemeClr>
                </a:solidFill>
                <a:sym typeface="Wingdings" panose="05000000000000000000" pitchFamily="2" charset="2"/>
              </a:rPr>
              <a:t>Amplitude crête a crête = </a:t>
            </a:r>
            <a:r>
              <a:rPr lang="fr-FR" dirty="0" err="1">
                <a:solidFill>
                  <a:schemeClr val="accent4">
                    <a:lumMod val="50000"/>
                  </a:schemeClr>
                </a:solidFill>
                <a:sym typeface="Wingdings" panose="05000000000000000000" pitchFamily="2" charset="2"/>
              </a:rPr>
              <a:t>creteHaute</a:t>
            </a:r>
            <a:r>
              <a:rPr lang="fr-FR" dirty="0">
                <a:solidFill>
                  <a:schemeClr val="accent4">
                    <a:lumMod val="50000"/>
                  </a:schemeClr>
                </a:solidFill>
                <a:sym typeface="Wingdings" panose="05000000000000000000" pitchFamily="2" charset="2"/>
              </a:rPr>
              <a:t> – </a:t>
            </a:r>
            <a:r>
              <a:rPr lang="fr-FR" dirty="0" err="1">
                <a:solidFill>
                  <a:schemeClr val="accent4">
                    <a:lumMod val="50000"/>
                  </a:schemeClr>
                </a:solidFill>
                <a:sym typeface="Wingdings" panose="05000000000000000000" pitchFamily="2" charset="2"/>
              </a:rPr>
              <a:t>creteBasse</a:t>
            </a:r>
            <a:r>
              <a:rPr lang="fr-FR" dirty="0">
                <a:solidFill>
                  <a:schemeClr val="accent4">
                    <a:lumMod val="50000"/>
                  </a:schemeClr>
                </a:solidFill>
                <a:sym typeface="Wingdings" panose="05000000000000000000" pitchFamily="2" charset="2"/>
              </a:rPr>
              <a:t> = 5v - (-5v) = 10v</a:t>
            </a:r>
          </a:p>
          <a:p>
            <a:r>
              <a:rPr lang="fr-FR" dirty="0">
                <a:solidFill>
                  <a:schemeClr val="accent4">
                    <a:lumMod val="50000"/>
                  </a:schemeClr>
                </a:solidFill>
                <a:sym typeface="Wingdings" panose="05000000000000000000" pitchFamily="2" charset="2"/>
              </a:rPr>
              <a:t>Faux l’oscilloscope ne correspond pas : l’amplitude est bonne mais pas la </a:t>
            </a:r>
            <a:r>
              <a:rPr lang="fr-FR" dirty="0" err="1">
                <a:solidFill>
                  <a:schemeClr val="accent4">
                    <a:lumMod val="50000"/>
                  </a:schemeClr>
                </a:solidFill>
                <a:sym typeface="Wingdings" panose="05000000000000000000" pitchFamily="2" charset="2"/>
              </a:rPr>
              <a:t>frequence</a:t>
            </a:r>
            <a:r>
              <a:rPr lang="fr-FR" dirty="0">
                <a:solidFill>
                  <a:schemeClr val="accent4">
                    <a:lumMod val="50000"/>
                  </a:schemeClr>
                </a:solidFill>
                <a:sym typeface="Wingdings" panose="05000000000000000000" pitchFamily="2" charset="2"/>
              </a:rPr>
              <a:t> </a:t>
            </a:r>
          </a:p>
        </p:txBody>
      </p:sp>
    </p:spTree>
    <p:extLst>
      <p:ext uri="{BB962C8B-B14F-4D97-AF65-F5344CB8AC3E}">
        <p14:creationId xmlns:p14="http://schemas.microsoft.com/office/powerpoint/2010/main" val="109121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Entrainement n°3</a:t>
            </a:r>
          </a:p>
        </p:txBody>
      </p:sp>
      <p:sp>
        <p:nvSpPr>
          <p:cNvPr id="3" name="Espace réservé du contenu 2"/>
          <p:cNvSpPr>
            <a:spLocks noGrp="1"/>
          </p:cNvSpPr>
          <p:nvPr>
            <p:ph idx="1"/>
          </p:nvPr>
        </p:nvSpPr>
        <p:spPr>
          <a:xfrm>
            <a:off x="838200" y="741406"/>
            <a:ext cx="5753986" cy="5435558"/>
          </a:xfrm>
        </p:spPr>
        <p:txBody>
          <a:bodyPr/>
          <a:lstStyle/>
          <a:p>
            <a:r>
              <a:rPr lang="fr-FR" dirty="0"/>
              <a:t>Signal attendu :</a:t>
            </a:r>
          </a:p>
          <a:p>
            <a:pPr lvl="1"/>
            <a:r>
              <a:rPr lang="fr-FR" dirty="0"/>
              <a:t>Forme : </a:t>
            </a:r>
            <a:r>
              <a:rPr lang="fr-FR" dirty="0">
                <a:solidFill>
                  <a:schemeClr val="accent4">
                    <a:lumMod val="50000"/>
                  </a:schemeClr>
                </a:solidFill>
              </a:rPr>
              <a:t>Sinusoïdale</a:t>
            </a:r>
            <a:endParaRPr lang="fr-FR" dirty="0"/>
          </a:p>
          <a:p>
            <a:pPr lvl="1"/>
            <a:r>
              <a:rPr lang="fr-FR" dirty="0"/>
              <a:t>Fréquence : </a:t>
            </a:r>
            <a:r>
              <a:rPr lang="fr-FR" dirty="0">
                <a:solidFill>
                  <a:schemeClr val="accent4">
                    <a:lumMod val="50000"/>
                  </a:schemeClr>
                </a:solidFill>
              </a:rPr>
              <a:t>f = 1/t = 1/200µs = 5000Hz = 5kHz</a:t>
            </a:r>
            <a:endParaRPr lang="fr-FR" dirty="0"/>
          </a:p>
          <a:p>
            <a:pPr lvl="1"/>
            <a:r>
              <a:rPr lang="fr-FR" dirty="0"/>
              <a:t>Amplitude crête-à-crête : </a:t>
            </a:r>
            <a:r>
              <a:rPr lang="fr-FR" dirty="0">
                <a:solidFill>
                  <a:schemeClr val="accent4">
                    <a:lumMod val="50000"/>
                  </a:schemeClr>
                </a:solidFill>
              </a:rPr>
              <a:t>2v – (-2v) = 4v</a:t>
            </a:r>
            <a:endParaRPr lang="fr-FR" dirty="0"/>
          </a:p>
          <a:p>
            <a:pPr lvl="2"/>
            <a:r>
              <a:rPr lang="fr-FR" dirty="0"/>
              <a:t>Relever les caractéristiques de ce signal.</a:t>
            </a:r>
          </a:p>
          <a:p>
            <a:pPr marL="0" indent="0">
              <a:buNone/>
            </a:pPr>
            <a:endParaRPr lang="fr-FR" dirty="0"/>
          </a:p>
        </p:txBody>
      </p:sp>
      <p:sp>
        <p:nvSpPr>
          <p:cNvPr id="4" name="Espace réservé de la date 3"/>
          <p:cNvSpPr>
            <a:spLocks noGrp="1"/>
          </p:cNvSpPr>
          <p:nvPr>
            <p:ph type="dt" sz="half" idx="10"/>
          </p:nvPr>
        </p:nvSpPr>
        <p:spPr/>
        <p:txBody>
          <a:bodyPr/>
          <a:lstStyle/>
          <a:p>
            <a:r>
              <a:rPr lang="fr-FR"/>
              <a:t>F Capallera / octobre 2021</a:t>
            </a:r>
          </a:p>
        </p:txBody>
      </p:sp>
      <p:sp>
        <p:nvSpPr>
          <p:cNvPr id="5" name="Espace réservé du pied de page 4"/>
          <p:cNvSpPr>
            <a:spLocks noGrp="1"/>
          </p:cNvSpPr>
          <p:nvPr>
            <p:ph type="ftr" sz="quarter" idx="11"/>
          </p:nvPr>
        </p:nvSpPr>
        <p:spPr/>
        <p:txBody>
          <a:bodyPr/>
          <a:lstStyle/>
          <a:p>
            <a:r>
              <a:rPr lang="fr-FR"/>
              <a:t>R&amp;T1 / Saé 13</a:t>
            </a:r>
          </a:p>
        </p:txBody>
      </p:sp>
      <p:sp>
        <p:nvSpPr>
          <p:cNvPr id="6" name="Espace réservé du numéro de diapositive 5"/>
          <p:cNvSpPr>
            <a:spLocks noGrp="1"/>
          </p:cNvSpPr>
          <p:nvPr>
            <p:ph type="sldNum" sz="quarter" idx="12"/>
          </p:nvPr>
        </p:nvSpPr>
        <p:spPr/>
        <p:txBody>
          <a:bodyPr/>
          <a:lstStyle/>
          <a:p>
            <a:fld id="{05247037-115D-4556-B6C3-0B86347C3037}" type="slidenum">
              <a:rPr lang="fr-FR" smtClean="0"/>
              <a:t>9</a:t>
            </a:fld>
            <a:endParaRPr lang="fr-FR"/>
          </a:p>
        </p:txBody>
      </p:sp>
      <p:pic>
        <p:nvPicPr>
          <p:cNvPr id="13" name="Image 12"/>
          <p:cNvPicPr>
            <a:picLocks noChangeAspect="1"/>
          </p:cNvPicPr>
          <p:nvPr/>
        </p:nvPicPr>
        <p:blipFill rotWithShape="1">
          <a:blip r:embed="rId3"/>
          <a:srcRect r="17347"/>
          <a:stretch/>
        </p:blipFill>
        <p:spPr>
          <a:xfrm>
            <a:off x="5255987" y="2494442"/>
            <a:ext cx="5040000" cy="3834000"/>
          </a:xfrm>
          <a:prstGeom prst="rect">
            <a:avLst/>
          </a:prstGeom>
        </p:spPr>
      </p:pic>
    </p:spTree>
    <p:extLst>
      <p:ext uri="{BB962C8B-B14F-4D97-AF65-F5344CB8AC3E}">
        <p14:creationId xmlns:p14="http://schemas.microsoft.com/office/powerpoint/2010/main" val="268215910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14563</TotalTime>
  <Words>2584</Words>
  <Application>Microsoft Office PowerPoint</Application>
  <PresentationFormat>Grand écran</PresentationFormat>
  <Paragraphs>343</Paragraphs>
  <Slides>36</Slides>
  <Notes>9</Notes>
  <HiddenSlides>0</HiddenSlides>
  <MMClips>0</MMClips>
  <ScaleCrop>false</ScaleCrop>
  <HeadingPairs>
    <vt:vector size="8" baseType="variant">
      <vt:variant>
        <vt:lpstr>Polices utilisées</vt:lpstr>
      </vt:variant>
      <vt:variant>
        <vt:i4>8</vt:i4>
      </vt:variant>
      <vt:variant>
        <vt:lpstr>Thème</vt:lpstr>
      </vt:variant>
      <vt:variant>
        <vt:i4>1</vt:i4>
      </vt:variant>
      <vt:variant>
        <vt:lpstr>Serveurs OLE incorporés</vt:lpstr>
      </vt:variant>
      <vt:variant>
        <vt:i4>2</vt:i4>
      </vt:variant>
      <vt:variant>
        <vt:lpstr>Titres des diapositives</vt:lpstr>
      </vt:variant>
      <vt:variant>
        <vt:i4>36</vt:i4>
      </vt:variant>
    </vt:vector>
  </HeadingPairs>
  <TitlesOfParts>
    <vt:vector size="47" baseType="lpstr">
      <vt:lpstr>Arial</vt:lpstr>
      <vt:lpstr>Bell MT</vt:lpstr>
      <vt:lpstr>Calibri</vt:lpstr>
      <vt:lpstr>Calibri Light</vt:lpstr>
      <vt:lpstr>Cambria Math</vt:lpstr>
      <vt:lpstr>Monotype Corsiva</vt:lpstr>
      <vt:lpstr>MV Boli</vt:lpstr>
      <vt:lpstr>Times New Roman</vt:lpstr>
      <vt:lpstr>Thème Office</vt:lpstr>
      <vt:lpstr>Feuille de calcul</vt:lpstr>
      <vt:lpstr>Feuille de calcul Microsoft Excel</vt:lpstr>
      <vt:lpstr>Etude de supports de transmission : Câbles Coaxiaux   Fibres Optiques </vt:lpstr>
      <vt:lpstr>Consigne pour cette séance de Saé 13 non encadrée</vt:lpstr>
      <vt:lpstr>Caractérisation d’un signal sinusoïdal à l’aide un oscilloscope</vt:lpstr>
      <vt:lpstr>Présentation</vt:lpstr>
      <vt:lpstr>Découverte de l’appareil</vt:lpstr>
      <vt:lpstr>Relevé de caractéristiques</vt:lpstr>
      <vt:lpstr>Entrainement n°1</vt:lpstr>
      <vt:lpstr>Entrainement n°2</vt:lpstr>
      <vt:lpstr>Entrainement n°3</vt:lpstr>
      <vt:lpstr>Entrainement n°4</vt:lpstr>
      <vt:lpstr>Entrainement n°5</vt:lpstr>
      <vt:lpstr>Etude de transmission par câble coaxial</vt:lpstr>
      <vt:lpstr>Mesure du temps de propagation</vt:lpstr>
      <vt:lpstr>Mesure du temps de propagation</vt:lpstr>
      <vt:lpstr>Mesure du temps de propagation</vt:lpstr>
      <vt:lpstr>Mesure de l’atténuation</vt:lpstr>
      <vt:lpstr>Mesure de l’atténuation</vt:lpstr>
      <vt:lpstr>Mesure de l’atténuation</vt:lpstr>
      <vt:lpstr>Mesure de l’atténuation</vt:lpstr>
      <vt:lpstr>Mesure de l’atténuation</vt:lpstr>
      <vt:lpstr>Mesure de l’atténuation</vt:lpstr>
      <vt:lpstr>Etude de transmission par fibres optiques</vt:lpstr>
      <vt:lpstr>Présentation du matériel</vt:lpstr>
      <vt:lpstr>Présentation du matériel</vt:lpstr>
      <vt:lpstr>Présentation du matériel</vt:lpstr>
      <vt:lpstr>Présentation du matériel</vt:lpstr>
      <vt:lpstr>Présentation du matériel</vt:lpstr>
      <vt:lpstr>Présentation du matériel</vt:lpstr>
      <vt:lpstr>Présentation du matériel</vt:lpstr>
      <vt:lpstr>Présentation du matériel</vt:lpstr>
      <vt:lpstr>Utilisation d’un photomètre</vt:lpstr>
      <vt:lpstr>Etudes de mesure et calcul d’atténuation</vt:lpstr>
      <vt:lpstr>Etudes de mesure et calcul d’atténuation</vt:lpstr>
      <vt:lpstr>Etudes de mesure et calcul d’atténuation</vt:lpstr>
      <vt:lpstr>Etudes de mesure et calcul d’atténuation</vt:lpstr>
      <vt:lpstr>Fin</vt:lpstr>
    </vt:vector>
  </TitlesOfParts>
  <Company>UCA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Florence CAPALLERA</dc:creator>
  <cp:lastModifiedBy>Joel Perrone</cp:lastModifiedBy>
  <cp:revision>281</cp:revision>
  <cp:lastPrinted>2021-10-09T10:34:42Z</cp:lastPrinted>
  <dcterms:created xsi:type="dcterms:W3CDTF">2020-10-02T12:31:29Z</dcterms:created>
  <dcterms:modified xsi:type="dcterms:W3CDTF">2023-10-11T19:09:47Z</dcterms:modified>
</cp:coreProperties>
</file>