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183.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docProps/custom.xml" ContentType="application/vnd.openxmlformats-officedocument.custom-properties+xml"/>
  <Override PartName="/ppt/slides/slide129.xml" ContentType="application/vnd.openxmlformats-officedocument.presentationml.slide+xml"/>
  <Override PartName="/ppt/slides/slide17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338" r:id="rId3"/>
    <p:sldId id="473" r:id="rId4"/>
    <p:sldId id="413" r:id="rId5"/>
    <p:sldId id="414" r:id="rId6"/>
    <p:sldId id="415" r:id="rId7"/>
    <p:sldId id="412" r:id="rId8"/>
    <p:sldId id="382" r:id="rId9"/>
    <p:sldId id="383" r:id="rId10"/>
    <p:sldId id="384" r:id="rId11"/>
    <p:sldId id="397" r:id="rId12"/>
    <p:sldId id="398" r:id="rId13"/>
    <p:sldId id="399" r:id="rId14"/>
    <p:sldId id="400" r:id="rId15"/>
    <p:sldId id="401" r:id="rId16"/>
    <p:sldId id="402" r:id="rId17"/>
    <p:sldId id="403" r:id="rId18"/>
    <p:sldId id="404" r:id="rId19"/>
    <p:sldId id="405" r:id="rId20"/>
    <p:sldId id="406" r:id="rId21"/>
    <p:sldId id="407" r:id="rId22"/>
    <p:sldId id="408" r:id="rId23"/>
    <p:sldId id="409" r:id="rId24"/>
    <p:sldId id="410" r:id="rId25"/>
    <p:sldId id="411" r:id="rId26"/>
    <p:sldId id="385" r:id="rId27"/>
    <p:sldId id="378" r:id="rId28"/>
    <p:sldId id="379" r:id="rId29"/>
    <p:sldId id="380" r:id="rId30"/>
    <p:sldId id="387" r:id="rId31"/>
    <p:sldId id="388" r:id="rId32"/>
    <p:sldId id="389" r:id="rId33"/>
    <p:sldId id="390" r:id="rId34"/>
    <p:sldId id="391" r:id="rId35"/>
    <p:sldId id="392" r:id="rId36"/>
    <p:sldId id="393" r:id="rId37"/>
    <p:sldId id="394" r:id="rId38"/>
    <p:sldId id="395" r:id="rId39"/>
    <p:sldId id="416" r:id="rId40"/>
    <p:sldId id="417" r:id="rId41"/>
    <p:sldId id="418" r:id="rId42"/>
    <p:sldId id="419" r:id="rId43"/>
    <p:sldId id="420" r:id="rId44"/>
    <p:sldId id="421" r:id="rId45"/>
    <p:sldId id="422" r:id="rId46"/>
    <p:sldId id="423" r:id="rId47"/>
    <p:sldId id="424" r:id="rId48"/>
    <p:sldId id="425" r:id="rId49"/>
    <p:sldId id="426" r:id="rId50"/>
    <p:sldId id="427" r:id="rId51"/>
    <p:sldId id="428" r:id="rId52"/>
    <p:sldId id="429" r:id="rId53"/>
    <p:sldId id="430" r:id="rId54"/>
    <p:sldId id="431" r:id="rId55"/>
    <p:sldId id="432" r:id="rId56"/>
    <p:sldId id="433" r:id="rId57"/>
    <p:sldId id="434" r:id="rId58"/>
    <p:sldId id="435" r:id="rId59"/>
    <p:sldId id="436" r:id="rId60"/>
    <p:sldId id="437" r:id="rId61"/>
    <p:sldId id="438" r:id="rId62"/>
    <p:sldId id="439" r:id="rId63"/>
    <p:sldId id="440" r:id="rId64"/>
    <p:sldId id="441" r:id="rId65"/>
    <p:sldId id="442" r:id="rId66"/>
    <p:sldId id="443" r:id="rId67"/>
    <p:sldId id="444" r:id="rId68"/>
    <p:sldId id="445" r:id="rId69"/>
    <p:sldId id="446" r:id="rId70"/>
    <p:sldId id="447" r:id="rId71"/>
    <p:sldId id="448" r:id="rId72"/>
    <p:sldId id="449" r:id="rId73"/>
    <p:sldId id="450" r:id="rId74"/>
    <p:sldId id="451" r:id="rId75"/>
    <p:sldId id="452" r:id="rId76"/>
    <p:sldId id="453" r:id="rId77"/>
    <p:sldId id="454" r:id="rId78"/>
    <p:sldId id="455" r:id="rId79"/>
    <p:sldId id="456" r:id="rId80"/>
    <p:sldId id="457" r:id="rId81"/>
    <p:sldId id="458" r:id="rId82"/>
    <p:sldId id="459" r:id="rId83"/>
    <p:sldId id="460"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461"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6" r:id="rId116"/>
    <p:sldId id="462" r:id="rId117"/>
    <p:sldId id="463" r:id="rId118"/>
    <p:sldId id="464" r:id="rId119"/>
    <p:sldId id="465" r:id="rId120"/>
    <p:sldId id="466" r:id="rId121"/>
    <p:sldId id="467" r:id="rId122"/>
    <p:sldId id="468" r:id="rId123"/>
    <p:sldId id="469" r:id="rId124"/>
    <p:sldId id="470" r:id="rId125"/>
    <p:sldId id="471" r:id="rId126"/>
    <p:sldId id="257" r:id="rId127"/>
    <p:sldId id="472" r:id="rId128"/>
    <p:sldId id="279" r:id="rId129"/>
    <p:sldId id="280" r:id="rId130"/>
    <p:sldId id="281" r:id="rId131"/>
    <p:sldId id="282" r:id="rId132"/>
    <p:sldId id="283" r:id="rId133"/>
    <p:sldId id="284" r:id="rId134"/>
    <p:sldId id="285" r:id="rId135"/>
    <p:sldId id="286" r:id="rId136"/>
    <p:sldId id="259" r:id="rId137"/>
    <p:sldId id="260" r:id="rId138"/>
    <p:sldId id="261" r:id="rId139"/>
    <p:sldId id="525" r:id="rId140"/>
    <p:sldId id="474" r:id="rId141"/>
    <p:sldId id="475" r:id="rId142"/>
    <p:sldId id="476" r:id="rId143"/>
    <p:sldId id="477" r:id="rId144"/>
    <p:sldId id="478" r:id="rId145"/>
    <p:sldId id="479" r:id="rId146"/>
    <p:sldId id="480" r:id="rId147"/>
    <p:sldId id="481" r:id="rId148"/>
    <p:sldId id="482" r:id="rId149"/>
    <p:sldId id="483" r:id="rId150"/>
    <p:sldId id="484" r:id="rId151"/>
    <p:sldId id="485" r:id="rId152"/>
    <p:sldId id="486" r:id="rId153"/>
    <p:sldId id="487" r:id="rId154"/>
    <p:sldId id="488" r:id="rId155"/>
    <p:sldId id="489" r:id="rId156"/>
    <p:sldId id="490" r:id="rId157"/>
    <p:sldId id="491" r:id="rId158"/>
    <p:sldId id="492" r:id="rId159"/>
    <p:sldId id="493" r:id="rId160"/>
    <p:sldId id="494" r:id="rId161"/>
    <p:sldId id="495" r:id="rId162"/>
    <p:sldId id="496" r:id="rId163"/>
    <p:sldId id="497" r:id="rId164"/>
    <p:sldId id="498" r:id="rId165"/>
    <p:sldId id="499" r:id="rId166"/>
    <p:sldId id="500" r:id="rId167"/>
    <p:sldId id="501" r:id="rId168"/>
    <p:sldId id="502" r:id="rId169"/>
    <p:sldId id="503" r:id="rId170"/>
    <p:sldId id="504" r:id="rId171"/>
    <p:sldId id="505" r:id="rId172"/>
    <p:sldId id="506" r:id="rId173"/>
    <p:sldId id="507" r:id="rId174"/>
    <p:sldId id="508" r:id="rId175"/>
    <p:sldId id="509" r:id="rId176"/>
    <p:sldId id="510" r:id="rId177"/>
    <p:sldId id="511" r:id="rId178"/>
    <p:sldId id="512" r:id="rId179"/>
    <p:sldId id="513" r:id="rId180"/>
    <p:sldId id="514" r:id="rId181"/>
    <p:sldId id="515" r:id="rId182"/>
    <p:sldId id="516" r:id="rId183"/>
    <p:sldId id="517" r:id="rId184"/>
    <p:sldId id="526" r:id="rId185"/>
    <p:sldId id="518" r:id="rId186"/>
    <p:sldId id="519" r:id="rId187"/>
    <p:sldId id="520" r:id="rId188"/>
    <p:sldId id="521" r:id="rId189"/>
    <p:sldId id="522" r:id="rId190"/>
    <p:sldId id="523" r:id="rId191"/>
    <p:sldId id="524" r:id="rId192"/>
    <p:sldId id="527" r:id="rId19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kern="1200">
        <a:solidFill>
          <a:schemeClr val="tx1"/>
        </a:solidFill>
        <a:latin typeface="Times New Roman" pitchFamily="18" charset="0"/>
        <a:ea typeface="+mn-ea"/>
        <a:cs typeface="Arial" pitchFamily="34" charset="0"/>
      </a:defRPr>
    </a:lvl5pPr>
    <a:lvl6pPr marL="2286000" algn="l" defTabSz="914400" rtl="0" eaLnBrk="1" latinLnBrk="0" hangingPunct="1">
      <a:defRPr kern="1200">
        <a:solidFill>
          <a:schemeClr val="tx1"/>
        </a:solidFill>
        <a:latin typeface="Times New Roman" pitchFamily="18" charset="0"/>
        <a:ea typeface="+mn-ea"/>
        <a:cs typeface="Arial" pitchFamily="34" charset="0"/>
      </a:defRPr>
    </a:lvl6pPr>
    <a:lvl7pPr marL="2743200" algn="l" defTabSz="914400" rtl="0" eaLnBrk="1" latinLnBrk="0" hangingPunct="1">
      <a:defRPr kern="1200">
        <a:solidFill>
          <a:schemeClr val="tx1"/>
        </a:solidFill>
        <a:latin typeface="Times New Roman" pitchFamily="18" charset="0"/>
        <a:ea typeface="+mn-ea"/>
        <a:cs typeface="Arial" pitchFamily="34" charset="0"/>
      </a:defRPr>
    </a:lvl7pPr>
    <a:lvl8pPr marL="3200400" algn="l" defTabSz="914400" rtl="0" eaLnBrk="1" latinLnBrk="0" hangingPunct="1">
      <a:defRPr kern="1200">
        <a:solidFill>
          <a:schemeClr val="tx1"/>
        </a:solidFill>
        <a:latin typeface="Times New Roman" pitchFamily="18" charset="0"/>
        <a:ea typeface="+mn-ea"/>
        <a:cs typeface="Arial" pitchFamily="34" charset="0"/>
      </a:defRPr>
    </a:lvl8pPr>
    <a:lvl9pPr marL="3657600" algn="l" defTabSz="914400" rtl="0" eaLnBrk="1" latinLnBrk="0" hangingPunct="1">
      <a:defRPr kern="1200">
        <a:solidFill>
          <a:schemeClr val="tx1"/>
        </a:solidFill>
        <a:latin typeface="Times New Roman"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00"/>
    <p:restoredTop sz="94600"/>
  </p:normalViewPr>
  <p:slideViewPr>
    <p:cSldViewPr>
      <p:cViewPr>
        <p:scale>
          <a:sx n="84" d="100"/>
          <a:sy n="84" d="100"/>
        </p:scale>
        <p:origin x="-1824" y="-24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5" Type="http://schemas.openxmlformats.org/officeDocument/2006/relationships/image" Target="../media/image71.wmf"/><Relationship Id="rId4" Type="http://schemas.openxmlformats.org/officeDocument/2006/relationships/image" Target="../media/image7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78.wmf"/><Relationship Id="rId7" Type="http://schemas.openxmlformats.org/officeDocument/2006/relationships/image" Target="../media/image82.wmf"/><Relationship Id="rId12" Type="http://schemas.openxmlformats.org/officeDocument/2006/relationships/image" Target="../media/image87.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11" Type="http://schemas.openxmlformats.org/officeDocument/2006/relationships/image" Target="../media/image86.wmf"/><Relationship Id="rId5" Type="http://schemas.openxmlformats.org/officeDocument/2006/relationships/image" Target="../media/image80.wmf"/><Relationship Id="rId10" Type="http://schemas.openxmlformats.org/officeDocument/2006/relationships/image" Target="../media/image85.wmf"/><Relationship Id="rId4" Type="http://schemas.openxmlformats.org/officeDocument/2006/relationships/image" Target="../media/image79.wmf"/><Relationship Id="rId9" Type="http://schemas.openxmlformats.org/officeDocument/2006/relationships/image" Target="../media/image8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5" Type="http://schemas.openxmlformats.org/officeDocument/2006/relationships/image" Target="../media/image115.wmf"/><Relationship Id="rId4" Type="http://schemas.openxmlformats.org/officeDocument/2006/relationships/image" Target="../media/image11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5" Type="http://schemas.openxmlformats.org/officeDocument/2006/relationships/image" Target="../media/image124.wmf"/><Relationship Id="rId4" Type="http://schemas.openxmlformats.org/officeDocument/2006/relationships/image" Target="../media/image12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4" Type="http://schemas.openxmlformats.org/officeDocument/2006/relationships/image" Target="../media/image134.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44.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46.wmf"/><Relationship Id="rId1" Type="http://schemas.openxmlformats.org/officeDocument/2006/relationships/image" Target="../media/image145.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48.wmf"/><Relationship Id="rId1" Type="http://schemas.openxmlformats.org/officeDocument/2006/relationships/image" Target="../media/image147.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5" Type="http://schemas.openxmlformats.org/officeDocument/2006/relationships/image" Target="../media/image153.wmf"/><Relationship Id="rId4" Type="http://schemas.openxmlformats.org/officeDocument/2006/relationships/image" Target="../media/image15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62.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66.wmf"/><Relationship Id="rId1" Type="http://schemas.openxmlformats.org/officeDocument/2006/relationships/image" Target="../media/image165.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71.wmf"/><Relationship Id="rId1" Type="http://schemas.openxmlformats.org/officeDocument/2006/relationships/image" Target="../media/image170.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73.wmf"/><Relationship Id="rId1" Type="http://schemas.openxmlformats.org/officeDocument/2006/relationships/image" Target="../media/image172.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image" Target="../media/image175.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4" Type="http://schemas.openxmlformats.org/officeDocument/2006/relationships/image" Target="../media/image18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4" Type="http://schemas.openxmlformats.org/officeDocument/2006/relationships/image" Target="../media/image184.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86.wmf"/><Relationship Id="rId1" Type="http://schemas.openxmlformats.org/officeDocument/2006/relationships/image" Target="../media/image185.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87.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90.wmf"/><Relationship Id="rId1" Type="http://schemas.openxmlformats.org/officeDocument/2006/relationships/image" Target="../media/image189.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213.wmf"/><Relationship Id="rId1" Type="http://schemas.openxmlformats.org/officeDocument/2006/relationships/image" Target="../media/image212.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8.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221.wmf"/><Relationship Id="rId4" Type="http://schemas.openxmlformats.org/officeDocument/2006/relationships/image" Target="../media/image224.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image" Target="../media/image230.emf"/><Relationship Id="rId7" Type="http://schemas.openxmlformats.org/officeDocument/2006/relationships/image" Target="../media/image234.wmf"/><Relationship Id="rId2" Type="http://schemas.openxmlformats.org/officeDocument/2006/relationships/image" Target="../media/image229.wmf"/><Relationship Id="rId1" Type="http://schemas.openxmlformats.org/officeDocument/2006/relationships/image" Target="../media/image228.wmf"/><Relationship Id="rId6" Type="http://schemas.openxmlformats.org/officeDocument/2006/relationships/image" Target="../media/image233.wmf"/><Relationship Id="rId5" Type="http://schemas.openxmlformats.org/officeDocument/2006/relationships/image" Target="../media/image232.emf"/><Relationship Id="rId4" Type="http://schemas.openxmlformats.org/officeDocument/2006/relationships/image" Target="../media/image23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38.wmf"/><Relationship Id="rId2" Type="http://schemas.openxmlformats.org/officeDocument/2006/relationships/image" Target="../media/image237.wmf"/><Relationship Id="rId1" Type="http://schemas.openxmlformats.org/officeDocument/2006/relationships/image" Target="../media/image236.wmf"/><Relationship Id="rId4" Type="http://schemas.openxmlformats.org/officeDocument/2006/relationships/image" Target="../media/image239.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241.wmf"/><Relationship Id="rId1" Type="http://schemas.openxmlformats.org/officeDocument/2006/relationships/image" Target="../media/image240.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42.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246.wmf"/><Relationship Id="rId1" Type="http://schemas.openxmlformats.org/officeDocument/2006/relationships/image" Target="../media/image245.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47.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50.wmf"/><Relationship Id="rId2" Type="http://schemas.openxmlformats.org/officeDocument/2006/relationships/image" Target="../media/image249.wmf"/><Relationship Id="rId1" Type="http://schemas.openxmlformats.org/officeDocument/2006/relationships/image" Target="../media/image248.wmf"/><Relationship Id="rId4" Type="http://schemas.openxmlformats.org/officeDocument/2006/relationships/image" Target="../media/image251.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54.wmf"/><Relationship Id="rId2" Type="http://schemas.openxmlformats.org/officeDocument/2006/relationships/image" Target="../media/image253.wmf"/><Relationship Id="rId1" Type="http://schemas.openxmlformats.org/officeDocument/2006/relationships/image" Target="../media/image252.wmf"/><Relationship Id="rId4" Type="http://schemas.openxmlformats.org/officeDocument/2006/relationships/image" Target="../media/image255.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 Id="rId4" Type="http://schemas.openxmlformats.org/officeDocument/2006/relationships/image" Target="../media/image262.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263.wmf"/><Relationship Id="rId1" Type="http://schemas.openxmlformats.org/officeDocument/2006/relationships/image" Target="../media/image26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2066" name="Group 18"/>
          <p:cNvGrpSpPr>
            <a:grpSpLocks/>
          </p:cNvGrpSpPr>
          <p:nvPr/>
        </p:nvGrpSpPr>
        <p:grpSpPr bwMode="auto">
          <a:xfrm>
            <a:off x="-17463" y="-20638"/>
            <a:ext cx="9159876" cy="6878638"/>
            <a:chOff x="-11" y="-13"/>
            <a:chExt cx="5770" cy="4333"/>
          </a:xfrm>
        </p:grpSpPr>
        <p:sp>
          <p:nvSpPr>
            <p:cNvPr id="2050" name="Rectangle 2"/>
            <p:cNvSpPr>
              <a:spLocks noChangeArrowheads="1"/>
            </p:cNvSpPr>
            <p:nvPr/>
          </p:nvSpPr>
          <p:spPr bwMode="hidden">
            <a:xfrm>
              <a:off x="1008" y="0"/>
              <a:ext cx="4751" cy="4319"/>
            </a:xfrm>
            <a:prstGeom prst="rect">
              <a:avLst/>
            </a:prstGeom>
            <a:gradFill rotWithShape="0">
              <a:gsLst>
                <a:gs pos="0">
                  <a:schemeClr val="folHlink"/>
                </a:gs>
                <a:gs pos="100000">
                  <a:schemeClr val="bg1"/>
                </a:gs>
              </a:gsLst>
              <a:path path="rect">
                <a:fillToRect l="100000" t="100000"/>
              </a:path>
            </a:gradFill>
            <a:ln w="9525">
              <a:noFill/>
              <a:miter lim="800000"/>
              <a:headEnd/>
              <a:tailEnd/>
            </a:ln>
            <a:effectLst/>
          </p:spPr>
          <p:txBody>
            <a:bodyPr wrap="none" anchor="ctr"/>
            <a:lstStyle/>
            <a:p>
              <a:endParaRPr lang="es-MX" dirty="0"/>
            </a:p>
          </p:txBody>
        </p:sp>
        <p:sp>
          <p:nvSpPr>
            <p:cNvPr id="2051" name="Rectangle 3"/>
            <p:cNvSpPr>
              <a:spLocks noChangeArrowheads="1"/>
            </p:cNvSpPr>
            <p:nvPr/>
          </p:nvSpPr>
          <p:spPr bwMode="hidden">
            <a:xfrm>
              <a:off x="0" y="0"/>
              <a:ext cx="912" cy="3984"/>
            </a:xfrm>
            <a:prstGeom prst="rect">
              <a:avLst/>
            </a:prstGeom>
            <a:gradFill rotWithShape="0">
              <a:gsLst>
                <a:gs pos="0">
                  <a:schemeClr val="bg2"/>
                </a:gs>
                <a:gs pos="100000">
                  <a:schemeClr val="bg1"/>
                </a:gs>
              </a:gsLst>
              <a:path path="rect">
                <a:fillToRect r="100000" b="100000"/>
              </a:path>
            </a:gradFill>
            <a:ln w="9525">
              <a:noFill/>
              <a:miter lim="800000"/>
              <a:headEnd/>
              <a:tailEnd/>
            </a:ln>
            <a:effectLst/>
          </p:spPr>
          <p:txBody>
            <a:bodyPr wrap="none" anchor="ctr"/>
            <a:lstStyle/>
            <a:p>
              <a:endParaRPr lang="es-MX" dirty="0"/>
            </a:p>
          </p:txBody>
        </p:sp>
        <p:sp>
          <p:nvSpPr>
            <p:cNvPr id="2052" name="Freeform 4"/>
            <p:cNvSpPr>
              <a:spLocks/>
            </p:cNvSpPr>
            <p:nvPr/>
          </p:nvSpPr>
          <p:spPr bwMode="grayWhite">
            <a:xfrm>
              <a:off x="77" y="83"/>
              <a:ext cx="447" cy="520"/>
            </a:xfrm>
            <a:custGeom>
              <a:avLst/>
              <a:gdLst/>
              <a:ahLst/>
              <a:cxnLst>
                <a:cxn ang="0">
                  <a:pos x="254" y="495"/>
                </a:cxn>
                <a:cxn ang="0">
                  <a:pos x="245" y="454"/>
                </a:cxn>
                <a:cxn ang="0">
                  <a:pos x="230" y="417"/>
                </a:cxn>
                <a:cxn ang="0">
                  <a:pos x="193" y="402"/>
                </a:cxn>
                <a:cxn ang="0">
                  <a:pos x="150" y="412"/>
                </a:cxn>
                <a:cxn ang="0">
                  <a:pos x="112" y="417"/>
                </a:cxn>
                <a:cxn ang="0">
                  <a:pos x="93" y="399"/>
                </a:cxn>
                <a:cxn ang="0">
                  <a:pos x="81" y="370"/>
                </a:cxn>
                <a:cxn ang="0">
                  <a:pos x="75" y="339"/>
                </a:cxn>
                <a:cxn ang="0">
                  <a:pos x="76" y="309"/>
                </a:cxn>
                <a:cxn ang="0">
                  <a:pos x="106" y="300"/>
                </a:cxn>
                <a:cxn ang="0">
                  <a:pos x="146" y="307"/>
                </a:cxn>
                <a:cxn ang="0">
                  <a:pos x="175" y="294"/>
                </a:cxn>
                <a:cxn ang="0">
                  <a:pos x="186" y="273"/>
                </a:cxn>
                <a:cxn ang="0">
                  <a:pos x="189" y="246"/>
                </a:cxn>
                <a:cxn ang="0">
                  <a:pos x="188" y="219"/>
                </a:cxn>
                <a:cxn ang="0">
                  <a:pos x="178" y="191"/>
                </a:cxn>
                <a:cxn ang="0">
                  <a:pos x="153" y="171"/>
                </a:cxn>
                <a:cxn ang="0">
                  <a:pos x="123" y="172"/>
                </a:cxn>
                <a:cxn ang="0">
                  <a:pos x="93" y="185"/>
                </a:cxn>
                <a:cxn ang="0">
                  <a:pos x="64" y="194"/>
                </a:cxn>
                <a:cxn ang="0">
                  <a:pos x="34" y="185"/>
                </a:cxn>
                <a:cxn ang="0">
                  <a:pos x="19" y="166"/>
                </a:cxn>
                <a:cxn ang="0">
                  <a:pos x="9" y="146"/>
                </a:cxn>
                <a:cxn ang="0">
                  <a:pos x="2" y="122"/>
                </a:cxn>
                <a:cxn ang="0">
                  <a:pos x="0" y="98"/>
                </a:cxn>
                <a:cxn ang="0">
                  <a:pos x="387" y="12"/>
                </a:cxn>
                <a:cxn ang="0">
                  <a:pos x="399" y="41"/>
                </a:cxn>
                <a:cxn ang="0">
                  <a:pos x="406" y="74"/>
                </a:cxn>
                <a:cxn ang="0">
                  <a:pos x="411" y="107"/>
                </a:cxn>
                <a:cxn ang="0">
                  <a:pos x="396" y="141"/>
                </a:cxn>
                <a:cxn ang="0">
                  <a:pos x="375" y="144"/>
                </a:cxn>
                <a:cxn ang="0">
                  <a:pos x="354" y="141"/>
                </a:cxn>
                <a:cxn ang="0">
                  <a:pos x="332" y="137"/>
                </a:cxn>
                <a:cxn ang="0">
                  <a:pos x="307" y="141"/>
                </a:cxn>
                <a:cxn ang="0">
                  <a:pos x="286" y="166"/>
                </a:cxn>
                <a:cxn ang="0">
                  <a:pos x="285" y="199"/>
                </a:cxn>
                <a:cxn ang="0">
                  <a:pos x="289" y="222"/>
                </a:cxn>
                <a:cxn ang="0">
                  <a:pos x="295" y="247"/>
                </a:cxn>
                <a:cxn ang="0">
                  <a:pos x="308" y="268"/>
                </a:cxn>
                <a:cxn ang="0">
                  <a:pos x="332" y="282"/>
                </a:cxn>
                <a:cxn ang="0">
                  <a:pos x="357" y="282"/>
                </a:cxn>
                <a:cxn ang="0">
                  <a:pos x="379" y="272"/>
                </a:cxn>
                <a:cxn ang="0">
                  <a:pos x="402" y="262"/>
                </a:cxn>
                <a:cxn ang="0">
                  <a:pos x="426" y="265"/>
                </a:cxn>
                <a:cxn ang="0">
                  <a:pos x="436" y="287"/>
                </a:cxn>
                <a:cxn ang="0">
                  <a:pos x="442" y="312"/>
                </a:cxn>
                <a:cxn ang="0">
                  <a:pos x="444" y="338"/>
                </a:cxn>
                <a:cxn ang="0">
                  <a:pos x="436" y="358"/>
                </a:cxn>
                <a:cxn ang="0">
                  <a:pos x="397" y="366"/>
                </a:cxn>
                <a:cxn ang="0">
                  <a:pos x="363" y="380"/>
                </a:cxn>
                <a:cxn ang="0">
                  <a:pos x="347" y="406"/>
                </a:cxn>
                <a:cxn ang="0">
                  <a:pos x="353" y="437"/>
                </a:cxn>
                <a:cxn ang="0">
                  <a:pos x="372" y="464"/>
                </a:cxn>
                <a:cxn ang="0">
                  <a:pos x="369" y="492"/>
                </a:cxn>
                <a:cxn ang="0">
                  <a:pos x="347" y="503"/>
                </a:cxn>
                <a:cxn ang="0">
                  <a:pos x="323" y="511"/>
                </a:cxn>
                <a:cxn ang="0">
                  <a:pos x="298" y="516"/>
                </a:cxn>
                <a:cxn ang="0">
                  <a:pos x="272" y="519"/>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2053" name="Freeform 5"/>
            <p:cNvSpPr>
              <a:spLocks/>
            </p:cNvSpPr>
            <p:nvPr/>
          </p:nvSpPr>
          <p:spPr bwMode="grayWhite">
            <a:xfrm>
              <a:off x="19" y="1775"/>
              <a:ext cx="462" cy="618"/>
            </a:xfrm>
            <a:custGeom>
              <a:avLst/>
              <a:gdLst/>
              <a:ahLst/>
              <a:cxnLst>
                <a:cxn ang="0">
                  <a:pos x="224" y="439"/>
                </a:cxn>
                <a:cxn ang="0">
                  <a:pos x="193" y="434"/>
                </a:cxn>
                <a:cxn ang="0">
                  <a:pos x="165" y="436"/>
                </a:cxn>
                <a:cxn ang="0">
                  <a:pos x="156" y="444"/>
                </a:cxn>
                <a:cxn ang="0">
                  <a:pos x="147" y="461"/>
                </a:cxn>
                <a:cxn ang="0">
                  <a:pos x="147" y="487"/>
                </a:cxn>
                <a:cxn ang="0">
                  <a:pos x="143" y="513"/>
                </a:cxn>
                <a:cxn ang="0">
                  <a:pos x="136" y="537"/>
                </a:cxn>
                <a:cxn ang="0">
                  <a:pos x="7" y="549"/>
                </a:cxn>
                <a:cxn ang="0">
                  <a:pos x="5" y="510"/>
                </a:cxn>
                <a:cxn ang="0">
                  <a:pos x="1" y="472"/>
                </a:cxn>
                <a:cxn ang="0">
                  <a:pos x="1" y="433"/>
                </a:cxn>
                <a:cxn ang="0">
                  <a:pos x="12" y="392"/>
                </a:cxn>
                <a:cxn ang="0">
                  <a:pos x="37" y="383"/>
                </a:cxn>
                <a:cxn ang="0">
                  <a:pos x="66" y="389"/>
                </a:cxn>
                <a:cxn ang="0">
                  <a:pos x="94" y="403"/>
                </a:cxn>
                <a:cxn ang="0">
                  <a:pos x="120" y="417"/>
                </a:cxn>
                <a:cxn ang="0">
                  <a:pos x="156" y="399"/>
                </a:cxn>
                <a:cxn ang="0">
                  <a:pos x="166" y="363"/>
                </a:cxn>
                <a:cxn ang="0">
                  <a:pos x="164" y="321"/>
                </a:cxn>
                <a:cxn ang="0">
                  <a:pos x="158" y="280"/>
                </a:cxn>
                <a:cxn ang="0">
                  <a:pos x="71" y="135"/>
                </a:cxn>
                <a:cxn ang="0">
                  <a:pos x="104" y="141"/>
                </a:cxn>
                <a:cxn ang="0">
                  <a:pos x="137" y="147"/>
                </a:cxn>
                <a:cxn ang="0">
                  <a:pos x="170" y="144"/>
                </a:cxn>
                <a:cxn ang="0">
                  <a:pos x="195" y="128"/>
                </a:cxn>
                <a:cxn ang="0">
                  <a:pos x="206" y="114"/>
                </a:cxn>
                <a:cxn ang="0">
                  <a:pos x="216" y="92"/>
                </a:cxn>
                <a:cxn ang="0">
                  <a:pos x="211" y="69"/>
                </a:cxn>
                <a:cxn ang="0">
                  <a:pos x="207" y="47"/>
                </a:cxn>
                <a:cxn ang="0">
                  <a:pos x="208" y="24"/>
                </a:cxn>
                <a:cxn ang="0">
                  <a:pos x="221" y="2"/>
                </a:cxn>
                <a:cxn ang="0">
                  <a:pos x="245" y="0"/>
                </a:cxn>
                <a:cxn ang="0">
                  <a:pos x="272" y="5"/>
                </a:cxn>
                <a:cxn ang="0">
                  <a:pos x="296" y="17"/>
                </a:cxn>
                <a:cxn ang="0">
                  <a:pos x="316" y="38"/>
                </a:cxn>
                <a:cxn ang="0">
                  <a:pos x="317" y="66"/>
                </a:cxn>
                <a:cxn ang="0">
                  <a:pos x="304" y="94"/>
                </a:cxn>
                <a:cxn ang="0">
                  <a:pos x="294" y="125"/>
                </a:cxn>
                <a:cxn ang="0">
                  <a:pos x="302" y="158"/>
                </a:cxn>
                <a:cxn ang="0">
                  <a:pos x="337" y="181"/>
                </a:cxn>
                <a:cxn ang="0">
                  <a:pos x="380" y="188"/>
                </a:cxn>
                <a:cxn ang="0">
                  <a:pos x="427" y="190"/>
                </a:cxn>
                <a:cxn ang="0">
                  <a:pos x="431" y="329"/>
                </a:cxn>
                <a:cxn ang="0">
                  <a:pos x="401" y="338"/>
                </a:cxn>
                <a:cxn ang="0">
                  <a:pos x="370" y="331"/>
                </a:cxn>
                <a:cxn ang="0">
                  <a:pos x="337" y="319"/>
                </a:cxn>
                <a:cxn ang="0">
                  <a:pos x="303" y="316"/>
                </a:cxn>
                <a:cxn ang="0">
                  <a:pos x="281" y="333"/>
                </a:cxn>
                <a:cxn ang="0">
                  <a:pos x="268" y="361"/>
                </a:cxn>
                <a:cxn ang="0">
                  <a:pos x="263" y="393"/>
                </a:cxn>
                <a:cxn ang="0">
                  <a:pos x="264" y="427"/>
                </a:cxn>
                <a:cxn ang="0">
                  <a:pos x="286" y="457"/>
                </a:cxn>
                <a:cxn ang="0">
                  <a:pos x="317" y="464"/>
                </a:cxn>
                <a:cxn ang="0">
                  <a:pos x="354" y="463"/>
                </a:cxn>
                <a:cxn ang="0">
                  <a:pos x="392" y="473"/>
                </a:cxn>
                <a:cxn ang="0">
                  <a:pos x="401" y="509"/>
                </a:cxn>
                <a:cxn ang="0">
                  <a:pos x="403" y="547"/>
                </a:cxn>
                <a:cxn ang="0">
                  <a:pos x="398" y="583"/>
                </a:cxn>
                <a:cxn ang="0">
                  <a:pos x="388" y="617"/>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2054" name="Freeform 6"/>
            <p:cNvSpPr>
              <a:spLocks/>
            </p:cNvSpPr>
            <p:nvPr/>
          </p:nvSpPr>
          <p:spPr bwMode="grayWhite">
            <a:xfrm>
              <a:off x="48" y="1306"/>
              <a:ext cx="624" cy="371"/>
            </a:xfrm>
            <a:custGeom>
              <a:avLst/>
              <a:gdLst/>
              <a:ahLst/>
              <a:cxnLst>
                <a:cxn ang="0">
                  <a:pos x="186" y="342"/>
                </a:cxn>
                <a:cxn ang="0">
                  <a:pos x="175" y="308"/>
                </a:cxn>
                <a:cxn ang="0">
                  <a:pos x="149" y="280"/>
                </a:cxn>
                <a:cxn ang="0">
                  <a:pos x="124" y="270"/>
                </a:cxn>
                <a:cxn ang="0">
                  <a:pos x="104" y="269"/>
                </a:cxn>
                <a:cxn ang="0">
                  <a:pos x="10" y="290"/>
                </a:cxn>
                <a:cxn ang="0">
                  <a:pos x="3" y="264"/>
                </a:cxn>
                <a:cxn ang="0">
                  <a:pos x="0" y="236"/>
                </a:cxn>
                <a:cxn ang="0">
                  <a:pos x="4" y="214"/>
                </a:cxn>
                <a:cxn ang="0">
                  <a:pos x="22" y="200"/>
                </a:cxn>
                <a:cxn ang="0">
                  <a:pos x="53" y="200"/>
                </a:cxn>
                <a:cxn ang="0">
                  <a:pos x="90" y="208"/>
                </a:cxn>
                <a:cxn ang="0">
                  <a:pos x="126" y="190"/>
                </a:cxn>
                <a:cxn ang="0">
                  <a:pos x="144" y="33"/>
                </a:cxn>
                <a:cxn ang="0">
                  <a:pos x="174" y="28"/>
                </a:cxn>
                <a:cxn ang="0">
                  <a:pos x="206" y="31"/>
                </a:cxn>
                <a:cxn ang="0">
                  <a:pos x="230" y="57"/>
                </a:cxn>
                <a:cxn ang="0">
                  <a:pos x="236" y="99"/>
                </a:cxn>
                <a:cxn ang="0">
                  <a:pos x="249" y="138"/>
                </a:cxn>
                <a:cxn ang="0">
                  <a:pos x="293" y="159"/>
                </a:cxn>
                <a:cxn ang="0">
                  <a:pos x="345" y="148"/>
                </a:cxn>
                <a:cxn ang="0">
                  <a:pos x="366" y="119"/>
                </a:cxn>
                <a:cxn ang="0">
                  <a:pos x="361" y="91"/>
                </a:cxn>
                <a:cxn ang="0">
                  <a:pos x="352" y="62"/>
                </a:cxn>
                <a:cxn ang="0">
                  <a:pos x="363" y="34"/>
                </a:cxn>
                <a:cxn ang="0">
                  <a:pos x="398" y="17"/>
                </a:cxn>
                <a:cxn ang="0">
                  <a:pos x="439" y="7"/>
                </a:cxn>
                <a:cxn ang="0">
                  <a:pos x="474" y="5"/>
                </a:cxn>
                <a:cxn ang="0">
                  <a:pos x="479" y="37"/>
                </a:cxn>
                <a:cxn ang="0">
                  <a:pos x="483" y="70"/>
                </a:cxn>
                <a:cxn ang="0">
                  <a:pos x="507" y="97"/>
                </a:cxn>
                <a:cxn ang="0">
                  <a:pos x="535" y="101"/>
                </a:cxn>
                <a:cxn ang="0">
                  <a:pos x="566" y="94"/>
                </a:cxn>
                <a:cxn ang="0">
                  <a:pos x="598" y="94"/>
                </a:cxn>
                <a:cxn ang="0">
                  <a:pos x="620" y="125"/>
                </a:cxn>
                <a:cxn ang="0">
                  <a:pos x="621" y="162"/>
                </a:cxn>
                <a:cxn ang="0">
                  <a:pos x="608" y="178"/>
                </a:cxn>
                <a:cxn ang="0">
                  <a:pos x="573" y="183"/>
                </a:cxn>
                <a:cxn ang="0">
                  <a:pos x="524" y="186"/>
                </a:cxn>
                <a:cxn ang="0">
                  <a:pos x="514" y="197"/>
                </a:cxn>
                <a:cxn ang="0">
                  <a:pos x="519" y="333"/>
                </a:cxn>
                <a:cxn ang="0">
                  <a:pos x="486" y="342"/>
                </a:cxn>
                <a:cxn ang="0">
                  <a:pos x="449" y="344"/>
                </a:cxn>
                <a:cxn ang="0">
                  <a:pos x="412" y="338"/>
                </a:cxn>
                <a:cxn ang="0">
                  <a:pos x="402" y="311"/>
                </a:cxn>
                <a:cxn ang="0">
                  <a:pos x="402" y="283"/>
                </a:cxn>
                <a:cxn ang="0">
                  <a:pos x="397" y="254"/>
                </a:cxn>
                <a:cxn ang="0">
                  <a:pos x="367" y="236"/>
                </a:cxn>
                <a:cxn ang="0">
                  <a:pos x="329" y="237"/>
                </a:cxn>
                <a:cxn ang="0">
                  <a:pos x="289" y="248"/>
                </a:cxn>
                <a:cxn ang="0">
                  <a:pos x="263" y="264"/>
                </a:cxn>
                <a:cxn ang="0">
                  <a:pos x="262" y="293"/>
                </a:cxn>
                <a:cxn ang="0">
                  <a:pos x="276" y="322"/>
                </a:cxn>
                <a:cxn ang="0">
                  <a:pos x="257" y="360"/>
                </a:cxn>
                <a:cxn ang="0">
                  <a:pos x="210" y="364"/>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2055" name="Freeform 7"/>
            <p:cNvSpPr>
              <a:spLocks/>
            </p:cNvSpPr>
            <p:nvPr/>
          </p:nvSpPr>
          <p:spPr bwMode="grayWhite">
            <a:xfrm>
              <a:off x="0" y="706"/>
              <a:ext cx="506" cy="470"/>
            </a:xfrm>
            <a:custGeom>
              <a:avLst/>
              <a:gdLst/>
              <a:ahLst/>
              <a:cxnLst>
                <a:cxn ang="0">
                  <a:pos x="229" y="453"/>
                </a:cxn>
                <a:cxn ang="0">
                  <a:pos x="200" y="429"/>
                </a:cxn>
                <a:cxn ang="0">
                  <a:pos x="175" y="402"/>
                </a:cxn>
                <a:cxn ang="0">
                  <a:pos x="158" y="368"/>
                </a:cxn>
                <a:cxn ang="0">
                  <a:pos x="241" y="275"/>
                </a:cxn>
                <a:cxn ang="0">
                  <a:pos x="224" y="248"/>
                </a:cxn>
                <a:cxn ang="0">
                  <a:pos x="198" y="228"/>
                </a:cxn>
                <a:cxn ang="0">
                  <a:pos x="166" y="214"/>
                </a:cxn>
                <a:cxn ang="0">
                  <a:pos x="139" y="217"/>
                </a:cxn>
                <a:cxn ang="0">
                  <a:pos x="128" y="238"/>
                </a:cxn>
                <a:cxn ang="0">
                  <a:pos x="120" y="262"/>
                </a:cxn>
                <a:cxn ang="0">
                  <a:pos x="104" y="283"/>
                </a:cxn>
                <a:cxn ang="0">
                  <a:pos x="77" y="291"/>
                </a:cxn>
                <a:cxn ang="0">
                  <a:pos x="53" y="288"/>
                </a:cxn>
                <a:cxn ang="0">
                  <a:pos x="31" y="275"/>
                </a:cxn>
                <a:cxn ang="0">
                  <a:pos x="12" y="257"/>
                </a:cxn>
                <a:cxn ang="0">
                  <a:pos x="61" y="109"/>
                </a:cxn>
                <a:cxn ang="0">
                  <a:pos x="24" y="85"/>
                </a:cxn>
                <a:cxn ang="0">
                  <a:pos x="0" y="53"/>
                </a:cxn>
                <a:cxn ang="0">
                  <a:pos x="19" y="22"/>
                </a:cxn>
                <a:cxn ang="0">
                  <a:pos x="54" y="0"/>
                </a:cxn>
                <a:cxn ang="0">
                  <a:pos x="82" y="6"/>
                </a:cxn>
                <a:cxn ang="0">
                  <a:pos x="103" y="29"/>
                </a:cxn>
                <a:cxn ang="0">
                  <a:pos x="132" y="57"/>
                </a:cxn>
                <a:cxn ang="0">
                  <a:pos x="175" y="64"/>
                </a:cxn>
                <a:cxn ang="0">
                  <a:pos x="215" y="43"/>
                </a:cxn>
                <a:cxn ang="0">
                  <a:pos x="243" y="16"/>
                </a:cxn>
                <a:cxn ang="0">
                  <a:pos x="265" y="22"/>
                </a:cxn>
                <a:cxn ang="0">
                  <a:pos x="284" y="34"/>
                </a:cxn>
                <a:cxn ang="0">
                  <a:pos x="301" y="52"/>
                </a:cxn>
                <a:cxn ang="0">
                  <a:pos x="318" y="72"/>
                </a:cxn>
                <a:cxn ang="0">
                  <a:pos x="314" y="98"/>
                </a:cxn>
                <a:cxn ang="0">
                  <a:pos x="296" y="115"/>
                </a:cxn>
                <a:cxn ang="0">
                  <a:pos x="278" y="123"/>
                </a:cxn>
                <a:cxn ang="0">
                  <a:pos x="260" y="130"/>
                </a:cxn>
                <a:cxn ang="0">
                  <a:pos x="249" y="152"/>
                </a:cxn>
                <a:cxn ang="0">
                  <a:pos x="257" y="180"/>
                </a:cxn>
                <a:cxn ang="0">
                  <a:pos x="288" y="210"/>
                </a:cxn>
                <a:cxn ang="0">
                  <a:pos x="321" y="231"/>
                </a:cxn>
                <a:cxn ang="0">
                  <a:pos x="339" y="231"/>
                </a:cxn>
                <a:cxn ang="0">
                  <a:pos x="358" y="228"/>
                </a:cxn>
                <a:cxn ang="0">
                  <a:pos x="377" y="200"/>
                </a:cxn>
                <a:cxn ang="0">
                  <a:pos x="385" y="171"/>
                </a:cxn>
                <a:cxn ang="0">
                  <a:pos x="404" y="158"/>
                </a:cxn>
                <a:cxn ang="0">
                  <a:pos x="497" y="213"/>
                </a:cxn>
                <a:cxn ang="0">
                  <a:pos x="482" y="238"/>
                </a:cxn>
                <a:cxn ang="0">
                  <a:pos x="458" y="259"/>
                </a:cxn>
                <a:cxn ang="0">
                  <a:pos x="438" y="282"/>
                </a:cxn>
                <a:cxn ang="0">
                  <a:pos x="434" y="313"/>
                </a:cxn>
                <a:cxn ang="0">
                  <a:pos x="467" y="339"/>
                </a:cxn>
                <a:cxn ang="0">
                  <a:pos x="505" y="362"/>
                </a:cxn>
                <a:cxn ang="0">
                  <a:pos x="329" y="370"/>
                </a:cxn>
                <a:cxn ang="0">
                  <a:pos x="306" y="395"/>
                </a:cxn>
                <a:cxn ang="0">
                  <a:pos x="287" y="423"/>
                </a:cxn>
                <a:cxn ang="0">
                  <a:pos x="267" y="452"/>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2056" name="Freeform 8"/>
            <p:cNvSpPr>
              <a:spLocks/>
            </p:cNvSpPr>
            <p:nvPr/>
          </p:nvSpPr>
          <p:spPr bwMode="grayWhite">
            <a:xfrm>
              <a:off x="538" y="441"/>
              <a:ext cx="512" cy="509"/>
            </a:xfrm>
            <a:custGeom>
              <a:avLst/>
              <a:gdLst/>
              <a:ahLst/>
              <a:cxnLst>
                <a:cxn ang="0">
                  <a:pos x="67" y="492"/>
                </a:cxn>
                <a:cxn ang="0">
                  <a:pos x="45" y="451"/>
                </a:cxn>
                <a:cxn ang="0">
                  <a:pos x="68" y="418"/>
                </a:cxn>
                <a:cxn ang="0">
                  <a:pos x="106" y="391"/>
                </a:cxn>
                <a:cxn ang="0">
                  <a:pos x="105" y="352"/>
                </a:cxn>
                <a:cxn ang="0">
                  <a:pos x="79" y="324"/>
                </a:cxn>
                <a:cxn ang="0">
                  <a:pos x="44" y="302"/>
                </a:cxn>
                <a:cxn ang="0">
                  <a:pos x="7" y="280"/>
                </a:cxn>
                <a:cxn ang="0">
                  <a:pos x="2" y="258"/>
                </a:cxn>
                <a:cxn ang="0">
                  <a:pos x="13" y="239"/>
                </a:cxn>
                <a:cxn ang="0">
                  <a:pos x="29" y="220"/>
                </a:cxn>
                <a:cxn ang="0">
                  <a:pos x="43" y="201"/>
                </a:cxn>
                <a:cxn ang="0">
                  <a:pos x="65" y="184"/>
                </a:cxn>
                <a:cxn ang="0">
                  <a:pos x="100" y="191"/>
                </a:cxn>
                <a:cxn ang="0">
                  <a:pos x="124" y="210"/>
                </a:cxn>
                <a:cxn ang="0">
                  <a:pos x="150" y="233"/>
                </a:cxn>
                <a:cxn ang="0">
                  <a:pos x="179" y="232"/>
                </a:cxn>
                <a:cxn ang="0">
                  <a:pos x="207" y="223"/>
                </a:cxn>
                <a:cxn ang="0">
                  <a:pos x="230" y="198"/>
                </a:cxn>
                <a:cxn ang="0">
                  <a:pos x="242" y="165"/>
                </a:cxn>
                <a:cxn ang="0">
                  <a:pos x="226" y="143"/>
                </a:cxn>
                <a:cxn ang="0">
                  <a:pos x="203" y="132"/>
                </a:cxn>
                <a:cxn ang="0">
                  <a:pos x="176" y="122"/>
                </a:cxn>
                <a:cxn ang="0">
                  <a:pos x="153" y="111"/>
                </a:cxn>
                <a:cxn ang="0">
                  <a:pos x="142" y="80"/>
                </a:cxn>
                <a:cxn ang="0">
                  <a:pos x="163" y="50"/>
                </a:cxn>
                <a:cxn ang="0">
                  <a:pos x="187" y="36"/>
                </a:cxn>
                <a:cxn ang="0">
                  <a:pos x="211" y="18"/>
                </a:cxn>
                <a:cxn ang="0">
                  <a:pos x="243" y="28"/>
                </a:cxn>
                <a:cxn ang="0">
                  <a:pos x="277" y="54"/>
                </a:cxn>
                <a:cxn ang="0">
                  <a:pos x="314" y="72"/>
                </a:cxn>
                <a:cxn ang="0">
                  <a:pos x="355" y="68"/>
                </a:cxn>
                <a:cxn ang="0">
                  <a:pos x="382" y="36"/>
                </a:cxn>
                <a:cxn ang="0">
                  <a:pos x="411" y="3"/>
                </a:cxn>
                <a:cxn ang="0">
                  <a:pos x="453" y="10"/>
                </a:cxn>
                <a:cxn ang="0">
                  <a:pos x="486" y="36"/>
                </a:cxn>
                <a:cxn ang="0">
                  <a:pos x="489" y="68"/>
                </a:cxn>
                <a:cxn ang="0">
                  <a:pos x="466" y="88"/>
                </a:cxn>
                <a:cxn ang="0">
                  <a:pos x="437" y="107"/>
                </a:cxn>
                <a:cxn ang="0">
                  <a:pos x="422" y="133"/>
                </a:cxn>
                <a:cxn ang="0">
                  <a:pos x="419" y="317"/>
                </a:cxn>
                <a:cxn ang="0">
                  <a:pos x="388" y="302"/>
                </a:cxn>
                <a:cxn ang="0">
                  <a:pos x="364" y="273"/>
                </a:cxn>
                <a:cxn ang="0">
                  <a:pos x="336" y="250"/>
                </a:cxn>
                <a:cxn ang="0">
                  <a:pos x="299" y="252"/>
                </a:cxn>
                <a:cxn ang="0">
                  <a:pos x="275" y="270"/>
                </a:cxn>
                <a:cxn ang="0">
                  <a:pos x="255" y="294"/>
                </a:cxn>
                <a:cxn ang="0">
                  <a:pos x="242" y="323"/>
                </a:cxn>
                <a:cxn ang="0">
                  <a:pos x="241" y="353"/>
                </a:cxn>
                <a:cxn ang="0">
                  <a:pos x="257" y="364"/>
                </a:cxn>
                <a:cxn ang="0">
                  <a:pos x="279" y="368"/>
                </a:cxn>
                <a:cxn ang="0">
                  <a:pos x="304" y="370"/>
                </a:cxn>
                <a:cxn ang="0">
                  <a:pos x="330" y="376"/>
                </a:cxn>
                <a:cxn ang="0">
                  <a:pos x="353" y="407"/>
                </a:cxn>
                <a:cxn ang="0">
                  <a:pos x="352" y="443"/>
                </a:cxn>
                <a:cxn ang="0">
                  <a:pos x="334" y="462"/>
                </a:cxn>
                <a:cxn ang="0">
                  <a:pos x="311" y="479"/>
                </a:cxn>
                <a:cxn ang="0">
                  <a:pos x="278" y="465"/>
                </a:cxn>
                <a:cxn ang="0">
                  <a:pos x="241" y="445"/>
                </a:cxn>
                <a:cxn ang="0">
                  <a:pos x="202" y="432"/>
                </a:cxn>
                <a:cxn ang="0">
                  <a:pos x="98" y="508"/>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2057" name="Freeform 9"/>
            <p:cNvSpPr>
              <a:spLocks/>
            </p:cNvSpPr>
            <p:nvPr/>
          </p:nvSpPr>
          <p:spPr bwMode="grayWhite">
            <a:xfrm>
              <a:off x="459" y="2344"/>
              <a:ext cx="506" cy="470"/>
            </a:xfrm>
            <a:custGeom>
              <a:avLst/>
              <a:gdLst/>
              <a:ahLst/>
              <a:cxnLst>
                <a:cxn ang="0">
                  <a:pos x="229" y="453"/>
                </a:cxn>
                <a:cxn ang="0">
                  <a:pos x="200" y="429"/>
                </a:cxn>
                <a:cxn ang="0">
                  <a:pos x="175" y="402"/>
                </a:cxn>
                <a:cxn ang="0">
                  <a:pos x="158" y="368"/>
                </a:cxn>
                <a:cxn ang="0">
                  <a:pos x="241" y="275"/>
                </a:cxn>
                <a:cxn ang="0">
                  <a:pos x="224" y="248"/>
                </a:cxn>
                <a:cxn ang="0">
                  <a:pos x="198" y="228"/>
                </a:cxn>
                <a:cxn ang="0">
                  <a:pos x="166" y="214"/>
                </a:cxn>
                <a:cxn ang="0">
                  <a:pos x="139" y="217"/>
                </a:cxn>
                <a:cxn ang="0">
                  <a:pos x="128" y="238"/>
                </a:cxn>
                <a:cxn ang="0">
                  <a:pos x="120" y="262"/>
                </a:cxn>
                <a:cxn ang="0">
                  <a:pos x="104" y="283"/>
                </a:cxn>
                <a:cxn ang="0">
                  <a:pos x="77" y="291"/>
                </a:cxn>
                <a:cxn ang="0">
                  <a:pos x="53" y="288"/>
                </a:cxn>
                <a:cxn ang="0">
                  <a:pos x="31" y="275"/>
                </a:cxn>
                <a:cxn ang="0">
                  <a:pos x="12" y="257"/>
                </a:cxn>
                <a:cxn ang="0">
                  <a:pos x="61" y="109"/>
                </a:cxn>
                <a:cxn ang="0">
                  <a:pos x="24" y="85"/>
                </a:cxn>
                <a:cxn ang="0">
                  <a:pos x="0" y="53"/>
                </a:cxn>
                <a:cxn ang="0">
                  <a:pos x="19" y="22"/>
                </a:cxn>
                <a:cxn ang="0">
                  <a:pos x="54" y="0"/>
                </a:cxn>
                <a:cxn ang="0">
                  <a:pos x="82" y="6"/>
                </a:cxn>
                <a:cxn ang="0">
                  <a:pos x="103" y="29"/>
                </a:cxn>
                <a:cxn ang="0">
                  <a:pos x="132" y="57"/>
                </a:cxn>
                <a:cxn ang="0">
                  <a:pos x="175" y="64"/>
                </a:cxn>
                <a:cxn ang="0">
                  <a:pos x="215" y="43"/>
                </a:cxn>
                <a:cxn ang="0">
                  <a:pos x="243" y="16"/>
                </a:cxn>
                <a:cxn ang="0">
                  <a:pos x="265" y="22"/>
                </a:cxn>
                <a:cxn ang="0">
                  <a:pos x="284" y="34"/>
                </a:cxn>
                <a:cxn ang="0">
                  <a:pos x="301" y="52"/>
                </a:cxn>
                <a:cxn ang="0">
                  <a:pos x="318" y="72"/>
                </a:cxn>
                <a:cxn ang="0">
                  <a:pos x="314" y="98"/>
                </a:cxn>
                <a:cxn ang="0">
                  <a:pos x="296" y="115"/>
                </a:cxn>
                <a:cxn ang="0">
                  <a:pos x="278" y="123"/>
                </a:cxn>
                <a:cxn ang="0">
                  <a:pos x="260" y="130"/>
                </a:cxn>
                <a:cxn ang="0">
                  <a:pos x="249" y="152"/>
                </a:cxn>
                <a:cxn ang="0">
                  <a:pos x="257" y="180"/>
                </a:cxn>
                <a:cxn ang="0">
                  <a:pos x="288" y="210"/>
                </a:cxn>
                <a:cxn ang="0">
                  <a:pos x="321" y="231"/>
                </a:cxn>
                <a:cxn ang="0">
                  <a:pos x="339" y="231"/>
                </a:cxn>
                <a:cxn ang="0">
                  <a:pos x="358" y="228"/>
                </a:cxn>
                <a:cxn ang="0">
                  <a:pos x="377" y="200"/>
                </a:cxn>
                <a:cxn ang="0">
                  <a:pos x="385" y="171"/>
                </a:cxn>
                <a:cxn ang="0">
                  <a:pos x="404" y="158"/>
                </a:cxn>
                <a:cxn ang="0">
                  <a:pos x="497" y="213"/>
                </a:cxn>
                <a:cxn ang="0">
                  <a:pos x="482" y="238"/>
                </a:cxn>
                <a:cxn ang="0">
                  <a:pos x="458" y="259"/>
                </a:cxn>
                <a:cxn ang="0">
                  <a:pos x="438" y="282"/>
                </a:cxn>
                <a:cxn ang="0">
                  <a:pos x="434" y="313"/>
                </a:cxn>
                <a:cxn ang="0">
                  <a:pos x="467" y="339"/>
                </a:cxn>
                <a:cxn ang="0">
                  <a:pos x="505" y="362"/>
                </a:cxn>
                <a:cxn ang="0">
                  <a:pos x="329" y="370"/>
                </a:cxn>
                <a:cxn ang="0">
                  <a:pos x="306" y="395"/>
                </a:cxn>
                <a:cxn ang="0">
                  <a:pos x="287" y="423"/>
                </a:cxn>
                <a:cxn ang="0">
                  <a:pos x="267" y="452"/>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2058" name="Freeform 10"/>
            <p:cNvSpPr>
              <a:spLocks/>
            </p:cNvSpPr>
            <p:nvPr/>
          </p:nvSpPr>
          <p:spPr bwMode="grayWhite">
            <a:xfrm>
              <a:off x="477" y="2884"/>
              <a:ext cx="447" cy="520"/>
            </a:xfrm>
            <a:custGeom>
              <a:avLst/>
              <a:gdLst/>
              <a:ahLst/>
              <a:cxnLst>
                <a:cxn ang="0">
                  <a:pos x="254" y="495"/>
                </a:cxn>
                <a:cxn ang="0">
                  <a:pos x="245" y="454"/>
                </a:cxn>
                <a:cxn ang="0">
                  <a:pos x="230" y="417"/>
                </a:cxn>
                <a:cxn ang="0">
                  <a:pos x="193" y="402"/>
                </a:cxn>
                <a:cxn ang="0">
                  <a:pos x="150" y="412"/>
                </a:cxn>
                <a:cxn ang="0">
                  <a:pos x="112" y="417"/>
                </a:cxn>
                <a:cxn ang="0">
                  <a:pos x="93" y="399"/>
                </a:cxn>
                <a:cxn ang="0">
                  <a:pos x="81" y="370"/>
                </a:cxn>
                <a:cxn ang="0">
                  <a:pos x="75" y="339"/>
                </a:cxn>
                <a:cxn ang="0">
                  <a:pos x="76" y="309"/>
                </a:cxn>
                <a:cxn ang="0">
                  <a:pos x="106" y="300"/>
                </a:cxn>
                <a:cxn ang="0">
                  <a:pos x="146" y="307"/>
                </a:cxn>
                <a:cxn ang="0">
                  <a:pos x="175" y="294"/>
                </a:cxn>
                <a:cxn ang="0">
                  <a:pos x="186" y="273"/>
                </a:cxn>
                <a:cxn ang="0">
                  <a:pos x="189" y="246"/>
                </a:cxn>
                <a:cxn ang="0">
                  <a:pos x="188" y="219"/>
                </a:cxn>
                <a:cxn ang="0">
                  <a:pos x="178" y="191"/>
                </a:cxn>
                <a:cxn ang="0">
                  <a:pos x="153" y="171"/>
                </a:cxn>
                <a:cxn ang="0">
                  <a:pos x="123" y="172"/>
                </a:cxn>
                <a:cxn ang="0">
                  <a:pos x="93" y="185"/>
                </a:cxn>
                <a:cxn ang="0">
                  <a:pos x="64" y="194"/>
                </a:cxn>
                <a:cxn ang="0">
                  <a:pos x="34" y="185"/>
                </a:cxn>
                <a:cxn ang="0">
                  <a:pos x="19" y="166"/>
                </a:cxn>
                <a:cxn ang="0">
                  <a:pos x="9" y="146"/>
                </a:cxn>
                <a:cxn ang="0">
                  <a:pos x="2" y="122"/>
                </a:cxn>
                <a:cxn ang="0">
                  <a:pos x="0" y="98"/>
                </a:cxn>
                <a:cxn ang="0">
                  <a:pos x="387" y="12"/>
                </a:cxn>
                <a:cxn ang="0">
                  <a:pos x="399" y="41"/>
                </a:cxn>
                <a:cxn ang="0">
                  <a:pos x="406" y="74"/>
                </a:cxn>
                <a:cxn ang="0">
                  <a:pos x="411" y="107"/>
                </a:cxn>
                <a:cxn ang="0">
                  <a:pos x="396" y="141"/>
                </a:cxn>
                <a:cxn ang="0">
                  <a:pos x="375" y="144"/>
                </a:cxn>
                <a:cxn ang="0">
                  <a:pos x="354" y="141"/>
                </a:cxn>
                <a:cxn ang="0">
                  <a:pos x="332" y="137"/>
                </a:cxn>
                <a:cxn ang="0">
                  <a:pos x="307" y="141"/>
                </a:cxn>
                <a:cxn ang="0">
                  <a:pos x="286" y="166"/>
                </a:cxn>
                <a:cxn ang="0">
                  <a:pos x="285" y="199"/>
                </a:cxn>
                <a:cxn ang="0">
                  <a:pos x="289" y="222"/>
                </a:cxn>
                <a:cxn ang="0">
                  <a:pos x="295" y="247"/>
                </a:cxn>
                <a:cxn ang="0">
                  <a:pos x="308" y="268"/>
                </a:cxn>
                <a:cxn ang="0">
                  <a:pos x="332" y="282"/>
                </a:cxn>
                <a:cxn ang="0">
                  <a:pos x="357" y="282"/>
                </a:cxn>
                <a:cxn ang="0">
                  <a:pos x="379" y="272"/>
                </a:cxn>
                <a:cxn ang="0">
                  <a:pos x="402" y="262"/>
                </a:cxn>
                <a:cxn ang="0">
                  <a:pos x="426" y="265"/>
                </a:cxn>
                <a:cxn ang="0">
                  <a:pos x="436" y="287"/>
                </a:cxn>
                <a:cxn ang="0">
                  <a:pos x="442" y="312"/>
                </a:cxn>
                <a:cxn ang="0">
                  <a:pos x="444" y="338"/>
                </a:cxn>
                <a:cxn ang="0">
                  <a:pos x="436" y="358"/>
                </a:cxn>
                <a:cxn ang="0">
                  <a:pos x="397" y="366"/>
                </a:cxn>
                <a:cxn ang="0">
                  <a:pos x="363" y="380"/>
                </a:cxn>
                <a:cxn ang="0">
                  <a:pos x="347" y="406"/>
                </a:cxn>
                <a:cxn ang="0">
                  <a:pos x="353" y="437"/>
                </a:cxn>
                <a:cxn ang="0">
                  <a:pos x="372" y="464"/>
                </a:cxn>
                <a:cxn ang="0">
                  <a:pos x="369" y="492"/>
                </a:cxn>
                <a:cxn ang="0">
                  <a:pos x="347" y="503"/>
                </a:cxn>
                <a:cxn ang="0">
                  <a:pos x="323" y="511"/>
                </a:cxn>
                <a:cxn ang="0">
                  <a:pos x="298" y="516"/>
                </a:cxn>
                <a:cxn ang="0">
                  <a:pos x="272" y="519"/>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2059" name="Freeform 11"/>
            <p:cNvSpPr>
              <a:spLocks/>
            </p:cNvSpPr>
            <p:nvPr/>
          </p:nvSpPr>
          <p:spPr bwMode="grayWhite">
            <a:xfrm>
              <a:off x="49" y="2440"/>
              <a:ext cx="409" cy="621"/>
            </a:xfrm>
            <a:custGeom>
              <a:avLst/>
              <a:gdLst/>
              <a:ahLst/>
              <a:cxnLst>
                <a:cxn ang="0">
                  <a:pos x="232" y="620"/>
                </a:cxn>
                <a:cxn ang="0">
                  <a:pos x="189" y="605"/>
                </a:cxn>
                <a:cxn ang="0">
                  <a:pos x="182" y="565"/>
                </a:cxn>
                <a:cxn ang="0">
                  <a:pos x="193" y="519"/>
                </a:cxn>
                <a:cxn ang="0">
                  <a:pos x="165" y="492"/>
                </a:cxn>
                <a:cxn ang="0">
                  <a:pos x="126" y="490"/>
                </a:cxn>
                <a:cxn ang="0">
                  <a:pos x="87" y="497"/>
                </a:cxn>
                <a:cxn ang="0">
                  <a:pos x="44" y="505"/>
                </a:cxn>
                <a:cxn ang="0">
                  <a:pos x="25" y="493"/>
                </a:cxn>
                <a:cxn ang="0">
                  <a:pos x="21" y="472"/>
                </a:cxn>
                <a:cxn ang="0">
                  <a:pos x="19" y="448"/>
                </a:cxn>
                <a:cxn ang="0">
                  <a:pos x="17" y="423"/>
                </a:cxn>
                <a:cxn ang="0">
                  <a:pos x="21" y="396"/>
                </a:cxn>
                <a:cxn ang="0">
                  <a:pos x="52" y="377"/>
                </a:cxn>
                <a:cxn ang="0">
                  <a:pos x="82" y="375"/>
                </a:cxn>
                <a:cxn ang="0">
                  <a:pos x="116" y="373"/>
                </a:cxn>
                <a:cxn ang="0">
                  <a:pos x="137" y="354"/>
                </a:cxn>
                <a:cxn ang="0">
                  <a:pos x="151" y="327"/>
                </a:cxn>
                <a:cxn ang="0">
                  <a:pos x="151" y="294"/>
                </a:cxn>
                <a:cxn ang="0">
                  <a:pos x="137" y="262"/>
                </a:cxn>
                <a:cxn ang="0">
                  <a:pos x="111" y="256"/>
                </a:cxn>
                <a:cxn ang="0">
                  <a:pos x="86" y="264"/>
                </a:cxn>
                <a:cxn ang="0">
                  <a:pos x="60" y="275"/>
                </a:cxn>
                <a:cxn ang="0">
                  <a:pos x="35" y="282"/>
                </a:cxn>
                <a:cxn ang="0">
                  <a:pos x="6" y="268"/>
                </a:cxn>
                <a:cxn ang="0">
                  <a:pos x="1" y="231"/>
                </a:cxn>
                <a:cxn ang="0">
                  <a:pos x="9" y="205"/>
                </a:cxn>
                <a:cxn ang="0">
                  <a:pos x="15" y="175"/>
                </a:cxn>
                <a:cxn ang="0">
                  <a:pos x="44" y="161"/>
                </a:cxn>
                <a:cxn ang="0">
                  <a:pos x="87" y="156"/>
                </a:cxn>
                <a:cxn ang="0">
                  <a:pos x="127" y="145"/>
                </a:cxn>
                <a:cxn ang="0">
                  <a:pos x="154" y="113"/>
                </a:cxn>
                <a:cxn ang="0">
                  <a:pos x="152" y="72"/>
                </a:cxn>
                <a:cxn ang="0">
                  <a:pos x="150" y="29"/>
                </a:cxn>
                <a:cxn ang="0">
                  <a:pos x="186" y="4"/>
                </a:cxn>
                <a:cxn ang="0">
                  <a:pos x="228" y="1"/>
                </a:cxn>
                <a:cxn ang="0">
                  <a:pos x="252" y="22"/>
                </a:cxn>
                <a:cxn ang="0">
                  <a:pos x="248" y="53"/>
                </a:cxn>
                <a:cxn ang="0">
                  <a:pos x="241" y="86"/>
                </a:cxn>
                <a:cxn ang="0">
                  <a:pos x="247" y="116"/>
                </a:cxn>
                <a:cxn ang="0">
                  <a:pos x="371" y="252"/>
                </a:cxn>
                <a:cxn ang="0">
                  <a:pos x="338" y="262"/>
                </a:cxn>
                <a:cxn ang="0">
                  <a:pos x="301" y="257"/>
                </a:cxn>
                <a:cxn ang="0">
                  <a:pos x="264" y="260"/>
                </a:cxn>
                <a:cxn ang="0">
                  <a:pos x="237" y="286"/>
                </a:cxn>
                <a:cxn ang="0">
                  <a:pos x="233" y="316"/>
                </a:cxn>
                <a:cxn ang="0">
                  <a:pos x="234" y="348"/>
                </a:cxn>
                <a:cxn ang="0">
                  <a:pos x="245" y="377"/>
                </a:cxn>
                <a:cxn ang="0">
                  <a:pos x="265" y="400"/>
                </a:cxn>
                <a:cxn ang="0">
                  <a:pos x="284" y="397"/>
                </a:cxn>
                <a:cxn ang="0">
                  <a:pos x="303" y="385"/>
                </a:cxn>
                <a:cxn ang="0">
                  <a:pos x="322" y="370"/>
                </a:cxn>
                <a:cxn ang="0">
                  <a:pos x="345" y="356"/>
                </a:cxn>
                <a:cxn ang="0">
                  <a:pos x="383" y="363"/>
                </a:cxn>
                <a:cxn ang="0">
                  <a:pos x="407" y="390"/>
                </a:cxn>
                <a:cxn ang="0">
                  <a:pos x="407" y="416"/>
                </a:cxn>
                <a:cxn ang="0">
                  <a:pos x="402" y="444"/>
                </a:cxn>
                <a:cxn ang="0">
                  <a:pos x="368" y="456"/>
                </a:cxn>
                <a:cxn ang="0">
                  <a:pos x="327" y="467"/>
                </a:cxn>
                <a:cxn ang="0">
                  <a:pos x="291" y="485"/>
                </a:cxn>
                <a:cxn ang="0">
                  <a:pos x="266" y="61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2060" name="Freeform 12"/>
            <p:cNvSpPr>
              <a:spLocks/>
            </p:cNvSpPr>
            <p:nvPr/>
          </p:nvSpPr>
          <p:spPr bwMode="grayWhite">
            <a:xfrm>
              <a:off x="548" y="-13"/>
              <a:ext cx="439" cy="396"/>
            </a:xfrm>
            <a:custGeom>
              <a:avLst/>
              <a:gdLst/>
              <a:ahLst/>
              <a:cxnLst>
                <a:cxn ang="0">
                  <a:pos x="246" y="372"/>
                </a:cxn>
                <a:cxn ang="0">
                  <a:pos x="237" y="330"/>
                </a:cxn>
                <a:cxn ang="0">
                  <a:pos x="222" y="293"/>
                </a:cxn>
                <a:cxn ang="0">
                  <a:pos x="185" y="278"/>
                </a:cxn>
                <a:cxn ang="0">
                  <a:pos x="142" y="289"/>
                </a:cxn>
                <a:cxn ang="0">
                  <a:pos x="104" y="293"/>
                </a:cxn>
                <a:cxn ang="0">
                  <a:pos x="85" y="275"/>
                </a:cxn>
                <a:cxn ang="0">
                  <a:pos x="73" y="247"/>
                </a:cxn>
                <a:cxn ang="0">
                  <a:pos x="67" y="215"/>
                </a:cxn>
                <a:cxn ang="0">
                  <a:pos x="68" y="185"/>
                </a:cxn>
                <a:cxn ang="0">
                  <a:pos x="99" y="176"/>
                </a:cxn>
                <a:cxn ang="0">
                  <a:pos x="139" y="183"/>
                </a:cxn>
                <a:cxn ang="0">
                  <a:pos x="167" y="170"/>
                </a:cxn>
                <a:cxn ang="0">
                  <a:pos x="179" y="149"/>
                </a:cxn>
                <a:cxn ang="0">
                  <a:pos x="181" y="123"/>
                </a:cxn>
                <a:cxn ang="0">
                  <a:pos x="180" y="96"/>
                </a:cxn>
                <a:cxn ang="0">
                  <a:pos x="170" y="68"/>
                </a:cxn>
                <a:cxn ang="0">
                  <a:pos x="146" y="48"/>
                </a:cxn>
                <a:cxn ang="0">
                  <a:pos x="115" y="49"/>
                </a:cxn>
                <a:cxn ang="0">
                  <a:pos x="86" y="62"/>
                </a:cxn>
                <a:cxn ang="0">
                  <a:pos x="56" y="71"/>
                </a:cxn>
                <a:cxn ang="0">
                  <a:pos x="26" y="62"/>
                </a:cxn>
                <a:cxn ang="0">
                  <a:pos x="11" y="43"/>
                </a:cxn>
                <a:cxn ang="0">
                  <a:pos x="1" y="22"/>
                </a:cxn>
                <a:cxn ang="0">
                  <a:pos x="388" y="18"/>
                </a:cxn>
                <a:cxn ang="0">
                  <a:pos x="367" y="21"/>
                </a:cxn>
                <a:cxn ang="0">
                  <a:pos x="346" y="18"/>
                </a:cxn>
                <a:cxn ang="0">
                  <a:pos x="324" y="13"/>
                </a:cxn>
                <a:cxn ang="0">
                  <a:pos x="299" y="18"/>
                </a:cxn>
                <a:cxn ang="0">
                  <a:pos x="278" y="43"/>
                </a:cxn>
                <a:cxn ang="0">
                  <a:pos x="277" y="75"/>
                </a:cxn>
                <a:cxn ang="0">
                  <a:pos x="281" y="99"/>
                </a:cxn>
                <a:cxn ang="0">
                  <a:pos x="287" y="124"/>
                </a:cxn>
                <a:cxn ang="0">
                  <a:pos x="300" y="145"/>
                </a:cxn>
                <a:cxn ang="0">
                  <a:pos x="325" y="159"/>
                </a:cxn>
                <a:cxn ang="0">
                  <a:pos x="349" y="158"/>
                </a:cxn>
                <a:cxn ang="0">
                  <a:pos x="371" y="148"/>
                </a:cxn>
                <a:cxn ang="0">
                  <a:pos x="394" y="138"/>
                </a:cxn>
                <a:cxn ang="0">
                  <a:pos x="418" y="142"/>
                </a:cxn>
                <a:cxn ang="0">
                  <a:pos x="428" y="163"/>
                </a:cxn>
                <a:cxn ang="0">
                  <a:pos x="434" y="188"/>
                </a:cxn>
                <a:cxn ang="0">
                  <a:pos x="436" y="215"/>
                </a:cxn>
                <a:cxn ang="0">
                  <a:pos x="428" y="234"/>
                </a:cxn>
                <a:cxn ang="0">
                  <a:pos x="389" y="242"/>
                </a:cxn>
                <a:cxn ang="0">
                  <a:pos x="355" y="257"/>
                </a:cxn>
                <a:cxn ang="0">
                  <a:pos x="339" y="282"/>
                </a:cxn>
                <a:cxn ang="0">
                  <a:pos x="345" y="313"/>
                </a:cxn>
                <a:cxn ang="0">
                  <a:pos x="364" y="340"/>
                </a:cxn>
                <a:cxn ang="0">
                  <a:pos x="361" y="368"/>
                </a:cxn>
                <a:cxn ang="0">
                  <a:pos x="339" y="379"/>
                </a:cxn>
                <a:cxn ang="0">
                  <a:pos x="315" y="387"/>
                </a:cxn>
                <a:cxn ang="0">
                  <a:pos x="290" y="392"/>
                </a:cxn>
                <a:cxn ang="0">
                  <a:pos x="264" y="39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2061" name="Freeform 13"/>
            <p:cNvSpPr>
              <a:spLocks/>
            </p:cNvSpPr>
            <p:nvPr/>
          </p:nvSpPr>
          <p:spPr bwMode="grayWhite">
            <a:xfrm>
              <a:off x="-11" y="3121"/>
              <a:ext cx="513" cy="493"/>
            </a:xfrm>
            <a:custGeom>
              <a:avLst/>
              <a:gdLst/>
              <a:ahLst/>
              <a:cxnLst>
                <a:cxn ang="0">
                  <a:pos x="111" y="481"/>
                </a:cxn>
                <a:cxn ang="0">
                  <a:pos x="85" y="463"/>
                </a:cxn>
                <a:cxn ang="0">
                  <a:pos x="64" y="433"/>
                </a:cxn>
                <a:cxn ang="0">
                  <a:pos x="0" y="275"/>
                </a:cxn>
                <a:cxn ang="0">
                  <a:pos x="3" y="259"/>
                </a:cxn>
                <a:cxn ang="0">
                  <a:pos x="10" y="240"/>
                </a:cxn>
                <a:cxn ang="0">
                  <a:pos x="21" y="222"/>
                </a:cxn>
                <a:cxn ang="0">
                  <a:pos x="35" y="205"/>
                </a:cxn>
                <a:cxn ang="0">
                  <a:pos x="49" y="193"/>
                </a:cxn>
                <a:cxn ang="0">
                  <a:pos x="81" y="193"/>
                </a:cxn>
                <a:cxn ang="0">
                  <a:pos x="112" y="205"/>
                </a:cxn>
                <a:cxn ang="0">
                  <a:pos x="142" y="220"/>
                </a:cxn>
                <a:cxn ang="0">
                  <a:pos x="169" y="226"/>
                </a:cxn>
                <a:cxn ang="0">
                  <a:pos x="194" y="211"/>
                </a:cxn>
                <a:cxn ang="0">
                  <a:pos x="212" y="183"/>
                </a:cxn>
                <a:cxn ang="0">
                  <a:pos x="222" y="156"/>
                </a:cxn>
                <a:cxn ang="0">
                  <a:pos x="213" y="128"/>
                </a:cxn>
                <a:cxn ang="0">
                  <a:pos x="198" y="115"/>
                </a:cxn>
                <a:cxn ang="0">
                  <a:pos x="178" y="105"/>
                </a:cxn>
                <a:cxn ang="0">
                  <a:pos x="158" y="95"/>
                </a:cxn>
                <a:cxn ang="0">
                  <a:pos x="142" y="81"/>
                </a:cxn>
                <a:cxn ang="0">
                  <a:pos x="137" y="60"/>
                </a:cxn>
                <a:cxn ang="0">
                  <a:pos x="146" y="38"/>
                </a:cxn>
                <a:cxn ang="0">
                  <a:pos x="160" y="20"/>
                </a:cxn>
                <a:cxn ang="0">
                  <a:pos x="176" y="0"/>
                </a:cxn>
                <a:cxn ang="0">
                  <a:pos x="198" y="15"/>
                </a:cxn>
                <a:cxn ang="0">
                  <a:pos x="224" y="26"/>
                </a:cxn>
                <a:cxn ang="0">
                  <a:pos x="251" y="34"/>
                </a:cxn>
                <a:cxn ang="0">
                  <a:pos x="279" y="38"/>
                </a:cxn>
                <a:cxn ang="0">
                  <a:pos x="307" y="37"/>
                </a:cxn>
                <a:cxn ang="0">
                  <a:pos x="285" y="123"/>
                </a:cxn>
                <a:cxn ang="0">
                  <a:pos x="295" y="131"/>
                </a:cxn>
                <a:cxn ang="0">
                  <a:pos x="308" y="140"/>
                </a:cxn>
                <a:cxn ang="0">
                  <a:pos x="337" y="134"/>
                </a:cxn>
                <a:cxn ang="0">
                  <a:pos x="357" y="101"/>
                </a:cxn>
                <a:cxn ang="0">
                  <a:pos x="382" y="69"/>
                </a:cxn>
                <a:cxn ang="0">
                  <a:pos x="395" y="94"/>
                </a:cxn>
                <a:cxn ang="0">
                  <a:pos x="416" y="117"/>
                </a:cxn>
                <a:cxn ang="0">
                  <a:pos x="441" y="137"/>
                </a:cxn>
                <a:cxn ang="0">
                  <a:pos x="469" y="154"/>
                </a:cxn>
                <a:cxn ang="0">
                  <a:pos x="501" y="170"/>
                </a:cxn>
                <a:cxn ang="0">
                  <a:pos x="431" y="287"/>
                </a:cxn>
                <a:cxn ang="0">
                  <a:pos x="316" y="222"/>
                </a:cxn>
                <a:cxn ang="0">
                  <a:pos x="299" y="240"/>
                </a:cxn>
                <a:cxn ang="0">
                  <a:pos x="283" y="261"/>
                </a:cxn>
                <a:cxn ang="0">
                  <a:pos x="271" y="284"/>
                </a:cxn>
                <a:cxn ang="0">
                  <a:pos x="262" y="308"/>
                </a:cxn>
                <a:cxn ang="0">
                  <a:pos x="265" y="334"/>
                </a:cxn>
                <a:cxn ang="0">
                  <a:pos x="290" y="351"/>
                </a:cxn>
                <a:cxn ang="0">
                  <a:pos x="325" y="356"/>
                </a:cxn>
                <a:cxn ang="0">
                  <a:pos x="360" y="359"/>
                </a:cxn>
                <a:cxn ang="0">
                  <a:pos x="388" y="370"/>
                </a:cxn>
                <a:cxn ang="0">
                  <a:pos x="400" y="401"/>
                </a:cxn>
                <a:cxn ang="0">
                  <a:pos x="202" y="404"/>
                </a:cxn>
                <a:cxn ang="0">
                  <a:pos x="162" y="479"/>
                </a:cxn>
                <a:cxn ang="0">
                  <a:pos x="150" y="484"/>
                </a:cxn>
                <a:cxn ang="0">
                  <a:pos x="138" y="492"/>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2062" name="Freeform 14"/>
            <p:cNvSpPr>
              <a:spLocks/>
            </p:cNvSpPr>
            <p:nvPr/>
          </p:nvSpPr>
          <p:spPr bwMode="grayWhite">
            <a:xfrm>
              <a:off x="380" y="3463"/>
              <a:ext cx="512" cy="509"/>
            </a:xfrm>
            <a:custGeom>
              <a:avLst/>
              <a:gdLst/>
              <a:ahLst/>
              <a:cxnLst>
                <a:cxn ang="0">
                  <a:pos x="67" y="492"/>
                </a:cxn>
                <a:cxn ang="0">
                  <a:pos x="45" y="451"/>
                </a:cxn>
                <a:cxn ang="0">
                  <a:pos x="68" y="418"/>
                </a:cxn>
                <a:cxn ang="0">
                  <a:pos x="106" y="391"/>
                </a:cxn>
                <a:cxn ang="0">
                  <a:pos x="105" y="352"/>
                </a:cxn>
                <a:cxn ang="0">
                  <a:pos x="79" y="324"/>
                </a:cxn>
                <a:cxn ang="0">
                  <a:pos x="44" y="302"/>
                </a:cxn>
                <a:cxn ang="0">
                  <a:pos x="7" y="280"/>
                </a:cxn>
                <a:cxn ang="0">
                  <a:pos x="2" y="258"/>
                </a:cxn>
                <a:cxn ang="0">
                  <a:pos x="13" y="239"/>
                </a:cxn>
                <a:cxn ang="0">
                  <a:pos x="29" y="220"/>
                </a:cxn>
                <a:cxn ang="0">
                  <a:pos x="43" y="201"/>
                </a:cxn>
                <a:cxn ang="0">
                  <a:pos x="65" y="184"/>
                </a:cxn>
                <a:cxn ang="0">
                  <a:pos x="100" y="191"/>
                </a:cxn>
                <a:cxn ang="0">
                  <a:pos x="124" y="210"/>
                </a:cxn>
                <a:cxn ang="0">
                  <a:pos x="150" y="233"/>
                </a:cxn>
                <a:cxn ang="0">
                  <a:pos x="179" y="232"/>
                </a:cxn>
                <a:cxn ang="0">
                  <a:pos x="207" y="223"/>
                </a:cxn>
                <a:cxn ang="0">
                  <a:pos x="230" y="198"/>
                </a:cxn>
                <a:cxn ang="0">
                  <a:pos x="242" y="165"/>
                </a:cxn>
                <a:cxn ang="0">
                  <a:pos x="226" y="143"/>
                </a:cxn>
                <a:cxn ang="0">
                  <a:pos x="203" y="132"/>
                </a:cxn>
                <a:cxn ang="0">
                  <a:pos x="176" y="122"/>
                </a:cxn>
                <a:cxn ang="0">
                  <a:pos x="153" y="111"/>
                </a:cxn>
                <a:cxn ang="0">
                  <a:pos x="142" y="80"/>
                </a:cxn>
                <a:cxn ang="0">
                  <a:pos x="163" y="50"/>
                </a:cxn>
                <a:cxn ang="0">
                  <a:pos x="187" y="36"/>
                </a:cxn>
                <a:cxn ang="0">
                  <a:pos x="211" y="18"/>
                </a:cxn>
                <a:cxn ang="0">
                  <a:pos x="243" y="28"/>
                </a:cxn>
                <a:cxn ang="0">
                  <a:pos x="277" y="54"/>
                </a:cxn>
                <a:cxn ang="0">
                  <a:pos x="314" y="72"/>
                </a:cxn>
                <a:cxn ang="0">
                  <a:pos x="355" y="68"/>
                </a:cxn>
                <a:cxn ang="0">
                  <a:pos x="382" y="36"/>
                </a:cxn>
                <a:cxn ang="0">
                  <a:pos x="411" y="3"/>
                </a:cxn>
                <a:cxn ang="0">
                  <a:pos x="453" y="10"/>
                </a:cxn>
                <a:cxn ang="0">
                  <a:pos x="486" y="36"/>
                </a:cxn>
                <a:cxn ang="0">
                  <a:pos x="489" y="68"/>
                </a:cxn>
                <a:cxn ang="0">
                  <a:pos x="466" y="88"/>
                </a:cxn>
                <a:cxn ang="0">
                  <a:pos x="437" y="107"/>
                </a:cxn>
                <a:cxn ang="0">
                  <a:pos x="422" y="133"/>
                </a:cxn>
                <a:cxn ang="0">
                  <a:pos x="419" y="317"/>
                </a:cxn>
                <a:cxn ang="0">
                  <a:pos x="388" y="302"/>
                </a:cxn>
                <a:cxn ang="0">
                  <a:pos x="364" y="273"/>
                </a:cxn>
                <a:cxn ang="0">
                  <a:pos x="336" y="250"/>
                </a:cxn>
                <a:cxn ang="0">
                  <a:pos x="299" y="252"/>
                </a:cxn>
                <a:cxn ang="0">
                  <a:pos x="275" y="270"/>
                </a:cxn>
                <a:cxn ang="0">
                  <a:pos x="255" y="294"/>
                </a:cxn>
                <a:cxn ang="0">
                  <a:pos x="242" y="323"/>
                </a:cxn>
                <a:cxn ang="0">
                  <a:pos x="241" y="353"/>
                </a:cxn>
                <a:cxn ang="0">
                  <a:pos x="257" y="364"/>
                </a:cxn>
                <a:cxn ang="0">
                  <a:pos x="279" y="368"/>
                </a:cxn>
                <a:cxn ang="0">
                  <a:pos x="304" y="370"/>
                </a:cxn>
                <a:cxn ang="0">
                  <a:pos x="330" y="376"/>
                </a:cxn>
                <a:cxn ang="0">
                  <a:pos x="353" y="407"/>
                </a:cxn>
                <a:cxn ang="0">
                  <a:pos x="352" y="443"/>
                </a:cxn>
                <a:cxn ang="0">
                  <a:pos x="334" y="462"/>
                </a:cxn>
                <a:cxn ang="0">
                  <a:pos x="311" y="479"/>
                </a:cxn>
                <a:cxn ang="0">
                  <a:pos x="278" y="465"/>
                </a:cxn>
                <a:cxn ang="0">
                  <a:pos x="241" y="445"/>
                </a:cxn>
                <a:cxn ang="0">
                  <a:pos x="202" y="432"/>
                </a:cxn>
                <a:cxn ang="0">
                  <a:pos x="98" y="508"/>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2063" name="Freeform 15"/>
            <p:cNvSpPr>
              <a:spLocks/>
            </p:cNvSpPr>
            <p:nvPr/>
          </p:nvSpPr>
          <p:spPr bwMode="grayWhite">
            <a:xfrm>
              <a:off x="705" y="3827"/>
              <a:ext cx="513" cy="493"/>
            </a:xfrm>
            <a:custGeom>
              <a:avLst/>
              <a:gdLst/>
              <a:ahLst/>
              <a:cxnLst>
                <a:cxn ang="0">
                  <a:pos x="111" y="481"/>
                </a:cxn>
                <a:cxn ang="0">
                  <a:pos x="85" y="463"/>
                </a:cxn>
                <a:cxn ang="0">
                  <a:pos x="64" y="433"/>
                </a:cxn>
                <a:cxn ang="0">
                  <a:pos x="0" y="275"/>
                </a:cxn>
                <a:cxn ang="0">
                  <a:pos x="3" y="259"/>
                </a:cxn>
                <a:cxn ang="0">
                  <a:pos x="10" y="240"/>
                </a:cxn>
                <a:cxn ang="0">
                  <a:pos x="21" y="222"/>
                </a:cxn>
                <a:cxn ang="0">
                  <a:pos x="35" y="205"/>
                </a:cxn>
                <a:cxn ang="0">
                  <a:pos x="49" y="193"/>
                </a:cxn>
                <a:cxn ang="0">
                  <a:pos x="81" y="193"/>
                </a:cxn>
                <a:cxn ang="0">
                  <a:pos x="112" y="205"/>
                </a:cxn>
                <a:cxn ang="0">
                  <a:pos x="142" y="220"/>
                </a:cxn>
                <a:cxn ang="0">
                  <a:pos x="169" y="226"/>
                </a:cxn>
                <a:cxn ang="0">
                  <a:pos x="194" y="211"/>
                </a:cxn>
                <a:cxn ang="0">
                  <a:pos x="212" y="183"/>
                </a:cxn>
                <a:cxn ang="0">
                  <a:pos x="222" y="156"/>
                </a:cxn>
                <a:cxn ang="0">
                  <a:pos x="213" y="128"/>
                </a:cxn>
                <a:cxn ang="0">
                  <a:pos x="198" y="115"/>
                </a:cxn>
                <a:cxn ang="0">
                  <a:pos x="178" y="105"/>
                </a:cxn>
                <a:cxn ang="0">
                  <a:pos x="158" y="95"/>
                </a:cxn>
                <a:cxn ang="0">
                  <a:pos x="142" y="81"/>
                </a:cxn>
                <a:cxn ang="0">
                  <a:pos x="137" y="60"/>
                </a:cxn>
                <a:cxn ang="0">
                  <a:pos x="146" y="38"/>
                </a:cxn>
                <a:cxn ang="0">
                  <a:pos x="160" y="20"/>
                </a:cxn>
                <a:cxn ang="0">
                  <a:pos x="176" y="0"/>
                </a:cxn>
                <a:cxn ang="0">
                  <a:pos x="198" y="15"/>
                </a:cxn>
                <a:cxn ang="0">
                  <a:pos x="224" y="26"/>
                </a:cxn>
                <a:cxn ang="0">
                  <a:pos x="251" y="34"/>
                </a:cxn>
                <a:cxn ang="0">
                  <a:pos x="279" y="38"/>
                </a:cxn>
                <a:cxn ang="0">
                  <a:pos x="307" y="37"/>
                </a:cxn>
                <a:cxn ang="0">
                  <a:pos x="285" y="123"/>
                </a:cxn>
                <a:cxn ang="0">
                  <a:pos x="295" y="131"/>
                </a:cxn>
                <a:cxn ang="0">
                  <a:pos x="308" y="140"/>
                </a:cxn>
                <a:cxn ang="0">
                  <a:pos x="337" y="134"/>
                </a:cxn>
                <a:cxn ang="0">
                  <a:pos x="357" y="101"/>
                </a:cxn>
                <a:cxn ang="0">
                  <a:pos x="382" y="69"/>
                </a:cxn>
                <a:cxn ang="0">
                  <a:pos x="395" y="94"/>
                </a:cxn>
                <a:cxn ang="0">
                  <a:pos x="416" y="117"/>
                </a:cxn>
                <a:cxn ang="0">
                  <a:pos x="441" y="137"/>
                </a:cxn>
                <a:cxn ang="0">
                  <a:pos x="469" y="154"/>
                </a:cxn>
                <a:cxn ang="0">
                  <a:pos x="501" y="170"/>
                </a:cxn>
                <a:cxn ang="0">
                  <a:pos x="431" y="287"/>
                </a:cxn>
                <a:cxn ang="0">
                  <a:pos x="316" y="222"/>
                </a:cxn>
                <a:cxn ang="0">
                  <a:pos x="299" y="240"/>
                </a:cxn>
                <a:cxn ang="0">
                  <a:pos x="283" y="261"/>
                </a:cxn>
                <a:cxn ang="0">
                  <a:pos x="271" y="284"/>
                </a:cxn>
                <a:cxn ang="0">
                  <a:pos x="262" y="308"/>
                </a:cxn>
                <a:cxn ang="0">
                  <a:pos x="265" y="334"/>
                </a:cxn>
                <a:cxn ang="0">
                  <a:pos x="290" y="351"/>
                </a:cxn>
                <a:cxn ang="0">
                  <a:pos x="325" y="356"/>
                </a:cxn>
                <a:cxn ang="0">
                  <a:pos x="360" y="359"/>
                </a:cxn>
                <a:cxn ang="0">
                  <a:pos x="388" y="370"/>
                </a:cxn>
                <a:cxn ang="0">
                  <a:pos x="400" y="401"/>
                </a:cxn>
                <a:cxn ang="0">
                  <a:pos x="202" y="404"/>
                </a:cxn>
                <a:cxn ang="0">
                  <a:pos x="162" y="479"/>
                </a:cxn>
                <a:cxn ang="0">
                  <a:pos x="150" y="484"/>
                </a:cxn>
                <a:cxn ang="0">
                  <a:pos x="138" y="492"/>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2064" name="Freeform 16"/>
            <p:cNvSpPr>
              <a:spLocks/>
            </p:cNvSpPr>
            <p:nvPr/>
          </p:nvSpPr>
          <p:spPr bwMode="grayWhite">
            <a:xfrm>
              <a:off x="-3" y="3739"/>
              <a:ext cx="337" cy="355"/>
            </a:xfrm>
            <a:custGeom>
              <a:avLst/>
              <a:gdLst/>
              <a:ahLst/>
              <a:cxnLst>
                <a:cxn ang="0">
                  <a:pos x="315" y="160"/>
                </a:cxn>
                <a:cxn ang="0">
                  <a:pos x="280" y="168"/>
                </a:cxn>
                <a:cxn ang="0">
                  <a:pos x="247" y="179"/>
                </a:cxn>
                <a:cxn ang="0">
                  <a:pos x="232" y="209"/>
                </a:cxn>
                <a:cxn ang="0">
                  <a:pos x="240" y="243"/>
                </a:cxn>
                <a:cxn ang="0">
                  <a:pos x="243" y="275"/>
                </a:cxn>
                <a:cxn ang="0">
                  <a:pos x="227" y="291"/>
                </a:cxn>
                <a:cxn ang="0">
                  <a:pos x="202" y="300"/>
                </a:cxn>
                <a:cxn ang="0">
                  <a:pos x="175" y="303"/>
                </a:cxn>
                <a:cxn ang="0">
                  <a:pos x="149" y="303"/>
                </a:cxn>
                <a:cxn ang="0">
                  <a:pos x="142" y="276"/>
                </a:cxn>
                <a:cxn ang="0">
                  <a:pos x="149" y="243"/>
                </a:cxn>
                <a:cxn ang="0">
                  <a:pos x="139" y="220"/>
                </a:cxn>
                <a:cxn ang="0">
                  <a:pos x="121" y="210"/>
                </a:cxn>
                <a:cxn ang="0">
                  <a:pos x="99" y="206"/>
                </a:cxn>
                <a:cxn ang="0">
                  <a:pos x="75" y="207"/>
                </a:cxn>
                <a:cxn ang="0">
                  <a:pos x="51" y="216"/>
                </a:cxn>
                <a:cxn ang="0">
                  <a:pos x="34" y="234"/>
                </a:cxn>
                <a:cxn ang="0">
                  <a:pos x="32" y="260"/>
                </a:cxn>
                <a:cxn ang="0">
                  <a:pos x="43" y="284"/>
                </a:cxn>
                <a:cxn ang="0">
                  <a:pos x="50" y="309"/>
                </a:cxn>
                <a:cxn ang="0">
                  <a:pos x="41" y="333"/>
                </a:cxn>
                <a:cxn ang="0">
                  <a:pos x="25" y="345"/>
                </a:cxn>
                <a:cxn ang="0">
                  <a:pos x="7" y="353"/>
                </a:cxn>
                <a:cxn ang="0">
                  <a:pos x="14" y="34"/>
                </a:cxn>
                <a:cxn ang="0">
                  <a:pos x="16" y="51"/>
                </a:cxn>
                <a:cxn ang="0">
                  <a:pos x="13" y="68"/>
                </a:cxn>
                <a:cxn ang="0">
                  <a:pos x="9" y="87"/>
                </a:cxn>
                <a:cxn ang="0">
                  <a:pos x="12" y="107"/>
                </a:cxn>
                <a:cxn ang="0">
                  <a:pos x="33" y="126"/>
                </a:cxn>
                <a:cxn ang="0">
                  <a:pos x="61" y="127"/>
                </a:cxn>
                <a:cxn ang="0">
                  <a:pos x="81" y="124"/>
                </a:cxn>
                <a:cxn ang="0">
                  <a:pos x="103" y="121"/>
                </a:cxn>
                <a:cxn ang="0">
                  <a:pos x="122" y="110"/>
                </a:cxn>
                <a:cxn ang="0">
                  <a:pos x="135" y="91"/>
                </a:cxn>
                <a:cxn ang="0">
                  <a:pos x="134" y="71"/>
                </a:cxn>
                <a:cxn ang="0">
                  <a:pos x="126" y="52"/>
                </a:cxn>
                <a:cxn ang="0">
                  <a:pos x="118" y="33"/>
                </a:cxn>
                <a:cxn ang="0">
                  <a:pos x="122" y="13"/>
                </a:cxn>
                <a:cxn ang="0">
                  <a:pos x="140" y="6"/>
                </a:cxn>
                <a:cxn ang="0">
                  <a:pos x="163" y="1"/>
                </a:cxn>
                <a:cxn ang="0">
                  <a:pos x="186" y="1"/>
                </a:cxn>
                <a:cxn ang="0">
                  <a:pos x="202" y="8"/>
                </a:cxn>
                <a:cxn ang="0">
                  <a:pos x="207" y="41"/>
                </a:cxn>
                <a:cxn ang="0">
                  <a:pos x="219" y="68"/>
                </a:cxn>
                <a:cxn ang="0">
                  <a:pos x="241" y="82"/>
                </a:cxn>
                <a:cxn ang="0">
                  <a:pos x="267" y="78"/>
                </a:cxn>
                <a:cxn ang="0">
                  <a:pos x="292" y="64"/>
                </a:cxn>
                <a:cxn ang="0">
                  <a:pos x="316" y="67"/>
                </a:cxn>
                <a:cxn ang="0">
                  <a:pos x="323" y="85"/>
                </a:cxn>
                <a:cxn ang="0">
                  <a:pos x="329" y="105"/>
                </a:cxn>
                <a:cxn ang="0">
                  <a:pos x="334" y="126"/>
                </a:cxn>
                <a:cxn ang="0">
                  <a:pos x="335" y="147"/>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2065" name="Freeform 17"/>
            <p:cNvSpPr>
              <a:spLocks/>
            </p:cNvSpPr>
            <p:nvPr/>
          </p:nvSpPr>
          <p:spPr bwMode="grayWhite">
            <a:xfrm>
              <a:off x="165" y="3976"/>
              <a:ext cx="426" cy="341"/>
            </a:xfrm>
            <a:custGeom>
              <a:avLst/>
              <a:gdLst/>
              <a:ahLst/>
              <a:cxnLst>
                <a:cxn ang="0">
                  <a:pos x="131" y="340"/>
                </a:cxn>
                <a:cxn ang="0">
                  <a:pos x="132" y="311"/>
                </a:cxn>
                <a:cxn ang="0">
                  <a:pos x="128" y="290"/>
                </a:cxn>
                <a:cxn ang="0">
                  <a:pos x="100" y="265"/>
                </a:cxn>
                <a:cxn ang="0">
                  <a:pos x="37" y="249"/>
                </a:cxn>
                <a:cxn ang="0">
                  <a:pos x="2" y="210"/>
                </a:cxn>
                <a:cxn ang="0">
                  <a:pos x="0" y="174"/>
                </a:cxn>
                <a:cxn ang="0">
                  <a:pos x="10" y="150"/>
                </a:cxn>
                <a:cxn ang="0">
                  <a:pos x="32" y="135"/>
                </a:cxn>
                <a:cxn ang="0">
                  <a:pos x="48" y="136"/>
                </a:cxn>
                <a:cxn ang="0">
                  <a:pos x="82" y="142"/>
                </a:cxn>
                <a:cxn ang="0">
                  <a:pos x="98" y="145"/>
                </a:cxn>
                <a:cxn ang="0">
                  <a:pos x="123" y="146"/>
                </a:cxn>
                <a:cxn ang="0">
                  <a:pos x="154" y="136"/>
                </a:cxn>
                <a:cxn ang="0">
                  <a:pos x="172" y="117"/>
                </a:cxn>
                <a:cxn ang="0">
                  <a:pos x="181" y="103"/>
                </a:cxn>
                <a:cxn ang="0">
                  <a:pos x="185" y="91"/>
                </a:cxn>
                <a:cxn ang="0">
                  <a:pos x="181" y="75"/>
                </a:cxn>
                <a:cxn ang="0">
                  <a:pos x="178" y="57"/>
                </a:cxn>
                <a:cxn ang="0">
                  <a:pos x="175" y="41"/>
                </a:cxn>
                <a:cxn ang="0">
                  <a:pos x="177" y="23"/>
                </a:cxn>
                <a:cxn ang="0">
                  <a:pos x="185" y="4"/>
                </a:cxn>
                <a:cxn ang="0">
                  <a:pos x="201" y="0"/>
                </a:cxn>
                <a:cxn ang="0">
                  <a:pos x="220" y="0"/>
                </a:cxn>
                <a:cxn ang="0">
                  <a:pos x="240" y="4"/>
                </a:cxn>
                <a:cxn ang="0">
                  <a:pos x="246" y="7"/>
                </a:cxn>
                <a:cxn ang="0">
                  <a:pos x="265" y="16"/>
                </a:cxn>
                <a:cxn ang="0">
                  <a:pos x="275" y="25"/>
                </a:cxn>
                <a:cxn ang="0">
                  <a:pos x="284" y="37"/>
                </a:cxn>
                <a:cxn ang="0">
                  <a:pos x="287" y="58"/>
                </a:cxn>
                <a:cxn ang="0">
                  <a:pos x="280" y="80"/>
                </a:cxn>
                <a:cxn ang="0">
                  <a:pos x="269" y="101"/>
                </a:cxn>
                <a:cxn ang="0">
                  <a:pos x="261" y="132"/>
                </a:cxn>
                <a:cxn ang="0">
                  <a:pos x="271" y="157"/>
                </a:cxn>
                <a:cxn ang="0">
                  <a:pos x="286" y="171"/>
                </a:cxn>
                <a:cxn ang="0">
                  <a:pos x="305" y="181"/>
                </a:cxn>
                <a:cxn ang="0">
                  <a:pos x="326" y="185"/>
                </a:cxn>
                <a:cxn ang="0">
                  <a:pos x="337" y="186"/>
                </a:cxn>
                <a:cxn ang="0">
                  <a:pos x="360" y="188"/>
                </a:cxn>
                <a:cxn ang="0">
                  <a:pos x="395" y="190"/>
                </a:cxn>
                <a:cxn ang="0">
                  <a:pos x="417" y="208"/>
                </a:cxn>
                <a:cxn ang="0">
                  <a:pos x="425" y="246"/>
                </a:cxn>
                <a:cxn ang="0">
                  <a:pos x="412" y="300"/>
                </a:cxn>
                <a:cxn ang="0">
                  <a:pos x="400" y="329"/>
                </a:cxn>
                <a:cxn ang="0">
                  <a:pos x="393" y="334"/>
                </a:cxn>
                <a:cxn ang="0">
                  <a:pos x="377" y="339"/>
                </a:cxn>
                <a:cxn ang="0">
                  <a:pos x="362" y="338"/>
                </a:cxn>
                <a:cxn ang="0">
                  <a:pos x="338" y="331"/>
                </a:cxn>
                <a:cxn ang="0">
                  <a:pos x="329" y="327"/>
                </a:cxn>
                <a:cxn ang="0">
                  <a:pos x="313" y="322"/>
                </a:cxn>
                <a:cxn ang="0">
                  <a:pos x="297" y="317"/>
                </a:cxn>
                <a:cxn ang="0">
                  <a:pos x="280" y="315"/>
                </a:cxn>
                <a:cxn ang="0">
                  <a:pos x="260" y="324"/>
                </a:cxn>
                <a:cxn ang="0">
                  <a:pos x="246" y="340"/>
                </a:cxn>
                <a:cxn ang="0">
                  <a:pos x="131" y="340"/>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grpSp>
      <p:sp>
        <p:nvSpPr>
          <p:cNvPr id="2067" name="Rectangle 19"/>
          <p:cNvSpPr>
            <a:spLocks noGrp="1" noChangeArrowheads="1"/>
          </p:cNvSpPr>
          <p:nvPr>
            <p:ph type="ctrTitle" sz="quarter"/>
          </p:nvPr>
        </p:nvSpPr>
        <p:spPr>
          <a:xfrm>
            <a:off x="1295400" y="2286000"/>
            <a:ext cx="7772400" cy="1143000"/>
          </a:xfrm>
        </p:spPr>
        <p:txBody>
          <a:bodyPr/>
          <a:lstStyle>
            <a:lvl1pPr>
              <a:defRPr/>
            </a:lvl1pPr>
          </a:lstStyle>
          <a:p>
            <a:r>
              <a:rPr lang="es-ES" smtClean="0"/>
              <a:t>Haga clic para modificar el estilo de título del patrón</a:t>
            </a:r>
            <a:endParaRPr lang="en-US"/>
          </a:p>
        </p:txBody>
      </p:sp>
      <p:sp>
        <p:nvSpPr>
          <p:cNvPr id="2068" name="Rectangle 20"/>
          <p:cNvSpPr>
            <a:spLocks noGrp="1" noChangeArrowheads="1"/>
          </p:cNvSpPr>
          <p:nvPr>
            <p:ph type="subTitle" sz="quarter" idx="1"/>
          </p:nvPr>
        </p:nvSpPr>
        <p:spPr>
          <a:xfrm>
            <a:off x="2057400" y="3810000"/>
            <a:ext cx="6400800" cy="1752600"/>
          </a:xfrm>
        </p:spPr>
        <p:txBody>
          <a:bodyPr/>
          <a:lstStyle>
            <a:lvl1pPr marL="0" indent="0" algn="ctr">
              <a:buFontTx/>
              <a:buNone/>
              <a:defRPr/>
            </a:lvl1pPr>
          </a:lstStyle>
          <a:p>
            <a:r>
              <a:rPr lang="es-ES" smtClean="0"/>
              <a:t>Haga clic para modificar el estilo de subtítulo del patrón</a:t>
            </a:r>
            <a:endParaRPr lang="en-US"/>
          </a:p>
        </p:txBody>
      </p:sp>
      <p:sp>
        <p:nvSpPr>
          <p:cNvPr id="2069" name="Rectangle 21"/>
          <p:cNvSpPr>
            <a:spLocks noGrp="1" noChangeArrowheads="1"/>
          </p:cNvSpPr>
          <p:nvPr>
            <p:ph type="dt" sz="quarter" idx="2"/>
          </p:nvPr>
        </p:nvSpPr>
        <p:spPr/>
        <p:txBody>
          <a:bodyPr/>
          <a:lstStyle>
            <a:lvl1pPr>
              <a:defRPr/>
            </a:lvl1pPr>
          </a:lstStyle>
          <a:p>
            <a:endParaRPr lang="en-US" dirty="0"/>
          </a:p>
        </p:txBody>
      </p:sp>
      <p:sp>
        <p:nvSpPr>
          <p:cNvPr id="2070" name="Rectangle 22"/>
          <p:cNvSpPr>
            <a:spLocks noGrp="1" noChangeArrowheads="1"/>
          </p:cNvSpPr>
          <p:nvPr>
            <p:ph type="ftr" sz="quarter" idx="3"/>
          </p:nvPr>
        </p:nvSpPr>
        <p:spPr/>
        <p:txBody>
          <a:bodyPr/>
          <a:lstStyle>
            <a:lvl1pPr>
              <a:defRPr/>
            </a:lvl1pPr>
          </a:lstStyle>
          <a:p>
            <a:endParaRPr lang="en-US" dirty="0"/>
          </a:p>
        </p:txBody>
      </p:sp>
      <p:sp>
        <p:nvSpPr>
          <p:cNvPr id="2071" name="Rectangle 23"/>
          <p:cNvSpPr>
            <a:spLocks noGrp="1" noChangeArrowheads="1"/>
          </p:cNvSpPr>
          <p:nvPr>
            <p:ph type="sldNum" sz="quarter" idx="4"/>
          </p:nvPr>
        </p:nvSpPr>
        <p:spPr/>
        <p:txBody>
          <a:bodyPr/>
          <a:lstStyle>
            <a:lvl1pPr>
              <a:defRPr/>
            </a:lvl1pPr>
          </a:lstStyle>
          <a:p>
            <a:fld id="{E2A01FE2-A5BA-4FEA-955D-FD895ADEEA63}" type="slidenum">
              <a:rPr lang="en-US"/>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n-US" dirty="0"/>
          </a:p>
        </p:txBody>
      </p:sp>
      <p:sp>
        <p:nvSpPr>
          <p:cNvPr id="5" name="4 Marcador de pie de página"/>
          <p:cNvSpPr>
            <a:spLocks noGrp="1"/>
          </p:cNvSpPr>
          <p:nvPr>
            <p:ph type="ftr" sz="quarter" idx="11"/>
          </p:nvPr>
        </p:nvSpPr>
        <p:spPr/>
        <p:txBody>
          <a:bodyPr/>
          <a:lstStyle>
            <a:lvl1pPr>
              <a:defRPr/>
            </a:lvl1pPr>
          </a:lstStyle>
          <a:p>
            <a:endParaRPr lang="en-US" dirty="0"/>
          </a:p>
        </p:txBody>
      </p:sp>
      <p:sp>
        <p:nvSpPr>
          <p:cNvPr id="6" name="5 Marcador de número de diapositiva"/>
          <p:cNvSpPr>
            <a:spLocks noGrp="1"/>
          </p:cNvSpPr>
          <p:nvPr>
            <p:ph type="sldNum" sz="quarter" idx="12"/>
          </p:nvPr>
        </p:nvSpPr>
        <p:spPr/>
        <p:txBody>
          <a:bodyPr/>
          <a:lstStyle>
            <a:lvl1pPr>
              <a:defRPr/>
            </a:lvl1pPr>
          </a:lstStyle>
          <a:p>
            <a:fld id="{FEE2BA18-974A-405E-BF16-DFB7B999FB54}" type="slidenum">
              <a:rPr lang="en-US"/>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96125" y="609600"/>
            <a:ext cx="1946275" cy="54864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1254125" y="609600"/>
            <a:ext cx="56896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n-US" dirty="0"/>
          </a:p>
        </p:txBody>
      </p:sp>
      <p:sp>
        <p:nvSpPr>
          <p:cNvPr id="5" name="4 Marcador de pie de página"/>
          <p:cNvSpPr>
            <a:spLocks noGrp="1"/>
          </p:cNvSpPr>
          <p:nvPr>
            <p:ph type="ftr" sz="quarter" idx="11"/>
          </p:nvPr>
        </p:nvSpPr>
        <p:spPr/>
        <p:txBody>
          <a:bodyPr/>
          <a:lstStyle>
            <a:lvl1pPr>
              <a:defRPr/>
            </a:lvl1pPr>
          </a:lstStyle>
          <a:p>
            <a:endParaRPr lang="en-US" dirty="0"/>
          </a:p>
        </p:txBody>
      </p:sp>
      <p:sp>
        <p:nvSpPr>
          <p:cNvPr id="6" name="5 Marcador de número de diapositiva"/>
          <p:cNvSpPr>
            <a:spLocks noGrp="1"/>
          </p:cNvSpPr>
          <p:nvPr>
            <p:ph type="sldNum" sz="quarter" idx="12"/>
          </p:nvPr>
        </p:nvSpPr>
        <p:spPr/>
        <p:txBody>
          <a:bodyPr/>
          <a:lstStyle>
            <a:lvl1pPr>
              <a:defRPr/>
            </a:lvl1pPr>
          </a:lstStyle>
          <a:p>
            <a:fld id="{BA7FC88B-B926-4F3C-82DC-3614DD07FD06}" type="slidenum">
              <a:rPr lang="en-US"/>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92100"/>
            <a:ext cx="8229600" cy="13843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905000"/>
            <a:ext cx="40386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648200" y="1905000"/>
            <a:ext cx="40386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648200" y="4038600"/>
            <a:ext cx="40386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Rectangle 4"/>
          <p:cNvSpPr>
            <a:spLocks noGrp="1" noChangeArrowheads="1"/>
          </p:cNvSpPr>
          <p:nvPr>
            <p:ph type="dt" sz="half" idx="10"/>
          </p:nvPr>
        </p:nvSpPr>
        <p:spPr>
          <a:ln/>
        </p:spPr>
        <p:txBody>
          <a:bodyPr/>
          <a:lstStyle>
            <a:lvl1pPr>
              <a:defRPr/>
            </a:lvl1pPr>
          </a:lstStyle>
          <a:p>
            <a:pPr>
              <a:defRPr/>
            </a:pPr>
            <a:endParaRPr lang="es-ES"/>
          </a:p>
        </p:txBody>
      </p:sp>
      <p:sp>
        <p:nvSpPr>
          <p:cNvPr id="7" name="Rectangle 5"/>
          <p:cNvSpPr>
            <a:spLocks noGrp="1" noChangeArrowheads="1"/>
          </p:cNvSpPr>
          <p:nvPr>
            <p:ph type="ftr" sz="quarter" idx="11"/>
          </p:nvPr>
        </p:nvSpPr>
        <p:spPr>
          <a:ln/>
        </p:spPr>
        <p:txBody>
          <a:bodyPr/>
          <a:lstStyle>
            <a:lvl1pPr>
              <a:defRPr/>
            </a:lvl1pPr>
          </a:lstStyle>
          <a:p>
            <a:pPr>
              <a:defRPr/>
            </a:pPr>
            <a:endParaRPr lang="es-ES"/>
          </a:p>
        </p:txBody>
      </p:sp>
      <p:sp>
        <p:nvSpPr>
          <p:cNvPr id="8" name="Rectangle 6"/>
          <p:cNvSpPr>
            <a:spLocks noGrp="1" noChangeArrowheads="1"/>
          </p:cNvSpPr>
          <p:nvPr>
            <p:ph type="sldNum" sz="quarter" idx="12"/>
          </p:nvPr>
        </p:nvSpPr>
        <p:spPr>
          <a:ln/>
        </p:spPr>
        <p:txBody>
          <a:bodyPr/>
          <a:lstStyle>
            <a:lvl1pPr>
              <a:defRPr/>
            </a:lvl1pPr>
          </a:lstStyle>
          <a:p>
            <a:pPr>
              <a:defRPr/>
            </a:pPr>
            <a:fld id="{90F009EC-EB62-4C8A-A0C4-718C5F64EF95}" type="slidenum">
              <a:rPr lang="es-ES"/>
              <a:pPr>
                <a:defRPr/>
              </a:pPr>
              <a:t>‹Nº›</a:t>
            </a:fld>
            <a:endParaRPr lang="es-ES"/>
          </a:p>
        </p:txBody>
      </p:sp>
    </p:spTree>
    <p:extLst>
      <p:ext uri="{BB962C8B-B14F-4D97-AF65-F5344CB8AC3E}">
        <p14:creationId xmlns:p14="http://schemas.microsoft.com/office/powerpoint/2010/main" xmlns="" val="1323855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92100"/>
            <a:ext cx="8229600" cy="57277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62E21863-72B1-482A-9364-F6868715FD5C}" type="slidenum">
              <a:rPr lang="es-ES"/>
              <a:pPr>
                <a:defRPr/>
              </a:pPr>
              <a:t>‹Nº›</a:t>
            </a:fld>
            <a:endParaRPr lang="es-ES"/>
          </a:p>
        </p:txBody>
      </p:sp>
    </p:spTree>
    <p:extLst>
      <p:ext uri="{BB962C8B-B14F-4D97-AF65-F5344CB8AC3E}">
        <p14:creationId xmlns:p14="http://schemas.microsoft.com/office/powerpoint/2010/main" xmlns="" val="3042089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457200" y="292100"/>
            <a:ext cx="8229600" cy="1384300"/>
          </a:xfrm>
        </p:spPr>
        <p:txBody>
          <a:bodyPr/>
          <a:lstStyle/>
          <a:p>
            <a:r>
              <a:rPr lang="es-ES" smtClean="0"/>
              <a:t>Haga clic para modificar el estilo de título del patrón</a:t>
            </a:r>
            <a:endParaRPr lang="es-ES"/>
          </a:p>
        </p:txBody>
      </p:sp>
      <p:sp>
        <p:nvSpPr>
          <p:cNvPr id="3" name="2 Marcador de contenido"/>
          <p:cNvSpPr>
            <a:spLocks noGrp="1"/>
          </p:cNvSpPr>
          <p:nvPr>
            <p:ph sz="quarter" idx="1"/>
          </p:nvPr>
        </p:nvSpPr>
        <p:spPr>
          <a:xfrm>
            <a:off x="457200" y="1905000"/>
            <a:ext cx="40386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648200" y="1905000"/>
            <a:ext cx="40386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57200" y="4038600"/>
            <a:ext cx="40386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contenido"/>
          <p:cNvSpPr>
            <a:spLocks noGrp="1"/>
          </p:cNvSpPr>
          <p:nvPr>
            <p:ph sz="quarter" idx="4"/>
          </p:nvPr>
        </p:nvSpPr>
        <p:spPr>
          <a:xfrm>
            <a:off x="4648200" y="4038600"/>
            <a:ext cx="40386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CD3E8E7F-7624-439B-99B0-E203CD85905F}" type="slidenum">
              <a:rPr lang="es-ES"/>
              <a:pPr>
                <a:defRPr/>
              </a:pPr>
              <a:t>‹Nº›</a:t>
            </a:fld>
            <a:endParaRPr lang="es-ES"/>
          </a:p>
        </p:txBody>
      </p:sp>
    </p:spTree>
    <p:extLst>
      <p:ext uri="{BB962C8B-B14F-4D97-AF65-F5344CB8AC3E}">
        <p14:creationId xmlns:p14="http://schemas.microsoft.com/office/powerpoint/2010/main" xmlns="" val="2293758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92100"/>
            <a:ext cx="8229600" cy="1384300"/>
          </a:xfr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905000"/>
            <a:ext cx="40386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648200" y="1905000"/>
            <a:ext cx="40386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648200" y="4038600"/>
            <a:ext cx="40386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Rectangle 4"/>
          <p:cNvSpPr>
            <a:spLocks noGrp="1" noChangeArrowheads="1"/>
          </p:cNvSpPr>
          <p:nvPr>
            <p:ph type="dt" sz="half" idx="10"/>
          </p:nvPr>
        </p:nvSpPr>
        <p:spPr>
          <a:ln/>
        </p:spPr>
        <p:txBody>
          <a:bodyPr/>
          <a:lstStyle>
            <a:lvl1pPr>
              <a:defRPr/>
            </a:lvl1pPr>
          </a:lstStyle>
          <a:p>
            <a:pPr>
              <a:defRPr/>
            </a:pPr>
            <a:endParaRPr lang="es-ES"/>
          </a:p>
        </p:txBody>
      </p:sp>
      <p:sp>
        <p:nvSpPr>
          <p:cNvPr id="7" name="Rectangle 5"/>
          <p:cNvSpPr>
            <a:spLocks noGrp="1" noChangeArrowheads="1"/>
          </p:cNvSpPr>
          <p:nvPr>
            <p:ph type="ftr" sz="quarter" idx="11"/>
          </p:nvPr>
        </p:nvSpPr>
        <p:spPr>
          <a:ln/>
        </p:spPr>
        <p:txBody>
          <a:bodyPr/>
          <a:lstStyle>
            <a:lvl1pPr>
              <a:defRPr/>
            </a:lvl1pPr>
          </a:lstStyle>
          <a:p>
            <a:pPr>
              <a:defRPr/>
            </a:pPr>
            <a:endParaRPr lang="es-ES"/>
          </a:p>
        </p:txBody>
      </p:sp>
      <p:sp>
        <p:nvSpPr>
          <p:cNvPr id="8" name="Rectangle 6"/>
          <p:cNvSpPr>
            <a:spLocks noGrp="1" noChangeArrowheads="1"/>
          </p:cNvSpPr>
          <p:nvPr>
            <p:ph type="sldNum" sz="quarter" idx="12"/>
          </p:nvPr>
        </p:nvSpPr>
        <p:spPr>
          <a:ln/>
        </p:spPr>
        <p:txBody>
          <a:bodyPr/>
          <a:lstStyle>
            <a:lvl1pPr>
              <a:defRPr/>
            </a:lvl1pPr>
          </a:lstStyle>
          <a:p>
            <a:pPr>
              <a:defRPr/>
            </a:pPr>
            <a:fld id="{CDA04018-BAE0-41B8-AFA3-C08F8B859964}" type="slidenum">
              <a:rPr lang="es-ES"/>
              <a:pPr>
                <a:defRPr/>
              </a:pPr>
              <a:t>‹Nº›</a:t>
            </a:fld>
            <a:endParaRPr lang="es-ES"/>
          </a:p>
        </p:txBody>
      </p:sp>
    </p:spTree>
    <p:extLst>
      <p:ext uri="{BB962C8B-B14F-4D97-AF65-F5344CB8AC3E}">
        <p14:creationId xmlns:p14="http://schemas.microsoft.com/office/powerpoint/2010/main" xmlns="" val="760331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92100"/>
            <a:ext cx="8229600" cy="13843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905000"/>
            <a:ext cx="40386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05000"/>
            <a:ext cx="40386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086045BD-D22F-4007-99BE-A74CCD88C27B}" type="slidenum">
              <a:rPr lang="es-ES"/>
              <a:pPr>
                <a:defRPr/>
              </a:pPr>
              <a:t>‹Nº›</a:t>
            </a:fld>
            <a:endParaRPr lang="es-ES"/>
          </a:p>
        </p:txBody>
      </p:sp>
    </p:spTree>
    <p:extLst>
      <p:ext uri="{BB962C8B-B14F-4D97-AF65-F5344CB8AC3E}">
        <p14:creationId xmlns:p14="http://schemas.microsoft.com/office/powerpoint/2010/main" xmlns="" val="3242032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n-US" dirty="0"/>
          </a:p>
        </p:txBody>
      </p:sp>
      <p:sp>
        <p:nvSpPr>
          <p:cNvPr id="5" name="4 Marcador de pie de página"/>
          <p:cNvSpPr>
            <a:spLocks noGrp="1"/>
          </p:cNvSpPr>
          <p:nvPr>
            <p:ph type="ftr" sz="quarter" idx="11"/>
          </p:nvPr>
        </p:nvSpPr>
        <p:spPr/>
        <p:txBody>
          <a:bodyPr/>
          <a:lstStyle>
            <a:lvl1pPr>
              <a:defRPr/>
            </a:lvl1pPr>
          </a:lstStyle>
          <a:p>
            <a:endParaRPr lang="en-US" dirty="0"/>
          </a:p>
        </p:txBody>
      </p:sp>
      <p:sp>
        <p:nvSpPr>
          <p:cNvPr id="6" name="5 Marcador de número de diapositiva"/>
          <p:cNvSpPr>
            <a:spLocks noGrp="1"/>
          </p:cNvSpPr>
          <p:nvPr>
            <p:ph type="sldNum" sz="quarter" idx="12"/>
          </p:nvPr>
        </p:nvSpPr>
        <p:spPr/>
        <p:txBody>
          <a:bodyPr/>
          <a:lstStyle>
            <a:lvl1pPr>
              <a:defRPr/>
            </a:lvl1pPr>
          </a:lstStyle>
          <a:p>
            <a:fld id="{AF869CB5-E1F9-4E37-9E54-EA52D8C3A695}" type="slidenum">
              <a:rPr lang="en-US"/>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dirty="0"/>
          </a:p>
        </p:txBody>
      </p:sp>
      <p:sp>
        <p:nvSpPr>
          <p:cNvPr id="5" name="4 Marcador de pie de página"/>
          <p:cNvSpPr>
            <a:spLocks noGrp="1"/>
          </p:cNvSpPr>
          <p:nvPr>
            <p:ph type="ftr" sz="quarter" idx="11"/>
          </p:nvPr>
        </p:nvSpPr>
        <p:spPr/>
        <p:txBody>
          <a:bodyPr/>
          <a:lstStyle>
            <a:lvl1pPr>
              <a:defRPr/>
            </a:lvl1pPr>
          </a:lstStyle>
          <a:p>
            <a:endParaRPr lang="en-US" dirty="0"/>
          </a:p>
        </p:txBody>
      </p:sp>
      <p:sp>
        <p:nvSpPr>
          <p:cNvPr id="6" name="5 Marcador de número de diapositiva"/>
          <p:cNvSpPr>
            <a:spLocks noGrp="1"/>
          </p:cNvSpPr>
          <p:nvPr>
            <p:ph type="sldNum" sz="quarter" idx="12"/>
          </p:nvPr>
        </p:nvSpPr>
        <p:spPr/>
        <p:txBody>
          <a:bodyPr/>
          <a:lstStyle>
            <a:lvl1pPr>
              <a:defRPr/>
            </a:lvl1pPr>
          </a:lstStyle>
          <a:p>
            <a:fld id="{AB63EBC4-DB4E-4D0A-AC5A-0F0E14414000}" type="slidenum">
              <a:rPr lang="en-US"/>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12541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52165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lvl1pPr>
              <a:defRPr/>
            </a:lvl1pPr>
          </a:lstStyle>
          <a:p>
            <a:endParaRPr lang="en-US" dirty="0"/>
          </a:p>
        </p:txBody>
      </p:sp>
      <p:sp>
        <p:nvSpPr>
          <p:cNvPr id="6" name="5 Marcador de pie de página"/>
          <p:cNvSpPr>
            <a:spLocks noGrp="1"/>
          </p:cNvSpPr>
          <p:nvPr>
            <p:ph type="ftr" sz="quarter" idx="11"/>
          </p:nvPr>
        </p:nvSpPr>
        <p:spPr/>
        <p:txBody>
          <a:bodyPr/>
          <a:lstStyle>
            <a:lvl1pPr>
              <a:defRPr/>
            </a:lvl1pPr>
          </a:lstStyle>
          <a:p>
            <a:endParaRPr lang="en-US" dirty="0"/>
          </a:p>
        </p:txBody>
      </p:sp>
      <p:sp>
        <p:nvSpPr>
          <p:cNvPr id="7" name="6 Marcador de número de diapositiva"/>
          <p:cNvSpPr>
            <a:spLocks noGrp="1"/>
          </p:cNvSpPr>
          <p:nvPr>
            <p:ph type="sldNum" sz="quarter" idx="12"/>
          </p:nvPr>
        </p:nvSpPr>
        <p:spPr/>
        <p:txBody>
          <a:bodyPr/>
          <a:lstStyle>
            <a:lvl1pPr>
              <a:defRPr/>
            </a:lvl1pPr>
          </a:lstStyle>
          <a:p>
            <a:fld id="{C7E0F0D3-BBE9-4C1C-8B73-B4F29C7FF8DE}" type="slidenum">
              <a:rPr lang="en-US"/>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lvl1pPr>
              <a:defRPr/>
            </a:lvl1pPr>
          </a:lstStyle>
          <a:p>
            <a:endParaRPr lang="en-US" dirty="0"/>
          </a:p>
        </p:txBody>
      </p:sp>
      <p:sp>
        <p:nvSpPr>
          <p:cNvPr id="8" name="7 Marcador de pie de página"/>
          <p:cNvSpPr>
            <a:spLocks noGrp="1"/>
          </p:cNvSpPr>
          <p:nvPr>
            <p:ph type="ftr" sz="quarter" idx="11"/>
          </p:nvPr>
        </p:nvSpPr>
        <p:spPr/>
        <p:txBody>
          <a:bodyPr/>
          <a:lstStyle>
            <a:lvl1pPr>
              <a:defRPr/>
            </a:lvl1pPr>
          </a:lstStyle>
          <a:p>
            <a:endParaRPr lang="en-US" dirty="0"/>
          </a:p>
        </p:txBody>
      </p:sp>
      <p:sp>
        <p:nvSpPr>
          <p:cNvPr id="9" name="8 Marcador de número de diapositiva"/>
          <p:cNvSpPr>
            <a:spLocks noGrp="1"/>
          </p:cNvSpPr>
          <p:nvPr>
            <p:ph type="sldNum" sz="quarter" idx="12"/>
          </p:nvPr>
        </p:nvSpPr>
        <p:spPr/>
        <p:txBody>
          <a:bodyPr/>
          <a:lstStyle>
            <a:lvl1pPr>
              <a:defRPr/>
            </a:lvl1pPr>
          </a:lstStyle>
          <a:p>
            <a:fld id="{3FD37A6E-F089-43CA-89DD-252888C09FFF}" type="slidenum">
              <a:rPr lang="en-US"/>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lvl1pPr>
              <a:defRPr/>
            </a:lvl1pPr>
          </a:lstStyle>
          <a:p>
            <a:endParaRPr lang="en-US" dirty="0"/>
          </a:p>
        </p:txBody>
      </p:sp>
      <p:sp>
        <p:nvSpPr>
          <p:cNvPr id="4" name="3 Marcador de pie de página"/>
          <p:cNvSpPr>
            <a:spLocks noGrp="1"/>
          </p:cNvSpPr>
          <p:nvPr>
            <p:ph type="ftr" sz="quarter" idx="11"/>
          </p:nvPr>
        </p:nvSpPr>
        <p:spPr/>
        <p:txBody>
          <a:bodyPr/>
          <a:lstStyle>
            <a:lvl1pPr>
              <a:defRPr/>
            </a:lvl1pPr>
          </a:lstStyle>
          <a:p>
            <a:endParaRPr lang="en-US" dirty="0"/>
          </a:p>
        </p:txBody>
      </p:sp>
      <p:sp>
        <p:nvSpPr>
          <p:cNvPr id="5" name="4 Marcador de número de diapositiva"/>
          <p:cNvSpPr>
            <a:spLocks noGrp="1"/>
          </p:cNvSpPr>
          <p:nvPr>
            <p:ph type="sldNum" sz="quarter" idx="12"/>
          </p:nvPr>
        </p:nvSpPr>
        <p:spPr/>
        <p:txBody>
          <a:bodyPr/>
          <a:lstStyle>
            <a:lvl1pPr>
              <a:defRPr/>
            </a:lvl1pPr>
          </a:lstStyle>
          <a:p>
            <a:fld id="{1B2EB3C2-B158-41CA-85FB-6A02EBB9B22E}" type="slidenum">
              <a:rPr lang="en-US"/>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dirty="0"/>
          </a:p>
        </p:txBody>
      </p:sp>
      <p:sp>
        <p:nvSpPr>
          <p:cNvPr id="3" name="2 Marcador de pie de página"/>
          <p:cNvSpPr>
            <a:spLocks noGrp="1"/>
          </p:cNvSpPr>
          <p:nvPr>
            <p:ph type="ftr" sz="quarter" idx="11"/>
          </p:nvPr>
        </p:nvSpPr>
        <p:spPr/>
        <p:txBody>
          <a:bodyPr/>
          <a:lstStyle>
            <a:lvl1pPr>
              <a:defRPr/>
            </a:lvl1pPr>
          </a:lstStyle>
          <a:p>
            <a:endParaRPr lang="en-US" dirty="0"/>
          </a:p>
        </p:txBody>
      </p:sp>
      <p:sp>
        <p:nvSpPr>
          <p:cNvPr id="4" name="3 Marcador de número de diapositiva"/>
          <p:cNvSpPr>
            <a:spLocks noGrp="1"/>
          </p:cNvSpPr>
          <p:nvPr>
            <p:ph type="sldNum" sz="quarter" idx="12"/>
          </p:nvPr>
        </p:nvSpPr>
        <p:spPr/>
        <p:txBody>
          <a:bodyPr/>
          <a:lstStyle>
            <a:lvl1pPr>
              <a:defRPr/>
            </a:lvl1pPr>
          </a:lstStyle>
          <a:p>
            <a:fld id="{5C37955E-A4AB-4F54-8333-79C2CBA14D10}" type="slidenum">
              <a:rPr lang="en-US"/>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dirty="0"/>
          </a:p>
        </p:txBody>
      </p:sp>
      <p:sp>
        <p:nvSpPr>
          <p:cNvPr id="6" name="5 Marcador de pie de página"/>
          <p:cNvSpPr>
            <a:spLocks noGrp="1"/>
          </p:cNvSpPr>
          <p:nvPr>
            <p:ph type="ftr" sz="quarter" idx="11"/>
          </p:nvPr>
        </p:nvSpPr>
        <p:spPr/>
        <p:txBody>
          <a:bodyPr/>
          <a:lstStyle>
            <a:lvl1pPr>
              <a:defRPr/>
            </a:lvl1pPr>
          </a:lstStyle>
          <a:p>
            <a:endParaRPr lang="en-US" dirty="0"/>
          </a:p>
        </p:txBody>
      </p:sp>
      <p:sp>
        <p:nvSpPr>
          <p:cNvPr id="7" name="6 Marcador de número de diapositiva"/>
          <p:cNvSpPr>
            <a:spLocks noGrp="1"/>
          </p:cNvSpPr>
          <p:nvPr>
            <p:ph type="sldNum" sz="quarter" idx="12"/>
          </p:nvPr>
        </p:nvSpPr>
        <p:spPr/>
        <p:txBody>
          <a:bodyPr/>
          <a:lstStyle>
            <a:lvl1pPr>
              <a:defRPr/>
            </a:lvl1pPr>
          </a:lstStyle>
          <a:p>
            <a:fld id="{19132A1E-3E12-4915-BF12-9F86A9D46CE1}" type="slidenum">
              <a:rPr lang="en-US"/>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dirty="0"/>
          </a:p>
        </p:txBody>
      </p:sp>
      <p:sp>
        <p:nvSpPr>
          <p:cNvPr id="6" name="5 Marcador de pie de página"/>
          <p:cNvSpPr>
            <a:spLocks noGrp="1"/>
          </p:cNvSpPr>
          <p:nvPr>
            <p:ph type="ftr" sz="quarter" idx="11"/>
          </p:nvPr>
        </p:nvSpPr>
        <p:spPr/>
        <p:txBody>
          <a:bodyPr/>
          <a:lstStyle>
            <a:lvl1pPr>
              <a:defRPr/>
            </a:lvl1pPr>
          </a:lstStyle>
          <a:p>
            <a:endParaRPr lang="en-US" dirty="0"/>
          </a:p>
        </p:txBody>
      </p:sp>
      <p:sp>
        <p:nvSpPr>
          <p:cNvPr id="7" name="6 Marcador de número de diapositiva"/>
          <p:cNvSpPr>
            <a:spLocks noGrp="1"/>
          </p:cNvSpPr>
          <p:nvPr>
            <p:ph type="sldNum" sz="quarter" idx="12"/>
          </p:nvPr>
        </p:nvSpPr>
        <p:spPr/>
        <p:txBody>
          <a:bodyPr/>
          <a:lstStyle>
            <a:lvl1pPr>
              <a:defRPr/>
            </a:lvl1pPr>
          </a:lstStyle>
          <a:p>
            <a:fld id="{4DCD502A-B98E-4D54-BA2A-46538E795034}" type="slidenum">
              <a:rPr lang="en-US"/>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2" name="Group 18"/>
          <p:cNvGrpSpPr>
            <a:grpSpLocks/>
          </p:cNvGrpSpPr>
          <p:nvPr/>
        </p:nvGrpSpPr>
        <p:grpSpPr bwMode="auto">
          <a:xfrm>
            <a:off x="-17463" y="-20638"/>
            <a:ext cx="9159876" cy="6878638"/>
            <a:chOff x="-11" y="-13"/>
            <a:chExt cx="5770" cy="4333"/>
          </a:xfrm>
        </p:grpSpPr>
        <p:sp>
          <p:nvSpPr>
            <p:cNvPr id="1026" name="Rectangle 2"/>
            <p:cNvSpPr>
              <a:spLocks noChangeArrowheads="1"/>
            </p:cNvSpPr>
            <p:nvPr/>
          </p:nvSpPr>
          <p:spPr bwMode="hidden">
            <a:xfrm>
              <a:off x="1008" y="0"/>
              <a:ext cx="4751" cy="4319"/>
            </a:xfrm>
            <a:prstGeom prst="rect">
              <a:avLst/>
            </a:prstGeom>
            <a:gradFill rotWithShape="0">
              <a:gsLst>
                <a:gs pos="0">
                  <a:schemeClr val="folHlink"/>
                </a:gs>
                <a:gs pos="100000">
                  <a:schemeClr val="bg1"/>
                </a:gs>
              </a:gsLst>
              <a:path path="rect">
                <a:fillToRect l="100000" t="100000"/>
              </a:path>
            </a:gradFill>
            <a:ln w="9525">
              <a:noFill/>
              <a:miter lim="800000"/>
              <a:headEnd/>
              <a:tailEnd/>
            </a:ln>
            <a:effectLst/>
          </p:spPr>
          <p:txBody>
            <a:bodyPr wrap="none" anchor="ctr"/>
            <a:lstStyle/>
            <a:p>
              <a:endParaRPr lang="es-MX" dirty="0"/>
            </a:p>
          </p:txBody>
        </p:sp>
        <p:sp>
          <p:nvSpPr>
            <p:cNvPr id="1027" name="Rectangle 3"/>
            <p:cNvSpPr>
              <a:spLocks noChangeArrowheads="1"/>
            </p:cNvSpPr>
            <p:nvPr/>
          </p:nvSpPr>
          <p:spPr bwMode="hidden">
            <a:xfrm>
              <a:off x="0" y="0"/>
              <a:ext cx="912" cy="3984"/>
            </a:xfrm>
            <a:prstGeom prst="rect">
              <a:avLst/>
            </a:prstGeom>
            <a:gradFill rotWithShape="0">
              <a:gsLst>
                <a:gs pos="0">
                  <a:schemeClr val="bg2"/>
                </a:gs>
                <a:gs pos="100000">
                  <a:schemeClr val="bg1"/>
                </a:gs>
              </a:gsLst>
              <a:path path="rect">
                <a:fillToRect r="100000" b="100000"/>
              </a:path>
            </a:gradFill>
            <a:ln w="9525">
              <a:noFill/>
              <a:miter lim="800000"/>
              <a:headEnd/>
              <a:tailEnd/>
            </a:ln>
            <a:effectLst/>
          </p:spPr>
          <p:txBody>
            <a:bodyPr wrap="none" anchor="ctr"/>
            <a:lstStyle/>
            <a:p>
              <a:endParaRPr lang="es-MX" dirty="0"/>
            </a:p>
          </p:txBody>
        </p:sp>
        <p:sp>
          <p:nvSpPr>
            <p:cNvPr id="1028" name="Freeform 4"/>
            <p:cNvSpPr>
              <a:spLocks/>
            </p:cNvSpPr>
            <p:nvPr/>
          </p:nvSpPr>
          <p:spPr bwMode="grayWhite">
            <a:xfrm>
              <a:off x="77" y="83"/>
              <a:ext cx="447" cy="520"/>
            </a:xfrm>
            <a:custGeom>
              <a:avLst/>
              <a:gdLst/>
              <a:ahLst/>
              <a:cxnLst>
                <a:cxn ang="0">
                  <a:pos x="254" y="495"/>
                </a:cxn>
                <a:cxn ang="0">
                  <a:pos x="245" y="454"/>
                </a:cxn>
                <a:cxn ang="0">
                  <a:pos x="230" y="417"/>
                </a:cxn>
                <a:cxn ang="0">
                  <a:pos x="193" y="402"/>
                </a:cxn>
                <a:cxn ang="0">
                  <a:pos x="150" y="412"/>
                </a:cxn>
                <a:cxn ang="0">
                  <a:pos x="112" y="417"/>
                </a:cxn>
                <a:cxn ang="0">
                  <a:pos x="93" y="399"/>
                </a:cxn>
                <a:cxn ang="0">
                  <a:pos x="81" y="370"/>
                </a:cxn>
                <a:cxn ang="0">
                  <a:pos x="75" y="339"/>
                </a:cxn>
                <a:cxn ang="0">
                  <a:pos x="76" y="309"/>
                </a:cxn>
                <a:cxn ang="0">
                  <a:pos x="106" y="300"/>
                </a:cxn>
                <a:cxn ang="0">
                  <a:pos x="146" y="307"/>
                </a:cxn>
                <a:cxn ang="0">
                  <a:pos x="175" y="294"/>
                </a:cxn>
                <a:cxn ang="0">
                  <a:pos x="186" y="273"/>
                </a:cxn>
                <a:cxn ang="0">
                  <a:pos x="189" y="246"/>
                </a:cxn>
                <a:cxn ang="0">
                  <a:pos x="188" y="219"/>
                </a:cxn>
                <a:cxn ang="0">
                  <a:pos x="178" y="191"/>
                </a:cxn>
                <a:cxn ang="0">
                  <a:pos x="153" y="171"/>
                </a:cxn>
                <a:cxn ang="0">
                  <a:pos x="123" y="172"/>
                </a:cxn>
                <a:cxn ang="0">
                  <a:pos x="93" y="185"/>
                </a:cxn>
                <a:cxn ang="0">
                  <a:pos x="64" y="194"/>
                </a:cxn>
                <a:cxn ang="0">
                  <a:pos x="34" y="185"/>
                </a:cxn>
                <a:cxn ang="0">
                  <a:pos x="19" y="166"/>
                </a:cxn>
                <a:cxn ang="0">
                  <a:pos x="9" y="146"/>
                </a:cxn>
                <a:cxn ang="0">
                  <a:pos x="2" y="122"/>
                </a:cxn>
                <a:cxn ang="0">
                  <a:pos x="0" y="98"/>
                </a:cxn>
                <a:cxn ang="0">
                  <a:pos x="387" y="12"/>
                </a:cxn>
                <a:cxn ang="0">
                  <a:pos x="399" y="41"/>
                </a:cxn>
                <a:cxn ang="0">
                  <a:pos x="406" y="74"/>
                </a:cxn>
                <a:cxn ang="0">
                  <a:pos x="411" y="107"/>
                </a:cxn>
                <a:cxn ang="0">
                  <a:pos x="396" y="141"/>
                </a:cxn>
                <a:cxn ang="0">
                  <a:pos x="375" y="144"/>
                </a:cxn>
                <a:cxn ang="0">
                  <a:pos x="354" y="141"/>
                </a:cxn>
                <a:cxn ang="0">
                  <a:pos x="332" y="137"/>
                </a:cxn>
                <a:cxn ang="0">
                  <a:pos x="307" y="141"/>
                </a:cxn>
                <a:cxn ang="0">
                  <a:pos x="286" y="166"/>
                </a:cxn>
                <a:cxn ang="0">
                  <a:pos x="285" y="199"/>
                </a:cxn>
                <a:cxn ang="0">
                  <a:pos x="289" y="222"/>
                </a:cxn>
                <a:cxn ang="0">
                  <a:pos x="295" y="247"/>
                </a:cxn>
                <a:cxn ang="0">
                  <a:pos x="308" y="268"/>
                </a:cxn>
                <a:cxn ang="0">
                  <a:pos x="332" y="282"/>
                </a:cxn>
                <a:cxn ang="0">
                  <a:pos x="357" y="282"/>
                </a:cxn>
                <a:cxn ang="0">
                  <a:pos x="379" y="272"/>
                </a:cxn>
                <a:cxn ang="0">
                  <a:pos x="402" y="262"/>
                </a:cxn>
                <a:cxn ang="0">
                  <a:pos x="426" y="265"/>
                </a:cxn>
                <a:cxn ang="0">
                  <a:pos x="436" y="287"/>
                </a:cxn>
                <a:cxn ang="0">
                  <a:pos x="442" y="312"/>
                </a:cxn>
                <a:cxn ang="0">
                  <a:pos x="444" y="338"/>
                </a:cxn>
                <a:cxn ang="0">
                  <a:pos x="436" y="358"/>
                </a:cxn>
                <a:cxn ang="0">
                  <a:pos x="397" y="366"/>
                </a:cxn>
                <a:cxn ang="0">
                  <a:pos x="363" y="380"/>
                </a:cxn>
                <a:cxn ang="0">
                  <a:pos x="347" y="406"/>
                </a:cxn>
                <a:cxn ang="0">
                  <a:pos x="353" y="437"/>
                </a:cxn>
                <a:cxn ang="0">
                  <a:pos x="372" y="464"/>
                </a:cxn>
                <a:cxn ang="0">
                  <a:pos x="369" y="492"/>
                </a:cxn>
                <a:cxn ang="0">
                  <a:pos x="347" y="503"/>
                </a:cxn>
                <a:cxn ang="0">
                  <a:pos x="323" y="511"/>
                </a:cxn>
                <a:cxn ang="0">
                  <a:pos x="298" y="516"/>
                </a:cxn>
                <a:cxn ang="0">
                  <a:pos x="272" y="519"/>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1029" name="Freeform 5"/>
            <p:cNvSpPr>
              <a:spLocks/>
            </p:cNvSpPr>
            <p:nvPr/>
          </p:nvSpPr>
          <p:spPr bwMode="grayWhite">
            <a:xfrm>
              <a:off x="19" y="1775"/>
              <a:ext cx="462" cy="618"/>
            </a:xfrm>
            <a:custGeom>
              <a:avLst/>
              <a:gdLst/>
              <a:ahLst/>
              <a:cxnLst>
                <a:cxn ang="0">
                  <a:pos x="224" y="439"/>
                </a:cxn>
                <a:cxn ang="0">
                  <a:pos x="193" y="434"/>
                </a:cxn>
                <a:cxn ang="0">
                  <a:pos x="165" y="436"/>
                </a:cxn>
                <a:cxn ang="0">
                  <a:pos x="156" y="444"/>
                </a:cxn>
                <a:cxn ang="0">
                  <a:pos x="147" y="461"/>
                </a:cxn>
                <a:cxn ang="0">
                  <a:pos x="147" y="487"/>
                </a:cxn>
                <a:cxn ang="0">
                  <a:pos x="143" y="513"/>
                </a:cxn>
                <a:cxn ang="0">
                  <a:pos x="136" y="537"/>
                </a:cxn>
                <a:cxn ang="0">
                  <a:pos x="7" y="549"/>
                </a:cxn>
                <a:cxn ang="0">
                  <a:pos x="5" y="510"/>
                </a:cxn>
                <a:cxn ang="0">
                  <a:pos x="1" y="472"/>
                </a:cxn>
                <a:cxn ang="0">
                  <a:pos x="1" y="433"/>
                </a:cxn>
                <a:cxn ang="0">
                  <a:pos x="12" y="392"/>
                </a:cxn>
                <a:cxn ang="0">
                  <a:pos x="37" y="383"/>
                </a:cxn>
                <a:cxn ang="0">
                  <a:pos x="66" y="389"/>
                </a:cxn>
                <a:cxn ang="0">
                  <a:pos x="94" y="403"/>
                </a:cxn>
                <a:cxn ang="0">
                  <a:pos x="120" y="417"/>
                </a:cxn>
                <a:cxn ang="0">
                  <a:pos x="156" y="399"/>
                </a:cxn>
                <a:cxn ang="0">
                  <a:pos x="166" y="363"/>
                </a:cxn>
                <a:cxn ang="0">
                  <a:pos x="164" y="321"/>
                </a:cxn>
                <a:cxn ang="0">
                  <a:pos x="158" y="280"/>
                </a:cxn>
                <a:cxn ang="0">
                  <a:pos x="71" y="135"/>
                </a:cxn>
                <a:cxn ang="0">
                  <a:pos x="104" y="141"/>
                </a:cxn>
                <a:cxn ang="0">
                  <a:pos x="137" y="147"/>
                </a:cxn>
                <a:cxn ang="0">
                  <a:pos x="170" y="144"/>
                </a:cxn>
                <a:cxn ang="0">
                  <a:pos x="195" y="128"/>
                </a:cxn>
                <a:cxn ang="0">
                  <a:pos x="206" y="114"/>
                </a:cxn>
                <a:cxn ang="0">
                  <a:pos x="216" y="92"/>
                </a:cxn>
                <a:cxn ang="0">
                  <a:pos x="211" y="69"/>
                </a:cxn>
                <a:cxn ang="0">
                  <a:pos x="207" y="47"/>
                </a:cxn>
                <a:cxn ang="0">
                  <a:pos x="208" y="24"/>
                </a:cxn>
                <a:cxn ang="0">
                  <a:pos x="221" y="2"/>
                </a:cxn>
                <a:cxn ang="0">
                  <a:pos x="245" y="0"/>
                </a:cxn>
                <a:cxn ang="0">
                  <a:pos x="272" y="5"/>
                </a:cxn>
                <a:cxn ang="0">
                  <a:pos x="296" y="17"/>
                </a:cxn>
                <a:cxn ang="0">
                  <a:pos x="316" y="38"/>
                </a:cxn>
                <a:cxn ang="0">
                  <a:pos x="317" y="66"/>
                </a:cxn>
                <a:cxn ang="0">
                  <a:pos x="304" y="94"/>
                </a:cxn>
                <a:cxn ang="0">
                  <a:pos x="294" y="125"/>
                </a:cxn>
                <a:cxn ang="0">
                  <a:pos x="302" y="158"/>
                </a:cxn>
                <a:cxn ang="0">
                  <a:pos x="337" y="181"/>
                </a:cxn>
                <a:cxn ang="0">
                  <a:pos x="380" y="188"/>
                </a:cxn>
                <a:cxn ang="0">
                  <a:pos x="427" y="190"/>
                </a:cxn>
                <a:cxn ang="0">
                  <a:pos x="431" y="329"/>
                </a:cxn>
                <a:cxn ang="0">
                  <a:pos x="401" y="338"/>
                </a:cxn>
                <a:cxn ang="0">
                  <a:pos x="370" y="331"/>
                </a:cxn>
                <a:cxn ang="0">
                  <a:pos x="337" y="319"/>
                </a:cxn>
                <a:cxn ang="0">
                  <a:pos x="303" y="316"/>
                </a:cxn>
                <a:cxn ang="0">
                  <a:pos x="281" y="333"/>
                </a:cxn>
                <a:cxn ang="0">
                  <a:pos x="268" y="361"/>
                </a:cxn>
                <a:cxn ang="0">
                  <a:pos x="263" y="393"/>
                </a:cxn>
                <a:cxn ang="0">
                  <a:pos x="264" y="427"/>
                </a:cxn>
                <a:cxn ang="0">
                  <a:pos x="286" y="457"/>
                </a:cxn>
                <a:cxn ang="0">
                  <a:pos x="317" y="464"/>
                </a:cxn>
                <a:cxn ang="0">
                  <a:pos x="354" y="463"/>
                </a:cxn>
                <a:cxn ang="0">
                  <a:pos x="392" y="473"/>
                </a:cxn>
                <a:cxn ang="0">
                  <a:pos x="401" y="509"/>
                </a:cxn>
                <a:cxn ang="0">
                  <a:pos x="403" y="547"/>
                </a:cxn>
                <a:cxn ang="0">
                  <a:pos x="398" y="583"/>
                </a:cxn>
                <a:cxn ang="0">
                  <a:pos x="388" y="617"/>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1030" name="Freeform 6"/>
            <p:cNvSpPr>
              <a:spLocks/>
            </p:cNvSpPr>
            <p:nvPr/>
          </p:nvSpPr>
          <p:spPr bwMode="grayWhite">
            <a:xfrm>
              <a:off x="48" y="1306"/>
              <a:ext cx="624" cy="371"/>
            </a:xfrm>
            <a:custGeom>
              <a:avLst/>
              <a:gdLst/>
              <a:ahLst/>
              <a:cxnLst>
                <a:cxn ang="0">
                  <a:pos x="186" y="342"/>
                </a:cxn>
                <a:cxn ang="0">
                  <a:pos x="175" y="308"/>
                </a:cxn>
                <a:cxn ang="0">
                  <a:pos x="149" y="280"/>
                </a:cxn>
                <a:cxn ang="0">
                  <a:pos x="124" y="270"/>
                </a:cxn>
                <a:cxn ang="0">
                  <a:pos x="104" y="269"/>
                </a:cxn>
                <a:cxn ang="0">
                  <a:pos x="10" y="290"/>
                </a:cxn>
                <a:cxn ang="0">
                  <a:pos x="3" y="264"/>
                </a:cxn>
                <a:cxn ang="0">
                  <a:pos x="0" y="236"/>
                </a:cxn>
                <a:cxn ang="0">
                  <a:pos x="4" y="214"/>
                </a:cxn>
                <a:cxn ang="0">
                  <a:pos x="22" y="200"/>
                </a:cxn>
                <a:cxn ang="0">
                  <a:pos x="53" y="200"/>
                </a:cxn>
                <a:cxn ang="0">
                  <a:pos x="90" y="208"/>
                </a:cxn>
                <a:cxn ang="0">
                  <a:pos x="126" y="190"/>
                </a:cxn>
                <a:cxn ang="0">
                  <a:pos x="144" y="33"/>
                </a:cxn>
                <a:cxn ang="0">
                  <a:pos x="174" y="28"/>
                </a:cxn>
                <a:cxn ang="0">
                  <a:pos x="206" y="31"/>
                </a:cxn>
                <a:cxn ang="0">
                  <a:pos x="230" y="57"/>
                </a:cxn>
                <a:cxn ang="0">
                  <a:pos x="236" y="99"/>
                </a:cxn>
                <a:cxn ang="0">
                  <a:pos x="249" y="138"/>
                </a:cxn>
                <a:cxn ang="0">
                  <a:pos x="293" y="159"/>
                </a:cxn>
                <a:cxn ang="0">
                  <a:pos x="345" y="148"/>
                </a:cxn>
                <a:cxn ang="0">
                  <a:pos x="366" y="119"/>
                </a:cxn>
                <a:cxn ang="0">
                  <a:pos x="361" y="91"/>
                </a:cxn>
                <a:cxn ang="0">
                  <a:pos x="352" y="62"/>
                </a:cxn>
                <a:cxn ang="0">
                  <a:pos x="363" y="34"/>
                </a:cxn>
                <a:cxn ang="0">
                  <a:pos x="398" y="17"/>
                </a:cxn>
                <a:cxn ang="0">
                  <a:pos x="439" y="7"/>
                </a:cxn>
                <a:cxn ang="0">
                  <a:pos x="474" y="5"/>
                </a:cxn>
                <a:cxn ang="0">
                  <a:pos x="479" y="37"/>
                </a:cxn>
                <a:cxn ang="0">
                  <a:pos x="483" y="70"/>
                </a:cxn>
                <a:cxn ang="0">
                  <a:pos x="507" y="97"/>
                </a:cxn>
                <a:cxn ang="0">
                  <a:pos x="535" y="101"/>
                </a:cxn>
                <a:cxn ang="0">
                  <a:pos x="566" y="94"/>
                </a:cxn>
                <a:cxn ang="0">
                  <a:pos x="598" y="94"/>
                </a:cxn>
                <a:cxn ang="0">
                  <a:pos x="620" y="125"/>
                </a:cxn>
                <a:cxn ang="0">
                  <a:pos x="621" y="162"/>
                </a:cxn>
                <a:cxn ang="0">
                  <a:pos x="608" y="178"/>
                </a:cxn>
                <a:cxn ang="0">
                  <a:pos x="573" y="183"/>
                </a:cxn>
                <a:cxn ang="0">
                  <a:pos x="524" y="186"/>
                </a:cxn>
                <a:cxn ang="0">
                  <a:pos x="514" y="197"/>
                </a:cxn>
                <a:cxn ang="0">
                  <a:pos x="519" y="333"/>
                </a:cxn>
                <a:cxn ang="0">
                  <a:pos x="486" y="342"/>
                </a:cxn>
                <a:cxn ang="0">
                  <a:pos x="449" y="344"/>
                </a:cxn>
                <a:cxn ang="0">
                  <a:pos x="412" y="338"/>
                </a:cxn>
                <a:cxn ang="0">
                  <a:pos x="402" y="311"/>
                </a:cxn>
                <a:cxn ang="0">
                  <a:pos x="402" y="283"/>
                </a:cxn>
                <a:cxn ang="0">
                  <a:pos x="397" y="254"/>
                </a:cxn>
                <a:cxn ang="0">
                  <a:pos x="367" y="236"/>
                </a:cxn>
                <a:cxn ang="0">
                  <a:pos x="329" y="237"/>
                </a:cxn>
                <a:cxn ang="0">
                  <a:pos x="289" y="248"/>
                </a:cxn>
                <a:cxn ang="0">
                  <a:pos x="263" y="264"/>
                </a:cxn>
                <a:cxn ang="0">
                  <a:pos x="262" y="293"/>
                </a:cxn>
                <a:cxn ang="0">
                  <a:pos x="276" y="322"/>
                </a:cxn>
                <a:cxn ang="0">
                  <a:pos x="257" y="360"/>
                </a:cxn>
                <a:cxn ang="0">
                  <a:pos x="210" y="364"/>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1031" name="Freeform 7"/>
            <p:cNvSpPr>
              <a:spLocks/>
            </p:cNvSpPr>
            <p:nvPr/>
          </p:nvSpPr>
          <p:spPr bwMode="grayWhite">
            <a:xfrm>
              <a:off x="0" y="706"/>
              <a:ext cx="506" cy="470"/>
            </a:xfrm>
            <a:custGeom>
              <a:avLst/>
              <a:gdLst/>
              <a:ahLst/>
              <a:cxnLst>
                <a:cxn ang="0">
                  <a:pos x="229" y="453"/>
                </a:cxn>
                <a:cxn ang="0">
                  <a:pos x="200" y="429"/>
                </a:cxn>
                <a:cxn ang="0">
                  <a:pos x="175" y="402"/>
                </a:cxn>
                <a:cxn ang="0">
                  <a:pos x="158" y="368"/>
                </a:cxn>
                <a:cxn ang="0">
                  <a:pos x="241" y="275"/>
                </a:cxn>
                <a:cxn ang="0">
                  <a:pos x="224" y="248"/>
                </a:cxn>
                <a:cxn ang="0">
                  <a:pos x="198" y="228"/>
                </a:cxn>
                <a:cxn ang="0">
                  <a:pos x="166" y="214"/>
                </a:cxn>
                <a:cxn ang="0">
                  <a:pos x="139" y="217"/>
                </a:cxn>
                <a:cxn ang="0">
                  <a:pos x="128" y="238"/>
                </a:cxn>
                <a:cxn ang="0">
                  <a:pos x="120" y="262"/>
                </a:cxn>
                <a:cxn ang="0">
                  <a:pos x="104" y="283"/>
                </a:cxn>
                <a:cxn ang="0">
                  <a:pos x="77" y="291"/>
                </a:cxn>
                <a:cxn ang="0">
                  <a:pos x="53" y="288"/>
                </a:cxn>
                <a:cxn ang="0">
                  <a:pos x="31" y="275"/>
                </a:cxn>
                <a:cxn ang="0">
                  <a:pos x="12" y="257"/>
                </a:cxn>
                <a:cxn ang="0">
                  <a:pos x="61" y="109"/>
                </a:cxn>
                <a:cxn ang="0">
                  <a:pos x="24" y="85"/>
                </a:cxn>
                <a:cxn ang="0">
                  <a:pos x="0" y="53"/>
                </a:cxn>
                <a:cxn ang="0">
                  <a:pos x="19" y="22"/>
                </a:cxn>
                <a:cxn ang="0">
                  <a:pos x="54" y="0"/>
                </a:cxn>
                <a:cxn ang="0">
                  <a:pos x="82" y="6"/>
                </a:cxn>
                <a:cxn ang="0">
                  <a:pos x="103" y="29"/>
                </a:cxn>
                <a:cxn ang="0">
                  <a:pos x="132" y="57"/>
                </a:cxn>
                <a:cxn ang="0">
                  <a:pos x="175" y="64"/>
                </a:cxn>
                <a:cxn ang="0">
                  <a:pos x="215" y="43"/>
                </a:cxn>
                <a:cxn ang="0">
                  <a:pos x="243" y="16"/>
                </a:cxn>
                <a:cxn ang="0">
                  <a:pos x="265" y="22"/>
                </a:cxn>
                <a:cxn ang="0">
                  <a:pos x="284" y="34"/>
                </a:cxn>
                <a:cxn ang="0">
                  <a:pos x="301" y="52"/>
                </a:cxn>
                <a:cxn ang="0">
                  <a:pos x="318" y="72"/>
                </a:cxn>
                <a:cxn ang="0">
                  <a:pos x="314" y="98"/>
                </a:cxn>
                <a:cxn ang="0">
                  <a:pos x="296" y="115"/>
                </a:cxn>
                <a:cxn ang="0">
                  <a:pos x="278" y="123"/>
                </a:cxn>
                <a:cxn ang="0">
                  <a:pos x="260" y="130"/>
                </a:cxn>
                <a:cxn ang="0">
                  <a:pos x="249" y="152"/>
                </a:cxn>
                <a:cxn ang="0">
                  <a:pos x="257" y="180"/>
                </a:cxn>
                <a:cxn ang="0">
                  <a:pos x="288" y="210"/>
                </a:cxn>
                <a:cxn ang="0">
                  <a:pos x="321" y="231"/>
                </a:cxn>
                <a:cxn ang="0">
                  <a:pos x="339" y="231"/>
                </a:cxn>
                <a:cxn ang="0">
                  <a:pos x="358" y="228"/>
                </a:cxn>
                <a:cxn ang="0">
                  <a:pos x="377" y="200"/>
                </a:cxn>
                <a:cxn ang="0">
                  <a:pos x="385" y="171"/>
                </a:cxn>
                <a:cxn ang="0">
                  <a:pos x="404" y="158"/>
                </a:cxn>
                <a:cxn ang="0">
                  <a:pos x="497" y="213"/>
                </a:cxn>
                <a:cxn ang="0">
                  <a:pos x="482" y="238"/>
                </a:cxn>
                <a:cxn ang="0">
                  <a:pos x="458" y="259"/>
                </a:cxn>
                <a:cxn ang="0">
                  <a:pos x="438" y="282"/>
                </a:cxn>
                <a:cxn ang="0">
                  <a:pos x="434" y="313"/>
                </a:cxn>
                <a:cxn ang="0">
                  <a:pos x="467" y="339"/>
                </a:cxn>
                <a:cxn ang="0">
                  <a:pos x="505" y="362"/>
                </a:cxn>
                <a:cxn ang="0">
                  <a:pos x="329" y="370"/>
                </a:cxn>
                <a:cxn ang="0">
                  <a:pos x="306" y="395"/>
                </a:cxn>
                <a:cxn ang="0">
                  <a:pos x="287" y="423"/>
                </a:cxn>
                <a:cxn ang="0">
                  <a:pos x="267" y="452"/>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1032" name="Freeform 8"/>
            <p:cNvSpPr>
              <a:spLocks/>
            </p:cNvSpPr>
            <p:nvPr/>
          </p:nvSpPr>
          <p:spPr bwMode="grayWhite">
            <a:xfrm>
              <a:off x="538" y="441"/>
              <a:ext cx="512" cy="509"/>
            </a:xfrm>
            <a:custGeom>
              <a:avLst/>
              <a:gdLst/>
              <a:ahLst/>
              <a:cxnLst>
                <a:cxn ang="0">
                  <a:pos x="67" y="492"/>
                </a:cxn>
                <a:cxn ang="0">
                  <a:pos x="45" y="451"/>
                </a:cxn>
                <a:cxn ang="0">
                  <a:pos x="68" y="418"/>
                </a:cxn>
                <a:cxn ang="0">
                  <a:pos x="106" y="391"/>
                </a:cxn>
                <a:cxn ang="0">
                  <a:pos x="105" y="352"/>
                </a:cxn>
                <a:cxn ang="0">
                  <a:pos x="79" y="324"/>
                </a:cxn>
                <a:cxn ang="0">
                  <a:pos x="44" y="302"/>
                </a:cxn>
                <a:cxn ang="0">
                  <a:pos x="7" y="280"/>
                </a:cxn>
                <a:cxn ang="0">
                  <a:pos x="2" y="258"/>
                </a:cxn>
                <a:cxn ang="0">
                  <a:pos x="13" y="239"/>
                </a:cxn>
                <a:cxn ang="0">
                  <a:pos x="29" y="220"/>
                </a:cxn>
                <a:cxn ang="0">
                  <a:pos x="43" y="201"/>
                </a:cxn>
                <a:cxn ang="0">
                  <a:pos x="65" y="184"/>
                </a:cxn>
                <a:cxn ang="0">
                  <a:pos x="100" y="191"/>
                </a:cxn>
                <a:cxn ang="0">
                  <a:pos x="124" y="210"/>
                </a:cxn>
                <a:cxn ang="0">
                  <a:pos x="150" y="233"/>
                </a:cxn>
                <a:cxn ang="0">
                  <a:pos x="179" y="232"/>
                </a:cxn>
                <a:cxn ang="0">
                  <a:pos x="207" y="223"/>
                </a:cxn>
                <a:cxn ang="0">
                  <a:pos x="230" y="198"/>
                </a:cxn>
                <a:cxn ang="0">
                  <a:pos x="242" y="165"/>
                </a:cxn>
                <a:cxn ang="0">
                  <a:pos x="226" y="143"/>
                </a:cxn>
                <a:cxn ang="0">
                  <a:pos x="203" y="132"/>
                </a:cxn>
                <a:cxn ang="0">
                  <a:pos x="176" y="122"/>
                </a:cxn>
                <a:cxn ang="0">
                  <a:pos x="153" y="111"/>
                </a:cxn>
                <a:cxn ang="0">
                  <a:pos x="142" y="80"/>
                </a:cxn>
                <a:cxn ang="0">
                  <a:pos x="163" y="50"/>
                </a:cxn>
                <a:cxn ang="0">
                  <a:pos x="187" y="36"/>
                </a:cxn>
                <a:cxn ang="0">
                  <a:pos x="211" y="18"/>
                </a:cxn>
                <a:cxn ang="0">
                  <a:pos x="243" y="28"/>
                </a:cxn>
                <a:cxn ang="0">
                  <a:pos x="277" y="54"/>
                </a:cxn>
                <a:cxn ang="0">
                  <a:pos x="314" y="72"/>
                </a:cxn>
                <a:cxn ang="0">
                  <a:pos x="355" y="68"/>
                </a:cxn>
                <a:cxn ang="0">
                  <a:pos x="382" y="36"/>
                </a:cxn>
                <a:cxn ang="0">
                  <a:pos x="411" y="3"/>
                </a:cxn>
                <a:cxn ang="0">
                  <a:pos x="453" y="10"/>
                </a:cxn>
                <a:cxn ang="0">
                  <a:pos x="486" y="36"/>
                </a:cxn>
                <a:cxn ang="0">
                  <a:pos x="489" y="68"/>
                </a:cxn>
                <a:cxn ang="0">
                  <a:pos x="466" y="88"/>
                </a:cxn>
                <a:cxn ang="0">
                  <a:pos x="437" y="107"/>
                </a:cxn>
                <a:cxn ang="0">
                  <a:pos x="422" y="133"/>
                </a:cxn>
                <a:cxn ang="0">
                  <a:pos x="419" y="317"/>
                </a:cxn>
                <a:cxn ang="0">
                  <a:pos x="388" y="302"/>
                </a:cxn>
                <a:cxn ang="0">
                  <a:pos x="364" y="273"/>
                </a:cxn>
                <a:cxn ang="0">
                  <a:pos x="336" y="250"/>
                </a:cxn>
                <a:cxn ang="0">
                  <a:pos x="299" y="252"/>
                </a:cxn>
                <a:cxn ang="0">
                  <a:pos x="275" y="270"/>
                </a:cxn>
                <a:cxn ang="0">
                  <a:pos x="255" y="294"/>
                </a:cxn>
                <a:cxn ang="0">
                  <a:pos x="242" y="323"/>
                </a:cxn>
                <a:cxn ang="0">
                  <a:pos x="241" y="353"/>
                </a:cxn>
                <a:cxn ang="0">
                  <a:pos x="257" y="364"/>
                </a:cxn>
                <a:cxn ang="0">
                  <a:pos x="279" y="368"/>
                </a:cxn>
                <a:cxn ang="0">
                  <a:pos x="304" y="370"/>
                </a:cxn>
                <a:cxn ang="0">
                  <a:pos x="330" y="376"/>
                </a:cxn>
                <a:cxn ang="0">
                  <a:pos x="353" y="407"/>
                </a:cxn>
                <a:cxn ang="0">
                  <a:pos x="352" y="443"/>
                </a:cxn>
                <a:cxn ang="0">
                  <a:pos x="334" y="462"/>
                </a:cxn>
                <a:cxn ang="0">
                  <a:pos x="311" y="479"/>
                </a:cxn>
                <a:cxn ang="0">
                  <a:pos x="278" y="465"/>
                </a:cxn>
                <a:cxn ang="0">
                  <a:pos x="241" y="445"/>
                </a:cxn>
                <a:cxn ang="0">
                  <a:pos x="202" y="432"/>
                </a:cxn>
                <a:cxn ang="0">
                  <a:pos x="98" y="508"/>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1033" name="Freeform 9"/>
            <p:cNvSpPr>
              <a:spLocks/>
            </p:cNvSpPr>
            <p:nvPr/>
          </p:nvSpPr>
          <p:spPr bwMode="grayWhite">
            <a:xfrm>
              <a:off x="459" y="2344"/>
              <a:ext cx="506" cy="470"/>
            </a:xfrm>
            <a:custGeom>
              <a:avLst/>
              <a:gdLst/>
              <a:ahLst/>
              <a:cxnLst>
                <a:cxn ang="0">
                  <a:pos x="229" y="453"/>
                </a:cxn>
                <a:cxn ang="0">
                  <a:pos x="200" y="429"/>
                </a:cxn>
                <a:cxn ang="0">
                  <a:pos x="175" y="402"/>
                </a:cxn>
                <a:cxn ang="0">
                  <a:pos x="158" y="368"/>
                </a:cxn>
                <a:cxn ang="0">
                  <a:pos x="241" y="275"/>
                </a:cxn>
                <a:cxn ang="0">
                  <a:pos x="224" y="248"/>
                </a:cxn>
                <a:cxn ang="0">
                  <a:pos x="198" y="228"/>
                </a:cxn>
                <a:cxn ang="0">
                  <a:pos x="166" y="214"/>
                </a:cxn>
                <a:cxn ang="0">
                  <a:pos x="139" y="217"/>
                </a:cxn>
                <a:cxn ang="0">
                  <a:pos x="128" y="238"/>
                </a:cxn>
                <a:cxn ang="0">
                  <a:pos x="120" y="262"/>
                </a:cxn>
                <a:cxn ang="0">
                  <a:pos x="104" y="283"/>
                </a:cxn>
                <a:cxn ang="0">
                  <a:pos x="77" y="291"/>
                </a:cxn>
                <a:cxn ang="0">
                  <a:pos x="53" y="288"/>
                </a:cxn>
                <a:cxn ang="0">
                  <a:pos x="31" y="275"/>
                </a:cxn>
                <a:cxn ang="0">
                  <a:pos x="12" y="257"/>
                </a:cxn>
                <a:cxn ang="0">
                  <a:pos x="61" y="109"/>
                </a:cxn>
                <a:cxn ang="0">
                  <a:pos x="24" y="85"/>
                </a:cxn>
                <a:cxn ang="0">
                  <a:pos x="0" y="53"/>
                </a:cxn>
                <a:cxn ang="0">
                  <a:pos x="19" y="22"/>
                </a:cxn>
                <a:cxn ang="0">
                  <a:pos x="54" y="0"/>
                </a:cxn>
                <a:cxn ang="0">
                  <a:pos x="82" y="6"/>
                </a:cxn>
                <a:cxn ang="0">
                  <a:pos x="103" y="29"/>
                </a:cxn>
                <a:cxn ang="0">
                  <a:pos x="132" y="57"/>
                </a:cxn>
                <a:cxn ang="0">
                  <a:pos x="175" y="64"/>
                </a:cxn>
                <a:cxn ang="0">
                  <a:pos x="215" y="43"/>
                </a:cxn>
                <a:cxn ang="0">
                  <a:pos x="243" y="16"/>
                </a:cxn>
                <a:cxn ang="0">
                  <a:pos x="265" y="22"/>
                </a:cxn>
                <a:cxn ang="0">
                  <a:pos x="284" y="34"/>
                </a:cxn>
                <a:cxn ang="0">
                  <a:pos x="301" y="52"/>
                </a:cxn>
                <a:cxn ang="0">
                  <a:pos x="318" y="72"/>
                </a:cxn>
                <a:cxn ang="0">
                  <a:pos x="314" y="98"/>
                </a:cxn>
                <a:cxn ang="0">
                  <a:pos x="296" y="115"/>
                </a:cxn>
                <a:cxn ang="0">
                  <a:pos x="278" y="123"/>
                </a:cxn>
                <a:cxn ang="0">
                  <a:pos x="260" y="130"/>
                </a:cxn>
                <a:cxn ang="0">
                  <a:pos x="249" y="152"/>
                </a:cxn>
                <a:cxn ang="0">
                  <a:pos x="257" y="180"/>
                </a:cxn>
                <a:cxn ang="0">
                  <a:pos x="288" y="210"/>
                </a:cxn>
                <a:cxn ang="0">
                  <a:pos x="321" y="231"/>
                </a:cxn>
                <a:cxn ang="0">
                  <a:pos x="339" y="231"/>
                </a:cxn>
                <a:cxn ang="0">
                  <a:pos x="358" y="228"/>
                </a:cxn>
                <a:cxn ang="0">
                  <a:pos x="377" y="200"/>
                </a:cxn>
                <a:cxn ang="0">
                  <a:pos x="385" y="171"/>
                </a:cxn>
                <a:cxn ang="0">
                  <a:pos x="404" y="158"/>
                </a:cxn>
                <a:cxn ang="0">
                  <a:pos x="497" y="213"/>
                </a:cxn>
                <a:cxn ang="0">
                  <a:pos x="482" y="238"/>
                </a:cxn>
                <a:cxn ang="0">
                  <a:pos x="458" y="259"/>
                </a:cxn>
                <a:cxn ang="0">
                  <a:pos x="438" y="282"/>
                </a:cxn>
                <a:cxn ang="0">
                  <a:pos x="434" y="313"/>
                </a:cxn>
                <a:cxn ang="0">
                  <a:pos x="467" y="339"/>
                </a:cxn>
                <a:cxn ang="0">
                  <a:pos x="505" y="362"/>
                </a:cxn>
                <a:cxn ang="0">
                  <a:pos x="329" y="370"/>
                </a:cxn>
                <a:cxn ang="0">
                  <a:pos x="306" y="395"/>
                </a:cxn>
                <a:cxn ang="0">
                  <a:pos x="287" y="423"/>
                </a:cxn>
                <a:cxn ang="0">
                  <a:pos x="267" y="452"/>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1034" name="Freeform 10"/>
            <p:cNvSpPr>
              <a:spLocks/>
            </p:cNvSpPr>
            <p:nvPr/>
          </p:nvSpPr>
          <p:spPr bwMode="grayWhite">
            <a:xfrm>
              <a:off x="477" y="2884"/>
              <a:ext cx="447" cy="520"/>
            </a:xfrm>
            <a:custGeom>
              <a:avLst/>
              <a:gdLst/>
              <a:ahLst/>
              <a:cxnLst>
                <a:cxn ang="0">
                  <a:pos x="254" y="495"/>
                </a:cxn>
                <a:cxn ang="0">
                  <a:pos x="245" y="454"/>
                </a:cxn>
                <a:cxn ang="0">
                  <a:pos x="230" y="417"/>
                </a:cxn>
                <a:cxn ang="0">
                  <a:pos x="193" y="402"/>
                </a:cxn>
                <a:cxn ang="0">
                  <a:pos x="150" y="412"/>
                </a:cxn>
                <a:cxn ang="0">
                  <a:pos x="112" y="417"/>
                </a:cxn>
                <a:cxn ang="0">
                  <a:pos x="93" y="399"/>
                </a:cxn>
                <a:cxn ang="0">
                  <a:pos x="81" y="370"/>
                </a:cxn>
                <a:cxn ang="0">
                  <a:pos x="75" y="339"/>
                </a:cxn>
                <a:cxn ang="0">
                  <a:pos x="76" y="309"/>
                </a:cxn>
                <a:cxn ang="0">
                  <a:pos x="106" y="300"/>
                </a:cxn>
                <a:cxn ang="0">
                  <a:pos x="146" y="307"/>
                </a:cxn>
                <a:cxn ang="0">
                  <a:pos x="175" y="294"/>
                </a:cxn>
                <a:cxn ang="0">
                  <a:pos x="186" y="273"/>
                </a:cxn>
                <a:cxn ang="0">
                  <a:pos x="189" y="246"/>
                </a:cxn>
                <a:cxn ang="0">
                  <a:pos x="188" y="219"/>
                </a:cxn>
                <a:cxn ang="0">
                  <a:pos x="178" y="191"/>
                </a:cxn>
                <a:cxn ang="0">
                  <a:pos x="153" y="171"/>
                </a:cxn>
                <a:cxn ang="0">
                  <a:pos x="123" y="172"/>
                </a:cxn>
                <a:cxn ang="0">
                  <a:pos x="93" y="185"/>
                </a:cxn>
                <a:cxn ang="0">
                  <a:pos x="64" y="194"/>
                </a:cxn>
                <a:cxn ang="0">
                  <a:pos x="34" y="185"/>
                </a:cxn>
                <a:cxn ang="0">
                  <a:pos x="19" y="166"/>
                </a:cxn>
                <a:cxn ang="0">
                  <a:pos x="9" y="146"/>
                </a:cxn>
                <a:cxn ang="0">
                  <a:pos x="2" y="122"/>
                </a:cxn>
                <a:cxn ang="0">
                  <a:pos x="0" y="98"/>
                </a:cxn>
                <a:cxn ang="0">
                  <a:pos x="387" y="12"/>
                </a:cxn>
                <a:cxn ang="0">
                  <a:pos x="399" y="41"/>
                </a:cxn>
                <a:cxn ang="0">
                  <a:pos x="406" y="74"/>
                </a:cxn>
                <a:cxn ang="0">
                  <a:pos x="411" y="107"/>
                </a:cxn>
                <a:cxn ang="0">
                  <a:pos x="396" y="141"/>
                </a:cxn>
                <a:cxn ang="0">
                  <a:pos x="375" y="144"/>
                </a:cxn>
                <a:cxn ang="0">
                  <a:pos x="354" y="141"/>
                </a:cxn>
                <a:cxn ang="0">
                  <a:pos x="332" y="137"/>
                </a:cxn>
                <a:cxn ang="0">
                  <a:pos x="307" y="141"/>
                </a:cxn>
                <a:cxn ang="0">
                  <a:pos x="286" y="166"/>
                </a:cxn>
                <a:cxn ang="0">
                  <a:pos x="285" y="199"/>
                </a:cxn>
                <a:cxn ang="0">
                  <a:pos x="289" y="222"/>
                </a:cxn>
                <a:cxn ang="0">
                  <a:pos x="295" y="247"/>
                </a:cxn>
                <a:cxn ang="0">
                  <a:pos x="308" y="268"/>
                </a:cxn>
                <a:cxn ang="0">
                  <a:pos x="332" y="282"/>
                </a:cxn>
                <a:cxn ang="0">
                  <a:pos x="357" y="282"/>
                </a:cxn>
                <a:cxn ang="0">
                  <a:pos x="379" y="272"/>
                </a:cxn>
                <a:cxn ang="0">
                  <a:pos x="402" y="262"/>
                </a:cxn>
                <a:cxn ang="0">
                  <a:pos x="426" y="265"/>
                </a:cxn>
                <a:cxn ang="0">
                  <a:pos x="436" y="287"/>
                </a:cxn>
                <a:cxn ang="0">
                  <a:pos x="442" y="312"/>
                </a:cxn>
                <a:cxn ang="0">
                  <a:pos x="444" y="338"/>
                </a:cxn>
                <a:cxn ang="0">
                  <a:pos x="436" y="358"/>
                </a:cxn>
                <a:cxn ang="0">
                  <a:pos x="397" y="366"/>
                </a:cxn>
                <a:cxn ang="0">
                  <a:pos x="363" y="380"/>
                </a:cxn>
                <a:cxn ang="0">
                  <a:pos x="347" y="406"/>
                </a:cxn>
                <a:cxn ang="0">
                  <a:pos x="353" y="437"/>
                </a:cxn>
                <a:cxn ang="0">
                  <a:pos x="372" y="464"/>
                </a:cxn>
                <a:cxn ang="0">
                  <a:pos x="369" y="492"/>
                </a:cxn>
                <a:cxn ang="0">
                  <a:pos x="347" y="503"/>
                </a:cxn>
                <a:cxn ang="0">
                  <a:pos x="323" y="511"/>
                </a:cxn>
                <a:cxn ang="0">
                  <a:pos x="298" y="516"/>
                </a:cxn>
                <a:cxn ang="0">
                  <a:pos x="272" y="519"/>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1035" name="Freeform 11"/>
            <p:cNvSpPr>
              <a:spLocks/>
            </p:cNvSpPr>
            <p:nvPr/>
          </p:nvSpPr>
          <p:spPr bwMode="grayWhite">
            <a:xfrm>
              <a:off x="49" y="2440"/>
              <a:ext cx="409" cy="621"/>
            </a:xfrm>
            <a:custGeom>
              <a:avLst/>
              <a:gdLst/>
              <a:ahLst/>
              <a:cxnLst>
                <a:cxn ang="0">
                  <a:pos x="232" y="620"/>
                </a:cxn>
                <a:cxn ang="0">
                  <a:pos x="189" y="605"/>
                </a:cxn>
                <a:cxn ang="0">
                  <a:pos x="182" y="565"/>
                </a:cxn>
                <a:cxn ang="0">
                  <a:pos x="193" y="519"/>
                </a:cxn>
                <a:cxn ang="0">
                  <a:pos x="165" y="492"/>
                </a:cxn>
                <a:cxn ang="0">
                  <a:pos x="126" y="490"/>
                </a:cxn>
                <a:cxn ang="0">
                  <a:pos x="87" y="497"/>
                </a:cxn>
                <a:cxn ang="0">
                  <a:pos x="44" y="505"/>
                </a:cxn>
                <a:cxn ang="0">
                  <a:pos x="25" y="493"/>
                </a:cxn>
                <a:cxn ang="0">
                  <a:pos x="21" y="472"/>
                </a:cxn>
                <a:cxn ang="0">
                  <a:pos x="19" y="448"/>
                </a:cxn>
                <a:cxn ang="0">
                  <a:pos x="17" y="423"/>
                </a:cxn>
                <a:cxn ang="0">
                  <a:pos x="21" y="396"/>
                </a:cxn>
                <a:cxn ang="0">
                  <a:pos x="52" y="377"/>
                </a:cxn>
                <a:cxn ang="0">
                  <a:pos x="82" y="375"/>
                </a:cxn>
                <a:cxn ang="0">
                  <a:pos x="116" y="373"/>
                </a:cxn>
                <a:cxn ang="0">
                  <a:pos x="137" y="354"/>
                </a:cxn>
                <a:cxn ang="0">
                  <a:pos x="151" y="327"/>
                </a:cxn>
                <a:cxn ang="0">
                  <a:pos x="151" y="294"/>
                </a:cxn>
                <a:cxn ang="0">
                  <a:pos x="137" y="262"/>
                </a:cxn>
                <a:cxn ang="0">
                  <a:pos x="111" y="256"/>
                </a:cxn>
                <a:cxn ang="0">
                  <a:pos x="86" y="264"/>
                </a:cxn>
                <a:cxn ang="0">
                  <a:pos x="60" y="275"/>
                </a:cxn>
                <a:cxn ang="0">
                  <a:pos x="35" y="282"/>
                </a:cxn>
                <a:cxn ang="0">
                  <a:pos x="6" y="268"/>
                </a:cxn>
                <a:cxn ang="0">
                  <a:pos x="1" y="231"/>
                </a:cxn>
                <a:cxn ang="0">
                  <a:pos x="9" y="205"/>
                </a:cxn>
                <a:cxn ang="0">
                  <a:pos x="15" y="175"/>
                </a:cxn>
                <a:cxn ang="0">
                  <a:pos x="44" y="161"/>
                </a:cxn>
                <a:cxn ang="0">
                  <a:pos x="87" y="156"/>
                </a:cxn>
                <a:cxn ang="0">
                  <a:pos x="127" y="145"/>
                </a:cxn>
                <a:cxn ang="0">
                  <a:pos x="154" y="113"/>
                </a:cxn>
                <a:cxn ang="0">
                  <a:pos x="152" y="72"/>
                </a:cxn>
                <a:cxn ang="0">
                  <a:pos x="150" y="29"/>
                </a:cxn>
                <a:cxn ang="0">
                  <a:pos x="186" y="4"/>
                </a:cxn>
                <a:cxn ang="0">
                  <a:pos x="228" y="1"/>
                </a:cxn>
                <a:cxn ang="0">
                  <a:pos x="252" y="22"/>
                </a:cxn>
                <a:cxn ang="0">
                  <a:pos x="248" y="53"/>
                </a:cxn>
                <a:cxn ang="0">
                  <a:pos x="241" y="86"/>
                </a:cxn>
                <a:cxn ang="0">
                  <a:pos x="247" y="116"/>
                </a:cxn>
                <a:cxn ang="0">
                  <a:pos x="371" y="252"/>
                </a:cxn>
                <a:cxn ang="0">
                  <a:pos x="338" y="262"/>
                </a:cxn>
                <a:cxn ang="0">
                  <a:pos x="301" y="257"/>
                </a:cxn>
                <a:cxn ang="0">
                  <a:pos x="264" y="260"/>
                </a:cxn>
                <a:cxn ang="0">
                  <a:pos x="237" y="286"/>
                </a:cxn>
                <a:cxn ang="0">
                  <a:pos x="233" y="316"/>
                </a:cxn>
                <a:cxn ang="0">
                  <a:pos x="234" y="348"/>
                </a:cxn>
                <a:cxn ang="0">
                  <a:pos x="245" y="377"/>
                </a:cxn>
                <a:cxn ang="0">
                  <a:pos x="265" y="400"/>
                </a:cxn>
                <a:cxn ang="0">
                  <a:pos x="284" y="397"/>
                </a:cxn>
                <a:cxn ang="0">
                  <a:pos x="303" y="385"/>
                </a:cxn>
                <a:cxn ang="0">
                  <a:pos x="322" y="370"/>
                </a:cxn>
                <a:cxn ang="0">
                  <a:pos x="345" y="356"/>
                </a:cxn>
                <a:cxn ang="0">
                  <a:pos x="383" y="363"/>
                </a:cxn>
                <a:cxn ang="0">
                  <a:pos x="407" y="390"/>
                </a:cxn>
                <a:cxn ang="0">
                  <a:pos x="407" y="416"/>
                </a:cxn>
                <a:cxn ang="0">
                  <a:pos x="402" y="444"/>
                </a:cxn>
                <a:cxn ang="0">
                  <a:pos x="368" y="456"/>
                </a:cxn>
                <a:cxn ang="0">
                  <a:pos x="327" y="467"/>
                </a:cxn>
                <a:cxn ang="0">
                  <a:pos x="291" y="485"/>
                </a:cxn>
                <a:cxn ang="0">
                  <a:pos x="266" y="61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1036" name="Freeform 12"/>
            <p:cNvSpPr>
              <a:spLocks/>
            </p:cNvSpPr>
            <p:nvPr/>
          </p:nvSpPr>
          <p:spPr bwMode="grayWhite">
            <a:xfrm>
              <a:off x="548" y="-13"/>
              <a:ext cx="439" cy="396"/>
            </a:xfrm>
            <a:custGeom>
              <a:avLst/>
              <a:gdLst/>
              <a:ahLst/>
              <a:cxnLst>
                <a:cxn ang="0">
                  <a:pos x="246" y="372"/>
                </a:cxn>
                <a:cxn ang="0">
                  <a:pos x="237" y="330"/>
                </a:cxn>
                <a:cxn ang="0">
                  <a:pos x="222" y="293"/>
                </a:cxn>
                <a:cxn ang="0">
                  <a:pos x="185" y="278"/>
                </a:cxn>
                <a:cxn ang="0">
                  <a:pos x="142" y="289"/>
                </a:cxn>
                <a:cxn ang="0">
                  <a:pos x="104" y="293"/>
                </a:cxn>
                <a:cxn ang="0">
                  <a:pos x="85" y="275"/>
                </a:cxn>
                <a:cxn ang="0">
                  <a:pos x="73" y="247"/>
                </a:cxn>
                <a:cxn ang="0">
                  <a:pos x="67" y="215"/>
                </a:cxn>
                <a:cxn ang="0">
                  <a:pos x="68" y="185"/>
                </a:cxn>
                <a:cxn ang="0">
                  <a:pos x="99" y="176"/>
                </a:cxn>
                <a:cxn ang="0">
                  <a:pos x="139" y="183"/>
                </a:cxn>
                <a:cxn ang="0">
                  <a:pos x="167" y="170"/>
                </a:cxn>
                <a:cxn ang="0">
                  <a:pos x="179" y="149"/>
                </a:cxn>
                <a:cxn ang="0">
                  <a:pos x="181" y="123"/>
                </a:cxn>
                <a:cxn ang="0">
                  <a:pos x="180" y="96"/>
                </a:cxn>
                <a:cxn ang="0">
                  <a:pos x="170" y="68"/>
                </a:cxn>
                <a:cxn ang="0">
                  <a:pos x="146" y="48"/>
                </a:cxn>
                <a:cxn ang="0">
                  <a:pos x="115" y="49"/>
                </a:cxn>
                <a:cxn ang="0">
                  <a:pos x="86" y="62"/>
                </a:cxn>
                <a:cxn ang="0">
                  <a:pos x="56" y="71"/>
                </a:cxn>
                <a:cxn ang="0">
                  <a:pos x="26" y="62"/>
                </a:cxn>
                <a:cxn ang="0">
                  <a:pos x="11" y="43"/>
                </a:cxn>
                <a:cxn ang="0">
                  <a:pos x="1" y="22"/>
                </a:cxn>
                <a:cxn ang="0">
                  <a:pos x="388" y="18"/>
                </a:cxn>
                <a:cxn ang="0">
                  <a:pos x="367" y="21"/>
                </a:cxn>
                <a:cxn ang="0">
                  <a:pos x="346" y="18"/>
                </a:cxn>
                <a:cxn ang="0">
                  <a:pos x="324" y="13"/>
                </a:cxn>
                <a:cxn ang="0">
                  <a:pos x="299" y="18"/>
                </a:cxn>
                <a:cxn ang="0">
                  <a:pos x="278" y="43"/>
                </a:cxn>
                <a:cxn ang="0">
                  <a:pos x="277" y="75"/>
                </a:cxn>
                <a:cxn ang="0">
                  <a:pos x="281" y="99"/>
                </a:cxn>
                <a:cxn ang="0">
                  <a:pos x="287" y="124"/>
                </a:cxn>
                <a:cxn ang="0">
                  <a:pos x="300" y="145"/>
                </a:cxn>
                <a:cxn ang="0">
                  <a:pos x="325" y="159"/>
                </a:cxn>
                <a:cxn ang="0">
                  <a:pos x="349" y="158"/>
                </a:cxn>
                <a:cxn ang="0">
                  <a:pos x="371" y="148"/>
                </a:cxn>
                <a:cxn ang="0">
                  <a:pos x="394" y="138"/>
                </a:cxn>
                <a:cxn ang="0">
                  <a:pos x="418" y="142"/>
                </a:cxn>
                <a:cxn ang="0">
                  <a:pos x="428" y="163"/>
                </a:cxn>
                <a:cxn ang="0">
                  <a:pos x="434" y="188"/>
                </a:cxn>
                <a:cxn ang="0">
                  <a:pos x="436" y="215"/>
                </a:cxn>
                <a:cxn ang="0">
                  <a:pos x="428" y="234"/>
                </a:cxn>
                <a:cxn ang="0">
                  <a:pos x="389" y="242"/>
                </a:cxn>
                <a:cxn ang="0">
                  <a:pos x="355" y="257"/>
                </a:cxn>
                <a:cxn ang="0">
                  <a:pos x="339" y="282"/>
                </a:cxn>
                <a:cxn ang="0">
                  <a:pos x="345" y="313"/>
                </a:cxn>
                <a:cxn ang="0">
                  <a:pos x="364" y="340"/>
                </a:cxn>
                <a:cxn ang="0">
                  <a:pos x="361" y="368"/>
                </a:cxn>
                <a:cxn ang="0">
                  <a:pos x="339" y="379"/>
                </a:cxn>
                <a:cxn ang="0">
                  <a:pos x="315" y="387"/>
                </a:cxn>
                <a:cxn ang="0">
                  <a:pos x="290" y="392"/>
                </a:cxn>
                <a:cxn ang="0">
                  <a:pos x="264" y="39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1037" name="Freeform 13"/>
            <p:cNvSpPr>
              <a:spLocks/>
            </p:cNvSpPr>
            <p:nvPr/>
          </p:nvSpPr>
          <p:spPr bwMode="grayWhite">
            <a:xfrm>
              <a:off x="-11" y="3121"/>
              <a:ext cx="513" cy="493"/>
            </a:xfrm>
            <a:custGeom>
              <a:avLst/>
              <a:gdLst/>
              <a:ahLst/>
              <a:cxnLst>
                <a:cxn ang="0">
                  <a:pos x="111" y="481"/>
                </a:cxn>
                <a:cxn ang="0">
                  <a:pos x="85" y="463"/>
                </a:cxn>
                <a:cxn ang="0">
                  <a:pos x="64" y="433"/>
                </a:cxn>
                <a:cxn ang="0">
                  <a:pos x="0" y="275"/>
                </a:cxn>
                <a:cxn ang="0">
                  <a:pos x="3" y="259"/>
                </a:cxn>
                <a:cxn ang="0">
                  <a:pos x="10" y="240"/>
                </a:cxn>
                <a:cxn ang="0">
                  <a:pos x="21" y="222"/>
                </a:cxn>
                <a:cxn ang="0">
                  <a:pos x="35" y="205"/>
                </a:cxn>
                <a:cxn ang="0">
                  <a:pos x="49" y="193"/>
                </a:cxn>
                <a:cxn ang="0">
                  <a:pos x="81" y="193"/>
                </a:cxn>
                <a:cxn ang="0">
                  <a:pos x="112" y="205"/>
                </a:cxn>
                <a:cxn ang="0">
                  <a:pos x="142" y="220"/>
                </a:cxn>
                <a:cxn ang="0">
                  <a:pos x="169" y="226"/>
                </a:cxn>
                <a:cxn ang="0">
                  <a:pos x="194" y="211"/>
                </a:cxn>
                <a:cxn ang="0">
                  <a:pos x="212" y="183"/>
                </a:cxn>
                <a:cxn ang="0">
                  <a:pos x="222" y="156"/>
                </a:cxn>
                <a:cxn ang="0">
                  <a:pos x="213" y="128"/>
                </a:cxn>
                <a:cxn ang="0">
                  <a:pos x="198" y="115"/>
                </a:cxn>
                <a:cxn ang="0">
                  <a:pos x="178" y="105"/>
                </a:cxn>
                <a:cxn ang="0">
                  <a:pos x="158" y="95"/>
                </a:cxn>
                <a:cxn ang="0">
                  <a:pos x="142" y="81"/>
                </a:cxn>
                <a:cxn ang="0">
                  <a:pos x="137" y="60"/>
                </a:cxn>
                <a:cxn ang="0">
                  <a:pos x="146" y="38"/>
                </a:cxn>
                <a:cxn ang="0">
                  <a:pos x="160" y="20"/>
                </a:cxn>
                <a:cxn ang="0">
                  <a:pos x="176" y="0"/>
                </a:cxn>
                <a:cxn ang="0">
                  <a:pos x="198" y="15"/>
                </a:cxn>
                <a:cxn ang="0">
                  <a:pos x="224" y="26"/>
                </a:cxn>
                <a:cxn ang="0">
                  <a:pos x="251" y="34"/>
                </a:cxn>
                <a:cxn ang="0">
                  <a:pos x="279" y="38"/>
                </a:cxn>
                <a:cxn ang="0">
                  <a:pos x="307" y="37"/>
                </a:cxn>
                <a:cxn ang="0">
                  <a:pos x="285" y="123"/>
                </a:cxn>
                <a:cxn ang="0">
                  <a:pos x="295" y="131"/>
                </a:cxn>
                <a:cxn ang="0">
                  <a:pos x="308" y="140"/>
                </a:cxn>
                <a:cxn ang="0">
                  <a:pos x="337" y="134"/>
                </a:cxn>
                <a:cxn ang="0">
                  <a:pos x="357" y="101"/>
                </a:cxn>
                <a:cxn ang="0">
                  <a:pos x="382" y="69"/>
                </a:cxn>
                <a:cxn ang="0">
                  <a:pos x="395" y="94"/>
                </a:cxn>
                <a:cxn ang="0">
                  <a:pos x="416" y="117"/>
                </a:cxn>
                <a:cxn ang="0">
                  <a:pos x="441" y="137"/>
                </a:cxn>
                <a:cxn ang="0">
                  <a:pos x="469" y="154"/>
                </a:cxn>
                <a:cxn ang="0">
                  <a:pos x="501" y="170"/>
                </a:cxn>
                <a:cxn ang="0">
                  <a:pos x="431" y="287"/>
                </a:cxn>
                <a:cxn ang="0">
                  <a:pos x="316" y="222"/>
                </a:cxn>
                <a:cxn ang="0">
                  <a:pos x="299" y="240"/>
                </a:cxn>
                <a:cxn ang="0">
                  <a:pos x="283" y="261"/>
                </a:cxn>
                <a:cxn ang="0">
                  <a:pos x="271" y="284"/>
                </a:cxn>
                <a:cxn ang="0">
                  <a:pos x="262" y="308"/>
                </a:cxn>
                <a:cxn ang="0">
                  <a:pos x="265" y="334"/>
                </a:cxn>
                <a:cxn ang="0">
                  <a:pos x="290" y="351"/>
                </a:cxn>
                <a:cxn ang="0">
                  <a:pos x="325" y="356"/>
                </a:cxn>
                <a:cxn ang="0">
                  <a:pos x="360" y="359"/>
                </a:cxn>
                <a:cxn ang="0">
                  <a:pos x="388" y="370"/>
                </a:cxn>
                <a:cxn ang="0">
                  <a:pos x="400" y="401"/>
                </a:cxn>
                <a:cxn ang="0">
                  <a:pos x="202" y="404"/>
                </a:cxn>
                <a:cxn ang="0">
                  <a:pos x="162" y="479"/>
                </a:cxn>
                <a:cxn ang="0">
                  <a:pos x="150" y="484"/>
                </a:cxn>
                <a:cxn ang="0">
                  <a:pos x="138" y="492"/>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1038" name="Freeform 14"/>
            <p:cNvSpPr>
              <a:spLocks/>
            </p:cNvSpPr>
            <p:nvPr/>
          </p:nvSpPr>
          <p:spPr bwMode="grayWhite">
            <a:xfrm>
              <a:off x="380" y="3463"/>
              <a:ext cx="512" cy="509"/>
            </a:xfrm>
            <a:custGeom>
              <a:avLst/>
              <a:gdLst/>
              <a:ahLst/>
              <a:cxnLst>
                <a:cxn ang="0">
                  <a:pos x="67" y="492"/>
                </a:cxn>
                <a:cxn ang="0">
                  <a:pos x="45" y="451"/>
                </a:cxn>
                <a:cxn ang="0">
                  <a:pos x="68" y="418"/>
                </a:cxn>
                <a:cxn ang="0">
                  <a:pos x="106" y="391"/>
                </a:cxn>
                <a:cxn ang="0">
                  <a:pos x="105" y="352"/>
                </a:cxn>
                <a:cxn ang="0">
                  <a:pos x="79" y="324"/>
                </a:cxn>
                <a:cxn ang="0">
                  <a:pos x="44" y="302"/>
                </a:cxn>
                <a:cxn ang="0">
                  <a:pos x="7" y="280"/>
                </a:cxn>
                <a:cxn ang="0">
                  <a:pos x="2" y="258"/>
                </a:cxn>
                <a:cxn ang="0">
                  <a:pos x="13" y="239"/>
                </a:cxn>
                <a:cxn ang="0">
                  <a:pos x="29" y="220"/>
                </a:cxn>
                <a:cxn ang="0">
                  <a:pos x="43" y="201"/>
                </a:cxn>
                <a:cxn ang="0">
                  <a:pos x="65" y="184"/>
                </a:cxn>
                <a:cxn ang="0">
                  <a:pos x="100" y="191"/>
                </a:cxn>
                <a:cxn ang="0">
                  <a:pos x="124" y="210"/>
                </a:cxn>
                <a:cxn ang="0">
                  <a:pos x="150" y="233"/>
                </a:cxn>
                <a:cxn ang="0">
                  <a:pos x="179" y="232"/>
                </a:cxn>
                <a:cxn ang="0">
                  <a:pos x="207" y="223"/>
                </a:cxn>
                <a:cxn ang="0">
                  <a:pos x="230" y="198"/>
                </a:cxn>
                <a:cxn ang="0">
                  <a:pos x="242" y="165"/>
                </a:cxn>
                <a:cxn ang="0">
                  <a:pos x="226" y="143"/>
                </a:cxn>
                <a:cxn ang="0">
                  <a:pos x="203" y="132"/>
                </a:cxn>
                <a:cxn ang="0">
                  <a:pos x="176" y="122"/>
                </a:cxn>
                <a:cxn ang="0">
                  <a:pos x="153" y="111"/>
                </a:cxn>
                <a:cxn ang="0">
                  <a:pos x="142" y="80"/>
                </a:cxn>
                <a:cxn ang="0">
                  <a:pos x="163" y="50"/>
                </a:cxn>
                <a:cxn ang="0">
                  <a:pos x="187" y="36"/>
                </a:cxn>
                <a:cxn ang="0">
                  <a:pos x="211" y="18"/>
                </a:cxn>
                <a:cxn ang="0">
                  <a:pos x="243" y="28"/>
                </a:cxn>
                <a:cxn ang="0">
                  <a:pos x="277" y="54"/>
                </a:cxn>
                <a:cxn ang="0">
                  <a:pos x="314" y="72"/>
                </a:cxn>
                <a:cxn ang="0">
                  <a:pos x="355" y="68"/>
                </a:cxn>
                <a:cxn ang="0">
                  <a:pos x="382" y="36"/>
                </a:cxn>
                <a:cxn ang="0">
                  <a:pos x="411" y="3"/>
                </a:cxn>
                <a:cxn ang="0">
                  <a:pos x="453" y="10"/>
                </a:cxn>
                <a:cxn ang="0">
                  <a:pos x="486" y="36"/>
                </a:cxn>
                <a:cxn ang="0">
                  <a:pos x="489" y="68"/>
                </a:cxn>
                <a:cxn ang="0">
                  <a:pos x="466" y="88"/>
                </a:cxn>
                <a:cxn ang="0">
                  <a:pos x="437" y="107"/>
                </a:cxn>
                <a:cxn ang="0">
                  <a:pos x="422" y="133"/>
                </a:cxn>
                <a:cxn ang="0">
                  <a:pos x="419" y="317"/>
                </a:cxn>
                <a:cxn ang="0">
                  <a:pos x="388" y="302"/>
                </a:cxn>
                <a:cxn ang="0">
                  <a:pos x="364" y="273"/>
                </a:cxn>
                <a:cxn ang="0">
                  <a:pos x="336" y="250"/>
                </a:cxn>
                <a:cxn ang="0">
                  <a:pos x="299" y="252"/>
                </a:cxn>
                <a:cxn ang="0">
                  <a:pos x="275" y="270"/>
                </a:cxn>
                <a:cxn ang="0">
                  <a:pos x="255" y="294"/>
                </a:cxn>
                <a:cxn ang="0">
                  <a:pos x="242" y="323"/>
                </a:cxn>
                <a:cxn ang="0">
                  <a:pos x="241" y="353"/>
                </a:cxn>
                <a:cxn ang="0">
                  <a:pos x="257" y="364"/>
                </a:cxn>
                <a:cxn ang="0">
                  <a:pos x="279" y="368"/>
                </a:cxn>
                <a:cxn ang="0">
                  <a:pos x="304" y="370"/>
                </a:cxn>
                <a:cxn ang="0">
                  <a:pos x="330" y="376"/>
                </a:cxn>
                <a:cxn ang="0">
                  <a:pos x="353" y="407"/>
                </a:cxn>
                <a:cxn ang="0">
                  <a:pos x="352" y="443"/>
                </a:cxn>
                <a:cxn ang="0">
                  <a:pos x="334" y="462"/>
                </a:cxn>
                <a:cxn ang="0">
                  <a:pos x="311" y="479"/>
                </a:cxn>
                <a:cxn ang="0">
                  <a:pos x="278" y="465"/>
                </a:cxn>
                <a:cxn ang="0">
                  <a:pos x="241" y="445"/>
                </a:cxn>
                <a:cxn ang="0">
                  <a:pos x="202" y="432"/>
                </a:cxn>
                <a:cxn ang="0">
                  <a:pos x="98" y="508"/>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1039" name="Freeform 15"/>
            <p:cNvSpPr>
              <a:spLocks/>
            </p:cNvSpPr>
            <p:nvPr/>
          </p:nvSpPr>
          <p:spPr bwMode="grayWhite">
            <a:xfrm>
              <a:off x="705" y="3827"/>
              <a:ext cx="513" cy="493"/>
            </a:xfrm>
            <a:custGeom>
              <a:avLst/>
              <a:gdLst/>
              <a:ahLst/>
              <a:cxnLst>
                <a:cxn ang="0">
                  <a:pos x="111" y="481"/>
                </a:cxn>
                <a:cxn ang="0">
                  <a:pos x="85" y="463"/>
                </a:cxn>
                <a:cxn ang="0">
                  <a:pos x="64" y="433"/>
                </a:cxn>
                <a:cxn ang="0">
                  <a:pos x="0" y="275"/>
                </a:cxn>
                <a:cxn ang="0">
                  <a:pos x="3" y="259"/>
                </a:cxn>
                <a:cxn ang="0">
                  <a:pos x="10" y="240"/>
                </a:cxn>
                <a:cxn ang="0">
                  <a:pos x="21" y="222"/>
                </a:cxn>
                <a:cxn ang="0">
                  <a:pos x="35" y="205"/>
                </a:cxn>
                <a:cxn ang="0">
                  <a:pos x="49" y="193"/>
                </a:cxn>
                <a:cxn ang="0">
                  <a:pos x="81" y="193"/>
                </a:cxn>
                <a:cxn ang="0">
                  <a:pos x="112" y="205"/>
                </a:cxn>
                <a:cxn ang="0">
                  <a:pos x="142" y="220"/>
                </a:cxn>
                <a:cxn ang="0">
                  <a:pos x="169" y="226"/>
                </a:cxn>
                <a:cxn ang="0">
                  <a:pos x="194" y="211"/>
                </a:cxn>
                <a:cxn ang="0">
                  <a:pos x="212" y="183"/>
                </a:cxn>
                <a:cxn ang="0">
                  <a:pos x="222" y="156"/>
                </a:cxn>
                <a:cxn ang="0">
                  <a:pos x="213" y="128"/>
                </a:cxn>
                <a:cxn ang="0">
                  <a:pos x="198" y="115"/>
                </a:cxn>
                <a:cxn ang="0">
                  <a:pos x="178" y="105"/>
                </a:cxn>
                <a:cxn ang="0">
                  <a:pos x="158" y="95"/>
                </a:cxn>
                <a:cxn ang="0">
                  <a:pos x="142" y="81"/>
                </a:cxn>
                <a:cxn ang="0">
                  <a:pos x="137" y="60"/>
                </a:cxn>
                <a:cxn ang="0">
                  <a:pos x="146" y="38"/>
                </a:cxn>
                <a:cxn ang="0">
                  <a:pos x="160" y="20"/>
                </a:cxn>
                <a:cxn ang="0">
                  <a:pos x="176" y="0"/>
                </a:cxn>
                <a:cxn ang="0">
                  <a:pos x="198" y="15"/>
                </a:cxn>
                <a:cxn ang="0">
                  <a:pos x="224" y="26"/>
                </a:cxn>
                <a:cxn ang="0">
                  <a:pos x="251" y="34"/>
                </a:cxn>
                <a:cxn ang="0">
                  <a:pos x="279" y="38"/>
                </a:cxn>
                <a:cxn ang="0">
                  <a:pos x="307" y="37"/>
                </a:cxn>
                <a:cxn ang="0">
                  <a:pos x="285" y="123"/>
                </a:cxn>
                <a:cxn ang="0">
                  <a:pos x="295" y="131"/>
                </a:cxn>
                <a:cxn ang="0">
                  <a:pos x="308" y="140"/>
                </a:cxn>
                <a:cxn ang="0">
                  <a:pos x="337" y="134"/>
                </a:cxn>
                <a:cxn ang="0">
                  <a:pos x="357" y="101"/>
                </a:cxn>
                <a:cxn ang="0">
                  <a:pos x="382" y="69"/>
                </a:cxn>
                <a:cxn ang="0">
                  <a:pos x="395" y="94"/>
                </a:cxn>
                <a:cxn ang="0">
                  <a:pos x="416" y="117"/>
                </a:cxn>
                <a:cxn ang="0">
                  <a:pos x="441" y="137"/>
                </a:cxn>
                <a:cxn ang="0">
                  <a:pos x="469" y="154"/>
                </a:cxn>
                <a:cxn ang="0">
                  <a:pos x="501" y="170"/>
                </a:cxn>
                <a:cxn ang="0">
                  <a:pos x="431" y="287"/>
                </a:cxn>
                <a:cxn ang="0">
                  <a:pos x="316" y="222"/>
                </a:cxn>
                <a:cxn ang="0">
                  <a:pos x="299" y="240"/>
                </a:cxn>
                <a:cxn ang="0">
                  <a:pos x="283" y="261"/>
                </a:cxn>
                <a:cxn ang="0">
                  <a:pos x="271" y="284"/>
                </a:cxn>
                <a:cxn ang="0">
                  <a:pos x="262" y="308"/>
                </a:cxn>
                <a:cxn ang="0">
                  <a:pos x="265" y="334"/>
                </a:cxn>
                <a:cxn ang="0">
                  <a:pos x="290" y="351"/>
                </a:cxn>
                <a:cxn ang="0">
                  <a:pos x="325" y="356"/>
                </a:cxn>
                <a:cxn ang="0">
                  <a:pos x="360" y="359"/>
                </a:cxn>
                <a:cxn ang="0">
                  <a:pos x="388" y="370"/>
                </a:cxn>
                <a:cxn ang="0">
                  <a:pos x="400" y="401"/>
                </a:cxn>
                <a:cxn ang="0">
                  <a:pos x="202" y="404"/>
                </a:cxn>
                <a:cxn ang="0">
                  <a:pos x="162" y="479"/>
                </a:cxn>
                <a:cxn ang="0">
                  <a:pos x="150" y="484"/>
                </a:cxn>
                <a:cxn ang="0">
                  <a:pos x="138" y="492"/>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1040" name="Freeform 16"/>
            <p:cNvSpPr>
              <a:spLocks/>
            </p:cNvSpPr>
            <p:nvPr/>
          </p:nvSpPr>
          <p:spPr bwMode="grayWhite">
            <a:xfrm>
              <a:off x="-3" y="3739"/>
              <a:ext cx="337" cy="355"/>
            </a:xfrm>
            <a:custGeom>
              <a:avLst/>
              <a:gdLst/>
              <a:ahLst/>
              <a:cxnLst>
                <a:cxn ang="0">
                  <a:pos x="315" y="160"/>
                </a:cxn>
                <a:cxn ang="0">
                  <a:pos x="280" y="168"/>
                </a:cxn>
                <a:cxn ang="0">
                  <a:pos x="247" y="179"/>
                </a:cxn>
                <a:cxn ang="0">
                  <a:pos x="232" y="209"/>
                </a:cxn>
                <a:cxn ang="0">
                  <a:pos x="240" y="243"/>
                </a:cxn>
                <a:cxn ang="0">
                  <a:pos x="243" y="275"/>
                </a:cxn>
                <a:cxn ang="0">
                  <a:pos x="227" y="291"/>
                </a:cxn>
                <a:cxn ang="0">
                  <a:pos x="202" y="300"/>
                </a:cxn>
                <a:cxn ang="0">
                  <a:pos x="175" y="303"/>
                </a:cxn>
                <a:cxn ang="0">
                  <a:pos x="149" y="303"/>
                </a:cxn>
                <a:cxn ang="0">
                  <a:pos x="142" y="276"/>
                </a:cxn>
                <a:cxn ang="0">
                  <a:pos x="149" y="243"/>
                </a:cxn>
                <a:cxn ang="0">
                  <a:pos x="139" y="220"/>
                </a:cxn>
                <a:cxn ang="0">
                  <a:pos x="121" y="210"/>
                </a:cxn>
                <a:cxn ang="0">
                  <a:pos x="99" y="206"/>
                </a:cxn>
                <a:cxn ang="0">
                  <a:pos x="75" y="207"/>
                </a:cxn>
                <a:cxn ang="0">
                  <a:pos x="51" y="216"/>
                </a:cxn>
                <a:cxn ang="0">
                  <a:pos x="34" y="234"/>
                </a:cxn>
                <a:cxn ang="0">
                  <a:pos x="32" y="260"/>
                </a:cxn>
                <a:cxn ang="0">
                  <a:pos x="43" y="284"/>
                </a:cxn>
                <a:cxn ang="0">
                  <a:pos x="50" y="309"/>
                </a:cxn>
                <a:cxn ang="0">
                  <a:pos x="41" y="333"/>
                </a:cxn>
                <a:cxn ang="0">
                  <a:pos x="25" y="345"/>
                </a:cxn>
                <a:cxn ang="0">
                  <a:pos x="7" y="353"/>
                </a:cxn>
                <a:cxn ang="0">
                  <a:pos x="14" y="34"/>
                </a:cxn>
                <a:cxn ang="0">
                  <a:pos x="16" y="51"/>
                </a:cxn>
                <a:cxn ang="0">
                  <a:pos x="13" y="68"/>
                </a:cxn>
                <a:cxn ang="0">
                  <a:pos x="9" y="87"/>
                </a:cxn>
                <a:cxn ang="0">
                  <a:pos x="12" y="107"/>
                </a:cxn>
                <a:cxn ang="0">
                  <a:pos x="33" y="126"/>
                </a:cxn>
                <a:cxn ang="0">
                  <a:pos x="61" y="127"/>
                </a:cxn>
                <a:cxn ang="0">
                  <a:pos x="81" y="124"/>
                </a:cxn>
                <a:cxn ang="0">
                  <a:pos x="103" y="121"/>
                </a:cxn>
                <a:cxn ang="0">
                  <a:pos x="122" y="110"/>
                </a:cxn>
                <a:cxn ang="0">
                  <a:pos x="135" y="91"/>
                </a:cxn>
                <a:cxn ang="0">
                  <a:pos x="134" y="71"/>
                </a:cxn>
                <a:cxn ang="0">
                  <a:pos x="126" y="52"/>
                </a:cxn>
                <a:cxn ang="0">
                  <a:pos x="118" y="33"/>
                </a:cxn>
                <a:cxn ang="0">
                  <a:pos x="122" y="13"/>
                </a:cxn>
                <a:cxn ang="0">
                  <a:pos x="140" y="6"/>
                </a:cxn>
                <a:cxn ang="0">
                  <a:pos x="163" y="1"/>
                </a:cxn>
                <a:cxn ang="0">
                  <a:pos x="186" y="1"/>
                </a:cxn>
                <a:cxn ang="0">
                  <a:pos x="202" y="8"/>
                </a:cxn>
                <a:cxn ang="0">
                  <a:pos x="207" y="41"/>
                </a:cxn>
                <a:cxn ang="0">
                  <a:pos x="219" y="68"/>
                </a:cxn>
                <a:cxn ang="0">
                  <a:pos x="241" y="82"/>
                </a:cxn>
                <a:cxn ang="0">
                  <a:pos x="267" y="78"/>
                </a:cxn>
                <a:cxn ang="0">
                  <a:pos x="292" y="64"/>
                </a:cxn>
                <a:cxn ang="0">
                  <a:pos x="316" y="67"/>
                </a:cxn>
                <a:cxn ang="0">
                  <a:pos x="323" y="85"/>
                </a:cxn>
                <a:cxn ang="0">
                  <a:pos x="329" y="105"/>
                </a:cxn>
                <a:cxn ang="0">
                  <a:pos x="334" y="126"/>
                </a:cxn>
                <a:cxn ang="0">
                  <a:pos x="335" y="147"/>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sp>
          <p:nvSpPr>
            <p:cNvPr id="1041" name="Freeform 17"/>
            <p:cNvSpPr>
              <a:spLocks/>
            </p:cNvSpPr>
            <p:nvPr/>
          </p:nvSpPr>
          <p:spPr bwMode="grayWhite">
            <a:xfrm>
              <a:off x="165" y="3976"/>
              <a:ext cx="426" cy="341"/>
            </a:xfrm>
            <a:custGeom>
              <a:avLst/>
              <a:gdLst/>
              <a:ahLst/>
              <a:cxnLst>
                <a:cxn ang="0">
                  <a:pos x="131" y="340"/>
                </a:cxn>
                <a:cxn ang="0">
                  <a:pos x="132" y="311"/>
                </a:cxn>
                <a:cxn ang="0">
                  <a:pos x="128" y="290"/>
                </a:cxn>
                <a:cxn ang="0">
                  <a:pos x="100" y="265"/>
                </a:cxn>
                <a:cxn ang="0">
                  <a:pos x="37" y="249"/>
                </a:cxn>
                <a:cxn ang="0">
                  <a:pos x="2" y="210"/>
                </a:cxn>
                <a:cxn ang="0">
                  <a:pos x="0" y="174"/>
                </a:cxn>
                <a:cxn ang="0">
                  <a:pos x="10" y="150"/>
                </a:cxn>
                <a:cxn ang="0">
                  <a:pos x="32" y="135"/>
                </a:cxn>
                <a:cxn ang="0">
                  <a:pos x="48" y="136"/>
                </a:cxn>
                <a:cxn ang="0">
                  <a:pos x="82" y="142"/>
                </a:cxn>
                <a:cxn ang="0">
                  <a:pos x="98" y="145"/>
                </a:cxn>
                <a:cxn ang="0">
                  <a:pos x="123" y="146"/>
                </a:cxn>
                <a:cxn ang="0">
                  <a:pos x="154" y="136"/>
                </a:cxn>
                <a:cxn ang="0">
                  <a:pos x="172" y="117"/>
                </a:cxn>
                <a:cxn ang="0">
                  <a:pos x="181" y="103"/>
                </a:cxn>
                <a:cxn ang="0">
                  <a:pos x="185" y="91"/>
                </a:cxn>
                <a:cxn ang="0">
                  <a:pos x="181" y="75"/>
                </a:cxn>
                <a:cxn ang="0">
                  <a:pos x="178" y="57"/>
                </a:cxn>
                <a:cxn ang="0">
                  <a:pos x="175" y="41"/>
                </a:cxn>
                <a:cxn ang="0">
                  <a:pos x="177" y="23"/>
                </a:cxn>
                <a:cxn ang="0">
                  <a:pos x="185" y="4"/>
                </a:cxn>
                <a:cxn ang="0">
                  <a:pos x="201" y="0"/>
                </a:cxn>
                <a:cxn ang="0">
                  <a:pos x="220" y="0"/>
                </a:cxn>
                <a:cxn ang="0">
                  <a:pos x="240" y="4"/>
                </a:cxn>
                <a:cxn ang="0">
                  <a:pos x="246" y="7"/>
                </a:cxn>
                <a:cxn ang="0">
                  <a:pos x="265" y="16"/>
                </a:cxn>
                <a:cxn ang="0">
                  <a:pos x="275" y="25"/>
                </a:cxn>
                <a:cxn ang="0">
                  <a:pos x="284" y="37"/>
                </a:cxn>
                <a:cxn ang="0">
                  <a:pos x="287" y="58"/>
                </a:cxn>
                <a:cxn ang="0">
                  <a:pos x="280" y="80"/>
                </a:cxn>
                <a:cxn ang="0">
                  <a:pos x="269" y="101"/>
                </a:cxn>
                <a:cxn ang="0">
                  <a:pos x="261" y="132"/>
                </a:cxn>
                <a:cxn ang="0">
                  <a:pos x="271" y="157"/>
                </a:cxn>
                <a:cxn ang="0">
                  <a:pos x="286" y="171"/>
                </a:cxn>
                <a:cxn ang="0">
                  <a:pos x="305" y="181"/>
                </a:cxn>
                <a:cxn ang="0">
                  <a:pos x="326" y="185"/>
                </a:cxn>
                <a:cxn ang="0">
                  <a:pos x="337" y="186"/>
                </a:cxn>
                <a:cxn ang="0">
                  <a:pos x="360" y="188"/>
                </a:cxn>
                <a:cxn ang="0">
                  <a:pos x="395" y="190"/>
                </a:cxn>
                <a:cxn ang="0">
                  <a:pos x="417" y="208"/>
                </a:cxn>
                <a:cxn ang="0">
                  <a:pos x="425" y="246"/>
                </a:cxn>
                <a:cxn ang="0">
                  <a:pos x="412" y="300"/>
                </a:cxn>
                <a:cxn ang="0">
                  <a:pos x="400" y="329"/>
                </a:cxn>
                <a:cxn ang="0">
                  <a:pos x="393" y="334"/>
                </a:cxn>
                <a:cxn ang="0">
                  <a:pos x="377" y="339"/>
                </a:cxn>
                <a:cxn ang="0">
                  <a:pos x="362" y="338"/>
                </a:cxn>
                <a:cxn ang="0">
                  <a:pos x="338" y="331"/>
                </a:cxn>
                <a:cxn ang="0">
                  <a:pos x="329" y="327"/>
                </a:cxn>
                <a:cxn ang="0">
                  <a:pos x="313" y="322"/>
                </a:cxn>
                <a:cxn ang="0">
                  <a:pos x="297" y="317"/>
                </a:cxn>
                <a:cxn ang="0">
                  <a:pos x="280" y="315"/>
                </a:cxn>
                <a:cxn ang="0">
                  <a:pos x="260" y="324"/>
                </a:cxn>
                <a:cxn ang="0">
                  <a:pos x="246" y="340"/>
                </a:cxn>
                <a:cxn ang="0">
                  <a:pos x="131" y="340"/>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s-MX" dirty="0"/>
            </a:p>
          </p:txBody>
        </p:sp>
      </p:grpSp>
      <p:sp>
        <p:nvSpPr>
          <p:cNvPr id="1043" name="Rectangle 19"/>
          <p:cNvSpPr>
            <a:spLocks noGrp="1" noChangeArrowheads="1"/>
          </p:cNvSpPr>
          <p:nvPr>
            <p:ph type="title"/>
          </p:nvPr>
        </p:nvSpPr>
        <p:spPr bwMode="auto">
          <a:xfrm>
            <a:off x="1270000" y="609600"/>
            <a:ext cx="7772400" cy="1143000"/>
          </a:xfrm>
          <a:prstGeom prst="rect">
            <a:avLst/>
          </a:prstGeom>
          <a:noFill/>
          <a:ln w="9525">
            <a:noFill/>
            <a:miter lim="800000"/>
            <a:headEnd/>
            <a:tailEnd/>
          </a:ln>
          <a:effectLst/>
        </p:spPr>
        <p:txBody>
          <a:bodyPr vert="horz" wrap="square" lIns="92075" tIns="46037" rIns="92075" bIns="46037" numCol="1" anchor="ctr" anchorCtr="0" compatLnSpc="1">
            <a:prstTxWarp prst="textNoShape">
              <a:avLst/>
            </a:prstTxWarp>
          </a:bodyPr>
          <a:lstStyle/>
          <a:p>
            <a:pPr lvl="0"/>
            <a:r>
              <a:rPr lang="en-US" smtClean="0"/>
              <a:t>Haga clic para modificar el estilo de título del patrón</a:t>
            </a:r>
          </a:p>
        </p:txBody>
      </p:sp>
      <p:sp>
        <p:nvSpPr>
          <p:cNvPr id="1044" name="Rectangle 20"/>
          <p:cNvSpPr>
            <a:spLocks noGrp="1" noChangeArrowheads="1"/>
          </p:cNvSpPr>
          <p:nvPr>
            <p:ph type="body" idx="1"/>
          </p:nvPr>
        </p:nvSpPr>
        <p:spPr bwMode="auto">
          <a:xfrm>
            <a:off x="1254125" y="1981200"/>
            <a:ext cx="7772400" cy="4114800"/>
          </a:xfrm>
          <a:prstGeom prst="rect">
            <a:avLst/>
          </a:prstGeom>
          <a:noFill/>
          <a:ln w="9525">
            <a:noFill/>
            <a:miter lim="800000"/>
            <a:headEnd/>
            <a:tailEnd/>
          </a:ln>
          <a:effectLst/>
        </p:spPr>
        <p:txBody>
          <a:bodyPr vert="horz" wrap="square" lIns="92075" tIns="46037" rIns="92075" bIns="46037"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45" name="Rectangle 21"/>
          <p:cNvSpPr>
            <a:spLocks noGrp="1" noChangeArrowheads="1"/>
          </p:cNvSpPr>
          <p:nvPr>
            <p:ph type="dt" sz="half" idx="2"/>
          </p:nvPr>
        </p:nvSpPr>
        <p:spPr bwMode="auto">
          <a:xfrm>
            <a:off x="1241425" y="6248400"/>
            <a:ext cx="1905000" cy="457200"/>
          </a:xfrm>
          <a:prstGeom prst="rect">
            <a:avLst/>
          </a:prstGeom>
          <a:noFill/>
          <a:ln w="9525">
            <a:noFill/>
            <a:miter lim="800000"/>
            <a:headEnd/>
            <a:tailEnd/>
          </a:ln>
          <a:effectLst/>
        </p:spPr>
        <p:txBody>
          <a:bodyPr vert="horz" wrap="none" lIns="92075" tIns="46037" rIns="92075" bIns="46037" numCol="1" anchor="ctr" anchorCtr="0" compatLnSpc="1">
            <a:prstTxWarp prst="textNoShape">
              <a:avLst/>
            </a:prstTxWarp>
          </a:bodyPr>
          <a:lstStyle>
            <a:lvl1pPr eaLnBrk="0" hangingPunct="0">
              <a:defRPr sz="1400"/>
            </a:lvl1pPr>
          </a:lstStyle>
          <a:p>
            <a:endParaRPr lang="en-US" dirty="0"/>
          </a:p>
        </p:txBody>
      </p:sp>
      <p:sp>
        <p:nvSpPr>
          <p:cNvPr id="1046" name="Rectangle 22"/>
          <p:cNvSpPr>
            <a:spLocks noGrp="1" noChangeArrowheads="1"/>
          </p:cNvSpPr>
          <p:nvPr>
            <p:ph type="ftr" sz="quarter" idx="3"/>
          </p:nvPr>
        </p:nvSpPr>
        <p:spPr bwMode="auto">
          <a:xfrm>
            <a:off x="3679825" y="6248400"/>
            <a:ext cx="2895600" cy="457200"/>
          </a:xfrm>
          <a:prstGeom prst="rect">
            <a:avLst/>
          </a:prstGeom>
          <a:noFill/>
          <a:ln w="9525">
            <a:noFill/>
            <a:miter lim="800000"/>
            <a:headEnd/>
            <a:tailEnd/>
          </a:ln>
          <a:effectLst/>
        </p:spPr>
        <p:txBody>
          <a:bodyPr vert="horz" wrap="none" lIns="92075" tIns="46037" rIns="92075" bIns="46037" numCol="1" anchor="ctr" anchorCtr="0" compatLnSpc="1">
            <a:prstTxWarp prst="textNoShape">
              <a:avLst/>
            </a:prstTxWarp>
          </a:bodyPr>
          <a:lstStyle>
            <a:lvl1pPr algn="ctr" eaLnBrk="0" hangingPunct="0">
              <a:defRPr sz="1400"/>
            </a:lvl1pPr>
          </a:lstStyle>
          <a:p>
            <a:endParaRPr lang="en-US" dirty="0"/>
          </a:p>
        </p:txBody>
      </p:sp>
      <p:sp>
        <p:nvSpPr>
          <p:cNvPr id="1047" name="Rectangle 23"/>
          <p:cNvSpPr>
            <a:spLocks noGrp="1" noChangeArrowheads="1"/>
          </p:cNvSpPr>
          <p:nvPr>
            <p:ph type="sldNum" sz="quarter" idx="4"/>
          </p:nvPr>
        </p:nvSpPr>
        <p:spPr bwMode="auto">
          <a:xfrm>
            <a:off x="7108825" y="6248400"/>
            <a:ext cx="1905000" cy="457200"/>
          </a:xfrm>
          <a:prstGeom prst="rect">
            <a:avLst/>
          </a:prstGeom>
          <a:noFill/>
          <a:ln w="9525">
            <a:noFill/>
            <a:miter lim="800000"/>
            <a:headEnd/>
            <a:tailEnd/>
          </a:ln>
          <a:effectLst/>
        </p:spPr>
        <p:txBody>
          <a:bodyPr vert="horz" wrap="none" lIns="92075" tIns="46037" rIns="92075" bIns="46037" numCol="1" anchor="ctr" anchorCtr="0" compatLnSpc="1">
            <a:prstTxWarp prst="textNoShape">
              <a:avLst/>
            </a:prstTxWarp>
          </a:bodyPr>
          <a:lstStyle>
            <a:lvl1pPr algn="r" eaLnBrk="0" hangingPunct="0">
              <a:defRPr sz="1400"/>
            </a:lvl1pPr>
          </a:lstStyle>
          <a:p>
            <a:fld id="{FEF98831-1B21-4B36-AEA7-1BC54EC65830}" type="slidenum">
              <a:rPr lang="en-US"/>
              <a:pPr/>
              <a:t>‹Nº›</a:t>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2pPr>
      <a:lvl3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3pPr>
      <a:lvl4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4pPr>
      <a:lvl5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9pPr>
    </p:titleStyle>
    <p:bodyStyle>
      <a:lvl1pPr marL="342900" indent="-342900" algn="l" rtl="0" eaLnBrk="1" fontAlgn="base" hangingPunct="1">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1.jpeg"/><Relationship Id="rId4" Type="http://schemas.openxmlformats.org/officeDocument/2006/relationships/oleObject" Target="../embeddings/oleObject89.bin"/></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jpeg"/></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1.jpeg"/><Relationship Id="rId4" Type="http://schemas.openxmlformats.org/officeDocument/2006/relationships/oleObject" Target="../embeddings/oleObject92.bin"/></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image" Target="../media/image1.jpeg"/><Relationship Id="rId4" Type="http://schemas.openxmlformats.org/officeDocument/2006/relationships/oleObject" Target="../embeddings/oleObject94.bin"/></Relationships>
</file>

<file path=ppt/slides/_rels/slide10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oleObject" Target="../embeddings/oleObject95.bin"/><Relationship Id="rId7"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98.bin"/><Relationship Id="rId5" Type="http://schemas.openxmlformats.org/officeDocument/2006/relationships/oleObject" Target="../embeddings/oleObject97.bin"/><Relationship Id="rId4" Type="http://schemas.openxmlformats.org/officeDocument/2006/relationships/oleObject" Target="../embeddings/oleObject96.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jpeg"/><Relationship Id="rId5" Type="http://schemas.openxmlformats.org/officeDocument/2006/relationships/oleObject" Target="../embeddings/oleObject102.bin"/><Relationship Id="rId4" Type="http://schemas.openxmlformats.org/officeDocument/2006/relationships/oleObject" Target="../embeddings/oleObject101.bin"/></Relationships>
</file>

<file path=ppt/slides/_rels/slide106.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0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05.bin"/><Relationship Id="rId5" Type="http://schemas.openxmlformats.org/officeDocument/2006/relationships/oleObject" Target="../embeddings/oleObject104.bin"/><Relationship Id="rId4" Type="http://schemas.openxmlformats.org/officeDocument/2006/relationships/oleObject" Target="../embeddings/oleObject103.bin"/></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42.v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4.xml"/><Relationship Id="rId1" Type="http://schemas.openxmlformats.org/officeDocument/2006/relationships/vmlDrawing" Target="../drawings/vmlDrawing43.vml"/><Relationship Id="rId4" Type="http://schemas.openxmlformats.org/officeDocument/2006/relationships/oleObject" Target="../embeddings/oleObject108.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4.xml"/><Relationship Id="rId1" Type="http://schemas.openxmlformats.org/officeDocument/2006/relationships/vmlDrawing" Target="../drawings/vmlDrawing44.vml"/><Relationship Id="rId4" Type="http://schemas.openxmlformats.org/officeDocument/2006/relationships/oleObject" Target="../embeddings/oleObject110.bin"/></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15.xml"/><Relationship Id="rId1" Type="http://schemas.openxmlformats.org/officeDocument/2006/relationships/vmlDrawing" Target="../drawings/vmlDrawing45.vml"/><Relationship Id="rId5" Type="http://schemas.openxmlformats.org/officeDocument/2006/relationships/oleObject" Target="../embeddings/oleObject113.bin"/><Relationship Id="rId4" Type="http://schemas.openxmlformats.org/officeDocument/2006/relationships/oleObject" Target="../embeddings/oleObject112.bin"/></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4.xml"/><Relationship Id="rId1" Type="http://schemas.openxmlformats.org/officeDocument/2006/relationships/vmlDrawing" Target="../drawings/vmlDrawing46.vml"/><Relationship Id="rId4" Type="http://schemas.openxmlformats.org/officeDocument/2006/relationships/oleObject" Target="../embeddings/oleObject115.bin"/></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4.xml"/><Relationship Id="rId1" Type="http://schemas.openxmlformats.org/officeDocument/2006/relationships/vmlDrawing" Target="../drawings/vmlDrawing47.vml"/><Relationship Id="rId4" Type="http://schemas.openxmlformats.org/officeDocument/2006/relationships/oleObject" Target="../embeddings/oleObject117.bin"/></Relationships>
</file>

<file path=ppt/slides/_rels/slide114.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12.xml"/><Relationship Id="rId1" Type="http://schemas.openxmlformats.org/officeDocument/2006/relationships/vmlDrawing" Target="../drawings/vmlDrawing48.vml"/><Relationship Id="rId5" Type="http://schemas.openxmlformats.org/officeDocument/2006/relationships/image" Target="../media/image1.jpeg"/><Relationship Id="rId4" Type="http://schemas.openxmlformats.org/officeDocument/2006/relationships/oleObject" Target="../embeddings/oleObject119.bin"/></Relationships>
</file>

<file path=ppt/slides/_rels/slide11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oleObject" Target="../embeddings/oleObject122.bin"/><Relationship Id="rId5" Type="http://schemas.openxmlformats.org/officeDocument/2006/relationships/oleObject" Target="../embeddings/oleObject121.bin"/><Relationship Id="rId4" Type="http://schemas.openxmlformats.org/officeDocument/2006/relationships/oleObject" Target="../embeddings/oleObject120.bin"/></Relationships>
</file>

<file path=ppt/slides/_rels/slide11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oleObject" Target="../embeddings/oleObject126.bin"/><Relationship Id="rId5" Type="http://schemas.openxmlformats.org/officeDocument/2006/relationships/oleObject" Target="../embeddings/oleObject125.bin"/><Relationship Id="rId4" Type="http://schemas.openxmlformats.org/officeDocument/2006/relationships/oleObject" Target="../embeddings/oleObject124.bin"/></Relationships>
</file>

<file path=ppt/slides/_rels/slide1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51.vml"/><Relationship Id="rId5" Type="http://schemas.openxmlformats.org/officeDocument/2006/relationships/oleObject" Target="../embeddings/oleObject129.bin"/><Relationship Id="rId4" Type="http://schemas.openxmlformats.org/officeDocument/2006/relationships/oleObject" Target="../embeddings/oleObject128.bin"/></Relationships>
</file>

<file path=ppt/slides/_rels/slide1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52.vml"/><Relationship Id="rId4" Type="http://schemas.openxmlformats.org/officeDocument/2006/relationships/oleObject" Target="../embeddings/oleObject130.bin"/></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53.vml"/><Relationship Id="rId5" Type="http://schemas.openxmlformats.org/officeDocument/2006/relationships/oleObject" Target="../embeddings/oleObject132.bin"/><Relationship Id="rId4" Type="http://schemas.openxmlformats.org/officeDocument/2006/relationships/oleObject" Target="../embeddings/oleObject131.bin"/></Relationships>
</file>

<file path=ppt/slides/_rels/slide1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7.xml"/><Relationship Id="rId6" Type="http://schemas.openxmlformats.org/officeDocument/2006/relationships/image" Target="../media/image195.jpeg"/><Relationship Id="rId5" Type="http://schemas.openxmlformats.org/officeDocument/2006/relationships/image" Target="../media/image194.jpeg"/><Relationship Id="rId4" Type="http://schemas.openxmlformats.org/officeDocument/2006/relationships/image" Target="../media/image193.jpeg"/></Relationships>
</file>

<file path=ppt/slides/_rels/slide129.xml.rels><?xml version="1.0" encoding="UTF-8" standalone="yes"?>
<Relationships xmlns="http://schemas.openxmlformats.org/package/2006/relationships"><Relationship Id="rId3" Type="http://schemas.openxmlformats.org/officeDocument/2006/relationships/image" Target="../media/image197.jpeg"/><Relationship Id="rId2" Type="http://schemas.openxmlformats.org/officeDocument/2006/relationships/image" Target="../media/image196.jpeg"/><Relationship Id="rId1" Type="http://schemas.openxmlformats.org/officeDocument/2006/relationships/slideLayout" Target="../slideLayouts/slideLayout7.xml"/><Relationship Id="rId6" Type="http://schemas.openxmlformats.org/officeDocument/2006/relationships/image" Target="../media/image200.jpeg"/><Relationship Id="rId5" Type="http://schemas.openxmlformats.org/officeDocument/2006/relationships/image" Target="../media/image199.png"/><Relationship Id="rId4" Type="http://schemas.openxmlformats.org/officeDocument/2006/relationships/image" Target="../media/image19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image" Target="../media/image201.jpeg"/><Relationship Id="rId1" Type="http://schemas.openxmlformats.org/officeDocument/2006/relationships/slideLayout" Target="../slideLayouts/slideLayout7.xml"/><Relationship Id="rId6" Type="http://schemas.openxmlformats.org/officeDocument/2006/relationships/image" Target="../media/image204.jpeg"/><Relationship Id="rId5" Type="http://schemas.openxmlformats.org/officeDocument/2006/relationships/hyperlink" Target="http://es.wikipedia.org/wiki/Archivo:Filtrado_promedio.jpg" TargetMode="External"/><Relationship Id="rId4" Type="http://schemas.openxmlformats.org/officeDocument/2006/relationships/image" Target="../media/image203.jpeg"/></Relationships>
</file>

<file path=ppt/slides/_rels/slide131.xml.rels><?xml version="1.0" encoding="UTF-8" standalone="yes"?>
<Relationships xmlns="http://schemas.openxmlformats.org/package/2006/relationships"><Relationship Id="rId3" Type="http://schemas.openxmlformats.org/officeDocument/2006/relationships/image" Target="../media/image206.jpeg"/><Relationship Id="rId2" Type="http://schemas.openxmlformats.org/officeDocument/2006/relationships/image" Target="../media/image205.png"/><Relationship Id="rId1" Type="http://schemas.openxmlformats.org/officeDocument/2006/relationships/slideLayout" Target="../slideLayouts/slideLayout7.xml"/><Relationship Id="rId6" Type="http://schemas.openxmlformats.org/officeDocument/2006/relationships/image" Target="../media/image209.jpeg"/><Relationship Id="rId5" Type="http://schemas.openxmlformats.org/officeDocument/2006/relationships/image" Target="../media/image208.png"/><Relationship Id="rId4" Type="http://schemas.openxmlformats.org/officeDocument/2006/relationships/image" Target="../media/image207.jpe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1.xml"/><Relationship Id="rId1" Type="http://schemas.openxmlformats.org/officeDocument/2006/relationships/vmlDrawing" Target="../drawings/vmlDrawing54.vml"/><Relationship Id="rId6" Type="http://schemas.openxmlformats.org/officeDocument/2006/relationships/oleObject" Target="../embeddings/oleObject134.bin"/><Relationship Id="rId5" Type="http://schemas.openxmlformats.org/officeDocument/2006/relationships/oleObject" Target="../embeddings/oleObject133.bin"/><Relationship Id="rId4" Type="http://schemas.openxmlformats.org/officeDocument/2006/relationships/image" Target="../media/image214.jpeg"/></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slide" Target="slide5.xml"/><Relationship Id="rId5" Type="http://schemas.openxmlformats.org/officeDocument/2006/relationships/oleObject" Target="../embeddings/oleObject137.bin"/><Relationship Id="rId4" Type="http://schemas.openxmlformats.org/officeDocument/2006/relationships/oleObject" Target="../embeddings/oleObject136.bin"/></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7.xml"/><Relationship Id="rId1" Type="http://schemas.openxmlformats.org/officeDocument/2006/relationships/vmlDrawing" Target="../drawings/vmlDrawing56.vml"/><Relationship Id="rId5" Type="http://schemas.openxmlformats.org/officeDocument/2006/relationships/oleObject" Target="../embeddings/oleObject140.bin"/><Relationship Id="rId4" Type="http://schemas.openxmlformats.org/officeDocument/2006/relationships/oleObject" Target="../embeddings/oleObject139.bin"/></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141.bin"/><Relationship Id="rId7" Type="http://schemas.openxmlformats.org/officeDocument/2006/relationships/slide" Target="slide5.xml"/><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oleObject" Target="../embeddings/oleObject144.bin"/><Relationship Id="rId5" Type="http://schemas.openxmlformats.org/officeDocument/2006/relationships/oleObject" Target="../embeddings/oleObject143.bin"/><Relationship Id="rId4" Type="http://schemas.openxmlformats.org/officeDocument/2006/relationships/oleObject" Target="../embeddings/oleObject142.bin"/></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58.vml"/><Relationship Id="rId5" Type="http://schemas.openxmlformats.org/officeDocument/2006/relationships/oleObject" Target="../embeddings/oleObject147.bin"/><Relationship Id="rId4" Type="http://schemas.openxmlformats.org/officeDocument/2006/relationships/oleObject" Target="../embeddings/oleObject146.bin"/></Relationships>
</file>

<file path=ppt/slides/_rels/slide145.xml.rels><?xml version="1.0" encoding="UTF-8" standalone="yes"?>
<Relationships xmlns="http://schemas.openxmlformats.org/package/2006/relationships"><Relationship Id="rId8" Type="http://schemas.openxmlformats.org/officeDocument/2006/relationships/oleObject" Target="../embeddings/oleObject153.bin"/><Relationship Id="rId3" Type="http://schemas.openxmlformats.org/officeDocument/2006/relationships/oleObject" Target="../embeddings/oleObject148.bin"/><Relationship Id="rId7"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oleObject" Target="../embeddings/oleObject151.bin"/><Relationship Id="rId5" Type="http://schemas.openxmlformats.org/officeDocument/2006/relationships/oleObject" Target="../embeddings/oleObject150.bin"/><Relationship Id="rId10" Type="http://schemas.openxmlformats.org/officeDocument/2006/relationships/oleObject" Target="../embeddings/oleObject155.bin"/><Relationship Id="rId4" Type="http://schemas.openxmlformats.org/officeDocument/2006/relationships/oleObject" Target="../embeddings/oleObject149.bin"/><Relationship Id="rId9" Type="http://schemas.openxmlformats.org/officeDocument/2006/relationships/oleObject" Target="../embeddings/oleObject154.bin"/></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oleObject" Target="../embeddings/oleObject159.bin"/><Relationship Id="rId5" Type="http://schemas.openxmlformats.org/officeDocument/2006/relationships/oleObject" Target="../embeddings/oleObject158.bin"/><Relationship Id="rId4" Type="http://schemas.openxmlformats.org/officeDocument/2006/relationships/oleObject" Target="../embeddings/oleObject157.bin"/></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61.vml"/><Relationship Id="rId4" Type="http://schemas.openxmlformats.org/officeDocument/2006/relationships/oleObject" Target="../embeddings/oleObject161.bin"/></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7.xml"/><Relationship Id="rId1" Type="http://schemas.openxmlformats.org/officeDocument/2006/relationships/vmlDrawing" Target="../drawings/vmlDrawing62.vml"/><Relationship Id="rId5" Type="http://schemas.openxmlformats.org/officeDocument/2006/relationships/oleObject" Target="../embeddings/oleObject164.bin"/><Relationship Id="rId4" Type="http://schemas.openxmlformats.org/officeDocument/2006/relationships/oleObject" Target="../embeddings/oleObject163.bin"/></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63.vml"/><Relationship Id="rId4" Type="http://schemas.openxmlformats.org/officeDocument/2006/relationships/oleObject" Target="../embeddings/oleObject166.bin"/></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167.bin"/><Relationship Id="rId2" Type="http://schemas.openxmlformats.org/officeDocument/2006/relationships/slideLayout" Target="../slideLayouts/slideLayout7.xml"/><Relationship Id="rId1" Type="http://schemas.openxmlformats.org/officeDocument/2006/relationships/vmlDrawing" Target="../drawings/vmlDrawing64.vml"/></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168.bin"/><Relationship Id="rId7" Type="http://schemas.openxmlformats.org/officeDocument/2006/relationships/oleObject" Target="../embeddings/oleObject172.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oleObject" Target="../embeddings/oleObject171.bin"/><Relationship Id="rId5" Type="http://schemas.openxmlformats.org/officeDocument/2006/relationships/oleObject" Target="../embeddings/oleObject170.bin"/><Relationship Id="rId4" Type="http://schemas.openxmlformats.org/officeDocument/2006/relationships/oleObject" Target="../embeddings/oleObject169.bin"/></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oleObject" Target="../embeddings/oleObject176.bin"/><Relationship Id="rId5" Type="http://schemas.openxmlformats.org/officeDocument/2006/relationships/oleObject" Target="../embeddings/oleObject175.bin"/><Relationship Id="rId4" Type="http://schemas.openxmlformats.org/officeDocument/2006/relationships/oleObject" Target="../embeddings/oleObject174.bin"/></Relationships>
</file>

<file path=ppt/slides/_rels/slide15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7.xml"/><Relationship Id="rId1" Type="http://schemas.openxmlformats.org/officeDocument/2006/relationships/vmlDrawing" Target="../drawings/vmlDrawing67.vml"/><Relationship Id="rId5" Type="http://schemas.openxmlformats.org/officeDocument/2006/relationships/oleObject" Target="../embeddings/oleObject179.bin"/><Relationship Id="rId4" Type="http://schemas.openxmlformats.org/officeDocument/2006/relationships/oleObject" Target="../embeddings/oleObject178.bin"/></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180.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oleObject" Target="../embeddings/oleObject183.bin"/><Relationship Id="rId5" Type="http://schemas.openxmlformats.org/officeDocument/2006/relationships/oleObject" Target="../embeddings/oleObject182.bin"/><Relationship Id="rId4" Type="http://schemas.openxmlformats.org/officeDocument/2006/relationships/oleObject" Target="../embeddings/oleObject181.bin"/></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184.bin"/><Relationship Id="rId2" Type="http://schemas.openxmlformats.org/officeDocument/2006/relationships/slideLayout" Target="../slideLayouts/slideLayout7.xml"/><Relationship Id="rId1" Type="http://schemas.openxmlformats.org/officeDocument/2006/relationships/vmlDrawing" Target="../drawings/vmlDrawing69.vml"/><Relationship Id="rId4" Type="http://schemas.openxmlformats.org/officeDocument/2006/relationships/oleObject" Target="../embeddings/oleObject185.bin"/></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26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265.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266.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267.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268.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269.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27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image" Target="../media/image272.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273.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274.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275.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276.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277.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279.png"/><Relationship Id="rId2" Type="http://schemas.openxmlformats.org/officeDocument/2006/relationships/image" Target="../media/image27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20.png"/></Relationships>
</file>

<file path=ppt/slides/_rels/slide180.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80.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282.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283.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image" Target="../media/image284.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image" Target="../media/image285.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image" Target="../media/image286.pn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288.png"/><Relationship Id="rId2" Type="http://schemas.openxmlformats.org/officeDocument/2006/relationships/image" Target="../media/image28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0.xml.rels><?xml version="1.0" encoding="UTF-8" standalone="yes"?>
<Relationships xmlns="http://schemas.openxmlformats.org/package/2006/relationships"><Relationship Id="rId2" Type="http://schemas.openxmlformats.org/officeDocument/2006/relationships/image" Target="../media/image289.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12.bin"/></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6" Type="http://schemas.openxmlformats.org/officeDocument/2006/relationships/image" Target="../media/image1.jpeg"/><Relationship Id="rId5" Type="http://schemas.openxmlformats.org/officeDocument/2006/relationships/image" Target="../media/image4.jpeg"/><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oleObject18.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oleObject" Target="../embeddings/oleObject20.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5.v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6.v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oleObject" Target="../embeddings/oleObject25.bin"/></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65.wmf"/><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image" Target="../media/image66.png"/><Relationship Id="rId9" Type="http://schemas.openxmlformats.org/officeDocument/2006/relationships/oleObject" Target="../embeddings/oleObject30.bin"/></Relationships>
</file>

<file path=ppt/slides/_rels/slide8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wmf"/><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1.jpeg"/><Relationship Id="rId4" Type="http://schemas.openxmlformats.org/officeDocument/2006/relationships/oleObject" Target="../embeddings/oleObject32.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1.jpeg"/></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oleObject" Target="../embeddings/oleObject44.bin"/><Relationship Id="rId3" Type="http://schemas.openxmlformats.org/officeDocument/2006/relationships/oleObject" Target="../embeddings/oleObject34.bin"/><Relationship Id="rId7" Type="http://schemas.openxmlformats.org/officeDocument/2006/relationships/oleObject" Target="../embeddings/oleObject38.bin"/><Relationship Id="rId12"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7.bin"/><Relationship Id="rId11" Type="http://schemas.openxmlformats.org/officeDocument/2006/relationships/oleObject" Target="../embeddings/oleObject42.bin"/><Relationship Id="rId5" Type="http://schemas.openxmlformats.org/officeDocument/2006/relationships/oleObject" Target="../embeddings/oleObject36.bin"/><Relationship Id="rId15" Type="http://schemas.openxmlformats.org/officeDocument/2006/relationships/image" Target="../media/image1.jpeg"/><Relationship Id="rId10" Type="http://schemas.openxmlformats.org/officeDocument/2006/relationships/oleObject" Target="../embeddings/oleObject41.bin"/><Relationship Id="rId4" Type="http://schemas.openxmlformats.org/officeDocument/2006/relationships/oleObject" Target="../embeddings/oleObject35.bin"/><Relationship Id="rId9" Type="http://schemas.openxmlformats.org/officeDocument/2006/relationships/oleObject" Target="../embeddings/oleObject40.bin"/><Relationship Id="rId14" Type="http://schemas.openxmlformats.org/officeDocument/2006/relationships/oleObject" Target="../embeddings/oleObject45.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6.bin"/><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9.bin"/><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53.bin"/><Relationship Id="rId5" Type="http://schemas.openxmlformats.org/officeDocument/2006/relationships/oleObject" Target="../embeddings/oleObject52.bin"/><Relationship Id="rId10" Type="http://schemas.openxmlformats.org/officeDocument/2006/relationships/image" Target="../media/image1.jpeg"/><Relationship Id="rId4" Type="http://schemas.openxmlformats.org/officeDocument/2006/relationships/oleObject" Target="../embeddings/oleObject51.bin"/><Relationship Id="rId9" Type="http://schemas.openxmlformats.org/officeDocument/2006/relationships/oleObject" Target="../embeddings/oleObject56.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1.jpeg"/><Relationship Id="rId4" Type="http://schemas.openxmlformats.org/officeDocument/2006/relationships/oleObject" Target="../embeddings/oleObject58.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1.jpeg"/><Relationship Id="rId5" Type="http://schemas.openxmlformats.org/officeDocument/2006/relationships/oleObject" Target="../embeddings/oleObject60.bin"/><Relationship Id="rId4" Type="http://schemas.openxmlformats.org/officeDocument/2006/relationships/image" Target="../media/image103.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image" Target="../media/image1.jpeg"/><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oleObject" Target="../embeddings/oleObject64.bin"/><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image" Target="../media/image1.jpeg"/><Relationship Id="rId5" Type="http://schemas.openxmlformats.org/officeDocument/2006/relationships/image" Target="../media/image110.png"/><Relationship Id="rId4" Type="http://schemas.openxmlformats.org/officeDocument/2006/relationships/image" Target="../media/image109.png"/></Relationships>
</file>

<file path=ppt/slides/_rels/slide9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oleObject" Target="../embeddings/oleObject65.bin"/><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68.bin"/><Relationship Id="rId5" Type="http://schemas.openxmlformats.org/officeDocument/2006/relationships/oleObject" Target="../embeddings/oleObject67.bin"/><Relationship Id="rId4" Type="http://schemas.openxmlformats.org/officeDocument/2006/relationships/oleObject" Target="../embeddings/oleObject66.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70.bin"/><Relationship Id="rId7"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vmlDrawing" Target="../drawings/vmlDrawing29.vml"/><Relationship Id="rId6" Type="http://schemas.openxmlformats.org/officeDocument/2006/relationships/image" Target="../media/image119.emf"/><Relationship Id="rId5" Type="http://schemas.openxmlformats.org/officeDocument/2006/relationships/image" Target="../media/image118.emf"/><Relationship Id="rId4" Type="http://schemas.openxmlformats.org/officeDocument/2006/relationships/oleObject" Target="../embeddings/oleObject71.bin"/></Relationships>
</file>

<file path=ppt/slides/_rels/slide9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oleObject" Target="../embeddings/oleObject72.bin"/><Relationship Id="rId7" Type="http://schemas.openxmlformats.org/officeDocument/2006/relationships/oleObject" Target="../embeddings/oleObject76.bin"/><Relationship Id="rId2" Type="http://schemas.openxmlformats.org/officeDocument/2006/relationships/slideLayout" Target="../slideLayouts/slideLayout14.xml"/><Relationship Id="rId1" Type="http://schemas.openxmlformats.org/officeDocument/2006/relationships/vmlDrawing" Target="../drawings/vmlDrawing30.vml"/><Relationship Id="rId6" Type="http://schemas.openxmlformats.org/officeDocument/2006/relationships/oleObject" Target="../embeddings/oleObject75.bin"/><Relationship Id="rId5" Type="http://schemas.openxmlformats.org/officeDocument/2006/relationships/oleObject" Target="../embeddings/oleObject74.bin"/><Relationship Id="rId4" Type="http://schemas.openxmlformats.org/officeDocument/2006/relationships/oleObject" Target="../embeddings/oleObject73.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2.xml"/><Relationship Id="rId1" Type="http://schemas.openxmlformats.org/officeDocument/2006/relationships/vmlDrawing" Target="../drawings/vmlDrawing31.vml"/><Relationship Id="rId5" Type="http://schemas.openxmlformats.org/officeDocument/2006/relationships/image" Target="../media/image1.jpeg"/><Relationship Id="rId4" Type="http://schemas.openxmlformats.org/officeDocument/2006/relationships/oleObject" Target="../embeddings/oleObject78.bin"/></Relationships>
</file>

<file path=ppt/slides/_rels/slide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79.bin"/><Relationship Id="rId7"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vmlDrawing" Target="../drawings/vmlDrawing32.vml"/><Relationship Id="rId6" Type="http://schemas.openxmlformats.org/officeDocument/2006/relationships/oleObject" Target="../embeddings/oleObject81.bin"/><Relationship Id="rId5" Type="http://schemas.openxmlformats.org/officeDocument/2006/relationships/oleObject" Target="../embeddings/oleObject80.bin"/><Relationship Id="rId4" Type="http://schemas.openxmlformats.org/officeDocument/2006/relationships/image" Target="../media/image130.png"/></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82.bin"/><Relationship Id="rId7"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vmlDrawing" Target="../drawings/vmlDrawing33.vml"/><Relationship Id="rId6" Type="http://schemas.openxmlformats.org/officeDocument/2006/relationships/oleObject" Target="../embeddings/oleObject85.bin"/><Relationship Id="rId5" Type="http://schemas.openxmlformats.org/officeDocument/2006/relationships/oleObject" Target="../embeddings/oleObject84.bin"/><Relationship Id="rId4" Type="http://schemas.openxmlformats.org/officeDocument/2006/relationships/oleObject" Target="../embeddings/oleObject83.bin"/></Relationships>
</file>

<file path=ppt/slides/_rels/slide98.xml.rels><?xml version="1.0" encoding="UTF-8" standalone="yes"?>
<Relationships xmlns="http://schemas.openxmlformats.org/package/2006/relationships"><Relationship Id="rId3" Type="http://schemas.openxmlformats.org/officeDocument/2006/relationships/image" Target="../media/image136.png"/><Relationship Id="rId7" Type="http://schemas.openxmlformats.org/officeDocument/2006/relationships/image" Target="../media/image1.jpeg"/><Relationship Id="rId2"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37.png"/></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4.xml"/><Relationship Id="rId1" Type="http://schemas.openxmlformats.org/officeDocument/2006/relationships/vmlDrawing" Target="../drawings/vmlDrawing34.vml"/><Relationship Id="rId5" Type="http://schemas.openxmlformats.org/officeDocument/2006/relationships/image" Target="../media/image1.jpeg"/><Relationship Id="rId4" Type="http://schemas.openxmlformats.org/officeDocument/2006/relationships/oleObject" Target="../embeddings/oleObject8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sz="quarter"/>
          </p:nvPr>
        </p:nvSpPr>
        <p:spPr>
          <a:xfrm>
            <a:off x="120422" y="0"/>
            <a:ext cx="9001000" cy="1008112"/>
          </a:xfrm>
        </p:spPr>
        <p:txBody>
          <a:bodyPr/>
          <a:lstStyle/>
          <a:p>
            <a:r>
              <a:rPr lang="es-MX" sz="2800" dirty="0" smtClean="0">
                <a:latin typeface="Arial" panose="020B0604020202020204" pitchFamily="34" charset="0"/>
                <a:cs typeface="Arial" panose="020B0604020202020204" pitchFamily="34" charset="0"/>
              </a:rPr>
              <a:t>INSTITUTO POLITECNICO NACIONAL</a:t>
            </a:r>
            <a:endParaRPr lang="es-MX" sz="2800" dirty="0">
              <a:latin typeface="Arial" panose="020B0604020202020204" pitchFamily="34" charset="0"/>
              <a:cs typeface="Arial" panose="020B0604020202020204" pitchFamily="34" charset="0"/>
            </a:endParaRPr>
          </a:p>
        </p:txBody>
      </p:sp>
      <p:sp>
        <p:nvSpPr>
          <p:cNvPr id="3" name="1 Título"/>
          <p:cNvSpPr txBox="1">
            <a:spLocks/>
          </p:cNvSpPr>
          <p:nvPr/>
        </p:nvSpPr>
        <p:spPr bwMode="auto">
          <a:xfrm>
            <a:off x="143000" y="1160512"/>
            <a:ext cx="9001000" cy="1008112"/>
          </a:xfrm>
          <a:prstGeom prst="rect">
            <a:avLst/>
          </a:prstGeom>
          <a:noFill/>
          <a:ln w="9525">
            <a:noFill/>
            <a:miter lim="800000"/>
            <a:headEnd/>
            <a:tailEnd/>
          </a:ln>
          <a:effectLst/>
        </p:spPr>
        <p:txBody>
          <a:bodyPr vert="horz" wrap="square" lIns="92075" tIns="46037" rIns="92075" bIns="46037"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2pPr>
            <a:lvl3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3pPr>
            <a:lvl4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4pPr>
            <a:lvl5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9pPr>
          </a:lstStyle>
          <a:p>
            <a:r>
              <a:rPr lang="es-MX" sz="2400" b="1" kern="0" dirty="0" smtClean="0">
                <a:latin typeface="Arial" panose="020B0604020202020204" pitchFamily="34" charset="0"/>
                <a:cs typeface="Arial" panose="020B0604020202020204" pitchFamily="34" charset="0"/>
              </a:rPr>
              <a:t>ESCUELA SUPERIOR DE COMPUTO</a:t>
            </a:r>
            <a:endParaRPr lang="es-MX" sz="2400" b="1" kern="0" dirty="0">
              <a:latin typeface="Arial" panose="020B0604020202020204" pitchFamily="34" charset="0"/>
              <a:cs typeface="Arial" panose="020B0604020202020204" pitchFamily="34" charset="0"/>
            </a:endParaRPr>
          </a:p>
        </p:txBody>
      </p:sp>
      <p:sp>
        <p:nvSpPr>
          <p:cNvPr id="4" name="1 Título"/>
          <p:cNvSpPr txBox="1">
            <a:spLocks/>
          </p:cNvSpPr>
          <p:nvPr/>
        </p:nvSpPr>
        <p:spPr bwMode="auto">
          <a:xfrm>
            <a:off x="539552" y="2636912"/>
            <a:ext cx="9001000" cy="1008112"/>
          </a:xfrm>
          <a:prstGeom prst="rect">
            <a:avLst/>
          </a:prstGeom>
          <a:noFill/>
          <a:ln w="9525">
            <a:noFill/>
            <a:miter lim="800000"/>
            <a:headEnd/>
            <a:tailEnd/>
          </a:ln>
          <a:effectLst/>
        </p:spPr>
        <p:txBody>
          <a:bodyPr vert="horz" wrap="square" lIns="92075" tIns="46037" rIns="92075" bIns="46037"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2pPr>
            <a:lvl3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3pPr>
            <a:lvl4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4pPr>
            <a:lvl5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9pPr>
          </a:lstStyle>
          <a:p>
            <a:r>
              <a:rPr lang="es-MX" sz="2000" b="1" i="1" u="sng" kern="0" dirty="0" smtClean="0">
                <a:solidFill>
                  <a:srgbClr val="FFFFFF"/>
                </a:solidFill>
                <a:latin typeface="Arial" panose="020B0604020202020204" pitchFamily="34" charset="0"/>
                <a:cs typeface="Arial" panose="020B0604020202020204" pitchFamily="34" charset="0"/>
              </a:rPr>
              <a:t>DIAPOSITIVAS DE TEORIA DE COMUNICACIONES Y SEÑALES</a:t>
            </a:r>
            <a:endParaRPr lang="es-MX" sz="2000" b="1" i="1" u="sng" kern="0" dirty="0">
              <a:solidFill>
                <a:srgbClr val="FFFFFF"/>
              </a:solidFill>
              <a:latin typeface="Arial" panose="020B0604020202020204" pitchFamily="34" charset="0"/>
              <a:cs typeface="Arial" panose="020B0604020202020204" pitchFamily="34" charset="0"/>
            </a:endParaRPr>
          </a:p>
        </p:txBody>
      </p:sp>
      <p:sp>
        <p:nvSpPr>
          <p:cNvPr id="6" name="1 Título"/>
          <p:cNvSpPr txBox="1">
            <a:spLocks/>
          </p:cNvSpPr>
          <p:nvPr/>
        </p:nvSpPr>
        <p:spPr bwMode="auto">
          <a:xfrm>
            <a:off x="1547664" y="3789040"/>
            <a:ext cx="6552728" cy="2160240"/>
          </a:xfrm>
          <a:prstGeom prst="rect">
            <a:avLst/>
          </a:prstGeom>
          <a:noFill/>
          <a:ln w="9525">
            <a:noFill/>
            <a:miter lim="800000"/>
            <a:headEnd/>
            <a:tailEnd/>
          </a:ln>
          <a:effectLst/>
        </p:spPr>
        <p:txBody>
          <a:bodyPr vert="horz" wrap="square" lIns="92075" tIns="46037" rIns="92075" bIns="46037"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2pPr>
            <a:lvl3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3pPr>
            <a:lvl4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4pPr>
            <a:lvl5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9pPr>
          </a:lstStyle>
          <a:p>
            <a:pPr algn="l"/>
            <a:r>
              <a:rPr lang="es-MX" sz="2000" b="1" kern="0" dirty="0" smtClean="0">
                <a:latin typeface="Arial" panose="020B0604020202020204" pitchFamily="34" charset="0"/>
                <a:cs typeface="Arial" panose="020B0604020202020204" pitchFamily="34" charset="0"/>
              </a:rPr>
              <a:t>Autores:</a:t>
            </a:r>
          </a:p>
          <a:p>
            <a:pPr algn="l"/>
            <a:endParaRPr lang="es-MX" sz="2000" b="1" kern="0" dirty="0" smtClean="0">
              <a:solidFill>
                <a:srgbClr val="FFFFFF"/>
              </a:solidFill>
              <a:latin typeface="Arial" panose="020B0604020202020204" pitchFamily="34" charset="0"/>
              <a:cs typeface="Arial" panose="020B0604020202020204" pitchFamily="34" charset="0"/>
            </a:endParaRPr>
          </a:p>
          <a:p>
            <a:pPr algn="l"/>
            <a:r>
              <a:rPr lang="es-MX" sz="2000" b="1" i="1" kern="0" dirty="0" smtClean="0">
                <a:solidFill>
                  <a:srgbClr val="FFFFFF"/>
                </a:solidFill>
                <a:latin typeface="Arial" panose="020B0604020202020204" pitchFamily="34" charset="0"/>
                <a:cs typeface="Arial" panose="020B0604020202020204" pitchFamily="34" charset="0"/>
              </a:rPr>
              <a:t>Jaime Hugo Puebla Lomas</a:t>
            </a:r>
          </a:p>
          <a:p>
            <a:pPr algn="l"/>
            <a:r>
              <a:rPr lang="es-MX" sz="2000" b="1" i="1" kern="0" dirty="0" smtClean="0">
                <a:solidFill>
                  <a:srgbClr val="FFFFFF"/>
                </a:solidFill>
                <a:latin typeface="Arial" panose="020B0604020202020204" pitchFamily="34" charset="0"/>
                <a:cs typeface="Arial" panose="020B0604020202020204" pitchFamily="34" charset="0"/>
              </a:rPr>
              <a:t>Jacqueline </a:t>
            </a:r>
            <a:r>
              <a:rPr lang="es-MX" sz="2000" b="1" i="1" kern="0" dirty="0" err="1" smtClean="0">
                <a:solidFill>
                  <a:srgbClr val="FFFFFF"/>
                </a:solidFill>
                <a:latin typeface="Arial" panose="020B0604020202020204" pitchFamily="34" charset="0"/>
                <a:cs typeface="Arial" panose="020B0604020202020204" pitchFamily="34" charset="0"/>
              </a:rPr>
              <a:t>Arzate</a:t>
            </a:r>
            <a:r>
              <a:rPr lang="es-MX" sz="2000" b="1" i="1" kern="0" dirty="0" smtClean="0">
                <a:solidFill>
                  <a:srgbClr val="FFFFFF"/>
                </a:solidFill>
                <a:latin typeface="Arial" panose="020B0604020202020204" pitchFamily="34" charset="0"/>
                <a:cs typeface="Arial" panose="020B0604020202020204" pitchFamily="34" charset="0"/>
              </a:rPr>
              <a:t> </a:t>
            </a:r>
            <a:r>
              <a:rPr lang="es-MX" sz="2000" b="1" i="1" kern="0" dirty="0" smtClean="0">
                <a:solidFill>
                  <a:srgbClr val="FFFFFF"/>
                </a:solidFill>
                <a:latin typeface="Arial" panose="020B0604020202020204" pitchFamily="34" charset="0"/>
                <a:cs typeface="Arial" panose="020B0604020202020204" pitchFamily="34" charset="0"/>
              </a:rPr>
              <a:t>Gordillo</a:t>
            </a:r>
          </a:p>
          <a:p>
            <a:pPr algn="l"/>
            <a:r>
              <a:rPr lang="es-MX" sz="2000" b="1" i="1" kern="0" dirty="0" smtClean="0">
                <a:solidFill>
                  <a:srgbClr val="FFFFFF"/>
                </a:solidFill>
                <a:latin typeface="Arial" panose="020B0604020202020204" pitchFamily="34" charset="0"/>
                <a:cs typeface="Arial" panose="020B0604020202020204" pitchFamily="34" charset="0"/>
              </a:rPr>
              <a:t>María del Rosario  Rocha Bernabé</a:t>
            </a:r>
            <a:endParaRPr lang="es-MX" sz="2000" b="1" i="1" kern="0" dirty="0" smtClean="0">
              <a:solidFill>
                <a:srgbClr val="FFFFFF"/>
              </a:solidFill>
              <a:latin typeface="Arial" panose="020B0604020202020204" pitchFamily="34" charset="0"/>
              <a:cs typeface="Arial" panose="020B0604020202020204" pitchFamily="34" charset="0"/>
            </a:endParaRPr>
          </a:p>
          <a:p>
            <a:pPr algn="l"/>
            <a:endParaRPr lang="es-MX" sz="2000" b="1" i="1" kern="0" dirty="0">
              <a:solidFill>
                <a:srgbClr val="FFFFFF"/>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00100" y="1357298"/>
            <a:ext cx="3500437" cy="2143125"/>
          </a:xfrm>
          <a:prstGeom prst="rect">
            <a:avLst/>
          </a:prstGeom>
          <a:noFill/>
          <a:ln w="9525">
            <a:noFill/>
            <a:miter lim="800000"/>
            <a:headEnd/>
            <a:tailEnd/>
          </a:ln>
        </p:spPr>
        <p:txBody>
          <a:bodyPr anchor="ctr"/>
          <a:lstStyle/>
          <a:p>
            <a:endParaRPr lang="es-ES" sz="1600" b="1" dirty="0">
              <a:solidFill>
                <a:srgbClr val="C00000"/>
              </a:solidFill>
            </a:endParaRPr>
          </a:p>
          <a:p>
            <a:endParaRPr lang="es-ES" sz="1600" b="1" dirty="0">
              <a:solidFill>
                <a:srgbClr val="C00000"/>
              </a:solidFill>
            </a:endParaRPr>
          </a:p>
          <a:p>
            <a:endParaRPr lang="es-ES" sz="1600" b="1" dirty="0">
              <a:solidFill>
                <a:srgbClr val="C00000"/>
              </a:solidFill>
            </a:endParaRPr>
          </a:p>
          <a:p>
            <a:endParaRPr lang="es-ES" sz="1600" b="1" dirty="0">
              <a:solidFill>
                <a:srgbClr val="C00000"/>
              </a:solidFill>
            </a:endParaRPr>
          </a:p>
          <a:p>
            <a:r>
              <a:rPr lang="es-ES" sz="1600" b="1" dirty="0">
                <a:solidFill>
                  <a:srgbClr val="C00000"/>
                </a:solidFill>
              </a:rPr>
              <a:t>SEÑALES EN TIEMPO DISCRETO</a:t>
            </a:r>
            <a:r>
              <a:rPr lang="es-ES" sz="1600" b="1" dirty="0">
                <a:solidFill>
                  <a:schemeClr val="tx2"/>
                </a:solidFill>
              </a:rPr>
              <a:t>. </a:t>
            </a:r>
          </a:p>
          <a:p>
            <a:r>
              <a:rPr lang="es-ES" sz="1600" b="1" dirty="0">
                <a:solidFill>
                  <a:schemeClr val="tx2"/>
                </a:solidFill>
              </a:rPr>
              <a:t>Se definen en instantes discretos del tiempo y, por tanto, la variable independiente toma valores discretos, es decir, los instantes discretos  del tiempo se representan como secuencias de números.</a:t>
            </a:r>
            <a:endParaRPr lang="es-ES" sz="1400" b="1" dirty="0">
              <a:solidFill>
                <a:schemeClr val="tx2"/>
              </a:solidFill>
            </a:endParaRPr>
          </a:p>
          <a:p>
            <a:endParaRPr lang="es-ES" sz="1400" b="1" dirty="0">
              <a:solidFill>
                <a:schemeClr val="tx2"/>
              </a:solidFill>
            </a:endParaRPr>
          </a:p>
          <a:p>
            <a:r>
              <a:rPr lang="es-ES" sz="1400" b="1" dirty="0">
                <a:solidFill>
                  <a:schemeClr val="tx2"/>
                </a:solidFill>
              </a:rPr>
              <a:t>  </a:t>
            </a:r>
          </a:p>
          <a:p>
            <a:endParaRPr lang="es-ES" sz="3600" b="1" dirty="0">
              <a:solidFill>
                <a:schemeClr val="tx2"/>
              </a:solidFill>
            </a:endParaRPr>
          </a:p>
        </p:txBody>
      </p:sp>
      <p:pic>
        <p:nvPicPr>
          <p:cNvPr id="3" name="Picture 4"/>
          <p:cNvPicPr>
            <a:picLocks noChangeAspect="1" noChangeArrowheads="1"/>
          </p:cNvPicPr>
          <p:nvPr/>
        </p:nvPicPr>
        <p:blipFill>
          <a:blip r:embed="rId2" cstate="print"/>
          <a:srcRect/>
          <a:stretch>
            <a:fillRect/>
          </a:stretch>
        </p:blipFill>
        <p:spPr bwMode="auto">
          <a:xfrm>
            <a:off x="4671987" y="3230548"/>
            <a:ext cx="4103688" cy="2152650"/>
          </a:xfrm>
          <a:prstGeom prst="rect">
            <a:avLst/>
          </a:prstGeom>
          <a:noFill/>
          <a:ln w="9525">
            <a:noFill/>
            <a:miter lim="800000"/>
            <a:headEnd/>
            <a:tailEnd/>
          </a:ln>
        </p:spPr>
      </p:pic>
    </p:spTree>
    <p:extLst>
      <p:ext uri="{BB962C8B-B14F-4D97-AF65-F5344CB8AC3E}">
        <p14:creationId xmlns:p14="http://schemas.microsoft.com/office/powerpoint/2010/main" xmlns="" val="28853512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971600" y="1482725"/>
            <a:ext cx="7416824" cy="641350"/>
          </a:xfrm>
        </p:spPr>
        <p:txBody>
          <a:bodyPr anchorCtr="1"/>
          <a:lstStyle/>
          <a:p>
            <a:pPr algn="l" eaLnBrk="1" hangingPunct="1">
              <a:defRPr/>
            </a:pPr>
            <a:r>
              <a:rPr lang="es-MX" sz="2400" b="1" u="sng" dirty="0" smtClean="0"/>
              <a:t>Análisis y representación en tiempo y frecuencia de señales no periódicas.</a:t>
            </a:r>
            <a:endParaRPr lang="es-ES" sz="2400" b="1" u="sng" dirty="0" smtClean="0"/>
          </a:p>
        </p:txBody>
      </p:sp>
      <p:sp>
        <p:nvSpPr>
          <p:cNvPr id="131075" name="Text Box 3"/>
          <p:cNvSpPr txBox="1">
            <a:spLocks noChangeArrowheads="1"/>
          </p:cNvSpPr>
          <p:nvPr/>
        </p:nvSpPr>
        <p:spPr bwMode="auto">
          <a:xfrm>
            <a:off x="445008" y="0"/>
            <a:ext cx="7610425" cy="1384995"/>
          </a:xfrm>
          <a:prstGeom prst="rect">
            <a:avLst/>
          </a:prstGeom>
          <a:noFill/>
          <a:ln w="9525">
            <a:noFill/>
            <a:miter lim="800000"/>
            <a:headEnd/>
            <a:tailEnd/>
          </a:ln>
          <a:effectLst/>
        </p:spPr>
        <p:txBody>
          <a:bodyPr wrap="square">
            <a:spAutoFit/>
          </a:bodyPr>
          <a:lstStyle/>
          <a:p>
            <a:pPr>
              <a:defRPr/>
            </a:pPr>
            <a:r>
              <a:rPr lang="es-MX" sz="2800" b="1" dirty="0" smtClean="0">
                <a:effectLst>
                  <a:outerShdw blurRad="38100" dist="38100" dir="2700000" algn="tl">
                    <a:srgbClr val="000000"/>
                  </a:outerShdw>
                </a:effectLst>
                <a:latin typeface="Arial" charset="0"/>
              </a:rPr>
              <a:t>1</a:t>
            </a:r>
            <a:r>
              <a:rPr lang="es-MX" sz="2800" b="1" dirty="0" smtClean="0">
                <a:solidFill>
                  <a:schemeClr val="tx1"/>
                </a:solidFill>
                <a:effectLst>
                  <a:outerShdw blurRad="38100" dist="38100" dir="2700000" algn="tl">
                    <a:srgbClr val="000000"/>
                  </a:outerShdw>
                </a:effectLst>
                <a:latin typeface="Arial" charset="0"/>
              </a:rPr>
              <a:t>.4 Representación en el dominio de la frecuencia de señales periódicas y no periódicas.</a:t>
            </a:r>
            <a:endParaRPr lang="es-ES" sz="2800" b="1" dirty="0">
              <a:solidFill>
                <a:schemeClr val="tx1"/>
              </a:solidFill>
              <a:effectLst>
                <a:outerShdw blurRad="38100" dist="38100" dir="2700000" algn="tl">
                  <a:srgbClr val="000000"/>
                </a:outerShdw>
              </a:effectLst>
              <a:latin typeface="Arial" charset="0"/>
            </a:endParaRPr>
          </a:p>
        </p:txBody>
      </p:sp>
      <p:sp>
        <p:nvSpPr>
          <p:cNvPr id="131076" name="Rectangle 4"/>
          <p:cNvSpPr>
            <a:spLocks noChangeArrowheads="1"/>
          </p:cNvSpPr>
          <p:nvPr/>
        </p:nvSpPr>
        <p:spPr bwMode="auto">
          <a:xfrm>
            <a:off x="0" y="11017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29705" name="Rectangle 6"/>
          <p:cNvSpPr>
            <a:spLocks noChangeArrowheads="1"/>
          </p:cNvSpPr>
          <p:nvPr/>
        </p:nvSpPr>
        <p:spPr bwMode="auto">
          <a:xfrm>
            <a:off x="971600" y="2535237"/>
            <a:ext cx="648072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algn="just" eaLnBrk="1" hangingPunct="1"/>
            <a:r>
              <a:rPr lang="es-ES" altLang="es-MX" sz="1600" dirty="0">
                <a:solidFill>
                  <a:schemeClr val="tx1"/>
                </a:solidFill>
                <a:effectLst/>
                <a:latin typeface="Arial" charset="0"/>
              </a:rPr>
              <a:t>Una señal no periódica se puede definir en términos de una señal periódica como:</a:t>
            </a:r>
          </a:p>
        </p:txBody>
      </p:sp>
      <p:graphicFrame>
        <p:nvGraphicFramePr>
          <p:cNvPr id="29699" name="Object 7"/>
          <p:cNvGraphicFramePr>
            <a:graphicFrameLocks noChangeAspect="1"/>
          </p:cNvGraphicFramePr>
          <p:nvPr>
            <p:extLst>
              <p:ext uri="{D42A27DB-BD31-4B8C-83A1-F6EECF244321}">
                <p14:modId xmlns:p14="http://schemas.microsoft.com/office/powerpoint/2010/main" xmlns="" val="722841114"/>
              </p:ext>
            </p:extLst>
          </p:nvPr>
        </p:nvGraphicFramePr>
        <p:xfrm>
          <a:off x="3180878" y="3356992"/>
          <a:ext cx="2062163" cy="469900"/>
        </p:xfrm>
        <a:graphic>
          <a:graphicData uri="http://schemas.openxmlformats.org/presentationml/2006/ole">
            <p:oleObj spid="_x0000_s94305" name="Equation" r:id="rId3" imgW="1295400" imgH="292100" progId="Equation.DSMT4">
              <p:embed/>
            </p:oleObj>
          </a:graphicData>
        </a:graphic>
      </p:graphicFrame>
      <p:sp>
        <p:nvSpPr>
          <p:cNvPr id="29706" name="Rectangle 8"/>
          <p:cNvSpPr>
            <a:spLocks noChangeArrowheads="1"/>
          </p:cNvSpPr>
          <p:nvPr/>
        </p:nvSpPr>
        <p:spPr bwMode="auto">
          <a:xfrm>
            <a:off x="458493" y="4581128"/>
            <a:ext cx="3609451" cy="1008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600" dirty="0">
                <a:solidFill>
                  <a:schemeClr val="tx1"/>
                </a:solidFill>
                <a:effectLst/>
                <a:latin typeface="Arial" charset="0"/>
                <a:cs typeface="Times New Roman" pitchFamily="18" charset="0"/>
              </a:rPr>
              <a:t>Además, una señal periódica </a:t>
            </a:r>
            <a:r>
              <a:rPr lang="es-ES" altLang="es-MX" sz="1600" dirty="0">
                <a:solidFill>
                  <a:schemeClr val="tx1"/>
                </a:solidFill>
                <a:effectLst/>
                <a:latin typeface="Arial" charset="0"/>
              </a:rPr>
              <a:t>se puede representar en términos de la serie exponencial de Fourier, como: </a:t>
            </a:r>
          </a:p>
          <a:p>
            <a:pPr eaLnBrk="1" hangingPunct="1"/>
            <a:r>
              <a:rPr lang="es-ES" altLang="es-MX" sz="1200" dirty="0">
                <a:solidFill>
                  <a:schemeClr val="tx1"/>
                </a:solidFill>
                <a:effectLst/>
                <a:latin typeface="Arial" charset="0"/>
                <a:cs typeface="Times New Roman" pitchFamily="18" charset="0"/>
              </a:rPr>
              <a:t> </a:t>
            </a:r>
          </a:p>
        </p:txBody>
      </p:sp>
      <p:sp>
        <p:nvSpPr>
          <p:cNvPr id="131082" name="Rectangle 10"/>
          <p:cNvSpPr>
            <a:spLocks noChangeArrowheads="1"/>
          </p:cNvSpPr>
          <p:nvPr/>
        </p:nvSpPr>
        <p:spPr bwMode="auto">
          <a:xfrm>
            <a:off x="0" y="2825750"/>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29701" name="Object 11"/>
          <p:cNvGraphicFramePr>
            <a:graphicFrameLocks noChangeAspect="1"/>
          </p:cNvGraphicFramePr>
          <p:nvPr>
            <p:extLst>
              <p:ext uri="{D42A27DB-BD31-4B8C-83A1-F6EECF244321}">
                <p14:modId xmlns:p14="http://schemas.microsoft.com/office/powerpoint/2010/main" xmlns="" val="1345098199"/>
              </p:ext>
            </p:extLst>
          </p:nvPr>
        </p:nvGraphicFramePr>
        <p:xfrm>
          <a:off x="4427984" y="4797152"/>
          <a:ext cx="4457700" cy="941387"/>
        </p:xfrm>
        <a:graphic>
          <a:graphicData uri="http://schemas.openxmlformats.org/presentationml/2006/ole">
            <p:oleObj spid="_x0000_s94306" name="Equation" r:id="rId4" imgW="2387600" imgH="508000" progId="Equation.DSMT4">
              <p:embed/>
            </p:oleObj>
          </a:graphicData>
        </a:graphic>
      </p:graphicFrame>
      <p:pic>
        <p:nvPicPr>
          <p:cNvPr id="29708" name="Picture 12" descr="FIGURA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0001192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899592" y="392641"/>
            <a:ext cx="6672263" cy="641350"/>
          </a:xfrm>
        </p:spPr>
        <p:txBody>
          <a:bodyPr anchorCtr="1"/>
          <a:lstStyle/>
          <a:p>
            <a:pPr algn="l" eaLnBrk="1" hangingPunct="1">
              <a:defRPr/>
            </a:pPr>
            <a:r>
              <a:rPr lang="es-MX" sz="2400" b="1" u="sng" dirty="0" smtClean="0"/>
              <a:t>Análisis y representación en tiempo y frecuencia de señales no periódicas.</a:t>
            </a:r>
            <a:endParaRPr lang="es-ES" sz="2400" b="1" u="sng" dirty="0" smtClean="0"/>
          </a:p>
        </p:txBody>
      </p:sp>
      <p:sp>
        <p:nvSpPr>
          <p:cNvPr id="131076" name="Rectangle 4"/>
          <p:cNvSpPr>
            <a:spLocks noChangeArrowheads="1"/>
          </p:cNvSpPr>
          <p:nvPr/>
        </p:nvSpPr>
        <p:spPr bwMode="auto">
          <a:xfrm>
            <a:off x="0" y="1101725"/>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29698" name="Object 5"/>
          <p:cNvGraphicFramePr>
            <a:graphicFrameLocks noChangeAspect="1"/>
          </p:cNvGraphicFramePr>
          <p:nvPr>
            <p:extLst>
              <p:ext uri="{D42A27DB-BD31-4B8C-83A1-F6EECF244321}">
                <p14:modId xmlns:p14="http://schemas.microsoft.com/office/powerpoint/2010/main" xmlns="" val="803390468"/>
              </p:ext>
            </p:extLst>
          </p:nvPr>
        </p:nvGraphicFramePr>
        <p:xfrm>
          <a:off x="2544238" y="1433512"/>
          <a:ext cx="3867150" cy="4187825"/>
        </p:xfrm>
        <a:graphic>
          <a:graphicData uri="http://schemas.openxmlformats.org/presentationml/2006/ole">
            <p:oleObj spid="_x0000_s129043" r:id="rId3" imgW="4181475" imgH="5413375" progId="">
              <p:embed/>
            </p:oleObj>
          </a:graphicData>
        </a:graphic>
      </p:graphicFrame>
      <p:sp>
        <p:nvSpPr>
          <p:cNvPr id="131082" name="Rectangle 10"/>
          <p:cNvSpPr>
            <a:spLocks noChangeArrowheads="1"/>
          </p:cNvSpPr>
          <p:nvPr/>
        </p:nvSpPr>
        <p:spPr bwMode="auto">
          <a:xfrm>
            <a:off x="0" y="2825750"/>
            <a:ext cx="184150" cy="701675"/>
          </a:xfrm>
          <a:prstGeom prst="rect">
            <a:avLst/>
          </a:prstGeom>
          <a:noFill/>
          <a:ln w="9525">
            <a:noFill/>
            <a:miter lim="800000"/>
            <a:headEnd/>
            <a:tailEnd/>
          </a:ln>
          <a:effectLst/>
        </p:spPr>
        <p:txBody>
          <a:bodyPr wrap="none" anchor="ctr">
            <a:spAutoFit/>
          </a:bodyPr>
          <a:lstStyle/>
          <a:p>
            <a:pPr>
              <a:defRPr/>
            </a:pPr>
            <a:endParaRPr lang="es-ES"/>
          </a:p>
        </p:txBody>
      </p:sp>
      <p:pic>
        <p:nvPicPr>
          <p:cNvPr id="29708" name="Picture 12" descr="FIGURA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1085" name="Text Box 13"/>
          <p:cNvSpPr txBox="1">
            <a:spLocks noChangeArrowheads="1"/>
          </p:cNvSpPr>
          <p:nvPr/>
        </p:nvSpPr>
        <p:spPr bwMode="auto">
          <a:xfrm>
            <a:off x="2445020" y="5805264"/>
            <a:ext cx="4065587" cy="457200"/>
          </a:xfrm>
          <a:prstGeom prst="rect">
            <a:avLst/>
          </a:prstGeom>
          <a:noFill/>
          <a:ln w="9525" algn="ctr">
            <a:noFill/>
            <a:miter lim="800000"/>
            <a:headEnd/>
            <a:tailEnd/>
          </a:ln>
          <a:effectLst/>
        </p:spPr>
        <p:txBody>
          <a:bodyPr>
            <a:spAutoFit/>
          </a:bodyPr>
          <a:lstStyle/>
          <a:p>
            <a:pPr>
              <a:spcBef>
                <a:spcPct val="50000"/>
              </a:spcBef>
              <a:defRPr/>
            </a:pPr>
            <a:r>
              <a:rPr lang="es-MX" sz="1200" b="1" dirty="0">
                <a:effectLst>
                  <a:outerShdw blurRad="38100" dist="38100" dir="2700000" algn="tl">
                    <a:srgbClr val="000000"/>
                  </a:outerShdw>
                </a:effectLst>
              </a:rPr>
              <a:t>Figura </a:t>
            </a:r>
            <a:r>
              <a:rPr lang="es-MX" sz="1200" b="1" dirty="0" smtClean="0">
                <a:effectLst>
                  <a:outerShdw blurRad="38100" dist="38100" dir="2700000" algn="tl">
                    <a:srgbClr val="000000"/>
                  </a:outerShdw>
                </a:effectLst>
              </a:rPr>
              <a:t>1.4.1</a:t>
            </a:r>
            <a:r>
              <a:rPr lang="es-MX" sz="1200" b="1" dirty="0">
                <a:effectLst>
                  <a:outerShdw blurRad="38100" dist="38100" dir="2700000" algn="tl">
                    <a:srgbClr val="000000"/>
                  </a:outerShdw>
                </a:effectLst>
              </a:rPr>
              <a:t>. Función periódica que en el límite tiende a una función no-periódica</a:t>
            </a:r>
            <a:endParaRPr lang="es-ES" sz="1200" b="1" dirty="0">
              <a:effectLst>
                <a:outerShdw blurRad="38100" dist="38100" dir="2700000" algn="tl">
                  <a:srgbClr val="000000"/>
                </a:outerShdw>
              </a:effectLst>
            </a:endParaRPr>
          </a:p>
        </p:txBody>
      </p:sp>
    </p:spTree>
    <p:extLst>
      <p:ext uri="{BB962C8B-B14F-4D97-AF65-F5344CB8AC3E}">
        <p14:creationId xmlns:p14="http://schemas.microsoft.com/office/powerpoint/2010/main" xmlns="" val="320759723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2"/>
          <p:cNvSpPr txBox="1">
            <a:spLocks noChangeArrowheads="1"/>
          </p:cNvSpPr>
          <p:nvPr/>
        </p:nvSpPr>
        <p:spPr bwMode="auto">
          <a:xfrm>
            <a:off x="860425" y="419100"/>
            <a:ext cx="464343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600">
                <a:solidFill>
                  <a:schemeClr val="tx1"/>
                </a:solidFill>
                <a:effectLst/>
                <a:latin typeface="Arial" charset="0"/>
              </a:rPr>
              <a:t>Si aplicamos la condición de límite, obtendremos:</a:t>
            </a:r>
          </a:p>
        </p:txBody>
      </p:sp>
      <p:sp>
        <p:nvSpPr>
          <p:cNvPr id="132099" name="Rectangle 3"/>
          <p:cNvSpPr>
            <a:spLocks noChangeArrowheads="1"/>
          </p:cNvSpPr>
          <p:nvPr/>
        </p:nvSpPr>
        <p:spPr bwMode="auto">
          <a:xfrm>
            <a:off x="0" y="2811463"/>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30722" name="Object 4"/>
          <p:cNvGraphicFramePr>
            <a:graphicFrameLocks noChangeAspect="1"/>
          </p:cNvGraphicFramePr>
          <p:nvPr/>
        </p:nvGraphicFramePr>
        <p:xfrm>
          <a:off x="1525588" y="882650"/>
          <a:ext cx="5916612" cy="1036638"/>
        </p:xfrm>
        <a:graphic>
          <a:graphicData uri="http://schemas.openxmlformats.org/presentationml/2006/ole">
            <p:oleObj spid="_x0000_s95294" name="Equation" r:id="rId3" imgW="3048000" imgH="533400" progId="Equation.DSMT4">
              <p:embed/>
            </p:oleObj>
          </a:graphicData>
        </a:graphic>
      </p:graphicFrame>
      <p:sp>
        <p:nvSpPr>
          <p:cNvPr id="30726" name="Rectangle 5"/>
          <p:cNvSpPr>
            <a:spLocks noChangeArrowheads="1"/>
          </p:cNvSpPr>
          <p:nvPr/>
        </p:nvSpPr>
        <p:spPr bwMode="auto">
          <a:xfrm>
            <a:off x="1011238" y="2535238"/>
            <a:ext cx="48799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800">
                <a:solidFill>
                  <a:schemeClr val="tx1"/>
                </a:solidFill>
                <a:effectLst/>
                <a:latin typeface="Arial" charset="0"/>
              </a:rPr>
              <a:t>Si  T </a:t>
            </a:r>
            <a:r>
              <a:rPr lang="es-ES" altLang="es-MX" sz="1800">
                <a:solidFill>
                  <a:schemeClr val="tx1"/>
                </a:solidFill>
                <a:effectLst/>
                <a:latin typeface="Arial" charset="0"/>
                <a:sym typeface="Symbol" pitchFamily="18" charset="2"/>
              </a:rPr>
              <a:t></a:t>
            </a:r>
            <a:r>
              <a:rPr lang="es-ES" altLang="es-MX" sz="1800">
                <a:solidFill>
                  <a:schemeClr val="tx1"/>
                </a:solidFill>
                <a:effectLst/>
                <a:latin typeface="Arial" charset="0"/>
              </a:rPr>
              <a:t> Valor grande </a:t>
            </a:r>
            <a:r>
              <a:rPr lang="es-ES" altLang="es-MX" sz="1800">
                <a:solidFill>
                  <a:schemeClr val="tx1"/>
                </a:solidFill>
                <a:effectLst/>
                <a:latin typeface="Arial" charset="0"/>
                <a:sym typeface="Symbol" pitchFamily="18" charset="2"/>
              </a:rPr>
              <a:t>	</a:t>
            </a:r>
            <a:r>
              <a:rPr lang="es-ES" altLang="es-MX" sz="1800">
                <a:solidFill>
                  <a:schemeClr val="tx1"/>
                </a:solidFill>
                <a:effectLst/>
                <a:latin typeface="Arial" charset="0"/>
              </a:rPr>
              <a:t>	</a:t>
            </a:r>
            <a:r>
              <a:rPr lang="es-ES" altLang="es-MX" sz="1800" i="1">
                <a:solidFill>
                  <a:schemeClr val="tx1"/>
                </a:solidFill>
                <a:effectLst/>
                <a:latin typeface="Arial" charset="0"/>
                <a:sym typeface="Symbol" pitchFamily="18" charset="2"/>
              </a:rPr>
              <a:t></a:t>
            </a:r>
            <a:r>
              <a:rPr lang="es-ES" altLang="es-MX" sz="1800" i="1">
                <a:solidFill>
                  <a:schemeClr val="tx1"/>
                </a:solidFill>
                <a:effectLst/>
                <a:latin typeface="Arial" charset="0"/>
              </a:rPr>
              <a:t> </a:t>
            </a:r>
            <a:r>
              <a:rPr lang="es-ES" altLang="es-MX" sz="1800" i="1" baseline="-25000">
                <a:solidFill>
                  <a:schemeClr val="tx1"/>
                </a:solidFill>
                <a:effectLst/>
                <a:latin typeface="Arial" charset="0"/>
                <a:sym typeface="Symbol" pitchFamily="18" charset="2"/>
              </a:rPr>
              <a:t>0</a:t>
            </a:r>
            <a:r>
              <a:rPr lang="es-ES" altLang="es-MX" sz="1800">
                <a:solidFill>
                  <a:schemeClr val="tx1"/>
                </a:solidFill>
                <a:effectLst/>
                <a:latin typeface="Arial" charset="0"/>
                <a:sym typeface="Symbol" pitchFamily="18" charset="2"/>
              </a:rPr>
              <a:t></a:t>
            </a:r>
            <a:r>
              <a:rPr lang="es-ES" altLang="es-MX" sz="1800">
                <a:solidFill>
                  <a:schemeClr val="tx1"/>
                </a:solidFill>
                <a:effectLst/>
                <a:latin typeface="Arial" charset="0"/>
              </a:rPr>
              <a:t> </a:t>
            </a:r>
            <a:r>
              <a:rPr lang="es-ES" altLang="es-MX" sz="1800">
                <a:solidFill>
                  <a:schemeClr val="tx1"/>
                </a:solidFill>
                <a:effectLst/>
                <a:latin typeface="Arial" charset="0"/>
                <a:sym typeface="Symbol" pitchFamily="18" charset="2"/>
              </a:rPr>
              <a:t></a:t>
            </a:r>
            <a:r>
              <a:rPr lang="es-ES" altLang="es-MX" sz="1800" i="1">
                <a:solidFill>
                  <a:schemeClr val="tx1"/>
                </a:solidFill>
                <a:effectLst/>
                <a:latin typeface="Arial" charset="0"/>
                <a:sym typeface="Symbol" pitchFamily="18" charset="2"/>
              </a:rPr>
              <a:t></a:t>
            </a:r>
            <a:r>
              <a:rPr lang="es-ES" altLang="es-MX" sz="1800" i="1" baseline="-25000">
                <a:solidFill>
                  <a:schemeClr val="tx1"/>
                </a:solidFill>
                <a:effectLst/>
                <a:latin typeface="Arial" charset="0"/>
              </a:rPr>
              <a:t>0</a:t>
            </a:r>
            <a:r>
              <a:rPr lang="es-ES" altLang="es-MX" sz="1800">
                <a:solidFill>
                  <a:schemeClr val="tx1"/>
                </a:solidFill>
                <a:effectLst/>
                <a:latin typeface="Arial" charset="0"/>
                <a:sym typeface="Symbol" pitchFamily="18" charset="2"/>
              </a:rPr>
              <a:t> </a:t>
            </a:r>
          </a:p>
        </p:txBody>
      </p:sp>
      <p:sp>
        <p:nvSpPr>
          <p:cNvPr id="30727" name="Rectangle 6"/>
          <p:cNvSpPr>
            <a:spLocks noChangeArrowheads="1"/>
          </p:cNvSpPr>
          <p:nvPr/>
        </p:nvSpPr>
        <p:spPr bwMode="auto">
          <a:xfrm>
            <a:off x="554038" y="3049588"/>
            <a:ext cx="5772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800">
                <a:solidFill>
                  <a:schemeClr val="tx1"/>
                </a:solidFill>
                <a:effectLst/>
                <a:latin typeface="Arial" charset="0"/>
              </a:rPr>
              <a:t>Cuando:  T </a:t>
            </a:r>
            <a:r>
              <a:rPr lang="es-ES" altLang="es-MX" sz="1800">
                <a:solidFill>
                  <a:schemeClr val="tx1"/>
                </a:solidFill>
                <a:effectLst/>
                <a:latin typeface="Arial" charset="0"/>
                <a:sym typeface="Symbol" pitchFamily="18" charset="2"/>
              </a:rPr>
              <a:t></a:t>
            </a:r>
            <a:r>
              <a:rPr lang="es-ES" altLang="es-MX" sz="1800">
                <a:solidFill>
                  <a:schemeClr val="tx1"/>
                </a:solidFill>
                <a:effectLst/>
                <a:latin typeface="Arial" charset="0"/>
              </a:rPr>
              <a:t> </a:t>
            </a:r>
            <a:r>
              <a:rPr lang="es-ES" altLang="es-MX" sz="1800">
                <a:solidFill>
                  <a:schemeClr val="tx1"/>
                </a:solidFill>
                <a:effectLst/>
                <a:latin typeface="Arial" charset="0"/>
                <a:sym typeface="Symbol" pitchFamily="18" charset="2"/>
              </a:rPr>
              <a:t></a:t>
            </a:r>
            <a:r>
              <a:rPr lang="es-ES" altLang="es-MX" sz="1800">
                <a:solidFill>
                  <a:schemeClr val="tx1"/>
                </a:solidFill>
                <a:effectLst/>
                <a:latin typeface="Arial" charset="0"/>
              </a:rPr>
              <a:t> </a:t>
            </a:r>
            <a:r>
              <a:rPr lang="es-ES" altLang="es-MX" sz="1800">
                <a:solidFill>
                  <a:schemeClr val="tx1"/>
                </a:solidFill>
                <a:effectLst/>
                <a:latin typeface="Arial" charset="0"/>
                <a:sym typeface="Symbol" pitchFamily="18" charset="2"/>
              </a:rPr>
              <a:t>	       </a:t>
            </a:r>
            <a:r>
              <a:rPr lang="es-ES" altLang="es-MX" sz="1800">
                <a:solidFill>
                  <a:schemeClr val="tx1"/>
                </a:solidFill>
                <a:effectLst/>
                <a:latin typeface="Arial" charset="0"/>
              </a:rPr>
              <a:t> </a:t>
            </a:r>
            <a:r>
              <a:rPr lang="es-ES" altLang="es-MX" sz="1800">
                <a:solidFill>
                  <a:schemeClr val="tx1"/>
                </a:solidFill>
                <a:effectLst/>
                <a:latin typeface="Arial" charset="0"/>
                <a:sym typeface="Symbol" pitchFamily="18" charset="2"/>
              </a:rPr>
              <a:t>         </a:t>
            </a:r>
            <a:r>
              <a:rPr lang="es-ES" altLang="es-MX" sz="1800" i="1">
                <a:solidFill>
                  <a:schemeClr val="tx1"/>
                </a:solidFill>
                <a:effectLst/>
                <a:latin typeface="Arial" charset="0"/>
                <a:sym typeface="Symbol" pitchFamily="18" charset="2"/>
              </a:rPr>
              <a:t></a:t>
            </a:r>
            <a:r>
              <a:rPr lang="es-ES" altLang="es-MX" sz="1800" i="1" baseline="-25000">
                <a:solidFill>
                  <a:schemeClr val="tx1"/>
                </a:solidFill>
                <a:effectLst/>
                <a:latin typeface="Arial" charset="0"/>
              </a:rPr>
              <a:t>0</a:t>
            </a:r>
            <a:r>
              <a:rPr lang="es-ES" altLang="es-MX" sz="1800">
                <a:solidFill>
                  <a:schemeClr val="tx1"/>
                </a:solidFill>
                <a:effectLst/>
                <a:latin typeface="Arial" charset="0"/>
                <a:sym typeface="Symbol" pitchFamily="18" charset="2"/>
              </a:rPr>
              <a:t> </a:t>
            </a:r>
            <a:r>
              <a:rPr lang="es-ES" altLang="es-MX" sz="1800" i="1">
                <a:solidFill>
                  <a:schemeClr val="tx1"/>
                </a:solidFill>
                <a:effectLst/>
                <a:latin typeface="Arial" charset="0"/>
                <a:sym typeface="Symbol" pitchFamily="18" charset="2"/>
              </a:rPr>
              <a:t> </a:t>
            </a:r>
            <a:r>
              <a:rPr lang="es-ES" altLang="es-MX" sz="1800" i="1">
                <a:solidFill>
                  <a:schemeClr val="tx1"/>
                </a:solidFill>
                <a:effectLst/>
                <a:latin typeface="Arial" charset="0"/>
              </a:rPr>
              <a:t> d</a:t>
            </a:r>
            <a:r>
              <a:rPr lang="es-ES" altLang="es-MX" sz="1800" i="1">
                <a:solidFill>
                  <a:schemeClr val="tx1"/>
                </a:solidFill>
                <a:effectLst/>
                <a:latin typeface="Arial" charset="0"/>
                <a:sym typeface="Symbol" pitchFamily="18" charset="2"/>
              </a:rPr>
              <a:t></a:t>
            </a:r>
            <a:r>
              <a:rPr lang="es-ES" altLang="es-MX" sz="1800">
                <a:solidFill>
                  <a:schemeClr val="tx1"/>
                </a:solidFill>
                <a:effectLst/>
                <a:latin typeface="Arial" charset="0"/>
              </a:rPr>
              <a:t>   </a:t>
            </a:r>
            <a:r>
              <a:rPr lang="es-ES" altLang="es-MX" sz="1800" i="1">
                <a:solidFill>
                  <a:schemeClr val="tx1"/>
                </a:solidFill>
                <a:effectLst/>
                <a:latin typeface="Arial" charset="0"/>
                <a:sym typeface="Symbol" pitchFamily="18" charset="2"/>
              </a:rPr>
              <a:t>y   n</a:t>
            </a:r>
            <a:r>
              <a:rPr lang="es-ES" altLang="es-MX" sz="1800" i="1" baseline="-25000">
                <a:solidFill>
                  <a:schemeClr val="tx1"/>
                </a:solidFill>
                <a:effectLst/>
                <a:latin typeface="Arial" charset="0"/>
              </a:rPr>
              <a:t>0</a:t>
            </a:r>
            <a:r>
              <a:rPr lang="es-ES" altLang="es-MX" sz="1800">
                <a:solidFill>
                  <a:schemeClr val="tx1"/>
                </a:solidFill>
                <a:effectLst/>
                <a:latin typeface="Arial" charset="0"/>
                <a:sym typeface="Symbol" pitchFamily="18" charset="2"/>
              </a:rPr>
              <a:t> </a:t>
            </a:r>
            <a:r>
              <a:rPr lang="es-ES" altLang="es-MX" sz="1800" i="1">
                <a:solidFill>
                  <a:schemeClr val="tx1"/>
                </a:solidFill>
                <a:effectLst/>
                <a:latin typeface="Arial" charset="0"/>
              </a:rPr>
              <a:t> </a:t>
            </a:r>
            <a:r>
              <a:rPr lang="es-ES" altLang="es-MX" sz="1800" i="1">
                <a:solidFill>
                  <a:schemeClr val="tx1"/>
                </a:solidFill>
                <a:effectLst/>
                <a:latin typeface="Arial" charset="0"/>
                <a:sym typeface="Symbol" pitchFamily="18" charset="2"/>
              </a:rPr>
              <a:t></a:t>
            </a:r>
          </a:p>
        </p:txBody>
      </p:sp>
      <p:sp>
        <p:nvSpPr>
          <p:cNvPr id="30728" name="Rectangle 7"/>
          <p:cNvSpPr>
            <a:spLocks noChangeArrowheads="1"/>
          </p:cNvSpPr>
          <p:nvPr/>
        </p:nvSpPr>
        <p:spPr bwMode="auto">
          <a:xfrm>
            <a:off x="395288" y="3617913"/>
            <a:ext cx="8501062" cy="173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algn="just" eaLnBrk="1" hangingPunct="1"/>
            <a:r>
              <a:rPr lang="es-ES" altLang="es-MX" sz="1800">
                <a:solidFill>
                  <a:schemeClr val="tx1"/>
                </a:solidFill>
                <a:effectLst/>
                <a:latin typeface="Arial" charset="0"/>
              </a:rPr>
              <a:t>Lo anterior, implica que a medida que el periodo aumenta, la frecuencia </a:t>
            </a:r>
            <a:r>
              <a:rPr lang="es-ES" altLang="es-MX" sz="1800" i="1">
                <a:solidFill>
                  <a:schemeClr val="tx1"/>
                </a:solidFill>
                <a:effectLst/>
                <a:latin typeface="Arial" charset="0"/>
                <a:sym typeface="Symbol" pitchFamily="18" charset="2"/>
              </a:rPr>
              <a:t></a:t>
            </a:r>
            <a:r>
              <a:rPr lang="es-ES" altLang="es-MX" sz="1800" i="1" baseline="-25000">
                <a:solidFill>
                  <a:schemeClr val="tx1"/>
                </a:solidFill>
                <a:effectLst/>
                <a:latin typeface="Arial" charset="0"/>
              </a:rPr>
              <a:t>0</a:t>
            </a:r>
            <a:r>
              <a:rPr lang="es-ES" altLang="es-MX" sz="1800">
                <a:solidFill>
                  <a:schemeClr val="tx1"/>
                </a:solidFill>
                <a:effectLst/>
                <a:latin typeface="Arial" charset="0"/>
                <a:sym typeface="Symbol" pitchFamily="18" charset="2"/>
              </a:rPr>
              <a:t> se hace tan pequeña, a tal punto que cuando el periodo tiende a un valor demasiado grande para ser contable (infinito), la variable discreta </a:t>
            </a:r>
            <a:r>
              <a:rPr lang="es-ES" altLang="es-MX" sz="1800" i="1">
                <a:solidFill>
                  <a:schemeClr val="tx1"/>
                </a:solidFill>
                <a:effectLst/>
                <a:latin typeface="Arial" charset="0"/>
                <a:sym typeface="Symbol" pitchFamily="18" charset="2"/>
              </a:rPr>
              <a:t></a:t>
            </a:r>
            <a:r>
              <a:rPr lang="es-ES" altLang="es-MX" sz="1800" i="1" baseline="-25000">
                <a:solidFill>
                  <a:schemeClr val="tx1"/>
                </a:solidFill>
                <a:effectLst/>
                <a:latin typeface="Arial" charset="0"/>
              </a:rPr>
              <a:t>0</a:t>
            </a:r>
            <a:r>
              <a:rPr lang="es-ES" altLang="es-MX" sz="1800">
                <a:solidFill>
                  <a:schemeClr val="tx1"/>
                </a:solidFill>
                <a:effectLst/>
                <a:latin typeface="Arial" charset="0"/>
                <a:sym typeface="Symbol" pitchFamily="18" charset="2"/>
              </a:rPr>
              <a:t> se transforma en una variable continua </a:t>
            </a:r>
            <a:r>
              <a:rPr lang="es-ES" altLang="es-MX" sz="1800" i="1">
                <a:solidFill>
                  <a:schemeClr val="tx1"/>
                </a:solidFill>
                <a:effectLst/>
                <a:latin typeface="Arial" charset="0"/>
                <a:sym typeface="Symbol" pitchFamily="18" charset="2"/>
              </a:rPr>
              <a:t></a:t>
            </a:r>
            <a:r>
              <a:rPr lang="es-ES" altLang="es-MX" sz="1800">
                <a:solidFill>
                  <a:schemeClr val="tx1"/>
                </a:solidFill>
                <a:effectLst/>
                <a:latin typeface="Arial" charset="0"/>
              </a:rPr>
              <a:t>; entonces, se logra transformar, en el dominio de la frecuencia, el espectro discreto a un espectro continuo, lo que implica generar una señal no periódica a partir de una señal periódica.</a:t>
            </a:r>
            <a:r>
              <a:rPr lang="es-ES" altLang="es-MX" sz="1800">
                <a:solidFill>
                  <a:schemeClr val="tx1"/>
                </a:solidFill>
                <a:effectLst/>
                <a:latin typeface="Arial" charset="0"/>
                <a:sym typeface="Symbol" pitchFamily="18" charset="2"/>
              </a:rPr>
              <a:t> De lo anterior obtenemos:</a:t>
            </a:r>
          </a:p>
        </p:txBody>
      </p:sp>
      <p:sp>
        <p:nvSpPr>
          <p:cNvPr id="132104" name="Rectangle 8"/>
          <p:cNvSpPr>
            <a:spLocks noChangeArrowheads="1"/>
          </p:cNvSpPr>
          <p:nvPr/>
        </p:nvSpPr>
        <p:spPr bwMode="auto">
          <a:xfrm>
            <a:off x="0" y="2835275"/>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30723" name="Object 9"/>
          <p:cNvGraphicFramePr>
            <a:graphicFrameLocks noChangeAspect="1"/>
          </p:cNvGraphicFramePr>
          <p:nvPr/>
        </p:nvGraphicFramePr>
        <p:xfrm>
          <a:off x="1928813" y="5565775"/>
          <a:ext cx="5084762" cy="873125"/>
        </p:xfrm>
        <a:graphic>
          <a:graphicData uri="http://schemas.openxmlformats.org/presentationml/2006/ole">
            <p:oleObj spid="_x0000_s95295" name="Equation" r:id="rId4" imgW="2832100" imgH="482600" progId="Equation.DSMT4">
              <p:embed/>
            </p:oleObj>
          </a:graphicData>
        </a:graphic>
      </p:graphicFrame>
      <p:pic>
        <p:nvPicPr>
          <p:cNvPr id="30730" name="Picture 10" descr="FIGURA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252128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ChangeArrowheads="1"/>
          </p:cNvSpPr>
          <p:nvPr/>
        </p:nvSpPr>
        <p:spPr bwMode="auto">
          <a:xfrm>
            <a:off x="349250" y="515938"/>
            <a:ext cx="78549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800">
                <a:solidFill>
                  <a:schemeClr val="tx1"/>
                </a:solidFill>
                <a:effectLst/>
                <a:latin typeface="Arial" charset="0"/>
              </a:rPr>
              <a:t>La transformada de Fourier </a:t>
            </a:r>
            <a:r>
              <a:rPr lang="es-ES" altLang="es-MX" sz="1800" b="1" i="1">
                <a:solidFill>
                  <a:schemeClr val="tx1"/>
                </a:solidFill>
                <a:effectLst/>
                <a:latin typeface="Arial" charset="0"/>
              </a:rPr>
              <a:t>F(</a:t>
            </a:r>
            <a:r>
              <a:rPr lang="es-ES" altLang="es-MX" sz="1800" b="1" i="1">
                <a:solidFill>
                  <a:schemeClr val="tx1"/>
                </a:solidFill>
                <a:effectLst/>
                <a:latin typeface="Arial" charset="0"/>
                <a:sym typeface="Symbol" pitchFamily="18" charset="2"/>
              </a:rPr>
              <a:t></a:t>
            </a:r>
            <a:r>
              <a:rPr lang="es-ES" altLang="es-MX" sz="1800" b="1" i="1">
                <a:solidFill>
                  <a:schemeClr val="tx1"/>
                </a:solidFill>
                <a:effectLst/>
                <a:latin typeface="Arial" charset="0"/>
              </a:rPr>
              <a:t>)</a:t>
            </a:r>
            <a:r>
              <a:rPr lang="es-ES" altLang="es-MX" sz="1800">
                <a:solidFill>
                  <a:schemeClr val="tx1"/>
                </a:solidFill>
                <a:effectLst/>
                <a:latin typeface="Arial" charset="0"/>
                <a:sym typeface="Symbol" pitchFamily="18" charset="2"/>
              </a:rPr>
              <a:t>, como forma de representación de una señal no periódica se define como: </a:t>
            </a:r>
          </a:p>
        </p:txBody>
      </p:sp>
      <p:sp>
        <p:nvSpPr>
          <p:cNvPr id="133123" name="Rectangle 3"/>
          <p:cNvSpPr>
            <a:spLocks noChangeArrowheads="1"/>
          </p:cNvSpPr>
          <p:nvPr/>
        </p:nvSpPr>
        <p:spPr bwMode="auto">
          <a:xfrm>
            <a:off x="0" y="2849563"/>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31746" name="Object 4"/>
          <p:cNvGraphicFramePr>
            <a:graphicFrameLocks noChangeAspect="1"/>
          </p:cNvGraphicFramePr>
          <p:nvPr/>
        </p:nvGraphicFramePr>
        <p:xfrm>
          <a:off x="2454275" y="1257300"/>
          <a:ext cx="3248025" cy="1046163"/>
        </p:xfrm>
        <a:graphic>
          <a:graphicData uri="http://schemas.openxmlformats.org/presentationml/2006/ole">
            <p:oleObj spid="_x0000_s96318" name="Equation" r:id="rId3" imgW="1422400" imgH="457200" progId="Equation.DSMT4">
              <p:embed/>
            </p:oleObj>
          </a:graphicData>
        </a:graphic>
      </p:graphicFrame>
      <p:sp>
        <p:nvSpPr>
          <p:cNvPr id="31750" name="Rectangle 5"/>
          <p:cNvSpPr>
            <a:spLocks noChangeArrowheads="1"/>
          </p:cNvSpPr>
          <p:nvPr/>
        </p:nvSpPr>
        <p:spPr bwMode="auto">
          <a:xfrm>
            <a:off x="444500" y="3076575"/>
            <a:ext cx="7600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800">
                <a:solidFill>
                  <a:schemeClr val="tx1"/>
                </a:solidFill>
                <a:effectLst/>
                <a:latin typeface="Arial" charset="0"/>
              </a:rPr>
              <a:t>De modo similar, la transformada inversa de Fourier </a:t>
            </a:r>
            <a:r>
              <a:rPr lang="es-ES" altLang="es-MX" sz="1800" i="1">
                <a:solidFill>
                  <a:schemeClr val="tx1"/>
                </a:solidFill>
                <a:effectLst/>
                <a:latin typeface="Arial" charset="0"/>
              </a:rPr>
              <a:t>f(t)</a:t>
            </a:r>
            <a:r>
              <a:rPr lang="es-ES" altLang="es-MX" sz="1800">
                <a:solidFill>
                  <a:schemeClr val="tx1"/>
                </a:solidFill>
                <a:effectLst/>
                <a:latin typeface="Arial" charset="0"/>
              </a:rPr>
              <a:t>, se define como: </a:t>
            </a:r>
          </a:p>
        </p:txBody>
      </p:sp>
      <p:sp>
        <p:nvSpPr>
          <p:cNvPr id="133126" name="Rectangle 6"/>
          <p:cNvSpPr>
            <a:spLocks noChangeArrowheads="1"/>
          </p:cNvSpPr>
          <p:nvPr/>
        </p:nvSpPr>
        <p:spPr bwMode="auto">
          <a:xfrm>
            <a:off x="0" y="2849563"/>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31747" name="Object 7"/>
          <p:cNvGraphicFramePr>
            <a:graphicFrameLocks noChangeAspect="1"/>
          </p:cNvGraphicFramePr>
          <p:nvPr/>
        </p:nvGraphicFramePr>
        <p:xfrm>
          <a:off x="2389188" y="3578225"/>
          <a:ext cx="3517900" cy="987425"/>
        </p:xfrm>
        <a:graphic>
          <a:graphicData uri="http://schemas.openxmlformats.org/presentationml/2006/ole">
            <p:oleObj spid="_x0000_s96319" name="Equation" r:id="rId4" imgW="1625600" imgH="457200" progId="Equation.DSMT4">
              <p:embed/>
            </p:oleObj>
          </a:graphicData>
        </a:graphic>
      </p:graphicFrame>
      <p:pic>
        <p:nvPicPr>
          <p:cNvPr id="31752" name="Picture 8" descr="FIGURA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0404415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2"/>
          <p:cNvSpPr>
            <a:spLocks noChangeArrowheads="1"/>
          </p:cNvSpPr>
          <p:nvPr/>
        </p:nvSpPr>
        <p:spPr bwMode="auto">
          <a:xfrm>
            <a:off x="565150" y="198438"/>
            <a:ext cx="7551738" cy="611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800" b="1">
                <a:solidFill>
                  <a:srgbClr val="FF3300"/>
                </a:solidFill>
                <a:effectLst/>
                <a:latin typeface="Arial" charset="0"/>
                <a:cs typeface="Times New Roman" pitchFamily="18" charset="0"/>
              </a:rPr>
              <a:t>Ejemplo.</a:t>
            </a:r>
            <a:r>
              <a:rPr lang="es-ES" altLang="es-MX" sz="1600">
                <a:solidFill>
                  <a:schemeClr val="tx1"/>
                </a:solidFill>
                <a:effectLst/>
                <a:latin typeface="Arial" charset="0"/>
                <a:cs typeface="Times New Roman" pitchFamily="18" charset="0"/>
              </a:rPr>
              <a:t> Encontrar la transformada de Fourier para una señal exponencial bilateral, </a:t>
            </a:r>
            <a:endParaRPr lang="es-ES" altLang="es-MX" sz="1600">
              <a:solidFill>
                <a:schemeClr val="tx1"/>
              </a:solidFill>
              <a:effectLst/>
              <a:latin typeface="Arial" charset="0"/>
            </a:endParaRPr>
          </a:p>
        </p:txBody>
      </p:sp>
      <p:graphicFrame>
        <p:nvGraphicFramePr>
          <p:cNvPr id="32770" name="Object 3"/>
          <p:cNvGraphicFramePr>
            <a:graphicFrameLocks noChangeAspect="1"/>
          </p:cNvGraphicFramePr>
          <p:nvPr/>
        </p:nvGraphicFramePr>
        <p:xfrm>
          <a:off x="1477963" y="481013"/>
          <a:ext cx="960437" cy="354012"/>
        </p:xfrm>
        <a:graphic>
          <a:graphicData uri="http://schemas.openxmlformats.org/presentationml/2006/ole">
            <p:oleObj spid="_x0000_s97432" name="Equation" r:id="rId3" imgW="723586" imgH="266584" progId="Equation.DSMT4">
              <p:embed/>
            </p:oleObj>
          </a:graphicData>
        </a:graphic>
      </p:graphicFrame>
      <p:sp>
        <p:nvSpPr>
          <p:cNvPr id="32776" name="Rectangle 4"/>
          <p:cNvSpPr>
            <a:spLocks noChangeArrowheads="1"/>
          </p:cNvSpPr>
          <p:nvPr/>
        </p:nvSpPr>
        <p:spPr bwMode="auto">
          <a:xfrm>
            <a:off x="476250" y="898525"/>
            <a:ext cx="34544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600">
                <a:solidFill>
                  <a:schemeClr val="tx1"/>
                </a:solidFill>
                <a:effectLst/>
                <a:latin typeface="Arial" charset="0"/>
                <a:cs typeface="Times New Roman" pitchFamily="18" charset="0"/>
              </a:rPr>
              <a:t>. Esta señal se muestra en la figura.</a:t>
            </a:r>
            <a:endParaRPr lang="es-ES" altLang="es-MX" sz="1600">
              <a:solidFill>
                <a:schemeClr val="tx1"/>
              </a:solidFill>
              <a:effectLst/>
              <a:latin typeface="Arial" charset="0"/>
            </a:endParaRPr>
          </a:p>
        </p:txBody>
      </p:sp>
      <p:sp>
        <p:nvSpPr>
          <p:cNvPr id="134149" name="Rectangle 5"/>
          <p:cNvSpPr>
            <a:spLocks noChangeArrowheads="1"/>
          </p:cNvSpPr>
          <p:nvPr/>
        </p:nvSpPr>
        <p:spPr bwMode="auto">
          <a:xfrm>
            <a:off x="0" y="2397125"/>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32771" name="Object 6"/>
          <p:cNvGraphicFramePr>
            <a:graphicFrameLocks noChangeAspect="1"/>
          </p:cNvGraphicFramePr>
          <p:nvPr/>
        </p:nvGraphicFramePr>
        <p:xfrm>
          <a:off x="2554288" y="1354138"/>
          <a:ext cx="3359150" cy="1712912"/>
        </p:xfrm>
        <a:graphic>
          <a:graphicData uri="http://schemas.openxmlformats.org/presentationml/2006/ole">
            <p:oleObj spid="_x0000_s97433" r:id="rId4" imgW="3108325" imgH="1641475" progId="">
              <p:embed/>
            </p:oleObj>
          </a:graphicData>
        </a:graphic>
      </p:graphicFrame>
      <p:sp>
        <p:nvSpPr>
          <p:cNvPr id="134151" name="Text Box 7"/>
          <p:cNvSpPr txBox="1">
            <a:spLocks noChangeArrowheads="1"/>
          </p:cNvSpPr>
          <p:nvPr/>
        </p:nvSpPr>
        <p:spPr bwMode="auto">
          <a:xfrm>
            <a:off x="815975" y="3309938"/>
            <a:ext cx="1454150" cy="366712"/>
          </a:xfrm>
          <a:prstGeom prst="rect">
            <a:avLst/>
          </a:prstGeom>
          <a:noFill/>
          <a:ln w="9525">
            <a:noFill/>
            <a:miter lim="800000"/>
            <a:headEnd/>
            <a:tailEnd/>
          </a:ln>
          <a:effectLst/>
        </p:spPr>
        <p:txBody>
          <a:bodyPr wrap="none">
            <a:spAutoFit/>
          </a:bodyPr>
          <a:lstStyle/>
          <a:p>
            <a:pPr>
              <a:defRPr/>
            </a:pPr>
            <a:r>
              <a:rPr lang="es-ES" sz="1800" b="1">
                <a:solidFill>
                  <a:srgbClr val="FF3300"/>
                </a:solidFill>
                <a:effectLst>
                  <a:outerShdw blurRad="38100" dist="38100" dir="2700000" algn="tl">
                    <a:srgbClr val="000000"/>
                  </a:outerShdw>
                </a:effectLst>
                <a:latin typeface="Arial" charset="0"/>
              </a:rPr>
              <a:t>SOLUCION.</a:t>
            </a:r>
          </a:p>
        </p:txBody>
      </p:sp>
      <p:graphicFrame>
        <p:nvGraphicFramePr>
          <p:cNvPr id="32772" name="Object 8"/>
          <p:cNvGraphicFramePr>
            <a:graphicFrameLocks noChangeAspect="1"/>
          </p:cNvGraphicFramePr>
          <p:nvPr/>
        </p:nvGraphicFramePr>
        <p:xfrm>
          <a:off x="3275013" y="3597275"/>
          <a:ext cx="2689225" cy="762000"/>
        </p:xfrm>
        <a:graphic>
          <a:graphicData uri="http://schemas.openxmlformats.org/presentationml/2006/ole">
            <p:oleObj spid="_x0000_s97434" name="Equation" r:id="rId5" imgW="1778000" imgH="508000" progId="Equation.DSMT4">
              <p:embed/>
            </p:oleObj>
          </a:graphicData>
        </a:graphic>
      </p:graphicFrame>
      <p:sp>
        <p:nvSpPr>
          <p:cNvPr id="32779" name="Rectangle 9"/>
          <p:cNvSpPr>
            <a:spLocks noChangeArrowheads="1"/>
          </p:cNvSpPr>
          <p:nvPr/>
        </p:nvSpPr>
        <p:spPr bwMode="auto">
          <a:xfrm>
            <a:off x="336550" y="3806825"/>
            <a:ext cx="2500313"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600">
                <a:solidFill>
                  <a:schemeClr val="tx1"/>
                </a:solidFill>
                <a:effectLst/>
                <a:latin typeface="Arial" charset="0"/>
                <a:cs typeface="Times New Roman" pitchFamily="18" charset="0"/>
              </a:rPr>
              <a:t>La señal </a:t>
            </a:r>
            <a:r>
              <a:rPr lang="es-ES" altLang="es-MX" sz="1600">
                <a:solidFill>
                  <a:schemeClr val="tx1"/>
                </a:solidFill>
                <a:effectLst/>
                <a:latin typeface="Arial" charset="0"/>
              </a:rPr>
              <a:t>se define como: </a:t>
            </a:r>
          </a:p>
          <a:p>
            <a:pPr eaLnBrk="1" hangingPunct="1"/>
            <a:r>
              <a:rPr lang="es-ES" altLang="es-MX" sz="1200">
                <a:solidFill>
                  <a:schemeClr val="tx1"/>
                </a:solidFill>
                <a:effectLst/>
                <a:latin typeface="Arial" charset="0"/>
                <a:cs typeface="Times New Roman" pitchFamily="18" charset="0"/>
              </a:rPr>
              <a:t> </a:t>
            </a:r>
          </a:p>
        </p:txBody>
      </p:sp>
      <p:sp>
        <p:nvSpPr>
          <p:cNvPr id="32780" name="Rectangle 10"/>
          <p:cNvSpPr>
            <a:spLocks noChangeArrowheads="1"/>
          </p:cNvSpPr>
          <p:nvPr/>
        </p:nvSpPr>
        <p:spPr bwMode="auto">
          <a:xfrm>
            <a:off x="1044575" y="4273550"/>
            <a:ext cx="22701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200">
                <a:solidFill>
                  <a:schemeClr val="tx1"/>
                </a:solidFill>
                <a:effectLst/>
                <a:latin typeface="Arial" charset="0"/>
                <a:cs typeface="Times New Roman" pitchFamily="18" charset="0"/>
              </a:rPr>
              <a:t> </a:t>
            </a:r>
            <a:endParaRPr lang="es-ES" altLang="es-MX" sz="1800">
              <a:solidFill>
                <a:schemeClr val="tx1"/>
              </a:solidFill>
              <a:effectLst/>
              <a:latin typeface="Arial" charset="0"/>
            </a:endParaRPr>
          </a:p>
        </p:txBody>
      </p:sp>
      <p:sp>
        <p:nvSpPr>
          <p:cNvPr id="32781" name="Rectangle 11"/>
          <p:cNvSpPr>
            <a:spLocks noChangeArrowheads="1"/>
          </p:cNvSpPr>
          <p:nvPr/>
        </p:nvSpPr>
        <p:spPr bwMode="auto">
          <a:xfrm>
            <a:off x="354013" y="4511675"/>
            <a:ext cx="315753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600">
                <a:solidFill>
                  <a:schemeClr val="tx1"/>
                </a:solidFill>
                <a:effectLst/>
                <a:latin typeface="Arial" charset="0"/>
              </a:rPr>
              <a:t>La transformada de Fourier será:</a:t>
            </a:r>
          </a:p>
        </p:txBody>
      </p:sp>
      <p:sp>
        <p:nvSpPr>
          <p:cNvPr id="134156" name="Rectangle 12"/>
          <p:cNvSpPr>
            <a:spLocks noChangeArrowheads="1"/>
          </p:cNvSpPr>
          <p:nvPr/>
        </p:nvSpPr>
        <p:spPr bwMode="auto">
          <a:xfrm>
            <a:off x="0" y="2844800"/>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32773" name="Object 13"/>
          <p:cNvGraphicFramePr>
            <a:graphicFrameLocks noChangeAspect="1"/>
          </p:cNvGraphicFramePr>
          <p:nvPr/>
        </p:nvGraphicFramePr>
        <p:xfrm>
          <a:off x="946150" y="4903788"/>
          <a:ext cx="7572375" cy="727075"/>
        </p:xfrm>
        <a:graphic>
          <a:graphicData uri="http://schemas.openxmlformats.org/presentationml/2006/ole">
            <p:oleObj spid="_x0000_s97435" name="Equation" r:id="rId6" imgW="4851400" imgH="469900" progId="Equation.DSMT4">
              <p:embed/>
            </p:oleObj>
          </a:graphicData>
        </a:graphic>
      </p:graphicFrame>
      <p:sp>
        <p:nvSpPr>
          <p:cNvPr id="134158" name="Rectangle 14"/>
          <p:cNvSpPr>
            <a:spLocks noChangeArrowheads="1"/>
          </p:cNvSpPr>
          <p:nvPr/>
        </p:nvSpPr>
        <p:spPr bwMode="auto">
          <a:xfrm>
            <a:off x="0" y="2868613"/>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32774" name="Object 15"/>
          <p:cNvGraphicFramePr>
            <a:graphicFrameLocks noChangeAspect="1"/>
          </p:cNvGraphicFramePr>
          <p:nvPr/>
        </p:nvGraphicFramePr>
        <p:xfrm>
          <a:off x="2568575" y="5946775"/>
          <a:ext cx="3429000" cy="666750"/>
        </p:xfrm>
        <a:graphic>
          <a:graphicData uri="http://schemas.openxmlformats.org/presentationml/2006/ole">
            <p:oleObj spid="_x0000_s97436" name="Equation" r:id="rId7" imgW="2159000" imgH="419100" progId="Equation.DSMT4">
              <p:embed/>
            </p:oleObj>
          </a:graphicData>
        </a:graphic>
      </p:graphicFrame>
      <p:sp>
        <p:nvSpPr>
          <p:cNvPr id="32784" name="Text Box 16"/>
          <p:cNvSpPr txBox="1">
            <a:spLocks noChangeArrowheads="1"/>
          </p:cNvSpPr>
          <p:nvPr/>
        </p:nvSpPr>
        <p:spPr bwMode="auto">
          <a:xfrm>
            <a:off x="784225" y="6105525"/>
            <a:ext cx="15843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600">
                <a:solidFill>
                  <a:schemeClr val="tx1"/>
                </a:solidFill>
                <a:effectLst/>
                <a:latin typeface="Arial" charset="0"/>
              </a:rPr>
              <a:t>El resultado es:</a:t>
            </a:r>
          </a:p>
        </p:txBody>
      </p:sp>
      <p:pic>
        <p:nvPicPr>
          <p:cNvPr id="32785" name="Picture 17" descr="FIGURA6"/>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4162" name="Text Box 18"/>
          <p:cNvSpPr txBox="1">
            <a:spLocks noChangeArrowheads="1"/>
          </p:cNvSpPr>
          <p:nvPr/>
        </p:nvSpPr>
        <p:spPr bwMode="auto">
          <a:xfrm>
            <a:off x="6080125" y="2632075"/>
            <a:ext cx="2681288" cy="457200"/>
          </a:xfrm>
          <a:prstGeom prst="rect">
            <a:avLst/>
          </a:prstGeom>
          <a:noFill/>
          <a:ln w="9525" algn="ctr">
            <a:noFill/>
            <a:miter lim="800000"/>
            <a:headEnd/>
            <a:tailEnd/>
          </a:ln>
          <a:effectLst/>
        </p:spPr>
        <p:txBody>
          <a:bodyPr>
            <a:spAutoFit/>
          </a:bodyPr>
          <a:lstStyle/>
          <a:p>
            <a:pPr>
              <a:spcBef>
                <a:spcPct val="50000"/>
              </a:spcBef>
              <a:defRPr/>
            </a:pPr>
            <a:r>
              <a:rPr lang="es-MX" sz="1200" b="1" dirty="0">
                <a:effectLst>
                  <a:outerShdw blurRad="38100" dist="38100" dir="2700000" algn="tl">
                    <a:srgbClr val="000000"/>
                  </a:outerShdw>
                </a:effectLst>
              </a:rPr>
              <a:t>Figura 1</a:t>
            </a:r>
            <a:r>
              <a:rPr lang="es-MX" sz="1200" b="1" dirty="0" smtClean="0">
                <a:effectLst>
                  <a:outerShdw blurRad="38100" dist="38100" dir="2700000" algn="tl">
                    <a:srgbClr val="000000"/>
                  </a:outerShdw>
                </a:effectLst>
              </a:rPr>
              <a:t>.4.2</a:t>
            </a:r>
            <a:r>
              <a:rPr lang="es-MX" sz="1200" b="1" dirty="0">
                <a:effectLst>
                  <a:outerShdw blurRad="38100" dist="38100" dir="2700000" algn="tl">
                    <a:srgbClr val="000000"/>
                  </a:outerShdw>
                </a:effectLst>
              </a:rPr>
              <a:t>. Función bilateral exponencial</a:t>
            </a:r>
            <a:endParaRPr lang="es-ES" sz="1200" b="1" dirty="0">
              <a:effectLst>
                <a:outerShdw blurRad="38100" dist="38100" dir="2700000" algn="tl">
                  <a:srgbClr val="000000"/>
                </a:outerShdw>
              </a:effectLst>
            </a:endParaRPr>
          </a:p>
        </p:txBody>
      </p:sp>
    </p:spTree>
    <p:extLst>
      <p:ext uri="{BB962C8B-B14F-4D97-AF65-F5344CB8AC3E}">
        <p14:creationId xmlns:p14="http://schemas.microsoft.com/office/powerpoint/2010/main" xmlns="" val="263862871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4"/>
          <p:cNvGraphicFramePr>
            <a:graphicFrameLocks noChangeAspect="1"/>
          </p:cNvGraphicFramePr>
          <p:nvPr/>
        </p:nvGraphicFramePr>
        <p:xfrm>
          <a:off x="1425575" y="536575"/>
          <a:ext cx="442913" cy="331788"/>
        </p:xfrm>
        <a:graphic>
          <a:graphicData uri="http://schemas.openxmlformats.org/presentationml/2006/ole">
            <p:oleObj spid="_x0000_s98396" name="Equation" r:id="rId3" imgW="342751" imgH="253890" progId="Equation.DSMT4">
              <p:embed/>
            </p:oleObj>
          </a:graphicData>
        </a:graphic>
      </p:graphicFrame>
      <p:graphicFrame>
        <p:nvGraphicFramePr>
          <p:cNvPr id="33795" name="Object 5"/>
          <p:cNvGraphicFramePr>
            <a:graphicFrameLocks noChangeAspect="1"/>
          </p:cNvGraphicFramePr>
          <p:nvPr/>
        </p:nvGraphicFramePr>
        <p:xfrm>
          <a:off x="2490788" y="1357313"/>
          <a:ext cx="3132137" cy="407987"/>
        </p:xfrm>
        <a:graphic>
          <a:graphicData uri="http://schemas.openxmlformats.org/presentationml/2006/ole">
            <p:oleObj spid="_x0000_s98397" name="Equation" r:id="rId4" imgW="1968500" imgH="254000" progId="Equation.DSMT4">
              <p:embed/>
            </p:oleObj>
          </a:graphicData>
        </a:graphic>
      </p:graphicFrame>
      <p:sp>
        <p:nvSpPr>
          <p:cNvPr id="33797" name="Rectangle 6"/>
          <p:cNvSpPr>
            <a:spLocks noChangeArrowheads="1"/>
          </p:cNvSpPr>
          <p:nvPr/>
        </p:nvSpPr>
        <p:spPr bwMode="auto">
          <a:xfrm>
            <a:off x="485775" y="547688"/>
            <a:ext cx="6980238"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600">
                <a:solidFill>
                  <a:schemeClr val="tx1"/>
                </a:solidFill>
                <a:effectLst/>
                <a:latin typeface="Arial" charset="0"/>
                <a:cs typeface="Times New Roman" pitchFamily="18" charset="0"/>
              </a:rPr>
              <a:t>La señal           </a:t>
            </a:r>
            <a:r>
              <a:rPr lang="es-ES" altLang="es-MX" sz="1600">
                <a:solidFill>
                  <a:schemeClr val="tx1"/>
                </a:solidFill>
                <a:effectLst/>
                <a:latin typeface="Arial" charset="0"/>
              </a:rPr>
              <a:t>se conoce como función compuerta, la cual se define como:</a:t>
            </a:r>
          </a:p>
          <a:p>
            <a:pPr eaLnBrk="1" hangingPunct="1"/>
            <a:r>
              <a:rPr lang="es-ES" altLang="es-MX" sz="1600">
                <a:solidFill>
                  <a:schemeClr val="tx1"/>
                </a:solidFill>
                <a:effectLst/>
                <a:latin typeface="Arial" charset="0"/>
                <a:cs typeface="Times New Roman" pitchFamily="18" charset="0"/>
              </a:rPr>
              <a:t>         </a:t>
            </a:r>
          </a:p>
        </p:txBody>
      </p:sp>
      <p:sp>
        <p:nvSpPr>
          <p:cNvPr id="33798" name="Text Box 7"/>
          <p:cNvSpPr txBox="1">
            <a:spLocks noChangeArrowheads="1"/>
          </p:cNvSpPr>
          <p:nvPr/>
        </p:nvSpPr>
        <p:spPr bwMode="auto">
          <a:xfrm>
            <a:off x="561975" y="2200275"/>
            <a:ext cx="7789863"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600">
                <a:solidFill>
                  <a:schemeClr val="tx1"/>
                </a:solidFill>
                <a:effectLst/>
                <a:latin typeface="Arial" charset="0"/>
              </a:rPr>
              <a:t>Su representación en el dominio de la frecuencia, después de haber calculado su transformada de Fourier es:</a:t>
            </a:r>
          </a:p>
        </p:txBody>
      </p:sp>
      <p:sp>
        <p:nvSpPr>
          <p:cNvPr id="135176" name="Rectangle 8"/>
          <p:cNvSpPr>
            <a:spLocks noChangeArrowheads="1"/>
          </p:cNvSpPr>
          <p:nvPr/>
        </p:nvSpPr>
        <p:spPr bwMode="auto">
          <a:xfrm>
            <a:off x="0" y="2863850"/>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33796" name="Object 9"/>
          <p:cNvGraphicFramePr>
            <a:graphicFrameLocks noChangeAspect="1"/>
          </p:cNvGraphicFramePr>
          <p:nvPr/>
        </p:nvGraphicFramePr>
        <p:xfrm>
          <a:off x="2690813" y="3198813"/>
          <a:ext cx="2319337" cy="750887"/>
        </p:xfrm>
        <a:graphic>
          <a:graphicData uri="http://schemas.openxmlformats.org/presentationml/2006/ole">
            <p:oleObj spid="_x0000_s98398" name="Equation" r:id="rId5" imgW="1320227" imgH="431613" progId="Equation.DSMT4">
              <p:embed/>
            </p:oleObj>
          </a:graphicData>
        </a:graphic>
      </p:graphicFrame>
      <p:sp>
        <p:nvSpPr>
          <p:cNvPr id="33800" name="Text Box 10"/>
          <p:cNvSpPr txBox="1">
            <a:spLocks noChangeArrowheads="1"/>
          </p:cNvSpPr>
          <p:nvPr/>
        </p:nvSpPr>
        <p:spPr bwMode="auto">
          <a:xfrm>
            <a:off x="336550" y="4533900"/>
            <a:ext cx="8534400" cy="131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600">
                <a:solidFill>
                  <a:schemeClr val="tx1"/>
                </a:solidFill>
                <a:effectLst/>
                <a:latin typeface="Arial" charset="0"/>
              </a:rPr>
              <a:t>A continuación se observa la representación de la misma señal compuerta, en los dominios del tiempo y de la frecuencia.</a:t>
            </a:r>
          </a:p>
          <a:p>
            <a:pPr eaLnBrk="1" hangingPunct="1"/>
            <a:endParaRPr lang="es-ES" altLang="es-MX" sz="1600">
              <a:solidFill>
                <a:schemeClr val="tx1"/>
              </a:solidFill>
              <a:effectLst/>
              <a:latin typeface="Arial" charset="0"/>
            </a:endParaRPr>
          </a:p>
          <a:p>
            <a:pPr eaLnBrk="1" hangingPunct="1"/>
            <a:r>
              <a:rPr lang="es-ES" altLang="es-MX" sz="1600">
                <a:solidFill>
                  <a:schemeClr val="tx1"/>
                </a:solidFill>
                <a:effectLst/>
                <a:latin typeface="Arial" charset="0"/>
              </a:rPr>
              <a:t>Se trata de la misma señal, definida en dominios diferentes y a la vez relacionados. NO se trata de 2 señales distintas.</a:t>
            </a:r>
          </a:p>
        </p:txBody>
      </p:sp>
      <p:pic>
        <p:nvPicPr>
          <p:cNvPr id="33801" name="Picture 11" descr="FIGURA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7426403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gate_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4063" y="3859213"/>
            <a:ext cx="4381500" cy="2214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163" name="Picture 3" descr="gate_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9625" y="590550"/>
            <a:ext cx="2733675" cy="2351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8888" name="Rectangle 8"/>
          <p:cNvSpPr>
            <a:spLocks noChangeArrowheads="1"/>
          </p:cNvSpPr>
          <p:nvPr/>
        </p:nvSpPr>
        <p:spPr bwMode="auto">
          <a:xfrm>
            <a:off x="1273175" y="4878388"/>
            <a:ext cx="184150" cy="701675"/>
          </a:xfrm>
          <a:prstGeom prst="rect">
            <a:avLst/>
          </a:prstGeom>
          <a:noFill/>
          <a:ln w="9525">
            <a:noFill/>
            <a:miter lim="800000"/>
            <a:headEnd/>
            <a:tailEnd/>
          </a:ln>
          <a:effectLst/>
        </p:spPr>
        <p:txBody>
          <a:bodyPr wrap="none" anchor="ctr">
            <a:spAutoFit/>
          </a:bodyPr>
          <a:lstStyle/>
          <a:p>
            <a:pPr>
              <a:defRPr/>
            </a:pPr>
            <a:endParaRPr lang="es-ES"/>
          </a:p>
        </p:txBody>
      </p:sp>
      <p:pic>
        <p:nvPicPr>
          <p:cNvPr id="92165" name="Picture 11" descr="FIGURA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8892" name="Text Box 12"/>
          <p:cNvSpPr txBox="1">
            <a:spLocks noChangeArrowheads="1"/>
          </p:cNvSpPr>
          <p:nvPr/>
        </p:nvSpPr>
        <p:spPr bwMode="auto">
          <a:xfrm>
            <a:off x="5462588" y="5610225"/>
            <a:ext cx="3300412" cy="646331"/>
          </a:xfrm>
          <a:prstGeom prst="rect">
            <a:avLst/>
          </a:prstGeom>
          <a:noFill/>
          <a:ln w="9525" algn="ctr">
            <a:noFill/>
            <a:miter lim="800000"/>
            <a:headEnd/>
            <a:tailEnd/>
          </a:ln>
          <a:effectLst/>
        </p:spPr>
        <p:txBody>
          <a:bodyPr>
            <a:spAutoFit/>
          </a:bodyPr>
          <a:lstStyle/>
          <a:p>
            <a:pPr>
              <a:spcBef>
                <a:spcPct val="50000"/>
              </a:spcBef>
              <a:defRPr/>
            </a:pPr>
            <a:r>
              <a:rPr lang="es-MX" sz="1200" b="1" dirty="0">
                <a:effectLst>
                  <a:outerShdw blurRad="38100" dist="38100" dir="2700000" algn="tl">
                    <a:srgbClr val="000000"/>
                  </a:outerShdw>
                </a:effectLst>
              </a:rPr>
              <a:t>Figura </a:t>
            </a:r>
            <a:r>
              <a:rPr lang="es-MX" sz="1200" b="1" dirty="0" smtClean="0">
                <a:effectLst>
                  <a:outerShdw blurRad="38100" dist="38100" dir="2700000" algn="tl">
                    <a:srgbClr val="000000"/>
                  </a:outerShdw>
                </a:effectLst>
              </a:rPr>
              <a:t>1.4.3</a:t>
            </a:r>
            <a:r>
              <a:rPr lang="es-MX" sz="1200" b="1" dirty="0">
                <a:effectLst>
                  <a:outerShdw blurRad="38100" dist="38100" dir="2700000" algn="tl">
                    <a:srgbClr val="000000"/>
                  </a:outerShdw>
                </a:effectLst>
              </a:rPr>
              <a:t>. Representación de f(t) en (a) dominio del tiempo  (b) dominio de la frecuencia</a:t>
            </a:r>
            <a:endParaRPr lang="es-ES" sz="1200" b="1" dirty="0">
              <a:effectLst>
                <a:outerShdw blurRad="38100" dist="38100" dir="2700000" algn="tl">
                  <a:srgbClr val="000000"/>
                </a:outerShdw>
              </a:effectLst>
            </a:endParaRPr>
          </a:p>
        </p:txBody>
      </p:sp>
      <p:sp>
        <p:nvSpPr>
          <p:cNvPr id="378893" name="Text Box 13"/>
          <p:cNvSpPr txBox="1">
            <a:spLocks noChangeArrowheads="1"/>
          </p:cNvSpPr>
          <p:nvPr/>
        </p:nvSpPr>
        <p:spPr bwMode="auto">
          <a:xfrm>
            <a:off x="1889125" y="3089275"/>
            <a:ext cx="495300" cy="336550"/>
          </a:xfrm>
          <a:prstGeom prst="rect">
            <a:avLst/>
          </a:prstGeom>
          <a:noFill/>
          <a:ln w="9525" algn="ctr">
            <a:noFill/>
            <a:miter lim="800000"/>
            <a:headEnd/>
            <a:tailEnd/>
          </a:ln>
          <a:effectLst/>
        </p:spPr>
        <p:txBody>
          <a:bodyPr>
            <a:spAutoFit/>
          </a:bodyPr>
          <a:lstStyle/>
          <a:p>
            <a:pPr>
              <a:spcBef>
                <a:spcPct val="50000"/>
              </a:spcBef>
              <a:defRPr/>
            </a:pPr>
            <a:r>
              <a:rPr lang="es-MX" sz="1600" b="1">
                <a:effectLst>
                  <a:outerShdw blurRad="38100" dist="38100" dir="2700000" algn="tl">
                    <a:srgbClr val="000000"/>
                  </a:outerShdw>
                </a:effectLst>
              </a:rPr>
              <a:t>(a)</a:t>
            </a:r>
            <a:endParaRPr lang="es-ES" sz="1600" b="1">
              <a:effectLst>
                <a:outerShdw blurRad="38100" dist="38100" dir="2700000" algn="tl">
                  <a:srgbClr val="000000"/>
                </a:outerShdw>
              </a:effectLst>
            </a:endParaRPr>
          </a:p>
        </p:txBody>
      </p:sp>
      <p:sp>
        <p:nvSpPr>
          <p:cNvPr id="378894" name="Text Box 14"/>
          <p:cNvSpPr txBox="1">
            <a:spLocks noChangeArrowheads="1"/>
          </p:cNvSpPr>
          <p:nvPr/>
        </p:nvSpPr>
        <p:spPr bwMode="auto">
          <a:xfrm>
            <a:off x="2514600" y="6172200"/>
            <a:ext cx="606425" cy="336550"/>
          </a:xfrm>
          <a:prstGeom prst="rect">
            <a:avLst/>
          </a:prstGeom>
          <a:noFill/>
          <a:ln w="9525" algn="ctr">
            <a:noFill/>
            <a:miter lim="800000"/>
            <a:headEnd/>
            <a:tailEnd/>
          </a:ln>
          <a:effectLst/>
        </p:spPr>
        <p:txBody>
          <a:bodyPr>
            <a:spAutoFit/>
          </a:bodyPr>
          <a:lstStyle/>
          <a:p>
            <a:pPr>
              <a:spcBef>
                <a:spcPct val="50000"/>
              </a:spcBef>
              <a:defRPr/>
            </a:pPr>
            <a:r>
              <a:rPr lang="es-MX" sz="1600" b="1">
                <a:effectLst>
                  <a:outerShdw blurRad="38100" dist="38100" dir="2700000" algn="tl">
                    <a:srgbClr val="000000"/>
                  </a:outerShdw>
                </a:effectLst>
              </a:rPr>
              <a:t>(b)</a:t>
            </a:r>
            <a:endParaRPr lang="es-ES" sz="1600" b="1">
              <a:effectLst>
                <a:outerShdw blurRad="38100" dist="38100" dir="2700000" algn="tl">
                  <a:srgbClr val="000000"/>
                </a:outerShdw>
              </a:effectLst>
            </a:endParaRPr>
          </a:p>
        </p:txBody>
      </p:sp>
    </p:spTree>
    <p:extLst>
      <p:ext uri="{BB962C8B-B14F-4D97-AF65-F5344CB8AC3E}">
        <p14:creationId xmlns:p14="http://schemas.microsoft.com/office/powerpoint/2010/main" xmlns="" val="237634629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323528" y="307799"/>
            <a:ext cx="7710487" cy="641350"/>
          </a:xfrm>
        </p:spPr>
        <p:txBody>
          <a:bodyPr anchorCtr="1"/>
          <a:lstStyle/>
          <a:p>
            <a:pPr eaLnBrk="1" hangingPunct="1">
              <a:defRPr/>
            </a:pPr>
            <a:r>
              <a:rPr lang="es-MX" sz="2400" b="1" dirty="0" smtClean="0"/>
              <a:t>Propiedades de la transformada de Fourier.</a:t>
            </a:r>
            <a:endParaRPr lang="es-ES" sz="2400" b="1" dirty="0" smtClean="0"/>
          </a:p>
        </p:txBody>
      </p:sp>
      <p:pic>
        <p:nvPicPr>
          <p:cNvPr id="34822" name="Picture 3" descr="FIGURA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2"/>
          <p:cNvSpPr txBox="1">
            <a:spLocks noChangeArrowheads="1"/>
          </p:cNvSpPr>
          <p:nvPr/>
        </p:nvSpPr>
        <p:spPr bwMode="auto">
          <a:xfrm>
            <a:off x="623888" y="3638550"/>
            <a:ext cx="7710487" cy="641350"/>
          </a:xfrm>
          <a:prstGeom prst="rect">
            <a:avLst/>
          </a:prstGeom>
          <a:noFill/>
          <a:ln w="9525">
            <a:noFill/>
            <a:miter lim="800000"/>
            <a:headEnd/>
            <a:tailEnd/>
          </a:ln>
          <a:effectLst/>
        </p:spPr>
        <p:txBody>
          <a:bodyPr anchor="ctr" anchorCtr="1"/>
          <a:lstStyle/>
          <a:p>
            <a:pPr>
              <a:defRPr/>
            </a:pPr>
            <a:endParaRPr lang="es-ES" sz="2400" b="1" kern="0" dirty="0">
              <a:effectLst>
                <a:outerShdw blurRad="38100" dist="38100" dir="2700000" algn="tl">
                  <a:srgbClr val="000000"/>
                </a:outerShdw>
              </a:effectLst>
              <a:latin typeface="+mj-lt"/>
              <a:ea typeface="+mj-ea"/>
              <a:cs typeface="+mj-cs"/>
            </a:endParaRPr>
          </a:p>
          <a:p>
            <a:pPr>
              <a:defRPr/>
            </a:pPr>
            <a:endParaRPr lang="es-ES" sz="2400" b="1" kern="0" dirty="0">
              <a:effectLst>
                <a:outerShdw blurRad="38100" dist="38100" dir="2700000" algn="tl">
                  <a:srgbClr val="000000"/>
                </a:outerShdw>
              </a:effectLst>
              <a:latin typeface="+mj-lt"/>
              <a:ea typeface="+mj-ea"/>
              <a:cs typeface="+mj-cs"/>
            </a:endParaRPr>
          </a:p>
        </p:txBody>
      </p:sp>
      <p:sp>
        <p:nvSpPr>
          <p:cNvPr id="34824" name="Rectangle 4"/>
          <p:cNvSpPr>
            <a:spLocks noChangeArrowheads="1"/>
          </p:cNvSpPr>
          <p:nvPr/>
        </p:nvSpPr>
        <p:spPr bwMode="auto">
          <a:xfrm>
            <a:off x="0" y="885825"/>
            <a:ext cx="8843963"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600" b="1">
                <a:solidFill>
                  <a:schemeClr val="tx1"/>
                </a:solidFill>
                <a:effectLst/>
                <a:latin typeface="Times New Roman" pitchFamily="18" charset="0"/>
              </a:rPr>
              <a:t>Una manera simbólica de representar la relación que existe entre el dominio del tiempo y el  dominio de la frecuencia, es decir el par de transformadas de Fourier, es usando una doble flecha, así:</a:t>
            </a:r>
            <a:endParaRPr lang="es-ES" altLang="es-MX" sz="1600" b="1">
              <a:solidFill>
                <a:schemeClr val="tx1"/>
              </a:solidFill>
              <a:effectLst/>
              <a:latin typeface="Arial" charset="0"/>
            </a:endParaRPr>
          </a:p>
        </p:txBody>
      </p:sp>
      <p:sp>
        <p:nvSpPr>
          <p:cNvPr id="136198" name="Rectangle 6"/>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34818" name="Object 5"/>
          <p:cNvGraphicFramePr>
            <a:graphicFrameLocks noChangeAspect="1"/>
          </p:cNvGraphicFramePr>
          <p:nvPr/>
        </p:nvGraphicFramePr>
        <p:xfrm>
          <a:off x="2625725" y="1724025"/>
          <a:ext cx="2168525" cy="500063"/>
        </p:xfrm>
        <a:graphic>
          <a:graphicData uri="http://schemas.openxmlformats.org/presentationml/2006/ole">
            <p:oleObj spid="_x0000_s99420" name="Equation" r:id="rId4" imgW="863225" imgH="203112" progId="Equation.DSMT4">
              <p:embed/>
            </p:oleObj>
          </a:graphicData>
        </a:graphic>
      </p:graphicFrame>
      <p:graphicFrame>
        <p:nvGraphicFramePr>
          <p:cNvPr id="34819" name="Object 8"/>
          <p:cNvGraphicFramePr>
            <a:graphicFrameLocks noChangeAspect="1"/>
          </p:cNvGraphicFramePr>
          <p:nvPr/>
        </p:nvGraphicFramePr>
        <p:xfrm>
          <a:off x="1593850" y="3487738"/>
          <a:ext cx="2514600" cy="809625"/>
        </p:xfrm>
        <a:graphic>
          <a:graphicData uri="http://schemas.openxmlformats.org/presentationml/2006/ole">
            <p:oleObj spid="_x0000_s99421" name="Equation" r:id="rId5" imgW="1422400" imgH="457200" progId="Equation.DSMT4">
              <p:embed/>
            </p:oleObj>
          </a:graphicData>
        </a:graphic>
      </p:graphicFrame>
      <p:graphicFrame>
        <p:nvGraphicFramePr>
          <p:cNvPr id="34820" name="Object 7"/>
          <p:cNvGraphicFramePr>
            <a:graphicFrameLocks noChangeAspect="1"/>
          </p:cNvGraphicFramePr>
          <p:nvPr/>
        </p:nvGraphicFramePr>
        <p:xfrm>
          <a:off x="1554163" y="2625725"/>
          <a:ext cx="2792412" cy="784225"/>
        </p:xfrm>
        <a:graphic>
          <a:graphicData uri="http://schemas.openxmlformats.org/presentationml/2006/ole">
            <p:oleObj spid="_x0000_s99422" name="Equation" r:id="rId6" imgW="1625600" imgH="457200" progId="Equation.DSMT4">
              <p:embed/>
            </p:oleObj>
          </a:graphicData>
        </a:graphic>
      </p:graphicFrame>
      <p:sp>
        <p:nvSpPr>
          <p:cNvPr id="34826" name="Rectangle 9"/>
          <p:cNvSpPr>
            <a:spLocks noChangeArrowheads="1"/>
          </p:cNvSpPr>
          <p:nvPr/>
        </p:nvSpPr>
        <p:spPr bwMode="auto">
          <a:xfrm>
            <a:off x="169863" y="2289175"/>
            <a:ext cx="815975"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600" b="1">
                <a:solidFill>
                  <a:schemeClr val="tx1"/>
                </a:solidFill>
                <a:effectLst/>
                <a:latin typeface="Times New Roman" pitchFamily="18" charset="0"/>
              </a:rPr>
              <a:t>Donde:</a:t>
            </a:r>
            <a:endParaRPr lang="es-ES" altLang="es-MX" sz="1600" b="1">
              <a:solidFill>
                <a:schemeClr val="tx1"/>
              </a:solidFill>
              <a:effectLst/>
            </a:endParaRPr>
          </a:p>
          <a:p>
            <a:endParaRPr lang="es-ES" altLang="es-MX" sz="1600" b="1">
              <a:solidFill>
                <a:schemeClr val="tx1"/>
              </a:solidFill>
              <a:effectLst/>
              <a:latin typeface="Arial" charset="0"/>
            </a:endParaRPr>
          </a:p>
        </p:txBody>
      </p:sp>
      <p:sp>
        <p:nvSpPr>
          <p:cNvPr id="136202" name="Rectangle 10"/>
          <p:cNvSpPr>
            <a:spLocks noChangeArrowheads="1"/>
          </p:cNvSpPr>
          <p:nvPr/>
        </p:nvSpPr>
        <p:spPr bwMode="auto">
          <a:xfrm>
            <a:off x="0" y="563563"/>
            <a:ext cx="184150" cy="701675"/>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sp>
        <p:nvSpPr>
          <p:cNvPr id="34828" name="Rectangle 12"/>
          <p:cNvSpPr>
            <a:spLocks noChangeArrowheads="1"/>
          </p:cNvSpPr>
          <p:nvPr/>
        </p:nvSpPr>
        <p:spPr bwMode="auto">
          <a:xfrm>
            <a:off x="215900" y="4475163"/>
            <a:ext cx="8740775"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400">
                <a:solidFill>
                  <a:schemeClr val="tx1"/>
                </a:solidFill>
                <a:effectLst/>
                <a:latin typeface="Times New Roman" pitchFamily="18" charset="0"/>
              </a:rPr>
              <a:t>El  par de transformadas de Fourier  cumple  una serie de propiedades, las cuales resultan muy útiles para conocer las</a:t>
            </a:r>
          </a:p>
          <a:p>
            <a:pPr eaLnBrk="1" hangingPunct="1"/>
            <a:r>
              <a:rPr lang="es-ES" altLang="es-MX" sz="1400">
                <a:solidFill>
                  <a:schemeClr val="tx1"/>
                </a:solidFill>
                <a:effectLst/>
                <a:latin typeface="Times New Roman" pitchFamily="18" charset="0"/>
              </a:rPr>
              <a:t> repercusiones en el dominio de la  frecuencia de ciertos cambios en el dominio del tiempo y visceversa. A continuación</a:t>
            </a:r>
          </a:p>
          <a:p>
            <a:pPr eaLnBrk="1" hangingPunct="1"/>
            <a:r>
              <a:rPr lang="es-ES" altLang="es-MX" sz="1400">
                <a:solidFill>
                  <a:schemeClr val="tx1"/>
                </a:solidFill>
                <a:effectLst/>
                <a:latin typeface="Times New Roman" pitchFamily="18" charset="0"/>
              </a:rPr>
              <a:t> se presentan algunas de las más importantes:</a:t>
            </a:r>
            <a:endParaRPr lang="es-ES" altLang="es-MX" sz="1400">
              <a:solidFill>
                <a:schemeClr val="tx1"/>
              </a:solidFill>
              <a:effectLst/>
              <a:latin typeface="Arial" charset="0"/>
            </a:endParaRPr>
          </a:p>
        </p:txBody>
      </p:sp>
    </p:spTree>
    <p:extLst>
      <p:ext uri="{BB962C8B-B14F-4D97-AF65-F5344CB8AC3E}">
        <p14:creationId xmlns:p14="http://schemas.microsoft.com/office/powerpoint/2010/main" xmlns="" val="170888147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Text Box 3"/>
          <p:cNvSpPr txBox="1">
            <a:spLocks noChangeArrowheads="1"/>
          </p:cNvSpPr>
          <p:nvPr/>
        </p:nvSpPr>
        <p:spPr bwMode="auto">
          <a:xfrm>
            <a:off x="539552" y="836712"/>
            <a:ext cx="7421563" cy="4486275"/>
          </a:xfrm>
          <a:prstGeom prst="rect">
            <a:avLst/>
          </a:prstGeom>
          <a:noFill/>
          <a:ln w="9525">
            <a:noFill/>
            <a:miter lim="800000"/>
            <a:headEnd/>
            <a:tailEnd/>
          </a:ln>
          <a:effectLst/>
        </p:spPr>
        <p:txBody>
          <a:bodyPr>
            <a:spAutoFit/>
          </a:bodyPr>
          <a:lstStyle/>
          <a:p>
            <a:pPr algn="just">
              <a:defRPr/>
            </a:pPr>
            <a:r>
              <a:rPr lang="es-ES" sz="1800" dirty="0">
                <a:solidFill>
                  <a:schemeClr val="tx1"/>
                </a:solidFill>
                <a:effectLst/>
                <a:latin typeface="Arial" charset="0"/>
              </a:rPr>
              <a:t>La transformada de Fourier tiene algunas propiedades muy útiles que permiten la obtención de la misma sin el método del cálculo integral, que en algunas ocasiones llega a ser algo complicado.</a:t>
            </a:r>
          </a:p>
          <a:p>
            <a:pPr algn="just">
              <a:defRPr/>
            </a:pPr>
            <a:endParaRPr lang="es-ES" sz="1800" dirty="0">
              <a:solidFill>
                <a:schemeClr val="tx1"/>
              </a:solidFill>
              <a:effectLst/>
              <a:latin typeface="Arial" charset="0"/>
            </a:endParaRPr>
          </a:p>
          <a:p>
            <a:pPr algn="just">
              <a:defRPr/>
            </a:pPr>
            <a:r>
              <a:rPr lang="es-ES" sz="1800" dirty="0">
                <a:solidFill>
                  <a:schemeClr val="tx1"/>
                </a:solidFill>
                <a:effectLst/>
                <a:latin typeface="Arial" charset="0"/>
              </a:rPr>
              <a:t>Aplicando correctamente estas propiedades podrán obtenerse las funciones en el dominio </a:t>
            </a:r>
            <a:r>
              <a:rPr lang="es-ES" sz="1800" dirty="0" err="1">
                <a:solidFill>
                  <a:schemeClr val="tx1"/>
                </a:solidFill>
                <a:effectLst/>
                <a:latin typeface="Arial" charset="0"/>
              </a:rPr>
              <a:t>frecuencial</a:t>
            </a:r>
            <a:r>
              <a:rPr lang="es-ES" sz="1800" dirty="0">
                <a:solidFill>
                  <a:schemeClr val="tx1"/>
                </a:solidFill>
                <a:effectLst/>
                <a:latin typeface="Arial" charset="0"/>
              </a:rPr>
              <a:t> como temporal (hablando de la transformada directa e inversa de Fourier) de casi cualquier señal de forma rápida.</a:t>
            </a:r>
          </a:p>
          <a:p>
            <a:pPr algn="just">
              <a:defRPr/>
            </a:pPr>
            <a:endParaRPr lang="es-ES" sz="1800" dirty="0">
              <a:solidFill>
                <a:schemeClr val="tx1"/>
              </a:solidFill>
              <a:effectLst/>
              <a:latin typeface="Arial" charset="0"/>
            </a:endParaRPr>
          </a:p>
          <a:p>
            <a:pPr algn="just">
              <a:defRPr/>
            </a:pPr>
            <a:r>
              <a:rPr lang="es-ES" sz="1800" dirty="0">
                <a:solidFill>
                  <a:schemeClr val="tx1"/>
                </a:solidFill>
                <a:effectLst/>
                <a:latin typeface="Arial" charset="0"/>
              </a:rPr>
              <a:t>Para ello, será necesario introducir una nueva notación que nos permita trabajar de manera simultanea ambos dominios de la señal, esta notación se le llama comúnmente </a:t>
            </a:r>
            <a:r>
              <a:rPr lang="es-ES" sz="1800" i="1" dirty="0">
                <a:solidFill>
                  <a:srgbClr val="FF3300"/>
                </a:solidFill>
                <a:effectLst>
                  <a:outerShdw blurRad="38100" dist="38100" dir="2700000" algn="tl">
                    <a:srgbClr val="000000"/>
                  </a:outerShdw>
                </a:effectLst>
                <a:latin typeface="Arial" charset="0"/>
              </a:rPr>
              <a:t>par de transformadas</a:t>
            </a:r>
            <a:r>
              <a:rPr lang="es-ES" sz="1800" dirty="0">
                <a:solidFill>
                  <a:schemeClr val="tx1"/>
                </a:solidFill>
                <a:effectLst/>
                <a:latin typeface="Arial" charset="0"/>
              </a:rPr>
              <a:t> y se representa como:</a:t>
            </a:r>
          </a:p>
          <a:p>
            <a:pPr>
              <a:defRPr/>
            </a:pPr>
            <a:endParaRPr lang="es-ES" sz="1800" dirty="0">
              <a:solidFill>
                <a:schemeClr val="tx1"/>
              </a:solidFill>
              <a:effectLst/>
              <a:latin typeface="Arial" charset="0"/>
            </a:endParaRPr>
          </a:p>
          <a:p>
            <a:pPr>
              <a:defRPr/>
            </a:pPr>
            <a:endParaRPr lang="es-ES" sz="1800" dirty="0">
              <a:solidFill>
                <a:schemeClr val="tx1"/>
              </a:solidFill>
              <a:effectLst/>
              <a:latin typeface="Arial" charset="0"/>
            </a:endParaRPr>
          </a:p>
          <a:p>
            <a:pPr>
              <a:defRPr/>
            </a:pPr>
            <a:endParaRPr lang="es-ES" sz="1800" dirty="0">
              <a:solidFill>
                <a:schemeClr val="tx1"/>
              </a:solidFill>
              <a:effectLst/>
              <a:latin typeface="Arial" charset="0"/>
            </a:endParaRPr>
          </a:p>
        </p:txBody>
      </p:sp>
      <p:graphicFrame>
        <p:nvGraphicFramePr>
          <p:cNvPr id="35842" name="Object 4"/>
          <p:cNvGraphicFramePr>
            <a:graphicFrameLocks noGrp="1" noChangeAspect="1"/>
          </p:cNvGraphicFramePr>
          <p:nvPr>
            <p:ph idx="1"/>
            <p:extLst>
              <p:ext uri="{D42A27DB-BD31-4B8C-83A1-F6EECF244321}">
                <p14:modId xmlns:p14="http://schemas.microsoft.com/office/powerpoint/2010/main" xmlns="" val="2204946196"/>
              </p:ext>
            </p:extLst>
          </p:nvPr>
        </p:nvGraphicFramePr>
        <p:xfrm>
          <a:off x="3347864" y="5013176"/>
          <a:ext cx="2193925" cy="434975"/>
        </p:xfrm>
        <a:graphic>
          <a:graphicData uri="http://schemas.openxmlformats.org/presentationml/2006/ole">
            <p:oleObj spid="_x0000_s100384" name="Equation" r:id="rId3" imgW="1167893" imgH="253890" progId="Equation.DSMT4">
              <p:embed/>
            </p:oleObj>
          </a:graphicData>
        </a:graphic>
      </p:graphicFrame>
    </p:spTree>
    <p:extLst>
      <p:ext uri="{BB962C8B-B14F-4D97-AF65-F5344CB8AC3E}">
        <p14:creationId xmlns:p14="http://schemas.microsoft.com/office/powerpoint/2010/main" xmlns="" val="44842367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2"/>
          <p:cNvSpPr txBox="1">
            <a:spLocks noChangeArrowheads="1"/>
          </p:cNvSpPr>
          <p:nvPr/>
        </p:nvSpPr>
        <p:spPr bwMode="auto">
          <a:xfrm>
            <a:off x="484188" y="357188"/>
            <a:ext cx="7951787"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algn="just" eaLnBrk="1" hangingPunct="1"/>
            <a:r>
              <a:rPr lang="es-ES" altLang="es-MX" sz="1800">
                <a:solidFill>
                  <a:schemeClr val="tx1"/>
                </a:solidFill>
                <a:effectLst/>
                <a:latin typeface="Arial" charset="0"/>
              </a:rPr>
              <a:t>	A continuación se listan las propiedades de la transformada de Fourier, quedando fuera de contexto, su demostración. Esto último podrá consultarse en cualquier libro sobre análisis de Fourier, numerados en el acervo bibliográfico al final de este material.</a:t>
            </a:r>
          </a:p>
        </p:txBody>
      </p:sp>
      <p:sp>
        <p:nvSpPr>
          <p:cNvPr id="36869" name="Text Box 3"/>
          <p:cNvSpPr txBox="1">
            <a:spLocks noChangeArrowheads="1"/>
          </p:cNvSpPr>
          <p:nvPr/>
        </p:nvSpPr>
        <p:spPr bwMode="auto">
          <a:xfrm>
            <a:off x="444500" y="1935163"/>
            <a:ext cx="34639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2000">
                <a:solidFill>
                  <a:srgbClr val="FF3300"/>
                </a:solidFill>
                <a:effectLst/>
                <a:latin typeface="Arial" charset="0"/>
              </a:rPr>
              <a:t>1. Propiedad de Linealidad.</a:t>
            </a:r>
          </a:p>
        </p:txBody>
      </p:sp>
      <p:graphicFrame>
        <p:nvGraphicFramePr>
          <p:cNvPr id="36866" name="Object 4"/>
          <p:cNvGraphicFramePr>
            <a:graphicFrameLocks noGrp="1" noChangeAspect="1"/>
          </p:cNvGraphicFramePr>
          <p:nvPr>
            <p:ph sz="half" idx="1"/>
          </p:nvPr>
        </p:nvGraphicFramePr>
        <p:xfrm>
          <a:off x="2349500" y="2741613"/>
          <a:ext cx="4700588" cy="1651000"/>
        </p:xfrm>
        <a:graphic>
          <a:graphicData uri="http://schemas.openxmlformats.org/presentationml/2006/ole">
            <p:oleObj spid="_x0000_s101438" name="Equation" r:id="rId3" imgW="2578100" imgH="990600" progId="Equation.DSMT4">
              <p:embed/>
            </p:oleObj>
          </a:graphicData>
        </a:graphic>
      </p:graphicFrame>
      <p:sp>
        <p:nvSpPr>
          <p:cNvPr id="36870" name="Text Box 5"/>
          <p:cNvSpPr txBox="1">
            <a:spLocks noChangeArrowheads="1"/>
          </p:cNvSpPr>
          <p:nvPr/>
        </p:nvSpPr>
        <p:spPr bwMode="auto">
          <a:xfrm>
            <a:off x="509588" y="5080000"/>
            <a:ext cx="554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800">
                <a:solidFill>
                  <a:schemeClr val="tx1"/>
                </a:solidFill>
                <a:effectLst/>
                <a:latin typeface="Arial" charset="0"/>
              </a:rPr>
              <a:t>Si </a:t>
            </a:r>
            <a:r>
              <a:rPr lang="es-ES" altLang="es-MX" sz="1800" i="1">
                <a:solidFill>
                  <a:schemeClr val="tx1"/>
                </a:solidFill>
                <a:effectLst/>
                <a:latin typeface="Arial" charset="0"/>
              </a:rPr>
              <a:t>a</a:t>
            </a:r>
            <a:r>
              <a:rPr lang="es-ES" altLang="es-MX" sz="1800" i="1" baseline="-25000">
                <a:solidFill>
                  <a:schemeClr val="tx1"/>
                </a:solidFill>
                <a:effectLst/>
                <a:latin typeface="Arial" charset="0"/>
              </a:rPr>
              <a:t>1</a:t>
            </a:r>
            <a:r>
              <a:rPr lang="es-ES" altLang="es-MX" sz="1800">
                <a:solidFill>
                  <a:schemeClr val="tx1"/>
                </a:solidFill>
                <a:effectLst/>
                <a:latin typeface="Arial" charset="0"/>
              </a:rPr>
              <a:t> y </a:t>
            </a:r>
            <a:r>
              <a:rPr lang="es-ES" altLang="es-MX" sz="1800" i="1">
                <a:solidFill>
                  <a:schemeClr val="tx1"/>
                </a:solidFill>
                <a:effectLst/>
                <a:latin typeface="Arial" charset="0"/>
              </a:rPr>
              <a:t>a</a:t>
            </a:r>
            <a:r>
              <a:rPr lang="es-ES" altLang="es-MX" sz="1800" i="1" baseline="-25000">
                <a:solidFill>
                  <a:schemeClr val="tx1"/>
                </a:solidFill>
                <a:effectLst/>
                <a:latin typeface="Arial" charset="0"/>
              </a:rPr>
              <a:t>2</a:t>
            </a:r>
            <a:r>
              <a:rPr lang="es-ES" altLang="es-MX" sz="1800">
                <a:solidFill>
                  <a:schemeClr val="tx1"/>
                </a:solidFill>
                <a:effectLst/>
                <a:latin typeface="Arial" charset="0"/>
              </a:rPr>
              <a:t> son dos constantes arbitrarias, entonces:</a:t>
            </a:r>
          </a:p>
        </p:txBody>
      </p:sp>
      <p:graphicFrame>
        <p:nvGraphicFramePr>
          <p:cNvPr id="36867" name="Object 6"/>
          <p:cNvGraphicFramePr>
            <a:graphicFrameLocks noGrp="1" noChangeAspect="1"/>
          </p:cNvGraphicFramePr>
          <p:nvPr>
            <p:ph sz="half" idx="2"/>
          </p:nvPr>
        </p:nvGraphicFramePr>
        <p:xfrm>
          <a:off x="1866900" y="5684838"/>
          <a:ext cx="4716463" cy="455612"/>
        </p:xfrm>
        <a:graphic>
          <a:graphicData uri="http://schemas.openxmlformats.org/presentationml/2006/ole">
            <p:oleObj spid="_x0000_s101439" name="Equation" r:id="rId4" imgW="2628900" imgH="254000" progId="Equation.DSMT4">
              <p:embed/>
            </p:oleObj>
          </a:graphicData>
        </a:graphic>
      </p:graphicFrame>
    </p:spTree>
    <p:extLst>
      <p:ext uri="{BB962C8B-B14F-4D97-AF65-F5344CB8AC3E}">
        <p14:creationId xmlns:p14="http://schemas.microsoft.com/office/powerpoint/2010/main" xmlns="" val="2368554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499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499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499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104457" name="Rectangle 2"/>
          <p:cNvSpPr>
            <a:spLocks noChangeArrowheads="1"/>
          </p:cNvSpPr>
          <p:nvPr/>
        </p:nvSpPr>
        <p:spPr bwMode="auto">
          <a:xfrm>
            <a:off x="1428750" y="4487687"/>
            <a:ext cx="6858000" cy="596900"/>
          </a:xfrm>
          <a:prstGeom prst="rect">
            <a:avLst/>
          </a:prstGeom>
          <a:noFill/>
          <a:ln w="9525">
            <a:noFill/>
            <a:miter lim="800000"/>
            <a:headEnd/>
            <a:tailEnd/>
          </a:ln>
        </p:spPr>
        <p:txBody>
          <a:bodyPr anchor="ctr"/>
          <a:lstStyle/>
          <a:p>
            <a:r>
              <a:rPr lang="es-ES" sz="3600" b="1" dirty="0">
                <a:solidFill>
                  <a:schemeClr val="tx2"/>
                </a:solidFill>
              </a:rPr>
              <a:t> </a:t>
            </a:r>
          </a:p>
          <a:p>
            <a:endParaRPr lang="es-ES" sz="3600" b="1" dirty="0">
              <a:solidFill>
                <a:schemeClr val="tx2"/>
              </a:solidFill>
            </a:endParaRPr>
          </a:p>
          <a:p>
            <a:r>
              <a:rPr lang="es-ES" sz="1600" b="1" dirty="0">
                <a:solidFill>
                  <a:srgbClr val="FFFFFF"/>
                </a:solidFill>
              </a:rPr>
              <a:t>Una secuencia de números X, en los que el n-</a:t>
            </a:r>
            <a:r>
              <a:rPr lang="es-ES" sz="1600" b="1" dirty="0" err="1">
                <a:solidFill>
                  <a:srgbClr val="FFFFFF"/>
                </a:solidFill>
              </a:rPr>
              <a:t>ésimo</a:t>
            </a:r>
            <a:r>
              <a:rPr lang="es-ES" sz="1600" b="1" dirty="0">
                <a:solidFill>
                  <a:srgbClr val="FFFFFF"/>
                </a:solidFill>
              </a:rPr>
              <a:t> número se indica como x(n), se escribe formalmente como:  X = {x(n)}</a:t>
            </a:r>
            <a:endParaRPr lang="es-ES" sz="1600" dirty="0">
              <a:solidFill>
                <a:srgbClr val="FFFFFF"/>
              </a:solidFill>
            </a:endParaRPr>
          </a:p>
        </p:txBody>
      </p:sp>
      <p:sp>
        <p:nvSpPr>
          <p:cNvPr id="84999" name="Rectangle 2"/>
          <p:cNvSpPr>
            <a:spLocks noChangeArrowheads="1"/>
          </p:cNvSpPr>
          <p:nvPr/>
        </p:nvSpPr>
        <p:spPr bwMode="auto">
          <a:xfrm>
            <a:off x="1428750" y="1928813"/>
            <a:ext cx="6572250" cy="2071687"/>
          </a:xfrm>
          <a:prstGeom prst="rect">
            <a:avLst/>
          </a:prstGeom>
          <a:noFill/>
          <a:ln w="9525">
            <a:noFill/>
            <a:miter lim="800000"/>
            <a:headEnd/>
            <a:tailEnd/>
          </a:ln>
        </p:spPr>
        <p:txBody>
          <a:bodyPr anchor="ctr"/>
          <a:lstStyle/>
          <a:p>
            <a:endParaRPr lang="es-ES" sz="1600" b="1" dirty="0">
              <a:solidFill>
                <a:srgbClr val="C00000"/>
              </a:solidFill>
            </a:endParaRPr>
          </a:p>
          <a:p>
            <a:r>
              <a:rPr lang="es-ES" sz="1600" b="1" dirty="0" smtClean="0">
                <a:solidFill>
                  <a:srgbClr val="C00000"/>
                </a:solidFill>
              </a:rPr>
              <a:t>Las </a:t>
            </a:r>
            <a:r>
              <a:rPr lang="es-ES" sz="1600" b="1" dirty="0">
                <a:solidFill>
                  <a:srgbClr val="C00000"/>
                </a:solidFill>
              </a:rPr>
              <a:t>señales en tiempo discreto pueden aparecer al muestrear una señal en tiempo continuo </a:t>
            </a:r>
            <a:r>
              <a:rPr lang="es-ES" sz="1600" b="1" dirty="0" err="1">
                <a:solidFill>
                  <a:srgbClr val="C00000"/>
                </a:solidFill>
              </a:rPr>
              <a:t>X</a:t>
            </a:r>
            <a:r>
              <a:rPr lang="es-ES" sz="1000" b="1" dirty="0" err="1">
                <a:solidFill>
                  <a:srgbClr val="C00000"/>
                </a:solidFill>
              </a:rPr>
              <a:t>a</a:t>
            </a:r>
            <a:r>
              <a:rPr lang="es-ES" sz="1600" b="1" dirty="0">
                <a:solidFill>
                  <a:srgbClr val="C00000"/>
                </a:solidFill>
              </a:rPr>
              <a:t>(t).</a:t>
            </a:r>
          </a:p>
          <a:p>
            <a:endParaRPr lang="es-ES" sz="1600" b="1" dirty="0">
              <a:solidFill>
                <a:srgbClr val="C00000"/>
              </a:solidFill>
            </a:endParaRPr>
          </a:p>
          <a:p>
            <a:pPr algn="ctr"/>
            <a:r>
              <a:rPr lang="es-ES" sz="1600" b="1" dirty="0" err="1">
                <a:solidFill>
                  <a:schemeClr val="bg2">
                    <a:lumMod val="50000"/>
                  </a:schemeClr>
                </a:solidFill>
              </a:rPr>
              <a:t>X</a:t>
            </a:r>
            <a:r>
              <a:rPr lang="es-ES" sz="1000" b="1" dirty="0" err="1">
                <a:solidFill>
                  <a:schemeClr val="bg2">
                    <a:lumMod val="50000"/>
                  </a:schemeClr>
                </a:solidFill>
              </a:rPr>
              <a:t>a</a:t>
            </a:r>
            <a:r>
              <a:rPr lang="es-ES" sz="1600" b="1" dirty="0">
                <a:solidFill>
                  <a:schemeClr val="bg2">
                    <a:lumMod val="50000"/>
                  </a:schemeClr>
                </a:solidFill>
              </a:rPr>
              <a:t>(</a:t>
            </a:r>
            <a:r>
              <a:rPr lang="es-ES" sz="1600" b="1" dirty="0" err="1">
                <a:solidFill>
                  <a:schemeClr val="bg2">
                    <a:lumMod val="50000"/>
                  </a:schemeClr>
                </a:solidFill>
              </a:rPr>
              <a:t>nT</a:t>
            </a:r>
            <a:r>
              <a:rPr lang="es-ES" sz="1600" b="1" dirty="0">
                <a:solidFill>
                  <a:schemeClr val="bg2">
                    <a:lumMod val="50000"/>
                  </a:schemeClr>
                </a:solidFill>
              </a:rPr>
              <a:t>)=x(n)</a:t>
            </a:r>
          </a:p>
          <a:p>
            <a:endParaRPr lang="es-ES" sz="1600" b="1" dirty="0">
              <a:solidFill>
                <a:schemeClr val="tx2"/>
              </a:solidFill>
            </a:endParaRPr>
          </a:p>
          <a:p>
            <a:r>
              <a:rPr lang="es-ES" sz="1600" b="1" dirty="0">
                <a:solidFill>
                  <a:srgbClr val="FFFFFF"/>
                </a:solidFill>
              </a:rPr>
              <a:t>Siendo T el periodo de muestreo y su inversa es la frecuencia de muestreo.</a:t>
            </a:r>
          </a:p>
          <a:p>
            <a:endParaRPr lang="es-ES" sz="1600" b="1" dirty="0">
              <a:solidFill>
                <a:srgbClr val="FFFFFF"/>
              </a:solidFill>
            </a:endParaRPr>
          </a:p>
          <a:p>
            <a:r>
              <a:rPr lang="es-ES" sz="1600" b="1" dirty="0">
                <a:solidFill>
                  <a:srgbClr val="FFFFFF"/>
                </a:solidFill>
              </a:rPr>
              <a:t>Así que las señales en tiempo discreto se representan matemáticamente como secuencias de números,</a:t>
            </a:r>
          </a:p>
          <a:p>
            <a:r>
              <a:rPr lang="es-ES" sz="1600" b="1" dirty="0">
                <a:solidFill>
                  <a:srgbClr val="FFFFFF"/>
                </a:solidFill>
              </a:rPr>
              <a:t>Tal que  el n-</a:t>
            </a:r>
            <a:r>
              <a:rPr lang="es-ES" sz="1600" b="1" dirty="0" err="1">
                <a:solidFill>
                  <a:srgbClr val="FFFFFF"/>
                </a:solidFill>
              </a:rPr>
              <a:t>ésimo</a:t>
            </a:r>
            <a:r>
              <a:rPr lang="es-ES" sz="1600" b="1" dirty="0">
                <a:solidFill>
                  <a:srgbClr val="FFFFFF"/>
                </a:solidFill>
              </a:rPr>
              <a:t> número de la secuencia es igual al valor de la señal analógica </a:t>
            </a:r>
            <a:r>
              <a:rPr lang="es-ES" sz="1600" b="1" dirty="0" err="1">
                <a:solidFill>
                  <a:srgbClr val="FFFFFF"/>
                </a:solidFill>
              </a:rPr>
              <a:t>X</a:t>
            </a:r>
            <a:r>
              <a:rPr lang="es-ES" sz="1000" b="1" dirty="0" err="1">
                <a:solidFill>
                  <a:srgbClr val="FFFFFF"/>
                </a:solidFill>
              </a:rPr>
              <a:t>a</a:t>
            </a:r>
            <a:r>
              <a:rPr lang="es-ES" sz="1600" b="1" dirty="0">
                <a:solidFill>
                  <a:srgbClr val="FFFFFF"/>
                </a:solidFill>
              </a:rPr>
              <a:t>(t), en el instante temporal </a:t>
            </a:r>
            <a:r>
              <a:rPr lang="es-ES" sz="1600" b="1" dirty="0" err="1">
                <a:solidFill>
                  <a:srgbClr val="FFFFFF"/>
                </a:solidFill>
              </a:rPr>
              <a:t>nT</a:t>
            </a:r>
            <a:r>
              <a:rPr lang="es-ES" sz="1600" b="1" dirty="0">
                <a:solidFill>
                  <a:srgbClr val="FFFFFF"/>
                </a:solidFill>
              </a:rPr>
              <a:t>, </a:t>
            </a:r>
          </a:p>
          <a:p>
            <a:endParaRPr lang="es-ES" sz="1600" b="1" dirty="0">
              <a:solidFill>
                <a:schemeClr val="tx1">
                  <a:lumMod val="10000"/>
                </a:schemeClr>
              </a:solidFill>
            </a:endParaRPr>
          </a:p>
          <a:p>
            <a:endParaRPr lang="es-ES" sz="1400" b="1" dirty="0">
              <a:solidFill>
                <a:schemeClr val="tx1">
                  <a:lumMod val="10000"/>
                </a:schemeClr>
              </a:solidFill>
            </a:endParaRPr>
          </a:p>
          <a:p>
            <a:endParaRPr lang="es-ES" sz="1400" b="1" dirty="0">
              <a:solidFill>
                <a:schemeClr val="tx1">
                  <a:lumMod val="10000"/>
                </a:schemeClr>
              </a:solidFill>
            </a:endParaRPr>
          </a:p>
        </p:txBody>
      </p:sp>
      <p:sp>
        <p:nvSpPr>
          <p:cNvPr id="85000" name="Rectangle 2"/>
          <p:cNvSpPr>
            <a:spLocks noChangeArrowheads="1"/>
          </p:cNvSpPr>
          <p:nvPr/>
        </p:nvSpPr>
        <p:spPr bwMode="auto">
          <a:xfrm>
            <a:off x="1771650" y="341313"/>
            <a:ext cx="6858000" cy="596900"/>
          </a:xfrm>
          <a:prstGeom prst="rect">
            <a:avLst/>
          </a:prstGeom>
          <a:noFill/>
          <a:ln w="9525">
            <a:noFill/>
            <a:miter lim="800000"/>
            <a:headEnd/>
            <a:tailEnd/>
          </a:ln>
        </p:spPr>
        <p:txBody>
          <a:bodyPr anchor="ctr"/>
          <a:lstStyle/>
          <a:p>
            <a:r>
              <a:rPr lang="es-ES" sz="3600" b="1" dirty="0">
                <a:solidFill>
                  <a:schemeClr val="tx2"/>
                </a:solidFill>
              </a:rPr>
              <a:t> </a:t>
            </a:r>
          </a:p>
          <a:p>
            <a:endParaRPr lang="es-ES" sz="3600" b="1" dirty="0">
              <a:solidFill>
                <a:schemeClr val="tx2"/>
              </a:solidFill>
            </a:endParaRPr>
          </a:p>
          <a:p>
            <a:r>
              <a:rPr lang="es-ES" sz="2000" b="1" dirty="0" smtClean="0">
                <a:solidFill>
                  <a:schemeClr val="tx2"/>
                </a:solidFill>
              </a:rPr>
              <a:t> </a:t>
            </a:r>
            <a:endParaRPr lang="es-ES" sz="2000" dirty="0">
              <a:solidFill>
                <a:schemeClr val="tx1">
                  <a:lumMod val="10000"/>
                </a:schemeClr>
              </a:solidFill>
            </a:endParaRPr>
          </a:p>
        </p:txBody>
      </p:sp>
      <p:sp>
        <p:nvSpPr>
          <p:cNvPr id="2" name="1 Rectángulo"/>
          <p:cNvSpPr/>
          <p:nvPr/>
        </p:nvSpPr>
        <p:spPr>
          <a:xfrm>
            <a:off x="6156176" y="156647"/>
            <a:ext cx="2777363" cy="369332"/>
          </a:xfrm>
          <a:prstGeom prst="rect">
            <a:avLst/>
          </a:prstGeom>
        </p:spPr>
        <p:txBody>
          <a:bodyPr wrap="none">
            <a:spAutoFit/>
          </a:bodyPr>
          <a:lstStyle/>
          <a:p>
            <a:r>
              <a:rPr lang="es-ES" b="1" dirty="0">
                <a:solidFill>
                  <a:schemeClr val="tx2"/>
                </a:solidFill>
              </a:rPr>
              <a:t>Señales en tiempo discreto</a:t>
            </a:r>
            <a:endParaRPr lang="es-ES" dirty="0">
              <a:solidFill>
                <a:schemeClr val="tx2"/>
              </a:solidFill>
            </a:endParaRPr>
          </a:p>
        </p:txBody>
      </p:sp>
    </p:spTree>
    <p:extLst>
      <p:ext uri="{BB962C8B-B14F-4D97-AF65-F5344CB8AC3E}">
        <p14:creationId xmlns:p14="http://schemas.microsoft.com/office/powerpoint/2010/main" xmlns="" val="226020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4457">
                                            <p:txEl>
                                              <p:pRg st="2" end="2"/>
                                            </p:txEl>
                                          </p:spTgt>
                                        </p:tgtEl>
                                        <p:attrNameLst>
                                          <p:attrName>style.visibility</p:attrName>
                                        </p:attrNameLst>
                                      </p:cBhvr>
                                      <p:to>
                                        <p:strVal val="visible"/>
                                      </p:to>
                                    </p:set>
                                    <p:animEffect transition="in" filter="box(in)">
                                      <p:cBhvr>
                                        <p:cTn id="7" dur="500"/>
                                        <p:tgtEl>
                                          <p:spTgt spid="1044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2"/>
          <p:cNvSpPr txBox="1">
            <a:spLocks noChangeArrowheads="1"/>
          </p:cNvSpPr>
          <p:nvPr/>
        </p:nvSpPr>
        <p:spPr bwMode="auto">
          <a:xfrm>
            <a:off x="412750" y="473075"/>
            <a:ext cx="5122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2000">
                <a:solidFill>
                  <a:srgbClr val="FF3300"/>
                </a:solidFill>
                <a:effectLst/>
                <a:latin typeface="Arial" charset="0"/>
              </a:rPr>
              <a:t>2. Propiedad de Desplazamiento en tiempo.</a:t>
            </a:r>
          </a:p>
        </p:txBody>
      </p:sp>
      <p:graphicFrame>
        <p:nvGraphicFramePr>
          <p:cNvPr id="37890" name="Object 3"/>
          <p:cNvGraphicFramePr>
            <a:graphicFrameLocks noGrp="1" noChangeAspect="1"/>
          </p:cNvGraphicFramePr>
          <p:nvPr>
            <p:ph sz="half" idx="1"/>
          </p:nvPr>
        </p:nvGraphicFramePr>
        <p:xfrm>
          <a:off x="2309813" y="1227138"/>
          <a:ext cx="4098925" cy="1398587"/>
        </p:xfrm>
        <a:graphic>
          <a:graphicData uri="http://schemas.openxmlformats.org/presentationml/2006/ole">
            <p:oleObj spid="_x0000_s102462" name="Equation" r:id="rId3" imgW="2159000" imgH="736600" progId="Equation.DSMT4">
              <p:embed/>
            </p:oleObj>
          </a:graphicData>
        </a:graphic>
      </p:graphicFrame>
      <p:sp>
        <p:nvSpPr>
          <p:cNvPr id="37893" name="Text Box 4"/>
          <p:cNvSpPr txBox="1">
            <a:spLocks noChangeArrowheads="1"/>
          </p:cNvSpPr>
          <p:nvPr/>
        </p:nvSpPr>
        <p:spPr bwMode="auto">
          <a:xfrm>
            <a:off x="476250" y="3584575"/>
            <a:ext cx="4911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2000">
                <a:solidFill>
                  <a:srgbClr val="FF3300"/>
                </a:solidFill>
                <a:effectLst/>
                <a:latin typeface="Arial" charset="0"/>
              </a:rPr>
              <a:t>3. Propiedad de Diferenciación en tiempo.</a:t>
            </a:r>
          </a:p>
        </p:txBody>
      </p:sp>
      <p:graphicFrame>
        <p:nvGraphicFramePr>
          <p:cNvPr id="37891" name="Object 5"/>
          <p:cNvGraphicFramePr>
            <a:graphicFrameLocks noGrp="1" noChangeAspect="1"/>
          </p:cNvGraphicFramePr>
          <p:nvPr>
            <p:ph sz="half" idx="2"/>
          </p:nvPr>
        </p:nvGraphicFramePr>
        <p:xfrm>
          <a:off x="2347913" y="4448175"/>
          <a:ext cx="4060825" cy="1498600"/>
        </p:xfrm>
        <a:graphic>
          <a:graphicData uri="http://schemas.openxmlformats.org/presentationml/2006/ole">
            <p:oleObj spid="_x0000_s102463" name="Equation" r:id="rId4" imgW="2235200" imgH="901700" progId="Equation.DSMT4">
              <p:embed/>
            </p:oleObj>
          </a:graphicData>
        </a:graphic>
      </p:graphicFrame>
    </p:spTree>
    <p:extLst>
      <p:ext uri="{BB962C8B-B14F-4D97-AF65-F5344CB8AC3E}">
        <p14:creationId xmlns:p14="http://schemas.microsoft.com/office/powerpoint/2010/main" xmlns="" val="123275644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ext Box 2"/>
          <p:cNvSpPr txBox="1">
            <a:spLocks noChangeArrowheads="1"/>
          </p:cNvSpPr>
          <p:nvPr/>
        </p:nvSpPr>
        <p:spPr bwMode="auto">
          <a:xfrm>
            <a:off x="538163" y="492125"/>
            <a:ext cx="45561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2000">
                <a:solidFill>
                  <a:srgbClr val="FF3300"/>
                </a:solidFill>
                <a:effectLst/>
                <a:latin typeface="Arial" charset="0"/>
              </a:rPr>
              <a:t>4. Propiedad de Integración en tiempo.</a:t>
            </a:r>
          </a:p>
        </p:txBody>
      </p:sp>
      <p:graphicFrame>
        <p:nvGraphicFramePr>
          <p:cNvPr id="38914" name="Object 3"/>
          <p:cNvGraphicFramePr>
            <a:graphicFrameLocks noGrp="1" noChangeAspect="1"/>
          </p:cNvGraphicFramePr>
          <p:nvPr>
            <p:ph sz="half" idx="1"/>
          </p:nvPr>
        </p:nvGraphicFramePr>
        <p:xfrm>
          <a:off x="2354263" y="1135063"/>
          <a:ext cx="4203700" cy="1790700"/>
        </p:xfrm>
        <a:graphic>
          <a:graphicData uri="http://schemas.openxmlformats.org/presentationml/2006/ole">
            <p:oleObj spid="_x0000_s103516" name="Equation" r:id="rId3" imgW="2146300" imgH="914400" progId="Equation.DSMT4">
              <p:embed/>
            </p:oleObj>
          </a:graphicData>
        </a:graphic>
      </p:graphicFrame>
      <p:graphicFrame>
        <p:nvGraphicFramePr>
          <p:cNvPr id="38915" name="Object 4"/>
          <p:cNvGraphicFramePr>
            <a:graphicFrameLocks noGrp="1" noChangeAspect="1"/>
          </p:cNvGraphicFramePr>
          <p:nvPr>
            <p:ph sz="quarter" idx="2"/>
          </p:nvPr>
        </p:nvGraphicFramePr>
        <p:xfrm>
          <a:off x="2879725" y="4303713"/>
          <a:ext cx="3433763" cy="1489075"/>
        </p:xfrm>
        <a:graphic>
          <a:graphicData uri="http://schemas.openxmlformats.org/presentationml/2006/ole">
            <p:oleObj spid="_x0000_s103517" name="Equation" r:id="rId4" imgW="1981200" imgH="939800" progId="Equation.DSMT4">
              <p:embed/>
            </p:oleObj>
          </a:graphicData>
        </a:graphic>
      </p:graphicFrame>
      <p:sp>
        <p:nvSpPr>
          <p:cNvPr id="38918" name="Text Box 5"/>
          <p:cNvSpPr txBox="1">
            <a:spLocks noChangeArrowheads="1"/>
          </p:cNvSpPr>
          <p:nvPr/>
        </p:nvSpPr>
        <p:spPr bwMode="auto">
          <a:xfrm>
            <a:off x="439738" y="3563938"/>
            <a:ext cx="4826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2000">
                <a:solidFill>
                  <a:srgbClr val="FF3300"/>
                </a:solidFill>
                <a:effectLst/>
                <a:latin typeface="Arial" charset="0"/>
              </a:rPr>
              <a:t>5. Propiedad de Escalamiento en tiempo.</a:t>
            </a:r>
          </a:p>
        </p:txBody>
      </p:sp>
      <p:graphicFrame>
        <p:nvGraphicFramePr>
          <p:cNvPr id="38916" name="Object 6"/>
          <p:cNvGraphicFramePr>
            <a:graphicFrameLocks noGrp="1" noChangeAspect="1"/>
          </p:cNvGraphicFramePr>
          <p:nvPr>
            <p:ph sz="quarter" idx="3"/>
          </p:nvPr>
        </p:nvGraphicFramePr>
        <p:xfrm>
          <a:off x="2381250" y="6108700"/>
          <a:ext cx="714375" cy="323850"/>
        </p:xfrm>
        <a:graphic>
          <a:graphicData uri="http://schemas.openxmlformats.org/presentationml/2006/ole">
            <p:oleObj spid="_x0000_s103518" name="Equation" r:id="rId5" imgW="393359" imgH="177646" progId="Equation.DSMT4">
              <p:embed/>
            </p:oleObj>
          </a:graphicData>
        </a:graphic>
      </p:graphicFrame>
      <p:sp>
        <p:nvSpPr>
          <p:cNvPr id="38919" name="Text Box 7"/>
          <p:cNvSpPr txBox="1">
            <a:spLocks noChangeArrowheads="1"/>
          </p:cNvSpPr>
          <p:nvPr/>
        </p:nvSpPr>
        <p:spPr bwMode="auto">
          <a:xfrm>
            <a:off x="1524000" y="6096000"/>
            <a:ext cx="168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800">
                <a:solidFill>
                  <a:schemeClr val="tx1"/>
                </a:solidFill>
                <a:effectLst/>
                <a:latin typeface="Arial" charset="0"/>
              </a:rPr>
              <a:t>Donde            .</a:t>
            </a:r>
          </a:p>
        </p:txBody>
      </p:sp>
    </p:spTree>
    <p:extLst>
      <p:ext uri="{BB962C8B-B14F-4D97-AF65-F5344CB8AC3E}">
        <p14:creationId xmlns:p14="http://schemas.microsoft.com/office/powerpoint/2010/main" xmlns="" val="347267283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2"/>
          <p:cNvSpPr txBox="1">
            <a:spLocks noChangeArrowheads="1"/>
          </p:cNvSpPr>
          <p:nvPr/>
        </p:nvSpPr>
        <p:spPr bwMode="auto">
          <a:xfrm>
            <a:off x="401638" y="457200"/>
            <a:ext cx="30607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2000">
                <a:solidFill>
                  <a:srgbClr val="FF3300"/>
                </a:solidFill>
                <a:effectLst/>
                <a:latin typeface="Arial" charset="0"/>
              </a:rPr>
              <a:t>6. Propiedad de Simetría.</a:t>
            </a:r>
          </a:p>
        </p:txBody>
      </p:sp>
      <p:graphicFrame>
        <p:nvGraphicFramePr>
          <p:cNvPr id="39938" name="Object 3"/>
          <p:cNvGraphicFramePr>
            <a:graphicFrameLocks noGrp="1" noChangeAspect="1"/>
          </p:cNvGraphicFramePr>
          <p:nvPr>
            <p:ph sz="half" idx="1"/>
          </p:nvPr>
        </p:nvGraphicFramePr>
        <p:xfrm>
          <a:off x="2176463" y="1055688"/>
          <a:ext cx="4132262" cy="1463675"/>
        </p:xfrm>
        <a:graphic>
          <a:graphicData uri="http://schemas.openxmlformats.org/presentationml/2006/ole">
            <p:oleObj spid="_x0000_s104510" name="Equation" r:id="rId3" imgW="2044700" imgH="723900" progId="Equation.DSMT4">
              <p:embed/>
            </p:oleObj>
          </a:graphicData>
        </a:graphic>
      </p:graphicFrame>
      <p:sp>
        <p:nvSpPr>
          <p:cNvPr id="39941" name="Text Box 4"/>
          <p:cNvSpPr txBox="1">
            <a:spLocks noChangeArrowheads="1"/>
          </p:cNvSpPr>
          <p:nvPr/>
        </p:nvSpPr>
        <p:spPr bwMode="auto">
          <a:xfrm>
            <a:off x="530225" y="3854450"/>
            <a:ext cx="55324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2000">
                <a:solidFill>
                  <a:srgbClr val="FF3300"/>
                </a:solidFill>
                <a:effectLst/>
                <a:latin typeface="Arial" charset="0"/>
              </a:rPr>
              <a:t>7. Propiedad de Desplazamiento en frecuencia.</a:t>
            </a:r>
          </a:p>
        </p:txBody>
      </p:sp>
      <p:graphicFrame>
        <p:nvGraphicFramePr>
          <p:cNvPr id="39939" name="Object 5"/>
          <p:cNvGraphicFramePr>
            <a:graphicFrameLocks noGrp="1" noChangeAspect="1"/>
          </p:cNvGraphicFramePr>
          <p:nvPr>
            <p:ph sz="half" idx="2"/>
          </p:nvPr>
        </p:nvGraphicFramePr>
        <p:xfrm>
          <a:off x="1989138" y="4635500"/>
          <a:ext cx="4518025" cy="1360488"/>
        </p:xfrm>
        <a:graphic>
          <a:graphicData uri="http://schemas.openxmlformats.org/presentationml/2006/ole">
            <p:oleObj spid="_x0000_s104511" name="Equation" r:id="rId4" imgW="2235200" imgH="736600" progId="Equation.DSMT4">
              <p:embed/>
            </p:oleObj>
          </a:graphicData>
        </a:graphic>
      </p:graphicFrame>
    </p:spTree>
    <p:extLst>
      <p:ext uri="{BB962C8B-B14F-4D97-AF65-F5344CB8AC3E}">
        <p14:creationId xmlns:p14="http://schemas.microsoft.com/office/powerpoint/2010/main" xmlns="" val="112564931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2"/>
          <p:cNvSpPr txBox="1">
            <a:spLocks noChangeArrowheads="1"/>
          </p:cNvSpPr>
          <p:nvPr/>
        </p:nvSpPr>
        <p:spPr bwMode="auto">
          <a:xfrm>
            <a:off x="441325" y="434975"/>
            <a:ext cx="53213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2000">
                <a:solidFill>
                  <a:srgbClr val="FF3300"/>
                </a:solidFill>
                <a:effectLst/>
                <a:latin typeface="Arial" charset="0"/>
              </a:rPr>
              <a:t>8. Propiedad de Diferenciación en frecuencia.</a:t>
            </a:r>
          </a:p>
        </p:txBody>
      </p:sp>
      <p:graphicFrame>
        <p:nvGraphicFramePr>
          <p:cNvPr id="40962" name="Object 3"/>
          <p:cNvGraphicFramePr>
            <a:graphicFrameLocks noGrp="1" noChangeAspect="1"/>
          </p:cNvGraphicFramePr>
          <p:nvPr>
            <p:ph sz="half" idx="1"/>
          </p:nvPr>
        </p:nvGraphicFramePr>
        <p:xfrm>
          <a:off x="2157413" y="952500"/>
          <a:ext cx="4344987" cy="1695450"/>
        </p:xfrm>
        <a:graphic>
          <a:graphicData uri="http://schemas.openxmlformats.org/presentationml/2006/ole">
            <p:oleObj spid="_x0000_s105534" name="Equation" r:id="rId3" imgW="2311400" imgH="901700" progId="Equation.DSMT4">
              <p:embed/>
            </p:oleObj>
          </a:graphicData>
        </a:graphic>
      </p:graphicFrame>
      <p:sp>
        <p:nvSpPr>
          <p:cNvPr id="40965" name="Text Box 4"/>
          <p:cNvSpPr txBox="1">
            <a:spLocks noChangeArrowheads="1"/>
          </p:cNvSpPr>
          <p:nvPr/>
        </p:nvSpPr>
        <p:spPr bwMode="auto">
          <a:xfrm>
            <a:off x="415925" y="3257550"/>
            <a:ext cx="34163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2000">
                <a:solidFill>
                  <a:srgbClr val="FF3300"/>
                </a:solidFill>
                <a:effectLst/>
                <a:latin typeface="Arial" charset="0"/>
              </a:rPr>
              <a:t>9. Propiedad de Modulación.</a:t>
            </a:r>
          </a:p>
        </p:txBody>
      </p:sp>
      <p:graphicFrame>
        <p:nvGraphicFramePr>
          <p:cNvPr id="40963" name="Object 5"/>
          <p:cNvGraphicFramePr>
            <a:graphicFrameLocks noGrp="1" noChangeAspect="1"/>
          </p:cNvGraphicFramePr>
          <p:nvPr>
            <p:ph sz="half" idx="2"/>
          </p:nvPr>
        </p:nvGraphicFramePr>
        <p:xfrm>
          <a:off x="1473200" y="3863975"/>
          <a:ext cx="6245225" cy="2835275"/>
        </p:xfrm>
        <a:graphic>
          <a:graphicData uri="http://schemas.openxmlformats.org/presentationml/2006/ole">
            <p:oleObj spid="_x0000_s105535" name="Equation" r:id="rId4" imgW="3327400" imgH="1511300" progId="Equation.DSMT4">
              <p:embed/>
            </p:oleObj>
          </a:graphicData>
        </a:graphic>
      </p:graphicFrame>
    </p:spTree>
    <p:extLst>
      <p:ext uri="{BB962C8B-B14F-4D97-AF65-F5344CB8AC3E}">
        <p14:creationId xmlns:p14="http://schemas.microsoft.com/office/powerpoint/2010/main" xmlns="" val="318965615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558800" y="431800"/>
            <a:ext cx="381317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2200" dirty="0" smtClean="0">
                <a:solidFill>
                  <a:schemeClr val="tx1"/>
                </a:solidFill>
                <a:effectLst/>
                <a:latin typeface="Arial" charset="0"/>
              </a:rPr>
              <a:t> </a:t>
            </a:r>
            <a:r>
              <a:rPr lang="es-ES" altLang="es-MX" sz="2200" dirty="0">
                <a:solidFill>
                  <a:schemeClr val="tx1"/>
                </a:solidFill>
                <a:effectLst/>
                <a:latin typeface="Arial" charset="0"/>
              </a:rPr>
              <a:t>Espectro de potencia.</a:t>
            </a:r>
          </a:p>
          <a:p>
            <a:pPr eaLnBrk="1" hangingPunct="1"/>
            <a:endParaRPr lang="es-ES" altLang="es-MX" sz="2200" dirty="0">
              <a:solidFill>
                <a:schemeClr val="tx1"/>
              </a:solidFill>
              <a:effectLst/>
              <a:latin typeface="Arial" charset="0"/>
            </a:endParaRPr>
          </a:p>
        </p:txBody>
      </p:sp>
      <p:sp>
        <p:nvSpPr>
          <p:cNvPr id="93187" name="Text Box 3"/>
          <p:cNvSpPr txBox="1">
            <a:spLocks noChangeArrowheads="1"/>
          </p:cNvSpPr>
          <p:nvPr/>
        </p:nvSpPr>
        <p:spPr bwMode="auto">
          <a:xfrm>
            <a:off x="522288" y="1222375"/>
            <a:ext cx="81549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800">
                <a:solidFill>
                  <a:schemeClr val="tx1"/>
                </a:solidFill>
                <a:effectLst/>
                <a:latin typeface="Arial" charset="0"/>
              </a:rPr>
              <a:t>El espectro de potencia de una señal es la medida de la distribución de las amplitudes de las componentes frecuenciales que forman a la señal.</a:t>
            </a:r>
          </a:p>
          <a:p>
            <a:pPr eaLnBrk="1" hangingPunct="1"/>
            <a:endParaRPr lang="es-ES" altLang="es-MX" sz="1800">
              <a:solidFill>
                <a:schemeClr val="tx1"/>
              </a:solidFill>
              <a:effectLst/>
              <a:latin typeface="Arial" charset="0"/>
            </a:endParaRPr>
          </a:p>
        </p:txBody>
      </p:sp>
      <p:pic>
        <p:nvPicPr>
          <p:cNvPr id="93188" name="Picture 4" descr="Voice_waveform_and_spectrum"/>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95375" y="2690813"/>
            <a:ext cx="6970713" cy="278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0274598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sz="half" idx="1"/>
          </p:nvPr>
        </p:nvSpPr>
        <p:spPr>
          <a:xfrm>
            <a:off x="455613" y="1598613"/>
            <a:ext cx="8140700" cy="4768850"/>
          </a:xfrm>
        </p:spPr>
        <p:txBody>
          <a:bodyPr/>
          <a:lstStyle/>
          <a:p>
            <a:pPr eaLnBrk="1" hangingPunct="1">
              <a:buFontTx/>
              <a:buNone/>
              <a:defRPr/>
            </a:pPr>
            <a:r>
              <a:rPr lang="es-MX" sz="1600" smtClean="0"/>
              <a:t>Intensidad de señal. Esta relacionada con la cantidad de energía o potencia que contiene una señal eléctrica.</a:t>
            </a:r>
          </a:p>
          <a:p>
            <a:pPr eaLnBrk="1" hangingPunct="1">
              <a:buFontTx/>
              <a:buNone/>
              <a:defRPr/>
            </a:pPr>
            <a:endParaRPr lang="es-MX" sz="1600" smtClean="0"/>
          </a:p>
          <a:p>
            <a:pPr eaLnBrk="1" hangingPunct="1">
              <a:buFontTx/>
              <a:buNone/>
              <a:defRPr/>
            </a:pPr>
            <a:r>
              <a:rPr lang="es-MX" sz="1600" smtClean="0"/>
              <a:t>La energía de una señal f(t) se define como:</a:t>
            </a:r>
          </a:p>
          <a:p>
            <a:pPr eaLnBrk="1" hangingPunct="1">
              <a:buFontTx/>
              <a:buNone/>
              <a:defRPr/>
            </a:pPr>
            <a:endParaRPr lang="es-MX" sz="1600" smtClean="0"/>
          </a:p>
          <a:p>
            <a:pPr algn="r" eaLnBrk="1" hangingPunct="1">
              <a:buFontTx/>
              <a:buNone/>
              <a:defRPr/>
            </a:pPr>
            <a:endParaRPr lang="es-MX" sz="1600" smtClean="0"/>
          </a:p>
          <a:p>
            <a:pPr algn="r" eaLnBrk="1" hangingPunct="1">
              <a:buFontTx/>
              <a:buNone/>
              <a:defRPr/>
            </a:pPr>
            <a:endParaRPr lang="es-MX" sz="1600" smtClean="0"/>
          </a:p>
          <a:p>
            <a:pPr eaLnBrk="1" hangingPunct="1">
              <a:buFontTx/>
              <a:buNone/>
              <a:defRPr/>
            </a:pPr>
            <a:endParaRPr lang="es-MX" sz="1600" smtClean="0"/>
          </a:p>
          <a:p>
            <a:pPr eaLnBrk="1" hangingPunct="1">
              <a:buFontTx/>
              <a:buNone/>
              <a:defRPr/>
            </a:pPr>
            <a:endParaRPr lang="es-MX" sz="1600" smtClean="0"/>
          </a:p>
          <a:p>
            <a:pPr eaLnBrk="1" hangingPunct="1">
              <a:buFontTx/>
              <a:buNone/>
              <a:defRPr/>
            </a:pPr>
            <a:r>
              <a:rPr lang="es-MX" sz="1600" smtClean="0"/>
              <a:t>La potencia de una señal f(t) se define como:</a:t>
            </a:r>
          </a:p>
          <a:p>
            <a:pPr eaLnBrk="1" hangingPunct="1">
              <a:buFontTx/>
              <a:buNone/>
              <a:defRPr/>
            </a:pPr>
            <a:endParaRPr lang="es-MX" sz="1600" smtClean="0"/>
          </a:p>
          <a:p>
            <a:pPr algn="r" eaLnBrk="1" hangingPunct="1">
              <a:buFontTx/>
              <a:buNone/>
              <a:defRPr/>
            </a:pPr>
            <a:endParaRPr lang="es-MX" sz="1600" smtClean="0"/>
          </a:p>
          <a:p>
            <a:pPr eaLnBrk="1" hangingPunct="1">
              <a:buFontTx/>
              <a:buNone/>
              <a:defRPr/>
            </a:pPr>
            <a:endParaRPr lang="es-MX" sz="1600" smtClean="0"/>
          </a:p>
          <a:p>
            <a:pPr eaLnBrk="1" hangingPunct="1">
              <a:buFontTx/>
              <a:buNone/>
              <a:defRPr/>
            </a:pPr>
            <a:endParaRPr lang="es-MX" sz="1600" smtClean="0"/>
          </a:p>
          <a:p>
            <a:pPr eaLnBrk="1" hangingPunct="1">
              <a:buFontTx/>
              <a:buNone/>
              <a:defRPr/>
            </a:pPr>
            <a:r>
              <a:rPr lang="es-MX" sz="1600" smtClean="0"/>
              <a:t>El decibel es una unidad para medir la intensidad o potencia de una señal eléctrica.</a:t>
            </a:r>
            <a:endParaRPr lang="es-ES" sz="1600" smtClean="0"/>
          </a:p>
        </p:txBody>
      </p:sp>
      <p:graphicFrame>
        <p:nvGraphicFramePr>
          <p:cNvPr id="43010" name="Object 3"/>
          <p:cNvGraphicFramePr>
            <a:graphicFrameLocks noGrp="1" noChangeAspect="1"/>
          </p:cNvGraphicFramePr>
          <p:nvPr>
            <p:ph sz="quarter" idx="2"/>
          </p:nvPr>
        </p:nvGraphicFramePr>
        <p:xfrm>
          <a:off x="3317875" y="3216275"/>
          <a:ext cx="1860550" cy="806450"/>
        </p:xfrm>
        <a:graphic>
          <a:graphicData uri="http://schemas.openxmlformats.org/presentationml/2006/ole">
            <p:oleObj spid="_x0000_s107582" name="Equation" r:id="rId3" imgW="965200" imgH="457200" progId="Equation.DSMT4">
              <p:embed/>
            </p:oleObj>
          </a:graphicData>
        </a:graphic>
      </p:graphicFrame>
      <p:sp>
        <p:nvSpPr>
          <p:cNvPr id="43013" name="Text Box 4"/>
          <p:cNvSpPr txBox="1">
            <a:spLocks noChangeArrowheads="1"/>
          </p:cNvSpPr>
          <p:nvPr/>
        </p:nvSpPr>
        <p:spPr bwMode="auto">
          <a:xfrm>
            <a:off x="727075" y="363538"/>
            <a:ext cx="556594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000" b="1" u="sng" dirty="0" smtClean="0">
                <a:solidFill>
                  <a:schemeClr val="tx1"/>
                </a:solidFill>
                <a:effectLst/>
                <a:latin typeface="Arial" charset="0"/>
              </a:rPr>
              <a:t>Intensidad </a:t>
            </a:r>
            <a:r>
              <a:rPr lang="es-MX" altLang="es-MX" sz="2000" b="1" u="sng" dirty="0">
                <a:solidFill>
                  <a:schemeClr val="tx1"/>
                </a:solidFill>
                <a:effectLst/>
                <a:latin typeface="Arial" charset="0"/>
              </a:rPr>
              <a:t>y potencia de la señal, decibeles.</a:t>
            </a:r>
            <a:endParaRPr lang="es-ES" altLang="es-MX" sz="2000" b="1" u="sng" dirty="0">
              <a:solidFill>
                <a:schemeClr val="tx1"/>
              </a:solidFill>
              <a:effectLst/>
              <a:latin typeface="Arial" charset="0"/>
            </a:endParaRPr>
          </a:p>
        </p:txBody>
      </p:sp>
      <p:graphicFrame>
        <p:nvGraphicFramePr>
          <p:cNvPr id="43011" name="Object 5"/>
          <p:cNvGraphicFramePr>
            <a:graphicFrameLocks noGrp="1" noChangeAspect="1"/>
          </p:cNvGraphicFramePr>
          <p:nvPr>
            <p:ph sz="quarter" idx="3"/>
          </p:nvPr>
        </p:nvGraphicFramePr>
        <p:xfrm>
          <a:off x="3252788" y="4852988"/>
          <a:ext cx="2422525" cy="841375"/>
        </p:xfrm>
        <a:graphic>
          <a:graphicData uri="http://schemas.openxmlformats.org/presentationml/2006/ole">
            <p:oleObj spid="_x0000_s107583" name="Equation" r:id="rId4" imgW="1371600" imgH="520700" progId="Equation.DSMT4">
              <p:embed/>
            </p:oleObj>
          </a:graphicData>
        </a:graphic>
      </p:graphicFrame>
      <p:pic>
        <p:nvPicPr>
          <p:cNvPr id="43014" name="Picture 6" descr="FIGURA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9315447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sz="half" idx="4294967295"/>
          </p:nvPr>
        </p:nvSpPr>
        <p:spPr>
          <a:xfrm>
            <a:off x="346075" y="1495425"/>
            <a:ext cx="8140700" cy="4768850"/>
          </a:xfrm>
        </p:spPr>
        <p:txBody>
          <a:bodyPr/>
          <a:lstStyle/>
          <a:p>
            <a:pPr>
              <a:lnSpc>
                <a:spcPct val="80000"/>
              </a:lnSpc>
              <a:defRPr/>
            </a:pPr>
            <a:r>
              <a:rPr lang="es-ES" sz="1400" dirty="0" smtClean="0"/>
              <a:t>En todo sistema lineal, la respuesta r(t) a una función de excitación f(t), está dada como: </a:t>
            </a:r>
          </a:p>
          <a:p>
            <a:pPr>
              <a:lnSpc>
                <a:spcPct val="80000"/>
              </a:lnSpc>
              <a:defRPr/>
            </a:pPr>
            <a:endParaRPr lang="es-ES" sz="1400" dirty="0" smtClean="0"/>
          </a:p>
          <a:p>
            <a:pPr>
              <a:lnSpc>
                <a:spcPct val="80000"/>
              </a:lnSpc>
              <a:defRPr/>
            </a:pPr>
            <a:endParaRPr lang="es-ES" sz="1400" dirty="0" smtClean="0"/>
          </a:p>
          <a:p>
            <a:pPr algn="r">
              <a:lnSpc>
                <a:spcPct val="80000"/>
              </a:lnSpc>
              <a:buFontTx/>
              <a:buNone/>
              <a:defRPr/>
            </a:pPr>
            <a:r>
              <a:rPr lang="es-ES" sz="1400" dirty="0" smtClean="0"/>
              <a:t>..(2.5.1)</a:t>
            </a:r>
          </a:p>
          <a:p>
            <a:pPr>
              <a:lnSpc>
                <a:spcPct val="80000"/>
              </a:lnSpc>
              <a:defRPr/>
            </a:pPr>
            <a:endParaRPr lang="es-ES" sz="1400" dirty="0" smtClean="0"/>
          </a:p>
          <a:p>
            <a:pPr>
              <a:lnSpc>
                <a:spcPct val="80000"/>
              </a:lnSpc>
              <a:defRPr/>
            </a:pPr>
            <a:endParaRPr lang="es-ES" sz="1400" dirty="0" smtClean="0"/>
          </a:p>
          <a:p>
            <a:pPr>
              <a:lnSpc>
                <a:spcPct val="80000"/>
              </a:lnSpc>
              <a:defRPr/>
            </a:pPr>
            <a:endParaRPr lang="es-ES" sz="1400" dirty="0" smtClean="0"/>
          </a:p>
          <a:p>
            <a:pPr>
              <a:lnSpc>
                <a:spcPct val="80000"/>
              </a:lnSpc>
              <a:defRPr/>
            </a:pPr>
            <a:r>
              <a:rPr lang="es-ES" sz="1400" dirty="0" smtClean="0"/>
              <a:t>Donde h(t) de la ecuación anterior se conoce como FUNCION CARACTERISTICA DEL SISTEMA.</a:t>
            </a:r>
          </a:p>
          <a:p>
            <a:pPr>
              <a:lnSpc>
                <a:spcPct val="80000"/>
              </a:lnSpc>
              <a:defRPr/>
            </a:pPr>
            <a:r>
              <a:rPr lang="es-ES" sz="1400" dirty="0" smtClean="0"/>
              <a:t>Si consideramos a </a:t>
            </a:r>
          </a:p>
          <a:p>
            <a:pPr>
              <a:lnSpc>
                <a:spcPct val="80000"/>
              </a:lnSpc>
              <a:defRPr/>
            </a:pPr>
            <a:endParaRPr lang="es-ES" sz="1400" dirty="0" smtClean="0"/>
          </a:p>
          <a:p>
            <a:pPr>
              <a:lnSpc>
                <a:spcPct val="80000"/>
              </a:lnSpc>
              <a:defRPr/>
            </a:pPr>
            <a:endParaRPr lang="es-ES" sz="1400" dirty="0" smtClean="0"/>
          </a:p>
          <a:p>
            <a:pPr>
              <a:lnSpc>
                <a:spcPct val="80000"/>
              </a:lnSpc>
              <a:buFontTx/>
              <a:buNone/>
              <a:defRPr/>
            </a:pPr>
            <a:endParaRPr lang="es-ES" sz="1400" dirty="0" smtClean="0"/>
          </a:p>
          <a:p>
            <a:pPr>
              <a:lnSpc>
                <a:spcPct val="80000"/>
              </a:lnSpc>
              <a:defRPr/>
            </a:pPr>
            <a:endParaRPr lang="es-ES" sz="1400" dirty="0" smtClean="0"/>
          </a:p>
          <a:p>
            <a:pPr>
              <a:lnSpc>
                <a:spcPct val="80000"/>
              </a:lnSpc>
              <a:defRPr/>
            </a:pPr>
            <a:endParaRPr lang="es-ES" sz="1400" dirty="0" smtClean="0"/>
          </a:p>
          <a:p>
            <a:pPr>
              <a:lnSpc>
                <a:spcPct val="80000"/>
              </a:lnSpc>
              <a:defRPr/>
            </a:pPr>
            <a:endParaRPr lang="es-ES" sz="1400" dirty="0" smtClean="0"/>
          </a:p>
          <a:p>
            <a:pPr>
              <a:lnSpc>
                <a:spcPct val="80000"/>
              </a:lnSpc>
              <a:defRPr/>
            </a:pPr>
            <a:endParaRPr lang="es-ES" sz="1400" dirty="0" smtClean="0"/>
          </a:p>
          <a:p>
            <a:pPr>
              <a:lnSpc>
                <a:spcPct val="80000"/>
              </a:lnSpc>
              <a:defRPr/>
            </a:pPr>
            <a:r>
              <a:rPr lang="es-ES" sz="1400" dirty="0" smtClean="0"/>
              <a:t>Sustituyendo en ecuación (2.5.1)</a:t>
            </a:r>
          </a:p>
          <a:p>
            <a:pPr algn="r">
              <a:lnSpc>
                <a:spcPct val="80000"/>
              </a:lnSpc>
              <a:defRPr/>
            </a:pPr>
            <a:endParaRPr lang="es-ES" sz="1400" dirty="0" smtClean="0"/>
          </a:p>
          <a:p>
            <a:pPr algn="r">
              <a:lnSpc>
                <a:spcPct val="80000"/>
              </a:lnSpc>
              <a:defRPr/>
            </a:pPr>
            <a:endParaRPr lang="es-ES" sz="1400" dirty="0" smtClean="0"/>
          </a:p>
          <a:p>
            <a:pPr algn="r">
              <a:lnSpc>
                <a:spcPct val="80000"/>
              </a:lnSpc>
              <a:defRPr/>
            </a:pPr>
            <a:endParaRPr lang="es-ES" sz="1400" dirty="0" smtClean="0"/>
          </a:p>
          <a:p>
            <a:pPr algn="r">
              <a:lnSpc>
                <a:spcPct val="80000"/>
              </a:lnSpc>
              <a:buFontTx/>
              <a:buNone/>
              <a:defRPr/>
            </a:pPr>
            <a:r>
              <a:rPr lang="es-ES" sz="1400" dirty="0" smtClean="0"/>
              <a:t>(2.5.2)</a:t>
            </a:r>
          </a:p>
          <a:p>
            <a:pPr>
              <a:lnSpc>
                <a:spcPct val="80000"/>
              </a:lnSpc>
              <a:defRPr/>
            </a:pPr>
            <a:endParaRPr lang="es-ES" sz="1400" dirty="0" smtClean="0"/>
          </a:p>
          <a:p>
            <a:pPr eaLnBrk="1" hangingPunct="1">
              <a:lnSpc>
                <a:spcPct val="80000"/>
              </a:lnSpc>
              <a:buFontTx/>
              <a:buNone/>
              <a:defRPr/>
            </a:pPr>
            <a:endParaRPr lang="es-ES" sz="1400" dirty="0" smtClean="0"/>
          </a:p>
        </p:txBody>
      </p:sp>
      <p:pic>
        <p:nvPicPr>
          <p:cNvPr id="47111" name="Picture 6" descr="FIGURA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112" name="Text Box 4"/>
          <p:cNvSpPr txBox="1">
            <a:spLocks noChangeArrowheads="1"/>
          </p:cNvSpPr>
          <p:nvPr/>
        </p:nvSpPr>
        <p:spPr bwMode="auto">
          <a:xfrm>
            <a:off x="428625" y="341313"/>
            <a:ext cx="75057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400" b="1" u="sng" dirty="0" smtClean="0">
                <a:solidFill>
                  <a:schemeClr val="tx1"/>
                </a:solidFill>
                <a:effectLst/>
                <a:latin typeface="Arial" charset="0"/>
              </a:rPr>
              <a:t>1.5 Respuesta de un sistema a la función impulso unitario</a:t>
            </a:r>
            <a:endParaRPr lang="es-ES" altLang="es-MX" sz="2400" b="1" u="sng" dirty="0">
              <a:solidFill>
                <a:schemeClr val="tx1"/>
              </a:solidFill>
              <a:effectLst/>
              <a:latin typeface="Arial" charset="0"/>
            </a:endParaRPr>
          </a:p>
        </p:txBody>
      </p:sp>
      <p:sp>
        <p:nvSpPr>
          <p:cNvPr id="301062" name="Rectangle 6"/>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47106" name="Object 5"/>
          <p:cNvGraphicFramePr>
            <a:graphicFrameLocks noChangeAspect="1"/>
          </p:cNvGraphicFramePr>
          <p:nvPr/>
        </p:nvGraphicFramePr>
        <p:xfrm>
          <a:off x="3333750" y="2057400"/>
          <a:ext cx="3406775" cy="704850"/>
        </p:xfrm>
        <a:graphic>
          <a:graphicData uri="http://schemas.openxmlformats.org/presentationml/2006/ole">
            <p:oleObj spid="_x0000_s130090" name="Equation" r:id="rId4" imgW="2209800" imgH="457200" progId="Equation.DSMT4">
              <p:embed/>
            </p:oleObj>
          </a:graphicData>
        </a:graphic>
      </p:graphicFrame>
      <p:sp>
        <p:nvSpPr>
          <p:cNvPr id="301064" name="Rectangle 8"/>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47107" name="Object 7"/>
          <p:cNvGraphicFramePr>
            <a:graphicFrameLocks noChangeAspect="1"/>
          </p:cNvGraphicFramePr>
          <p:nvPr/>
        </p:nvGraphicFramePr>
        <p:xfrm>
          <a:off x="4133850" y="3848100"/>
          <a:ext cx="1524000" cy="427038"/>
        </p:xfrm>
        <a:graphic>
          <a:graphicData uri="http://schemas.openxmlformats.org/presentationml/2006/ole">
            <p:oleObj spid="_x0000_s130091" name="Equation" r:id="rId5" imgW="710891" imgH="203112" progId="Equation.DSMT4">
              <p:embed/>
            </p:oleObj>
          </a:graphicData>
        </a:graphic>
      </p:graphicFrame>
      <p:sp>
        <p:nvSpPr>
          <p:cNvPr id="301066" name="Rectangle 10"/>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47108" name="Object 9"/>
          <p:cNvGraphicFramePr>
            <a:graphicFrameLocks noChangeAspect="1"/>
          </p:cNvGraphicFramePr>
          <p:nvPr/>
        </p:nvGraphicFramePr>
        <p:xfrm>
          <a:off x="4229100" y="5048250"/>
          <a:ext cx="2190750" cy="438150"/>
        </p:xfrm>
        <a:graphic>
          <a:graphicData uri="http://schemas.openxmlformats.org/presentationml/2006/ole">
            <p:oleObj spid="_x0000_s130092" name="Equation" r:id="rId6" imgW="1002865" imgH="203112" progId="Equation.DSMT4">
              <p:embed/>
            </p:oleObj>
          </a:graphicData>
        </a:graphic>
      </p:graphicFrame>
      <p:sp>
        <p:nvSpPr>
          <p:cNvPr id="301068" name="Rectangle 12"/>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47109" name="Object 11"/>
          <p:cNvGraphicFramePr>
            <a:graphicFrameLocks noChangeAspect="1"/>
          </p:cNvGraphicFramePr>
          <p:nvPr/>
        </p:nvGraphicFramePr>
        <p:xfrm>
          <a:off x="4933950" y="5657850"/>
          <a:ext cx="1566863" cy="457200"/>
        </p:xfrm>
        <a:graphic>
          <a:graphicData uri="http://schemas.openxmlformats.org/presentationml/2006/ole">
            <p:oleObj spid="_x0000_s130093" name="Equation" r:id="rId7" imgW="685800" imgH="203200" progId="Equation.DSMT4">
              <p:embed/>
            </p:oleObj>
          </a:graphicData>
        </a:graphic>
      </p:graphicFrame>
    </p:spTree>
    <p:extLst>
      <p:ext uri="{BB962C8B-B14F-4D97-AF65-F5344CB8AC3E}">
        <p14:creationId xmlns:p14="http://schemas.microsoft.com/office/powerpoint/2010/main" xmlns="" val="190812672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sz="half" idx="4294967295"/>
          </p:nvPr>
        </p:nvSpPr>
        <p:spPr>
          <a:xfrm>
            <a:off x="346075" y="1495425"/>
            <a:ext cx="8140700" cy="4768850"/>
          </a:xfrm>
        </p:spPr>
        <p:txBody>
          <a:bodyPr/>
          <a:lstStyle/>
          <a:p>
            <a:pPr>
              <a:lnSpc>
                <a:spcPct val="80000"/>
              </a:lnSpc>
              <a:defRPr/>
            </a:pPr>
            <a:r>
              <a:rPr lang="es-ES" sz="1600" dirty="0" smtClean="0"/>
              <a:t>Como podemos observar de la ecuación (2.5.2), la función característica del sistema h(t) es además la RESPUESTA DEL SISTEMA AL IMPULSO UNITARIO.</a:t>
            </a:r>
          </a:p>
          <a:p>
            <a:pPr>
              <a:lnSpc>
                <a:spcPct val="80000"/>
              </a:lnSpc>
              <a:defRPr/>
            </a:pPr>
            <a:endParaRPr lang="es-ES" sz="1600" dirty="0" smtClean="0"/>
          </a:p>
          <a:p>
            <a:pPr>
              <a:lnSpc>
                <a:spcPct val="80000"/>
              </a:lnSpc>
              <a:defRPr/>
            </a:pPr>
            <a:endParaRPr lang="es-ES" sz="1600" dirty="0" smtClean="0"/>
          </a:p>
          <a:p>
            <a:pPr>
              <a:lnSpc>
                <a:spcPct val="80000"/>
              </a:lnSpc>
              <a:defRPr/>
            </a:pPr>
            <a:r>
              <a:rPr lang="es-ES" sz="1600" dirty="0" smtClean="0"/>
              <a:t>Teorema de </a:t>
            </a:r>
            <a:r>
              <a:rPr lang="es-ES" sz="1600" dirty="0" err="1" smtClean="0"/>
              <a:t>convolución</a:t>
            </a:r>
            <a:r>
              <a:rPr lang="es-ES" sz="1600" dirty="0" smtClean="0"/>
              <a:t>.</a:t>
            </a:r>
          </a:p>
          <a:p>
            <a:pPr>
              <a:lnSpc>
                <a:spcPct val="80000"/>
              </a:lnSpc>
              <a:defRPr/>
            </a:pPr>
            <a:r>
              <a:rPr lang="es-ES" sz="1600" dirty="0" smtClean="0"/>
              <a:t>Si:</a:t>
            </a:r>
          </a:p>
          <a:p>
            <a:pPr>
              <a:lnSpc>
                <a:spcPct val="80000"/>
              </a:lnSpc>
              <a:defRPr/>
            </a:pPr>
            <a:endParaRPr lang="es-ES" sz="1600" dirty="0" smtClean="0"/>
          </a:p>
          <a:p>
            <a:pPr>
              <a:lnSpc>
                <a:spcPct val="80000"/>
              </a:lnSpc>
              <a:defRPr/>
            </a:pPr>
            <a:endParaRPr lang="es-ES" sz="1600" dirty="0" smtClean="0"/>
          </a:p>
          <a:p>
            <a:pPr>
              <a:lnSpc>
                <a:spcPct val="80000"/>
              </a:lnSpc>
              <a:defRPr/>
            </a:pPr>
            <a:endParaRPr lang="es-ES" sz="1600" dirty="0" smtClean="0"/>
          </a:p>
          <a:p>
            <a:pPr>
              <a:lnSpc>
                <a:spcPct val="80000"/>
              </a:lnSpc>
              <a:defRPr/>
            </a:pPr>
            <a:r>
              <a:rPr lang="es-ES" sz="1600" dirty="0" smtClean="0"/>
              <a:t>&amp;</a:t>
            </a:r>
          </a:p>
          <a:p>
            <a:pPr>
              <a:lnSpc>
                <a:spcPct val="80000"/>
              </a:lnSpc>
              <a:defRPr/>
            </a:pPr>
            <a:endParaRPr lang="es-ES" sz="1600" dirty="0" smtClean="0"/>
          </a:p>
          <a:p>
            <a:pPr>
              <a:lnSpc>
                <a:spcPct val="80000"/>
              </a:lnSpc>
              <a:defRPr/>
            </a:pPr>
            <a:endParaRPr lang="es-ES" sz="1600" dirty="0" smtClean="0"/>
          </a:p>
          <a:p>
            <a:pPr>
              <a:lnSpc>
                <a:spcPct val="80000"/>
              </a:lnSpc>
              <a:defRPr/>
            </a:pPr>
            <a:r>
              <a:rPr lang="es-ES" sz="1600" dirty="0" smtClean="0"/>
              <a:t>Entonces:</a:t>
            </a:r>
          </a:p>
          <a:p>
            <a:pPr>
              <a:lnSpc>
                <a:spcPct val="80000"/>
              </a:lnSpc>
              <a:defRPr/>
            </a:pPr>
            <a:endParaRPr lang="es-ES" sz="1600" dirty="0" smtClean="0"/>
          </a:p>
          <a:p>
            <a:pPr>
              <a:lnSpc>
                <a:spcPct val="80000"/>
              </a:lnSpc>
              <a:defRPr/>
            </a:pPr>
            <a:endParaRPr lang="es-ES" sz="1600" dirty="0" smtClean="0"/>
          </a:p>
          <a:p>
            <a:pPr>
              <a:lnSpc>
                <a:spcPct val="80000"/>
              </a:lnSpc>
              <a:defRPr/>
            </a:pPr>
            <a:endParaRPr lang="es-ES" sz="1600" dirty="0" smtClean="0"/>
          </a:p>
          <a:p>
            <a:pPr>
              <a:lnSpc>
                <a:spcPct val="80000"/>
              </a:lnSpc>
              <a:defRPr/>
            </a:pPr>
            <a:endParaRPr lang="es-ES" sz="1600" dirty="0" smtClean="0"/>
          </a:p>
          <a:p>
            <a:pPr>
              <a:lnSpc>
                <a:spcPct val="80000"/>
              </a:lnSpc>
              <a:defRPr/>
            </a:pPr>
            <a:endParaRPr lang="es-ES" sz="1600" dirty="0" smtClean="0"/>
          </a:p>
          <a:p>
            <a:pPr>
              <a:lnSpc>
                <a:spcPct val="80000"/>
              </a:lnSpc>
              <a:buFontTx/>
              <a:buNone/>
              <a:defRPr/>
            </a:pPr>
            <a:r>
              <a:rPr lang="es-ES" sz="1600" dirty="0" smtClean="0"/>
              <a:t>Donde H(w) se conoce como la FUNCION DE TRANSFERENCIA DEL SISTEMA y es la transformada de Fourier de la respuesta h(t) del sistema al impulso unitario.</a:t>
            </a:r>
          </a:p>
          <a:p>
            <a:pPr>
              <a:lnSpc>
                <a:spcPct val="80000"/>
              </a:lnSpc>
              <a:defRPr/>
            </a:pPr>
            <a:endParaRPr lang="es-ES" sz="1600" dirty="0" smtClean="0"/>
          </a:p>
          <a:p>
            <a:pPr>
              <a:lnSpc>
                <a:spcPct val="80000"/>
              </a:lnSpc>
              <a:defRPr/>
            </a:pPr>
            <a:endParaRPr lang="es-ES" sz="1600" dirty="0" smtClean="0"/>
          </a:p>
          <a:p>
            <a:pPr eaLnBrk="1" hangingPunct="1">
              <a:lnSpc>
                <a:spcPct val="80000"/>
              </a:lnSpc>
              <a:buFontTx/>
              <a:buNone/>
              <a:defRPr/>
            </a:pPr>
            <a:endParaRPr lang="es-ES" sz="1600" dirty="0" smtClean="0"/>
          </a:p>
        </p:txBody>
      </p:sp>
      <p:pic>
        <p:nvPicPr>
          <p:cNvPr id="48135" name="Picture 6" descr="FIGURA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2086" name="Rectangle 6"/>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48130" name="Object 5"/>
          <p:cNvGraphicFramePr>
            <a:graphicFrameLocks noChangeAspect="1"/>
          </p:cNvGraphicFramePr>
          <p:nvPr/>
        </p:nvGraphicFramePr>
        <p:xfrm>
          <a:off x="2533650" y="2838450"/>
          <a:ext cx="1816100" cy="419100"/>
        </p:xfrm>
        <a:graphic>
          <a:graphicData uri="http://schemas.openxmlformats.org/presentationml/2006/ole">
            <p:oleObj spid="_x0000_s131114" name="Equation" r:id="rId4" imgW="863225" imgH="203112" progId="Equation.DSMT4">
              <p:embed/>
            </p:oleObj>
          </a:graphicData>
        </a:graphic>
      </p:graphicFrame>
      <p:sp>
        <p:nvSpPr>
          <p:cNvPr id="302088" name="Rectangle 8"/>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48131" name="Object 7"/>
          <p:cNvGraphicFramePr>
            <a:graphicFrameLocks noChangeAspect="1"/>
          </p:cNvGraphicFramePr>
          <p:nvPr/>
        </p:nvGraphicFramePr>
        <p:xfrm>
          <a:off x="2533650" y="3771900"/>
          <a:ext cx="1533525" cy="361950"/>
        </p:xfrm>
        <a:graphic>
          <a:graphicData uri="http://schemas.openxmlformats.org/presentationml/2006/ole">
            <p:oleObj spid="_x0000_s131115" name="Equation" r:id="rId5" imgW="850531" imgH="203112" progId="Equation.DSMT4">
              <p:embed/>
            </p:oleObj>
          </a:graphicData>
        </a:graphic>
      </p:graphicFrame>
      <p:graphicFrame>
        <p:nvGraphicFramePr>
          <p:cNvPr id="48132" name="Object 9"/>
          <p:cNvGraphicFramePr>
            <a:graphicFrameLocks noChangeAspect="1"/>
          </p:cNvGraphicFramePr>
          <p:nvPr/>
        </p:nvGraphicFramePr>
        <p:xfrm>
          <a:off x="2298700" y="4554538"/>
          <a:ext cx="2828925" cy="379412"/>
        </p:xfrm>
        <a:graphic>
          <a:graphicData uri="http://schemas.openxmlformats.org/presentationml/2006/ole">
            <p:oleObj spid="_x0000_s131116" name="Equation" r:id="rId6" imgW="1548728" imgH="203112" progId="Equation.DSMT4">
              <p:embed/>
            </p:oleObj>
          </a:graphicData>
        </a:graphic>
      </p:graphicFrame>
      <p:sp>
        <p:nvSpPr>
          <p:cNvPr id="302091" name="Rectangle 11"/>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48133" name="Object 10"/>
          <p:cNvGraphicFramePr>
            <a:graphicFrameLocks noChangeAspect="1"/>
          </p:cNvGraphicFramePr>
          <p:nvPr/>
        </p:nvGraphicFramePr>
        <p:xfrm>
          <a:off x="2400300" y="5162550"/>
          <a:ext cx="2779713" cy="609600"/>
        </p:xfrm>
        <a:graphic>
          <a:graphicData uri="http://schemas.openxmlformats.org/presentationml/2006/ole">
            <p:oleObj spid="_x0000_s131117" name="Equation" r:id="rId7" imgW="1777229" imgH="393529" progId="Equation.DSMT4">
              <p:embed/>
            </p:oleObj>
          </a:graphicData>
        </a:graphic>
      </p:graphicFrame>
      <p:sp>
        <p:nvSpPr>
          <p:cNvPr id="12" name="Text Box 4"/>
          <p:cNvSpPr txBox="1">
            <a:spLocks noChangeArrowheads="1"/>
          </p:cNvSpPr>
          <p:nvPr/>
        </p:nvSpPr>
        <p:spPr bwMode="auto">
          <a:xfrm>
            <a:off x="428625" y="341313"/>
            <a:ext cx="75057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400" b="1" u="sng" dirty="0" smtClean="0">
                <a:solidFill>
                  <a:schemeClr val="tx1"/>
                </a:solidFill>
                <a:effectLst/>
                <a:latin typeface="Arial" charset="0"/>
              </a:rPr>
              <a:t>1.5 Respuesta de un sistema a la función impulso unitario</a:t>
            </a:r>
            <a:endParaRPr lang="es-ES" altLang="es-MX" sz="2400" b="1" u="sng" dirty="0">
              <a:solidFill>
                <a:schemeClr val="tx1"/>
              </a:solidFill>
              <a:effectLst/>
              <a:latin typeface="Arial" charset="0"/>
            </a:endParaRPr>
          </a:p>
        </p:txBody>
      </p:sp>
    </p:spTree>
    <p:extLst>
      <p:ext uri="{BB962C8B-B14F-4D97-AF65-F5344CB8AC3E}">
        <p14:creationId xmlns:p14="http://schemas.microsoft.com/office/powerpoint/2010/main" xmlns="" val="125539266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sz="half" idx="4294967295"/>
          </p:nvPr>
        </p:nvSpPr>
        <p:spPr>
          <a:xfrm>
            <a:off x="346075" y="1495425"/>
            <a:ext cx="8140700" cy="4768850"/>
          </a:xfrm>
        </p:spPr>
        <p:txBody>
          <a:bodyPr/>
          <a:lstStyle/>
          <a:p>
            <a:pPr>
              <a:lnSpc>
                <a:spcPct val="80000"/>
              </a:lnSpc>
              <a:defRPr/>
            </a:pPr>
            <a:r>
              <a:rPr lang="es-ES" sz="1200" dirty="0" smtClean="0"/>
              <a:t>La operación de </a:t>
            </a:r>
            <a:r>
              <a:rPr lang="es-ES" sz="1200" dirty="0" err="1" smtClean="0"/>
              <a:t>Convolución</a:t>
            </a:r>
            <a:endParaRPr lang="es-ES" sz="1200" dirty="0" smtClean="0"/>
          </a:p>
          <a:p>
            <a:pPr>
              <a:lnSpc>
                <a:spcPct val="80000"/>
              </a:lnSpc>
              <a:defRPr/>
            </a:pPr>
            <a:r>
              <a:rPr lang="es-ES" sz="1200" dirty="0" smtClean="0"/>
              <a:t>La </a:t>
            </a:r>
            <a:r>
              <a:rPr lang="es-ES" sz="1200" dirty="0" err="1" smtClean="0"/>
              <a:t>convolución</a:t>
            </a:r>
            <a:r>
              <a:rPr lang="es-ES" sz="1200" dirty="0" smtClean="0"/>
              <a:t> es un concepto matemático cuya aplicación al campo de las comunicaciones, permite la obtención de manera estricta y sencilla de la solución real a muchos de los problemas que plantea la transmisión de información a través de sistemas de comunicación. Dadas dos señales f1(t) y f2(t), la operación de </a:t>
            </a:r>
            <a:r>
              <a:rPr lang="es-ES" sz="1200" dirty="0" err="1" smtClean="0"/>
              <a:t>convolución</a:t>
            </a:r>
            <a:r>
              <a:rPr lang="es-ES" sz="1200" dirty="0" smtClean="0"/>
              <a:t> entre ellas se define como:</a:t>
            </a:r>
          </a:p>
          <a:p>
            <a:pPr>
              <a:lnSpc>
                <a:spcPct val="80000"/>
              </a:lnSpc>
              <a:defRPr/>
            </a:pPr>
            <a:endParaRPr lang="es-ES" sz="1200" dirty="0" smtClean="0"/>
          </a:p>
          <a:p>
            <a:pPr>
              <a:lnSpc>
                <a:spcPct val="80000"/>
              </a:lnSpc>
              <a:defRPr/>
            </a:pPr>
            <a:endParaRPr lang="es-ES" sz="1200" dirty="0" smtClean="0"/>
          </a:p>
          <a:p>
            <a:pPr>
              <a:lnSpc>
                <a:spcPct val="80000"/>
              </a:lnSpc>
              <a:defRPr/>
            </a:pPr>
            <a:endParaRPr lang="es-ES" sz="1200" dirty="0" smtClean="0"/>
          </a:p>
          <a:p>
            <a:pPr>
              <a:lnSpc>
                <a:spcPct val="80000"/>
              </a:lnSpc>
              <a:defRPr/>
            </a:pPr>
            <a:endParaRPr lang="es-ES" sz="1200" dirty="0" smtClean="0"/>
          </a:p>
          <a:p>
            <a:pPr>
              <a:lnSpc>
                <a:spcPct val="80000"/>
              </a:lnSpc>
              <a:defRPr/>
            </a:pPr>
            <a:endParaRPr lang="es-ES" sz="1200" dirty="0" smtClean="0"/>
          </a:p>
          <a:p>
            <a:pPr>
              <a:lnSpc>
                <a:spcPct val="80000"/>
              </a:lnSpc>
              <a:defRPr/>
            </a:pPr>
            <a:endParaRPr lang="es-ES" sz="1200" dirty="0" smtClean="0"/>
          </a:p>
          <a:p>
            <a:pPr>
              <a:lnSpc>
                <a:spcPct val="80000"/>
              </a:lnSpc>
              <a:defRPr/>
            </a:pPr>
            <a:r>
              <a:rPr lang="es-ES" sz="1200" dirty="0" smtClean="0"/>
              <a:t>Que se conoce como integral de </a:t>
            </a:r>
            <a:r>
              <a:rPr lang="es-ES" sz="1200" dirty="0" err="1" smtClean="0"/>
              <a:t>convolución</a:t>
            </a:r>
            <a:r>
              <a:rPr lang="es-ES" sz="1200" dirty="0" smtClean="0"/>
              <a:t>. Simbólicamente, la </a:t>
            </a:r>
            <a:r>
              <a:rPr lang="es-ES" sz="1200" dirty="0" err="1" smtClean="0"/>
              <a:t>convolución</a:t>
            </a:r>
            <a:r>
              <a:rPr lang="es-ES" sz="1200" dirty="0" smtClean="0"/>
              <a:t> de las señales f1(t) y f2(t), se expresa como:</a:t>
            </a:r>
          </a:p>
          <a:p>
            <a:pPr>
              <a:lnSpc>
                <a:spcPct val="80000"/>
              </a:lnSpc>
              <a:defRPr/>
            </a:pPr>
            <a:endParaRPr lang="es-ES" sz="1200" dirty="0" smtClean="0"/>
          </a:p>
          <a:p>
            <a:pPr>
              <a:lnSpc>
                <a:spcPct val="80000"/>
              </a:lnSpc>
              <a:defRPr/>
            </a:pPr>
            <a:endParaRPr lang="es-ES" sz="1200" dirty="0" smtClean="0"/>
          </a:p>
          <a:p>
            <a:pPr>
              <a:lnSpc>
                <a:spcPct val="80000"/>
              </a:lnSpc>
              <a:defRPr/>
            </a:pPr>
            <a:endParaRPr lang="es-ES" sz="1200" dirty="0" smtClean="0"/>
          </a:p>
          <a:p>
            <a:pPr>
              <a:lnSpc>
                <a:spcPct val="80000"/>
              </a:lnSpc>
              <a:defRPr/>
            </a:pPr>
            <a:endParaRPr lang="es-ES" sz="1200" dirty="0" smtClean="0"/>
          </a:p>
          <a:p>
            <a:pPr>
              <a:lnSpc>
                <a:spcPct val="80000"/>
              </a:lnSpc>
              <a:defRPr/>
            </a:pPr>
            <a:endParaRPr lang="es-ES" sz="1200" dirty="0" smtClean="0"/>
          </a:p>
          <a:p>
            <a:pPr>
              <a:lnSpc>
                <a:spcPct val="80000"/>
              </a:lnSpc>
              <a:defRPr/>
            </a:pPr>
            <a:endParaRPr lang="es-ES" sz="1200" dirty="0" smtClean="0"/>
          </a:p>
          <a:p>
            <a:pPr>
              <a:lnSpc>
                <a:spcPct val="80000"/>
              </a:lnSpc>
              <a:defRPr/>
            </a:pPr>
            <a:r>
              <a:rPr lang="es-ES" sz="1200" dirty="0" smtClean="0"/>
              <a:t>La </a:t>
            </a:r>
            <a:r>
              <a:rPr lang="es-ES" sz="1200" dirty="0" err="1" smtClean="0"/>
              <a:t>convolución</a:t>
            </a:r>
            <a:r>
              <a:rPr lang="es-ES" sz="1200" dirty="0" smtClean="0"/>
              <a:t> se puede realizar tanto en el dominio del tiempo como en el dominio de la frecuencia.</a:t>
            </a:r>
          </a:p>
          <a:p>
            <a:pPr>
              <a:lnSpc>
                <a:spcPct val="80000"/>
              </a:lnSpc>
              <a:defRPr/>
            </a:pPr>
            <a:endParaRPr lang="es-ES" sz="1200" dirty="0" smtClean="0"/>
          </a:p>
          <a:p>
            <a:pPr>
              <a:lnSpc>
                <a:spcPct val="80000"/>
              </a:lnSpc>
              <a:defRPr/>
            </a:pPr>
            <a:r>
              <a:rPr lang="es-ES" sz="1200" dirty="0" smtClean="0"/>
              <a:t>Leyes de la </a:t>
            </a:r>
            <a:r>
              <a:rPr lang="es-ES" sz="1200" dirty="0" err="1" smtClean="0"/>
              <a:t>Convolución</a:t>
            </a:r>
            <a:r>
              <a:rPr lang="es-ES" sz="1200" dirty="0" smtClean="0"/>
              <a:t>. </a:t>
            </a:r>
          </a:p>
          <a:p>
            <a:pPr>
              <a:lnSpc>
                <a:spcPct val="80000"/>
              </a:lnSpc>
              <a:defRPr/>
            </a:pPr>
            <a:r>
              <a:rPr lang="es-ES" sz="1200" dirty="0" smtClean="0"/>
              <a:t>La </a:t>
            </a:r>
            <a:r>
              <a:rPr lang="es-ES" sz="1200" dirty="0" err="1" smtClean="0"/>
              <a:t>convolución</a:t>
            </a:r>
            <a:r>
              <a:rPr lang="es-ES" sz="1200" dirty="0" smtClean="0"/>
              <a:t> es una operación que obedece a las leyes conmutativas, distributiva y asociativa, es decir:</a:t>
            </a:r>
          </a:p>
          <a:p>
            <a:pPr>
              <a:lnSpc>
                <a:spcPct val="80000"/>
              </a:lnSpc>
              <a:defRPr/>
            </a:pPr>
            <a:endParaRPr lang="es-ES" sz="1200" dirty="0" smtClean="0"/>
          </a:p>
          <a:p>
            <a:pPr>
              <a:lnSpc>
                <a:spcPct val="80000"/>
              </a:lnSpc>
              <a:defRPr/>
            </a:pPr>
            <a:endParaRPr lang="es-ES" sz="1200" dirty="0" smtClean="0"/>
          </a:p>
          <a:p>
            <a:pPr>
              <a:lnSpc>
                <a:spcPct val="80000"/>
              </a:lnSpc>
              <a:buFontTx/>
              <a:buNone/>
              <a:defRPr/>
            </a:pPr>
            <a:endParaRPr lang="es-ES" sz="1200" dirty="0" smtClean="0"/>
          </a:p>
        </p:txBody>
      </p:sp>
      <p:pic>
        <p:nvPicPr>
          <p:cNvPr id="49157" name="Picture 6" descr="FIGURA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9254" name="Rectangle 6"/>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49154" name="Object 5"/>
          <p:cNvGraphicFramePr>
            <a:graphicFrameLocks noChangeAspect="1"/>
          </p:cNvGraphicFramePr>
          <p:nvPr/>
        </p:nvGraphicFramePr>
        <p:xfrm>
          <a:off x="3238500" y="2476500"/>
          <a:ext cx="2184400" cy="609600"/>
        </p:xfrm>
        <a:graphic>
          <a:graphicData uri="http://schemas.openxmlformats.org/presentationml/2006/ole">
            <p:oleObj spid="_x0000_s132118" name="Equation" r:id="rId4" imgW="1638300" imgH="457200" progId="Equation.DSMT4">
              <p:embed/>
            </p:oleObj>
          </a:graphicData>
        </a:graphic>
      </p:graphicFrame>
      <p:sp>
        <p:nvSpPr>
          <p:cNvPr id="309256" name="Rectangle 8"/>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49155" name="Object 7"/>
          <p:cNvGraphicFramePr>
            <a:graphicFrameLocks noChangeAspect="1"/>
          </p:cNvGraphicFramePr>
          <p:nvPr/>
        </p:nvGraphicFramePr>
        <p:xfrm>
          <a:off x="2819400" y="3924300"/>
          <a:ext cx="3470275" cy="628650"/>
        </p:xfrm>
        <a:graphic>
          <a:graphicData uri="http://schemas.openxmlformats.org/presentationml/2006/ole">
            <p:oleObj spid="_x0000_s132119" name="Equation" r:id="rId5" imgW="2527300" imgH="457200" progId="Equation.DSMT4">
              <p:embed/>
            </p:oleObj>
          </a:graphicData>
        </a:graphic>
      </p:graphicFrame>
      <p:sp>
        <p:nvSpPr>
          <p:cNvPr id="9" name="Text Box 4"/>
          <p:cNvSpPr txBox="1">
            <a:spLocks noChangeArrowheads="1"/>
          </p:cNvSpPr>
          <p:nvPr/>
        </p:nvSpPr>
        <p:spPr bwMode="auto">
          <a:xfrm>
            <a:off x="428625" y="341313"/>
            <a:ext cx="75057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400" b="1" u="sng" dirty="0" smtClean="0">
                <a:solidFill>
                  <a:schemeClr val="tx1"/>
                </a:solidFill>
                <a:effectLst/>
                <a:latin typeface="Arial" charset="0"/>
              </a:rPr>
              <a:t>1.5 Respuesta de un sistema a la función impulso unitario</a:t>
            </a:r>
            <a:endParaRPr lang="es-ES" altLang="es-MX" sz="2400" b="1" u="sng" dirty="0">
              <a:solidFill>
                <a:schemeClr val="tx1"/>
              </a:solidFill>
              <a:effectLst/>
              <a:latin typeface="Arial" charset="0"/>
            </a:endParaRPr>
          </a:p>
        </p:txBody>
      </p:sp>
    </p:spTree>
    <p:extLst>
      <p:ext uri="{BB962C8B-B14F-4D97-AF65-F5344CB8AC3E}">
        <p14:creationId xmlns:p14="http://schemas.microsoft.com/office/powerpoint/2010/main" xmlns="" val="229145153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sz="half" idx="4294967295"/>
          </p:nvPr>
        </p:nvSpPr>
        <p:spPr>
          <a:xfrm>
            <a:off x="346075" y="1495425"/>
            <a:ext cx="8140700" cy="4768850"/>
          </a:xfrm>
        </p:spPr>
        <p:txBody>
          <a:bodyPr/>
          <a:lstStyle/>
          <a:p>
            <a:pPr>
              <a:lnSpc>
                <a:spcPct val="80000"/>
              </a:lnSpc>
            </a:pPr>
            <a:r>
              <a:rPr lang="es-ES" altLang="es-MX" sz="1600" smtClean="0"/>
              <a:t>Significado físico de la convolución</a:t>
            </a:r>
          </a:p>
          <a:p>
            <a:pPr>
              <a:lnSpc>
                <a:spcPct val="80000"/>
              </a:lnSpc>
              <a:buFontTx/>
              <a:buNone/>
            </a:pPr>
            <a:endParaRPr lang="es-ES" altLang="es-MX" sz="1600" smtClean="0"/>
          </a:p>
          <a:p>
            <a:pPr>
              <a:lnSpc>
                <a:spcPct val="80000"/>
              </a:lnSpc>
            </a:pPr>
            <a:r>
              <a:rPr lang="es-ES" altLang="es-MX" sz="1600" smtClean="0"/>
              <a:t>Como cualquier operación matemática, la convolución es un proceso que requiere la presencia de dos cantidades, éstas cantidades se conjugan en determinada forma y generan un resultado. Cuando en alguna de sus formas, la presencia de una cantidad tiene influencia sobre la otra y viceversa, existe convolución de las dos cantidades. Es decir, la interacción de dos cantidades en el tiempo y en el espacio es la convolución de esas dos cantidades.</a:t>
            </a:r>
          </a:p>
          <a:p>
            <a:pPr>
              <a:lnSpc>
                <a:spcPct val="80000"/>
              </a:lnSpc>
            </a:pPr>
            <a:r>
              <a:rPr lang="es-ES" altLang="es-MX" sz="1600" smtClean="0"/>
              <a:t>En un momento dado, cualquier señal f1(t), se puede aplicar a un sistema, si las características del sistema se expresan en los mismos términos que la señal (función característica del sistema), entonces la salida del sistema es el resultado de la convolución de la entrada con la función característica.</a:t>
            </a:r>
          </a:p>
          <a:p>
            <a:pPr>
              <a:lnSpc>
                <a:spcPct val="80000"/>
              </a:lnSpc>
            </a:pPr>
            <a:endParaRPr lang="es-ES" altLang="es-MX" sz="1600" smtClean="0"/>
          </a:p>
          <a:p>
            <a:pPr>
              <a:lnSpc>
                <a:spcPct val="80000"/>
              </a:lnSpc>
            </a:pPr>
            <a:r>
              <a:rPr lang="es-ES" altLang="es-MX" sz="1600" smtClean="0"/>
              <a:t>Intepretación gráfica de la convolución</a:t>
            </a:r>
          </a:p>
          <a:p>
            <a:pPr>
              <a:lnSpc>
                <a:spcPct val="80000"/>
              </a:lnSpc>
            </a:pPr>
            <a:r>
              <a:rPr lang="es-ES" altLang="es-MX" sz="1600" smtClean="0"/>
              <a:t>Ya que la integral de convolución de las señales f1(t) y f2(t) está dada por:</a:t>
            </a:r>
          </a:p>
          <a:p>
            <a:pPr>
              <a:lnSpc>
                <a:spcPct val="80000"/>
              </a:lnSpc>
            </a:pPr>
            <a:endParaRPr lang="es-ES" altLang="es-MX" sz="1600" smtClean="0"/>
          </a:p>
          <a:p>
            <a:pPr>
              <a:lnSpc>
                <a:spcPct val="80000"/>
              </a:lnSpc>
            </a:pPr>
            <a:endParaRPr lang="es-ES" altLang="es-MX" sz="1600" smtClean="0"/>
          </a:p>
          <a:p>
            <a:pPr>
              <a:lnSpc>
                <a:spcPct val="80000"/>
              </a:lnSpc>
              <a:buFontTx/>
              <a:buNone/>
            </a:pPr>
            <a:endParaRPr lang="es-ES" altLang="es-MX" sz="1400" smtClean="0"/>
          </a:p>
          <a:p>
            <a:pPr>
              <a:lnSpc>
                <a:spcPct val="80000"/>
              </a:lnSpc>
              <a:buFontTx/>
              <a:buNone/>
            </a:pPr>
            <a:endParaRPr lang="es-ES" altLang="es-MX" sz="1400" smtClean="0"/>
          </a:p>
        </p:txBody>
      </p:sp>
      <p:pic>
        <p:nvPicPr>
          <p:cNvPr id="50180" name="Picture 6" descr="FIGURA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0278" name="Rectangle 6"/>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50178" name="Object 5"/>
          <p:cNvGraphicFramePr>
            <a:graphicFrameLocks noChangeAspect="1"/>
          </p:cNvGraphicFramePr>
          <p:nvPr/>
        </p:nvGraphicFramePr>
        <p:xfrm>
          <a:off x="2552700" y="5067300"/>
          <a:ext cx="4627563" cy="838200"/>
        </p:xfrm>
        <a:graphic>
          <a:graphicData uri="http://schemas.openxmlformats.org/presentationml/2006/ole">
            <p:oleObj spid="_x0000_s133132" name="Equation" r:id="rId4" imgW="2527300" imgH="457200" progId="Equation.DSMT4">
              <p:embed/>
            </p:oleObj>
          </a:graphicData>
        </a:graphic>
      </p:graphicFrame>
      <p:sp>
        <p:nvSpPr>
          <p:cNvPr id="7" name="Text Box 4"/>
          <p:cNvSpPr txBox="1">
            <a:spLocks noChangeArrowheads="1"/>
          </p:cNvSpPr>
          <p:nvPr/>
        </p:nvSpPr>
        <p:spPr bwMode="auto">
          <a:xfrm>
            <a:off x="428625" y="341313"/>
            <a:ext cx="75057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400" b="1" u="sng" dirty="0" smtClean="0">
                <a:solidFill>
                  <a:schemeClr val="tx1"/>
                </a:solidFill>
                <a:effectLst/>
                <a:latin typeface="Arial" charset="0"/>
              </a:rPr>
              <a:t>1.5 Respuesta de un sistema a la función impulso unitario</a:t>
            </a:r>
            <a:endParaRPr lang="es-ES" altLang="es-MX" sz="2400" b="1" u="sng" dirty="0">
              <a:solidFill>
                <a:schemeClr val="tx1"/>
              </a:solidFill>
              <a:effectLst/>
              <a:latin typeface="Arial" charset="0"/>
            </a:endParaRPr>
          </a:p>
        </p:txBody>
      </p:sp>
    </p:spTree>
    <p:extLst>
      <p:ext uri="{BB962C8B-B14F-4D97-AF65-F5344CB8AC3E}">
        <p14:creationId xmlns:p14="http://schemas.microsoft.com/office/powerpoint/2010/main" xmlns="" val="1409988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601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602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602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6022" name="Rectangle 2"/>
          <p:cNvSpPr>
            <a:spLocks noChangeArrowheads="1"/>
          </p:cNvSpPr>
          <p:nvPr/>
        </p:nvSpPr>
        <p:spPr bwMode="auto">
          <a:xfrm>
            <a:off x="1619250" y="188913"/>
            <a:ext cx="6858000" cy="596900"/>
          </a:xfrm>
          <a:prstGeom prst="rect">
            <a:avLst/>
          </a:prstGeom>
          <a:noFill/>
          <a:ln w="9525">
            <a:noFill/>
            <a:miter lim="800000"/>
            <a:headEnd/>
            <a:tailEnd/>
          </a:ln>
        </p:spPr>
        <p:txBody>
          <a:bodyPr anchor="ctr"/>
          <a:lstStyle/>
          <a:p>
            <a:r>
              <a:rPr lang="es-ES" sz="3600" b="1" dirty="0">
                <a:solidFill>
                  <a:schemeClr val="tx2"/>
                </a:solidFill>
              </a:rPr>
              <a:t> </a:t>
            </a:r>
          </a:p>
          <a:p>
            <a:endParaRPr lang="es-ES" sz="3600" b="1" dirty="0">
              <a:solidFill>
                <a:schemeClr val="tx2"/>
              </a:solidFill>
            </a:endParaRPr>
          </a:p>
        </p:txBody>
      </p:sp>
      <p:sp>
        <p:nvSpPr>
          <p:cNvPr id="86023" name="Rectangle 2"/>
          <p:cNvSpPr>
            <a:spLocks noChangeArrowheads="1"/>
          </p:cNvSpPr>
          <p:nvPr/>
        </p:nvSpPr>
        <p:spPr bwMode="auto">
          <a:xfrm>
            <a:off x="1428750" y="1928813"/>
            <a:ext cx="6572250" cy="2071687"/>
          </a:xfrm>
          <a:prstGeom prst="rect">
            <a:avLst/>
          </a:prstGeom>
          <a:noFill/>
          <a:ln w="9525">
            <a:noFill/>
            <a:miter lim="800000"/>
            <a:headEnd/>
            <a:tailEnd/>
          </a:ln>
        </p:spPr>
        <p:txBody>
          <a:bodyPr anchor="ctr"/>
          <a:lstStyle/>
          <a:p>
            <a:endParaRPr lang="es-ES" sz="1600" b="1">
              <a:solidFill>
                <a:srgbClr val="C00000"/>
              </a:solidFill>
            </a:endParaRPr>
          </a:p>
          <a:p>
            <a:endParaRPr lang="es-ES" sz="1600" b="1">
              <a:solidFill>
                <a:srgbClr val="C00000"/>
              </a:solidFill>
            </a:endParaRPr>
          </a:p>
          <a:p>
            <a:endParaRPr lang="es-ES" sz="1600" b="1">
              <a:solidFill>
                <a:srgbClr val="C00000"/>
              </a:solidFill>
            </a:endParaRPr>
          </a:p>
          <a:p>
            <a:endParaRPr lang="es-ES" sz="1600" b="1">
              <a:solidFill>
                <a:srgbClr val="C00000"/>
              </a:solidFill>
            </a:endParaRPr>
          </a:p>
          <a:p>
            <a:endParaRPr lang="es-ES" sz="1600" b="1">
              <a:solidFill>
                <a:srgbClr val="C00000"/>
              </a:solidFill>
            </a:endParaRPr>
          </a:p>
          <a:p>
            <a:endParaRPr lang="es-ES" sz="1600" b="1">
              <a:solidFill>
                <a:schemeClr val="tx2"/>
              </a:solidFill>
            </a:endParaRPr>
          </a:p>
          <a:p>
            <a:endParaRPr lang="es-ES" sz="1400" b="1">
              <a:solidFill>
                <a:srgbClr val="C00000"/>
              </a:solidFill>
            </a:endParaRPr>
          </a:p>
          <a:p>
            <a:endParaRPr lang="es-ES" sz="1400" b="1">
              <a:solidFill>
                <a:schemeClr val="tx2"/>
              </a:solidFill>
            </a:endParaRPr>
          </a:p>
        </p:txBody>
      </p:sp>
      <p:sp>
        <p:nvSpPr>
          <p:cNvPr id="86024" name="7 Rectángulo"/>
          <p:cNvSpPr>
            <a:spLocks noChangeArrowheads="1"/>
          </p:cNvSpPr>
          <p:nvPr/>
        </p:nvSpPr>
        <p:spPr bwMode="auto">
          <a:xfrm>
            <a:off x="296921" y="649278"/>
            <a:ext cx="2928938" cy="3416320"/>
          </a:xfrm>
          <a:prstGeom prst="rect">
            <a:avLst/>
          </a:prstGeom>
          <a:noFill/>
          <a:ln w="9525">
            <a:noFill/>
            <a:miter lim="800000"/>
            <a:headEnd/>
            <a:tailEnd/>
          </a:ln>
        </p:spPr>
        <p:txBody>
          <a:bodyPr>
            <a:spAutoFit/>
          </a:bodyPr>
          <a:lstStyle/>
          <a:p>
            <a:r>
              <a:rPr lang="es-ES" b="1" dirty="0">
                <a:solidFill>
                  <a:srgbClr val="FFFFFF"/>
                </a:solidFill>
              </a:rPr>
              <a:t>Las señales en tiempo discreto, (es decir las SECUENCIAS),</a:t>
            </a:r>
          </a:p>
          <a:p>
            <a:r>
              <a:rPr lang="es-ES" b="1" dirty="0">
                <a:solidFill>
                  <a:srgbClr val="FFFFFF"/>
                </a:solidFill>
              </a:rPr>
              <a:t>Se representan en forma gráfica como se indica</a:t>
            </a:r>
          </a:p>
          <a:p>
            <a:endParaRPr lang="es-ES" b="1" dirty="0">
              <a:solidFill>
                <a:srgbClr val="FFFFFF"/>
              </a:solidFill>
            </a:endParaRPr>
          </a:p>
          <a:p>
            <a:r>
              <a:rPr lang="es-ES" b="1" dirty="0">
                <a:solidFill>
                  <a:srgbClr val="FFFFFF"/>
                </a:solidFill>
              </a:rPr>
              <a:t>Es importante notar de que x(n) está definida sólo para valores enteros de n.</a:t>
            </a:r>
          </a:p>
          <a:p>
            <a:r>
              <a:rPr lang="es-ES" b="1" dirty="0">
                <a:solidFill>
                  <a:srgbClr val="FFFFFF"/>
                </a:solidFill>
              </a:rPr>
              <a:t>Para valores no enteros simplemente x(n) no está definida, no es cero.</a:t>
            </a:r>
            <a:endParaRPr lang="es-ES" dirty="0">
              <a:solidFill>
                <a:srgbClr val="FFFFFF"/>
              </a:solidFill>
            </a:endParaRPr>
          </a:p>
        </p:txBody>
      </p:sp>
      <p:pic>
        <p:nvPicPr>
          <p:cNvPr id="86025" name="Picture 2"/>
          <p:cNvPicPr>
            <a:picLocks noChangeAspect="1" noChangeArrowheads="1"/>
          </p:cNvPicPr>
          <p:nvPr/>
        </p:nvPicPr>
        <p:blipFill>
          <a:blip r:embed="rId2" cstate="print"/>
          <a:srcRect/>
          <a:stretch>
            <a:fillRect/>
          </a:stretch>
        </p:blipFill>
        <p:spPr bwMode="auto">
          <a:xfrm>
            <a:off x="3786188" y="2571750"/>
            <a:ext cx="4403725" cy="3214688"/>
          </a:xfrm>
          <a:prstGeom prst="rect">
            <a:avLst/>
          </a:prstGeom>
          <a:noFill/>
          <a:ln w="9525">
            <a:noFill/>
            <a:miter lim="800000"/>
            <a:headEnd/>
            <a:tailEnd/>
          </a:ln>
        </p:spPr>
      </p:pic>
      <p:sp>
        <p:nvSpPr>
          <p:cNvPr id="2" name="1 Rectángulo"/>
          <p:cNvSpPr/>
          <p:nvPr/>
        </p:nvSpPr>
        <p:spPr>
          <a:xfrm>
            <a:off x="6005149" y="15712"/>
            <a:ext cx="2777363" cy="369332"/>
          </a:xfrm>
          <a:prstGeom prst="rect">
            <a:avLst/>
          </a:prstGeom>
        </p:spPr>
        <p:txBody>
          <a:bodyPr wrap="none">
            <a:spAutoFit/>
          </a:bodyPr>
          <a:lstStyle/>
          <a:p>
            <a:r>
              <a:rPr lang="es-ES" b="1" dirty="0">
                <a:solidFill>
                  <a:schemeClr val="tx2"/>
                </a:solidFill>
              </a:rPr>
              <a:t>Señales en tiempo discreto</a:t>
            </a:r>
            <a:endParaRPr lang="es-ES" dirty="0">
              <a:solidFill>
                <a:schemeClr val="tx2"/>
              </a:solidFill>
            </a:endParaRPr>
          </a:p>
        </p:txBody>
      </p:sp>
    </p:spTree>
    <p:extLst>
      <p:ext uri="{BB962C8B-B14F-4D97-AF65-F5344CB8AC3E}">
        <p14:creationId xmlns:p14="http://schemas.microsoft.com/office/powerpoint/2010/main" xmlns="" val="10176555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sz="half" idx="4294967295"/>
          </p:nvPr>
        </p:nvSpPr>
        <p:spPr>
          <a:xfrm>
            <a:off x="246063" y="1539875"/>
            <a:ext cx="8140700" cy="4757738"/>
          </a:xfrm>
        </p:spPr>
        <p:txBody>
          <a:bodyPr/>
          <a:lstStyle/>
          <a:p>
            <a:pPr>
              <a:lnSpc>
                <a:spcPct val="80000"/>
              </a:lnSpc>
            </a:pPr>
            <a:r>
              <a:rPr lang="es-ES" altLang="es-MX" sz="2400" smtClean="0"/>
              <a:t>La expresión de convolución indica que se debe de formar una función similar a f1(t) pero con la variable τ, también se debe formar una señal similar a f</a:t>
            </a:r>
            <a:r>
              <a:rPr lang="es-ES" altLang="es-MX" sz="1400" smtClean="0"/>
              <a:t>2</a:t>
            </a:r>
            <a:r>
              <a:rPr lang="es-ES" altLang="es-MX" sz="2400" smtClean="0"/>
              <a:t>(t) pero con la variable τ negativa y además desplazada t segundos.</a:t>
            </a:r>
          </a:p>
          <a:p>
            <a:pPr>
              <a:lnSpc>
                <a:spcPct val="80000"/>
              </a:lnSpc>
            </a:pPr>
            <a:r>
              <a:rPr lang="es-ES" altLang="es-MX" sz="2400" smtClean="0"/>
              <a:t>La expresión para la convolución establece que debemos multiplicar las funciones f1(t) y f</a:t>
            </a:r>
            <a:r>
              <a:rPr lang="es-ES" altLang="es-MX" sz="1400" smtClean="0"/>
              <a:t>2</a:t>
            </a:r>
            <a:r>
              <a:rPr lang="es-ES" altLang="es-MX" sz="2400" smtClean="0"/>
              <a:t>(t-τ) y considerar el área bajo la curva producto (integral) cuyo valor representa la convolución de f1(τ) y f</a:t>
            </a:r>
            <a:r>
              <a:rPr lang="es-ES" altLang="es-MX" sz="1400" smtClean="0"/>
              <a:t>2</a:t>
            </a:r>
            <a:r>
              <a:rPr lang="es-ES" altLang="es-MX" sz="2400" smtClean="0"/>
              <a:t>(t-τ) evaluada para algún valor de t.</a:t>
            </a:r>
          </a:p>
          <a:p>
            <a:pPr>
              <a:lnSpc>
                <a:spcPct val="80000"/>
              </a:lnSpc>
            </a:pPr>
            <a:r>
              <a:rPr lang="es-ES" altLang="es-MX" sz="2400" smtClean="0"/>
              <a:t>El parámetro t adopta diferentes valores, todos aquellos para los cuales exista el producto f1(τ) f</a:t>
            </a:r>
            <a:r>
              <a:rPr lang="es-ES" altLang="es-MX" sz="1400" smtClean="0"/>
              <a:t>2</a:t>
            </a:r>
            <a:r>
              <a:rPr lang="es-ES" altLang="es-MX" sz="2400" smtClean="0"/>
              <a:t>(t-τ). En el caso de t=t1, el valor de la convolución está dado por el área sombreada de la figura siguiente:</a:t>
            </a:r>
          </a:p>
          <a:p>
            <a:pPr>
              <a:lnSpc>
                <a:spcPct val="80000"/>
              </a:lnSpc>
            </a:pPr>
            <a:endParaRPr lang="es-ES" altLang="es-MX" sz="2400" smtClean="0"/>
          </a:p>
          <a:p>
            <a:pPr>
              <a:lnSpc>
                <a:spcPct val="80000"/>
              </a:lnSpc>
            </a:pPr>
            <a:endParaRPr lang="es-ES" altLang="es-MX" sz="2400" smtClean="0"/>
          </a:p>
          <a:p>
            <a:pPr>
              <a:lnSpc>
                <a:spcPct val="80000"/>
              </a:lnSpc>
              <a:buFontTx/>
              <a:buNone/>
            </a:pPr>
            <a:endParaRPr lang="es-ES" altLang="es-MX" sz="2400" smtClean="0"/>
          </a:p>
        </p:txBody>
      </p:sp>
      <p:pic>
        <p:nvPicPr>
          <p:cNvPr id="97283" name="Picture 6"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4"/>
          <p:cNvSpPr txBox="1">
            <a:spLocks noChangeArrowheads="1"/>
          </p:cNvSpPr>
          <p:nvPr/>
        </p:nvSpPr>
        <p:spPr bwMode="auto">
          <a:xfrm>
            <a:off x="428625" y="341313"/>
            <a:ext cx="75057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400" b="1" u="sng" dirty="0" smtClean="0">
                <a:solidFill>
                  <a:schemeClr val="tx1"/>
                </a:solidFill>
                <a:effectLst/>
                <a:latin typeface="Arial" charset="0"/>
              </a:rPr>
              <a:t>1.5 Respuesta de un sistema a la función impulso unitario</a:t>
            </a:r>
            <a:endParaRPr lang="es-ES" altLang="es-MX" sz="2400" b="1" u="sng" dirty="0">
              <a:solidFill>
                <a:schemeClr val="tx1"/>
              </a:solidFill>
              <a:effectLst/>
              <a:latin typeface="Arial" charset="0"/>
            </a:endParaRPr>
          </a:p>
        </p:txBody>
      </p:sp>
    </p:spTree>
    <p:extLst>
      <p:ext uri="{BB962C8B-B14F-4D97-AF65-F5344CB8AC3E}">
        <p14:creationId xmlns:p14="http://schemas.microsoft.com/office/powerpoint/2010/main" xmlns="" val="274721180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sz="half" idx="4294967295"/>
          </p:nvPr>
        </p:nvSpPr>
        <p:spPr>
          <a:xfrm>
            <a:off x="346075" y="1495425"/>
            <a:ext cx="8140700" cy="4768850"/>
          </a:xfrm>
        </p:spPr>
        <p:txBody>
          <a:bodyPr/>
          <a:lstStyle/>
          <a:p>
            <a:pPr>
              <a:lnSpc>
                <a:spcPct val="80000"/>
              </a:lnSpc>
              <a:defRPr/>
            </a:pPr>
            <a:r>
              <a:rPr lang="es-ES" sz="1800" smtClean="0"/>
              <a:t>Cuando una señal f(t) se inyecta a un sistema para su transmisión, generalmente la salida r(t) del sistema es diferente de la entrada f(t) en razón de que el sistema ejerce efectos sobre la señal. Si el cambio de la señal de entrada no está controlado, se dice que el sistema distorsiona. Se dice que el sistema filtra si se diseña para producir el cambio en la señal. En la práctica, los sistemas de transmisión siempre presentan ambas características (distorsión y filtrado). La función de densidad espectral de la señal de entrada es F(w), mientras que la función de densidad espectral de la respuesta es F(w) H(w). Por lo tanto, el sistema modifica la función de densidad espectral de la señal de entrada. La intensidad de algunas componentes aumenta, la de otras se atenúa y otras más pueden quedar iguales. De manera semejante, cada componente sufre un cambio de fase diferente en el proceso de transmisión. Ver figura 2.5.7.</a:t>
            </a:r>
          </a:p>
          <a:p>
            <a:pPr>
              <a:lnSpc>
                <a:spcPct val="80000"/>
              </a:lnSpc>
              <a:defRPr/>
            </a:pPr>
            <a:r>
              <a:rPr lang="es-ES" sz="1800" smtClean="0"/>
              <a:t>El sistema modifica la función de densidad espectral de f(t) de acuerdo con sus características de filtro, es decir de acuerdo con H(w), que representa la respuesta del sistema a las diferentes componentes de frecuencia. En consecuencia H(w) actúa como función de ponderación a las diferentes frecuencias. En forma más precisa, si:</a:t>
            </a:r>
          </a:p>
          <a:p>
            <a:pPr>
              <a:lnSpc>
                <a:spcPct val="80000"/>
              </a:lnSpc>
              <a:defRPr/>
            </a:pPr>
            <a:endParaRPr lang="es-ES" sz="1800" smtClean="0"/>
          </a:p>
          <a:p>
            <a:pPr>
              <a:lnSpc>
                <a:spcPct val="80000"/>
              </a:lnSpc>
              <a:defRPr/>
            </a:pPr>
            <a:endParaRPr lang="es-ES" sz="1800" smtClean="0"/>
          </a:p>
          <a:p>
            <a:pPr eaLnBrk="1" hangingPunct="1">
              <a:lnSpc>
                <a:spcPct val="80000"/>
              </a:lnSpc>
              <a:buFontTx/>
              <a:buNone/>
              <a:defRPr/>
            </a:pPr>
            <a:endParaRPr lang="es-ES" sz="1800" smtClean="0"/>
          </a:p>
        </p:txBody>
      </p:sp>
      <p:pic>
        <p:nvPicPr>
          <p:cNvPr id="98307" name="Picture 6"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8308" name="Text Box 4"/>
          <p:cNvSpPr txBox="1">
            <a:spLocks noChangeArrowheads="1"/>
          </p:cNvSpPr>
          <p:nvPr/>
        </p:nvSpPr>
        <p:spPr bwMode="auto">
          <a:xfrm>
            <a:off x="428625" y="341313"/>
            <a:ext cx="7505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400" b="1" dirty="0" err="1" smtClean="0">
                <a:solidFill>
                  <a:schemeClr val="tx1"/>
                </a:solidFill>
                <a:effectLst/>
                <a:latin typeface="Arial" charset="0"/>
              </a:rPr>
              <a:t>Caracteristicas</a:t>
            </a:r>
            <a:r>
              <a:rPr lang="es-MX" altLang="es-MX" sz="2400" b="1" dirty="0" smtClean="0">
                <a:solidFill>
                  <a:schemeClr val="tx1"/>
                </a:solidFill>
                <a:effectLst/>
                <a:latin typeface="Arial" charset="0"/>
              </a:rPr>
              <a:t> </a:t>
            </a:r>
            <a:r>
              <a:rPr lang="es-MX" altLang="es-MX" sz="2400" b="1" dirty="0">
                <a:solidFill>
                  <a:schemeClr val="tx1"/>
                </a:solidFill>
                <a:effectLst/>
                <a:latin typeface="Arial" charset="0"/>
              </a:rPr>
              <a:t>de filtros y distorsión</a:t>
            </a:r>
            <a:endParaRPr lang="es-ES" altLang="es-MX" sz="2400" b="1" dirty="0">
              <a:solidFill>
                <a:schemeClr val="tx1"/>
              </a:solidFill>
              <a:effectLst/>
              <a:latin typeface="Arial" charset="0"/>
            </a:endParaRPr>
          </a:p>
        </p:txBody>
      </p:sp>
    </p:spTree>
    <p:extLst>
      <p:ext uri="{BB962C8B-B14F-4D97-AF65-F5344CB8AC3E}">
        <p14:creationId xmlns:p14="http://schemas.microsoft.com/office/powerpoint/2010/main" xmlns="" val="406865909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sz="half" idx="4294967295"/>
          </p:nvPr>
        </p:nvSpPr>
        <p:spPr>
          <a:xfrm>
            <a:off x="346075" y="1495425"/>
            <a:ext cx="8140700" cy="4768850"/>
          </a:xfrm>
        </p:spPr>
        <p:txBody>
          <a:bodyPr/>
          <a:lstStyle/>
          <a:p>
            <a:pPr>
              <a:lnSpc>
                <a:spcPct val="80000"/>
              </a:lnSpc>
              <a:defRPr/>
            </a:pPr>
            <a:r>
              <a:rPr lang="es-ES" sz="1400" dirty="0" smtClean="0"/>
              <a:t>Transmisión sin Distorsión</a:t>
            </a:r>
          </a:p>
          <a:p>
            <a:pPr>
              <a:lnSpc>
                <a:spcPct val="80000"/>
              </a:lnSpc>
              <a:buFontTx/>
              <a:buNone/>
              <a:defRPr/>
            </a:pPr>
            <a:endParaRPr lang="es-ES" sz="1400" dirty="0" smtClean="0"/>
          </a:p>
          <a:p>
            <a:pPr>
              <a:lnSpc>
                <a:spcPct val="80000"/>
              </a:lnSpc>
              <a:defRPr/>
            </a:pPr>
            <a:r>
              <a:rPr lang="es-ES" sz="1400" dirty="0" smtClean="0"/>
              <a:t>Un sistema que transmita sin distorsión una señal debe atenuar igualmente todas las componentes de frecuencia, es decir, H(ω) deberá tener una magnitud constante para todas las frecuencias. Esa condición no es suficiente para garantizar la transmisión sin distorsión, el cambio de fase de cada componente también debe satisfacer ciertas relaciones.</a:t>
            </a:r>
          </a:p>
          <a:p>
            <a:pPr>
              <a:lnSpc>
                <a:spcPct val="80000"/>
              </a:lnSpc>
              <a:defRPr/>
            </a:pPr>
            <a:r>
              <a:rPr lang="es-ES" sz="1400" dirty="0" smtClean="0"/>
              <a:t>En general ¿qué requisitos se deben cumplir para que un sistema lineal invariable en el tiempo se comporte como un sistema de transmisión ideal? Para responder a esta pregunta, supongamos que se va a transmitir una señal dada f(t) a través de dicho sistema e insistimos en que la señal resultante sea igual a la entrada. Permitimos que ésta réplica tenga una magnitud diferente y algún retardo siempre que la forma quede inalterada. Por lo tanto, si la señal de entrada es f(t), la salida deseada es:</a:t>
            </a:r>
          </a:p>
          <a:p>
            <a:pPr>
              <a:lnSpc>
                <a:spcPct val="80000"/>
              </a:lnSpc>
              <a:defRPr/>
            </a:pPr>
            <a:endParaRPr lang="es-ES" sz="1400" dirty="0" smtClean="0"/>
          </a:p>
          <a:p>
            <a:pPr>
              <a:lnSpc>
                <a:spcPct val="80000"/>
              </a:lnSpc>
              <a:defRPr/>
            </a:pPr>
            <a:endParaRPr lang="es-ES" sz="1400" dirty="0" smtClean="0"/>
          </a:p>
          <a:p>
            <a:pPr>
              <a:lnSpc>
                <a:spcPct val="80000"/>
              </a:lnSpc>
              <a:defRPr/>
            </a:pPr>
            <a:endParaRPr lang="es-ES" sz="1400" dirty="0" smtClean="0"/>
          </a:p>
          <a:p>
            <a:pPr>
              <a:lnSpc>
                <a:spcPct val="80000"/>
              </a:lnSpc>
              <a:buFontTx/>
              <a:buNone/>
              <a:defRPr/>
            </a:pPr>
            <a:endParaRPr lang="es-ES" sz="1400" dirty="0" smtClean="0"/>
          </a:p>
          <a:p>
            <a:pPr>
              <a:lnSpc>
                <a:spcPct val="80000"/>
              </a:lnSpc>
              <a:defRPr/>
            </a:pPr>
            <a:endParaRPr lang="es-ES" sz="1400" dirty="0" smtClean="0"/>
          </a:p>
          <a:p>
            <a:pPr>
              <a:lnSpc>
                <a:spcPct val="80000"/>
              </a:lnSpc>
              <a:defRPr/>
            </a:pPr>
            <a:endParaRPr lang="es-ES" sz="1400" dirty="0" smtClean="0"/>
          </a:p>
          <a:p>
            <a:pPr>
              <a:lnSpc>
                <a:spcPct val="80000"/>
              </a:lnSpc>
              <a:defRPr/>
            </a:pPr>
            <a:endParaRPr lang="es-ES" sz="1400" dirty="0" smtClean="0"/>
          </a:p>
          <a:p>
            <a:pPr>
              <a:lnSpc>
                <a:spcPct val="80000"/>
              </a:lnSpc>
              <a:defRPr/>
            </a:pPr>
            <a:endParaRPr lang="es-ES" sz="1400" dirty="0" smtClean="0"/>
          </a:p>
          <a:p>
            <a:pPr>
              <a:lnSpc>
                <a:spcPct val="80000"/>
              </a:lnSpc>
              <a:defRPr/>
            </a:pPr>
            <a:endParaRPr lang="es-ES" sz="1400" dirty="0" smtClean="0"/>
          </a:p>
          <a:p>
            <a:pPr>
              <a:lnSpc>
                <a:spcPct val="80000"/>
              </a:lnSpc>
              <a:defRPr/>
            </a:pPr>
            <a:r>
              <a:rPr lang="es-ES" sz="1400" dirty="0" smtClean="0"/>
              <a:t>Figura 2.5.7. Sistema lineal con función característica </a:t>
            </a:r>
            <a:r>
              <a:rPr lang="es-ES" sz="1400" i="1" dirty="0" smtClean="0"/>
              <a:t>h(t)</a:t>
            </a:r>
            <a:r>
              <a:rPr lang="es-ES" sz="1400" dirty="0" smtClean="0"/>
              <a:t>, entrada </a:t>
            </a:r>
            <a:r>
              <a:rPr lang="es-ES" sz="1400" i="1" dirty="0" smtClean="0"/>
              <a:t>f(t)</a:t>
            </a:r>
            <a:r>
              <a:rPr lang="es-ES" sz="1400" dirty="0" smtClean="0"/>
              <a:t> y salida </a:t>
            </a:r>
            <a:r>
              <a:rPr lang="es-ES" sz="1400" i="1" dirty="0" smtClean="0"/>
              <a:t>r(t).</a:t>
            </a:r>
            <a:endParaRPr lang="es-ES" sz="1400" dirty="0" smtClean="0"/>
          </a:p>
          <a:p>
            <a:pPr>
              <a:lnSpc>
                <a:spcPct val="80000"/>
              </a:lnSpc>
              <a:defRPr/>
            </a:pPr>
            <a:endParaRPr lang="es-ES" sz="1400" dirty="0" smtClean="0"/>
          </a:p>
          <a:p>
            <a:pPr eaLnBrk="1" hangingPunct="1">
              <a:lnSpc>
                <a:spcPct val="80000"/>
              </a:lnSpc>
              <a:buFontTx/>
              <a:buNone/>
              <a:defRPr/>
            </a:pPr>
            <a:endParaRPr lang="es-ES" sz="1400" dirty="0" smtClean="0"/>
          </a:p>
        </p:txBody>
      </p:sp>
      <p:pic>
        <p:nvPicPr>
          <p:cNvPr id="99331" name="Picture 6"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9333"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38300" y="4095750"/>
            <a:ext cx="5391150" cy="136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52438590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sz="half" idx="4294967295"/>
          </p:nvPr>
        </p:nvSpPr>
        <p:spPr>
          <a:xfrm>
            <a:off x="346075" y="1495425"/>
            <a:ext cx="8140700" cy="4768850"/>
          </a:xfrm>
        </p:spPr>
        <p:txBody>
          <a:bodyPr/>
          <a:lstStyle/>
          <a:p>
            <a:pPr>
              <a:lnSpc>
                <a:spcPct val="80000"/>
              </a:lnSpc>
              <a:buFontTx/>
              <a:buNone/>
              <a:defRPr/>
            </a:pPr>
            <a:endParaRPr lang="es-ES" sz="1400" dirty="0" smtClean="0"/>
          </a:p>
          <a:p>
            <a:pPr>
              <a:defRPr/>
            </a:pPr>
            <a:r>
              <a:rPr lang="es-ES" sz="1400" dirty="0" smtClean="0"/>
              <a:t>La función de densidad espectral de la señal de entrada es </a:t>
            </a:r>
            <a:r>
              <a:rPr lang="es-ES" sz="1400" i="1" dirty="0" smtClean="0"/>
              <a:t>F(</a:t>
            </a:r>
            <a:r>
              <a:rPr lang="es-ES" sz="1400" i="1" dirty="0" smtClean="0">
                <a:sym typeface="Symbol"/>
              </a:rPr>
              <a:t></a:t>
            </a:r>
            <a:r>
              <a:rPr lang="es-ES" sz="1400" i="1" dirty="0" smtClean="0"/>
              <a:t>),</a:t>
            </a:r>
            <a:r>
              <a:rPr lang="es-ES" sz="1400" dirty="0" smtClean="0"/>
              <a:t> mientras que la función de densidad espectral de la respuesta es </a:t>
            </a:r>
            <a:r>
              <a:rPr lang="es-ES" sz="1400" i="1" dirty="0" smtClean="0"/>
              <a:t>F(</a:t>
            </a:r>
            <a:r>
              <a:rPr lang="es-ES" sz="1400" i="1" dirty="0" smtClean="0">
                <a:sym typeface="Symbol"/>
              </a:rPr>
              <a:t></a:t>
            </a:r>
            <a:r>
              <a:rPr lang="es-ES" sz="1400" i="1" dirty="0" smtClean="0"/>
              <a:t>) H(</a:t>
            </a:r>
            <a:r>
              <a:rPr lang="es-ES" sz="1400" i="1" dirty="0" smtClean="0">
                <a:sym typeface="Symbol"/>
              </a:rPr>
              <a:t></a:t>
            </a:r>
            <a:r>
              <a:rPr lang="es-ES" sz="1400" i="1" dirty="0" smtClean="0"/>
              <a:t>)</a:t>
            </a:r>
            <a:r>
              <a:rPr lang="es-ES" sz="1400" dirty="0" smtClean="0"/>
              <a:t>. Por lo tanto, el sistema modifica la función de densidad espectral de la señal de entrada. La intensidad de algunas componentes aumenta, la de otras se atenúa y otras más pueden quedar iguales. De manera semejante, cada componente sufre un cambio de fase diferente en el proceso de transmisión. Ver figura 2.5.7.</a:t>
            </a:r>
          </a:p>
          <a:p>
            <a:pPr>
              <a:defRPr/>
            </a:pPr>
            <a:r>
              <a:rPr lang="es-ES" sz="1400" dirty="0" smtClean="0"/>
              <a:t>El sistema modifica la función de densidad espectral de </a:t>
            </a:r>
            <a:r>
              <a:rPr lang="es-ES" sz="1400" i="1" dirty="0" smtClean="0"/>
              <a:t>f(t)</a:t>
            </a:r>
            <a:r>
              <a:rPr lang="es-ES" sz="1400" dirty="0" smtClean="0"/>
              <a:t> de acuerdo con sus características de filtro, es decir de acuerdo con </a:t>
            </a:r>
            <a:r>
              <a:rPr lang="es-ES" sz="1400" i="1" dirty="0" smtClean="0"/>
              <a:t>H(</a:t>
            </a:r>
            <a:r>
              <a:rPr lang="es-ES" sz="1400" i="1" dirty="0" smtClean="0">
                <a:sym typeface="Symbol"/>
              </a:rPr>
              <a:t></a:t>
            </a:r>
            <a:r>
              <a:rPr lang="es-ES" sz="1400" i="1" dirty="0" smtClean="0"/>
              <a:t>)</a:t>
            </a:r>
            <a:r>
              <a:rPr lang="es-ES" sz="1400" dirty="0" smtClean="0"/>
              <a:t>, que representa la respuesta del sistema a las diferentes componentes de frecuencia. En consecuencia </a:t>
            </a:r>
            <a:r>
              <a:rPr lang="es-ES" sz="1400" i="1" dirty="0" smtClean="0"/>
              <a:t>H(</a:t>
            </a:r>
            <a:r>
              <a:rPr lang="es-ES" sz="1400" i="1" dirty="0" smtClean="0">
                <a:sym typeface="Symbol"/>
              </a:rPr>
              <a:t></a:t>
            </a:r>
            <a:r>
              <a:rPr lang="es-ES" sz="1400" i="1" dirty="0" smtClean="0"/>
              <a:t>)</a:t>
            </a:r>
            <a:r>
              <a:rPr lang="es-ES" sz="1400" dirty="0" smtClean="0"/>
              <a:t> actúa como función de ponderación a las diferentes frecuencias. En forma más precisa, si:</a:t>
            </a:r>
          </a:p>
          <a:p>
            <a:pPr>
              <a:lnSpc>
                <a:spcPct val="80000"/>
              </a:lnSpc>
              <a:defRPr/>
            </a:pPr>
            <a:endParaRPr lang="es-ES" sz="1400" dirty="0" smtClean="0"/>
          </a:p>
          <a:p>
            <a:pPr>
              <a:lnSpc>
                <a:spcPct val="80000"/>
              </a:lnSpc>
              <a:defRPr/>
            </a:pPr>
            <a:endParaRPr lang="es-ES" sz="1400" dirty="0" smtClean="0"/>
          </a:p>
          <a:p>
            <a:pPr>
              <a:lnSpc>
                <a:spcPct val="80000"/>
              </a:lnSpc>
              <a:defRPr/>
            </a:pPr>
            <a:endParaRPr lang="es-ES" sz="1400" dirty="0" smtClean="0"/>
          </a:p>
          <a:p>
            <a:pPr>
              <a:lnSpc>
                <a:spcPct val="80000"/>
              </a:lnSpc>
              <a:defRPr/>
            </a:pPr>
            <a:endParaRPr lang="es-ES" sz="1400" dirty="0" smtClean="0"/>
          </a:p>
          <a:p>
            <a:pPr>
              <a:lnSpc>
                <a:spcPct val="80000"/>
              </a:lnSpc>
              <a:defRPr/>
            </a:pPr>
            <a:endParaRPr lang="es-ES" sz="1400" dirty="0" smtClean="0"/>
          </a:p>
          <a:p>
            <a:pPr>
              <a:lnSpc>
                <a:spcPct val="80000"/>
              </a:lnSpc>
              <a:defRPr/>
            </a:pPr>
            <a:endParaRPr lang="es-ES" sz="1400" dirty="0" smtClean="0"/>
          </a:p>
          <a:p>
            <a:pPr>
              <a:lnSpc>
                <a:spcPct val="80000"/>
              </a:lnSpc>
              <a:defRPr/>
            </a:pPr>
            <a:r>
              <a:rPr lang="es-ES" sz="1400" dirty="0" smtClean="0"/>
              <a:t>Es decir el espectro de magnitud y fase han sido modificados como:</a:t>
            </a:r>
          </a:p>
          <a:p>
            <a:pPr eaLnBrk="1" hangingPunct="1">
              <a:lnSpc>
                <a:spcPct val="80000"/>
              </a:lnSpc>
              <a:buFontTx/>
              <a:buNone/>
              <a:defRPr/>
            </a:pPr>
            <a:endParaRPr lang="es-ES" sz="1400" dirty="0" smtClean="0"/>
          </a:p>
        </p:txBody>
      </p:sp>
      <p:pic>
        <p:nvPicPr>
          <p:cNvPr id="51205" name="Picture 6" descr="FIGURA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0994" name="Rectangle 2"/>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51202" name="Object 1"/>
          <p:cNvGraphicFramePr>
            <a:graphicFrameLocks noChangeAspect="1"/>
          </p:cNvGraphicFramePr>
          <p:nvPr/>
        </p:nvGraphicFramePr>
        <p:xfrm>
          <a:off x="3352800" y="3790950"/>
          <a:ext cx="2222500" cy="895350"/>
        </p:xfrm>
        <a:graphic>
          <a:graphicData uri="http://schemas.openxmlformats.org/presentationml/2006/ole">
            <p:oleObj spid="_x0000_s134166" name="Equation" r:id="rId4" imgW="1320227" imgH="533169" progId="Equation.DSMT4">
              <p:embed/>
            </p:oleObj>
          </a:graphicData>
        </a:graphic>
      </p:graphicFrame>
      <p:sp>
        <p:nvSpPr>
          <p:cNvPr id="340996" name="Rectangle 4"/>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51203" name="Object 3"/>
          <p:cNvGraphicFramePr>
            <a:graphicFrameLocks noChangeAspect="1"/>
          </p:cNvGraphicFramePr>
          <p:nvPr/>
        </p:nvGraphicFramePr>
        <p:xfrm>
          <a:off x="3219450" y="5505450"/>
          <a:ext cx="2827338" cy="990600"/>
        </p:xfrm>
        <a:graphic>
          <a:graphicData uri="http://schemas.openxmlformats.org/presentationml/2006/ole">
            <p:oleObj spid="_x0000_s134167" name="Equation" r:id="rId5" imgW="1663700" imgH="711200" progId="Equation.DSMT4">
              <p:embed/>
            </p:oleObj>
          </a:graphicData>
        </a:graphic>
      </p:graphicFrame>
    </p:spTree>
    <p:extLst>
      <p:ext uri="{BB962C8B-B14F-4D97-AF65-F5344CB8AC3E}">
        <p14:creationId xmlns:p14="http://schemas.microsoft.com/office/powerpoint/2010/main" xmlns="" val="136616645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sz="half" idx="4294967295"/>
          </p:nvPr>
        </p:nvSpPr>
        <p:spPr>
          <a:xfrm>
            <a:off x="346075" y="1495425"/>
            <a:ext cx="8140700" cy="4768850"/>
          </a:xfrm>
        </p:spPr>
        <p:txBody>
          <a:bodyPr/>
          <a:lstStyle/>
          <a:p>
            <a:pPr>
              <a:lnSpc>
                <a:spcPct val="90000"/>
              </a:lnSpc>
            </a:pPr>
            <a:r>
              <a:rPr lang="es-ES" altLang="es-MX" sz="2000" smtClean="0"/>
              <a:t>Por tanto, para obtener una transmisión sin distorsión, la respuesta global del sistema debe tener una magnitud constante y su desplazamiento de fase debe ser lineal en frecuencia. No es suficiente que el sistema atenúe (o amplifique) por igual todas las componentes de frecuencia. Éstas también deben llegar con el mismo retardo para que se sumen correctamente. Esto demanda un desplazamiento de fase que sea proporcional a la frecuencia. Nótese que puede incluirse un factor exp(j2nπ), para toda n, entera en la ecuación (2.5.4) sin ningún efecto neto. </a:t>
            </a:r>
          </a:p>
          <a:p>
            <a:pPr>
              <a:lnSpc>
                <a:spcPct val="90000"/>
              </a:lnSpc>
            </a:pPr>
            <a:r>
              <a:rPr lang="es-ES" altLang="es-MX" sz="2000" smtClean="0"/>
              <a:t>En la práctica una señal se puede distorsionar al pasar por ciertas partes del sistema. Se pueden introducir redes de corrección de amplitud o fase (igualación) en cualquier parte del sistema para corregir esta distorsión. La característica global de entrada y salida del sistema es lo que determina su comportamiento.</a:t>
            </a:r>
          </a:p>
        </p:txBody>
      </p:sp>
      <p:pic>
        <p:nvPicPr>
          <p:cNvPr id="100355" name="Picture 6"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6528252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sz="half" idx="4294967295"/>
          </p:nvPr>
        </p:nvSpPr>
        <p:spPr>
          <a:xfrm>
            <a:off x="346075" y="1495425"/>
            <a:ext cx="8140700" cy="4768850"/>
          </a:xfrm>
        </p:spPr>
        <p:txBody>
          <a:bodyPr/>
          <a:lstStyle/>
          <a:p>
            <a:pPr>
              <a:lnSpc>
                <a:spcPct val="80000"/>
              </a:lnSpc>
            </a:pPr>
            <a:r>
              <a:rPr lang="es-ES" altLang="es-MX" sz="1400" smtClean="0"/>
              <a:t>De manera análoga a la definición de un sistema lineal y la característica de transferencia de éste, un sistema no lineal cuya característica de transferencia es no-lineal, es aquel que no puede cumplir el principio de superposición.</a:t>
            </a:r>
          </a:p>
          <a:p>
            <a:pPr>
              <a:lnSpc>
                <a:spcPct val="80000"/>
              </a:lnSpc>
            </a:pPr>
            <a:r>
              <a:rPr lang="es-ES" altLang="es-MX" sz="1400" smtClean="0"/>
              <a:t>La distorsión armónica es un parámetro técnico utilizado para definir la señal de audio que sale de un sistema.</a:t>
            </a:r>
          </a:p>
          <a:p>
            <a:pPr>
              <a:lnSpc>
                <a:spcPct val="80000"/>
              </a:lnSpc>
            </a:pPr>
            <a:r>
              <a:rPr lang="es-ES" altLang="es-MX" sz="1400" smtClean="0"/>
              <a:t>La distorsión armónica se produce cuando la señal de salida de un sistema no equivale a la señal que entró en él. Esta falta de linealidad afecta a la forma de la onda, porque el equipo ha introducido armónicos que no estaban en la señal de entrada. Puesto que son armónicos, es decir múltiplos de la señal de entrada, esta distorsión no es tan disonante y es menos fácil de detectar.</a:t>
            </a:r>
          </a:p>
          <a:p>
            <a:pPr>
              <a:lnSpc>
                <a:spcPct val="80000"/>
              </a:lnSpc>
            </a:pPr>
            <a:r>
              <a:rPr lang="es-ES" altLang="es-MX" sz="1400" smtClean="0"/>
              <a:t>En todo sistema de audio siempre se produce una pequeña distorsión de la señal, dado que todos los equipos actuales introducen alguna no linealidad...</a:t>
            </a:r>
          </a:p>
          <a:p>
            <a:pPr>
              <a:lnSpc>
                <a:spcPct val="80000"/>
              </a:lnSpc>
            </a:pPr>
            <a:r>
              <a:rPr lang="es-ES" altLang="es-MX" sz="1400" smtClean="0"/>
              <a:t>La distorsión armónica no siempre implica pérdida de calidad. De hecho, la distorsión se considera un efecto de sonido imprescindible para ciertos géneros musicales (básicamente rock) y así, se suele saturar artificialmente la señal básica producida por ciertos instrumentos (como guitarras eléctricas). En este sentido, la distorsión apareció en la música primero como consecuencia indeseada de la saturación de las etapas del sistema de amplificación (debido al uso de amplificadores de escasa potencia y pastillas humbuckers), y después se crearon unidades de efecto que producían artificialmente ese efecto, con independencia del equipo utilizado.</a:t>
            </a:r>
          </a:p>
          <a:p>
            <a:pPr>
              <a:lnSpc>
                <a:spcPct val="80000"/>
              </a:lnSpc>
            </a:pPr>
            <a:r>
              <a:rPr lang="es-ES" altLang="es-MX" sz="1400" smtClean="0"/>
              <a:t>También algunos soportes, como ocurre con los viejos vinilos introducen distorsión armónica, sin embargo en éste y similares casos hay controversia (ver audiófilos) y hay quienes sostienen que sin esta distorsión armónica, el sonido seria “demasiado puro o frío”. Tal es el caso, que actualmente, (2005), no son pocos los grupos que, a pesar de procesar la señal por completo en sistemas digitales, graban sus trabajos en vinilo, para utilizar esa sonoridad tras remasterizarlos en la copia comercial final.</a:t>
            </a:r>
          </a:p>
          <a:p>
            <a:pPr>
              <a:lnSpc>
                <a:spcPct val="80000"/>
              </a:lnSpc>
            </a:pPr>
            <a:r>
              <a:rPr lang="es-ES" altLang="es-MX" sz="1400" smtClean="0"/>
              <a:t>Al hablar de distorsión armónica, normalmente se hace referencia a la llamada distorsión armónica total, que es precisamente, la cantidad de armónicos que el equipo introduce y que no estaban</a:t>
            </a:r>
          </a:p>
        </p:txBody>
      </p:sp>
      <p:pic>
        <p:nvPicPr>
          <p:cNvPr id="101379" name="Picture 6"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1380" name="Text Box 4"/>
          <p:cNvSpPr txBox="1">
            <a:spLocks noChangeArrowheads="1"/>
          </p:cNvSpPr>
          <p:nvPr/>
        </p:nvSpPr>
        <p:spPr bwMode="auto">
          <a:xfrm>
            <a:off x="428625" y="341313"/>
            <a:ext cx="75057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400" b="1" u="sng" dirty="0" smtClean="0">
                <a:solidFill>
                  <a:schemeClr val="tx1"/>
                </a:solidFill>
                <a:effectLst/>
                <a:latin typeface="Arial" charset="0"/>
              </a:rPr>
              <a:t> </a:t>
            </a:r>
            <a:r>
              <a:rPr lang="es-MX" altLang="es-MX" sz="2400" b="1" dirty="0">
                <a:solidFill>
                  <a:schemeClr val="tx1"/>
                </a:solidFill>
                <a:effectLst/>
                <a:latin typeface="Arial" charset="0"/>
              </a:rPr>
              <a:t>Característica de transferencia no lineal y distorsión armónica</a:t>
            </a:r>
            <a:endParaRPr lang="es-ES" altLang="es-MX" sz="2400" b="1" dirty="0">
              <a:solidFill>
                <a:schemeClr val="tx1"/>
              </a:solidFill>
              <a:effectLst/>
              <a:latin typeface="Arial" charset="0"/>
            </a:endParaRPr>
          </a:p>
        </p:txBody>
      </p:sp>
    </p:spTree>
    <p:extLst>
      <p:ext uri="{BB962C8B-B14F-4D97-AF65-F5344CB8AC3E}">
        <p14:creationId xmlns:p14="http://schemas.microsoft.com/office/powerpoint/2010/main" xmlns="" val="122076735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2063750" y="381000"/>
            <a:ext cx="5905500" cy="6107113"/>
          </a:xfrm>
          <a:prstGeom prst="rect">
            <a:avLst/>
          </a:prstGeom>
          <a:noFill/>
          <a:ln w="9525">
            <a:noFill/>
            <a:miter lim="800000"/>
            <a:headEnd/>
            <a:tailEnd/>
          </a:ln>
          <a:effectLst/>
        </p:spPr>
        <p:txBody>
          <a:bodyPr anchor="ctr"/>
          <a:lstStyle/>
          <a:p>
            <a:pPr algn="ctr">
              <a:defRPr/>
            </a:pPr>
            <a:r>
              <a:rPr lang="es-MX" sz="4800" b="1" dirty="0">
                <a:effectLst>
                  <a:outerShdw blurRad="38100" dist="38100" dir="2700000" algn="tl">
                    <a:srgbClr val="000000"/>
                  </a:outerShdw>
                </a:effectLst>
              </a:rPr>
              <a:t>Unidad 2</a:t>
            </a:r>
            <a:br>
              <a:rPr lang="es-MX" sz="4800" b="1" dirty="0">
                <a:effectLst>
                  <a:outerShdw blurRad="38100" dist="38100" dir="2700000" algn="tl">
                    <a:srgbClr val="000000"/>
                  </a:outerShdw>
                </a:effectLst>
              </a:rPr>
            </a:br>
            <a:r>
              <a:rPr lang="es-MX" sz="4800" b="1" dirty="0">
                <a:effectLst>
                  <a:outerShdw blurRad="38100" dist="38100" dir="2700000" algn="tl">
                    <a:srgbClr val="000000"/>
                  </a:outerShdw>
                </a:effectLst>
              </a:rPr>
              <a:t/>
            </a:r>
            <a:br>
              <a:rPr lang="es-MX" sz="4800" b="1" dirty="0">
                <a:effectLst>
                  <a:outerShdw blurRad="38100" dist="38100" dir="2700000" algn="tl">
                    <a:srgbClr val="000000"/>
                  </a:outerShdw>
                </a:effectLst>
              </a:rPr>
            </a:br>
            <a:r>
              <a:rPr lang="es-MX" sz="4800" b="1" dirty="0" smtClean="0">
                <a:effectLst>
                  <a:outerShdw blurRad="38100" dist="38100" dir="2700000" algn="tl">
                    <a:srgbClr val="000000"/>
                  </a:outerShdw>
                </a:effectLst>
              </a:rPr>
              <a:t>Análisis de Fourier en tiempo discreto</a:t>
            </a:r>
            <a:endParaRPr lang="es-ES" sz="4800" b="1" dirty="0">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928794" y="1714488"/>
            <a:ext cx="5857916" cy="3416320"/>
          </a:xfrm>
          <a:prstGeom prst="rect">
            <a:avLst/>
          </a:prstGeom>
          <a:noFill/>
        </p:spPr>
        <p:txBody>
          <a:bodyPr wrap="square" rtlCol="0">
            <a:spAutoFit/>
          </a:bodyPr>
          <a:lstStyle/>
          <a:p>
            <a:pPr algn="just"/>
            <a:r>
              <a:rPr lang="es-MX" sz="2400" dirty="0" smtClean="0">
                <a:latin typeface="Tahoma" pitchFamily="34" charset="0"/>
                <a:ea typeface="Tahoma" pitchFamily="34" charset="0"/>
                <a:cs typeface="Tahoma" pitchFamily="34" charset="0"/>
              </a:rPr>
              <a:t>Definición.  </a:t>
            </a:r>
            <a:r>
              <a:rPr lang="es-MX" sz="2400" dirty="0">
                <a:latin typeface="Tahoma" pitchFamily="34" charset="0"/>
                <a:ea typeface="Tahoma" pitchFamily="34" charset="0"/>
                <a:cs typeface="Tahoma" pitchFamily="34" charset="0"/>
              </a:rPr>
              <a:t>E</a:t>
            </a:r>
            <a:r>
              <a:rPr lang="es-MX" sz="2400" dirty="0" smtClean="0">
                <a:latin typeface="Tahoma" pitchFamily="34" charset="0"/>
                <a:ea typeface="Tahoma" pitchFamily="34" charset="0"/>
                <a:cs typeface="Tahoma" pitchFamily="34" charset="0"/>
              </a:rPr>
              <a:t>s la rama de la ingeniería que se concentra en las operaciones  o algoritmos matemáticos usados para representar, transformar y manipular en un ambiente de cómputo digital, señales del mundo exterior que contienen información del mundo real, como pueden ser la señal de voz, audio, imagen, video, etc.</a:t>
            </a:r>
            <a:endParaRPr lang="es-MX" sz="2400" dirty="0">
              <a:latin typeface="Tahoma" pitchFamily="34" charset="0"/>
              <a:ea typeface="Tahoma" pitchFamily="34" charset="0"/>
              <a:cs typeface="Tahoma" pitchFamily="34" charset="0"/>
            </a:endParaRPr>
          </a:p>
        </p:txBody>
      </p:sp>
      <p:sp>
        <p:nvSpPr>
          <p:cNvPr id="4" name="Text Box 5"/>
          <p:cNvSpPr txBox="1">
            <a:spLocks noChangeArrowheads="1"/>
          </p:cNvSpPr>
          <p:nvPr/>
        </p:nvSpPr>
        <p:spPr bwMode="auto">
          <a:xfrm>
            <a:off x="1547664" y="234950"/>
            <a:ext cx="5976664" cy="1077218"/>
          </a:xfrm>
          <a:prstGeom prst="rect">
            <a:avLst/>
          </a:prstGeom>
          <a:noFill/>
          <a:ln w="9525">
            <a:noFill/>
            <a:miter lim="800000"/>
            <a:headEnd/>
            <a:tailEnd/>
          </a:ln>
          <a:effectLst/>
        </p:spPr>
        <p:txBody>
          <a:bodyPr wrap="squar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3200" b="1" dirty="0">
                <a:solidFill>
                  <a:schemeClr val="tx1"/>
                </a:solidFill>
                <a:effectLst>
                  <a:outerShdw blurRad="38100" dist="38100" dir="2700000" algn="tl">
                    <a:srgbClr val="000000"/>
                  </a:outerShdw>
                </a:effectLst>
                <a:latin typeface="Arial" charset="0"/>
              </a:rPr>
              <a:t>2</a:t>
            </a:r>
            <a:r>
              <a:rPr lang="es-MX" altLang="es-MX" sz="3200" b="1" dirty="0" smtClean="0">
                <a:solidFill>
                  <a:schemeClr val="tx1"/>
                </a:solidFill>
                <a:effectLst>
                  <a:outerShdw blurRad="38100" dist="38100" dir="2700000" algn="tl">
                    <a:srgbClr val="000000"/>
                  </a:outerShdw>
                </a:effectLst>
                <a:latin typeface="Arial" charset="0"/>
              </a:rPr>
              <a:t>.1 PROCESAMIENTO DIGITAL DE SEÑALES</a:t>
            </a:r>
            <a:endParaRPr lang="es-ES" altLang="es-MX" sz="3200" b="1" dirty="0">
              <a:solidFill>
                <a:schemeClr val="tx1"/>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xmlns="" val="33615510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85918" y="357166"/>
            <a:ext cx="4429156" cy="461665"/>
          </a:xfrm>
          <a:prstGeom prst="rect">
            <a:avLst/>
          </a:prstGeom>
          <a:noFill/>
        </p:spPr>
        <p:txBody>
          <a:bodyPr wrap="square" rtlCol="0">
            <a:spAutoFit/>
          </a:bodyPr>
          <a:lstStyle/>
          <a:p>
            <a:r>
              <a:rPr lang="es-MX" sz="2400" u="sng" dirty="0" smtClean="0">
                <a:latin typeface="Tahoma" pitchFamily="34" charset="0"/>
                <a:ea typeface="Tahoma" pitchFamily="34" charset="0"/>
                <a:cs typeface="Tahoma" pitchFamily="34" charset="0"/>
              </a:rPr>
              <a:t>Procesamiento digital de audio</a:t>
            </a:r>
            <a:endParaRPr lang="es-MX" sz="2400" u="sng" dirty="0">
              <a:latin typeface="Tahoma" pitchFamily="34" charset="0"/>
              <a:ea typeface="Tahoma" pitchFamily="34" charset="0"/>
              <a:cs typeface="Tahoma" pitchFamily="34" charset="0"/>
            </a:endParaRPr>
          </a:p>
        </p:txBody>
      </p:sp>
      <p:sp>
        <p:nvSpPr>
          <p:cNvPr id="3" name="2 CuadroTexto"/>
          <p:cNvSpPr txBox="1"/>
          <p:nvPr/>
        </p:nvSpPr>
        <p:spPr>
          <a:xfrm>
            <a:off x="1643042" y="1214422"/>
            <a:ext cx="3571900" cy="1200329"/>
          </a:xfrm>
          <a:prstGeom prst="rect">
            <a:avLst/>
          </a:prstGeom>
          <a:noFill/>
        </p:spPr>
        <p:txBody>
          <a:bodyPr wrap="square" rtlCol="0">
            <a:spAutoFit/>
          </a:bodyPr>
          <a:lstStyle/>
          <a:p>
            <a:r>
              <a:rPr lang="es-ES" dirty="0" smtClean="0">
                <a:latin typeface="Tahoma" pitchFamily="34" charset="0"/>
                <a:ea typeface="Tahoma" pitchFamily="34" charset="0"/>
                <a:cs typeface="Tahoma" pitchFamily="34" charset="0"/>
              </a:rPr>
              <a:t>Es </a:t>
            </a:r>
            <a:r>
              <a:rPr lang="es-ES" dirty="0">
                <a:latin typeface="Tahoma" pitchFamily="34" charset="0"/>
                <a:ea typeface="Tahoma" pitchFamily="34" charset="0"/>
                <a:cs typeface="Tahoma" pitchFamily="34" charset="0"/>
              </a:rPr>
              <a:t>un tipo de </a:t>
            </a:r>
            <a:r>
              <a:rPr lang="es-ES" dirty="0" smtClean="0">
                <a:latin typeface="Tahoma" pitchFamily="34" charset="0"/>
                <a:ea typeface="Tahoma" pitchFamily="34" charset="0"/>
                <a:cs typeface="Tahoma" pitchFamily="34" charset="0"/>
              </a:rPr>
              <a:t>procesamiento digital de señales especializado en el tratamiento de la señal de audio.</a:t>
            </a:r>
            <a:endParaRPr lang="es-MX" dirty="0">
              <a:latin typeface="Tahoma" pitchFamily="34" charset="0"/>
              <a:ea typeface="Tahoma" pitchFamily="34" charset="0"/>
              <a:cs typeface="Tahoma" pitchFamily="34" charset="0"/>
            </a:endParaRPr>
          </a:p>
        </p:txBody>
      </p:sp>
      <p:sp>
        <p:nvSpPr>
          <p:cNvPr id="4" name="3 CuadroTexto"/>
          <p:cNvSpPr txBox="1"/>
          <p:nvPr/>
        </p:nvSpPr>
        <p:spPr>
          <a:xfrm>
            <a:off x="1714480" y="2786058"/>
            <a:ext cx="3500462" cy="2585323"/>
          </a:xfrm>
          <a:prstGeom prst="rect">
            <a:avLst/>
          </a:prstGeom>
          <a:noFill/>
        </p:spPr>
        <p:txBody>
          <a:bodyPr wrap="square" rtlCol="0">
            <a:spAutoFit/>
          </a:bodyPr>
          <a:lstStyle/>
          <a:p>
            <a:r>
              <a:rPr lang="es-ES" dirty="0" smtClean="0">
                <a:latin typeface="Tahoma" pitchFamily="34" charset="0"/>
                <a:ea typeface="Tahoma" pitchFamily="34" charset="0"/>
                <a:cs typeface="Tahoma" pitchFamily="34" charset="0"/>
              </a:rPr>
              <a:t>Aplicaciones:</a:t>
            </a:r>
          </a:p>
          <a:p>
            <a:r>
              <a:rPr lang="es-ES" dirty="0" smtClean="0">
                <a:latin typeface="Tahoma" pitchFamily="34" charset="0"/>
                <a:ea typeface="Tahoma" pitchFamily="34" charset="0"/>
                <a:cs typeface="Tahoma" pitchFamily="34" charset="0"/>
              </a:rPr>
              <a:t>*Reproductores digitales de audio (MP3).</a:t>
            </a:r>
          </a:p>
          <a:p>
            <a:r>
              <a:rPr lang="es-ES" dirty="0" smtClean="0">
                <a:latin typeface="Tahoma" pitchFamily="34" charset="0"/>
                <a:ea typeface="Tahoma" pitchFamily="34" charset="0"/>
                <a:cs typeface="Tahoma" pitchFamily="34" charset="0"/>
              </a:rPr>
              <a:t>*Ecualizadores digitales</a:t>
            </a:r>
          </a:p>
          <a:p>
            <a:r>
              <a:rPr lang="es-ES" dirty="0" smtClean="0">
                <a:latin typeface="Tahoma" pitchFamily="34" charset="0"/>
                <a:ea typeface="Tahoma" pitchFamily="34" charset="0"/>
                <a:cs typeface="Tahoma" pitchFamily="34" charset="0"/>
              </a:rPr>
              <a:t>*Efectos especiales de sonido (distorsión, eco, mezcladores).</a:t>
            </a:r>
          </a:p>
          <a:p>
            <a:r>
              <a:rPr lang="es-ES" dirty="0" smtClean="0">
                <a:latin typeface="Tahoma" pitchFamily="34" charset="0"/>
                <a:ea typeface="Tahoma" pitchFamily="34" charset="0"/>
                <a:cs typeface="Tahoma" pitchFamily="34" charset="0"/>
              </a:rPr>
              <a:t>*</a:t>
            </a:r>
            <a:r>
              <a:rPr lang="es-ES" dirty="0" err="1" smtClean="0">
                <a:latin typeface="Tahoma" pitchFamily="34" charset="0"/>
                <a:ea typeface="Tahoma" pitchFamily="34" charset="0"/>
                <a:cs typeface="Tahoma" pitchFamily="34" charset="0"/>
              </a:rPr>
              <a:t>Códecs</a:t>
            </a:r>
            <a:r>
              <a:rPr lang="es-ES" dirty="0" smtClean="0">
                <a:latin typeface="Tahoma" pitchFamily="34" charset="0"/>
                <a:ea typeface="Tahoma" pitchFamily="34" charset="0"/>
                <a:cs typeface="Tahoma" pitchFamily="34" charset="0"/>
              </a:rPr>
              <a:t> de audio</a:t>
            </a:r>
          </a:p>
          <a:p>
            <a:r>
              <a:rPr lang="es-ES" dirty="0" smtClean="0">
                <a:latin typeface="Tahoma" pitchFamily="34" charset="0"/>
                <a:ea typeface="Tahoma" pitchFamily="34" charset="0"/>
                <a:cs typeface="Tahoma" pitchFamily="34" charset="0"/>
              </a:rPr>
              <a:t>(videoconferencias y emisiones de medios de comunicación)</a:t>
            </a:r>
            <a:endParaRPr lang="es-MX" dirty="0">
              <a:latin typeface="Tahoma" pitchFamily="34" charset="0"/>
              <a:ea typeface="Tahoma" pitchFamily="34" charset="0"/>
              <a:cs typeface="Tahoma" pitchFamily="34" charset="0"/>
            </a:endParaRPr>
          </a:p>
        </p:txBody>
      </p:sp>
      <p:sp>
        <p:nvSpPr>
          <p:cNvPr id="7" name="6 CuadroTexto"/>
          <p:cNvSpPr txBox="1"/>
          <p:nvPr/>
        </p:nvSpPr>
        <p:spPr>
          <a:xfrm>
            <a:off x="6000760" y="4714884"/>
            <a:ext cx="3143240" cy="2031325"/>
          </a:xfrm>
          <a:prstGeom prst="rect">
            <a:avLst/>
          </a:prstGeom>
          <a:noFill/>
        </p:spPr>
        <p:txBody>
          <a:bodyPr wrap="square" rtlCol="0">
            <a:spAutoFit/>
          </a:bodyPr>
          <a:lstStyle/>
          <a:p>
            <a:r>
              <a:rPr lang="es-ES" sz="1400" dirty="0" smtClean="0">
                <a:latin typeface="Tahoma" pitchFamily="34" charset="0"/>
                <a:ea typeface="Tahoma" pitchFamily="34" charset="0"/>
                <a:cs typeface="Tahoma" pitchFamily="34" charset="0"/>
              </a:rPr>
              <a:t>Códec (codificador-decodificador). Es un sistema desarrollado en software o hardware o una combinación de ambos, capaz de transformar una señal a un flujo de datos o </a:t>
            </a:r>
            <a:r>
              <a:rPr lang="es-ES" sz="1400" dirty="0" err="1" smtClean="0">
                <a:latin typeface="Tahoma" pitchFamily="34" charset="0"/>
                <a:ea typeface="Tahoma" pitchFamily="34" charset="0"/>
                <a:cs typeface="Tahoma" pitchFamily="34" charset="0"/>
              </a:rPr>
              <a:t>visceversa</a:t>
            </a:r>
            <a:r>
              <a:rPr lang="es-ES" sz="1400" dirty="0" smtClean="0">
                <a:latin typeface="Tahoma" pitchFamily="34" charset="0"/>
                <a:ea typeface="Tahoma" pitchFamily="34" charset="0"/>
                <a:cs typeface="Tahoma" pitchFamily="34" charset="0"/>
              </a:rPr>
              <a:t>. Sirve para comprimir señales a un flujo de datos y descomprimirlos para reproducirlos o manipularlos</a:t>
            </a:r>
            <a:endParaRPr lang="es-MX" sz="1400" dirty="0">
              <a:latin typeface="Tahoma" pitchFamily="34" charset="0"/>
              <a:ea typeface="Tahoma" pitchFamily="34" charset="0"/>
              <a:cs typeface="Tahoma" pitchFamily="34" charset="0"/>
            </a:endParaRPr>
          </a:p>
        </p:txBody>
      </p:sp>
      <p:pic>
        <p:nvPicPr>
          <p:cNvPr id="8" name="7 Imagen" descr="Fig1.bmp"/>
          <p:cNvPicPr>
            <a:picLocks noChangeAspect="1"/>
          </p:cNvPicPr>
          <p:nvPr/>
        </p:nvPicPr>
        <p:blipFill>
          <a:blip r:embed="rId2" cstate="print"/>
          <a:stretch>
            <a:fillRect/>
          </a:stretch>
        </p:blipFill>
        <p:spPr>
          <a:xfrm>
            <a:off x="7143768" y="142852"/>
            <a:ext cx="1875486" cy="714380"/>
          </a:xfrm>
          <a:prstGeom prst="rect">
            <a:avLst/>
          </a:prstGeom>
        </p:spPr>
      </p:pic>
      <p:pic>
        <p:nvPicPr>
          <p:cNvPr id="9" name="8 Imagen" descr="fig3.bmp"/>
          <p:cNvPicPr>
            <a:picLocks noChangeAspect="1"/>
          </p:cNvPicPr>
          <p:nvPr/>
        </p:nvPicPr>
        <p:blipFill>
          <a:blip r:embed="rId3" cstate="print"/>
          <a:stretch>
            <a:fillRect/>
          </a:stretch>
        </p:blipFill>
        <p:spPr>
          <a:xfrm>
            <a:off x="4286248" y="5357826"/>
            <a:ext cx="1676191" cy="1400000"/>
          </a:xfrm>
          <a:prstGeom prst="rect">
            <a:avLst/>
          </a:prstGeom>
        </p:spPr>
      </p:pic>
      <p:pic>
        <p:nvPicPr>
          <p:cNvPr id="10" name="9 Imagen" descr="fig4.jpg"/>
          <p:cNvPicPr>
            <a:picLocks noChangeAspect="1"/>
          </p:cNvPicPr>
          <p:nvPr/>
        </p:nvPicPr>
        <p:blipFill>
          <a:blip r:embed="rId4" cstate="print"/>
          <a:stretch>
            <a:fillRect/>
          </a:stretch>
        </p:blipFill>
        <p:spPr>
          <a:xfrm>
            <a:off x="5857884" y="3214686"/>
            <a:ext cx="2739413" cy="1009648"/>
          </a:xfrm>
          <a:prstGeom prst="rect">
            <a:avLst/>
          </a:prstGeom>
        </p:spPr>
      </p:pic>
      <p:pic>
        <p:nvPicPr>
          <p:cNvPr id="12" name="11 Imagen" descr="fig5.jpg"/>
          <p:cNvPicPr>
            <a:picLocks noChangeAspect="1"/>
          </p:cNvPicPr>
          <p:nvPr/>
        </p:nvPicPr>
        <p:blipFill>
          <a:blip r:embed="rId5" cstate="print"/>
          <a:stretch>
            <a:fillRect/>
          </a:stretch>
        </p:blipFill>
        <p:spPr>
          <a:xfrm>
            <a:off x="5643570" y="1214422"/>
            <a:ext cx="1214431" cy="1214431"/>
          </a:xfrm>
          <a:prstGeom prst="rect">
            <a:avLst/>
          </a:prstGeom>
        </p:spPr>
      </p:pic>
      <p:pic>
        <p:nvPicPr>
          <p:cNvPr id="13" name="12 Imagen" descr="fig6.jpg"/>
          <p:cNvPicPr>
            <a:picLocks noChangeAspect="1"/>
          </p:cNvPicPr>
          <p:nvPr/>
        </p:nvPicPr>
        <p:blipFill>
          <a:blip r:embed="rId6" cstate="print"/>
          <a:stretch>
            <a:fillRect/>
          </a:stretch>
        </p:blipFill>
        <p:spPr>
          <a:xfrm>
            <a:off x="7500958" y="1142984"/>
            <a:ext cx="1366841" cy="1776199"/>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85918" y="357166"/>
            <a:ext cx="4429156" cy="461665"/>
          </a:xfrm>
          <a:prstGeom prst="rect">
            <a:avLst/>
          </a:prstGeom>
          <a:noFill/>
        </p:spPr>
        <p:txBody>
          <a:bodyPr wrap="square" rtlCol="0">
            <a:spAutoFit/>
          </a:bodyPr>
          <a:lstStyle/>
          <a:p>
            <a:r>
              <a:rPr lang="es-MX" sz="2400" u="sng" dirty="0" smtClean="0">
                <a:latin typeface="Tahoma" pitchFamily="34" charset="0"/>
                <a:ea typeface="Tahoma" pitchFamily="34" charset="0"/>
                <a:cs typeface="Tahoma" pitchFamily="34" charset="0"/>
              </a:rPr>
              <a:t>Procesamiento digital de voz</a:t>
            </a:r>
            <a:endParaRPr lang="es-MX" sz="2400" u="sng" dirty="0">
              <a:latin typeface="Tahoma" pitchFamily="34" charset="0"/>
              <a:ea typeface="Tahoma" pitchFamily="34" charset="0"/>
              <a:cs typeface="Tahoma" pitchFamily="34" charset="0"/>
            </a:endParaRPr>
          </a:p>
        </p:txBody>
      </p:sp>
      <p:sp>
        <p:nvSpPr>
          <p:cNvPr id="3" name="2 CuadroTexto"/>
          <p:cNvSpPr txBox="1"/>
          <p:nvPr/>
        </p:nvSpPr>
        <p:spPr>
          <a:xfrm>
            <a:off x="5286380" y="1142984"/>
            <a:ext cx="3571900" cy="923330"/>
          </a:xfrm>
          <a:prstGeom prst="rect">
            <a:avLst/>
          </a:prstGeom>
          <a:noFill/>
        </p:spPr>
        <p:txBody>
          <a:bodyPr wrap="square" rtlCol="0">
            <a:spAutoFit/>
          </a:bodyPr>
          <a:lstStyle/>
          <a:p>
            <a:r>
              <a:rPr lang="es-ES" dirty="0">
                <a:latin typeface="Tahoma" pitchFamily="34" charset="0"/>
                <a:ea typeface="Tahoma" pitchFamily="34" charset="0"/>
                <a:cs typeface="Tahoma" pitchFamily="34" charset="0"/>
              </a:rPr>
              <a:t>El </a:t>
            </a:r>
            <a:r>
              <a:rPr lang="es-ES" b="1" dirty="0">
                <a:latin typeface="Tahoma" pitchFamily="34" charset="0"/>
                <a:ea typeface="Tahoma" pitchFamily="34" charset="0"/>
                <a:cs typeface="Tahoma" pitchFamily="34" charset="0"/>
              </a:rPr>
              <a:t>procesamiento de voz</a:t>
            </a:r>
            <a:r>
              <a:rPr lang="es-ES" dirty="0">
                <a:latin typeface="Tahoma" pitchFamily="34" charset="0"/>
                <a:ea typeface="Tahoma" pitchFamily="34" charset="0"/>
                <a:cs typeface="Tahoma" pitchFamily="34" charset="0"/>
              </a:rPr>
              <a:t> es el estudio de la </a:t>
            </a:r>
            <a:r>
              <a:rPr lang="es-ES" dirty="0" smtClean="0">
                <a:latin typeface="Tahoma" pitchFamily="34" charset="0"/>
                <a:ea typeface="Tahoma" pitchFamily="34" charset="0"/>
                <a:cs typeface="Tahoma" pitchFamily="34" charset="0"/>
              </a:rPr>
              <a:t>señales de voz y </a:t>
            </a:r>
            <a:r>
              <a:rPr lang="es-ES" dirty="0">
                <a:latin typeface="Tahoma" pitchFamily="34" charset="0"/>
                <a:ea typeface="Tahoma" pitchFamily="34" charset="0"/>
                <a:cs typeface="Tahoma" pitchFamily="34" charset="0"/>
              </a:rPr>
              <a:t>las técnicas de procesado de é</a:t>
            </a:r>
            <a:r>
              <a:rPr lang="es-ES" dirty="0" smtClean="0">
                <a:latin typeface="Tahoma" pitchFamily="34" charset="0"/>
                <a:ea typeface="Tahoma" pitchFamily="34" charset="0"/>
                <a:cs typeface="Tahoma" pitchFamily="34" charset="0"/>
              </a:rPr>
              <a:t>stas</a:t>
            </a:r>
            <a:endParaRPr lang="es-MX" dirty="0">
              <a:latin typeface="Tahoma" pitchFamily="34" charset="0"/>
              <a:ea typeface="Tahoma" pitchFamily="34" charset="0"/>
              <a:cs typeface="Tahoma" pitchFamily="34" charset="0"/>
            </a:endParaRPr>
          </a:p>
        </p:txBody>
      </p:sp>
      <p:sp>
        <p:nvSpPr>
          <p:cNvPr id="14" name="13 CuadroTexto"/>
          <p:cNvSpPr txBox="1"/>
          <p:nvPr/>
        </p:nvSpPr>
        <p:spPr>
          <a:xfrm>
            <a:off x="1571604" y="1000108"/>
            <a:ext cx="3571900" cy="5632311"/>
          </a:xfrm>
          <a:prstGeom prst="rect">
            <a:avLst/>
          </a:prstGeom>
          <a:noFill/>
        </p:spPr>
        <p:txBody>
          <a:bodyPr wrap="square" rtlCol="0">
            <a:spAutoFit/>
          </a:bodyPr>
          <a:lstStyle/>
          <a:p>
            <a:pPr>
              <a:buFont typeface="Arial" pitchFamily="34" charset="0"/>
              <a:buChar char="•"/>
            </a:pPr>
            <a:endParaRPr lang="es-ES" dirty="0" smtClean="0">
              <a:latin typeface="Tahoma" pitchFamily="34" charset="0"/>
              <a:ea typeface="Tahoma" pitchFamily="34" charset="0"/>
              <a:cs typeface="Tahoma" pitchFamily="34" charset="0"/>
            </a:endParaRPr>
          </a:p>
          <a:p>
            <a:r>
              <a:rPr lang="es-ES" dirty="0" smtClean="0">
                <a:latin typeface="Tahoma" pitchFamily="34" charset="0"/>
                <a:ea typeface="Tahoma" pitchFamily="34" charset="0"/>
                <a:cs typeface="Tahoma" pitchFamily="34" charset="0"/>
              </a:rPr>
              <a:t>Aplicaciones:</a:t>
            </a:r>
          </a:p>
          <a:p>
            <a:pPr>
              <a:buFont typeface="Arial" pitchFamily="34" charset="0"/>
              <a:buChar char="•"/>
            </a:pPr>
            <a:r>
              <a:rPr lang="es-ES" dirty="0" smtClean="0">
                <a:latin typeface="Tahoma" pitchFamily="34" charset="0"/>
                <a:ea typeface="Tahoma" pitchFamily="34" charset="0"/>
                <a:cs typeface="Tahoma" pitchFamily="34" charset="0"/>
              </a:rPr>
              <a:t>Reconocimiento de voz, que trata del análisis del contenido </a:t>
            </a:r>
            <a:r>
              <a:rPr lang="es-ES" dirty="0" err="1" smtClean="0">
                <a:latin typeface="Tahoma" pitchFamily="34" charset="0"/>
                <a:ea typeface="Tahoma" pitchFamily="34" charset="0"/>
                <a:cs typeface="Tahoma" pitchFamily="34" charset="0"/>
              </a:rPr>
              <a:t>linguistico</a:t>
            </a:r>
            <a:r>
              <a:rPr lang="es-ES" dirty="0" smtClean="0">
                <a:latin typeface="Tahoma" pitchFamily="34" charset="0"/>
                <a:ea typeface="Tahoma" pitchFamily="34" charset="0"/>
                <a:cs typeface="Tahoma" pitchFamily="34" charset="0"/>
              </a:rPr>
              <a:t> de la voz.</a:t>
            </a:r>
          </a:p>
          <a:p>
            <a:endParaRPr lang="es-ES" dirty="0" smtClean="0">
              <a:latin typeface="Tahoma" pitchFamily="34" charset="0"/>
              <a:ea typeface="Tahoma" pitchFamily="34" charset="0"/>
              <a:cs typeface="Tahoma" pitchFamily="34" charset="0"/>
            </a:endParaRPr>
          </a:p>
          <a:p>
            <a:pPr>
              <a:buFont typeface="Arial" pitchFamily="34" charset="0"/>
              <a:buChar char="•"/>
            </a:pPr>
            <a:r>
              <a:rPr lang="es-ES" dirty="0" smtClean="0">
                <a:latin typeface="Tahoma" pitchFamily="34" charset="0"/>
                <a:ea typeface="Tahoma" pitchFamily="34" charset="0"/>
                <a:cs typeface="Tahoma" pitchFamily="34" charset="0"/>
              </a:rPr>
              <a:t>Reconocimiento del hablante, cuyo objetivo es identificar al hablante.</a:t>
            </a:r>
          </a:p>
          <a:p>
            <a:endParaRPr lang="es-ES" dirty="0" smtClean="0">
              <a:latin typeface="Tahoma" pitchFamily="34" charset="0"/>
              <a:ea typeface="Tahoma" pitchFamily="34" charset="0"/>
              <a:cs typeface="Tahoma" pitchFamily="34" charset="0"/>
            </a:endParaRPr>
          </a:p>
          <a:p>
            <a:pPr>
              <a:buFont typeface="Arial" pitchFamily="34" charset="0"/>
              <a:buChar char="•"/>
            </a:pPr>
            <a:r>
              <a:rPr lang="es-ES" dirty="0" smtClean="0">
                <a:latin typeface="Tahoma" pitchFamily="34" charset="0"/>
                <a:ea typeface="Tahoma" pitchFamily="34" charset="0"/>
                <a:cs typeface="Tahoma" pitchFamily="34" charset="0"/>
              </a:rPr>
              <a:t>Compresión y descompresión de voz.</a:t>
            </a:r>
          </a:p>
          <a:p>
            <a:endParaRPr lang="es-ES" dirty="0" smtClean="0">
              <a:latin typeface="Tahoma" pitchFamily="34" charset="0"/>
              <a:ea typeface="Tahoma" pitchFamily="34" charset="0"/>
              <a:cs typeface="Tahoma" pitchFamily="34" charset="0"/>
            </a:endParaRPr>
          </a:p>
          <a:p>
            <a:pPr>
              <a:buFont typeface="Arial" pitchFamily="34" charset="0"/>
              <a:buChar char="•"/>
            </a:pPr>
            <a:r>
              <a:rPr lang="es-ES" dirty="0" smtClean="0">
                <a:latin typeface="Tahoma" pitchFamily="34" charset="0"/>
                <a:ea typeface="Tahoma" pitchFamily="34" charset="0"/>
                <a:cs typeface="Tahoma" pitchFamily="34" charset="0"/>
              </a:rPr>
              <a:t>Análisis de voz, con propósitos médicos para el análisis de disfunciones vocales.</a:t>
            </a:r>
          </a:p>
          <a:p>
            <a:endParaRPr lang="es-ES" dirty="0" smtClean="0">
              <a:latin typeface="Tahoma" pitchFamily="34" charset="0"/>
              <a:ea typeface="Tahoma" pitchFamily="34" charset="0"/>
              <a:cs typeface="Tahoma" pitchFamily="34" charset="0"/>
            </a:endParaRPr>
          </a:p>
          <a:p>
            <a:pPr>
              <a:buFont typeface="Arial" pitchFamily="34" charset="0"/>
              <a:buChar char="•"/>
            </a:pPr>
            <a:r>
              <a:rPr lang="es-ES" dirty="0" smtClean="0">
                <a:latin typeface="Tahoma" pitchFamily="34" charset="0"/>
                <a:ea typeface="Tahoma" pitchFamily="34" charset="0"/>
                <a:cs typeface="Tahoma" pitchFamily="34" charset="0"/>
              </a:rPr>
              <a:t>Síntesis de voz, síntesis artificial del habla, significa habla generada por computador.</a:t>
            </a:r>
            <a:endParaRPr lang="es-MX" dirty="0">
              <a:latin typeface="Tahoma" pitchFamily="34" charset="0"/>
              <a:ea typeface="Tahoma" pitchFamily="34" charset="0"/>
              <a:cs typeface="Tahoma" pitchFamily="34" charset="0"/>
            </a:endParaRPr>
          </a:p>
        </p:txBody>
      </p:sp>
      <p:pic>
        <p:nvPicPr>
          <p:cNvPr id="15" name="14 Imagen" descr="fig7.jpg"/>
          <p:cNvPicPr>
            <a:picLocks noChangeAspect="1"/>
          </p:cNvPicPr>
          <p:nvPr/>
        </p:nvPicPr>
        <p:blipFill>
          <a:blip r:embed="rId2" cstate="print"/>
          <a:stretch>
            <a:fillRect/>
          </a:stretch>
        </p:blipFill>
        <p:spPr>
          <a:xfrm>
            <a:off x="5357818" y="2214555"/>
            <a:ext cx="1300171" cy="928694"/>
          </a:xfrm>
          <a:prstGeom prst="rect">
            <a:avLst/>
          </a:prstGeom>
        </p:spPr>
      </p:pic>
      <p:pic>
        <p:nvPicPr>
          <p:cNvPr id="16" name="15 Imagen" descr="fig8.jpg"/>
          <p:cNvPicPr>
            <a:picLocks noChangeAspect="1"/>
          </p:cNvPicPr>
          <p:nvPr/>
        </p:nvPicPr>
        <p:blipFill>
          <a:blip r:embed="rId3" cstate="print"/>
          <a:stretch>
            <a:fillRect/>
          </a:stretch>
        </p:blipFill>
        <p:spPr>
          <a:xfrm>
            <a:off x="7286644" y="71414"/>
            <a:ext cx="1571636" cy="1045853"/>
          </a:xfrm>
          <a:prstGeom prst="rect">
            <a:avLst/>
          </a:prstGeom>
        </p:spPr>
      </p:pic>
      <p:pic>
        <p:nvPicPr>
          <p:cNvPr id="17" name="16 Imagen" descr="fig11.bmp"/>
          <p:cNvPicPr>
            <a:picLocks noChangeAspect="1"/>
          </p:cNvPicPr>
          <p:nvPr/>
        </p:nvPicPr>
        <p:blipFill>
          <a:blip r:embed="rId4" cstate="print"/>
          <a:stretch>
            <a:fillRect/>
          </a:stretch>
        </p:blipFill>
        <p:spPr>
          <a:xfrm>
            <a:off x="7215207" y="2214554"/>
            <a:ext cx="1214446" cy="910835"/>
          </a:xfrm>
          <a:prstGeom prst="rect">
            <a:avLst/>
          </a:prstGeom>
        </p:spPr>
      </p:pic>
      <p:pic>
        <p:nvPicPr>
          <p:cNvPr id="18" name="17 Imagen" descr="fig12.bmp"/>
          <p:cNvPicPr>
            <a:picLocks noChangeAspect="1"/>
          </p:cNvPicPr>
          <p:nvPr/>
        </p:nvPicPr>
        <p:blipFill>
          <a:blip r:embed="rId5" cstate="print"/>
          <a:stretch>
            <a:fillRect/>
          </a:stretch>
        </p:blipFill>
        <p:spPr>
          <a:xfrm>
            <a:off x="5857885" y="3214687"/>
            <a:ext cx="2428892" cy="1667062"/>
          </a:xfrm>
          <a:prstGeom prst="rect">
            <a:avLst/>
          </a:prstGeom>
        </p:spPr>
      </p:pic>
      <p:pic>
        <p:nvPicPr>
          <p:cNvPr id="19" name="18 Imagen" descr="fig13.jpg"/>
          <p:cNvPicPr>
            <a:picLocks noChangeAspect="1"/>
          </p:cNvPicPr>
          <p:nvPr/>
        </p:nvPicPr>
        <p:blipFill>
          <a:blip r:embed="rId6" cstate="print"/>
          <a:stretch>
            <a:fillRect/>
          </a:stretch>
        </p:blipFill>
        <p:spPr>
          <a:xfrm>
            <a:off x="6072198" y="5143512"/>
            <a:ext cx="2000263" cy="13728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70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704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704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7046" name="Rectangle 2"/>
          <p:cNvSpPr>
            <a:spLocks noChangeArrowheads="1"/>
          </p:cNvSpPr>
          <p:nvPr/>
        </p:nvSpPr>
        <p:spPr bwMode="auto">
          <a:xfrm>
            <a:off x="1619250" y="188913"/>
            <a:ext cx="6858000" cy="596900"/>
          </a:xfrm>
          <a:prstGeom prst="rect">
            <a:avLst/>
          </a:prstGeom>
          <a:noFill/>
          <a:ln w="9525">
            <a:noFill/>
            <a:miter lim="800000"/>
            <a:headEnd/>
            <a:tailEnd/>
          </a:ln>
        </p:spPr>
        <p:txBody>
          <a:bodyPr anchor="ctr"/>
          <a:lstStyle/>
          <a:p>
            <a:r>
              <a:rPr lang="es-ES" sz="3600" b="1" dirty="0">
                <a:solidFill>
                  <a:schemeClr val="tx2"/>
                </a:solidFill>
              </a:rPr>
              <a:t> </a:t>
            </a:r>
          </a:p>
          <a:p>
            <a:endParaRPr lang="es-ES" sz="3600" b="1" dirty="0">
              <a:solidFill>
                <a:schemeClr val="tx2"/>
              </a:solidFill>
            </a:endParaRPr>
          </a:p>
          <a:p>
            <a:r>
              <a:rPr lang="es-ES" sz="2000" b="1" dirty="0" smtClean="0">
                <a:solidFill>
                  <a:schemeClr val="tx2"/>
                </a:solidFill>
              </a:rPr>
              <a:t> </a:t>
            </a:r>
            <a:endParaRPr lang="es-ES" sz="2000" dirty="0">
              <a:solidFill>
                <a:schemeClr val="tx2"/>
              </a:solidFill>
            </a:endParaRPr>
          </a:p>
        </p:txBody>
      </p:sp>
      <p:sp>
        <p:nvSpPr>
          <p:cNvPr id="87047" name="Rectangle 2"/>
          <p:cNvSpPr>
            <a:spLocks noChangeArrowheads="1"/>
          </p:cNvSpPr>
          <p:nvPr/>
        </p:nvSpPr>
        <p:spPr bwMode="auto">
          <a:xfrm>
            <a:off x="571500" y="2071688"/>
            <a:ext cx="2714625" cy="596900"/>
          </a:xfrm>
          <a:prstGeom prst="rect">
            <a:avLst/>
          </a:prstGeom>
          <a:noFill/>
          <a:ln w="9525">
            <a:noFill/>
            <a:miter lim="800000"/>
            <a:headEnd/>
            <a:tailEnd/>
          </a:ln>
        </p:spPr>
        <p:txBody>
          <a:bodyPr anchor="ctr"/>
          <a:lstStyle/>
          <a:p>
            <a:r>
              <a:rPr lang="es-ES" sz="2000" b="1">
                <a:solidFill>
                  <a:schemeClr val="tx2"/>
                </a:solidFill>
              </a:rPr>
              <a:t>Secuencias básicas</a:t>
            </a:r>
            <a:endParaRPr lang="es-ES" sz="2000">
              <a:solidFill>
                <a:schemeClr val="tx2"/>
              </a:solidFill>
            </a:endParaRPr>
          </a:p>
        </p:txBody>
      </p:sp>
      <p:pic>
        <p:nvPicPr>
          <p:cNvPr id="87048" name="Picture 2"/>
          <p:cNvPicPr>
            <a:picLocks noChangeAspect="1" noChangeArrowheads="1"/>
          </p:cNvPicPr>
          <p:nvPr/>
        </p:nvPicPr>
        <p:blipFill>
          <a:blip r:embed="rId2" cstate="print"/>
          <a:srcRect/>
          <a:stretch>
            <a:fillRect/>
          </a:stretch>
        </p:blipFill>
        <p:spPr bwMode="auto">
          <a:xfrm>
            <a:off x="928688" y="3143250"/>
            <a:ext cx="4781550" cy="2409825"/>
          </a:xfrm>
          <a:prstGeom prst="rect">
            <a:avLst/>
          </a:prstGeom>
          <a:noFill/>
          <a:ln w="9525">
            <a:noFill/>
            <a:miter lim="800000"/>
            <a:headEnd/>
            <a:tailEnd/>
          </a:ln>
        </p:spPr>
      </p:pic>
      <p:sp>
        <p:nvSpPr>
          <p:cNvPr id="87049" name="Rectangle 2"/>
          <p:cNvSpPr>
            <a:spLocks noChangeArrowheads="1"/>
          </p:cNvSpPr>
          <p:nvPr/>
        </p:nvSpPr>
        <p:spPr bwMode="auto">
          <a:xfrm>
            <a:off x="5857875" y="3786188"/>
            <a:ext cx="2714625" cy="596900"/>
          </a:xfrm>
          <a:prstGeom prst="rect">
            <a:avLst/>
          </a:prstGeom>
          <a:noFill/>
          <a:ln w="9525">
            <a:noFill/>
            <a:miter lim="800000"/>
            <a:headEnd/>
            <a:tailEnd/>
          </a:ln>
        </p:spPr>
        <p:txBody>
          <a:bodyPr anchor="ctr"/>
          <a:lstStyle/>
          <a:p>
            <a:r>
              <a:rPr lang="es-ES" sz="2000" b="1" dirty="0">
                <a:solidFill>
                  <a:srgbClr val="FFFFFF"/>
                </a:solidFill>
              </a:rPr>
              <a:t>Impulso unitario discreto</a:t>
            </a:r>
            <a:endParaRPr lang="es-ES" sz="2000" dirty="0">
              <a:solidFill>
                <a:srgbClr val="FFFFFF"/>
              </a:solidFill>
            </a:endParaRPr>
          </a:p>
        </p:txBody>
      </p:sp>
      <p:pic>
        <p:nvPicPr>
          <p:cNvPr id="87050" name="Picture 4"/>
          <p:cNvPicPr>
            <a:picLocks noChangeAspect="1" noChangeArrowheads="1"/>
          </p:cNvPicPr>
          <p:nvPr/>
        </p:nvPicPr>
        <p:blipFill>
          <a:blip r:embed="rId3" cstate="print"/>
          <a:srcRect/>
          <a:stretch>
            <a:fillRect/>
          </a:stretch>
        </p:blipFill>
        <p:spPr bwMode="auto">
          <a:xfrm>
            <a:off x="3500438" y="3071813"/>
            <a:ext cx="838200" cy="438150"/>
          </a:xfrm>
          <a:prstGeom prst="rect">
            <a:avLst/>
          </a:prstGeom>
          <a:noFill/>
          <a:ln w="9525">
            <a:noFill/>
            <a:miter lim="800000"/>
            <a:headEnd/>
            <a:tailEnd/>
          </a:ln>
        </p:spPr>
      </p:pic>
      <p:sp>
        <p:nvSpPr>
          <p:cNvPr id="2" name="1 Rectángulo"/>
          <p:cNvSpPr/>
          <p:nvPr/>
        </p:nvSpPr>
        <p:spPr>
          <a:xfrm>
            <a:off x="6084168" y="188913"/>
            <a:ext cx="2777363" cy="369332"/>
          </a:xfrm>
          <a:prstGeom prst="rect">
            <a:avLst/>
          </a:prstGeom>
        </p:spPr>
        <p:txBody>
          <a:bodyPr wrap="none">
            <a:spAutoFit/>
          </a:bodyPr>
          <a:lstStyle/>
          <a:p>
            <a:r>
              <a:rPr lang="es-ES" b="1" dirty="0">
                <a:solidFill>
                  <a:schemeClr val="tx2"/>
                </a:solidFill>
              </a:rPr>
              <a:t>Señales en tiempo discreto</a:t>
            </a:r>
            <a:endParaRPr lang="es-ES" dirty="0">
              <a:solidFill>
                <a:schemeClr val="tx2"/>
              </a:solidFill>
            </a:endParaRPr>
          </a:p>
        </p:txBody>
      </p:sp>
    </p:spTree>
    <p:extLst>
      <p:ext uri="{BB962C8B-B14F-4D97-AF65-F5344CB8AC3E}">
        <p14:creationId xmlns:p14="http://schemas.microsoft.com/office/powerpoint/2010/main" xmlns="" val="91806524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14480" y="142852"/>
            <a:ext cx="6072230" cy="461665"/>
          </a:xfrm>
          <a:prstGeom prst="rect">
            <a:avLst/>
          </a:prstGeom>
          <a:noFill/>
        </p:spPr>
        <p:txBody>
          <a:bodyPr wrap="square" rtlCol="0">
            <a:spAutoFit/>
          </a:bodyPr>
          <a:lstStyle/>
          <a:p>
            <a:r>
              <a:rPr lang="es-MX" sz="2400" u="sng" dirty="0" smtClean="0">
                <a:latin typeface="Tahoma" pitchFamily="34" charset="0"/>
                <a:ea typeface="Tahoma" pitchFamily="34" charset="0"/>
                <a:cs typeface="Tahoma" pitchFamily="34" charset="0"/>
              </a:rPr>
              <a:t>Procesamiento digital de imágenes</a:t>
            </a:r>
            <a:endParaRPr lang="es-MX" sz="2400" u="sng" dirty="0">
              <a:latin typeface="Tahoma" pitchFamily="34" charset="0"/>
              <a:ea typeface="Tahoma" pitchFamily="34" charset="0"/>
              <a:cs typeface="Tahoma" pitchFamily="34" charset="0"/>
            </a:endParaRPr>
          </a:p>
        </p:txBody>
      </p:sp>
      <p:sp>
        <p:nvSpPr>
          <p:cNvPr id="3" name="2 CuadroTexto"/>
          <p:cNvSpPr txBox="1"/>
          <p:nvPr/>
        </p:nvSpPr>
        <p:spPr>
          <a:xfrm>
            <a:off x="1643042" y="785794"/>
            <a:ext cx="7358082" cy="1477328"/>
          </a:xfrm>
          <a:prstGeom prst="rect">
            <a:avLst/>
          </a:prstGeom>
          <a:noFill/>
        </p:spPr>
        <p:txBody>
          <a:bodyPr wrap="square" rtlCol="0">
            <a:spAutoFit/>
          </a:bodyPr>
          <a:lstStyle/>
          <a:p>
            <a:r>
              <a:rPr lang="es-ES" dirty="0">
                <a:latin typeface="Tahoma" pitchFamily="34" charset="0"/>
                <a:ea typeface="Tahoma" pitchFamily="34" charset="0"/>
                <a:cs typeface="Tahoma" pitchFamily="34" charset="0"/>
              </a:rPr>
              <a:t>El </a:t>
            </a:r>
            <a:r>
              <a:rPr lang="es-ES" b="1" dirty="0">
                <a:latin typeface="Tahoma" pitchFamily="34" charset="0"/>
                <a:ea typeface="Tahoma" pitchFamily="34" charset="0"/>
                <a:cs typeface="Tahoma" pitchFamily="34" charset="0"/>
              </a:rPr>
              <a:t>procesamiento digital de imágenes</a:t>
            </a:r>
            <a:r>
              <a:rPr lang="es-ES" dirty="0">
                <a:latin typeface="Tahoma" pitchFamily="34" charset="0"/>
                <a:ea typeface="Tahoma" pitchFamily="34" charset="0"/>
                <a:cs typeface="Tahoma" pitchFamily="34" charset="0"/>
              </a:rPr>
              <a:t> es el conjunto de técnicas que se aplican a las imágenes digitales con el objetivo </a:t>
            </a:r>
            <a:r>
              <a:rPr lang="es-ES" dirty="0" smtClean="0">
                <a:latin typeface="Tahoma" pitchFamily="34" charset="0"/>
                <a:ea typeface="Tahoma" pitchFamily="34" charset="0"/>
                <a:cs typeface="Tahoma" pitchFamily="34" charset="0"/>
              </a:rPr>
              <a:t>de: a) </a:t>
            </a:r>
            <a:r>
              <a:rPr lang="es-ES" dirty="0">
                <a:latin typeface="Tahoma" pitchFamily="34" charset="0"/>
                <a:ea typeface="Tahoma" pitchFamily="34" charset="0"/>
                <a:cs typeface="Tahoma" pitchFamily="34" charset="0"/>
              </a:rPr>
              <a:t>mejorar la calidad o facilitar la búsqueda de información</a:t>
            </a:r>
            <a:r>
              <a:rPr lang="es-ES" dirty="0" smtClean="0">
                <a:latin typeface="Tahoma" pitchFamily="34" charset="0"/>
                <a:ea typeface="Tahoma" pitchFamily="34" charset="0"/>
                <a:cs typeface="Tahoma" pitchFamily="34" charset="0"/>
              </a:rPr>
              <a:t>.</a:t>
            </a:r>
            <a:r>
              <a:rPr lang="es-MX" dirty="0" smtClean="0"/>
              <a:t> </a:t>
            </a:r>
            <a:r>
              <a:rPr lang="es-MX" dirty="0" smtClean="0">
                <a:latin typeface="Tahoma" pitchFamily="34" charset="0"/>
                <a:ea typeface="Tahoma" pitchFamily="34" charset="0"/>
                <a:cs typeface="Tahoma" pitchFamily="34" charset="0"/>
              </a:rPr>
              <a:t>b) El procesamiento de los datos contenidos en un escenario a través de una máquina de percepción autónoma.</a:t>
            </a:r>
            <a:endParaRPr lang="es-MX" dirty="0">
              <a:latin typeface="Tahoma" pitchFamily="34" charset="0"/>
              <a:ea typeface="Tahoma" pitchFamily="34" charset="0"/>
              <a:cs typeface="Tahoma" pitchFamily="34" charset="0"/>
            </a:endParaRPr>
          </a:p>
        </p:txBody>
      </p:sp>
      <p:sp>
        <p:nvSpPr>
          <p:cNvPr id="14" name="13 CuadroTexto"/>
          <p:cNvSpPr txBox="1"/>
          <p:nvPr/>
        </p:nvSpPr>
        <p:spPr>
          <a:xfrm>
            <a:off x="1643042" y="2357430"/>
            <a:ext cx="3571900" cy="3877985"/>
          </a:xfrm>
          <a:prstGeom prst="rect">
            <a:avLst/>
          </a:prstGeom>
          <a:noFill/>
        </p:spPr>
        <p:txBody>
          <a:bodyPr wrap="square" rtlCol="0">
            <a:spAutoFit/>
          </a:bodyPr>
          <a:lstStyle/>
          <a:p>
            <a:pPr>
              <a:buFont typeface="Arial" pitchFamily="34" charset="0"/>
              <a:buChar char="•"/>
            </a:pPr>
            <a:endParaRPr lang="es-ES" dirty="0" smtClean="0">
              <a:latin typeface="Tahoma" pitchFamily="34" charset="0"/>
              <a:ea typeface="Tahoma" pitchFamily="34" charset="0"/>
              <a:cs typeface="Tahoma" pitchFamily="34" charset="0"/>
            </a:endParaRPr>
          </a:p>
          <a:p>
            <a:pPr lvl="0"/>
            <a:r>
              <a:rPr lang="es-ES" dirty="0" smtClean="0">
                <a:latin typeface="Tahoma" pitchFamily="34" charset="0"/>
                <a:ea typeface="Tahoma" pitchFamily="34" charset="0"/>
                <a:cs typeface="Tahoma" pitchFamily="34" charset="0"/>
              </a:rPr>
              <a:t>Filtrado</a:t>
            </a:r>
          </a:p>
          <a:p>
            <a:pPr lvl="0">
              <a:buFont typeface="Arial" pitchFamily="34" charset="0"/>
              <a:buChar char="•"/>
            </a:pPr>
            <a:r>
              <a:rPr lang="es-ES" sz="1400" dirty="0" smtClean="0">
                <a:latin typeface="Tahoma" pitchFamily="34" charset="0"/>
                <a:ea typeface="Tahoma" pitchFamily="34" charset="0"/>
                <a:cs typeface="Tahoma" pitchFamily="34" charset="0"/>
              </a:rPr>
              <a:t>Suavizar </a:t>
            </a:r>
            <a:r>
              <a:rPr lang="es-ES" sz="1400" dirty="0">
                <a:latin typeface="Tahoma" pitchFamily="34" charset="0"/>
                <a:ea typeface="Tahoma" pitchFamily="34" charset="0"/>
                <a:cs typeface="Tahoma" pitchFamily="34" charset="0"/>
              </a:rPr>
              <a:t>la </a:t>
            </a:r>
            <a:r>
              <a:rPr lang="es-ES" sz="1400" dirty="0" smtClean="0">
                <a:latin typeface="Tahoma" pitchFamily="34" charset="0"/>
                <a:ea typeface="Tahoma" pitchFamily="34" charset="0"/>
                <a:cs typeface="Tahoma" pitchFamily="34" charset="0"/>
              </a:rPr>
              <a:t>imagen (reducir </a:t>
            </a:r>
            <a:r>
              <a:rPr lang="es-ES" sz="1400" dirty="0">
                <a:latin typeface="Tahoma" pitchFamily="34" charset="0"/>
                <a:ea typeface="Tahoma" pitchFamily="34" charset="0"/>
                <a:cs typeface="Tahoma" pitchFamily="34" charset="0"/>
              </a:rPr>
              <a:t>la cantidad de variaciones de intensidad entre píxeles </a:t>
            </a:r>
            <a:r>
              <a:rPr lang="es-ES" sz="1400" dirty="0" smtClean="0">
                <a:latin typeface="Tahoma" pitchFamily="34" charset="0"/>
                <a:ea typeface="Tahoma" pitchFamily="34" charset="0"/>
                <a:cs typeface="Tahoma" pitchFamily="34" charset="0"/>
              </a:rPr>
              <a:t>vecinos).</a:t>
            </a:r>
          </a:p>
          <a:p>
            <a:pPr lvl="0">
              <a:buFont typeface="Arial" pitchFamily="34" charset="0"/>
              <a:buChar char="•"/>
            </a:pPr>
            <a:r>
              <a:rPr lang="es-ES" sz="1400" dirty="0" smtClean="0">
                <a:latin typeface="Tahoma" pitchFamily="34" charset="0"/>
                <a:ea typeface="Tahoma" pitchFamily="34" charset="0"/>
                <a:cs typeface="Tahoma" pitchFamily="34" charset="0"/>
              </a:rPr>
              <a:t>Eliminar ruido: eliminar aquellos píxeles cuyo nivel de intensidad es muy diferente al de sus vecinos y cuyo origen puede estar tanto en el proceso de adquisición de la imagen como en el de transmisión</a:t>
            </a:r>
          </a:p>
          <a:p>
            <a:pPr lvl="0">
              <a:buFont typeface="Arial" pitchFamily="34" charset="0"/>
              <a:buChar char="•"/>
            </a:pPr>
            <a:r>
              <a:rPr lang="es-ES" sz="1400" dirty="0" smtClean="0">
                <a:latin typeface="Tahoma" pitchFamily="34" charset="0"/>
                <a:ea typeface="Tahoma" pitchFamily="34" charset="0"/>
                <a:cs typeface="Tahoma" pitchFamily="34" charset="0"/>
              </a:rPr>
              <a:t>Realzar bordes: destacar los bordes que se localizan en una imagen</a:t>
            </a:r>
          </a:p>
          <a:p>
            <a:pPr>
              <a:buFont typeface="Arial" pitchFamily="34" charset="0"/>
              <a:buChar char="•"/>
            </a:pPr>
            <a:r>
              <a:rPr lang="es-ES" sz="1400" dirty="0" smtClean="0">
                <a:latin typeface="Tahoma" pitchFamily="34" charset="0"/>
                <a:ea typeface="Tahoma" pitchFamily="34" charset="0"/>
                <a:cs typeface="Tahoma" pitchFamily="34" charset="0"/>
              </a:rPr>
              <a:t>Detectar bordes: detectar los píxeles donde se produce un cambio brusco en la función intensidad.</a:t>
            </a:r>
          </a:p>
          <a:p>
            <a:endParaRPr lang="es-ES" sz="1400" dirty="0">
              <a:latin typeface="Tahoma" pitchFamily="34" charset="0"/>
              <a:ea typeface="Tahoma" pitchFamily="34" charset="0"/>
              <a:cs typeface="Tahoma" pitchFamily="34" charset="0"/>
            </a:endParaRPr>
          </a:p>
          <a:p>
            <a:r>
              <a:rPr lang="es-ES" sz="1400" dirty="0" smtClean="0">
                <a:latin typeface="Tahoma" pitchFamily="34" charset="0"/>
                <a:ea typeface="Tahoma" pitchFamily="34" charset="0"/>
                <a:cs typeface="Tahoma" pitchFamily="34" charset="0"/>
              </a:rPr>
              <a:t>Compresión y descompresión de imagen</a:t>
            </a:r>
          </a:p>
        </p:txBody>
      </p:sp>
      <p:pic>
        <p:nvPicPr>
          <p:cNvPr id="10" name="9 Imagen" descr="fig9.jpg"/>
          <p:cNvPicPr>
            <a:picLocks noChangeAspect="1"/>
          </p:cNvPicPr>
          <p:nvPr/>
        </p:nvPicPr>
        <p:blipFill>
          <a:blip r:embed="rId2" cstate="print"/>
          <a:stretch>
            <a:fillRect/>
          </a:stretch>
        </p:blipFill>
        <p:spPr>
          <a:xfrm>
            <a:off x="5715008" y="2214554"/>
            <a:ext cx="898853" cy="1000132"/>
          </a:xfrm>
          <a:prstGeom prst="rect">
            <a:avLst/>
          </a:prstGeom>
        </p:spPr>
      </p:pic>
      <p:pic>
        <p:nvPicPr>
          <p:cNvPr id="11" name="10 Imagen" descr="fig13.bmp"/>
          <p:cNvPicPr>
            <a:picLocks noChangeAspect="1"/>
          </p:cNvPicPr>
          <p:nvPr/>
        </p:nvPicPr>
        <p:blipFill>
          <a:blip r:embed="rId3" cstate="print"/>
          <a:stretch>
            <a:fillRect/>
          </a:stretch>
        </p:blipFill>
        <p:spPr>
          <a:xfrm>
            <a:off x="7072330" y="2214554"/>
            <a:ext cx="1621348" cy="1214446"/>
          </a:xfrm>
          <a:prstGeom prst="rect">
            <a:avLst/>
          </a:prstGeom>
        </p:spPr>
      </p:pic>
      <p:pic>
        <p:nvPicPr>
          <p:cNvPr id="20" name="19 Imagen" descr="fig15.jpg"/>
          <p:cNvPicPr>
            <a:picLocks noChangeAspect="1"/>
          </p:cNvPicPr>
          <p:nvPr/>
        </p:nvPicPr>
        <p:blipFill>
          <a:blip r:embed="rId4" cstate="print"/>
          <a:stretch>
            <a:fillRect/>
          </a:stretch>
        </p:blipFill>
        <p:spPr>
          <a:xfrm>
            <a:off x="5643570" y="3500438"/>
            <a:ext cx="2000250" cy="2295525"/>
          </a:xfrm>
          <a:prstGeom prst="rect">
            <a:avLst/>
          </a:prstGeom>
        </p:spPr>
      </p:pic>
      <p:pic>
        <p:nvPicPr>
          <p:cNvPr id="21" name="20 Imagen" descr="http://upload.wikimedia.org/wikipedia/commons/thumb/5/53/Filtrado_promedio.jpg/250px-Filtrado_promedio.jpg">
            <a:hlinkClick r:id="rId5"/>
          </p:cNvPr>
          <p:cNvPicPr/>
          <p:nvPr/>
        </p:nvPicPr>
        <p:blipFill>
          <a:blip r:embed="rId6" cstate="print"/>
          <a:srcRect/>
          <a:stretch>
            <a:fillRect/>
          </a:stretch>
        </p:blipFill>
        <p:spPr bwMode="auto">
          <a:xfrm rot="5400000">
            <a:off x="7119008" y="4525330"/>
            <a:ext cx="2381250" cy="760095"/>
          </a:xfrm>
          <a:prstGeom prst="rect">
            <a:avLst/>
          </a:prstGeom>
          <a:noFill/>
          <a:ln w="9525">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14480" y="142852"/>
            <a:ext cx="6072230" cy="461665"/>
          </a:xfrm>
          <a:prstGeom prst="rect">
            <a:avLst/>
          </a:prstGeom>
          <a:noFill/>
        </p:spPr>
        <p:txBody>
          <a:bodyPr wrap="square" rtlCol="0">
            <a:spAutoFit/>
          </a:bodyPr>
          <a:lstStyle/>
          <a:p>
            <a:r>
              <a:rPr lang="es-MX" sz="2400" u="sng" dirty="0" smtClean="0">
                <a:latin typeface="Tahoma" pitchFamily="34" charset="0"/>
                <a:ea typeface="Tahoma" pitchFamily="34" charset="0"/>
                <a:cs typeface="Tahoma" pitchFamily="34" charset="0"/>
              </a:rPr>
              <a:t>Procesamiento digital de </a:t>
            </a:r>
            <a:r>
              <a:rPr lang="es-MX" sz="2400" u="sng" dirty="0" err="1" smtClean="0">
                <a:latin typeface="Tahoma" pitchFamily="34" charset="0"/>
                <a:ea typeface="Tahoma" pitchFamily="34" charset="0"/>
                <a:cs typeface="Tahoma" pitchFamily="34" charset="0"/>
              </a:rPr>
              <a:t>imagenes</a:t>
            </a:r>
            <a:endParaRPr lang="es-MX" sz="2400" u="sng" dirty="0">
              <a:latin typeface="Tahoma" pitchFamily="34" charset="0"/>
              <a:ea typeface="Tahoma" pitchFamily="34" charset="0"/>
              <a:cs typeface="Tahoma" pitchFamily="34" charset="0"/>
            </a:endParaRPr>
          </a:p>
        </p:txBody>
      </p:sp>
      <p:sp>
        <p:nvSpPr>
          <p:cNvPr id="14" name="13 CuadroTexto"/>
          <p:cNvSpPr txBox="1"/>
          <p:nvPr/>
        </p:nvSpPr>
        <p:spPr>
          <a:xfrm>
            <a:off x="1714480" y="928670"/>
            <a:ext cx="3571900" cy="3970318"/>
          </a:xfrm>
          <a:prstGeom prst="rect">
            <a:avLst/>
          </a:prstGeom>
          <a:noFill/>
        </p:spPr>
        <p:txBody>
          <a:bodyPr wrap="square" rtlCol="0">
            <a:spAutoFit/>
          </a:bodyPr>
          <a:lstStyle/>
          <a:p>
            <a:pPr>
              <a:buFont typeface="Arial" pitchFamily="34" charset="0"/>
              <a:buChar char="•"/>
            </a:pPr>
            <a:endParaRPr lang="es-ES" dirty="0" smtClean="0">
              <a:latin typeface="Tahoma" pitchFamily="34" charset="0"/>
              <a:ea typeface="Tahoma" pitchFamily="34" charset="0"/>
              <a:cs typeface="Tahoma" pitchFamily="34" charset="0"/>
            </a:endParaRPr>
          </a:p>
          <a:p>
            <a:pPr lvl="0"/>
            <a:r>
              <a:rPr lang="es-ES" dirty="0" smtClean="0">
                <a:latin typeface="Tahoma" pitchFamily="34" charset="0"/>
                <a:ea typeface="Tahoma" pitchFamily="34" charset="0"/>
                <a:cs typeface="Tahoma" pitchFamily="34" charset="0"/>
              </a:rPr>
              <a:t>Aplicaciones:</a:t>
            </a:r>
          </a:p>
          <a:p>
            <a:pPr lvl="0">
              <a:buFont typeface="Arial" pitchFamily="34" charset="0"/>
              <a:buChar char="•"/>
            </a:pPr>
            <a:r>
              <a:rPr lang="es-ES" dirty="0" smtClean="0">
                <a:latin typeface="Tahoma" pitchFamily="34" charset="0"/>
                <a:ea typeface="Tahoma" pitchFamily="34" charset="0"/>
                <a:cs typeface="Tahoma" pitchFamily="34" charset="0"/>
              </a:rPr>
              <a:t>Televisión digital</a:t>
            </a:r>
          </a:p>
          <a:p>
            <a:pPr lvl="0">
              <a:buFont typeface="Arial" pitchFamily="34" charset="0"/>
              <a:buChar char="•"/>
            </a:pPr>
            <a:r>
              <a:rPr lang="es-ES" dirty="0" smtClean="0">
                <a:latin typeface="Tahoma" pitchFamily="34" charset="0"/>
                <a:ea typeface="Tahoma" pitchFamily="34" charset="0"/>
                <a:cs typeface="Tahoma" pitchFamily="34" charset="0"/>
              </a:rPr>
              <a:t>Cámaras digitales</a:t>
            </a:r>
          </a:p>
          <a:p>
            <a:pPr lvl="0">
              <a:buFont typeface="Arial" pitchFamily="34" charset="0"/>
              <a:buChar char="•"/>
            </a:pPr>
            <a:r>
              <a:rPr lang="es-MX" dirty="0" smtClean="0">
                <a:latin typeface="Tahoma" pitchFamily="34" charset="0"/>
                <a:ea typeface="Tahoma" pitchFamily="34" charset="0"/>
                <a:cs typeface="Tahoma" pitchFamily="34" charset="0"/>
              </a:rPr>
              <a:t>grabado, lectura de documentos, cartografía, crecimiento de bacterias, metalurgia, modelación geológica, imágenes médicas, navegación autónoma, reconocimiento de objetos, astronomía, microscopía, periodismo y transferencia y comparación de documentos</a:t>
            </a:r>
            <a:endParaRPr lang="es-ES" dirty="0" smtClean="0">
              <a:latin typeface="Tahoma" pitchFamily="34" charset="0"/>
              <a:ea typeface="Tahoma" pitchFamily="34" charset="0"/>
              <a:cs typeface="Tahoma" pitchFamily="34" charset="0"/>
            </a:endParaRPr>
          </a:p>
        </p:txBody>
      </p:sp>
      <p:pic>
        <p:nvPicPr>
          <p:cNvPr id="8" name="7 Imagen" descr="fig16.bmp"/>
          <p:cNvPicPr>
            <a:picLocks noChangeAspect="1"/>
          </p:cNvPicPr>
          <p:nvPr/>
        </p:nvPicPr>
        <p:blipFill>
          <a:blip r:embed="rId2" cstate="print"/>
          <a:stretch>
            <a:fillRect/>
          </a:stretch>
        </p:blipFill>
        <p:spPr>
          <a:xfrm>
            <a:off x="5572132" y="1714488"/>
            <a:ext cx="1285884" cy="963172"/>
          </a:xfrm>
          <a:prstGeom prst="rect">
            <a:avLst/>
          </a:prstGeom>
        </p:spPr>
      </p:pic>
      <p:pic>
        <p:nvPicPr>
          <p:cNvPr id="9" name="8 Imagen" descr="fig17.jpg"/>
          <p:cNvPicPr>
            <a:picLocks noChangeAspect="1"/>
          </p:cNvPicPr>
          <p:nvPr/>
        </p:nvPicPr>
        <p:blipFill>
          <a:blip r:embed="rId3" cstate="print"/>
          <a:stretch>
            <a:fillRect/>
          </a:stretch>
        </p:blipFill>
        <p:spPr>
          <a:xfrm>
            <a:off x="7143768" y="857232"/>
            <a:ext cx="1357322" cy="1035156"/>
          </a:xfrm>
          <a:prstGeom prst="rect">
            <a:avLst/>
          </a:prstGeom>
        </p:spPr>
      </p:pic>
      <p:pic>
        <p:nvPicPr>
          <p:cNvPr id="12" name="11 Imagen" descr="fig18.jpg"/>
          <p:cNvPicPr>
            <a:picLocks noChangeAspect="1"/>
          </p:cNvPicPr>
          <p:nvPr/>
        </p:nvPicPr>
        <p:blipFill>
          <a:blip r:embed="rId4" cstate="print"/>
          <a:stretch>
            <a:fillRect/>
          </a:stretch>
        </p:blipFill>
        <p:spPr>
          <a:xfrm>
            <a:off x="5286380" y="2786058"/>
            <a:ext cx="2466975" cy="1847850"/>
          </a:xfrm>
          <a:prstGeom prst="rect">
            <a:avLst/>
          </a:prstGeom>
        </p:spPr>
      </p:pic>
      <p:pic>
        <p:nvPicPr>
          <p:cNvPr id="13" name="12 Imagen" descr="fig19.bmp"/>
          <p:cNvPicPr>
            <a:picLocks noChangeAspect="1"/>
          </p:cNvPicPr>
          <p:nvPr/>
        </p:nvPicPr>
        <p:blipFill>
          <a:blip r:embed="rId5" cstate="print"/>
          <a:stretch>
            <a:fillRect/>
          </a:stretch>
        </p:blipFill>
        <p:spPr>
          <a:xfrm>
            <a:off x="5929322" y="4714884"/>
            <a:ext cx="2390476" cy="1914286"/>
          </a:xfrm>
          <a:prstGeom prst="rect">
            <a:avLst/>
          </a:prstGeom>
        </p:spPr>
      </p:pic>
      <p:pic>
        <p:nvPicPr>
          <p:cNvPr id="15" name="14 Imagen" descr="fig20.jpg"/>
          <p:cNvPicPr>
            <a:picLocks noChangeAspect="1"/>
          </p:cNvPicPr>
          <p:nvPr/>
        </p:nvPicPr>
        <p:blipFill>
          <a:blip r:embed="rId6" cstate="print"/>
          <a:stretch>
            <a:fillRect/>
          </a:stretch>
        </p:blipFill>
        <p:spPr>
          <a:xfrm>
            <a:off x="7643834" y="2071678"/>
            <a:ext cx="722019" cy="500065"/>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14480" y="285728"/>
            <a:ext cx="6858048" cy="461665"/>
          </a:xfrm>
          <a:prstGeom prst="rect">
            <a:avLst/>
          </a:prstGeom>
          <a:noFill/>
        </p:spPr>
        <p:txBody>
          <a:bodyPr wrap="square" rtlCol="0">
            <a:spAutoFit/>
          </a:bodyPr>
          <a:lstStyle/>
          <a:p>
            <a:r>
              <a:rPr lang="es-MX" sz="2400" u="sng" dirty="0" smtClean="0">
                <a:latin typeface="Tahoma" pitchFamily="34" charset="0"/>
                <a:ea typeface="Tahoma" pitchFamily="34" charset="0"/>
                <a:cs typeface="Tahoma" pitchFamily="34" charset="0"/>
              </a:rPr>
              <a:t>Ventajas del Procesamiento digital de señales</a:t>
            </a:r>
            <a:endParaRPr lang="es-MX" sz="2400" u="sng" dirty="0">
              <a:latin typeface="Tahoma" pitchFamily="34" charset="0"/>
              <a:ea typeface="Tahoma" pitchFamily="34" charset="0"/>
              <a:cs typeface="Tahoma" pitchFamily="34" charset="0"/>
            </a:endParaRPr>
          </a:p>
        </p:txBody>
      </p:sp>
      <p:sp>
        <p:nvSpPr>
          <p:cNvPr id="14" name="13 CuadroTexto"/>
          <p:cNvSpPr txBox="1"/>
          <p:nvPr/>
        </p:nvSpPr>
        <p:spPr>
          <a:xfrm>
            <a:off x="1714480" y="928670"/>
            <a:ext cx="7000924" cy="5632311"/>
          </a:xfrm>
          <a:prstGeom prst="rect">
            <a:avLst/>
          </a:prstGeom>
          <a:noFill/>
        </p:spPr>
        <p:txBody>
          <a:bodyPr wrap="square" rtlCol="0">
            <a:spAutoFit/>
          </a:bodyPr>
          <a:lstStyle/>
          <a:p>
            <a:pPr lvl="0"/>
            <a:r>
              <a:rPr lang="es-ES" dirty="0" smtClean="0">
                <a:latin typeface="Tahoma" pitchFamily="34" charset="0"/>
                <a:ea typeface="Tahoma" pitchFamily="34" charset="0"/>
                <a:cs typeface="Tahoma" pitchFamily="34" charset="0"/>
              </a:rPr>
              <a:t>* </a:t>
            </a:r>
            <a:r>
              <a:rPr lang="es-ES" dirty="0"/>
              <a:t>La señal discreta (digital) es más fácil de </a:t>
            </a:r>
            <a:r>
              <a:rPr lang="es-ES" dirty="0" smtClean="0"/>
              <a:t>transmitir </a:t>
            </a:r>
            <a:r>
              <a:rPr lang="es-ES" dirty="0"/>
              <a:t>almacenar o </a:t>
            </a:r>
            <a:r>
              <a:rPr lang="es-ES" dirty="0" smtClean="0"/>
              <a:t>manipular.</a:t>
            </a:r>
            <a:endParaRPr lang="es-MX" dirty="0"/>
          </a:p>
          <a:p>
            <a:pPr lvl="0"/>
            <a:r>
              <a:rPr lang="es-ES" dirty="0" smtClean="0"/>
              <a:t>* La </a:t>
            </a:r>
            <a:r>
              <a:rPr lang="es-ES" dirty="0"/>
              <a:t>señal digital es inmune al </a:t>
            </a:r>
            <a:r>
              <a:rPr lang="es-ES" dirty="0" smtClean="0"/>
              <a:t>ruido. </a:t>
            </a:r>
          </a:p>
          <a:p>
            <a:pPr lvl="0"/>
            <a:r>
              <a:rPr lang="es-ES" dirty="0" smtClean="0"/>
              <a:t>* </a:t>
            </a:r>
            <a:r>
              <a:rPr lang="es-ES" dirty="0"/>
              <a:t>Los sistemas </a:t>
            </a:r>
            <a:r>
              <a:rPr lang="es-ES" dirty="0" smtClean="0"/>
              <a:t>de procesamiento digital son programables permitiendo mayor flexibilidad </a:t>
            </a:r>
            <a:r>
              <a:rPr lang="es-ES" dirty="0"/>
              <a:t>en la reconfiguración de </a:t>
            </a:r>
            <a:r>
              <a:rPr lang="es-ES" dirty="0" smtClean="0"/>
              <a:t>aplicaciones. </a:t>
            </a:r>
            <a:endParaRPr lang="es-MX" dirty="0"/>
          </a:p>
          <a:p>
            <a:pPr>
              <a:buFont typeface="Arial" pitchFamily="34" charset="0"/>
              <a:buChar char="•"/>
            </a:pPr>
            <a:r>
              <a:rPr lang="es-ES" dirty="0" smtClean="0"/>
              <a:t>Mayor </a:t>
            </a:r>
            <a:r>
              <a:rPr lang="es-ES" dirty="0"/>
              <a:t>precisión y mayor exactitud pueden ser obtenidas con sistemas digitales, comparado con los correspondientes sistemas </a:t>
            </a:r>
            <a:r>
              <a:rPr lang="es-ES" dirty="0" smtClean="0"/>
              <a:t>análogos.</a:t>
            </a:r>
          </a:p>
          <a:p>
            <a:r>
              <a:rPr lang="es-ES" dirty="0" smtClean="0"/>
              <a:t>* </a:t>
            </a:r>
            <a:r>
              <a:rPr lang="es-ES" dirty="0"/>
              <a:t>Las señales digitales pueden ser </a:t>
            </a:r>
            <a:r>
              <a:rPr lang="es-ES" dirty="0" smtClean="0"/>
              <a:t>almacenadas.</a:t>
            </a:r>
          </a:p>
          <a:p>
            <a:pPr lvl="0"/>
            <a:r>
              <a:rPr lang="es-ES" dirty="0" smtClean="0"/>
              <a:t>*Detección y corrección de errores.</a:t>
            </a:r>
            <a:endParaRPr lang="es-MX" dirty="0"/>
          </a:p>
          <a:p>
            <a:pPr lvl="0"/>
            <a:r>
              <a:rPr lang="es-ES" dirty="0" smtClean="0"/>
              <a:t>* Se </a:t>
            </a:r>
            <a:r>
              <a:rPr lang="es-ES" dirty="0"/>
              <a:t>puede tomar una muestra </a:t>
            </a:r>
            <a:r>
              <a:rPr lang="es-ES" dirty="0" smtClean="0"/>
              <a:t>y </a:t>
            </a:r>
            <a:r>
              <a:rPr lang="es-ES" dirty="0"/>
              <a:t>cambiar cualquiera de sus parámetros para generar </a:t>
            </a:r>
            <a:r>
              <a:rPr lang="es-ES" dirty="0" smtClean="0"/>
              <a:t>una señal </a:t>
            </a:r>
            <a:r>
              <a:rPr lang="es-ES" dirty="0"/>
              <a:t>diferente sin tener que </a:t>
            </a:r>
            <a:r>
              <a:rPr lang="es-ES" dirty="0" smtClean="0"/>
              <a:t>recrearla </a:t>
            </a:r>
            <a:r>
              <a:rPr lang="es-ES" dirty="0"/>
              <a:t>en la </a:t>
            </a:r>
            <a:r>
              <a:rPr lang="es-ES" dirty="0" smtClean="0"/>
              <a:t>realidad.</a:t>
            </a:r>
            <a:endParaRPr lang="es-MX" dirty="0"/>
          </a:p>
          <a:p>
            <a:pPr lvl="0"/>
            <a:r>
              <a:rPr lang="es-ES" dirty="0" smtClean="0"/>
              <a:t>* La </a:t>
            </a:r>
            <a:r>
              <a:rPr lang="es-ES" dirty="0"/>
              <a:t>señal digital permite la </a:t>
            </a:r>
            <a:r>
              <a:rPr lang="es-ES" dirty="0" err="1" smtClean="0"/>
              <a:t>multigeneración</a:t>
            </a:r>
            <a:r>
              <a:rPr lang="es-ES" dirty="0" smtClean="0"/>
              <a:t> infinita </a:t>
            </a:r>
            <a:r>
              <a:rPr lang="es-ES" dirty="0"/>
              <a:t>sin pérdidas de calidad.</a:t>
            </a:r>
            <a:endParaRPr lang="es-MX" dirty="0"/>
          </a:p>
          <a:p>
            <a:pPr lvl="0"/>
            <a:r>
              <a:rPr lang="es-ES" dirty="0" smtClean="0"/>
              <a:t>*Ante </a:t>
            </a:r>
            <a:r>
              <a:rPr lang="es-ES" dirty="0"/>
              <a:t>la pérdida de cierta cantidad de información, la señal digital puede ser reconstruida gracias a los </a:t>
            </a:r>
            <a:r>
              <a:rPr lang="es-ES" dirty="0" smtClean="0"/>
              <a:t>sistema de regeneración de señales.</a:t>
            </a:r>
          </a:p>
          <a:p>
            <a:pPr lvl="0"/>
            <a:r>
              <a:rPr lang="es-ES" dirty="0" smtClean="0"/>
              <a:t>* La </a:t>
            </a:r>
            <a:r>
              <a:rPr lang="es-ES" dirty="0"/>
              <a:t>señal digital puede ser enviada a casi cualquier punto del planeta en cualquier momento a un muy bajo costo a través de internet y a partir de aquí puede ser reenviada a su remitente o a algún otro destino. Esto sin que la señal sufra variaciones o alteraciones de calidad severas.</a:t>
            </a:r>
            <a:endParaRPr lang="es-MX" dirty="0"/>
          </a:p>
          <a:p>
            <a:r>
              <a:rPr lang="es-ES" dirty="0" smtClean="0"/>
              <a:t>* Con </a:t>
            </a:r>
            <a:r>
              <a:rPr lang="es-ES" dirty="0"/>
              <a:t>el tiempo no se </a:t>
            </a:r>
            <a:r>
              <a:rPr lang="es-ES" dirty="0" smtClean="0"/>
              <a:t>degrada.</a:t>
            </a:r>
            <a:r>
              <a:rPr lang="es-ES" dirty="0" smtClean="0">
                <a:latin typeface="Tahoma" pitchFamily="34" charset="0"/>
                <a:ea typeface="Tahoma" pitchFamily="34" charset="0"/>
                <a:cs typeface="Tahoma" pitchFamily="34" charset="0"/>
              </a:rPr>
              <a:t>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14480" y="571480"/>
            <a:ext cx="6858048" cy="461665"/>
          </a:xfrm>
          <a:prstGeom prst="rect">
            <a:avLst/>
          </a:prstGeom>
          <a:noFill/>
        </p:spPr>
        <p:txBody>
          <a:bodyPr wrap="square" rtlCol="0">
            <a:spAutoFit/>
          </a:bodyPr>
          <a:lstStyle/>
          <a:p>
            <a:r>
              <a:rPr lang="es-MX" sz="2400" u="sng" dirty="0" smtClean="0">
                <a:latin typeface="Tahoma" pitchFamily="34" charset="0"/>
                <a:ea typeface="Tahoma" pitchFamily="34" charset="0"/>
                <a:cs typeface="Tahoma" pitchFamily="34" charset="0"/>
              </a:rPr>
              <a:t>Desventajas del Procesamiento digital de señales</a:t>
            </a:r>
            <a:endParaRPr lang="es-MX" sz="2400" u="sng" dirty="0">
              <a:latin typeface="Tahoma" pitchFamily="34" charset="0"/>
              <a:ea typeface="Tahoma" pitchFamily="34" charset="0"/>
              <a:cs typeface="Tahoma" pitchFamily="34" charset="0"/>
            </a:endParaRPr>
          </a:p>
        </p:txBody>
      </p:sp>
      <p:sp>
        <p:nvSpPr>
          <p:cNvPr id="14" name="13 CuadroTexto"/>
          <p:cNvSpPr txBox="1"/>
          <p:nvPr/>
        </p:nvSpPr>
        <p:spPr>
          <a:xfrm>
            <a:off x="1714480" y="1500174"/>
            <a:ext cx="7000924" cy="3970318"/>
          </a:xfrm>
          <a:prstGeom prst="rect">
            <a:avLst/>
          </a:prstGeom>
          <a:noFill/>
        </p:spPr>
        <p:txBody>
          <a:bodyPr wrap="square" rtlCol="0">
            <a:spAutoFit/>
          </a:bodyPr>
          <a:lstStyle/>
          <a:p>
            <a:pPr lvl="0">
              <a:buFont typeface="Arial" pitchFamily="34" charset="0"/>
              <a:buChar char="•"/>
            </a:pPr>
            <a:r>
              <a:rPr lang="es-ES" dirty="0" smtClean="0"/>
              <a:t> </a:t>
            </a:r>
            <a:r>
              <a:rPr lang="es-ES" dirty="0" smtClean="0">
                <a:latin typeface="Tahoma" pitchFamily="34" charset="0"/>
                <a:ea typeface="Tahoma" pitchFamily="34" charset="0"/>
                <a:cs typeface="Tahoma" pitchFamily="34" charset="0"/>
              </a:rPr>
              <a:t>Se </a:t>
            </a:r>
            <a:r>
              <a:rPr lang="es-ES" dirty="0">
                <a:latin typeface="Tahoma" pitchFamily="34" charset="0"/>
                <a:ea typeface="Tahoma" pitchFamily="34" charset="0"/>
                <a:cs typeface="Tahoma" pitchFamily="34" charset="0"/>
              </a:rPr>
              <a:t>necesita una conversión analógica-digital previa y una </a:t>
            </a:r>
            <a:r>
              <a:rPr lang="es-ES" dirty="0" smtClean="0">
                <a:latin typeface="Tahoma" pitchFamily="34" charset="0"/>
                <a:ea typeface="Tahoma" pitchFamily="34" charset="0"/>
                <a:cs typeface="Tahoma" pitchFamily="34" charset="0"/>
              </a:rPr>
              <a:t>conversión digital-analógica </a:t>
            </a:r>
            <a:r>
              <a:rPr lang="es-ES" dirty="0">
                <a:latin typeface="Tahoma" pitchFamily="34" charset="0"/>
                <a:ea typeface="Tahoma" pitchFamily="34" charset="0"/>
                <a:cs typeface="Tahoma" pitchFamily="34" charset="0"/>
              </a:rPr>
              <a:t>posterior, en el momento de la recepción</a:t>
            </a:r>
            <a:r>
              <a:rPr lang="es-ES" dirty="0" smtClean="0">
                <a:latin typeface="Tahoma" pitchFamily="34" charset="0"/>
                <a:ea typeface="Tahoma" pitchFamily="34" charset="0"/>
                <a:cs typeface="Tahoma" pitchFamily="34" charset="0"/>
              </a:rPr>
              <a:t>.</a:t>
            </a:r>
          </a:p>
          <a:p>
            <a:pPr lvl="0"/>
            <a:endParaRPr lang="es-MX" dirty="0">
              <a:latin typeface="Tahoma" pitchFamily="34" charset="0"/>
              <a:ea typeface="Tahoma" pitchFamily="34" charset="0"/>
              <a:cs typeface="Tahoma" pitchFamily="34" charset="0"/>
            </a:endParaRPr>
          </a:p>
          <a:p>
            <a:pPr lvl="0">
              <a:buFont typeface="Arial" pitchFamily="34" charset="0"/>
              <a:buChar char="•"/>
            </a:pPr>
            <a:r>
              <a:rPr lang="es-ES" dirty="0" smtClean="0">
                <a:latin typeface="Tahoma" pitchFamily="34" charset="0"/>
                <a:ea typeface="Tahoma" pitchFamily="34" charset="0"/>
                <a:cs typeface="Tahoma" pitchFamily="34" charset="0"/>
              </a:rPr>
              <a:t> Hay </a:t>
            </a:r>
            <a:r>
              <a:rPr lang="es-ES" dirty="0">
                <a:latin typeface="Tahoma" pitchFamily="34" charset="0"/>
                <a:ea typeface="Tahoma" pitchFamily="34" charset="0"/>
                <a:cs typeface="Tahoma" pitchFamily="34" charset="0"/>
              </a:rPr>
              <a:t>una </a:t>
            </a:r>
            <a:r>
              <a:rPr lang="es-ES" dirty="0" smtClean="0">
                <a:latin typeface="Tahoma" pitchFamily="34" charset="0"/>
                <a:ea typeface="Tahoma" pitchFamily="34" charset="0"/>
                <a:cs typeface="Tahoma" pitchFamily="34" charset="0"/>
              </a:rPr>
              <a:t>pérdida inherente </a:t>
            </a:r>
            <a:r>
              <a:rPr lang="es-ES" dirty="0">
                <a:latin typeface="Tahoma" pitchFamily="34" charset="0"/>
                <a:ea typeface="Tahoma" pitchFamily="34" charset="0"/>
                <a:cs typeface="Tahoma" pitchFamily="34" charset="0"/>
              </a:rPr>
              <a:t>de información al convertir la información continua en discreta. Por mínimo e insignificante que resulte siempre hay un </a:t>
            </a:r>
            <a:r>
              <a:rPr lang="es-ES" dirty="0" smtClean="0">
                <a:latin typeface="Tahoma" pitchFamily="34" charset="0"/>
                <a:ea typeface="Tahoma" pitchFamily="34" charset="0"/>
                <a:cs typeface="Tahoma" pitchFamily="34" charset="0"/>
              </a:rPr>
              <a:t>error de </a:t>
            </a:r>
            <a:r>
              <a:rPr lang="es-ES" dirty="0" err="1" smtClean="0">
                <a:latin typeface="Tahoma" pitchFamily="34" charset="0"/>
                <a:ea typeface="Tahoma" pitchFamily="34" charset="0"/>
                <a:cs typeface="Tahoma" pitchFamily="34" charset="0"/>
              </a:rPr>
              <a:t>cuantización</a:t>
            </a:r>
            <a:r>
              <a:rPr lang="es-ES" dirty="0" smtClean="0">
                <a:latin typeface="Tahoma" pitchFamily="34" charset="0"/>
                <a:ea typeface="Tahoma" pitchFamily="34" charset="0"/>
                <a:cs typeface="Tahoma" pitchFamily="34" charset="0"/>
              </a:rPr>
              <a:t> que </a:t>
            </a:r>
            <a:r>
              <a:rPr lang="es-ES" dirty="0">
                <a:latin typeface="Tahoma" pitchFamily="34" charset="0"/>
                <a:ea typeface="Tahoma" pitchFamily="34" charset="0"/>
                <a:cs typeface="Tahoma" pitchFamily="34" charset="0"/>
              </a:rPr>
              <a:t>impide que la señal digital sea exactamente equivalente a la analógica que la originó</a:t>
            </a:r>
            <a:r>
              <a:rPr lang="es-ES" dirty="0" smtClean="0">
                <a:latin typeface="Tahoma" pitchFamily="34" charset="0"/>
                <a:ea typeface="Tahoma" pitchFamily="34" charset="0"/>
                <a:cs typeface="Tahoma" pitchFamily="34" charset="0"/>
              </a:rPr>
              <a:t>.</a:t>
            </a:r>
          </a:p>
          <a:p>
            <a:pPr lvl="0"/>
            <a:endParaRPr lang="es-ES" dirty="0" smtClean="0">
              <a:latin typeface="Tahoma" pitchFamily="34" charset="0"/>
              <a:ea typeface="Tahoma" pitchFamily="34" charset="0"/>
              <a:cs typeface="Tahoma" pitchFamily="34" charset="0"/>
            </a:endParaRPr>
          </a:p>
          <a:p>
            <a:pPr lvl="0">
              <a:buFont typeface="Arial" pitchFamily="34" charset="0"/>
              <a:buChar char="•"/>
            </a:pPr>
            <a:r>
              <a:rPr lang="es-ES" dirty="0">
                <a:latin typeface="Tahoma" pitchFamily="34" charset="0"/>
                <a:ea typeface="Tahoma" pitchFamily="34" charset="0"/>
                <a:cs typeface="Tahoma" pitchFamily="34" charset="0"/>
              </a:rPr>
              <a:t> </a:t>
            </a:r>
            <a:r>
              <a:rPr lang="es-ES" dirty="0" smtClean="0">
                <a:latin typeface="Tahoma" pitchFamily="34" charset="0"/>
                <a:ea typeface="Tahoma" pitchFamily="34" charset="0"/>
                <a:cs typeface="Tahoma" pitchFamily="34" charset="0"/>
              </a:rPr>
              <a:t>La señal digital requiere mayor ancho de banda para ser transmitida que la señal analógica. </a:t>
            </a:r>
          </a:p>
          <a:p>
            <a:pPr lvl="0"/>
            <a:endParaRPr lang="es-MX" dirty="0" smtClean="0">
              <a:latin typeface="Tahoma" pitchFamily="34" charset="0"/>
              <a:ea typeface="Tahoma" pitchFamily="34" charset="0"/>
              <a:cs typeface="Tahoma" pitchFamily="34" charset="0"/>
            </a:endParaRPr>
          </a:p>
          <a:p>
            <a:pPr lvl="0"/>
            <a:r>
              <a:rPr lang="es-ES" dirty="0" smtClean="0">
                <a:latin typeface="Tahoma" pitchFamily="34" charset="0"/>
                <a:ea typeface="Tahoma" pitchFamily="34" charset="0"/>
                <a:cs typeface="Tahoma" pitchFamily="34" charset="0"/>
              </a:rPr>
              <a:t>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14480" y="571480"/>
            <a:ext cx="6858048" cy="830997"/>
          </a:xfrm>
          <a:prstGeom prst="rect">
            <a:avLst/>
          </a:prstGeom>
          <a:noFill/>
        </p:spPr>
        <p:txBody>
          <a:bodyPr wrap="square" rtlCol="0">
            <a:spAutoFit/>
          </a:bodyPr>
          <a:lstStyle/>
          <a:p>
            <a:r>
              <a:rPr lang="es-MX" sz="2400" u="sng" dirty="0" smtClean="0">
                <a:latin typeface="Tahoma" pitchFamily="34" charset="0"/>
                <a:ea typeface="Tahoma" pitchFamily="34" charset="0"/>
                <a:cs typeface="Tahoma" pitchFamily="34" charset="0"/>
              </a:rPr>
              <a:t>Otras </a:t>
            </a:r>
            <a:r>
              <a:rPr lang="es-MX" sz="2400" u="sng" dirty="0" err="1" smtClean="0">
                <a:latin typeface="Tahoma" pitchFamily="34" charset="0"/>
                <a:ea typeface="Tahoma" pitchFamily="34" charset="0"/>
                <a:cs typeface="Tahoma" pitchFamily="34" charset="0"/>
              </a:rPr>
              <a:t>areas</a:t>
            </a:r>
            <a:r>
              <a:rPr lang="es-MX" sz="2400" u="sng" dirty="0" smtClean="0">
                <a:latin typeface="Tahoma" pitchFamily="34" charset="0"/>
                <a:ea typeface="Tahoma" pitchFamily="34" charset="0"/>
                <a:cs typeface="Tahoma" pitchFamily="34" charset="0"/>
              </a:rPr>
              <a:t> en que se aplica el Procesamiento digital de señales</a:t>
            </a:r>
            <a:endParaRPr lang="es-MX" sz="2400" u="sng" dirty="0">
              <a:latin typeface="Tahoma" pitchFamily="34" charset="0"/>
              <a:ea typeface="Tahoma" pitchFamily="34" charset="0"/>
              <a:cs typeface="Tahoma" pitchFamily="34" charset="0"/>
            </a:endParaRPr>
          </a:p>
        </p:txBody>
      </p:sp>
      <p:sp>
        <p:nvSpPr>
          <p:cNvPr id="14" name="13 CuadroTexto"/>
          <p:cNvSpPr txBox="1"/>
          <p:nvPr/>
        </p:nvSpPr>
        <p:spPr>
          <a:xfrm>
            <a:off x="1571604" y="1500174"/>
            <a:ext cx="7000924" cy="5909310"/>
          </a:xfrm>
          <a:prstGeom prst="rect">
            <a:avLst/>
          </a:prstGeom>
          <a:noFill/>
        </p:spPr>
        <p:txBody>
          <a:bodyPr wrap="square" rtlCol="0">
            <a:spAutoFit/>
          </a:bodyPr>
          <a:lstStyle/>
          <a:p>
            <a:pPr lvl="0"/>
            <a:r>
              <a:rPr lang="es-ES" dirty="0" smtClean="0">
                <a:latin typeface="Tahoma" pitchFamily="34" charset="0"/>
                <a:ea typeface="Tahoma" pitchFamily="34" charset="0"/>
                <a:cs typeface="Tahoma" pitchFamily="34" charset="0"/>
              </a:rPr>
              <a:t>Comunicaciones:</a:t>
            </a:r>
          </a:p>
          <a:p>
            <a:pPr lvl="0"/>
            <a:r>
              <a:rPr lang="es-ES" dirty="0" smtClean="0">
                <a:latin typeface="Tahoma" pitchFamily="34" charset="0"/>
                <a:ea typeface="Tahoma" pitchFamily="34" charset="0"/>
                <a:cs typeface="Tahoma" pitchFamily="34" charset="0"/>
              </a:rPr>
              <a:t>* Telefonía Celular</a:t>
            </a:r>
          </a:p>
          <a:p>
            <a:pPr lvl="0"/>
            <a:r>
              <a:rPr lang="es-ES" dirty="0" smtClean="0">
                <a:latin typeface="Tahoma" pitchFamily="34" charset="0"/>
                <a:ea typeface="Tahoma" pitchFamily="34" charset="0"/>
                <a:cs typeface="Tahoma" pitchFamily="34" charset="0"/>
              </a:rPr>
              <a:t>* </a:t>
            </a:r>
            <a:r>
              <a:rPr lang="es-ES" dirty="0" err="1" smtClean="0">
                <a:latin typeface="Tahoma" pitchFamily="34" charset="0"/>
                <a:ea typeface="Tahoma" pitchFamily="34" charset="0"/>
                <a:cs typeface="Tahoma" pitchFamily="34" charset="0"/>
              </a:rPr>
              <a:t>Telefonos</a:t>
            </a:r>
            <a:r>
              <a:rPr lang="es-ES" dirty="0" smtClean="0">
                <a:latin typeface="Tahoma" pitchFamily="34" charset="0"/>
                <a:ea typeface="Tahoma" pitchFamily="34" charset="0"/>
                <a:cs typeface="Tahoma" pitchFamily="34" charset="0"/>
              </a:rPr>
              <a:t> </a:t>
            </a:r>
            <a:r>
              <a:rPr lang="es-ES" dirty="0" err="1" smtClean="0">
                <a:latin typeface="Tahoma" pitchFamily="34" charset="0"/>
                <a:ea typeface="Tahoma" pitchFamily="34" charset="0"/>
                <a:cs typeface="Tahoma" pitchFamily="34" charset="0"/>
              </a:rPr>
              <a:t>satélitales</a:t>
            </a:r>
            <a:endParaRPr lang="es-ES" dirty="0" smtClean="0">
              <a:latin typeface="Tahoma" pitchFamily="34" charset="0"/>
              <a:ea typeface="Tahoma" pitchFamily="34" charset="0"/>
              <a:cs typeface="Tahoma" pitchFamily="34" charset="0"/>
            </a:endParaRPr>
          </a:p>
          <a:p>
            <a:pPr lvl="0"/>
            <a:r>
              <a:rPr lang="es-ES" dirty="0" smtClean="0">
                <a:latin typeface="Tahoma" pitchFamily="34" charset="0"/>
                <a:ea typeface="Tahoma" pitchFamily="34" charset="0"/>
                <a:cs typeface="Tahoma" pitchFamily="34" charset="0"/>
              </a:rPr>
              <a:t>* </a:t>
            </a:r>
            <a:r>
              <a:rPr lang="es-ES" dirty="0" err="1" smtClean="0">
                <a:latin typeface="Tahoma" pitchFamily="34" charset="0"/>
                <a:ea typeface="Tahoma" pitchFamily="34" charset="0"/>
                <a:cs typeface="Tahoma" pitchFamily="34" charset="0"/>
              </a:rPr>
              <a:t>Modems</a:t>
            </a:r>
            <a:r>
              <a:rPr lang="es-ES" dirty="0">
                <a:latin typeface="Tahoma" pitchFamily="34" charset="0"/>
                <a:ea typeface="Tahoma" pitchFamily="34" charset="0"/>
                <a:cs typeface="Tahoma" pitchFamily="34" charset="0"/>
              </a:rPr>
              <a:t> </a:t>
            </a:r>
            <a:r>
              <a:rPr lang="es-ES" dirty="0" smtClean="0">
                <a:latin typeface="Tahoma" pitchFamily="34" charset="0"/>
                <a:ea typeface="Tahoma" pitchFamily="34" charset="0"/>
                <a:cs typeface="Tahoma" pitchFamily="34" charset="0"/>
              </a:rPr>
              <a:t>y LAN inalámbricas</a:t>
            </a:r>
          </a:p>
          <a:p>
            <a:pPr lvl="0"/>
            <a:r>
              <a:rPr lang="es-ES" dirty="0" smtClean="0">
                <a:latin typeface="Tahoma" pitchFamily="34" charset="0"/>
                <a:ea typeface="Tahoma" pitchFamily="34" charset="0"/>
                <a:cs typeface="Tahoma" pitchFamily="34" charset="0"/>
              </a:rPr>
              <a:t>* Encriptado</a:t>
            </a:r>
          </a:p>
          <a:p>
            <a:pPr lvl="0"/>
            <a:r>
              <a:rPr lang="es-ES" dirty="0" smtClean="0">
                <a:latin typeface="Tahoma" pitchFamily="34" charset="0"/>
                <a:ea typeface="Tahoma" pitchFamily="34" charset="0"/>
                <a:cs typeface="Tahoma" pitchFamily="34" charset="0"/>
              </a:rPr>
              <a:t>* Radar(</a:t>
            </a:r>
            <a:r>
              <a:rPr lang="es-MX" b="1" i="1" dirty="0" smtClean="0"/>
              <a:t>ra</a:t>
            </a:r>
            <a:r>
              <a:rPr lang="es-MX" i="1" dirty="0" smtClean="0"/>
              <a:t>dio </a:t>
            </a:r>
            <a:r>
              <a:rPr lang="es-MX" b="1" i="1" dirty="0" err="1" smtClean="0"/>
              <a:t>d</a:t>
            </a:r>
            <a:r>
              <a:rPr lang="es-MX" i="1" dirty="0" err="1" smtClean="0"/>
              <a:t>etection</a:t>
            </a:r>
            <a:r>
              <a:rPr lang="es-MX" i="1" dirty="0" smtClean="0"/>
              <a:t> </a:t>
            </a:r>
            <a:r>
              <a:rPr lang="es-MX" b="1" i="1" dirty="0" smtClean="0"/>
              <a:t>a</a:t>
            </a:r>
            <a:r>
              <a:rPr lang="es-MX" i="1" dirty="0" smtClean="0"/>
              <a:t>nd </a:t>
            </a:r>
            <a:r>
              <a:rPr lang="es-MX" b="1" i="1" dirty="0" err="1" smtClean="0"/>
              <a:t>r</a:t>
            </a:r>
            <a:r>
              <a:rPr lang="es-MX" i="1" dirty="0" err="1" smtClean="0"/>
              <a:t>anging</a:t>
            </a:r>
            <a:r>
              <a:rPr lang="es-MX" dirty="0" smtClean="0"/>
              <a:t>, “detección y medición de distancias por radiofrecuencia</a:t>
            </a:r>
            <a:r>
              <a:rPr lang="es-ES" dirty="0" smtClean="0">
                <a:latin typeface="Tahoma" pitchFamily="34" charset="0"/>
                <a:ea typeface="Tahoma" pitchFamily="34" charset="0"/>
                <a:cs typeface="Tahoma" pitchFamily="34" charset="0"/>
              </a:rPr>
              <a:t>) y Sonar (</a:t>
            </a:r>
            <a:r>
              <a:rPr lang="es-MX" b="1" dirty="0" err="1" smtClean="0"/>
              <a:t>SO</a:t>
            </a:r>
            <a:r>
              <a:rPr lang="es-MX" dirty="0" err="1" smtClean="0"/>
              <a:t>und</a:t>
            </a:r>
            <a:r>
              <a:rPr lang="es-MX" dirty="0" smtClean="0"/>
              <a:t> </a:t>
            </a:r>
            <a:r>
              <a:rPr lang="es-MX" b="1" dirty="0" err="1"/>
              <a:t>NA</a:t>
            </a:r>
            <a:r>
              <a:rPr lang="es-MX" dirty="0" err="1"/>
              <a:t>vigation</a:t>
            </a:r>
            <a:r>
              <a:rPr lang="es-MX" dirty="0"/>
              <a:t> and </a:t>
            </a:r>
            <a:r>
              <a:rPr lang="es-MX" b="1" dirty="0" err="1"/>
              <a:t>R</a:t>
            </a:r>
            <a:r>
              <a:rPr lang="es-MX" dirty="0" err="1"/>
              <a:t>anging</a:t>
            </a:r>
            <a:r>
              <a:rPr lang="es-MX" dirty="0"/>
              <a:t> </a:t>
            </a:r>
            <a:r>
              <a:rPr lang="es-MX" dirty="0" smtClean="0"/>
              <a:t>y determinar </a:t>
            </a:r>
            <a:r>
              <a:rPr lang="es-MX" dirty="0"/>
              <a:t>por medio del sonido la presencia, localización o naturaleza de objetos en el mar</a:t>
            </a:r>
            <a:r>
              <a:rPr lang="es-ES" dirty="0" smtClean="0">
                <a:latin typeface="Tahoma" pitchFamily="34" charset="0"/>
                <a:ea typeface="Tahoma" pitchFamily="34" charset="0"/>
                <a:cs typeface="Tahoma" pitchFamily="34" charset="0"/>
              </a:rPr>
              <a:t>).</a:t>
            </a:r>
          </a:p>
          <a:p>
            <a:pPr lvl="0"/>
            <a:r>
              <a:rPr lang="es-ES" dirty="0" smtClean="0">
                <a:latin typeface="Tahoma" pitchFamily="34" charset="0"/>
                <a:ea typeface="Tahoma" pitchFamily="34" charset="0"/>
                <a:cs typeface="Tahoma" pitchFamily="34" charset="0"/>
              </a:rPr>
              <a:t>* Filtrado y compresión de audio y video</a:t>
            </a:r>
          </a:p>
          <a:p>
            <a:pPr lvl="0"/>
            <a:r>
              <a:rPr lang="es-ES" dirty="0" smtClean="0">
                <a:latin typeface="Tahoma" pitchFamily="34" charset="0"/>
                <a:ea typeface="Tahoma" pitchFamily="34" charset="0"/>
                <a:cs typeface="Tahoma" pitchFamily="34" charset="0"/>
              </a:rPr>
              <a:t>* Reconocimiento de la palabra</a:t>
            </a:r>
          </a:p>
          <a:p>
            <a:pPr lvl="0"/>
            <a:endParaRPr lang="es-ES" dirty="0" smtClean="0">
              <a:latin typeface="Tahoma" pitchFamily="34" charset="0"/>
              <a:ea typeface="Tahoma" pitchFamily="34" charset="0"/>
              <a:cs typeface="Tahoma" pitchFamily="34" charset="0"/>
            </a:endParaRPr>
          </a:p>
          <a:p>
            <a:r>
              <a:rPr lang="es-MX" b="1" dirty="0">
                <a:latin typeface="Tahoma" pitchFamily="34" charset="0"/>
                <a:ea typeface="Tahoma" pitchFamily="34" charset="0"/>
                <a:cs typeface="Tahoma" pitchFamily="34" charset="0"/>
              </a:rPr>
              <a:t>Medicina</a:t>
            </a:r>
            <a:r>
              <a:rPr lang="es-MX" dirty="0">
                <a:latin typeface="Tahoma" pitchFamily="34" charset="0"/>
                <a:ea typeface="Tahoma" pitchFamily="34" charset="0"/>
                <a:cs typeface="Tahoma" pitchFamily="34" charset="0"/>
              </a:rPr>
              <a:t>: </a:t>
            </a:r>
            <a:endParaRPr lang="es-MX" dirty="0" smtClean="0">
              <a:latin typeface="Tahoma" pitchFamily="34" charset="0"/>
              <a:ea typeface="Tahoma" pitchFamily="34" charset="0"/>
              <a:cs typeface="Tahoma" pitchFamily="34" charset="0"/>
            </a:endParaRPr>
          </a:p>
          <a:p>
            <a:r>
              <a:rPr lang="es-MX" dirty="0" smtClean="0">
                <a:latin typeface="Tahoma" pitchFamily="34" charset="0"/>
                <a:ea typeface="Tahoma" pitchFamily="34" charset="0"/>
                <a:cs typeface="Tahoma" pitchFamily="34" charset="0"/>
              </a:rPr>
              <a:t>* Reducción </a:t>
            </a:r>
            <a:r>
              <a:rPr lang="es-MX" dirty="0">
                <a:latin typeface="Tahoma" pitchFamily="34" charset="0"/>
                <a:ea typeface="Tahoma" pitchFamily="34" charset="0"/>
                <a:cs typeface="Tahoma" pitchFamily="34" charset="0"/>
              </a:rPr>
              <a:t>de ruido y diagnóstico automático de electrocardiogramas y </a:t>
            </a:r>
            <a:r>
              <a:rPr lang="es-MX" dirty="0" smtClean="0">
                <a:latin typeface="Tahoma" pitchFamily="34" charset="0"/>
                <a:ea typeface="Tahoma" pitchFamily="34" charset="0"/>
                <a:cs typeface="Tahoma" pitchFamily="34" charset="0"/>
              </a:rPr>
              <a:t>electroencefalogramas</a:t>
            </a:r>
            <a:endParaRPr lang="es-MX" dirty="0">
              <a:latin typeface="Tahoma" pitchFamily="34" charset="0"/>
              <a:ea typeface="Tahoma" pitchFamily="34" charset="0"/>
              <a:cs typeface="Tahoma" pitchFamily="34" charset="0"/>
            </a:endParaRPr>
          </a:p>
          <a:p>
            <a:r>
              <a:rPr lang="es-MX" dirty="0" smtClean="0">
                <a:latin typeface="Tahoma" pitchFamily="34" charset="0"/>
                <a:ea typeface="Tahoma" pitchFamily="34" charset="0"/>
                <a:cs typeface="Tahoma" pitchFamily="34" charset="0"/>
              </a:rPr>
              <a:t>* Formación </a:t>
            </a:r>
            <a:r>
              <a:rPr lang="es-MX" dirty="0">
                <a:latin typeface="Tahoma" pitchFamily="34" charset="0"/>
                <a:ea typeface="Tahoma" pitchFamily="34" charset="0"/>
                <a:cs typeface="Tahoma" pitchFamily="34" charset="0"/>
              </a:rPr>
              <a:t>de imágenes en tomografía axial computarizada (</a:t>
            </a:r>
            <a:r>
              <a:rPr lang="es-MX" i="1" dirty="0">
                <a:latin typeface="Tahoma" pitchFamily="34" charset="0"/>
                <a:ea typeface="Tahoma" pitchFamily="34" charset="0"/>
                <a:cs typeface="Tahoma" pitchFamily="34" charset="0"/>
              </a:rPr>
              <a:t>scanner</a:t>
            </a:r>
            <a:r>
              <a:rPr lang="es-MX" dirty="0">
                <a:latin typeface="Tahoma" pitchFamily="34" charset="0"/>
                <a:ea typeface="Tahoma" pitchFamily="34" charset="0"/>
                <a:cs typeface="Tahoma" pitchFamily="34" charset="0"/>
              </a:rPr>
              <a:t>),</a:t>
            </a:r>
          </a:p>
          <a:p>
            <a:r>
              <a:rPr lang="es-MX" dirty="0" smtClean="0">
                <a:latin typeface="Tahoma" pitchFamily="34" charset="0"/>
                <a:ea typeface="Tahoma" pitchFamily="34" charset="0"/>
                <a:cs typeface="Tahoma" pitchFamily="34" charset="0"/>
              </a:rPr>
              <a:t>* Resonancia </a:t>
            </a:r>
            <a:r>
              <a:rPr lang="es-MX" dirty="0">
                <a:latin typeface="Tahoma" pitchFamily="34" charset="0"/>
                <a:ea typeface="Tahoma" pitchFamily="34" charset="0"/>
                <a:cs typeface="Tahoma" pitchFamily="34" charset="0"/>
              </a:rPr>
              <a:t>magnética nuclear y ecografía (ultrasonido).</a:t>
            </a:r>
          </a:p>
          <a:p>
            <a:pPr lvl="0"/>
            <a:endParaRPr lang="es-ES" dirty="0" smtClean="0">
              <a:latin typeface="Tahoma" pitchFamily="34" charset="0"/>
              <a:ea typeface="Tahoma" pitchFamily="34" charset="0"/>
              <a:cs typeface="Tahoma" pitchFamily="34" charset="0"/>
            </a:endParaRPr>
          </a:p>
          <a:p>
            <a:pPr lvl="0"/>
            <a:endParaRPr lang="es-ES" dirty="0">
              <a:latin typeface="Tahoma" pitchFamily="34" charset="0"/>
              <a:ea typeface="Tahoma" pitchFamily="34" charset="0"/>
              <a:cs typeface="Tahoma" pitchFamily="34" charset="0"/>
            </a:endParaRPr>
          </a:p>
          <a:p>
            <a:pPr lvl="0"/>
            <a:r>
              <a:rPr lang="es-ES" dirty="0" smtClean="0">
                <a:latin typeface="Tahoma" pitchFamily="34" charset="0"/>
                <a:ea typeface="Tahoma" pitchFamily="34" charset="0"/>
                <a:cs typeface="Tahoma" pitchFamily="34" charset="0"/>
              </a:rPr>
              <a:t>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14480" y="571480"/>
            <a:ext cx="6858048" cy="830997"/>
          </a:xfrm>
          <a:prstGeom prst="rect">
            <a:avLst/>
          </a:prstGeom>
          <a:noFill/>
        </p:spPr>
        <p:txBody>
          <a:bodyPr wrap="square" rtlCol="0">
            <a:spAutoFit/>
          </a:bodyPr>
          <a:lstStyle/>
          <a:p>
            <a:r>
              <a:rPr lang="es-MX" sz="2400" u="sng" dirty="0" smtClean="0">
                <a:latin typeface="Tahoma" pitchFamily="34" charset="0"/>
                <a:ea typeface="Tahoma" pitchFamily="34" charset="0"/>
                <a:cs typeface="Tahoma" pitchFamily="34" charset="0"/>
              </a:rPr>
              <a:t>Otras áreas en que se aplica el Procesamiento digital de señales</a:t>
            </a:r>
            <a:endParaRPr lang="es-MX" sz="2400" u="sng" dirty="0">
              <a:latin typeface="Tahoma" pitchFamily="34" charset="0"/>
              <a:ea typeface="Tahoma" pitchFamily="34" charset="0"/>
              <a:cs typeface="Tahoma" pitchFamily="34" charset="0"/>
            </a:endParaRPr>
          </a:p>
        </p:txBody>
      </p:sp>
      <p:sp>
        <p:nvSpPr>
          <p:cNvPr id="14" name="13 CuadroTexto"/>
          <p:cNvSpPr txBox="1"/>
          <p:nvPr/>
        </p:nvSpPr>
        <p:spPr>
          <a:xfrm>
            <a:off x="1500166" y="1643050"/>
            <a:ext cx="7286676" cy="4555093"/>
          </a:xfrm>
          <a:prstGeom prst="rect">
            <a:avLst/>
          </a:prstGeom>
          <a:noFill/>
        </p:spPr>
        <p:txBody>
          <a:bodyPr wrap="square" rtlCol="0">
            <a:spAutoFit/>
          </a:bodyPr>
          <a:lstStyle/>
          <a:p>
            <a:r>
              <a:rPr lang="es-MX" sz="1700" b="1" dirty="0" smtClean="0">
                <a:latin typeface="Tahoma" pitchFamily="34" charset="0"/>
                <a:ea typeface="Tahoma" pitchFamily="34" charset="0"/>
                <a:cs typeface="Tahoma" pitchFamily="34" charset="0"/>
              </a:rPr>
              <a:t>Análisis </a:t>
            </a:r>
            <a:r>
              <a:rPr lang="es-MX" sz="1700" b="1" dirty="0">
                <a:latin typeface="Tahoma" pitchFamily="34" charset="0"/>
                <a:ea typeface="Tahoma" pitchFamily="34" charset="0"/>
                <a:cs typeface="Tahoma" pitchFamily="34" charset="0"/>
              </a:rPr>
              <a:t>de vibraciones </a:t>
            </a:r>
            <a:r>
              <a:rPr lang="es-MX" sz="1700" dirty="0">
                <a:latin typeface="Tahoma" pitchFamily="34" charset="0"/>
                <a:ea typeface="Tahoma" pitchFamily="34" charset="0"/>
                <a:cs typeface="Tahoma" pitchFamily="34" charset="0"/>
              </a:rPr>
              <a:t>en máquinas, para detectar tempranamente el desgaste </a:t>
            </a:r>
            <a:r>
              <a:rPr lang="es-MX" sz="1700" dirty="0" smtClean="0">
                <a:latin typeface="Tahoma" pitchFamily="34" charset="0"/>
                <a:ea typeface="Tahoma" pitchFamily="34" charset="0"/>
                <a:cs typeface="Tahoma" pitchFamily="34" charset="0"/>
              </a:rPr>
              <a:t>de rodamientos </a:t>
            </a:r>
            <a:r>
              <a:rPr lang="es-MX" sz="1700" dirty="0">
                <a:latin typeface="Tahoma" pitchFamily="34" charset="0"/>
                <a:ea typeface="Tahoma" pitchFamily="34" charset="0"/>
                <a:cs typeface="Tahoma" pitchFamily="34" charset="0"/>
              </a:rPr>
              <a:t>o </a:t>
            </a:r>
            <a:r>
              <a:rPr lang="es-MX" sz="1700" dirty="0" smtClean="0">
                <a:latin typeface="Tahoma" pitchFamily="34" charset="0"/>
                <a:ea typeface="Tahoma" pitchFamily="34" charset="0"/>
                <a:cs typeface="Tahoma" pitchFamily="34" charset="0"/>
              </a:rPr>
              <a:t>engranajes.</a:t>
            </a:r>
          </a:p>
          <a:p>
            <a:endParaRPr lang="es-MX" sz="1700" b="1" dirty="0" smtClean="0">
              <a:latin typeface="Tahoma" pitchFamily="34" charset="0"/>
              <a:ea typeface="Tahoma" pitchFamily="34" charset="0"/>
              <a:cs typeface="Tahoma" pitchFamily="34" charset="0"/>
            </a:endParaRPr>
          </a:p>
          <a:p>
            <a:r>
              <a:rPr lang="es-MX" sz="1700" b="1" dirty="0" smtClean="0">
                <a:latin typeface="Tahoma" pitchFamily="34" charset="0"/>
                <a:ea typeface="Tahoma" pitchFamily="34" charset="0"/>
                <a:cs typeface="Tahoma" pitchFamily="34" charset="0"/>
              </a:rPr>
              <a:t>Oceanografía</a:t>
            </a:r>
            <a:r>
              <a:rPr lang="es-MX" sz="1700" dirty="0">
                <a:latin typeface="Tahoma" pitchFamily="34" charset="0"/>
                <a:ea typeface="Tahoma" pitchFamily="34" charset="0"/>
                <a:cs typeface="Tahoma" pitchFamily="34" charset="0"/>
              </a:rPr>
              <a:t>: alerta temprana de maremotos o </a:t>
            </a:r>
            <a:r>
              <a:rPr lang="es-MX" sz="1700" i="1" dirty="0">
                <a:latin typeface="Tahoma" pitchFamily="34" charset="0"/>
                <a:ea typeface="Tahoma" pitchFamily="34" charset="0"/>
                <a:cs typeface="Tahoma" pitchFamily="34" charset="0"/>
              </a:rPr>
              <a:t>tsunamis </a:t>
            </a:r>
            <a:r>
              <a:rPr lang="es-MX" sz="1700" dirty="0">
                <a:latin typeface="Tahoma" pitchFamily="34" charset="0"/>
                <a:ea typeface="Tahoma" pitchFamily="34" charset="0"/>
                <a:cs typeface="Tahoma" pitchFamily="34" charset="0"/>
              </a:rPr>
              <a:t>cuando se propagan en </a:t>
            </a:r>
            <a:r>
              <a:rPr lang="es-MX" sz="1700" dirty="0" smtClean="0">
                <a:latin typeface="Tahoma" pitchFamily="34" charset="0"/>
                <a:ea typeface="Tahoma" pitchFamily="34" charset="0"/>
                <a:cs typeface="Tahoma" pitchFamily="34" charset="0"/>
              </a:rPr>
              <a:t>el océano </a:t>
            </a:r>
            <a:r>
              <a:rPr lang="es-MX" sz="1700" dirty="0">
                <a:latin typeface="Tahoma" pitchFamily="34" charset="0"/>
                <a:ea typeface="Tahoma" pitchFamily="34" charset="0"/>
                <a:cs typeface="Tahoma" pitchFamily="34" charset="0"/>
              </a:rPr>
              <a:t>abierto, en base a las características de esas ondas que las diferencian de </a:t>
            </a:r>
            <a:r>
              <a:rPr lang="es-MX" sz="1700" dirty="0" smtClean="0">
                <a:latin typeface="Tahoma" pitchFamily="34" charset="0"/>
                <a:ea typeface="Tahoma" pitchFamily="34" charset="0"/>
                <a:cs typeface="Tahoma" pitchFamily="34" charset="0"/>
              </a:rPr>
              <a:t>las olas </a:t>
            </a:r>
            <a:r>
              <a:rPr lang="es-MX" sz="1700" dirty="0">
                <a:latin typeface="Tahoma" pitchFamily="34" charset="0"/>
                <a:ea typeface="Tahoma" pitchFamily="34" charset="0"/>
                <a:cs typeface="Tahoma" pitchFamily="34" charset="0"/>
              </a:rPr>
              <a:t>y de las mareas; </a:t>
            </a:r>
            <a:r>
              <a:rPr lang="es-MX" sz="1700" dirty="0" smtClean="0">
                <a:latin typeface="Tahoma" pitchFamily="34" charset="0"/>
                <a:ea typeface="Tahoma" pitchFamily="34" charset="0"/>
                <a:cs typeface="Tahoma" pitchFamily="34" charset="0"/>
              </a:rPr>
              <a:t>medición </a:t>
            </a:r>
            <a:r>
              <a:rPr lang="es-MX" sz="1700" dirty="0">
                <a:latin typeface="Tahoma" pitchFamily="34" charset="0"/>
                <a:ea typeface="Tahoma" pitchFamily="34" charset="0"/>
                <a:cs typeface="Tahoma" pitchFamily="34" charset="0"/>
              </a:rPr>
              <a:t>de la </a:t>
            </a:r>
            <a:r>
              <a:rPr lang="es-MX" sz="1700" dirty="0" smtClean="0">
                <a:latin typeface="Tahoma" pitchFamily="34" charset="0"/>
                <a:ea typeface="Tahoma" pitchFamily="34" charset="0"/>
                <a:cs typeface="Tahoma" pitchFamily="34" charset="0"/>
              </a:rPr>
              <a:t>energía de </a:t>
            </a:r>
            <a:r>
              <a:rPr lang="es-MX" sz="1700" dirty="0">
                <a:latin typeface="Tahoma" pitchFamily="34" charset="0"/>
                <a:ea typeface="Tahoma" pitchFamily="34" charset="0"/>
                <a:cs typeface="Tahoma" pitchFamily="34" charset="0"/>
              </a:rPr>
              <a:t>las </a:t>
            </a:r>
            <a:r>
              <a:rPr lang="es-MX" sz="1700" dirty="0" smtClean="0">
                <a:latin typeface="Tahoma" pitchFamily="34" charset="0"/>
                <a:ea typeface="Tahoma" pitchFamily="34" charset="0"/>
                <a:cs typeface="Tahoma" pitchFamily="34" charset="0"/>
              </a:rPr>
              <a:t>olas</a:t>
            </a:r>
          </a:p>
          <a:p>
            <a:endParaRPr lang="es-MX" sz="1700" dirty="0">
              <a:latin typeface="Tahoma" pitchFamily="34" charset="0"/>
              <a:ea typeface="Tahoma" pitchFamily="34" charset="0"/>
              <a:cs typeface="Tahoma" pitchFamily="34" charset="0"/>
            </a:endParaRPr>
          </a:p>
          <a:p>
            <a:r>
              <a:rPr lang="es-MX" sz="1700" dirty="0">
                <a:latin typeface="Tahoma" pitchFamily="34" charset="0"/>
                <a:ea typeface="Tahoma" pitchFamily="34" charset="0"/>
                <a:cs typeface="Tahoma" pitchFamily="34" charset="0"/>
              </a:rPr>
              <a:t> </a:t>
            </a:r>
            <a:r>
              <a:rPr lang="es-MX" sz="1700" b="1" dirty="0">
                <a:latin typeface="Tahoma" pitchFamily="34" charset="0"/>
                <a:ea typeface="Tahoma" pitchFamily="34" charset="0"/>
                <a:cs typeface="Tahoma" pitchFamily="34" charset="0"/>
              </a:rPr>
              <a:t>Astronomía</a:t>
            </a:r>
            <a:r>
              <a:rPr lang="es-MX" sz="1700" dirty="0">
                <a:latin typeface="Tahoma" pitchFamily="34" charset="0"/>
                <a:ea typeface="Tahoma" pitchFamily="34" charset="0"/>
                <a:cs typeface="Tahoma" pitchFamily="34" charset="0"/>
              </a:rPr>
              <a:t>: detección de planetas en estrellas lejanas, en base al movimiento </a:t>
            </a:r>
            <a:r>
              <a:rPr lang="es-MX" sz="1700" dirty="0" smtClean="0">
                <a:latin typeface="Tahoma" pitchFamily="34" charset="0"/>
                <a:ea typeface="Tahoma" pitchFamily="34" charset="0"/>
                <a:cs typeface="Tahoma" pitchFamily="34" charset="0"/>
              </a:rPr>
              <a:t>oscilatorio que </a:t>
            </a:r>
            <a:r>
              <a:rPr lang="es-MX" sz="1700" dirty="0">
                <a:latin typeface="Tahoma" pitchFamily="34" charset="0"/>
                <a:ea typeface="Tahoma" pitchFamily="34" charset="0"/>
                <a:cs typeface="Tahoma" pitchFamily="34" charset="0"/>
              </a:rPr>
              <a:t>inducen en las estrellas alrededor de las cuales </a:t>
            </a:r>
            <a:r>
              <a:rPr lang="es-MX" sz="1700" dirty="0" smtClean="0">
                <a:latin typeface="Tahoma" pitchFamily="34" charset="0"/>
                <a:ea typeface="Tahoma" pitchFamily="34" charset="0"/>
                <a:cs typeface="Tahoma" pitchFamily="34" charset="0"/>
              </a:rPr>
              <a:t>orbitan, búsqueda </a:t>
            </a:r>
            <a:r>
              <a:rPr lang="es-MX" sz="1700" dirty="0">
                <a:latin typeface="Tahoma" pitchFamily="34" charset="0"/>
                <a:ea typeface="Tahoma" pitchFamily="34" charset="0"/>
                <a:cs typeface="Tahoma" pitchFamily="34" charset="0"/>
              </a:rPr>
              <a:t>de patrones en las señales recibidas por los radiotelescopios</a:t>
            </a:r>
            <a:r>
              <a:rPr lang="es-MX" sz="1700" dirty="0" smtClean="0">
                <a:latin typeface="Tahoma" pitchFamily="34" charset="0"/>
                <a:ea typeface="Tahoma" pitchFamily="34" charset="0"/>
                <a:cs typeface="Tahoma" pitchFamily="34" charset="0"/>
              </a:rPr>
              <a:t>, para </a:t>
            </a:r>
            <a:r>
              <a:rPr lang="es-MX" sz="1700" dirty="0">
                <a:latin typeface="Tahoma" pitchFamily="34" charset="0"/>
                <a:ea typeface="Tahoma" pitchFamily="34" charset="0"/>
                <a:cs typeface="Tahoma" pitchFamily="34" charset="0"/>
              </a:rPr>
              <a:t>detectar inteligencia extraterrestre (SETI</a:t>
            </a:r>
            <a:r>
              <a:rPr lang="es-MX" sz="1700" dirty="0" smtClean="0">
                <a:latin typeface="Tahoma" pitchFamily="34" charset="0"/>
                <a:ea typeface="Tahoma" pitchFamily="34" charset="0"/>
                <a:cs typeface="Tahoma" pitchFamily="34" charset="0"/>
              </a:rPr>
              <a:t>).</a:t>
            </a:r>
          </a:p>
          <a:p>
            <a:endParaRPr lang="es-MX" sz="1700" dirty="0">
              <a:latin typeface="Tahoma" pitchFamily="34" charset="0"/>
              <a:ea typeface="Tahoma" pitchFamily="34" charset="0"/>
              <a:cs typeface="Tahoma" pitchFamily="34" charset="0"/>
            </a:endParaRPr>
          </a:p>
          <a:p>
            <a:r>
              <a:rPr lang="es-MX" sz="1700" dirty="0" smtClean="0">
                <a:latin typeface="Tahoma" pitchFamily="34" charset="0"/>
                <a:ea typeface="Tahoma" pitchFamily="34" charset="0"/>
                <a:cs typeface="Tahoma" pitchFamily="34" charset="0"/>
              </a:rPr>
              <a:t> </a:t>
            </a:r>
            <a:r>
              <a:rPr lang="es-MX" sz="1700" b="1" dirty="0">
                <a:latin typeface="Tahoma" pitchFamily="34" charset="0"/>
                <a:ea typeface="Tahoma" pitchFamily="34" charset="0"/>
                <a:cs typeface="Tahoma" pitchFamily="34" charset="0"/>
              </a:rPr>
              <a:t>Imágenes</a:t>
            </a:r>
            <a:r>
              <a:rPr lang="es-MX" sz="1700" dirty="0">
                <a:latin typeface="Tahoma" pitchFamily="34" charset="0"/>
                <a:ea typeface="Tahoma" pitchFamily="34" charset="0"/>
                <a:cs typeface="Tahoma" pitchFamily="34" charset="0"/>
              </a:rPr>
              <a:t>: mejora del brillo, contraste, colorido y nitidez, restauración de imágenes</a:t>
            </a:r>
          </a:p>
          <a:p>
            <a:r>
              <a:rPr lang="es-MX" sz="1700" dirty="0">
                <a:latin typeface="Tahoma" pitchFamily="34" charset="0"/>
                <a:ea typeface="Tahoma" pitchFamily="34" charset="0"/>
                <a:cs typeface="Tahoma" pitchFamily="34" charset="0"/>
              </a:rPr>
              <a:t>borrosas debido al movimiento de la cámara o del elemento fotografiado, </a:t>
            </a:r>
            <a:endParaRPr lang="es-ES" sz="1700" dirty="0" smtClean="0">
              <a:latin typeface="Tahoma" pitchFamily="34" charset="0"/>
              <a:ea typeface="Tahoma" pitchFamily="34" charset="0"/>
              <a:cs typeface="Tahoma" pitchFamily="34" charset="0"/>
            </a:endParaRPr>
          </a:p>
          <a:p>
            <a:pPr lvl="0"/>
            <a:endParaRPr lang="es-ES" dirty="0" smtClean="0">
              <a:latin typeface="Tahoma" pitchFamily="34" charset="0"/>
              <a:ea typeface="Tahoma" pitchFamily="34" charset="0"/>
              <a:cs typeface="Tahoma" pitchFamily="34"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928794" y="1571612"/>
            <a:ext cx="5143536" cy="3416320"/>
          </a:xfrm>
          <a:prstGeom prst="rect">
            <a:avLst/>
          </a:prstGeom>
          <a:noFill/>
        </p:spPr>
        <p:txBody>
          <a:bodyPr wrap="square" rtlCol="0">
            <a:spAutoFit/>
          </a:bodyPr>
          <a:lstStyle/>
          <a:p>
            <a:r>
              <a:rPr lang="es-ES" sz="2400" dirty="0" smtClean="0">
                <a:latin typeface="Tahoma" pitchFamily="34" charset="0"/>
                <a:ea typeface="Tahoma" pitchFamily="34" charset="0"/>
                <a:cs typeface="Tahoma" pitchFamily="34" charset="0"/>
              </a:rPr>
              <a:t>Definición. Un </a:t>
            </a:r>
            <a:r>
              <a:rPr lang="es-ES" sz="2400" dirty="0">
                <a:latin typeface="Tahoma" pitchFamily="34" charset="0"/>
                <a:ea typeface="Tahoma" pitchFamily="34" charset="0"/>
                <a:cs typeface="Tahoma" pitchFamily="34" charset="0"/>
              </a:rPr>
              <a:t>procesador digital de señales es un </a:t>
            </a:r>
            <a:r>
              <a:rPr lang="es-ES" sz="2400" dirty="0" smtClean="0">
                <a:latin typeface="Tahoma" pitchFamily="34" charset="0"/>
                <a:ea typeface="Tahoma" pitchFamily="34" charset="0"/>
                <a:cs typeface="Tahoma" pitchFamily="34" charset="0"/>
              </a:rPr>
              <a:t>sistema de hardware constituido por un microprocesador </a:t>
            </a:r>
            <a:r>
              <a:rPr lang="es-ES" sz="2400" dirty="0">
                <a:latin typeface="Tahoma" pitchFamily="34" charset="0"/>
                <a:ea typeface="Tahoma" pitchFamily="34" charset="0"/>
                <a:cs typeface="Tahoma" pitchFamily="34" charset="0"/>
              </a:rPr>
              <a:t>especializado y diseñado específicamente para </a:t>
            </a:r>
            <a:r>
              <a:rPr lang="es-ES" sz="2400" dirty="0" smtClean="0">
                <a:latin typeface="Tahoma" pitchFamily="34" charset="0"/>
                <a:ea typeface="Tahoma" pitchFamily="34" charset="0"/>
                <a:cs typeface="Tahoma" pitchFamily="34" charset="0"/>
              </a:rPr>
              <a:t>realizar operaciones de procesamiento de </a:t>
            </a:r>
            <a:r>
              <a:rPr lang="es-ES" sz="2400" dirty="0">
                <a:latin typeface="Tahoma" pitchFamily="34" charset="0"/>
                <a:ea typeface="Tahoma" pitchFamily="34" charset="0"/>
                <a:cs typeface="Tahoma" pitchFamily="34" charset="0"/>
              </a:rPr>
              <a:t>señales digitales en tiempo real. </a:t>
            </a:r>
            <a:r>
              <a:rPr lang="es-ES" sz="2400" dirty="0" smtClean="0">
                <a:latin typeface="Tahoma" pitchFamily="34" charset="0"/>
                <a:ea typeface="Tahoma" pitchFamily="34" charset="0"/>
                <a:cs typeface="Tahoma" pitchFamily="34" charset="0"/>
              </a:rPr>
              <a:t>Hoy en día incluye además un convertidor A/D y D/A. </a:t>
            </a:r>
            <a:endParaRPr lang="es-MX" sz="2400" dirty="0">
              <a:latin typeface="Tahoma" pitchFamily="34" charset="0"/>
              <a:ea typeface="Tahoma" pitchFamily="34" charset="0"/>
              <a:cs typeface="Tahoma" pitchFamily="34" charset="0"/>
            </a:endParaRPr>
          </a:p>
        </p:txBody>
      </p:sp>
      <p:pic>
        <p:nvPicPr>
          <p:cNvPr id="4" name="3 Imagen" descr="fig20.bmp"/>
          <p:cNvPicPr>
            <a:picLocks noChangeAspect="1"/>
          </p:cNvPicPr>
          <p:nvPr/>
        </p:nvPicPr>
        <p:blipFill>
          <a:blip r:embed="rId2" cstate="print"/>
          <a:stretch>
            <a:fillRect/>
          </a:stretch>
        </p:blipFill>
        <p:spPr>
          <a:xfrm>
            <a:off x="6429388" y="4643446"/>
            <a:ext cx="2400000" cy="1904762"/>
          </a:xfrm>
          <a:prstGeom prst="rect">
            <a:avLst/>
          </a:prstGeom>
        </p:spPr>
      </p:pic>
      <p:sp>
        <p:nvSpPr>
          <p:cNvPr id="5" name="Text Box 5"/>
          <p:cNvSpPr txBox="1">
            <a:spLocks noChangeArrowheads="1"/>
          </p:cNvSpPr>
          <p:nvPr/>
        </p:nvSpPr>
        <p:spPr bwMode="auto">
          <a:xfrm>
            <a:off x="1547664" y="234950"/>
            <a:ext cx="5976664" cy="1077218"/>
          </a:xfrm>
          <a:prstGeom prst="rect">
            <a:avLst/>
          </a:prstGeom>
          <a:noFill/>
          <a:ln w="9525">
            <a:noFill/>
            <a:miter lim="800000"/>
            <a:headEnd/>
            <a:tailEnd/>
          </a:ln>
          <a:effectLst/>
        </p:spPr>
        <p:txBody>
          <a:bodyPr wrap="squar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3200" b="1" dirty="0" smtClean="0">
                <a:solidFill>
                  <a:schemeClr val="tx1"/>
                </a:solidFill>
                <a:effectLst>
                  <a:outerShdw blurRad="38100" dist="38100" dir="2700000" algn="tl">
                    <a:srgbClr val="000000"/>
                  </a:outerShdw>
                </a:effectLst>
                <a:latin typeface="Arial" charset="0"/>
              </a:rPr>
              <a:t>2.2 PROCESADOR DIGITAL DE SEÑALES</a:t>
            </a:r>
            <a:endParaRPr lang="es-ES" altLang="es-MX" sz="3200" b="1" dirty="0">
              <a:solidFill>
                <a:schemeClr val="tx1"/>
              </a:solidFill>
              <a:effectLst>
                <a:outerShdw blurRad="38100" dist="38100" dir="2700000" algn="tl">
                  <a:srgbClr val="000000"/>
                </a:outerShdw>
              </a:effectLst>
              <a:latin typeface="Arial"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143108" y="1285860"/>
            <a:ext cx="4714908" cy="461665"/>
          </a:xfrm>
          <a:prstGeom prst="rect">
            <a:avLst/>
          </a:prstGeom>
          <a:noFill/>
        </p:spPr>
        <p:txBody>
          <a:bodyPr wrap="square" rtlCol="0">
            <a:spAutoFit/>
          </a:bodyPr>
          <a:lstStyle/>
          <a:p>
            <a:r>
              <a:rPr lang="es-MX" sz="2400" dirty="0" smtClean="0">
                <a:latin typeface="Tahoma" pitchFamily="34" charset="0"/>
                <a:ea typeface="Tahoma" pitchFamily="34" charset="0"/>
                <a:cs typeface="Tahoma" pitchFamily="34" charset="0"/>
              </a:rPr>
              <a:t>Esquema de un Sistema DSP</a:t>
            </a:r>
            <a:endParaRPr lang="es-MX" sz="2400" dirty="0">
              <a:latin typeface="Tahoma" pitchFamily="34" charset="0"/>
              <a:ea typeface="Tahoma" pitchFamily="34" charset="0"/>
              <a:cs typeface="Tahoma" pitchFamily="34" charset="0"/>
            </a:endParaRPr>
          </a:p>
        </p:txBody>
      </p:sp>
      <p:pic>
        <p:nvPicPr>
          <p:cNvPr id="26625" name="Picture 1"/>
          <p:cNvPicPr>
            <a:picLocks noChangeAspect="1" noChangeArrowheads="1"/>
          </p:cNvPicPr>
          <p:nvPr/>
        </p:nvPicPr>
        <p:blipFill>
          <a:blip r:embed="rId2" cstate="print"/>
          <a:srcRect/>
          <a:stretch>
            <a:fillRect/>
          </a:stretch>
        </p:blipFill>
        <p:spPr bwMode="auto">
          <a:xfrm>
            <a:off x="857224" y="2000240"/>
            <a:ext cx="7572396" cy="2722103"/>
          </a:xfrm>
          <a:prstGeom prst="rect">
            <a:avLst/>
          </a:prstGeom>
          <a:noFill/>
          <a:ln w="9525">
            <a:noFill/>
            <a:miter lim="800000"/>
            <a:headEnd/>
            <a:tailEnd/>
          </a:ln>
          <a:effec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14480" y="928670"/>
            <a:ext cx="6357982" cy="4801314"/>
          </a:xfrm>
          <a:prstGeom prst="rect">
            <a:avLst/>
          </a:prstGeom>
        </p:spPr>
        <p:txBody>
          <a:bodyPr wrap="square">
            <a:spAutoFit/>
          </a:bodyPr>
          <a:lstStyle/>
          <a:p>
            <a:r>
              <a:rPr lang="es-ES" dirty="0">
                <a:latin typeface="Tahoma" pitchFamily="34" charset="0"/>
                <a:ea typeface="Tahoma" pitchFamily="34" charset="0"/>
                <a:cs typeface="Tahoma" pitchFamily="34" charset="0"/>
              </a:rPr>
              <a:t>Una de las más importantes características de un DSP es su capacidad de realizar operaciones de multiplicación y acumulación </a:t>
            </a:r>
            <a:r>
              <a:rPr lang="es-ES" b="1" dirty="0">
                <a:latin typeface="Tahoma" pitchFamily="34" charset="0"/>
                <a:ea typeface="Tahoma" pitchFamily="34" charset="0"/>
                <a:cs typeface="Tahoma" pitchFamily="34" charset="0"/>
              </a:rPr>
              <a:t>(</a:t>
            </a:r>
            <a:r>
              <a:rPr lang="es-ES" b="1" dirty="0" err="1">
                <a:latin typeface="Tahoma" pitchFamily="34" charset="0"/>
                <a:ea typeface="Tahoma" pitchFamily="34" charset="0"/>
                <a:cs typeface="Tahoma" pitchFamily="34" charset="0"/>
              </a:rPr>
              <a:t>MACs</a:t>
            </a:r>
            <a:r>
              <a:rPr lang="es-ES" b="1" dirty="0">
                <a:latin typeface="Tahoma" pitchFamily="34" charset="0"/>
                <a:ea typeface="Tahoma" pitchFamily="34" charset="0"/>
                <a:cs typeface="Tahoma" pitchFamily="34" charset="0"/>
              </a:rPr>
              <a:t>)</a:t>
            </a:r>
            <a:r>
              <a:rPr lang="es-ES" dirty="0">
                <a:latin typeface="Tahoma" pitchFamily="34" charset="0"/>
                <a:ea typeface="Tahoma" pitchFamily="34" charset="0"/>
                <a:cs typeface="Tahoma" pitchFamily="34" charset="0"/>
              </a:rPr>
              <a:t> en sólo un ciclo de reloj. No obstante ello, es necesario que el dispositivo posea la característica de manejar aplicaciones críticas en tiempo real</a:t>
            </a:r>
            <a:r>
              <a:rPr lang="es-ES" dirty="0" smtClean="0">
                <a:latin typeface="Tahoma" pitchFamily="34" charset="0"/>
                <a:ea typeface="Tahoma" pitchFamily="34" charset="0"/>
                <a:cs typeface="Tahoma" pitchFamily="34" charset="0"/>
              </a:rPr>
              <a:t>.</a:t>
            </a:r>
          </a:p>
          <a:p>
            <a:endParaRPr lang="es-ES" dirty="0" smtClean="0">
              <a:latin typeface="Tahoma" pitchFamily="34" charset="0"/>
              <a:ea typeface="Tahoma" pitchFamily="34" charset="0"/>
              <a:cs typeface="Tahoma" pitchFamily="34" charset="0"/>
            </a:endParaRPr>
          </a:p>
          <a:p>
            <a:endParaRPr lang="es-ES" dirty="0">
              <a:latin typeface="Tahoma" pitchFamily="34" charset="0"/>
              <a:ea typeface="Tahoma" pitchFamily="34" charset="0"/>
              <a:cs typeface="Tahoma" pitchFamily="34" charset="0"/>
            </a:endParaRPr>
          </a:p>
          <a:p>
            <a:r>
              <a:rPr lang="es-ES" b="1" dirty="0">
                <a:latin typeface="Tahoma" pitchFamily="34" charset="0"/>
                <a:ea typeface="Tahoma" pitchFamily="34" charset="0"/>
                <a:cs typeface="Tahoma" pitchFamily="34" charset="0"/>
              </a:rPr>
              <a:t>Diferencias entre </a:t>
            </a:r>
            <a:r>
              <a:rPr lang="es-ES" b="1" dirty="0" err="1">
                <a:latin typeface="Tahoma" pitchFamily="34" charset="0"/>
                <a:ea typeface="Tahoma" pitchFamily="34" charset="0"/>
                <a:cs typeface="Tahoma" pitchFamily="34" charset="0"/>
              </a:rPr>
              <a:t>Microcontroladores</a:t>
            </a:r>
            <a:r>
              <a:rPr lang="es-ES" b="1" dirty="0">
                <a:latin typeface="Tahoma" pitchFamily="34" charset="0"/>
                <a:ea typeface="Tahoma" pitchFamily="34" charset="0"/>
                <a:cs typeface="Tahoma" pitchFamily="34" charset="0"/>
              </a:rPr>
              <a:t> y </a:t>
            </a:r>
            <a:r>
              <a:rPr lang="es-ES" b="1" dirty="0" err="1">
                <a:latin typeface="Tahoma" pitchFamily="34" charset="0"/>
                <a:ea typeface="Tahoma" pitchFamily="34" charset="0"/>
                <a:cs typeface="Tahoma" pitchFamily="34" charset="0"/>
              </a:rPr>
              <a:t>DSP's</a:t>
            </a:r>
            <a:r>
              <a:rPr lang="es-ES" b="1" dirty="0">
                <a:latin typeface="Tahoma" pitchFamily="34" charset="0"/>
                <a:ea typeface="Tahoma" pitchFamily="34" charset="0"/>
                <a:cs typeface="Tahoma" pitchFamily="34" charset="0"/>
              </a:rPr>
              <a:t>:</a:t>
            </a:r>
            <a:endParaRPr lang="es-MX" dirty="0">
              <a:latin typeface="Tahoma" pitchFamily="34" charset="0"/>
              <a:ea typeface="Tahoma" pitchFamily="34" charset="0"/>
              <a:cs typeface="Tahoma" pitchFamily="34" charset="0"/>
            </a:endParaRPr>
          </a:p>
          <a:p>
            <a:r>
              <a:rPr lang="es-ES" dirty="0">
                <a:latin typeface="Tahoma" pitchFamily="34" charset="0"/>
                <a:ea typeface="Tahoma" pitchFamily="34" charset="0"/>
                <a:cs typeface="Tahoma" pitchFamily="34" charset="0"/>
              </a:rPr>
              <a:t>Una de las diferencias más importante encontrada entre un DSP y un </a:t>
            </a:r>
            <a:r>
              <a:rPr lang="es-ES" dirty="0" err="1">
                <a:latin typeface="Tahoma" pitchFamily="34" charset="0"/>
                <a:ea typeface="Tahoma" pitchFamily="34" charset="0"/>
                <a:cs typeface="Tahoma" pitchFamily="34" charset="0"/>
              </a:rPr>
              <a:t>Microcontrolador</a:t>
            </a:r>
            <a:r>
              <a:rPr lang="es-ES" dirty="0">
                <a:latin typeface="Tahoma" pitchFamily="34" charset="0"/>
                <a:ea typeface="Tahoma" pitchFamily="34" charset="0"/>
                <a:cs typeface="Tahoma" pitchFamily="34" charset="0"/>
              </a:rPr>
              <a:t> es la </a:t>
            </a:r>
            <a:r>
              <a:rPr lang="es-ES" dirty="0" smtClean="0">
                <a:latin typeface="Tahoma" pitchFamily="34" charset="0"/>
                <a:ea typeface="Tahoma" pitchFamily="34" charset="0"/>
                <a:cs typeface="Tahoma" pitchFamily="34" charset="0"/>
              </a:rPr>
              <a:t>estructura </a:t>
            </a:r>
            <a:r>
              <a:rPr lang="es-ES" dirty="0">
                <a:latin typeface="Tahoma" pitchFamily="34" charset="0"/>
                <a:ea typeface="Tahoma" pitchFamily="34" charset="0"/>
                <a:cs typeface="Tahoma" pitchFamily="34" charset="0"/>
              </a:rPr>
              <a:t>de memoria que poseen. En un </a:t>
            </a:r>
            <a:r>
              <a:rPr lang="es-ES" dirty="0" err="1">
                <a:latin typeface="Tahoma" pitchFamily="34" charset="0"/>
                <a:ea typeface="Tahoma" pitchFamily="34" charset="0"/>
                <a:cs typeface="Tahoma" pitchFamily="34" charset="0"/>
              </a:rPr>
              <a:t>microcontrolador</a:t>
            </a:r>
            <a:r>
              <a:rPr lang="es-ES" dirty="0">
                <a:latin typeface="Tahoma" pitchFamily="34" charset="0"/>
                <a:ea typeface="Tahoma" pitchFamily="34" charset="0"/>
                <a:cs typeface="Tahoma" pitchFamily="34" charset="0"/>
              </a:rPr>
              <a:t> es posible encontrar una memoria lineal, en la que se almacenan tanto datos como instrucciones de programa</a:t>
            </a:r>
            <a:r>
              <a:rPr lang="es-ES" dirty="0" smtClean="0">
                <a:latin typeface="Tahoma" pitchFamily="34" charset="0"/>
                <a:ea typeface="Tahoma" pitchFamily="34" charset="0"/>
                <a:cs typeface="Tahoma" pitchFamily="34" charset="0"/>
              </a:rPr>
              <a:t>. </a:t>
            </a:r>
            <a:r>
              <a:rPr lang="es-ES" dirty="0">
                <a:latin typeface="Tahoma" pitchFamily="34" charset="0"/>
                <a:ea typeface="Tahoma" pitchFamily="34" charset="0"/>
                <a:cs typeface="Tahoma" pitchFamily="34" charset="0"/>
              </a:rPr>
              <a:t>Un DSP posee dos bloques separados e independientes de memoria, cada uno con su propio </a:t>
            </a:r>
            <a:r>
              <a:rPr lang="es-ES" dirty="0" smtClean="0">
                <a:latin typeface="Tahoma" pitchFamily="34" charset="0"/>
                <a:ea typeface="Tahoma" pitchFamily="34" charset="0"/>
                <a:cs typeface="Tahoma" pitchFamily="34" charset="0"/>
              </a:rPr>
              <a:t>bus </a:t>
            </a:r>
            <a:r>
              <a:rPr lang="es-ES" dirty="0">
                <a:latin typeface="Tahoma" pitchFamily="34" charset="0"/>
                <a:ea typeface="Tahoma" pitchFamily="34" charset="0"/>
                <a:cs typeface="Tahoma" pitchFamily="34" charset="0"/>
              </a:rPr>
              <a:t>de acceso, permitiendo así al procesador ir a buscar la siguiente instrucción y dato en el mismo ciclo de </a:t>
            </a:r>
            <a:r>
              <a:rPr lang="es-ES" dirty="0" smtClean="0">
                <a:latin typeface="Tahoma" pitchFamily="34" charset="0"/>
                <a:ea typeface="Tahoma" pitchFamily="34" charset="0"/>
                <a:cs typeface="Tahoma" pitchFamily="34" charset="0"/>
              </a:rPr>
              <a:t>reloj.</a:t>
            </a:r>
            <a:endParaRPr lang="es-MX" dirty="0">
              <a:latin typeface="Tahoma" pitchFamily="34" charset="0"/>
              <a:ea typeface="Tahoma" pitchFamily="34" charset="0"/>
              <a:cs typeface="Tahoma" pitchFamily="34"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2063750" y="381000"/>
            <a:ext cx="5905500" cy="6107113"/>
          </a:xfrm>
          <a:prstGeom prst="rect">
            <a:avLst/>
          </a:prstGeom>
          <a:noFill/>
          <a:ln w="9525">
            <a:noFill/>
            <a:miter lim="800000"/>
            <a:headEnd/>
            <a:tailEnd/>
          </a:ln>
          <a:effectLst/>
        </p:spPr>
        <p:txBody>
          <a:bodyPr anchor="ctr"/>
          <a:lstStyle/>
          <a:p>
            <a:pPr algn="ctr">
              <a:defRPr/>
            </a:pPr>
            <a:r>
              <a:rPr lang="es-MX" sz="4800" b="1" dirty="0">
                <a:effectLst>
                  <a:outerShdw blurRad="38100" dist="38100" dir="2700000" algn="tl">
                    <a:srgbClr val="000000"/>
                  </a:outerShdw>
                </a:effectLst>
              </a:rPr>
              <a:t>Unidad </a:t>
            </a:r>
            <a:r>
              <a:rPr lang="es-MX" sz="4800" b="1" dirty="0" smtClean="0">
                <a:effectLst>
                  <a:outerShdw blurRad="38100" dist="38100" dir="2700000" algn="tl">
                    <a:srgbClr val="000000"/>
                  </a:outerShdw>
                </a:effectLst>
              </a:rPr>
              <a:t>3</a:t>
            </a:r>
            <a:r>
              <a:rPr lang="es-MX" sz="4800" b="1" dirty="0">
                <a:effectLst>
                  <a:outerShdw blurRad="38100" dist="38100" dir="2700000" algn="tl">
                    <a:srgbClr val="000000"/>
                  </a:outerShdw>
                </a:effectLst>
              </a:rPr>
              <a:t/>
            </a:r>
            <a:br>
              <a:rPr lang="es-MX" sz="4800" b="1" dirty="0">
                <a:effectLst>
                  <a:outerShdw blurRad="38100" dist="38100" dir="2700000" algn="tl">
                    <a:srgbClr val="000000"/>
                  </a:outerShdw>
                </a:effectLst>
              </a:rPr>
            </a:br>
            <a:r>
              <a:rPr lang="es-MX" sz="4800" b="1" dirty="0">
                <a:effectLst>
                  <a:outerShdw blurRad="38100" dist="38100" dir="2700000" algn="tl">
                    <a:srgbClr val="000000"/>
                  </a:outerShdw>
                </a:effectLst>
              </a:rPr>
              <a:t/>
            </a:r>
            <a:br>
              <a:rPr lang="es-MX" sz="4800" b="1" dirty="0">
                <a:effectLst>
                  <a:outerShdw blurRad="38100" dist="38100" dir="2700000" algn="tl">
                    <a:srgbClr val="000000"/>
                  </a:outerShdw>
                </a:effectLst>
              </a:rPr>
            </a:br>
            <a:r>
              <a:rPr lang="es-MX" sz="4800" b="1" dirty="0" smtClean="0">
                <a:effectLst>
                  <a:outerShdw blurRad="38100" dist="38100" dir="2700000" algn="tl">
                    <a:srgbClr val="000000"/>
                  </a:outerShdw>
                </a:effectLst>
              </a:rPr>
              <a:t>Transformada Z</a:t>
            </a:r>
            <a:endParaRPr lang="es-ES" sz="4800" b="1" dirty="0">
              <a:effectLst>
                <a:outerShdw blurRad="38100" dist="38100" dir="2700000" algn="tl">
                  <a:srgbClr val="000000"/>
                </a:outerShdw>
              </a:effectLst>
            </a:endParaRPr>
          </a:p>
        </p:txBody>
      </p:sp>
    </p:spTree>
    <p:extLst>
      <p:ext uri="{BB962C8B-B14F-4D97-AF65-F5344CB8AC3E}">
        <p14:creationId xmlns:p14="http://schemas.microsoft.com/office/powerpoint/2010/main" xmlns="" val="273334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806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806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806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8071" name="Rectangle 2"/>
          <p:cNvSpPr>
            <a:spLocks noChangeArrowheads="1"/>
          </p:cNvSpPr>
          <p:nvPr/>
        </p:nvSpPr>
        <p:spPr bwMode="auto">
          <a:xfrm>
            <a:off x="551615" y="836712"/>
            <a:ext cx="2714625" cy="596900"/>
          </a:xfrm>
          <a:prstGeom prst="rect">
            <a:avLst/>
          </a:prstGeom>
          <a:noFill/>
          <a:ln w="9525">
            <a:noFill/>
            <a:miter lim="800000"/>
            <a:headEnd/>
            <a:tailEnd/>
          </a:ln>
        </p:spPr>
        <p:txBody>
          <a:bodyPr anchor="ctr"/>
          <a:lstStyle/>
          <a:p>
            <a:r>
              <a:rPr lang="es-ES" sz="2000" b="1" dirty="0">
                <a:solidFill>
                  <a:schemeClr val="tx2"/>
                </a:solidFill>
              </a:rPr>
              <a:t>Secuencias básicas</a:t>
            </a:r>
            <a:endParaRPr lang="es-ES" sz="2000" dirty="0">
              <a:solidFill>
                <a:schemeClr val="tx2"/>
              </a:solidFill>
            </a:endParaRPr>
          </a:p>
        </p:txBody>
      </p:sp>
      <p:sp>
        <p:nvSpPr>
          <p:cNvPr id="88072" name="Rectangle 2"/>
          <p:cNvSpPr>
            <a:spLocks noChangeArrowheads="1"/>
          </p:cNvSpPr>
          <p:nvPr/>
        </p:nvSpPr>
        <p:spPr bwMode="auto">
          <a:xfrm>
            <a:off x="5364088" y="4656138"/>
            <a:ext cx="2786062" cy="596900"/>
          </a:xfrm>
          <a:prstGeom prst="rect">
            <a:avLst/>
          </a:prstGeom>
          <a:noFill/>
          <a:ln w="9525">
            <a:noFill/>
            <a:miter lim="800000"/>
            <a:headEnd/>
            <a:tailEnd/>
          </a:ln>
        </p:spPr>
        <p:txBody>
          <a:bodyPr anchor="ctr"/>
          <a:lstStyle/>
          <a:p>
            <a:r>
              <a:rPr lang="es-ES" sz="2000" b="1" dirty="0">
                <a:solidFill>
                  <a:srgbClr val="FFFFFF"/>
                </a:solidFill>
              </a:rPr>
              <a:t>Escalón unitario discreto</a:t>
            </a:r>
            <a:endParaRPr lang="es-ES" sz="2000" dirty="0">
              <a:solidFill>
                <a:srgbClr val="FFFFFF"/>
              </a:solidFill>
            </a:endParaRPr>
          </a:p>
        </p:txBody>
      </p:sp>
      <p:pic>
        <p:nvPicPr>
          <p:cNvPr id="88073" name="Picture 2"/>
          <p:cNvPicPr>
            <a:picLocks noChangeAspect="1" noChangeArrowheads="1"/>
          </p:cNvPicPr>
          <p:nvPr/>
        </p:nvPicPr>
        <p:blipFill>
          <a:blip r:embed="rId2" cstate="print"/>
          <a:srcRect/>
          <a:stretch>
            <a:fillRect/>
          </a:stretch>
        </p:blipFill>
        <p:spPr bwMode="auto">
          <a:xfrm>
            <a:off x="683568" y="1916832"/>
            <a:ext cx="5972175" cy="2286000"/>
          </a:xfrm>
          <a:prstGeom prst="rect">
            <a:avLst/>
          </a:prstGeom>
          <a:noFill/>
          <a:ln w="9525">
            <a:noFill/>
            <a:miter lim="800000"/>
            <a:headEnd/>
            <a:tailEnd/>
          </a:ln>
        </p:spPr>
      </p:pic>
      <p:pic>
        <p:nvPicPr>
          <p:cNvPr id="88074" name="Picture 4"/>
          <p:cNvPicPr>
            <a:picLocks noChangeAspect="1" noChangeArrowheads="1"/>
          </p:cNvPicPr>
          <p:nvPr/>
        </p:nvPicPr>
        <p:blipFill>
          <a:blip r:embed="rId3" cstate="print"/>
          <a:srcRect/>
          <a:stretch>
            <a:fillRect/>
          </a:stretch>
        </p:blipFill>
        <p:spPr bwMode="auto">
          <a:xfrm>
            <a:off x="3500438" y="3429000"/>
            <a:ext cx="790575" cy="352425"/>
          </a:xfrm>
          <a:prstGeom prst="rect">
            <a:avLst/>
          </a:prstGeom>
          <a:noFill/>
          <a:ln w="9525">
            <a:noFill/>
            <a:miter lim="800000"/>
            <a:headEnd/>
            <a:tailEnd/>
          </a:ln>
        </p:spPr>
      </p:pic>
      <p:sp>
        <p:nvSpPr>
          <p:cNvPr id="2" name="1 Rectángulo"/>
          <p:cNvSpPr/>
          <p:nvPr/>
        </p:nvSpPr>
        <p:spPr>
          <a:xfrm>
            <a:off x="6084168" y="188640"/>
            <a:ext cx="2777363" cy="369332"/>
          </a:xfrm>
          <a:prstGeom prst="rect">
            <a:avLst/>
          </a:prstGeom>
        </p:spPr>
        <p:txBody>
          <a:bodyPr wrap="none">
            <a:spAutoFit/>
          </a:bodyPr>
          <a:lstStyle/>
          <a:p>
            <a:r>
              <a:rPr lang="es-ES" b="1" dirty="0">
                <a:solidFill>
                  <a:schemeClr val="tx2"/>
                </a:solidFill>
              </a:rPr>
              <a:t>Señales en tiempo discreto</a:t>
            </a:r>
            <a:endParaRPr lang="es-ES" dirty="0">
              <a:solidFill>
                <a:schemeClr val="tx2"/>
              </a:solidFill>
            </a:endParaRPr>
          </a:p>
        </p:txBody>
      </p:sp>
    </p:spTree>
    <p:extLst>
      <p:ext uri="{BB962C8B-B14F-4D97-AF65-F5344CB8AC3E}">
        <p14:creationId xmlns:p14="http://schemas.microsoft.com/office/powerpoint/2010/main" xmlns="" val="32154452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sz="quarter"/>
          </p:nvPr>
        </p:nvSpPr>
        <p:spPr>
          <a:xfrm>
            <a:off x="1143000" y="142875"/>
            <a:ext cx="7772400" cy="1143000"/>
          </a:xfrm>
        </p:spPr>
        <p:txBody>
          <a:bodyPr/>
          <a:lstStyle/>
          <a:p>
            <a:pPr eaLnBrk="1" hangingPunct="1">
              <a:defRPr/>
            </a:pPr>
            <a:r>
              <a:rPr lang="en-US" b="1" u="sng" dirty="0" err="1" smtClean="0">
                <a:solidFill>
                  <a:schemeClr val="accent2"/>
                </a:solidFill>
              </a:rPr>
              <a:t>TRANSFORMADA</a:t>
            </a:r>
            <a:r>
              <a:rPr lang="en-US" b="1" u="sng" dirty="0" smtClean="0">
                <a:solidFill>
                  <a:schemeClr val="accent2"/>
                </a:solidFill>
              </a:rPr>
              <a:t> Z</a:t>
            </a:r>
            <a:r>
              <a:rPr lang="en-US" dirty="0" smtClean="0">
                <a:latin typeface="Arial" charset="0"/>
              </a:rPr>
              <a:t/>
            </a:r>
            <a:br>
              <a:rPr lang="en-US" dirty="0" smtClean="0">
                <a:latin typeface="Arial" charset="0"/>
              </a:rPr>
            </a:br>
            <a:endParaRPr lang="es-MX" dirty="0"/>
          </a:p>
        </p:txBody>
      </p:sp>
      <p:sp>
        <p:nvSpPr>
          <p:cNvPr id="4" name="Text Box 4"/>
          <p:cNvSpPr txBox="1">
            <a:spLocks noChangeArrowheads="1"/>
          </p:cNvSpPr>
          <p:nvPr/>
        </p:nvSpPr>
        <p:spPr bwMode="auto">
          <a:xfrm>
            <a:off x="177800" y="5514975"/>
            <a:ext cx="8709025" cy="960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r>
              <a:rPr lang="en-US" altLang="es-MX" sz="1400" u="sng">
                <a:solidFill>
                  <a:srgbClr val="FFFF00"/>
                </a:solidFill>
              </a:rPr>
              <a:t>Señales de tiempo discreto</a:t>
            </a:r>
            <a:r>
              <a:rPr lang="en-US" altLang="es-MX" sz="1400">
                <a:solidFill>
                  <a:srgbClr val="FFFF00"/>
                </a:solidFill>
              </a:rPr>
              <a:t>: como en el caso de señales de tiempo contínuo, interesa conocer la respuesta de los sistemas</a:t>
            </a:r>
          </a:p>
          <a:p>
            <a:pPr algn="just" eaLnBrk="1" hangingPunct="1">
              <a:lnSpc>
                <a:spcPct val="140000"/>
              </a:lnSpc>
            </a:pPr>
            <a:r>
              <a:rPr lang="en-US" altLang="es-MX" sz="1400" b="1">
                <a:solidFill>
                  <a:srgbClr val="FFFF00"/>
                </a:solidFill>
              </a:rPr>
              <a:t>LTI</a:t>
            </a:r>
            <a:r>
              <a:rPr lang="en-US" altLang="es-MX" sz="1400">
                <a:solidFill>
                  <a:srgbClr val="FFFF00"/>
                </a:solidFill>
              </a:rPr>
              <a:t>  (caracterizados por su </a:t>
            </a:r>
            <a:r>
              <a:rPr lang="en-US" altLang="es-MX" sz="1400" i="1">
                <a:solidFill>
                  <a:srgbClr val="FFFF00"/>
                </a:solidFill>
              </a:rPr>
              <a:t>h</a:t>
            </a:r>
            <a:r>
              <a:rPr lang="en-US" altLang="es-MX" sz="1400">
                <a:solidFill>
                  <a:srgbClr val="FFFF00"/>
                </a:solidFill>
              </a:rPr>
              <a:t>[</a:t>
            </a:r>
            <a:r>
              <a:rPr lang="en-US" altLang="es-MX" sz="1400" i="1">
                <a:solidFill>
                  <a:srgbClr val="FFFF00"/>
                </a:solidFill>
              </a:rPr>
              <a:t>n</a:t>
            </a:r>
            <a:r>
              <a:rPr lang="en-US" altLang="es-MX" sz="1400">
                <a:solidFill>
                  <a:srgbClr val="FFFF00"/>
                </a:solidFill>
              </a:rPr>
              <a:t>]) a exponenciales complejas </a:t>
            </a:r>
            <a:r>
              <a:rPr lang="en-US" altLang="es-MX" sz="1400">
                <a:solidFill>
                  <a:srgbClr val="FFFF00"/>
                </a:solidFill>
                <a:sym typeface="Symbol" pitchFamily="18" charset="2"/>
              </a:rPr>
              <a:t> </a:t>
            </a:r>
            <a:r>
              <a:rPr lang="en-US" altLang="es-MX" sz="1400" i="1">
                <a:solidFill>
                  <a:srgbClr val="FFFF00"/>
                </a:solidFill>
                <a:sym typeface="Symbol" pitchFamily="18" charset="2"/>
              </a:rPr>
              <a:t>x</a:t>
            </a:r>
            <a:r>
              <a:rPr lang="en-US" altLang="es-MX" sz="1400">
                <a:solidFill>
                  <a:srgbClr val="FFFF00"/>
                </a:solidFill>
                <a:sym typeface="Symbol" pitchFamily="18" charset="2"/>
              </a:rPr>
              <a:t>[</a:t>
            </a:r>
            <a:r>
              <a:rPr lang="en-US" altLang="es-MX" sz="1400" i="1">
                <a:solidFill>
                  <a:srgbClr val="FFFF00"/>
                </a:solidFill>
                <a:sym typeface="Symbol" pitchFamily="18" charset="2"/>
              </a:rPr>
              <a:t>n</a:t>
            </a:r>
            <a:r>
              <a:rPr lang="en-US" altLang="es-MX" sz="1400">
                <a:solidFill>
                  <a:srgbClr val="FFFF00"/>
                </a:solidFill>
                <a:sym typeface="Symbol" pitchFamily="18" charset="2"/>
              </a:rPr>
              <a:t>] = </a:t>
            </a:r>
            <a:r>
              <a:rPr lang="en-US" altLang="es-MX" sz="1400" i="1">
                <a:solidFill>
                  <a:srgbClr val="FFFF00"/>
                </a:solidFill>
                <a:sym typeface="Symbol" pitchFamily="18" charset="2"/>
              </a:rPr>
              <a:t>z</a:t>
            </a:r>
            <a:r>
              <a:rPr lang="en-US" altLang="es-MX" sz="1400" i="1" baseline="30000">
                <a:solidFill>
                  <a:srgbClr val="FFFF00"/>
                </a:solidFill>
                <a:sym typeface="Symbol" pitchFamily="18" charset="2"/>
              </a:rPr>
              <a:t>n</a:t>
            </a:r>
            <a:r>
              <a:rPr lang="en-US" altLang="es-MX" sz="1400">
                <a:solidFill>
                  <a:srgbClr val="FFFF00"/>
                </a:solidFill>
                <a:sym typeface="Symbol" pitchFamily="18" charset="2"/>
              </a:rPr>
              <a:t>  (</a:t>
            </a:r>
            <a:r>
              <a:rPr lang="en-US" altLang="es-MX" sz="1400" i="1">
                <a:solidFill>
                  <a:srgbClr val="FFFF00"/>
                </a:solidFill>
                <a:sym typeface="Symbol" pitchFamily="18" charset="2"/>
              </a:rPr>
              <a:t>z</a:t>
            </a:r>
            <a:r>
              <a:rPr lang="en-US" altLang="es-MX" sz="1400">
                <a:solidFill>
                  <a:srgbClr val="FFFF00"/>
                </a:solidFill>
                <a:sym typeface="Symbol" pitchFamily="18" charset="2"/>
              </a:rPr>
              <a:t> es un número complejo). En el caso particular de</a:t>
            </a:r>
            <a:r>
              <a:rPr lang="en-US" altLang="es-MX" sz="1400">
                <a:solidFill>
                  <a:srgbClr val="FFFF00"/>
                </a:solidFill>
              </a:rPr>
              <a:t> </a:t>
            </a:r>
            <a:r>
              <a:rPr lang="en-US" altLang="es-MX" sz="1400">
                <a:solidFill>
                  <a:srgbClr val="FFFF00"/>
                </a:solidFill>
                <a:sym typeface="Symbol" pitchFamily="18" charset="2"/>
              </a:rPr>
              <a:t> </a:t>
            </a:r>
            <a:r>
              <a:rPr lang="en-US" altLang="es-MX" sz="1400" i="1">
                <a:solidFill>
                  <a:srgbClr val="FFFF00"/>
                </a:solidFill>
                <a:sym typeface="Symbol" pitchFamily="18" charset="2"/>
              </a:rPr>
              <a:t>z</a:t>
            </a:r>
            <a:r>
              <a:rPr lang="en-US" altLang="es-MX" sz="1400">
                <a:solidFill>
                  <a:srgbClr val="FFFF00"/>
                </a:solidFill>
                <a:sym typeface="Symbol" pitchFamily="18" charset="2"/>
              </a:rPr>
              <a:t> = 1 (círculo unitario en el plano </a:t>
            </a:r>
            <a:r>
              <a:rPr lang="en-US" altLang="es-MX" sz="1400" b="1" i="1">
                <a:solidFill>
                  <a:srgbClr val="FFFF00"/>
                </a:solidFill>
                <a:sym typeface="Symbol" pitchFamily="18" charset="2"/>
              </a:rPr>
              <a:t>Z</a:t>
            </a:r>
            <a:r>
              <a:rPr lang="en-US" altLang="es-MX" sz="1400" b="1">
                <a:solidFill>
                  <a:srgbClr val="FFFF00"/>
                </a:solidFill>
                <a:sym typeface="Symbol" pitchFamily="18" charset="2"/>
              </a:rPr>
              <a:t>)</a:t>
            </a:r>
            <a:r>
              <a:rPr lang="en-US" altLang="es-MX" sz="1400">
                <a:solidFill>
                  <a:srgbClr val="FFFF00"/>
                </a:solidFill>
                <a:sym typeface="Symbol" pitchFamily="18" charset="2"/>
              </a:rPr>
              <a:t> se obtiene la respuesta en frecuencia del sistema.</a:t>
            </a:r>
          </a:p>
        </p:txBody>
      </p:sp>
      <p:grpSp>
        <p:nvGrpSpPr>
          <p:cNvPr id="2" name="Group 41"/>
          <p:cNvGrpSpPr>
            <a:grpSpLocks/>
          </p:cNvGrpSpPr>
          <p:nvPr/>
        </p:nvGrpSpPr>
        <p:grpSpPr bwMode="auto">
          <a:xfrm>
            <a:off x="192088" y="801688"/>
            <a:ext cx="3427412" cy="1254125"/>
            <a:chOff x="121" y="505"/>
            <a:chExt cx="2159" cy="790"/>
          </a:xfrm>
        </p:grpSpPr>
        <p:sp>
          <p:nvSpPr>
            <p:cNvPr id="1053" name="Text Box 49"/>
            <p:cNvSpPr txBox="1">
              <a:spLocks noChangeArrowheads="1"/>
            </p:cNvSpPr>
            <p:nvPr/>
          </p:nvSpPr>
          <p:spPr bwMode="auto">
            <a:xfrm>
              <a:off x="1223" y="1094"/>
              <a:ext cx="640" cy="2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600" b="1" i="1">
                  <a:solidFill>
                    <a:srgbClr val="FFFF00"/>
                  </a:solidFill>
                </a:rPr>
                <a:t>s</a:t>
              </a:r>
              <a:r>
                <a:rPr lang="en-US" altLang="es-MX" sz="1600" b="1">
                  <a:solidFill>
                    <a:srgbClr val="FFFF00"/>
                  </a:solidFill>
                </a:rPr>
                <a:t> = </a:t>
              </a:r>
              <a:r>
                <a:rPr lang="en-US" altLang="es-MX" sz="1600" b="1" i="1">
                  <a:solidFill>
                    <a:srgbClr val="FFFF00"/>
                  </a:solidFill>
                  <a:sym typeface="Symbol" pitchFamily="18" charset="2"/>
                </a:rPr>
                <a:t></a:t>
              </a:r>
              <a:r>
                <a:rPr lang="en-US" altLang="es-MX" sz="1600" b="1">
                  <a:solidFill>
                    <a:srgbClr val="FFFF00"/>
                  </a:solidFill>
                  <a:sym typeface="Symbol" pitchFamily="18" charset="2"/>
                </a:rPr>
                <a:t> + </a:t>
              </a:r>
              <a:r>
                <a:rPr lang="en-US" altLang="es-MX" sz="1600" b="1">
                  <a:solidFill>
                    <a:srgbClr val="FFFF00"/>
                  </a:solidFill>
                </a:rPr>
                <a:t>j</a:t>
              </a:r>
              <a:r>
                <a:rPr lang="en-US" altLang="es-MX" sz="1600" b="1" i="1">
                  <a:solidFill>
                    <a:srgbClr val="FFFF00"/>
                  </a:solidFill>
                  <a:sym typeface="Symbol" pitchFamily="18" charset="2"/>
                </a:rPr>
                <a:t></a:t>
              </a:r>
              <a:endParaRPr lang="en-US" altLang="es-MX" i="1">
                <a:solidFill>
                  <a:srgbClr val="FFFF00"/>
                </a:solidFill>
                <a:latin typeface="Arial" charset="0"/>
              </a:endParaRPr>
            </a:p>
          </p:txBody>
        </p:sp>
        <p:grpSp>
          <p:nvGrpSpPr>
            <p:cNvPr id="1054" name="Group 34"/>
            <p:cNvGrpSpPr>
              <a:grpSpLocks/>
            </p:cNvGrpSpPr>
            <p:nvPr/>
          </p:nvGrpSpPr>
          <p:grpSpPr bwMode="auto">
            <a:xfrm>
              <a:off x="121" y="505"/>
              <a:ext cx="2159" cy="548"/>
              <a:chOff x="121" y="505"/>
              <a:chExt cx="2159" cy="548"/>
            </a:xfrm>
          </p:grpSpPr>
          <p:sp>
            <p:nvSpPr>
              <p:cNvPr id="1055" name="Text Box 38"/>
              <p:cNvSpPr txBox="1">
                <a:spLocks noChangeArrowheads="1"/>
              </p:cNvSpPr>
              <p:nvPr/>
            </p:nvSpPr>
            <p:spPr bwMode="auto">
              <a:xfrm>
                <a:off x="121" y="505"/>
                <a:ext cx="1460" cy="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buFont typeface="Wingdings" pitchFamily="2" charset="2"/>
                  <a:buChar char="Ø"/>
                </a:pPr>
                <a:r>
                  <a:rPr lang="en-US" altLang="es-MX" sz="1400">
                    <a:solidFill>
                      <a:srgbClr val="FFFF00"/>
                    </a:solidFill>
                  </a:rPr>
                  <a:t> Señales de tiempo contínuo:</a:t>
                </a:r>
              </a:p>
              <a:p>
                <a:pPr eaLnBrk="1" hangingPunct="1">
                  <a:spcBef>
                    <a:spcPct val="50000"/>
                  </a:spcBef>
                </a:pPr>
                <a:endParaRPr lang="en-US" altLang="es-MX" sz="1400">
                  <a:solidFill>
                    <a:srgbClr val="FFFF00"/>
                  </a:solidFill>
                  <a:latin typeface="Arial" charset="0"/>
                </a:endParaRPr>
              </a:p>
            </p:txBody>
          </p:sp>
          <p:sp>
            <p:nvSpPr>
              <p:cNvPr id="1056" name="Text Box 71">
                <a:hlinkClick r:id="rId3" action="ppaction://hlinksldjump"/>
              </p:cNvPr>
              <p:cNvSpPr txBox="1">
                <a:spLocks noChangeArrowheads="1"/>
              </p:cNvSpPr>
              <p:nvPr/>
            </p:nvSpPr>
            <p:spPr bwMode="auto">
              <a:xfrm>
                <a:off x="737" y="801"/>
                <a:ext cx="1543" cy="252"/>
              </a:xfrm>
              <a:prstGeom prst="rect">
                <a:avLst/>
              </a:prstGeom>
              <a:solidFill>
                <a:srgbClr val="B7D4FF"/>
              </a:solidFill>
              <a:ln w="25400" algn="ctr">
                <a:solidFill>
                  <a:schemeClr val="accent2"/>
                </a:solidFill>
                <a:miter lim="800000"/>
                <a:headEnd/>
                <a:tailEnd/>
              </a:ln>
            </p:spPr>
            <p:txBody>
              <a:bodyPr wrap="none" lIns="72000" tIns="36000" rIns="72000" bIns="360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600" b="1">
                    <a:solidFill>
                      <a:srgbClr val="FFFF00"/>
                    </a:solidFill>
                  </a:rPr>
                  <a:t>  Transformada de Laplace</a:t>
                </a:r>
                <a:r>
                  <a:rPr lang="en-US" altLang="es-MX" sz="1400">
                    <a:solidFill>
                      <a:srgbClr val="FFFF00"/>
                    </a:solidFill>
                  </a:rPr>
                  <a:t>   </a:t>
                </a:r>
              </a:p>
            </p:txBody>
          </p:sp>
        </p:grpSp>
      </p:grpSp>
      <p:grpSp>
        <p:nvGrpSpPr>
          <p:cNvPr id="6" name="Group 35"/>
          <p:cNvGrpSpPr>
            <a:grpSpLocks/>
          </p:cNvGrpSpPr>
          <p:nvPr/>
        </p:nvGrpSpPr>
        <p:grpSpPr bwMode="auto">
          <a:xfrm>
            <a:off x="3851275" y="1271588"/>
            <a:ext cx="4060825" cy="784225"/>
            <a:chOff x="2426" y="801"/>
            <a:chExt cx="2558" cy="494"/>
          </a:xfrm>
        </p:grpSpPr>
        <p:sp>
          <p:nvSpPr>
            <p:cNvPr id="1047" name="Text Box 47"/>
            <p:cNvSpPr txBox="1">
              <a:spLocks noChangeArrowheads="1"/>
            </p:cNvSpPr>
            <p:nvPr/>
          </p:nvSpPr>
          <p:spPr bwMode="auto">
            <a:xfrm>
              <a:off x="3812" y="1094"/>
              <a:ext cx="363" cy="2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600" b="1" i="1">
                  <a:solidFill>
                    <a:srgbClr val="FFFF00"/>
                  </a:solidFill>
                </a:rPr>
                <a:t>s</a:t>
              </a:r>
              <a:r>
                <a:rPr lang="en-US" altLang="es-MX" sz="1600" b="1">
                  <a:solidFill>
                    <a:srgbClr val="FFFF00"/>
                  </a:solidFill>
                </a:rPr>
                <a:t> = j</a:t>
              </a:r>
              <a:r>
                <a:rPr lang="en-US" altLang="es-MX" sz="1600" b="1" i="1">
                  <a:solidFill>
                    <a:srgbClr val="FFFF00"/>
                  </a:solidFill>
                  <a:sym typeface="Symbol" pitchFamily="18" charset="2"/>
                </a:rPr>
                <a:t></a:t>
              </a:r>
              <a:endParaRPr lang="en-US" altLang="es-MX" i="1">
                <a:solidFill>
                  <a:srgbClr val="FFFF00"/>
                </a:solidFill>
                <a:latin typeface="Arial" charset="0"/>
              </a:endParaRPr>
            </a:p>
          </p:txBody>
        </p:sp>
        <p:grpSp>
          <p:nvGrpSpPr>
            <p:cNvPr id="1048" name="Group 53"/>
            <p:cNvGrpSpPr>
              <a:grpSpLocks/>
            </p:cNvGrpSpPr>
            <p:nvPr/>
          </p:nvGrpSpPr>
          <p:grpSpPr bwMode="auto">
            <a:xfrm>
              <a:off x="2426" y="804"/>
              <a:ext cx="890" cy="240"/>
              <a:chOff x="2468" y="937"/>
              <a:chExt cx="890" cy="240"/>
            </a:xfrm>
          </p:grpSpPr>
          <p:sp>
            <p:nvSpPr>
              <p:cNvPr id="1051" name="AutoShape 51" descr="Mármol blanco"/>
              <p:cNvSpPr>
                <a:spLocks noChangeArrowheads="1"/>
              </p:cNvSpPr>
              <p:nvPr/>
            </p:nvSpPr>
            <p:spPr bwMode="auto">
              <a:xfrm>
                <a:off x="2468" y="937"/>
                <a:ext cx="890" cy="240"/>
              </a:xfrm>
              <a:prstGeom prst="rightArrow">
                <a:avLst>
                  <a:gd name="adj1" fmla="val 69861"/>
                  <a:gd name="adj2" fmla="val 59831"/>
                </a:avLst>
              </a:prstGeom>
              <a:blipFill dpi="0" rotWithShape="0">
                <a:blip r:embed="rId4" cstate="print"/>
                <a:srcRect/>
                <a:tile tx="0" ty="0" sx="100000" sy="100000" flip="none" algn="tl"/>
              </a:blipFill>
              <a:ln w="25400">
                <a:solidFill>
                  <a:schemeClr val="accent2"/>
                </a:solidFill>
                <a:miter lim="800000"/>
                <a:headEnd/>
                <a:tailEnd/>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AR" altLang="es-MX">
                  <a:solidFill>
                    <a:srgbClr val="FFFF00"/>
                  </a:solidFill>
                </a:endParaRPr>
              </a:p>
            </p:txBody>
          </p:sp>
          <p:sp>
            <p:nvSpPr>
              <p:cNvPr id="1052" name="Text Box 52"/>
              <p:cNvSpPr txBox="1">
                <a:spLocks noChangeArrowheads="1"/>
              </p:cNvSpPr>
              <p:nvPr/>
            </p:nvSpPr>
            <p:spPr bwMode="auto">
              <a:xfrm>
                <a:off x="2474" y="953"/>
                <a:ext cx="753"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b="1">
                    <a:solidFill>
                      <a:srgbClr val="FFFF00"/>
                    </a:solidFill>
                  </a:rPr>
                  <a:t>caso particular</a:t>
                </a:r>
              </a:p>
            </p:txBody>
          </p:sp>
        </p:grpSp>
        <p:sp>
          <p:nvSpPr>
            <p:cNvPr id="1049" name="Text Box 64"/>
            <p:cNvSpPr txBox="1">
              <a:spLocks noChangeArrowheads="1"/>
            </p:cNvSpPr>
            <p:nvPr/>
          </p:nvSpPr>
          <p:spPr bwMode="auto">
            <a:xfrm>
              <a:off x="2661" y="1094"/>
              <a:ext cx="363" cy="2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600" b="1">
                  <a:solidFill>
                    <a:srgbClr val="FFFF00"/>
                  </a:solidFill>
                  <a:sym typeface="Symbol" pitchFamily="18" charset="2"/>
                </a:rPr>
                <a:t>(</a:t>
              </a:r>
              <a:r>
                <a:rPr lang="en-US" altLang="es-MX" sz="1600" b="1" i="1">
                  <a:solidFill>
                    <a:srgbClr val="FFFF00"/>
                  </a:solidFill>
                  <a:sym typeface="Symbol" pitchFamily="18" charset="2"/>
                </a:rPr>
                <a:t></a:t>
              </a:r>
              <a:r>
                <a:rPr lang="en-US" altLang="es-MX" sz="1600" b="1">
                  <a:solidFill>
                    <a:srgbClr val="FFFF00"/>
                  </a:solidFill>
                </a:rPr>
                <a:t> = 0)</a:t>
              </a:r>
              <a:endParaRPr lang="en-US" altLang="es-MX" sz="1600" b="1" i="1">
                <a:solidFill>
                  <a:srgbClr val="FFFF00"/>
                </a:solidFill>
                <a:sym typeface="Symbol" pitchFamily="18" charset="2"/>
              </a:endParaRPr>
            </a:p>
          </p:txBody>
        </p:sp>
        <p:sp>
          <p:nvSpPr>
            <p:cNvPr id="1050" name="Text Box 72">
              <a:hlinkClick r:id="rId3" action="ppaction://hlinksldjump"/>
            </p:cNvPr>
            <p:cNvSpPr txBox="1">
              <a:spLocks noChangeArrowheads="1"/>
            </p:cNvSpPr>
            <p:nvPr/>
          </p:nvSpPr>
          <p:spPr bwMode="auto">
            <a:xfrm>
              <a:off x="3441" y="801"/>
              <a:ext cx="1543" cy="252"/>
            </a:xfrm>
            <a:prstGeom prst="rect">
              <a:avLst/>
            </a:prstGeom>
            <a:solidFill>
              <a:srgbClr val="B7D4FF"/>
            </a:solidFill>
            <a:ln w="25400" algn="ctr">
              <a:solidFill>
                <a:schemeClr val="accent2"/>
              </a:solidFill>
              <a:miter lim="800000"/>
              <a:headEnd/>
              <a:tailEnd/>
            </a:ln>
          </p:spPr>
          <p:txBody>
            <a:bodyPr wrap="none" lIns="72000" tIns="36000" rIns="72000" bIns="360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600" b="1">
                  <a:solidFill>
                    <a:srgbClr val="FFFF00"/>
                  </a:solidFill>
                </a:rPr>
                <a:t>  Transformada de Fourier</a:t>
              </a:r>
              <a:r>
                <a:rPr lang="en-US" altLang="es-MX" sz="1400">
                  <a:solidFill>
                    <a:srgbClr val="FFFF00"/>
                  </a:solidFill>
                </a:rPr>
                <a:t>   </a:t>
              </a:r>
            </a:p>
          </p:txBody>
        </p:sp>
      </p:grpSp>
      <p:grpSp>
        <p:nvGrpSpPr>
          <p:cNvPr id="8" name="Group 40"/>
          <p:cNvGrpSpPr>
            <a:grpSpLocks/>
          </p:cNvGrpSpPr>
          <p:nvPr/>
        </p:nvGrpSpPr>
        <p:grpSpPr bwMode="auto">
          <a:xfrm>
            <a:off x="196850" y="4662488"/>
            <a:ext cx="3836988" cy="571500"/>
            <a:chOff x="124" y="2937"/>
            <a:chExt cx="2417" cy="360"/>
          </a:xfrm>
        </p:grpSpPr>
        <p:graphicFrame>
          <p:nvGraphicFramePr>
            <p:cNvPr id="1027" name="Object 68"/>
            <p:cNvGraphicFramePr>
              <a:graphicFrameLocks noChangeAspect="1"/>
            </p:cNvGraphicFramePr>
            <p:nvPr/>
          </p:nvGraphicFramePr>
          <p:xfrm>
            <a:off x="1621" y="2937"/>
            <a:ext cx="920" cy="360"/>
          </p:xfrm>
          <a:graphic>
            <a:graphicData uri="http://schemas.openxmlformats.org/presentationml/2006/ole">
              <p:oleObj spid="_x0000_s135178" name="Ecuación" r:id="rId5" imgW="1459866" imgH="571252" progId="Equation.3">
                <p:embed/>
              </p:oleObj>
            </a:graphicData>
          </a:graphic>
        </p:graphicFrame>
        <p:sp>
          <p:nvSpPr>
            <p:cNvPr id="1046" name="Text Box 69"/>
            <p:cNvSpPr txBox="1">
              <a:spLocks noChangeArrowheads="1"/>
            </p:cNvSpPr>
            <p:nvPr/>
          </p:nvSpPr>
          <p:spPr bwMode="auto">
            <a:xfrm>
              <a:off x="124" y="3009"/>
              <a:ext cx="1423" cy="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buFont typeface="Wingdings" pitchFamily="2" charset="2"/>
                <a:buChar char="Ø"/>
              </a:pPr>
              <a:r>
                <a:rPr lang="en-US" altLang="es-MX" sz="1400">
                  <a:solidFill>
                    <a:srgbClr val="FFFF00"/>
                  </a:solidFill>
                </a:rPr>
                <a:t> Transformada Z unilateral:</a:t>
              </a:r>
            </a:p>
            <a:p>
              <a:pPr eaLnBrk="1" hangingPunct="1">
                <a:spcBef>
                  <a:spcPct val="50000"/>
                </a:spcBef>
              </a:pPr>
              <a:endParaRPr lang="en-US" altLang="es-MX" sz="1400">
                <a:solidFill>
                  <a:srgbClr val="FFFF00"/>
                </a:solidFill>
                <a:latin typeface="Arial" charset="0"/>
              </a:endParaRPr>
            </a:p>
          </p:txBody>
        </p:sp>
      </p:grpSp>
      <p:grpSp>
        <p:nvGrpSpPr>
          <p:cNvPr id="9" name="Group 36"/>
          <p:cNvGrpSpPr>
            <a:grpSpLocks/>
          </p:cNvGrpSpPr>
          <p:nvPr/>
        </p:nvGrpSpPr>
        <p:grpSpPr bwMode="auto">
          <a:xfrm>
            <a:off x="200025" y="2198688"/>
            <a:ext cx="3419475" cy="1392237"/>
            <a:chOff x="126" y="1385"/>
            <a:chExt cx="2154" cy="877"/>
          </a:xfrm>
        </p:grpSpPr>
        <p:sp>
          <p:nvSpPr>
            <p:cNvPr id="1043" name="Text Box 55"/>
            <p:cNvSpPr txBox="1">
              <a:spLocks noChangeArrowheads="1"/>
            </p:cNvSpPr>
            <p:nvPr/>
          </p:nvSpPr>
          <p:spPr bwMode="auto">
            <a:xfrm>
              <a:off x="126" y="1385"/>
              <a:ext cx="1460" cy="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buFont typeface="Wingdings" pitchFamily="2" charset="2"/>
                <a:buChar char="Ø"/>
              </a:pPr>
              <a:r>
                <a:rPr lang="en-US" altLang="es-MX" sz="1400">
                  <a:solidFill>
                    <a:srgbClr val="FFFF00"/>
                  </a:solidFill>
                </a:rPr>
                <a:t> Secuencias:</a:t>
              </a:r>
            </a:p>
            <a:p>
              <a:pPr eaLnBrk="1" hangingPunct="1">
                <a:spcBef>
                  <a:spcPct val="50000"/>
                </a:spcBef>
              </a:pPr>
              <a:endParaRPr lang="en-US" altLang="es-MX" sz="1400">
                <a:solidFill>
                  <a:srgbClr val="FFFF00"/>
                </a:solidFill>
                <a:latin typeface="Arial" charset="0"/>
              </a:endParaRPr>
            </a:p>
          </p:txBody>
        </p:sp>
        <p:sp>
          <p:nvSpPr>
            <p:cNvPr id="1044" name="Text Box 59"/>
            <p:cNvSpPr txBox="1">
              <a:spLocks noChangeArrowheads="1"/>
            </p:cNvSpPr>
            <p:nvPr/>
          </p:nvSpPr>
          <p:spPr bwMode="auto">
            <a:xfrm>
              <a:off x="1223" y="2061"/>
              <a:ext cx="640" cy="2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600" b="1" i="1">
                  <a:solidFill>
                    <a:srgbClr val="FFFF00"/>
                  </a:solidFill>
                </a:rPr>
                <a:t>z</a:t>
              </a:r>
              <a:r>
                <a:rPr lang="en-US" altLang="es-MX" sz="1600" b="1">
                  <a:solidFill>
                    <a:srgbClr val="FFFF00"/>
                  </a:solidFill>
                </a:rPr>
                <a:t> = </a:t>
              </a:r>
              <a:r>
                <a:rPr lang="en-US" altLang="es-MX" sz="1600" b="1" i="1">
                  <a:solidFill>
                    <a:srgbClr val="FFFF00"/>
                  </a:solidFill>
                </a:rPr>
                <a:t>r</a:t>
              </a:r>
              <a:r>
                <a:rPr lang="en-US" altLang="es-MX" sz="1600" b="1">
                  <a:solidFill>
                    <a:srgbClr val="FFFF00"/>
                  </a:solidFill>
                  <a:cs typeface="Times New Roman" pitchFamily="18" charset="0"/>
                </a:rPr>
                <a:t>·</a:t>
              </a:r>
              <a:r>
                <a:rPr lang="en-US" altLang="es-MX" sz="1600" b="1" i="1">
                  <a:solidFill>
                    <a:srgbClr val="FFFF00"/>
                  </a:solidFill>
                  <a:cs typeface="Times New Roman" pitchFamily="18" charset="0"/>
                </a:rPr>
                <a:t>e</a:t>
              </a:r>
              <a:r>
                <a:rPr lang="en-US" altLang="es-MX" sz="1600" b="1" baseline="30000">
                  <a:solidFill>
                    <a:srgbClr val="FFFF00"/>
                  </a:solidFill>
                </a:rPr>
                <a:t>j</a:t>
              </a:r>
              <a:r>
                <a:rPr lang="en-US" altLang="es-MX" sz="1600" b="1" i="1" baseline="30000">
                  <a:solidFill>
                    <a:srgbClr val="FFFF00"/>
                  </a:solidFill>
                  <a:sym typeface="Symbol" pitchFamily="18" charset="2"/>
                </a:rPr>
                <a:t></a:t>
              </a:r>
              <a:endParaRPr lang="en-US" altLang="es-MX" i="1" baseline="30000">
                <a:solidFill>
                  <a:srgbClr val="FFFF00"/>
                </a:solidFill>
                <a:latin typeface="Arial" charset="0"/>
              </a:endParaRPr>
            </a:p>
          </p:txBody>
        </p:sp>
        <p:sp>
          <p:nvSpPr>
            <p:cNvPr id="1045" name="Text Box 73">
              <a:hlinkClick r:id="rId3" action="ppaction://hlinksldjump"/>
            </p:cNvPr>
            <p:cNvSpPr txBox="1">
              <a:spLocks noChangeArrowheads="1"/>
            </p:cNvSpPr>
            <p:nvPr/>
          </p:nvSpPr>
          <p:spPr bwMode="auto">
            <a:xfrm>
              <a:off x="945" y="1665"/>
              <a:ext cx="1335" cy="252"/>
            </a:xfrm>
            <a:prstGeom prst="rect">
              <a:avLst/>
            </a:prstGeom>
            <a:solidFill>
              <a:srgbClr val="B7D4FF"/>
            </a:solidFill>
            <a:ln w="25400" algn="ctr">
              <a:solidFill>
                <a:schemeClr val="accent2"/>
              </a:solidFill>
              <a:miter lim="800000"/>
              <a:headEnd/>
              <a:tailEnd/>
            </a:ln>
          </p:spPr>
          <p:txBody>
            <a:bodyPr wrap="none" lIns="72000" tIns="36000" rIns="72000" bIns="360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600" b="1">
                  <a:solidFill>
                    <a:srgbClr val="FFFF00"/>
                  </a:solidFill>
                </a:rPr>
                <a:t>  Transformada </a:t>
              </a:r>
              <a:r>
                <a:rPr lang="en-US" altLang="es-MX" sz="1600" b="1" i="1">
                  <a:solidFill>
                    <a:srgbClr val="FFFF00"/>
                  </a:solidFill>
                </a:rPr>
                <a:t>Z</a:t>
              </a:r>
              <a:r>
                <a:rPr lang="en-US" altLang="es-MX" sz="1400">
                  <a:solidFill>
                    <a:srgbClr val="FFFF00"/>
                  </a:solidFill>
                </a:rPr>
                <a:t>   </a:t>
              </a:r>
            </a:p>
          </p:txBody>
        </p:sp>
      </p:grpSp>
      <p:grpSp>
        <p:nvGrpSpPr>
          <p:cNvPr id="10" name="Group 39"/>
          <p:cNvGrpSpPr>
            <a:grpSpLocks/>
          </p:cNvGrpSpPr>
          <p:nvPr/>
        </p:nvGrpSpPr>
        <p:grpSpPr bwMode="auto">
          <a:xfrm>
            <a:off x="200025" y="3806825"/>
            <a:ext cx="3873500" cy="517525"/>
            <a:chOff x="126" y="2398"/>
            <a:chExt cx="2440" cy="326"/>
          </a:xfrm>
        </p:grpSpPr>
        <p:graphicFrame>
          <p:nvGraphicFramePr>
            <p:cNvPr id="1026" name="Object 42"/>
            <p:cNvGraphicFramePr>
              <a:graphicFrameLocks noChangeAspect="1"/>
            </p:cNvGraphicFramePr>
            <p:nvPr/>
          </p:nvGraphicFramePr>
          <p:xfrm>
            <a:off x="1626" y="2398"/>
            <a:ext cx="940" cy="326"/>
          </p:xfrm>
          <a:graphic>
            <a:graphicData uri="http://schemas.openxmlformats.org/presentationml/2006/ole">
              <p:oleObj spid="_x0000_s135179" name="Ecuación" r:id="rId6" imgW="1244600" imgH="431800" progId="Equation.3">
                <p:embed/>
              </p:oleObj>
            </a:graphicData>
          </a:graphic>
        </p:graphicFrame>
        <p:sp>
          <p:nvSpPr>
            <p:cNvPr id="1042" name="Text Box 67"/>
            <p:cNvSpPr txBox="1">
              <a:spLocks noChangeArrowheads="1"/>
            </p:cNvSpPr>
            <p:nvPr/>
          </p:nvSpPr>
          <p:spPr bwMode="auto">
            <a:xfrm>
              <a:off x="126" y="2458"/>
              <a:ext cx="1423" cy="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buFont typeface="Wingdings" pitchFamily="2" charset="2"/>
                <a:buChar char="Ø"/>
              </a:pPr>
              <a:r>
                <a:rPr lang="en-US" altLang="es-MX" sz="1400">
                  <a:solidFill>
                    <a:srgbClr val="FFFF00"/>
                  </a:solidFill>
                </a:rPr>
                <a:t> Transformada Z bilateral:</a:t>
              </a:r>
            </a:p>
            <a:p>
              <a:pPr eaLnBrk="1" hangingPunct="1">
                <a:spcBef>
                  <a:spcPct val="50000"/>
                </a:spcBef>
              </a:pPr>
              <a:endParaRPr lang="en-US" altLang="es-MX" sz="1400">
                <a:solidFill>
                  <a:srgbClr val="FFFF00"/>
                </a:solidFill>
                <a:latin typeface="Arial" charset="0"/>
              </a:endParaRPr>
            </a:p>
          </p:txBody>
        </p:sp>
      </p:grpSp>
      <p:grpSp>
        <p:nvGrpSpPr>
          <p:cNvPr id="11" name="Group 37"/>
          <p:cNvGrpSpPr>
            <a:grpSpLocks/>
          </p:cNvGrpSpPr>
          <p:nvPr/>
        </p:nvGrpSpPr>
        <p:grpSpPr bwMode="auto">
          <a:xfrm>
            <a:off x="3859213" y="2516188"/>
            <a:ext cx="4243387" cy="1092200"/>
            <a:chOff x="2431" y="1585"/>
            <a:chExt cx="2673" cy="688"/>
          </a:xfrm>
        </p:grpSpPr>
        <p:grpSp>
          <p:nvGrpSpPr>
            <p:cNvPr id="1036" name="Group 61"/>
            <p:cNvGrpSpPr>
              <a:grpSpLocks/>
            </p:cNvGrpSpPr>
            <p:nvPr/>
          </p:nvGrpSpPr>
          <p:grpSpPr bwMode="auto">
            <a:xfrm>
              <a:off x="2431" y="1670"/>
              <a:ext cx="890" cy="240"/>
              <a:chOff x="2468" y="937"/>
              <a:chExt cx="890" cy="240"/>
            </a:xfrm>
          </p:grpSpPr>
          <p:sp>
            <p:nvSpPr>
              <p:cNvPr id="1040" name="AutoShape 62" descr="Mármol blanco"/>
              <p:cNvSpPr>
                <a:spLocks noChangeArrowheads="1"/>
              </p:cNvSpPr>
              <p:nvPr/>
            </p:nvSpPr>
            <p:spPr bwMode="auto">
              <a:xfrm>
                <a:off x="2468" y="937"/>
                <a:ext cx="890" cy="240"/>
              </a:xfrm>
              <a:prstGeom prst="rightArrow">
                <a:avLst>
                  <a:gd name="adj1" fmla="val 69861"/>
                  <a:gd name="adj2" fmla="val 59831"/>
                </a:avLst>
              </a:prstGeom>
              <a:blipFill dpi="0" rotWithShape="0">
                <a:blip r:embed="rId4" cstate="print"/>
                <a:srcRect/>
                <a:tile tx="0" ty="0" sx="100000" sy="100000" flip="none" algn="tl"/>
              </a:blipFill>
              <a:ln w="25400">
                <a:solidFill>
                  <a:schemeClr val="accent2"/>
                </a:solidFill>
                <a:miter lim="800000"/>
                <a:headEnd/>
                <a:tailEnd/>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AR" altLang="es-MX">
                  <a:solidFill>
                    <a:srgbClr val="FFFF00"/>
                  </a:solidFill>
                </a:endParaRPr>
              </a:p>
            </p:txBody>
          </p:sp>
          <p:sp>
            <p:nvSpPr>
              <p:cNvPr id="1041" name="Text Box 63"/>
              <p:cNvSpPr txBox="1">
                <a:spLocks noChangeArrowheads="1"/>
              </p:cNvSpPr>
              <p:nvPr/>
            </p:nvSpPr>
            <p:spPr bwMode="auto">
              <a:xfrm>
                <a:off x="2474" y="953"/>
                <a:ext cx="753"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b="1">
                    <a:solidFill>
                      <a:srgbClr val="FFFF00"/>
                    </a:solidFill>
                  </a:rPr>
                  <a:t>caso particular</a:t>
                </a:r>
              </a:p>
            </p:txBody>
          </p:sp>
        </p:grpSp>
        <p:sp>
          <p:nvSpPr>
            <p:cNvPr id="1037" name="Rectangle 65"/>
            <p:cNvSpPr>
              <a:spLocks noChangeArrowheads="1"/>
            </p:cNvSpPr>
            <p:nvPr/>
          </p:nvSpPr>
          <p:spPr bwMode="auto">
            <a:xfrm>
              <a:off x="2661" y="2061"/>
              <a:ext cx="47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600" b="1">
                  <a:solidFill>
                    <a:srgbClr val="FFFF00"/>
                  </a:solidFill>
                  <a:sym typeface="Symbol" pitchFamily="18" charset="2"/>
                </a:rPr>
                <a:t>(</a:t>
              </a:r>
              <a:r>
                <a:rPr lang="en-US" altLang="es-MX" sz="1600" b="1" i="1">
                  <a:solidFill>
                    <a:srgbClr val="FFFF00"/>
                  </a:solidFill>
                  <a:sym typeface="Symbol" pitchFamily="18" charset="2"/>
                </a:rPr>
                <a:t>r </a:t>
              </a:r>
              <a:r>
                <a:rPr lang="en-US" altLang="es-MX" sz="1600" b="1">
                  <a:solidFill>
                    <a:srgbClr val="FFFF00"/>
                  </a:solidFill>
                  <a:sym typeface="Symbol" pitchFamily="18" charset="2"/>
                </a:rPr>
                <a:t>= 1)</a:t>
              </a:r>
              <a:endParaRPr lang="es-ES" altLang="es-MX" sz="1600" b="1">
                <a:solidFill>
                  <a:srgbClr val="FFFF00"/>
                </a:solidFill>
                <a:sym typeface="Symbol" pitchFamily="18" charset="2"/>
              </a:endParaRPr>
            </a:p>
          </p:txBody>
        </p:sp>
        <p:sp>
          <p:nvSpPr>
            <p:cNvPr id="1038" name="Text Box 66"/>
            <p:cNvSpPr txBox="1">
              <a:spLocks noChangeArrowheads="1"/>
            </p:cNvSpPr>
            <p:nvPr/>
          </p:nvSpPr>
          <p:spPr bwMode="auto">
            <a:xfrm>
              <a:off x="3812" y="2061"/>
              <a:ext cx="416" cy="2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600" b="1" i="1">
                  <a:solidFill>
                    <a:srgbClr val="FFFF00"/>
                  </a:solidFill>
                </a:rPr>
                <a:t>z</a:t>
              </a:r>
              <a:r>
                <a:rPr lang="en-US" altLang="es-MX" sz="1600" b="1">
                  <a:solidFill>
                    <a:srgbClr val="FFFF00"/>
                  </a:solidFill>
                </a:rPr>
                <a:t> = </a:t>
              </a:r>
              <a:r>
                <a:rPr lang="en-US" altLang="es-MX" sz="1600" b="1" i="1">
                  <a:solidFill>
                    <a:srgbClr val="FFFF00"/>
                  </a:solidFill>
                  <a:cs typeface="Times New Roman" pitchFamily="18" charset="0"/>
                </a:rPr>
                <a:t>e</a:t>
              </a:r>
              <a:r>
                <a:rPr lang="en-US" altLang="es-MX" sz="1600" b="1" baseline="30000">
                  <a:solidFill>
                    <a:srgbClr val="FFFF00"/>
                  </a:solidFill>
                </a:rPr>
                <a:t>j</a:t>
              </a:r>
              <a:r>
                <a:rPr lang="en-US" altLang="es-MX" sz="1600" b="1" i="1" baseline="30000">
                  <a:solidFill>
                    <a:srgbClr val="FFFF00"/>
                  </a:solidFill>
                  <a:sym typeface="Symbol" pitchFamily="18" charset="2"/>
                </a:rPr>
                <a:t></a:t>
              </a:r>
              <a:endParaRPr lang="en-US" altLang="es-MX" i="1" baseline="30000">
                <a:solidFill>
                  <a:srgbClr val="FFFF00"/>
                </a:solidFill>
                <a:latin typeface="Arial" charset="0"/>
              </a:endParaRPr>
            </a:p>
          </p:txBody>
        </p:sp>
        <p:sp>
          <p:nvSpPr>
            <p:cNvPr id="1039" name="Text Box 74">
              <a:hlinkClick r:id="rId3" action="ppaction://hlinksldjump"/>
            </p:cNvPr>
            <p:cNvSpPr txBox="1">
              <a:spLocks noChangeArrowheads="1"/>
            </p:cNvSpPr>
            <p:nvPr/>
          </p:nvSpPr>
          <p:spPr bwMode="auto">
            <a:xfrm>
              <a:off x="3441" y="1585"/>
              <a:ext cx="1663" cy="412"/>
            </a:xfrm>
            <a:prstGeom prst="rect">
              <a:avLst/>
            </a:prstGeom>
            <a:solidFill>
              <a:srgbClr val="B7D4FF"/>
            </a:solidFill>
            <a:ln w="25400" algn="ctr">
              <a:solidFill>
                <a:schemeClr val="accent2"/>
              </a:solidFill>
              <a:miter lim="800000"/>
              <a:headEnd/>
              <a:tailEnd/>
            </a:ln>
          </p:spPr>
          <p:txBody>
            <a:bodyPr wrap="none" lIns="72000" tIns="36000" rIns="72000" bIns="36000"/>
            <a:lstStyle>
              <a:lvl1pPr marL="342900" indent="-342900"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600" b="1">
                  <a:solidFill>
                    <a:srgbClr val="FFFF00"/>
                  </a:solidFill>
                </a:rPr>
                <a:t>  Transformada de Fourier</a:t>
              </a:r>
            </a:p>
            <a:p>
              <a:pPr eaLnBrk="1" hangingPunct="1">
                <a:lnSpc>
                  <a:spcPct val="120000"/>
                </a:lnSpc>
              </a:pPr>
              <a:r>
                <a:rPr lang="en-US" altLang="es-MX" sz="1600" b="1">
                  <a:solidFill>
                    <a:srgbClr val="FFFF00"/>
                  </a:solidFill>
                </a:rPr>
                <a:t>de Tiempo Discreto</a:t>
              </a:r>
              <a:r>
                <a:rPr lang="en-US" altLang="es-MX" sz="1400">
                  <a:solidFill>
                    <a:srgbClr val="FFFF00"/>
                  </a:solidFill>
                </a:rPr>
                <a:t>   </a:t>
              </a:r>
            </a:p>
          </p:txBody>
        </p:sp>
      </p:grpSp>
    </p:spTree>
    <p:extLst>
      <p:ext uri="{BB962C8B-B14F-4D97-AF65-F5344CB8AC3E}">
        <p14:creationId xmlns:p14="http://schemas.microsoft.com/office/powerpoint/2010/main" xmlns="" val="2242556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0-#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0-#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0-#ppt_w/2"/>
                                          </p:val>
                                        </p:tav>
                                        <p:tav tm="100000">
                                          <p:val>
                                            <p:strVal val="#ppt_x"/>
                                          </p:val>
                                        </p:tav>
                                      </p:tavLst>
                                    </p:anim>
                                    <p:anim calcmode="lin" valueType="num">
                                      <p:cBhvr additive="base">
                                        <p:cTn id="37"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ox(in)">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3" name="Group 39"/>
          <p:cNvGrpSpPr>
            <a:grpSpLocks/>
          </p:cNvGrpSpPr>
          <p:nvPr/>
        </p:nvGrpSpPr>
        <p:grpSpPr bwMode="auto">
          <a:xfrm>
            <a:off x="287338" y="1947863"/>
            <a:ext cx="8647112" cy="808037"/>
            <a:chOff x="121" y="505"/>
            <a:chExt cx="5447" cy="509"/>
          </a:xfrm>
        </p:grpSpPr>
        <p:sp>
          <p:nvSpPr>
            <p:cNvPr id="2057" name="Text Box 5"/>
            <p:cNvSpPr txBox="1">
              <a:spLocks noChangeArrowheads="1"/>
            </p:cNvSpPr>
            <p:nvPr/>
          </p:nvSpPr>
          <p:spPr bwMode="auto">
            <a:xfrm>
              <a:off x="121" y="505"/>
              <a:ext cx="5447" cy="5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50000"/>
                </a:lnSpc>
                <a:buFont typeface="Wingdings" pitchFamily="2" charset="2"/>
                <a:buNone/>
              </a:pPr>
              <a:r>
                <a:rPr lang="en-US" altLang="es-MX" sz="1400">
                  <a:solidFill>
                    <a:srgbClr val="FFFF00"/>
                  </a:solidFill>
                </a:rPr>
                <a:t>Para una secuencia dada, es el conjunto de valores de </a:t>
              </a:r>
              <a:r>
                <a:rPr lang="en-US" altLang="es-MX" sz="1400" i="1">
                  <a:solidFill>
                    <a:srgbClr val="FFFF00"/>
                  </a:solidFill>
                </a:rPr>
                <a:t>z</a:t>
              </a:r>
              <a:r>
                <a:rPr lang="en-US" altLang="es-MX" sz="1400">
                  <a:solidFill>
                    <a:srgbClr val="FFFF00"/>
                  </a:solidFill>
                </a:rPr>
                <a:t> para los cuales la Tansformada Z converge. En general son </a:t>
              </a:r>
              <a:r>
                <a:rPr lang="en-US" altLang="es-MX" sz="1400" b="1">
                  <a:solidFill>
                    <a:srgbClr val="FFFF00"/>
                  </a:solidFill>
                </a:rPr>
                <a:t>regiones anulares</a:t>
              </a:r>
              <a:r>
                <a:rPr lang="en-US" altLang="es-MX" sz="1400">
                  <a:solidFill>
                    <a:srgbClr val="FFFF00"/>
                  </a:solidFill>
                </a:rPr>
                <a:t> del plano </a:t>
              </a:r>
              <a:r>
                <a:rPr lang="en-US" altLang="es-MX" sz="1400" b="1" i="1">
                  <a:solidFill>
                    <a:srgbClr val="FFFF00"/>
                  </a:solidFill>
                </a:rPr>
                <a:t>Z</a:t>
              </a:r>
              <a:r>
                <a:rPr lang="en-US" altLang="es-MX" sz="1400">
                  <a:solidFill>
                    <a:srgbClr val="FFFF00"/>
                  </a:solidFill>
                </a:rPr>
                <a:t>:  </a:t>
              </a:r>
              <a:r>
                <a:rPr lang="en-US" altLang="es-MX" sz="1400">
                  <a:solidFill>
                    <a:srgbClr val="FFFF00"/>
                  </a:solidFill>
                  <a:sym typeface="Symbol" pitchFamily="18" charset="2"/>
                </a:rPr>
                <a:t>                           donde        puede ser tan pequeño como 0 y         tan grande como </a:t>
              </a:r>
              <a:r>
                <a:rPr lang="en-US" altLang="es-MX" sz="1400">
                  <a:solidFill>
                    <a:srgbClr val="FFFF00"/>
                  </a:solidFill>
                  <a:cs typeface="Times New Roman" pitchFamily="18" charset="0"/>
                  <a:sym typeface="Symbol" pitchFamily="18" charset="2"/>
                </a:rPr>
                <a:t>∞.</a:t>
              </a:r>
              <a:endParaRPr lang="en-US" altLang="es-MX" sz="1400">
                <a:solidFill>
                  <a:srgbClr val="FFFF00"/>
                </a:solidFill>
                <a:cs typeface="Times New Roman" pitchFamily="18" charset="0"/>
              </a:endParaRPr>
            </a:p>
            <a:p>
              <a:pPr algn="just" eaLnBrk="1" hangingPunct="1">
                <a:spcBef>
                  <a:spcPct val="50000"/>
                </a:spcBef>
              </a:pPr>
              <a:endParaRPr lang="en-US" altLang="es-MX" sz="1400">
                <a:solidFill>
                  <a:srgbClr val="FFFF00"/>
                </a:solidFill>
                <a:latin typeface="Arial" charset="0"/>
              </a:endParaRPr>
            </a:p>
          </p:txBody>
        </p:sp>
        <p:graphicFrame>
          <p:nvGraphicFramePr>
            <p:cNvPr id="2050" name="Object 35"/>
            <p:cNvGraphicFramePr>
              <a:graphicFrameLocks noChangeAspect="1"/>
            </p:cNvGraphicFramePr>
            <p:nvPr/>
          </p:nvGraphicFramePr>
          <p:xfrm>
            <a:off x="1600" y="747"/>
            <a:ext cx="770" cy="202"/>
          </p:xfrm>
          <a:graphic>
            <a:graphicData uri="http://schemas.openxmlformats.org/presentationml/2006/ole">
              <p:oleObj spid="_x0000_s136206" name="Ecuación" r:id="rId3" imgW="1015559" imgH="266584" progId="Equation.3">
                <p:embed/>
              </p:oleObj>
            </a:graphicData>
          </a:graphic>
        </p:graphicFrame>
        <p:graphicFrame>
          <p:nvGraphicFramePr>
            <p:cNvPr id="2051" name="Object 36"/>
            <p:cNvGraphicFramePr>
              <a:graphicFrameLocks noChangeAspect="1"/>
            </p:cNvGraphicFramePr>
            <p:nvPr/>
          </p:nvGraphicFramePr>
          <p:xfrm>
            <a:off x="2683" y="747"/>
            <a:ext cx="211" cy="163"/>
          </p:xfrm>
          <a:graphic>
            <a:graphicData uri="http://schemas.openxmlformats.org/presentationml/2006/ole">
              <p:oleObj spid="_x0000_s136207" name="Ecuación" r:id="rId4" imgW="279279" imgH="215806" progId="Equation.3">
                <p:embed/>
              </p:oleObj>
            </a:graphicData>
          </a:graphic>
        </p:graphicFrame>
        <p:graphicFrame>
          <p:nvGraphicFramePr>
            <p:cNvPr id="2052" name="Object 37"/>
            <p:cNvGraphicFramePr>
              <a:graphicFrameLocks noChangeAspect="1"/>
            </p:cNvGraphicFramePr>
            <p:nvPr/>
          </p:nvGraphicFramePr>
          <p:xfrm>
            <a:off x="4351" y="747"/>
            <a:ext cx="212" cy="164"/>
          </p:xfrm>
          <a:graphic>
            <a:graphicData uri="http://schemas.openxmlformats.org/presentationml/2006/ole">
              <p:oleObj spid="_x0000_s136208" name="Ecuación" r:id="rId5" imgW="279279" imgH="215806" progId="Equation.3">
                <p:embed/>
              </p:oleObj>
            </a:graphicData>
          </a:graphic>
        </p:graphicFrame>
      </p:grpSp>
      <p:sp>
        <p:nvSpPr>
          <p:cNvPr id="8" name="Text Box 40">
            <a:hlinkClick r:id="rId6" action="ppaction://hlinksldjump"/>
          </p:cNvPr>
          <p:cNvSpPr txBox="1">
            <a:spLocks noChangeArrowheads="1"/>
          </p:cNvSpPr>
          <p:nvPr/>
        </p:nvSpPr>
        <p:spPr bwMode="auto">
          <a:xfrm>
            <a:off x="1716088" y="3817938"/>
            <a:ext cx="5913437" cy="582612"/>
          </a:xfrm>
          <a:prstGeom prst="rect">
            <a:avLst/>
          </a:prstGeom>
          <a:solidFill>
            <a:srgbClr val="B7D4FF"/>
          </a:solidFill>
          <a:ln w="25400" algn="ctr">
            <a:solidFill>
              <a:schemeClr val="accent2"/>
            </a:solidFill>
            <a:miter lim="800000"/>
            <a:headEnd/>
            <a:tailEnd/>
          </a:ln>
        </p:spPr>
        <p:txBody>
          <a:bodyPr wrap="none" lIns="0" tIns="0" rIns="0" bIns="0"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b="1">
                <a:solidFill>
                  <a:srgbClr val="FFFF00"/>
                </a:solidFill>
              </a:rPr>
              <a:t>  La Región de Convergencia está limitada por los polos de la Transformada </a:t>
            </a:r>
            <a:endParaRPr lang="en-US" altLang="es-MX" sz="1400">
              <a:solidFill>
                <a:srgbClr val="FFFF00"/>
              </a:solidFill>
            </a:endParaRPr>
          </a:p>
        </p:txBody>
      </p:sp>
      <p:sp>
        <p:nvSpPr>
          <p:cNvPr id="2055" name="Text Box 3"/>
          <p:cNvSpPr txBox="1">
            <a:spLocks noChangeArrowheads="1"/>
          </p:cNvSpPr>
          <p:nvPr/>
        </p:nvSpPr>
        <p:spPr bwMode="auto">
          <a:xfrm>
            <a:off x="142875" y="785813"/>
            <a:ext cx="8816975"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r>
              <a:rPr lang="en-US" altLang="es-MX" sz="2000" b="1" u="sng">
                <a:solidFill>
                  <a:srgbClr val="FFFF00"/>
                </a:solidFill>
              </a:rPr>
              <a:t>REGIÓN DE CONVERGENCIA</a:t>
            </a:r>
          </a:p>
          <a:p>
            <a:pPr algn="ctr" eaLnBrk="1" hangingPunct="1"/>
            <a:endParaRPr lang="en-US" altLang="es-MX" sz="1600" b="1" u="sng">
              <a:solidFill>
                <a:srgbClr val="FFFF00"/>
              </a:solidFill>
              <a:latin typeface="Arial" charset="0"/>
            </a:endParaRPr>
          </a:p>
          <a:p>
            <a:pPr algn="ctr" eaLnBrk="1" hangingPunct="1"/>
            <a:endParaRPr lang="en-US" altLang="es-MX" sz="1600" b="1" u="sng">
              <a:solidFill>
                <a:srgbClr val="FFFF00"/>
              </a:solidFill>
              <a:latin typeface="Arial" charset="0"/>
            </a:endParaRPr>
          </a:p>
          <a:p>
            <a:pPr algn="ctr" eaLnBrk="1" hangingPunct="1"/>
            <a:endParaRPr lang="en-US" altLang="es-MX">
              <a:solidFill>
                <a:srgbClr val="FFFF00"/>
              </a:solidFill>
              <a:latin typeface="Arial" charset="0"/>
            </a:endParaRPr>
          </a:p>
        </p:txBody>
      </p:sp>
      <p:sp>
        <p:nvSpPr>
          <p:cNvPr id="56" name="Text Box 6"/>
          <p:cNvSpPr txBox="1">
            <a:spLocks noChangeArrowheads="1"/>
          </p:cNvSpPr>
          <p:nvPr/>
        </p:nvSpPr>
        <p:spPr bwMode="auto">
          <a:xfrm>
            <a:off x="285750" y="2857500"/>
            <a:ext cx="8645525" cy="739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40000"/>
              </a:lnSpc>
            </a:pPr>
            <a:r>
              <a:rPr lang="en-US" altLang="es-MX" sz="1400">
                <a:solidFill>
                  <a:srgbClr val="FFFF00"/>
                </a:solidFill>
              </a:rPr>
              <a:t>Si </a:t>
            </a:r>
            <a:r>
              <a:rPr lang="en-US" altLang="es-MX" sz="1400" i="1">
                <a:solidFill>
                  <a:srgbClr val="FFFF00"/>
                </a:solidFill>
              </a:rPr>
              <a:t>X</a:t>
            </a:r>
            <a:r>
              <a:rPr lang="en-US" altLang="es-MX" sz="1400">
                <a:solidFill>
                  <a:srgbClr val="FFFF00"/>
                </a:solidFill>
              </a:rPr>
              <a:t>(</a:t>
            </a:r>
            <a:r>
              <a:rPr lang="en-US" altLang="es-MX" sz="1400" i="1">
                <a:solidFill>
                  <a:srgbClr val="FFFF00"/>
                </a:solidFill>
              </a:rPr>
              <a:t>z</a:t>
            </a:r>
            <a:r>
              <a:rPr lang="en-US" altLang="es-MX" sz="1400">
                <a:solidFill>
                  <a:srgbClr val="FFFF00"/>
                </a:solidFill>
              </a:rPr>
              <a:t>) = función racional = </a:t>
            </a:r>
            <a:r>
              <a:rPr lang="en-US" altLang="es-MX" sz="1400" i="1">
                <a:solidFill>
                  <a:srgbClr val="FFFF00"/>
                </a:solidFill>
              </a:rPr>
              <a:t>N</a:t>
            </a:r>
            <a:r>
              <a:rPr lang="en-US" altLang="es-MX" sz="1400">
                <a:solidFill>
                  <a:srgbClr val="FFFF00"/>
                </a:solidFill>
              </a:rPr>
              <a:t>(</a:t>
            </a:r>
            <a:r>
              <a:rPr lang="en-US" altLang="es-MX" sz="1400" i="1">
                <a:solidFill>
                  <a:srgbClr val="FFFF00"/>
                </a:solidFill>
              </a:rPr>
              <a:t>z</a:t>
            </a:r>
            <a:r>
              <a:rPr lang="en-US" altLang="es-MX" sz="1400">
                <a:solidFill>
                  <a:srgbClr val="FFFF00"/>
                </a:solidFill>
              </a:rPr>
              <a:t>)/</a:t>
            </a:r>
            <a:r>
              <a:rPr lang="en-US" altLang="es-MX" sz="1400" i="1">
                <a:solidFill>
                  <a:srgbClr val="FFFF00"/>
                </a:solidFill>
              </a:rPr>
              <a:t>D</a:t>
            </a:r>
            <a:r>
              <a:rPr lang="en-US" altLang="es-MX" sz="1400">
                <a:solidFill>
                  <a:srgbClr val="FFFF00"/>
                </a:solidFill>
              </a:rPr>
              <a:t>(</a:t>
            </a:r>
            <a:r>
              <a:rPr lang="en-US" altLang="es-MX" sz="1400" i="1">
                <a:solidFill>
                  <a:srgbClr val="FFFF00"/>
                </a:solidFill>
              </a:rPr>
              <a:t>z</a:t>
            </a:r>
            <a:r>
              <a:rPr lang="en-US" altLang="es-MX" sz="1400">
                <a:solidFill>
                  <a:srgbClr val="FFFF00"/>
                </a:solidFill>
              </a:rPr>
              <a:t>), las raíces de </a:t>
            </a:r>
            <a:r>
              <a:rPr lang="en-US" altLang="es-MX" sz="1400" i="1">
                <a:solidFill>
                  <a:srgbClr val="FFFF00"/>
                </a:solidFill>
              </a:rPr>
              <a:t>N</a:t>
            </a:r>
            <a:r>
              <a:rPr lang="en-US" altLang="es-MX" sz="1400">
                <a:solidFill>
                  <a:srgbClr val="FFFF00"/>
                </a:solidFill>
              </a:rPr>
              <a:t>(</a:t>
            </a:r>
            <a:r>
              <a:rPr lang="en-US" altLang="es-MX" sz="1400" i="1">
                <a:solidFill>
                  <a:srgbClr val="FFFF00"/>
                </a:solidFill>
              </a:rPr>
              <a:t>z</a:t>
            </a:r>
            <a:r>
              <a:rPr lang="en-US" altLang="es-MX" sz="1400">
                <a:solidFill>
                  <a:srgbClr val="FFFF00"/>
                </a:solidFill>
              </a:rPr>
              <a:t>) son los </a:t>
            </a:r>
            <a:r>
              <a:rPr lang="en-US" altLang="es-MX" sz="1400" b="1">
                <a:solidFill>
                  <a:srgbClr val="FFFF00"/>
                </a:solidFill>
              </a:rPr>
              <a:t>ceros</a:t>
            </a:r>
            <a:r>
              <a:rPr lang="en-US" altLang="es-MX" sz="1400">
                <a:solidFill>
                  <a:srgbClr val="FFFF00"/>
                </a:solidFill>
              </a:rPr>
              <a:t> de </a:t>
            </a:r>
            <a:r>
              <a:rPr lang="en-US" altLang="es-MX" sz="1400" i="1">
                <a:solidFill>
                  <a:srgbClr val="FFFF00"/>
                </a:solidFill>
              </a:rPr>
              <a:t>X</a:t>
            </a:r>
            <a:r>
              <a:rPr lang="en-US" altLang="es-MX" sz="1400">
                <a:solidFill>
                  <a:srgbClr val="FFFF00"/>
                </a:solidFill>
              </a:rPr>
              <a:t>(</a:t>
            </a:r>
            <a:r>
              <a:rPr lang="en-US" altLang="es-MX" sz="1400" i="1">
                <a:solidFill>
                  <a:srgbClr val="FFFF00"/>
                </a:solidFill>
              </a:rPr>
              <a:t>z</a:t>
            </a:r>
            <a:r>
              <a:rPr lang="en-US" altLang="es-MX" sz="1400">
                <a:solidFill>
                  <a:srgbClr val="FFFF00"/>
                </a:solidFill>
              </a:rPr>
              <a:t>). Las raíces de </a:t>
            </a:r>
            <a:r>
              <a:rPr lang="en-US" altLang="es-MX" sz="1400" i="1">
                <a:solidFill>
                  <a:srgbClr val="FFFF00"/>
                </a:solidFill>
              </a:rPr>
              <a:t>D</a:t>
            </a:r>
            <a:r>
              <a:rPr lang="en-US" altLang="es-MX" sz="1400">
                <a:solidFill>
                  <a:srgbClr val="FFFF00"/>
                </a:solidFill>
              </a:rPr>
              <a:t>(</a:t>
            </a:r>
            <a:r>
              <a:rPr lang="en-US" altLang="es-MX" sz="1400" i="1">
                <a:solidFill>
                  <a:srgbClr val="FFFF00"/>
                </a:solidFill>
              </a:rPr>
              <a:t>z</a:t>
            </a:r>
            <a:r>
              <a:rPr lang="en-US" altLang="es-MX" sz="1400">
                <a:solidFill>
                  <a:srgbClr val="FFFF00"/>
                </a:solidFill>
              </a:rPr>
              <a:t>) son los </a:t>
            </a:r>
            <a:r>
              <a:rPr lang="en-US" altLang="es-MX" sz="1400" b="1">
                <a:solidFill>
                  <a:srgbClr val="FFFF00"/>
                </a:solidFill>
              </a:rPr>
              <a:t>polos</a:t>
            </a:r>
            <a:r>
              <a:rPr lang="en-US" altLang="es-MX" sz="1400">
                <a:solidFill>
                  <a:srgbClr val="FFFF00"/>
                </a:solidFill>
              </a:rPr>
              <a:t> de </a:t>
            </a:r>
            <a:r>
              <a:rPr lang="en-US" altLang="es-MX" sz="1400" i="1">
                <a:solidFill>
                  <a:srgbClr val="FFFF00"/>
                </a:solidFill>
              </a:rPr>
              <a:t>X</a:t>
            </a:r>
            <a:r>
              <a:rPr lang="en-US" altLang="es-MX" sz="1400">
                <a:solidFill>
                  <a:srgbClr val="FFFF00"/>
                </a:solidFill>
              </a:rPr>
              <a:t>(</a:t>
            </a:r>
            <a:r>
              <a:rPr lang="en-US" altLang="es-MX" sz="1400" i="1">
                <a:solidFill>
                  <a:srgbClr val="FFFF00"/>
                </a:solidFill>
              </a:rPr>
              <a:t>z</a:t>
            </a:r>
            <a:r>
              <a:rPr lang="en-US" altLang="es-MX" sz="1400">
                <a:solidFill>
                  <a:srgbClr val="FFFF00"/>
                </a:solidFill>
              </a:rPr>
              <a:t>) (valores finitos de  </a:t>
            </a:r>
            <a:r>
              <a:rPr lang="en-US" altLang="es-MX" sz="1400" i="1">
                <a:solidFill>
                  <a:srgbClr val="FFFF00"/>
                </a:solidFill>
              </a:rPr>
              <a:t>z</a:t>
            </a:r>
            <a:r>
              <a:rPr lang="en-US" altLang="es-MX" sz="1400">
                <a:solidFill>
                  <a:srgbClr val="FFFF00"/>
                </a:solidFill>
              </a:rPr>
              <a:t> que provocan </a:t>
            </a:r>
            <a:r>
              <a:rPr lang="en-US" altLang="es-MX" sz="1400" i="1">
                <a:solidFill>
                  <a:srgbClr val="FFFF00"/>
                </a:solidFill>
              </a:rPr>
              <a:t>X</a:t>
            </a:r>
            <a:r>
              <a:rPr lang="en-US" altLang="es-MX" sz="1400">
                <a:solidFill>
                  <a:srgbClr val="FFFF00"/>
                </a:solidFill>
              </a:rPr>
              <a:t>(</a:t>
            </a:r>
            <a:r>
              <a:rPr lang="en-US" altLang="es-MX" sz="1400" i="1">
                <a:solidFill>
                  <a:srgbClr val="FFFF00"/>
                </a:solidFill>
              </a:rPr>
              <a:t>z</a:t>
            </a:r>
            <a:r>
              <a:rPr lang="en-US" altLang="es-MX" sz="1400">
                <a:solidFill>
                  <a:srgbClr val="FFFF00"/>
                </a:solidFill>
              </a:rPr>
              <a:t>) = </a:t>
            </a:r>
            <a:r>
              <a:rPr lang="en-US" altLang="es-MX" sz="1400">
                <a:solidFill>
                  <a:srgbClr val="FFFF00"/>
                </a:solidFill>
                <a:cs typeface="Times New Roman" pitchFamily="18" charset="0"/>
                <a:sym typeface="Symbol" pitchFamily="18" charset="2"/>
              </a:rPr>
              <a:t>∞). Además, hay que considerar los valores particulares </a:t>
            </a:r>
            <a:r>
              <a:rPr lang="en-US" altLang="es-MX" sz="1400" i="1">
                <a:solidFill>
                  <a:srgbClr val="FFFF00"/>
                </a:solidFill>
                <a:cs typeface="Times New Roman" pitchFamily="18" charset="0"/>
                <a:sym typeface="Symbol" pitchFamily="18" charset="2"/>
              </a:rPr>
              <a:t>z</a:t>
            </a:r>
            <a:r>
              <a:rPr lang="en-US" altLang="es-MX" sz="1400">
                <a:solidFill>
                  <a:srgbClr val="FFFF00"/>
                </a:solidFill>
                <a:cs typeface="Times New Roman" pitchFamily="18" charset="0"/>
                <a:sym typeface="Symbol" pitchFamily="18" charset="2"/>
              </a:rPr>
              <a:t> = 0 y </a:t>
            </a:r>
            <a:r>
              <a:rPr lang="en-US" altLang="es-MX" sz="1400" i="1">
                <a:solidFill>
                  <a:srgbClr val="FFFF00"/>
                </a:solidFill>
                <a:cs typeface="Times New Roman" pitchFamily="18" charset="0"/>
                <a:sym typeface="Symbol" pitchFamily="18" charset="2"/>
              </a:rPr>
              <a:t>z</a:t>
            </a:r>
            <a:r>
              <a:rPr lang="en-US" altLang="es-MX" sz="1400">
                <a:solidFill>
                  <a:srgbClr val="FFFF00"/>
                </a:solidFill>
                <a:cs typeface="Times New Roman" pitchFamily="18" charset="0"/>
                <a:sym typeface="Symbol" pitchFamily="18" charset="2"/>
              </a:rPr>
              <a:t> = ∞.</a:t>
            </a:r>
          </a:p>
        </p:txBody>
      </p:sp>
    </p:spTree>
    <p:extLst>
      <p:ext uri="{BB962C8B-B14F-4D97-AF65-F5344CB8AC3E}">
        <p14:creationId xmlns:p14="http://schemas.microsoft.com/office/powerpoint/2010/main" xmlns="" val="978227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0-#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56"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a:grpSpLocks/>
          </p:cNvGrpSpPr>
          <p:nvPr/>
        </p:nvGrpSpPr>
        <p:grpSpPr bwMode="auto">
          <a:xfrm>
            <a:off x="2049463" y="2836863"/>
            <a:ext cx="4732337" cy="798512"/>
            <a:chOff x="192" y="2538"/>
            <a:chExt cx="2981" cy="503"/>
          </a:xfrm>
        </p:grpSpPr>
        <p:grpSp>
          <p:nvGrpSpPr>
            <p:cNvPr id="3098" name="Group 39"/>
            <p:cNvGrpSpPr>
              <a:grpSpLocks/>
            </p:cNvGrpSpPr>
            <p:nvPr/>
          </p:nvGrpSpPr>
          <p:grpSpPr bwMode="auto">
            <a:xfrm>
              <a:off x="192" y="2538"/>
              <a:ext cx="1930" cy="226"/>
              <a:chOff x="150" y="2538"/>
              <a:chExt cx="1930" cy="226"/>
            </a:xfrm>
          </p:grpSpPr>
          <p:sp>
            <p:nvSpPr>
              <p:cNvPr id="3101" name="Text Box 42"/>
              <p:cNvSpPr txBox="1">
                <a:spLocks noChangeArrowheads="1"/>
              </p:cNvSpPr>
              <p:nvPr/>
            </p:nvSpPr>
            <p:spPr bwMode="auto">
              <a:xfrm>
                <a:off x="150" y="2553"/>
                <a:ext cx="1930" cy="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u="sng">
                    <a:solidFill>
                      <a:srgbClr val="FFFF00"/>
                    </a:solidFill>
                  </a:rPr>
                  <a:t>Ejemplo</a:t>
                </a:r>
                <a:r>
                  <a:rPr lang="en-US" altLang="es-MX" sz="1400">
                    <a:solidFill>
                      <a:srgbClr val="FFFF00"/>
                    </a:solidFill>
                  </a:rPr>
                  <a:t>: </a:t>
                </a:r>
                <a:r>
                  <a:rPr lang="en-US" altLang="es-MX" sz="1400">
                    <a:solidFill>
                      <a:srgbClr val="FFFF00"/>
                    </a:solidFill>
                    <a:cs typeface="Times New Roman" pitchFamily="18" charset="0"/>
                  </a:rPr>
                  <a:t>la secuencia</a:t>
                </a:r>
                <a:r>
                  <a:rPr lang="en-US" altLang="es-MX" sz="1400">
                    <a:solidFill>
                      <a:srgbClr val="FFFF00"/>
                    </a:solidFill>
                  </a:rPr>
                  <a:t> </a:t>
                </a:r>
              </a:p>
              <a:p>
                <a:pPr eaLnBrk="1" hangingPunct="1"/>
                <a:r>
                  <a:rPr lang="en-US" altLang="es-MX" sz="1400">
                    <a:solidFill>
                      <a:srgbClr val="FFFF00"/>
                    </a:solidFill>
                  </a:rPr>
                  <a:t>                 </a:t>
                </a:r>
              </a:p>
            </p:txBody>
          </p:sp>
          <p:graphicFrame>
            <p:nvGraphicFramePr>
              <p:cNvPr id="3076" name="Object 43"/>
              <p:cNvGraphicFramePr>
                <a:graphicFrameLocks noChangeAspect="1"/>
              </p:cNvGraphicFramePr>
              <p:nvPr/>
            </p:nvGraphicFramePr>
            <p:xfrm>
              <a:off x="1164" y="2538"/>
              <a:ext cx="707" cy="172"/>
            </p:xfrm>
            <a:graphic>
              <a:graphicData uri="http://schemas.openxmlformats.org/presentationml/2006/ole">
                <p:oleObj spid="_x0000_s137230" name="Ecuación" r:id="rId3" imgW="939800" imgH="228600" progId="Equation.3">
                  <p:embed/>
                </p:oleObj>
              </a:graphicData>
            </a:graphic>
          </p:graphicFrame>
        </p:grpSp>
        <p:grpSp>
          <p:nvGrpSpPr>
            <p:cNvPr id="3099" name="Group 40"/>
            <p:cNvGrpSpPr>
              <a:grpSpLocks/>
            </p:cNvGrpSpPr>
            <p:nvPr/>
          </p:nvGrpSpPr>
          <p:grpSpPr bwMode="auto">
            <a:xfrm>
              <a:off x="192" y="2715"/>
              <a:ext cx="2981" cy="326"/>
              <a:chOff x="614" y="2715"/>
              <a:chExt cx="2981" cy="326"/>
            </a:xfrm>
          </p:grpSpPr>
          <p:sp>
            <p:nvSpPr>
              <p:cNvPr id="3100" name="Text Box 44"/>
              <p:cNvSpPr txBox="1">
                <a:spLocks noChangeArrowheads="1"/>
              </p:cNvSpPr>
              <p:nvPr/>
            </p:nvSpPr>
            <p:spPr bwMode="auto">
              <a:xfrm>
                <a:off x="614" y="2806"/>
                <a:ext cx="1234" cy="2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r>
                  <a:rPr lang="en-US" altLang="es-MX" sz="1400">
                    <a:solidFill>
                      <a:srgbClr val="FFFF00"/>
                    </a:solidFill>
                    <a:cs typeface="Times New Roman" pitchFamily="18" charset="0"/>
                  </a:rPr>
                  <a:t>tiene como Transformada Z:</a:t>
                </a:r>
              </a:p>
            </p:txBody>
          </p:sp>
          <p:graphicFrame>
            <p:nvGraphicFramePr>
              <p:cNvPr id="3075" name="Object 6"/>
              <p:cNvGraphicFramePr>
                <a:graphicFrameLocks noChangeAspect="1"/>
              </p:cNvGraphicFramePr>
              <p:nvPr/>
            </p:nvGraphicFramePr>
            <p:xfrm>
              <a:off x="1886" y="2715"/>
              <a:ext cx="1709" cy="326"/>
            </p:xfrm>
            <a:graphic>
              <a:graphicData uri="http://schemas.openxmlformats.org/presentationml/2006/ole">
                <p:oleObj spid="_x0000_s137231" name="Ecuación" r:id="rId4" imgW="2260600" imgH="431800" progId="Equation.3">
                  <p:embed/>
                </p:oleObj>
              </a:graphicData>
            </a:graphic>
          </p:graphicFrame>
        </p:grpSp>
      </p:grpSp>
      <p:grpSp>
        <p:nvGrpSpPr>
          <p:cNvPr id="5" name="Group 57"/>
          <p:cNvGrpSpPr>
            <a:grpSpLocks/>
          </p:cNvGrpSpPr>
          <p:nvPr/>
        </p:nvGrpSpPr>
        <p:grpSpPr bwMode="auto">
          <a:xfrm>
            <a:off x="3071813" y="4000500"/>
            <a:ext cx="3738562" cy="1041400"/>
            <a:chOff x="836" y="3341"/>
            <a:chExt cx="2355" cy="656"/>
          </a:xfrm>
        </p:grpSpPr>
        <p:sp>
          <p:nvSpPr>
            <p:cNvPr id="3083" name="Text Box 44"/>
            <p:cNvSpPr txBox="1">
              <a:spLocks noChangeArrowheads="1"/>
            </p:cNvSpPr>
            <p:nvPr/>
          </p:nvSpPr>
          <p:spPr bwMode="auto">
            <a:xfrm>
              <a:off x="1537" y="3679"/>
              <a:ext cx="437" cy="1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cs typeface="Times New Roman" pitchFamily="18" charset="0"/>
                </a:rPr>
                <a:t>cero en 0</a:t>
              </a:r>
            </a:p>
          </p:txBody>
        </p:sp>
        <p:grpSp>
          <p:nvGrpSpPr>
            <p:cNvPr id="3084" name="Group 43"/>
            <p:cNvGrpSpPr>
              <a:grpSpLocks/>
            </p:cNvGrpSpPr>
            <p:nvPr/>
          </p:nvGrpSpPr>
          <p:grpSpPr bwMode="auto">
            <a:xfrm>
              <a:off x="2454" y="3341"/>
              <a:ext cx="737" cy="604"/>
              <a:chOff x="785" y="2674"/>
              <a:chExt cx="737" cy="604"/>
            </a:xfrm>
          </p:grpSpPr>
          <p:sp>
            <p:nvSpPr>
              <p:cNvPr id="3091" name="Rectangle 44" descr="Diagonal hacia arriba ancha"/>
              <p:cNvSpPr>
                <a:spLocks noChangeAspect="1" noChangeArrowheads="1"/>
              </p:cNvSpPr>
              <p:nvPr/>
            </p:nvSpPr>
            <p:spPr bwMode="auto">
              <a:xfrm>
                <a:off x="785" y="2676"/>
                <a:ext cx="737" cy="600"/>
              </a:xfrm>
              <a:prstGeom prst="rect">
                <a:avLst/>
              </a:prstGeom>
              <a:pattFill prst="wdUpDiag">
                <a:fgClr>
                  <a:srgbClr val="DDDDDD"/>
                </a:fgClr>
                <a:bgClr>
                  <a:schemeClr val="bg1"/>
                </a:bgClr>
              </a:pattFill>
              <a:ln w="12700">
                <a:solidFill>
                  <a:srgbClr val="0000FF"/>
                </a:solidFill>
                <a:miter lim="800000"/>
                <a:headEnd/>
                <a:tailEnd/>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solidFill>
                    <a:srgbClr val="FFFF00"/>
                  </a:solidFill>
                </a:endParaRPr>
              </a:p>
            </p:txBody>
          </p:sp>
          <p:sp>
            <p:nvSpPr>
              <p:cNvPr id="3092" name="Oval 45"/>
              <p:cNvSpPr>
                <a:spLocks noChangeAspect="1" noChangeArrowheads="1"/>
              </p:cNvSpPr>
              <p:nvPr/>
            </p:nvSpPr>
            <p:spPr bwMode="auto">
              <a:xfrm>
                <a:off x="889" y="2714"/>
                <a:ext cx="523" cy="524"/>
              </a:xfrm>
              <a:prstGeom prst="ellipse">
                <a:avLst/>
              </a:prstGeom>
              <a:solidFill>
                <a:schemeClr val="bg1"/>
              </a:solidFill>
              <a:ln w="12700">
                <a:solidFill>
                  <a:schemeClr val="tx1"/>
                </a:solidFill>
                <a:prstDash val="dash"/>
                <a:round/>
                <a:headEnd/>
                <a:tailEnd/>
              </a:ln>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solidFill>
                    <a:srgbClr val="FFFF00"/>
                  </a:solidFill>
                </a:endParaRPr>
              </a:p>
            </p:txBody>
          </p:sp>
          <p:sp>
            <p:nvSpPr>
              <p:cNvPr id="3093" name="Line 46"/>
              <p:cNvSpPr>
                <a:spLocks noChangeAspect="1" noChangeShapeType="1"/>
              </p:cNvSpPr>
              <p:nvPr/>
            </p:nvSpPr>
            <p:spPr bwMode="auto">
              <a:xfrm>
                <a:off x="789" y="2975"/>
                <a:ext cx="72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MX"/>
              </a:p>
            </p:txBody>
          </p:sp>
          <p:sp>
            <p:nvSpPr>
              <p:cNvPr id="3094" name="Line 47"/>
              <p:cNvSpPr>
                <a:spLocks noChangeAspect="1" noChangeShapeType="1"/>
              </p:cNvSpPr>
              <p:nvPr/>
            </p:nvSpPr>
            <p:spPr bwMode="auto">
              <a:xfrm>
                <a:off x="1151" y="2674"/>
                <a:ext cx="0" cy="60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MX"/>
              </a:p>
            </p:txBody>
          </p:sp>
          <p:sp>
            <p:nvSpPr>
              <p:cNvPr id="3095" name="Text Box 48"/>
              <p:cNvSpPr txBox="1">
                <a:spLocks noChangeArrowheads="1"/>
              </p:cNvSpPr>
              <p:nvPr/>
            </p:nvSpPr>
            <p:spPr bwMode="auto">
              <a:xfrm>
                <a:off x="1372" y="2916"/>
                <a:ext cx="72" cy="116"/>
              </a:xfrm>
              <a:prstGeom prst="rect">
                <a:avLst/>
              </a:prstGeom>
              <a:solidFill>
                <a:schemeClr val="bg1"/>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spcBef>
                    <a:spcPct val="50000"/>
                  </a:spcBef>
                </a:pPr>
                <a:r>
                  <a:rPr lang="en-US" altLang="es-MX" sz="1200" b="1">
                    <a:solidFill>
                      <a:srgbClr val="FFFF00"/>
                    </a:solidFill>
                  </a:rPr>
                  <a:t>X</a:t>
                </a:r>
                <a:endParaRPr lang="es-ES" altLang="es-MX" sz="1200" b="1">
                  <a:solidFill>
                    <a:srgbClr val="FFFF00"/>
                  </a:solidFill>
                </a:endParaRPr>
              </a:p>
            </p:txBody>
          </p:sp>
          <p:sp>
            <p:nvSpPr>
              <p:cNvPr id="3096" name="Text Box 49"/>
              <p:cNvSpPr txBox="1">
                <a:spLocks noChangeArrowheads="1"/>
              </p:cNvSpPr>
              <p:nvPr/>
            </p:nvSpPr>
            <p:spPr bwMode="auto">
              <a:xfrm>
                <a:off x="1408" y="2976"/>
                <a:ext cx="9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spcBef>
                    <a:spcPct val="50000"/>
                  </a:spcBef>
                </a:pPr>
                <a:r>
                  <a:rPr lang="en-US" altLang="es-MX" sz="1400" i="1">
                    <a:solidFill>
                      <a:srgbClr val="FFFF00"/>
                    </a:solidFill>
                  </a:rPr>
                  <a:t>a</a:t>
                </a:r>
                <a:endParaRPr lang="es-ES" altLang="es-MX" sz="1400" i="1">
                  <a:solidFill>
                    <a:srgbClr val="FFFF00"/>
                  </a:solidFill>
                </a:endParaRPr>
              </a:p>
            </p:txBody>
          </p:sp>
          <p:sp>
            <p:nvSpPr>
              <p:cNvPr id="3097" name="Text Box 50"/>
              <p:cNvSpPr txBox="1">
                <a:spLocks noChangeArrowheads="1"/>
              </p:cNvSpPr>
              <p:nvPr/>
            </p:nvSpPr>
            <p:spPr bwMode="auto">
              <a:xfrm>
                <a:off x="1000" y="2888"/>
                <a:ext cx="30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spcBef>
                    <a:spcPct val="50000"/>
                  </a:spcBef>
                </a:pPr>
                <a:r>
                  <a:rPr lang="en-US" altLang="es-MX" sz="1200" b="1">
                    <a:solidFill>
                      <a:srgbClr val="FFFF00"/>
                    </a:solidFill>
                  </a:rPr>
                  <a:t>O</a:t>
                </a:r>
                <a:endParaRPr lang="es-ES" altLang="es-MX" sz="1200" b="1">
                  <a:solidFill>
                    <a:srgbClr val="FFFF00"/>
                  </a:solidFill>
                </a:endParaRPr>
              </a:p>
            </p:txBody>
          </p:sp>
        </p:grpSp>
        <p:sp>
          <p:nvSpPr>
            <p:cNvPr id="3085" name="Line 51"/>
            <p:cNvSpPr>
              <a:spLocks noChangeShapeType="1"/>
            </p:cNvSpPr>
            <p:nvPr/>
          </p:nvSpPr>
          <p:spPr bwMode="auto">
            <a:xfrm>
              <a:off x="1033" y="3646"/>
              <a:ext cx="491" cy="98"/>
            </a:xfrm>
            <a:prstGeom prst="line">
              <a:avLst/>
            </a:prstGeom>
            <a:noFill/>
            <a:ln w="19050">
              <a:solidFill>
                <a:srgbClr val="FF0000"/>
              </a:solidFill>
              <a:round/>
              <a:headEnd/>
              <a:tailEnd type="stealth" w="med" len="med"/>
            </a:ln>
            <a:extLst>
              <a:ext uri="{909E8E84-426E-40DD-AFC4-6F175D3DCCD1}">
                <a14:hiddenFill xmlns:a14="http://schemas.microsoft.com/office/drawing/2010/main" xmlns="">
                  <a:noFill/>
                </a14:hiddenFill>
              </a:ext>
            </a:extLst>
          </p:spPr>
          <p:txBody>
            <a:bodyPr/>
            <a:lstStyle/>
            <a:p>
              <a:endParaRPr lang="es-MX"/>
            </a:p>
          </p:txBody>
        </p:sp>
        <p:sp>
          <p:nvSpPr>
            <p:cNvPr id="3086" name="Text Box 44"/>
            <p:cNvSpPr txBox="1">
              <a:spLocks noChangeArrowheads="1"/>
            </p:cNvSpPr>
            <p:nvPr/>
          </p:nvSpPr>
          <p:spPr bwMode="auto">
            <a:xfrm>
              <a:off x="1542" y="3845"/>
              <a:ext cx="437" cy="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cs typeface="Times New Roman" pitchFamily="18" charset="0"/>
                </a:rPr>
                <a:t>polo en</a:t>
              </a:r>
              <a:r>
                <a:rPr lang="en-US" altLang="es-MX" sz="1400" i="1">
                  <a:solidFill>
                    <a:srgbClr val="FFFF00"/>
                  </a:solidFill>
                  <a:cs typeface="Times New Roman" pitchFamily="18" charset="0"/>
                </a:rPr>
                <a:t> a</a:t>
              </a:r>
            </a:p>
          </p:txBody>
        </p:sp>
        <p:sp>
          <p:nvSpPr>
            <p:cNvPr id="3087" name="Line 53"/>
            <p:cNvSpPr>
              <a:spLocks noChangeShapeType="1"/>
            </p:cNvSpPr>
            <p:nvPr/>
          </p:nvSpPr>
          <p:spPr bwMode="auto">
            <a:xfrm flipV="1">
              <a:off x="1981" y="3667"/>
              <a:ext cx="794" cy="84"/>
            </a:xfrm>
            <a:prstGeom prst="line">
              <a:avLst/>
            </a:prstGeom>
            <a:noFill/>
            <a:ln w="19050">
              <a:solidFill>
                <a:srgbClr val="FF0000"/>
              </a:solidFill>
              <a:round/>
              <a:headEnd/>
              <a:tailEnd type="stealth" w="med" len="med"/>
            </a:ln>
            <a:extLst>
              <a:ext uri="{909E8E84-426E-40DD-AFC4-6F175D3DCCD1}">
                <a14:hiddenFill xmlns:a14="http://schemas.microsoft.com/office/drawing/2010/main" xmlns="">
                  <a:noFill/>
                </a14:hiddenFill>
              </a:ext>
            </a:extLst>
          </p:spPr>
          <p:txBody>
            <a:bodyPr/>
            <a:lstStyle/>
            <a:p>
              <a:endParaRPr lang="es-MX"/>
            </a:p>
          </p:txBody>
        </p:sp>
        <p:sp>
          <p:nvSpPr>
            <p:cNvPr id="3088" name="Oval 54"/>
            <p:cNvSpPr>
              <a:spLocks noChangeArrowheads="1"/>
            </p:cNvSpPr>
            <p:nvPr/>
          </p:nvSpPr>
          <p:spPr bwMode="auto">
            <a:xfrm>
              <a:off x="836" y="3723"/>
              <a:ext cx="302" cy="183"/>
            </a:xfrm>
            <a:prstGeom prst="ellipse">
              <a:avLst/>
            </a:prstGeom>
            <a:noFill/>
            <a:ln w="190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solidFill>
                  <a:srgbClr val="FFFF00"/>
                </a:solidFill>
              </a:endParaRPr>
            </a:p>
          </p:txBody>
        </p:sp>
        <p:sp>
          <p:nvSpPr>
            <p:cNvPr id="3089" name="Line 55"/>
            <p:cNvSpPr>
              <a:spLocks noChangeShapeType="1"/>
            </p:cNvSpPr>
            <p:nvPr/>
          </p:nvSpPr>
          <p:spPr bwMode="auto">
            <a:xfrm>
              <a:off x="1152" y="3821"/>
              <a:ext cx="351" cy="78"/>
            </a:xfrm>
            <a:prstGeom prst="line">
              <a:avLst/>
            </a:prstGeom>
            <a:noFill/>
            <a:ln w="19050">
              <a:solidFill>
                <a:srgbClr val="FF0000"/>
              </a:solidFill>
              <a:round/>
              <a:headEnd/>
              <a:tailEnd type="stealth" w="med" len="med"/>
            </a:ln>
            <a:extLst>
              <a:ext uri="{909E8E84-426E-40DD-AFC4-6F175D3DCCD1}">
                <a14:hiddenFill xmlns:a14="http://schemas.microsoft.com/office/drawing/2010/main" xmlns="">
                  <a:noFill/>
                </a14:hiddenFill>
              </a:ext>
            </a:extLst>
          </p:spPr>
          <p:txBody>
            <a:bodyPr/>
            <a:lstStyle/>
            <a:p>
              <a:endParaRPr lang="es-MX"/>
            </a:p>
          </p:txBody>
        </p:sp>
        <p:sp>
          <p:nvSpPr>
            <p:cNvPr id="3090" name="Line 56"/>
            <p:cNvSpPr>
              <a:spLocks noChangeShapeType="1"/>
            </p:cNvSpPr>
            <p:nvPr/>
          </p:nvSpPr>
          <p:spPr bwMode="auto">
            <a:xfrm flipV="1">
              <a:off x="1981" y="3660"/>
              <a:ext cx="1039" cy="253"/>
            </a:xfrm>
            <a:prstGeom prst="line">
              <a:avLst/>
            </a:prstGeom>
            <a:noFill/>
            <a:ln w="19050">
              <a:solidFill>
                <a:srgbClr val="FF0000"/>
              </a:solidFill>
              <a:round/>
              <a:headEnd/>
              <a:tailEnd type="stealth" w="med" len="med"/>
            </a:ln>
            <a:extLst>
              <a:ext uri="{909E8E84-426E-40DD-AFC4-6F175D3DCCD1}">
                <a14:hiddenFill xmlns:a14="http://schemas.microsoft.com/office/drawing/2010/main" xmlns="">
                  <a:noFill/>
                </a14:hiddenFill>
              </a:ext>
            </a:extLst>
          </p:spPr>
          <p:txBody>
            <a:bodyPr/>
            <a:lstStyle/>
            <a:p>
              <a:endParaRPr lang="es-MX"/>
            </a:p>
          </p:txBody>
        </p:sp>
      </p:grpSp>
      <p:grpSp>
        <p:nvGrpSpPr>
          <p:cNvPr id="7" name="Group 59"/>
          <p:cNvGrpSpPr>
            <a:grpSpLocks/>
          </p:cNvGrpSpPr>
          <p:nvPr/>
        </p:nvGrpSpPr>
        <p:grpSpPr bwMode="auto">
          <a:xfrm>
            <a:off x="2032000" y="3660775"/>
            <a:ext cx="3127375" cy="1160463"/>
            <a:chOff x="181" y="3183"/>
            <a:chExt cx="1970" cy="731"/>
          </a:xfrm>
        </p:grpSpPr>
        <p:sp>
          <p:nvSpPr>
            <p:cNvPr id="3082" name="Text Box 44"/>
            <p:cNvSpPr txBox="1">
              <a:spLocks noChangeArrowheads="1"/>
            </p:cNvSpPr>
            <p:nvPr/>
          </p:nvSpPr>
          <p:spPr bwMode="auto">
            <a:xfrm>
              <a:off x="181" y="3183"/>
              <a:ext cx="1234" cy="2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cs typeface="Times New Roman" pitchFamily="18" charset="0"/>
                </a:rPr>
                <a:t>que converge a:</a:t>
              </a:r>
            </a:p>
          </p:txBody>
        </p:sp>
        <p:graphicFrame>
          <p:nvGraphicFramePr>
            <p:cNvPr id="3074" name="Object 7"/>
            <p:cNvGraphicFramePr>
              <a:graphicFrameLocks noChangeAspect="1"/>
            </p:cNvGraphicFramePr>
            <p:nvPr/>
          </p:nvGraphicFramePr>
          <p:xfrm>
            <a:off x="534" y="3338"/>
            <a:ext cx="1617" cy="576"/>
          </p:xfrm>
          <a:graphic>
            <a:graphicData uri="http://schemas.openxmlformats.org/presentationml/2006/ole">
              <p:oleObj spid="_x0000_s137232" name="Ecuación" r:id="rId5" imgW="2146300" imgH="762000" progId="Equation.3">
                <p:embed/>
              </p:oleObj>
            </a:graphicData>
          </a:graphic>
        </p:graphicFrame>
      </p:grpSp>
      <p:sp>
        <p:nvSpPr>
          <p:cNvPr id="28" name="Text Box 4"/>
          <p:cNvSpPr txBox="1">
            <a:spLocks noChangeArrowheads="1"/>
          </p:cNvSpPr>
          <p:nvPr/>
        </p:nvSpPr>
        <p:spPr bwMode="auto">
          <a:xfrm>
            <a:off x="285750" y="1143000"/>
            <a:ext cx="8763000" cy="32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2000">
                <a:solidFill>
                  <a:srgbClr val="FFFF00"/>
                </a:solidFill>
              </a:rPr>
              <a:t>A menudo es conveniente mostrar la Transformada Z gráficamente mediante un diagrama de polos y ceros en el plano Z. </a:t>
            </a:r>
            <a:endParaRPr lang="en-US" altLang="es-MX" sz="2000">
              <a:solidFill>
                <a:srgbClr val="FFFF00"/>
              </a:solidFill>
              <a:latin typeface="Arial" charset="0"/>
              <a:sym typeface="Symbol" pitchFamily="18" charset="2"/>
            </a:endParaRPr>
          </a:p>
        </p:txBody>
      </p:sp>
      <p:sp>
        <p:nvSpPr>
          <p:cNvPr id="3081" name="28 Rectángulo"/>
          <p:cNvSpPr>
            <a:spLocks noChangeArrowheads="1"/>
          </p:cNvSpPr>
          <p:nvPr/>
        </p:nvSpPr>
        <p:spPr bwMode="auto">
          <a:xfrm>
            <a:off x="2500313" y="357188"/>
            <a:ext cx="34798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r>
              <a:rPr lang="en-US" altLang="es-MX" b="1" u="sng">
                <a:solidFill>
                  <a:srgbClr val="FFFF00"/>
                </a:solidFill>
              </a:rPr>
              <a:t>REGIÓN DE CONVERGENCIA</a:t>
            </a:r>
          </a:p>
        </p:txBody>
      </p:sp>
    </p:spTree>
    <p:extLst>
      <p:ext uri="{BB962C8B-B14F-4D97-AF65-F5344CB8AC3E}">
        <p14:creationId xmlns:p14="http://schemas.microsoft.com/office/powerpoint/2010/main" xmlns="" val="2072246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in)">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Text Box 3"/>
          <p:cNvSpPr txBox="1">
            <a:spLocks noChangeArrowheads="1"/>
          </p:cNvSpPr>
          <p:nvPr/>
        </p:nvSpPr>
        <p:spPr bwMode="auto">
          <a:xfrm>
            <a:off x="160338" y="117475"/>
            <a:ext cx="88169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r>
              <a:rPr lang="en-US" altLang="es-MX" sz="2000" b="1" u="sng">
                <a:solidFill>
                  <a:srgbClr val="FFFF00"/>
                </a:solidFill>
              </a:rPr>
              <a:t>Región de convergencia según las propiedades de las secuencias</a:t>
            </a:r>
            <a:endParaRPr lang="en-US" altLang="es-MX" sz="2000">
              <a:solidFill>
                <a:srgbClr val="FFFF00"/>
              </a:solidFill>
              <a:latin typeface="Arial" charset="0"/>
            </a:endParaRPr>
          </a:p>
        </p:txBody>
      </p:sp>
      <p:grpSp>
        <p:nvGrpSpPr>
          <p:cNvPr id="2" name="Group 60"/>
          <p:cNvGrpSpPr>
            <a:grpSpLocks/>
          </p:cNvGrpSpPr>
          <p:nvPr/>
        </p:nvGrpSpPr>
        <p:grpSpPr bwMode="auto">
          <a:xfrm>
            <a:off x="285750" y="1428750"/>
            <a:ext cx="8366125" cy="561975"/>
            <a:chOff x="100" y="404"/>
            <a:chExt cx="5270" cy="354"/>
          </a:xfrm>
        </p:grpSpPr>
        <p:graphicFrame>
          <p:nvGraphicFramePr>
            <p:cNvPr id="4101" name="Object 1"/>
            <p:cNvGraphicFramePr>
              <a:graphicFrameLocks noChangeAspect="1"/>
            </p:cNvGraphicFramePr>
            <p:nvPr/>
          </p:nvGraphicFramePr>
          <p:xfrm>
            <a:off x="1698" y="404"/>
            <a:ext cx="921" cy="354"/>
          </p:xfrm>
          <a:graphic>
            <a:graphicData uri="http://schemas.openxmlformats.org/presentationml/2006/ole">
              <p:oleObj spid="_x0000_s138258" name="Ecuación" r:id="rId3" imgW="1219200" imgH="469900" progId="Equation.3">
                <p:embed/>
              </p:oleObj>
            </a:graphicData>
          </a:graphic>
        </p:graphicFrame>
        <p:grpSp>
          <p:nvGrpSpPr>
            <p:cNvPr id="4120" name="Group 50"/>
            <p:cNvGrpSpPr>
              <a:grpSpLocks/>
            </p:cNvGrpSpPr>
            <p:nvPr/>
          </p:nvGrpSpPr>
          <p:grpSpPr bwMode="auto">
            <a:xfrm>
              <a:off x="100" y="477"/>
              <a:ext cx="5270" cy="206"/>
              <a:chOff x="128" y="470"/>
              <a:chExt cx="5270" cy="206"/>
            </a:xfrm>
          </p:grpSpPr>
          <p:sp>
            <p:nvSpPr>
              <p:cNvPr id="4121" name="Text Box 4"/>
              <p:cNvSpPr txBox="1">
                <a:spLocks noChangeArrowheads="1"/>
              </p:cNvSpPr>
              <p:nvPr/>
            </p:nvSpPr>
            <p:spPr bwMode="auto">
              <a:xfrm>
                <a:off x="2723" y="470"/>
                <a:ext cx="2675" cy="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rPr>
                  <a:t>la convergencia requiere que </a:t>
                </a:r>
                <a:r>
                  <a:rPr lang="en-US" altLang="es-MX" sz="1400">
                    <a:solidFill>
                      <a:srgbClr val="FFFF00"/>
                    </a:solidFill>
                    <a:cs typeface="Times New Roman" pitchFamily="18" charset="0"/>
                  </a:rPr>
                  <a:t>| </a:t>
                </a:r>
                <a:r>
                  <a:rPr lang="en-US" altLang="es-MX" sz="1400" i="1">
                    <a:solidFill>
                      <a:srgbClr val="FFFF00"/>
                    </a:solidFill>
                    <a:cs typeface="Times New Roman" pitchFamily="18" charset="0"/>
                  </a:rPr>
                  <a:t>x</a:t>
                </a:r>
                <a:r>
                  <a:rPr lang="en-US" altLang="es-MX" sz="1400">
                    <a:solidFill>
                      <a:srgbClr val="FFFF00"/>
                    </a:solidFill>
                    <a:cs typeface="Times New Roman" pitchFamily="18" charset="0"/>
                  </a:rPr>
                  <a:t>[</a:t>
                </a:r>
                <a:r>
                  <a:rPr lang="en-US" altLang="es-MX" sz="1400" i="1">
                    <a:solidFill>
                      <a:srgbClr val="FFFF00"/>
                    </a:solidFill>
                    <a:cs typeface="Times New Roman" pitchFamily="18" charset="0"/>
                  </a:rPr>
                  <a:t>n</a:t>
                </a:r>
                <a:r>
                  <a:rPr lang="en-US" altLang="es-MX" sz="1400">
                    <a:solidFill>
                      <a:srgbClr val="FFFF00"/>
                    </a:solidFill>
                    <a:cs typeface="Times New Roman" pitchFamily="18" charset="0"/>
                  </a:rPr>
                  <a:t>] | &lt; </a:t>
                </a:r>
                <a:r>
                  <a:rPr lang="en-US" altLang="es-MX" sz="1400">
                    <a:solidFill>
                      <a:srgbClr val="FFFF00"/>
                    </a:solidFill>
                    <a:cs typeface="Times New Roman" pitchFamily="18" charset="0"/>
                    <a:sym typeface="Symbol" pitchFamily="18" charset="2"/>
                  </a:rPr>
                  <a:t>∞  para </a:t>
                </a:r>
                <a:r>
                  <a:rPr lang="en-US" altLang="es-MX" sz="1400" i="1">
                    <a:solidFill>
                      <a:srgbClr val="FFFF00"/>
                    </a:solidFill>
                    <a:cs typeface="Times New Roman" pitchFamily="18" charset="0"/>
                    <a:sym typeface="Symbol" pitchFamily="18" charset="2"/>
                  </a:rPr>
                  <a:t>n</a:t>
                </a:r>
                <a:r>
                  <a:rPr lang="en-US" altLang="es-MX" sz="1400" baseline="-25000">
                    <a:solidFill>
                      <a:srgbClr val="FFFF00"/>
                    </a:solidFill>
                    <a:cs typeface="Times New Roman" pitchFamily="18" charset="0"/>
                    <a:sym typeface="Symbol" pitchFamily="18" charset="2"/>
                  </a:rPr>
                  <a:t>1</a:t>
                </a:r>
                <a:r>
                  <a:rPr lang="en-US" altLang="es-MX" sz="1400">
                    <a:solidFill>
                      <a:srgbClr val="FFFF00"/>
                    </a:solidFill>
                    <a:cs typeface="Times New Roman" pitchFamily="18" charset="0"/>
                    <a:sym typeface="Symbol" pitchFamily="18" charset="2"/>
                  </a:rPr>
                  <a:t> </a:t>
                </a:r>
                <a:r>
                  <a:rPr lang="en-US" altLang="es-MX" sz="1200">
                    <a:solidFill>
                      <a:srgbClr val="FFFF00"/>
                    </a:solidFill>
                    <a:cs typeface="Times New Roman" pitchFamily="18" charset="0"/>
                    <a:sym typeface="Symbol" pitchFamily="18" charset="2"/>
                  </a:rPr>
                  <a:t></a:t>
                </a:r>
                <a:r>
                  <a:rPr lang="en-US" altLang="es-MX" sz="1400">
                    <a:solidFill>
                      <a:srgbClr val="FFFF00"/>
                    </a:solidFill>
                    <a:cs typeface="Times New Roman" pitchFamily="18" charset="0"/>
                    <a:sym typeface="Symbol" pitchFamily="18" charset="2"/>
                  </a:rPr>
                  <a:t> </a:t>
                </a:r>
                <a:r>
                  <a:rPr lang="en-US" altLang="es-MX" sz="1400" i="1">
                    <a:solidFill>
                      <a:srgbClr val="FFFF00"/>
                    </a:solidFill>
                    <a:cs typeface="Times New Roman" pitchFamily="18" charset="0"/>
                    <a:sym typeface="Symbol" pitchFamily="18" charset="2"/>
                  </a:rPr>
                  <a:t>n </a:t>
                </a:r>
                <a:r>
                  <a:rPr lang="en-US" altLang="es-MX" sz="1200">
                    <a:solidFill>
                      <a:srgbClr val="FFFF00"/>
                    </a:solidFill>
                    <a:cs typeface="Times New Roman" pitchFamily="18" charset="0"/>
                    <a:sym typeface="Symbol" pitchFamily="18" charset="2"/>
                  </a:rPr>
                  <a:t></a:t>
                </a:r>
                <a:r>
                  <a:rPr lang="en-US" altLang="es-MX" sz="1400">
                    <a:solidFill>
                      <a:srgbClr val="FFFF00"/>
                    </a:solidFill>
                    <a:cs typeface="Times New Roman" pitchFamily="18" charset="0"/>
                    <a:sym typeface="Symbol" pitchFamily="18" charset="2"/>
                  </a:rPr>
                  <a:t>  </a:t>
                </a:r>
                <a:r>
                  <a:rPr lang="en-US" altLang="es-MX" sz="1400" i="1">
                    <a:solidFill>
                      <a:srgbClr val="FFFF00"/>
                    </a:solidFill>
                    <a:cs typeface="Times New Roman" pitchFamily="18" charset="0"/>
                    <a:sym typeface="Symbol" pitchFamily="18" charset="2"/>
                  </a:rPr>
                  <a:t>n</a:t>
                </a:r>
                <a:r>
                  <a:rPr lang="en-US" altLang="es-MX" sz="1400" baseline="-25000">
                    <a:solidFill>
                      <a:srgbClr val="FFFF00"/>
                    </a:solidFill>
                    <a:cs typeface="Times New Roman" pitchFamily="18" charset="0"/>
                    <a:sym typeface="Symbol" pitchFamily="18" charset="2"/>
                  </a:rPr>
                  <a:t>2</a:t>
                </a:r>
                <a:r>
                  <a:rPr lang="en-US" altLang="es-MX" sz="1400">
                    <a:solidFill>
                      <a:srgbClr val="FFFF00"/>
                    </a:solidFill>
                    <a:cs typeface="Times New Roman" pitchFamily="18" charset="0"/>
                    <a:sym typeface="Symbol" pitchFamily="18" charset="2"/>
                  </a:rPr>
                  <a:t>   </a:t>
                </a:r>
                <a:r>
                  <a:rPr lang="en-US" altLang="es-MX" sz="1400">
                    <a:solidFill>
                      <a:srgbClr val="FFFF00"/>
                    </a:solidFill>
                  </a:rPr>
                  <a:t> </a:t>
                </a:r>
              </a:p>
            </p:txBody>
          </p:sp>
          <p:sp>
            <p:nvSpPr>
              <p:cNvPr id="4122" name="Text Box 23"/>
              <p:cNvSpPr txBox="1">
                <a:spLocks noChangeArrowheads="1"/>
              </p:cNvSpPr>
              <p:nvPr/>
            </p:nvSpPr>
            <p:spPr bwMode="auto">
              <a:xfrm>
                <a:off x="128" y="477"/>
                <a:ext cx="1584" cy="1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rPr>
                  <a:t>1.- </a:t>
                </a:r>
                <a:r>
                  <a:rPr lang="en-US" altLang="es-MX" sz="1400" b="1">
                    <a:solidFill>
                      <a:srgbClr val="FFFF00"/>
                    </a:solidFill>
                  </a:rPr>
                  <a:t>Secuencia de longitud finita</a:t>
                </a:r>
                <a:r>
                  <a:rPr lang="en-US" altLang="es-MX" sz="1400">
                    <a:solidFill>
                      <a:srgbClr val="FFFF00"/>
                    </a:solidFill>
                  </a:rPr>
                  <a:t>: </a:t>
                </a:r>
                <a:endParaRPr lang="en-US" altLang="es-MX" sz="1400">
                  <a:solidFill>
                    <a:srgbClr val="FFFF00"/>
                  </a:solidFill>
                  <a:latin typeface="Arial" charset="0"/>
                </a:endParaRPr>
              </a:p>
            </p:txBody>
          </p:sp>
        </p:grpSp>
      </p:grpSp>
      <p:grpSp>
        <p:nvGrpSpPr>
          <p:cNvPr id="5" name="Group 61"/>
          <p:cNvGrpSpPr>
            <a:grpSpLocks/>
          </p:cNvGrpSpPr>
          <p:nvPr/>
        </p:nvGrpSpPr>
        <p:grpSpPr bwMode="auto">
          <a:xfrm>
            <a:off x="282575" y="2333625"/>
            <a:ext cx="8523288" cy="546100"/>
            <a:chOff x="98" y="1002"/>
            <a:chExt cx="5369" cy="344"/>
          </a:xfrm>
        </p:grpSpPr>
        <p:graphicFrame>
          <p:nvGraphicFramePr>
            <p:cNvPr id="4100" name="Object 2"/>
            <p:cNvGraphicFramePr>
              <a:graphicFrameLocks noChangeAspect="1"/>
            </p:cNvGraphicFramePr>
            <p:nvPr/>
          </p:nvGraphicFramePr>
          <p:xfrm>
            <a:off x="2563" y="1002"/>
            <a:ext cx="922" cy="344"/>
          </p:xfrm>
          <a:graphic>
            <a:graphicData uri="http://schemas.openxmlformats.org/presentationml/2006/ole">
              <p:oleObj spid="_x0000_s138259" name="Ecuación" r:id="rId4" imgW="1219200" imgH="457200" progId="Equation.3">
                <p:embed/>
              </p:oleObj>
            </a:graphicData>
          </a:graphic>
        </p:graphicFrame>
        <p:sp>
          <p:nvSpPr>
            <p:cNvPr id="4116" name="Text Box 23"/>
            <p:cNvSpPr txBox="1">
              <a:spLocks noChangeArrowheads="1"/>
            </p:cNvSpPr>
            <p:nvPr/>
          </p:nvSpPr>
          <p:spPr bwMode="auto">
            <a:xfrm>
              <a:off x="98" y="1077"/>
              <a:ext cx="2223" cy="1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rPr>
                <a:t>2.- </a:t>
              </a:r>
              <a:r>
                <a:rPr lang="en-US" altLang="es-MX" sz="1400" b="1">
                  <a:solidFill>
                    <a:srgbClr val="FFFF00"/>
                  </a:solidFill>
                </a:rPr>
                <a:t>Secuencia hacia la derecha</a:t>
              </a:r>
              <a:r>
                <a:rPr lang="en-US" altLang="es-MX" sz="1400">
                  <a:solidFill>
                    <a:srgbClr val="FFFF00"/>
                  </a:solidFill>
                </a:rPr>
                <a:t>: </a:t>
              </a:r>
              <a:r>
                <a:rPr lang="en-US" altLang="es-MX" sz="1400" i="1">
                  <a:solidFill>
                    <a:srgbClr val="FFFF00"/>
                  </a:solidFill>
                </a:rPr>
                <a:t>x</a:t>
              </a:r>
              <a:r>
                <a:rPr lang="en-US" altLang="es-MX" sz="1400">
                  <a:solidFill>
                    <a:srgbClr val="FFFF00"/>
                  </a:solidFill>
                </a:rPr>
                <a:t>[</a:t>
              </a:r>
              <a:r>
                <a:rPr lang="en-US" altLang="es-MX" sz="1400" i="1">
                  <a:solidFill>
                    <a:srgbClr val="FFFF00"/>
                  </a:solidFill>
                </a:rPr>
                <a:t>n</a:t>
              </a:r>
              <a:r>
                <a:rPr lang="en-US" altLang="es-MX" sz="1400">
                  <a:solidFill>
                    <a:srgbClr val="FFFF00"/>
                  </a:solidFill>
                </a:rPr>
                <a:t>] = 0 para </a:t>
              </a:r>
              <a:r>
                <a:rPr lang="en-US" altLang="es-MX" sz="1400" i="1">
                  <a:solidFill>
                    <a:srgbClr val="FFFF00"/>
                  </a:solidFill>
                </a:rPr>
                <a:t>n </a:t>
              </a:r>
              <a:r>
                <a:rPr lang="en-US" altLang="es-MX" sz="1400">
                  <a:solidFill>
                    <a:srgbClr val="FFFF00"/>
                  </a:solidFill>
                </a:rPr>
                <a:t>&lt; </a:t>
              </a:r>
              <a:r>
                <a:rPr lang="en-US" altLang="es-MX" sz="1400" i="1">
                  <a:solidFill>
                    <a:srgbClr val="FFFF00"/>
                  </a:solidFill>
                </a:rPr>
                <a:t>n</a:t>
              </a:r>
              <a:r>
                <a:rPr lang="en-US" altLang="es-MX" sz="1400" baseline="-25000">
                  <a:solidFill>
                    <a:srgbClr val="FFFF00"/>
                  </a:solidFill>
                </a:rPr>
                <a:t>1</a:t>
              </a:r>
              <a:r>
                <a:rPr lang="en-US" altLang="es-MX" sz="1400">
                  <a:solidFill>
                    <a:srgbClr val="FFFF00"/>
                  </a:solidFill>
                </a:rPr>
                <a:t> </a:t>
              </a:r>
              <a:endParaRPr lang="en-US" altLang="es-MX" sz="1400">
                <a:solidFill>
                  <a:srgbClr val="FFFF00"/>
                </a:solidFill>
                <a:latin typeface="Arial" charset="0"/>
              </a:endParaRPr>
            </a:p>
          </p:txBody>
        </p:sp>
        <p:sp>
          <p:nvSpPr>
            <p:cNvPr id="3" name="Text Box 4"/>
            <p:cNvSpPr txBox="1">
              <a:spLocks noChangeArrowheads="1"/>
            </p:cNvSpPr>
            <p:nvPr/>
          </p:nvSpPr>
          <p:spPr bwMode="auto">
            <a:xfrm>
              <a:off x="3620" y="1074"/>
              <a:ext cx="1847" cy="206"/>
            </a:xfrm>
            <a:prstGeom prst="rect">
              <a:avLst/>
            </a:prstGeom>
            <a:ln>
              <a:headEnd/>
              <a:tailEnd/>
            </a:ln>
          </p:spPr>
          <p:style>
            <a:lnRef idx="0">
              <a:schemeClr val="dk1"/>
            </a:lnRef>
            <a:fillRef idx="3">
              <a:schemeClr val="dk1"/>
            </a:fillRef>
            <a:effectRef idx="3">
              <a:schemeClr val="dk1"/>
            </a:effectRef>
            <a:fontRef idx="minor">
              <a:schemeClr val="lt1"/>
            </a:fontRef>
          </p:style>
          <p:txBody>
            <a:bodyPr lIns="72000" tIns="36000" rIns="0" bIns="46800"/>
            <a:lstStyle/>
            <a:p>
              <a:pPr>
                <a:defRPr/>
              </a:pPr>
              <a:r>
                <a:rPr lang="en-US" sz="1400" b="1" dirty="0">
                  <a:solidFill>
                    <a:srgbClr val="FFFF00"/>
                  </a:solidFill>
                </a:rPr>
                <a:t>RC</a:t>
              </a:r>
              <a:r>
                <a:rPr lang="en-US" sz="1400" dirty="0">
                  <a:solidFill>
                    <a:srgbClr val="FFFF00"/>
                  </a:solidFill>
                </a:rPr>
                <a:t>:  exterior de un </a:t>
              </a:r>
              <a:r>
                <a:rPr lang="en-US" sz="1400" dirty="0" err="1">
                  <a:solidFill>
                    <a:srgbClr val="FFFF00"/>
                  </a:solidFill>
                </a:rPr>
                <a:t>círculo</a:t>
              </a:r>
              <a:r>
                <a:rPr lang="en-US" sz="1400" dirty="0">
                  <a:solidFill>
                    <a:srgbClr val="FFFF00"/>
                  </a:solidFill>
                </a:rPr>
                <a:t>, </a:t>
              </a:r>
              <a:r>
                <a:rPr lang="en-US" sz="1400" dirty="0">
                  <a:solidFill>
                    <a:srgbClr val="FFFF00"/>
                  </a:solidFill>
                  <a:cs typeface="Times New Roman" pitchFamily="18" charset="0"/>
                </a:rPr>
                <a:t>| </a:t>
              </a:r>
              <a:r>
                <a:rPr lang="en-US" sz="1400" i="1" dirty="0">
                  <a:solidFill>
                    <a:srgbClr val="FFFF00"/>
                  </a:solidFill>
                </a:rPr>
                <a:t>z</a:t>
              </a:r>
              <a:r>
                <a:rPr lang="en-US" sz="1400" dirty="0">
                  <a:solidFill>
                    <a:srgbClr val="FFFF00"/>
                  </a:solidFill>
                  <a:cs typeface="Times New Roman" pitchFamily="18" charset="0"/>
                </a:rPr>
                <a:t> | &gt; </a:t>
              </a:r>
              <a:r>
                <a:rPr lang="en-US" sz="1400" i="1" dirty="0">
                  <a:solidFill>
                    <a:srgbClr val="FFFF00"/>
                  </a:solidFill>
                  <a:cs typeface="Times New Roman" pitchFamily="18" charset="0"/>
                </a:rPr>
                <a:t>Rx</a:t>
              </a:r>
              <a:r>
                <a:rPr lang="en-US" sz="800" i="1" dirty="0">
                  <a:solidFill>
                    <a:srgbClr val="FFFF00"/>
                  </a:solidFill>
                  <a:cs typeface="Times New Roman" pitchFamily="18" charset="0"/>
                </a:rPr>
                <a:t> </a:t>
              </a:r>
              <a:r>
                <a:rPr lang="en-US" b="1" baseline="30000" dirty="0">
                  <a:solidFill>
                    <a:srgbClr val="FFFF00"/>
                  </a:solidFill>
                  <a:cs typeface="Times New Roman" pitchFamily="18" charset="0"/>
                </a:rPr>
                <a:t>-</a:t>
              </a:r>
              <a:r>
                <a:rPr lang="en-US" sz="1400" dirty="0">
                  <a:solidFill>
                    <a:srgbClr val="FFFF00"/>
                  </a:solidFill>
                  <a:cs typeface="Times New Roman" pitchFamily="18" charset="0"/>
                  <a:sym typeface="Symbol" pitchFamily="18" charset="2"/>
                </a:rPr>
                <a:t>     </a:t>
              </a:r>
              <a:r>
                <a:rPr lang="en-US" sz="1400" dirty="0">
                  <a:solidFill>
                    <a:srgbClr val="FFFF00"/>
                  </a:solidFill>
                </a:rPr>
                <a:t> </a:t>
              </a:r>
            </a:p>
          </p:txBody>
        </p:sp>
      </p:grpSp>
      <p:grpSp>
        <p:nvGrpSpPr>
          <p:cNvPr id="6" name="Group 93"/>
          <p:cNvGrpSpPr>
            <a:grpSpLocks/>
          </p:cNvGrpSpPr>
          <p:nvPr/>
        </p:nvGrpSpPr>
        <p:grpSpPr bwMode="auto">
          <a:xfrm>
            <a:off x="631825" y="3092450"/>
            <a:ext cx="8374063" cy="1336675"/>
            <a:chOff x="318" y="1340"/>
            <a:chExt cx="5275" cy="842"/>
          </a:xfrm>
        </p:grpSpPr>
        <p:sp>
          <p:nvSpPr>
            <p:cNvPr id="4111" name="Text Box 44"/>
            <p:cNvSpPr txBox="1">
              <a:spLocks noChangeArrowheads="1"/>
            </p:cNvSpPr>
            <p:nvPr/>
          </p:nvSpPr>
          <p:spPr bwMode="auto">
            <a:xfrm>
              <a:off x="3601" y="1881"/>
              <a:ext cx="1992" cy="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cs typeface="Times New Roman" pitchFamily="18" charset="0"/>
                </a:rPr>
                <a:t>la primer suma es finita para cualquier valor finito de </a:t>
              </a:r>
              <a:r>
                <a:rPr lang="en-US" altLang="es-MX" sz="1400" i="1">
                  <a:solidFill>
                    <a:srgbClr val="FFFF00"/>
                  </a:solidFill>
                  <a:cs typeface="Times New Roman" pitchFamily="18" charset="0"/>
                </a:rPr>
                <a:t>z</a:t>
              </a:r>
              <a:r>
                <a:rPr lang="en-US" altLang="es-MX" sz="1400">
                  <a:solidFill>
                    <a:srgbClr val="FFFF00"/>
                  </a:solidFill>
                  <a:cs typeface="Times New Roman" pitchFamily="18" charset="0"/>
                </a:rPr>
                <a:t>. La segunda es el caso </a:t>
              </a:r>
              <a:r>
                <a:rPr lang="en-US" altLang="es-MX" sz="1400" i="1">
                  <a:solidFill>
                    <a:srgbClr val="FFFF00"/>
                  </a:solidFill>
                  <a:cs typeface="Times New Roman" pitchFamily="18" charset="0"/>
                  <a:sym typeface="Symbol" pitchFamily="18" charset="2"/>
                </a:rPr>
                <a:t>n</a:t>
              </a:r>
              <a:r>
                <a:rPr lang="en-US" altLang="es-MX" sz="1400" baseline="-25000">
                  <a:solidFill>
                    <a:srgbClr val="FFFF00"/>
                  </a:solidFill>
                  <a:cs typeface="Times New Roman" pitchFamily="18" charset="0"/>
                  <a:sym typeface="Symbol" pitchFamily="18" charset="2"/>
                </a:rPr>
                <a:t>1 </a:t>
              </a:r>
              <a:r>
                <a:rPr lang="en-US" altLang="es-MX" sz="1400">
                  <a:solidFill>
                    <a:srgbClr val="FFFF00"/>
                  </a:solidFill>
                  <a:cs typeface="Times New Roman" pitchFamily="18" charset="0"/>
                  <a:sym typeface="Symbol" pitchFamily="18" charset="2"/>
                </a:rPr>
                <a:t>&gt; 0.</a:t>
              </a:r>
            </a:p>
          </p:txBody>
        </p:sp>
        <p:grpSp>
          <p:nvGrpSpPr>
            <p:cNvPr id="4112" name="Group 92"/>
            <p:cNvGrpSpPr>
              <a:grpSpLocks/>
            </p:cNvGrpSpPr>
            <p:nvPr/>
          </p:nvGrpSpPr>
          <p:grpSpPr bwMode="auto">
            <a:xfrm>
              <a:off x="318" y="1340"/>
              <a:ext cx="4607" cy="499"/>
              <a:chOff x="318" y="1340"/>
              <a:chExt cx="4607" cy="499"/>
            </a:xfrm>
          </p:grpSpPr>
          <p:sp>
            <p:nvSpPr>
              <p:cNvPr id="4114" name="Text Box 44"/>
              <p:cNvSpPr txBox="1">
                <a:spLocks noChangeArrowheads="1"/>
              </p:cNvSpPr>
              <p:nvPr/>
            </p:nvSpPr>
            <p:spPr bwMode="auto">
              <a:xfrm>
                <a:off x="318" y="1432"/>
                <a:ext cx="1048" cy="1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cs typeface="Times New Roman" pitchFamily="18" charset="0"/>
                  </a:rPr>
                  <a:t>Considerando la serie:</a:t>
                </a:r>
              </a:p>
            </p:txBody>
          </p:sp>
          <p:sp>
            <p:nvSpPr>
              <p:cNvPr id="4115" name="Text Box 4"/>
              <p:cNvSpPr txBox="1">
                <a:spLocks noChangeArrowheads="1"/>
              </p:cNvSpPr>
              <p:nvPr/>
            </p:nvSpPr>
            <p:spPr bwMode="auto">
              <a:xfrm>
                <a:off x="318" y="1633"/>
                <a:ext cx="4607" cy="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buFontTx/>
                  <a:buChar char="•"/>
                </a:pPr>
                <a:r>
                  <a:rPr lang="en-US" altLang="es-MX" sz="1400" i="1">
                    <a:solidFill>
                      <a:srgbClr val="FFFF00"/>
                    </a:solidFill>
                    <a:cs typeface="Times New Roman" pitchFamily="18" charset="0"/>
                    <a:sym typeface="Symbol" pitchFamily="18" charset="2"/>
                  </a:rPr>
                  <a:t> n</a:t>
                </a:r>
                <a:r>
                  <a:rPr lang="en-US" altLang="es-MX" sz="1400" baseline="-25000">
                    <a:solidFill>
                      <a:srgbClr val="FFFF00"/>
                    </a:solidFill>
                    <a:cs typeface="Times New Roman" pitchFamily="18" charset="0"/>
                    <a:sym typeface="Symbol" pitchFamily="18" charset="2"/>
                  </a:rPr>
                  <a:t>1 </a:t>
                </a:r>
                <a:r>
                  <a:rPr lang="en-US" altLang="es-MX" sz="1400">
                    <a:solidFill>
                      <a:srgbClr val="FFFF00"/>
                    </a:solidFill>
                    <a:cs typeface="Times New Roman" pitchFamily="18" charset="0"/>
                    <a:sym typeface="Symbol" pitchFamily="18" charset="2"/>
                  </a:rPr>
                  <a:t>&gt; 0:</a:t>
                </a:r>
                <a:r>
                  <a:rPr lang="en-US" altLang="es-MX" sz="1400">
                    <a:solidFill>
                      <a:srgbClr val="FFFF00"/>
                    </a:solidFill>
                  </a:rPr>
                  <a:t> si </a:t>
                </a:r>
                <a:r>
                  <a:rPr lang="en-US" altLang="es-MX" sz="1400">
                    <a:solidFill>
                      <a:srgbClr val="FFFF00"/>
                    </a:solidFill>
                    <a:cs typeface="Times New Roman" pitchFamily="18" charset="0"/>
                  </a:rPr>
                  <a:t>| </a:t>
                </a:r>
                <a:r>
                  <a:rPr lang="en-US" altLang="es-MX" sz="1400" i="1">
                    <a:solidFill>
                      <a:srgbClr val="FFFF00"/>
                    </a:solidFill>
                    <a:cs typeface="Times New Roman" pitchFamily="18" charset="0"/>
                  </a:rPr>
                  <a:t>z</a:t>
                </a:r>
                <a:r>
                  <a:rPr lang="en-US" altLang="es-MX" sz="1400">
                    <a:solidFill>
                      <a:srgbClr val="FFFF00"/>
                    </a:solidFill>
                    <a:cs typeface="Times New Roman" pitchFamily="18" charset="0"/>
                  </a:rPr>
                  <a:t> | &gt; | </a:t>
                </a:r>
                <a:r>
                  <a:rPr lang="en-US" altLang="es-MX" sz="1400" i="1">
                    <a:solidFill>
                      <a:srgbClr val="FFFF00"/>
                    </a:solidFill>
                    <a:cs typeface="Times New Roman" pitchFamily="18" charset="0"/>
                  </a:rPr>
                  <a:t>z</a:t>
                </a:r>
                <a:r>
                  <a:rPr lang="en-US" altLang="es-MX" sz="1400" baseline="-25000">
                    <a:solidFill>
                      <a:srgbClr val="FFFF00"/>
                    </a:solidFill>
                    <a:cs typeface="Times New Roman" pitchFamily="18" charset="0"/>
                  </a:rPr>
                  <a:t>1</a:t>
                </a:r>
                <a:r>
                  <a:rPr lang="en-US" altLang="es-MX" sz="1400">
                    <a:solidFill>
                      <a:srgbClr val="FFFF00"/>
                    </a:solidFill>
                    <a:cs typeface="Times New Roman" pitchFamily="18" charset="0"/>
                  </a:rPr>
                  <a:t> | cada término de la sumatoria es menor y la convergencia es más rápida.</a:t>
                </a:r>
                <a:r>
                  <a:rPr lang="en-US" altLang="es-MX" sz="1400">
                    <a:solidFill>
                      <a:srgbClr val="FFFF00"/>
                    </a:solidFill>
                    <a:cs typeface="Times New Roman" pitchFamily="18" charset="0"/>
                    <a:sym typeface="Symbol" pitchFamily="18" charset="2"/>
                  </a:rPr>
                  <a:t>   </a:t>
                </a:r>
                <a:r>
                  <a:rPr lang="en-US" altLang="es-MX" sz="1400">
                    <a:solidFill>
                      <a:srgbClr val="FFFF00"/>
                    </a:solidFill>
                  </a:rPr>
                  <a:t> </a:t>
                </a:r>
              </a:p>
            </p:txBody>
          </p:sp>
          <p:graphicFrame>
            <p:nvGraphicFramePr>
              <p:cNvPr id="4099" name="Object 63"/>
              <p:cNvGraphicFramePr>
                <a:graphicFrameLocks noChangeAspect="1"/>
              </p:cNvGraphicFramePr>
              <p:nvPr/>
            </p:nvGraphicFramePr>
            <p:xfrm>
              <a:off x="1336" y="1340"/>
              <a:ext cx="823" cy="345"/>
            </p:xfrm>
            <a:graphic>
              <a:graphicData uri="http://schemas.openxmlformats.org/presentationml/2006/ole">
                <p:oleObj spid="_x0000_s138260" name="Ecuación" r:id="rId5" imgW="1092200" imgH="457200" progId="Equation.3">
                  <p:embed/>
                </p:oleObj>
              </a:graphicData>
            </a:graphic>
          </p:graphicFrame>
        </p:grpSp>
        <p:sp>
          <p:nvSpPr>
            <p:cNvPr id="4113" name="Text Box 4"/>
            <p:cNvSpPr txBox="1">
              <a:spLocks noChangeArrowheads="1"/>
            </p:cNvSpPr>
            <p:nvPr/>
          </p:nvSpPr>
          <p:spPr bwMode="auto">
            <a:xfrm>
              <a:off x="318" y="1876"/>
              <a:ext cx="1186" cy="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buFontTx/>
                <a:buChar char="•"/>
              </a:pPr>
              <a:r>
                <a:rPr lang="en-US" altLang="es-MX" sz="1400" i="1">
                  <a:solidFill>
                    <a:srgbClr val="FFFF00"/>
                  </a:solidFill>
                  <a:cs typeface="Times New Roman" pitchFamily="18" charset="0"/>
                  <a:sym typeface="Symbol" pitchFamily="18" charset="2"/>
                </a:rPr>
                <a:t> n</a:t>
              </a:r>
              <a:r>
                <a:rPr lang="en-US" altLang="es-MX" sz="1400" baseline="-25000">
                  <a:solidFill>
                    <a:srgbClr val="FFFF00"/>
                  </a:solidFill>
                  <a:cs typeface="Times New Roman" pitchFamily="18" charset="0"/>
                  <a:sym typeface="Symbol" pitchFamily="18" charset="2"/>
                </a:rPr>
                <a:t>1 </a:t>
              </a:r>
              <a:r>
                <a:rPr lang="en-US" altLang="es-MX" sz="1400">
                  <a:solidFill>
                    <a:srgbClr val="FFFF00"/>
                  </a:solidFill>
                  <a:cs typeface="Times New Roman" pitchFamily="18" charset="0"/>
                  <a:sym typeface="Symbol" pitchFamily="18" charset="2"/>
                </a:rPr>
                <a:t>&lt; 0:</a:t>
              </a:r>
              <a:r>
                <a:rPr lang="en-US" altLang="es-MX" sz="1400">
                  <a:solidFill>
                    <a:srgbClr val="FFFF00"/>
                  </a:solidFill>
                </a:rPr>
                <a:t> puede escribirse </a:t>
              </a:r>
              <a:r>
                <a:rPr lang="en-US" altLang="es-MX" sz="1400">
                  <a:solidFill>
                    <a:srgbClr val="FFFF00"/>
                  </a:solidFill>
                  <a:cs typeface="Times New Roman" pitchFamily="18" charset="0"/>
                  <a:sym typeface="Symbol" pitchFamily="18" charset="2"/>
                </a:rPr>
                <a:t>   </a:t>
              </a:r>
              <a:r>
                <a:rPr lang="en-US" altLang="es-MX" sz="1400">
                  <a:solidFill>
                    <a:srgbClr val="FFFF00"/>
                  </a:solidFill>
                </a:rPr>
                <a:t> </a:t>
              </a:r>
            </a:p>
          </p:txBody>
        </p:sp>
        <p:graphicFrame>
          <p:nvGraphicFramePr>
            <p:cNvPr id="4098" name="Object 66"/>
            <p:cNvGraphicFramePr>
              <a:graphicFrameLocks noChangeAspect="1"/>
            </p:cNvGraphicFramePr>
            <p:nvPr/>
          </p:nvGraphicFramePr>
          <p:xfrm>
            <a:off x="1532" y="1816"/>
            <a:ext cx="2000" cy="345"/>
          </p:xfrm>
          <a:graphic>
            <a:graphicData uri="http://schemas.openxmlformats.org/presentationml/2006/ole">
              <p:oleObj spid="_x0000_s138261" name="Ecuación" r:id="rId6" imgW="2654300" imgH="457200" progId="Equation.3">
                <p:embed/>
              </p:oleObj>
            </a:graphicData>
          </a:graphic>
        </p:graphicFrame>
      </p:grpSp>
      <p:grpSp>
        <p:nvGrpSpPr>
          <p:cNvPr id="8" name="Group 94"/>
          <p:cNvGrpSpPr>
            <a:grpSpLocks/>
          </p:cNvGrpSpPr>
          <p:nvPr/>
        </p:nvGrpSpPr>
        <p:grpSpPr bwMode="auto">
          <a:xfrm>
            <a:off x="630238" y="4449763"/>
            <a:ext cx="8040687" cy="427037"/>
            <a:chOff x="317" y="2174"/>
            <a:chExt cx="5065" cy="269"/>
          </a:xfrm>
        </p:grpSpPr>
        <p:sp>
          <p:nvSpPr>
            <p:cNvPr id="4107" name="Text Box 4"/>
            <p:cNvSpPr txBox="1">
              <a:spLocks noChangeArrowheads="1"/>
            </p:cNvSpPr>
            <p:nvPr/>
          </p:nvSpPr>
          <p:spPr bwMode="auto">
            <a:xfrm>
              <a:off x="317" y="2224"/>
              <a:ext cx="2809" cy="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u="sng">
                  <a:solidFill>
                    <a:srgbClr val="FFFF00"/>
                  </a:solidFill>
                </a:rPr>
                <a:t>Caso particular</a:t>
              </a:r>
              <a:r>
                <a:rPr lang="en-US" altLang="es-MX" sz="1400">
                  <a:solidFill>
                    <a:srgbClr val="FFFF00"/>
                  </a:solidFill>
                </a:rPr>
                <a:t>: la sumatoria diverge para  </a:t>
              </a:r>
              <a:r>
                <a:rPr lang="en-US" altLang="es-MX" sz="1400" i="1">
                  <a:solidFill>
                    <a:srgbClr val="FFFF00"/>
                  </a:solidFill>
                </a:rPr>
                <a:t>z</a:t>
              </a:r>
              <a:r>
                <a:rPr lang="en-US" altLang="es-MX" sz="1400">
                  <a:solidFill>
                    <a:srgbClr val="FFFF00"/>
                  </a:solidFill>
                </a:rPr>
                <a:t> = </a:t>
              </a:r>
              <a:r>
                <a:rPr lang="en-US" altLang="es-MX" sz="1400">
                  <a:solidFill>
                    <a:srgbClr val="FFFF00"/>
                  </a:solidFill>
                  <a:cs typeface="Times New Roman" pitchFamily="18" charset="0"/>
                  <a:sym typeface="Symbol" pitchFamily="18" charset="2"/>
                </a:rPr>
                <a:t>∞ si </a:t>
              </a:r>
              <a:r>
                <a:rPr lang="en-US" altLang="es-MX" sz="1400" i="1">
                  <a:solidFill>
                    <a:srgbClr val="FFFF00"/>
                  </a:solidFill>
                  <a:cs typeface="Times New Roman" pitchFamily="18" charset="0"/>
                  <a:sym typeface="Symbol" pitchFamily="18" charset="2"/>
                </a:rPr>
                <a:t>n</a:t>
              </a:r>
              <a:r>
                <a:rPr lang="en-US" altLang="es-MX" sz="1400" baseline="-25000">
                  <a:solidFill>
                    <a:srgbClr val="FFFF00"/>
                  </a:solidFill>
                  <a:cs typeface="Times New Roman" pitchFamily="18" charset="0"/>
                  <a:sym typeface="Symbol" pitchFamily="18" charset="2"/>
                </a:rPr>
                <a:t>1</a:t>
              </a:r>
              <a:r>
                <a:rPr lang="en-US" altLang="es-MX" sz="1400">
                  <a:solidFill>
                    <a:srgbClr val="FFFF00"/>
                  </a:solidFill>
                  <a:cs typeface="Times New Roman" pitchFamily="18" charset="0"/>
                  <a:sym typeface="Symbol" pitchFamily="18" charset="2"/>
                </a:rPr>
                <a:t> &lt;</a:t>
              </a:r>
              <a:r>
                <a:rPr lang="en-US" altLang="es-MX" sz="1400">
                  <a:solidFill>
                    <a:srgbClr val="FFFF00"/>
                  </a:solidFill>
                </a:rPr>
                <a:t> 0 </a:t>
              </a:r>
              <a:r>
                <a:rPr lang="en-US" altLang="es-MX" sz="1400">
                  <a:solidFill>
                    <a:srgbClr val="FFFF00"/>
                  </a:solidFill>
                  <a:sym typeface="Symbol" pitchFamily="18" charset="2"/>
                </a:rPr>
                <a:t></a:t>
              </a:r>
              <a:r>
                <a:rPr lang="en-US" altLang="es-MX" sz="1400">
                  <a:solidFill>
                    <a:srgbClr val="FFFF00"/>
                  </a:solidFill>
                  <a:cs typeface="Times New Roman" pitchFamily="18" charset="0"/>
                  <a:sym typeface="Symbol" pitchFamily="18" charset="2"/>
                </a:rPr>
                <a:t>    </a:t>
              </a:r>
              <a:r>
                <a:rPr lang="en-US" altLang="es-MX" sz="1400">
                  <a:solidFill>
                    <a:srgbClr val="FFFF00"/>
                  </a:solidFill>
                </a:rPr>
                <a:t> </a:t>
              </a:r>
            </a:p>
          </p:txBody>
        </p:sp>
        <p:sp>
          <p:nvSpPr>
            <p:cNvPr id="4108" name="Text Box 40">
              <a:hlinkClick r:id="rId7" action="ppaction://hlinksldjump"/>
            </p:cNvPr>
            <p:cNvSpPr txBox="1">
              <a:spLocks noChangeArrowheads="1"/>
            </p:cNvSpPr>
            <p:nvPr/>
          </p:nvSpPr>
          <p:spPr bwMode="auto">
            <a:xfrm>
              <a:off x="3090" y="2174"/>
              <a:ext cx="2292" cy="269"/>
            </a:xfrm>
            <a:prstGeom prst="rect">
              <a:avLst/>
            </a:prstGeom>
            <a:ln>
              <a:headEnd/>
              <a:tailEnd/>
            </a:ln>
          </p:spPr>
          <p:style>
            <a:lnRef idx="0">
              <a:schemeClr val="dk1"/>
            </a:lnRef>
            <a:fillRef idx="3">
              <a:schemeClr val="dk1"/>
            </a:fillRef>
            <a:effectRef idx="3">
              <a:schemeClr val="dk1"/>
            </a:effectRef>
            <a:fontRef idx="minor">
              <a:schemeClr val="lt1"/>
            </a:fontRef>
          </p:style>
          <p:txBody>
            <a:bodyPr wrap="none" lIns="0" tIns="0" rIns="0" bIns="0" anchor="ctr"/>
            <a:lstStyle/>
            <a:p>
              <a:pPr>
                <a:defRPr/>
              </a:pPr>
              <a:r>
                <a:rPr lang="en-US" sz="1400" b="1" dirty="0">
                  <a:solidFill>
                    <a:srgbClr val="FFFF00"/>
                  </a:solidFill>
                </a:rPr>
                <a:t>  Si la RC </a:t>
              </a:r>
              <a:r>
                <a:rPr lang="en-US" sz="1400" b="1" dirty="0" err="1">
                  <a:solidFill>
                    <a:srgbClr val="FFFF00"/>
                  </a:solidFill>
                </a:rPr>
                <a:t>incluye</a:t>
              </a:r>
              <a:r>
                <a:rPr lang="en-US" sz="1400" b="1" dirty="0">
                  <a:solidFill>
                    <a:srgbClr val="FFFF00"/>
                  </a:solidFill>
                </a:rPr>
                <a:t> a z = </a:t>
              </a:r>
              <a:r>
                <a:rPr lang="en-US" sz="1400" b="1" dirty="0">
                  <a:solidFill>
                    <a:srgbClr val="FFFF00"/>
                  </a:solidFill>
                  <a:cs typeface="Times New Roman" pitchFamily="18" charset="0"/>
                  <a:sym typeface="Symbol" pitchFamily="18" charset="2"/>
                </a:rPr>
                <a:t>∞ </a:t>
              </a:r>
              <a:r>
                <a:rPr lang="en-US" sz="1400" b="1" dirty="0">
                  <a:solidFill>
                    <a:srgbClr val="FFFF00"/>
                  </a:solidFill>
                </a:rPr>
                <a:t> </a:t>
              </a:r>
              <a:r>
                <a:rPr lang="en-US" sz="1400" b="1" dirty="0">
                  <a:solidFill>
                    <a:srgbClr val="FFFF00"/>
                  </a:solidFill>
                  <a:sym typeface="Symbol" pitchFamily="18" charset="2"/>
                </a:rPr>
                <a:t> </a:t>
              </a:r>
              <a:r>
                <a:rPr lang="en-US" sz="1400" b="1" dirty="0" err="1">
                  <a:solidFill>
                    <a:srgbClr val="FFFF00"/>
                  </a:solidFill>
                  <a:sym typeface="Symbol" pitchFamily="18" charset="2"/>
                </a:rPr>
                <a:t>secuencia</a:t>
              </a:r>
              <a:r>
                <a:rPr lang="en-US" sz="1400" b="1" dirty="0">
                  <a:solidFill>
                    <a:srgbClr val="FFFF00"/>
                  </a:solidFill>
                  <a:sym typeface="Symbol" pitchFamily="18" charset="2"/>
                </a:rPr>
                <a:t> causal</a:t>
              </a:r>
              <a:r>
                <a:rPr lang="en-US" sz="1400" b="1" dirty="0">
                  <a:solidFill>
                    <a:srgbClr val="FFFF00"/>
                  </a:solidFill>
                </a:rPr>
                <a:t> </a:t>
              </a:r>
            </a:p>
          </p:txBody>
        </p:sp>
      </p:grpSp>
    </p:spTree>
    <p:extLst>
      <p:ext uri="{BB962C8B-B14F-4D97-AF65-F5344CB8AC3E}">
        <p14:creationId xmlns:p14="http://schemas.microsoft.com/office/powerpoint/2010/main" xmlns="" val="285971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p:cNvGrpSpPr>
            <a:grpSpLocks/>
          </p:cNvGrpSpPr>
          <p:nvPr/>
        </p:nvGrpSpPr>
        <p:grpSpPr bwMode="auto">
          <a:xfrm>
            <a:off x="285750" y="1357313"/>
            <a:ext cx="8716963" cy="1071562"/>
            <a:chOff x="96" y="2545"/>
            <a:chExt cx="5491" cy="675"/>
          </a:xfrm>
        </p:grpSpPr>
        <p:grpSp>
          <p:nvGrpSpPr>
            <p:cNvPr id="5141" name="Group 95"/>
            <p:cNvGrpSpPr>
              <a:grpSpLocks/>
            </p:cNvGrpSpPr>
            <p:nvPr/>
          </p:nvGrpSpPr>
          <p:grpSpPr bwMode="auto">
            <a:xfrm>
              <a:off x="96" y="2545"/>
              <a:ext cx="5369" cy="334"/>
              <a:chOff x="96" y="2545"/>
              <a:chExt cx="5369" cy="334"/>
            </a:xfrm>
          </p:grpSpPr>
          <p:graphicFrame>
            <p:nvGraphicFramePr>
              <p:cNvPr id="5124" name="Object 2"/>
              <p:cNvGraphicFramePr>
                <a:graphicFrameLocks noChangeAspect="1"/>
              </p:cNvGraphicFramePr>
              <p:nvPr/>
            </p:nvGraphicFramePr>
            <p:xfrm>
              <a:off x="2643" y="2545"/>
              <a:ext cx="941" cy="334"/>
            </p:xfrm>
            <a:graphic>
              <a:graphicData uri="http://schemas.openxmlformats.org/presentationml/2006/ole">
                <p:oleObj spid="_x0000_s139278" name="Ecuación" r:id="rId3" imgW="1244600" imgH="444500" progId="Equation.3">
                  <p:embed/>
                </p:oleObj>
              </a:graphicData>
            </a:graphic>
          </p:graphicFrame>
          <p:sp>
            <p:nvSpPr>
              <p:cNvPr id="5144" name="Text Box 23"/>
              <p:cNvSpPr txBox="1">
                <a:spLocks noChangeArrowheads="1"/>
              </p:cNvSpPr>
              <p:nvPr/>
            </p:nvSpPr>
            <p:spPr bwMode="auto">
              <a:xfrm>
                <a:off x="96" y="2615"/>
                <a:ext cx="2567" cy="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rPr>
                  <a:t>3.- </a:t>
                </a:r>
                <a:r>
                  <a:rPr lang="en-US" altLang="es-MX" sz="1400" b="1">
                    <a:solidFill>
                      <a:srgbClr val="FFFF00"/>
                    </a:solidFill>
                  </a:rPr>
                  <a:t>Secuencia hacia la izquierda</a:t>
                </a:r>
                <a:r>
                  <a:rPr lang="en-US" altLang="es-MX" sz="1400">
                    <a:solidFill>
                      <a:srgbClr val="FFFF00"/>
                    </a:solidFill>
                  </a:rPr>
                  <a:t>: </a:t>
                </a:r>
                <a:r>
                  <a:rPr lang="en-US" altLang="es-MX" sz="1400" i="1">
                    <a:solidFill>
                      <a:srgbClr val="FFFF00"/>
                    </a:solidFill>
                  </a:rPr>
                  <a:t>x</a:t>
                </a:r>
                <a:r>
                  <a:rPr lang="en-US" altLang="es-MX" sz="1400">
                    <a:solidFill>
                      <a:srgbClr val="FFFF00"/>
                    </a:solidFill>
                  </a:rPr>
                  <a:t>[</a:t>
                </a:r>
                <a:r>
                  <a:rPr lang="en-US" altLang="es-MX" sz="1400" i="1">
                    <a:solidFill>
                      <a:srgbClr val="FFFF00"/>
                    </a:solidFill>
                  </a:rPr>
                  <a:t>n</a:t>
                </a:r>
                <a:r>
                  <a:rPr lang="en-US" altLang="es-MX" sz="1400">
                    <a:solidFill>
                      <a:srgbClr val="FFFF00"/>
                    </a:solidFill>
                  </a:rPr>
                  <a:t>] = 0 para </a:t>
                </a:r>
                <a:r>
                  <a:rPr lang="en-US" altLang="es-MX" sz="1400" i="1">
                    <a:solidFill>
                      <a:srgbClr val="FFFF00"/>
                    </a:solidFill>
                  </a:rPr>
                  <a:t>n &gt;</a:t>
                </a:r>
                <a:r>
                  <a:rPr lang="en-US" altLang="es-MX" sz="1400">
                    <a:solidFill>
                      <a:srgbClr val="FFFF00"/>
                    </a:solidFill>
                  </a:rPr>
                  <a:t> </a:t>
                </a:r>
                <a:r>
                  <a:rPr lang="en-US" altLang="es-MX" sz="1400" i="1">
                    <a:solidFill>
                      <a:srgbClr val="FFFF00"/>
                    </a:solidFill>
                  </a:rPr>
                  <a:t>n</a:t>
                </a:r>
                <a:r>
                  <a:rPr lang="en-US" altLang="es-MX" sz="1400" baseline="-25000">
                    <a:solidFill>
                      <a:srgbClr val="FFFF00"/>
                    </a:solidFill>
                  </a:rPr>
                  <a:t>2</a:t>
                </a:r>
                <a:r>
                  <a:rPr lang="en-US" altLang="es-MX" sz="1400">
                    <a:solidFill>
                      <a:srgbClr val="FFFF00"/>
                    </a:solidFill>
                  </a:rPr>
                  <a:t> </a:t>
                </a:r>
                <a:endParaRPr lang="en-US" altLang="es-MX" sz="1400">
                  <a:solidFill>
                    <a:srgbClr val="FFFF00"/>
                  </a:solidFill>
                  <a:latin typeface="Arial" charset="0"/>
                </a:endParaRPr>
              </a:p>
            </p:txBody>
          </p:sp>
          <p:sp>
            <p:nvSpPr>
              <p:cNvPr id="5145" name="Text Box 4"/>
              <p:cNvSpPr txBox="1">
                <a:spLocks noChangeArrowheads="1"/>
              </p:cNvSpPr>
              <p:nvPr/>
            </p:nvSpPr>
            <p:spPr bwMode="auto">
              <a:xfrm>
                <a:off x="3618" y="2612"/>
                <a:ext cx="1847" cy="206"/>
              </a:xfrm>
              <a:prstGeom prst="rect">
                <a:avLst/>
              </a:prstGeom>
              <a:noFill/>
              <a:ln w="25400" algn="ctr">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b="1">
                    <a:solidFill>
                      <a:srgbClr val="FFFF00"/>
                    </a:solidFill>
                  </a:rPr>
                  <a:t>RC</a:t>
                </a:r>
                <a:r>
                  <a:rPr lang="en-US" altLang="es-MX" sz="1400">
                    <a:solidFill>
                      <a:srgbClr val="FFFF00"/>
                    </a:solidFill>
                  </a:rPr>
                  <a:t>:  interior de un círculo, </a:t>
                </a:r>
                <a:r>
                  <a:rPr lang="en-US" altLang="es-MX" sz="1400">
                    <a:solidFill>
                      <a:srgbClr val="FFFF00"/>
                    </a:solidFill>
                    <a:cs typeface="Times New Roman" pitchFamily="18" charset="0"/>
                  </a:rPr>
                  <a:t>| </a:t>
                </a:r>
                <a:r>
                  <a:rPr lang="en-US" altLang="es-MX" sz="1400" i="1">
                    <a:solidFill>
                      <a:srgbClr val="FFFF00"/>
                    </a:solidFill>
                  </a:rPr>
                  <a:t>z</a:t>
                </a:r>
                <a:r>
                  <a:rPr lang="en-US" altLang="es-MX" sz="1400">
                    <a:solidFill>
                      <a:srgbClr val="FFFF00"/>
                    </a:solidFill>
                    <a:cs typeface="Times New Roman" pitchFamily="18" charset="0"/>
                  </a:rPr>
                  <a:t> | &lt; </a:t>
                </a:r>
                <a:r>
                  <a:rPr lang="en-US" altLang="es-MX" sz="1400" i="1">
                    <a:solidFill>
                      <a:srgbClr val="FFFF00"/>
                    </a:solidFill>
                    <a:cs typeface="Times New Roman" pitchFamily="18" charset="0"/>
                  </a:rPr>
                  <a:t>Rx</a:t>
                </a:r>
                <a:r>
                  <a:rPr lang="en-US" altLang="es-MX" sz="1600" i="1" baseline="30000">
                    <a:solidFill>
                      <a:srgbClr val="FFFF00"/>
                    </a:solidFill>
                    <a:cs typeface="Times New Roman" pitchFamily="18" charset="0"/>
                  </a:rPr>
                  <a:t>+</a:t>
                </a:r>
                <a:r>
                  <a:rPr lang="en-US" altLang="es-MX" sz="1400">
                    <a:solidFill>
                      <a:srgbClr val="FFFF00"/>
                    </a:solidFill>
                    <a:cs typeface="Times New Roman" pitchFamily="18" charset="0"/>
                    <a:sym typeface="Symbol" pitchFamily="18" charset="2"/>
                  </a:rPr>
                  <a:t>     </a:t>
                </a:r>
                <a:r>
                  <a:rPr lang="en-US" altLang="es-MX" sz="1400">
                    <a:solidFill>
                      <a:srgbClr val="FFFF00"/>
                    </a:solidFill>
                  </a:rPr>
                  <a:t> </a:t>
                </a:r>
              </a:p>
            </p:txBody>
          </p:sp>
        </p:grpSp>
        <p:sp>
          <p:nvSpPr>
            <p:cNvPr id="5142" name="Text Box 42"/>
            <p:cNvSpPr txBox="1">
              <a:spLocks noChangeArrowheads="1"/>
            </p:cNvSpPr>
            <p:nvPr/>
          </p:nvSpPr>
          <p:spPr bwMode="auto">
            <a:xfrm>
              <a:off x="317" y="2916"/>
              <a:ext cx="2317" cy="1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u="sng">
                  <a:solidFill>
                    <a:srgbClr val="FFFF00"/>
                  </a:solidFill>
                </a:rPr>
                <a:t>Demostración</a:t>
              </a:r>
              <a:r>
                <a:rPr lang="en-US" altLang="es-MX" sz="1400">
                  <a:solidFill>
                    <a:srgbClr val="FFFF00"/>
                  </a:solidFill>
                </a:rPr>
                <a:t>: sustituyendo la variable  </a:t>
              </a:r>
              <a:r>
                <a:rPr lang="en-US" altLang="es-MX" sz="1400" i="1">
                  <a:solidFill>
                    <a:srgbClr val="FFFF00"/>
                  </a:solidFill>
                </a:rPr>
                <a:t>n</a:t>
              </a:r>
              <a:r>
                <a:rPr lang="en-US" altLang="es-MX" sz="1400">
                  <a:solidFill>
                    <a:srgbClr val="FFFF00"/>
                  </a:solidFill>
                </a:rPr>
                <a:t> = -</a:t>
              </a:r>
              <a:r>
                <a:rPr lang="en-US" altLang="es-MX" sz="1400" i="1">
                  <a:solidFill>
                    <a:srgbClr val="FFFF00"/>
                  </a:solidFill>
                </a:rPr>
                <a:t>m</a:t>
              </a:r>
              <a:r>
                <a:rPr lang="en-US" altLang="es-MX" sz="1400">
                  <a:solidFill>
                    <a:srgbClr val="FFFF00"/>
                  </a:solidFill>
                </a:rPr>
                <a:t> </a:t>
              </a:r>
              <a:r>
                <a:rPr lang="en-US" altLang="es-MX" sz="1400">
                  <a:solidFill>
                    <a:srgbClr val="FFFF00"/>
                  </a:solidFill>
                  <a:sym typeface="Symbol" pitchFamily="18" charset="2"/>
                </a:rPr>
                <a:t></a:t>
              </a:r>
              <a:r>
                <a:rPr lang="en-US" altLang="es-MX" sz="1400">
                  <a:solidFill>
                    <a:srgbClr val="FFFF00"/>
                  </a:solidFill>
                </a:rPr>
                <a:t>   </a:t>
              </a:r>
            </a:p>
            <a:p>
              <a:pPr eaLnBrk="1" hangingPunct="1"/>
              <a:r>
                <a:rPr lang="en-US" altLang="es-MX" sz="1400">
                  <a:solidFill>
                    <a:srgbClr val="FFFF00"/>
                  </a:solidFill>
                </a:rPr>
                <a:t>                 </a:t>
              </a:r>
              <a:endParaRPr lang="en-US" altLang="es-MX" sz="1400">
                <a:solidFill>
                  <a:srgbClr val="FFFF00"/>
                </a:solidFill>
                <a:latin typeface="Arial" charset="0"/>
              </a:endParaRPr>
            </a:p>
          </p:txBody>
        </p:sp>
        <p:sp>
          <p:nvSpPr>
            <p:cNvPr id="5143" name="Text Box 42"/>
            <p:cNvSpPr txBox="1">
              <a:spLocks noChangeArrowheads="1"/>
            </p:cNvSpPr>
            <p:nvPr/>
          </p:nvSpPr>
          <p:spPr bwMode="auto">
            <a:xfrm>
              <a:off x="3658" y="2925"/>
              <a:ext cx="1929"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rPr>
                <a:t>se aplican los resultados anteriores con </a:t>
              </a:r>
              <a:r>
                <a:rPr lang="en-US" altLang="es-MX" sz="1400" i="1">
                  <a:solidFill>
                    <a:srgbClr val="FFFF00"/>
                  </a:solidFill>
                </a:rPr>
                <a:t>n</a:t>
              </a:r>
              <a:r>
                <a:rPr lang="en-US" altLang="es-MX" sz="1400">
                  <a:solidFill>
                    <a:srgbClr val="FFFF00"/>
                  </a:solidFill>
                </a:rPr>
                <a:t> reemplazada por –</a:t>
              </a:r>
              <a:r>
                <a:rPr lang="en-US" altLang="es-MX" sz="1400" i="1">
                  <a:solidFill>
                    <a:srgbClr val="FFFF00"/>
                  </a:solidFill>
                </a:rPr>
                <a:t>n</a:t>
              </a:r>
              <a:r>
                <a:rPr lang="en-US" altLang="es-MX" sz="1400">
                  <a:solidFill>
                    <a:srgbClr val="FFFF00"/>
                  </a:solidFill>
                </a:rPr>
                <a:t> y </a:t>
              </a:r>
              <a:r>
                <a:rPr lang="en-US" altLang="es-MX" sz="1400" i="1">
                  <a:solidFill>
                    <a:srgbClr val="FFFF00"/>
                  </a:solidFill>
                </a:rPr>
                <a:t>z</a:t>
              </a:r>
              <a:r>
                <a:rPr lang="en-US" altLang="es-MX" sz="1400">
                  <a:solidFill>
                    <a:srgbClr val="FFFF00"/>
                  </a:solidFill>
                </a:rPr>
                <a:t> por </a:t>
              </a:r>
              <a:r>
                <a:rPr lang="en-US" altLang="es-MX" sz="1400" i="1">
                  <a:solidFill>
                    <a:srgbClr val="FFFF00"/>
                  </a:solidFill>
                </a:rPr>
                <a:t>z</a:t>
              </a:r>
              <a:r>
                <a:rPr lang="en-US" altLang="es-MX" sz="1600" baseline="30000">
                  <a:solidFill>
                    <a:srgbClr val="FFFF00"/>
                  </a:solidFill>
                </a:rPr>
                <a:t>-</a:t>
              </a:r>
              <a:r>
                <a:rPr lang="en-US" altLang="es-MX" sz="1400" baseline="30000">
                  <a:solidFill>
                    <a:srgbClr val="FFFF00"/>
                  </a:solidFill>
                </a:rPr>
                <a:t>1</a:t>
              </a:r>
              <a:r>
                <a:rPr lang="en-US" altLang="es-MX" sz="1400">
                  <a:solidFill>
                    <a:srgbClr val="FFFF00"/>
                  </a:solidFill>
                </a:rPr>
                <a:t>.  </a:t>
              </a:r>
            </a:p>
            <a:p>
              <a:pPr eaLnBrk="1" hangingPunct="1"/>
              <a:r>
                <a:rPr lang="en-US" altLang="es-MX" sz="1400">
                  <a:solidFill>
                    <a:srgbClr val="FFFF00"/>
                  </a:solidFill>
                </a:rPr>
                <a:t>                 </a:t>
              </a:r>
              <a:endParaRPr lang="en-US" altLang="es-MX" sz="1400">
                <a:solidFill>
                  <a:srgbClr val="FFFF00"/>
                </a:solidFill>
                <a:latin typeface="Arial" charset="0"/>
              </a:endParaRPr>
            </a:p>
          </p:txBody>
        </p:sp>
        <p:graphicFrame>
          <p:nvGraphicFramePr>
            <p:cNvPr id="5123" name="Object 29"/>
            <p:cNvGraphicFramePr>
              <a:graphicFrameLocks noChangeAspect="1"/>
            </p:cNvGraphicFramePr>
            <p:nvPr/>
          </p:nvGraphicFramePr>
          <p:xfrm>
            <a:off x="2610" y="2839"/>
            <a:ext cx="1018" cy="344"/>
          </p:xfrm>
          <a:graphic>
            <a:graphicData uri="http://schemas.openxmlformats.org/presentationml/2006/ole">
              <p:oleObj spid="_x0000_s139279" name="Ecuación" r:id="rId4" imgW="1346200" imgH="457200" progId="Equation.3">
                <p:embed/>
              </p:oleObj>
            </a:graphicData>
          </a:graphic>
        </p:graphicFrame>
      </p:grpSp>
      <p:sp>
        <p:nvSpPr>
          <p:cNvPr id="10" name="Text Box 4"/>
          <p:cNvSpPr txBox="1">
            <a:spLocks noChangeArrowheads="1"/>
          </p:cNvSpPr>
          <p:nvPr/>
        </p:nvSpPr>
        <p:spPr bwMode="auto">
          <a:xfrm>
            <a:off x="633413" y="2478088"/>
            <a:ext cx="80168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u="sng">
                <a:solidFill>
                  <a:srgbClr val="FFFF00"/>
                </a:solidFill>
              </a:rPr>
              <a:t>Caso particular</a:t>
            </a:r>
            <a:r>
              <a:rPr lang="en-US" altLang="es-MX" sz="1400">
                <a:solidFill>
                  <a:srgbClr val="FFFF00"/>
                </a:solidFill>
              </a:rPr>
              <a:t>: la sumatoria diverge para  </a:t>
            </a:r>
            <a:r>
              <a:rPr lang="en-US" altLang="es-MX" sz="1400" i="1">
                <a:solidFill>
                  <a:srgbClr val="FFFF00"/>
                </a:solidFill>
              </a:rPr>
              <a:t>z</a:t>
            </a:r>
            <a:r>
              <a:rPr lang="en-US" altLang="es-MX" sz="1400">
                <a:solidFill>
                  <a:srgbClr val="FFFF00"/>
                </a:solidFill>
              </a:rPr>
              <a:t> = 0</a:t>
            </a:r>
            <a:r>
              <a:rPr lang="en-US" altLang="es-MX" sz="1400">
                <a:solidFill>
                  <a:srgbClr val="FFFF00"/>
                </a:solidFill>
                <a:cs typeface="Times New Roman" pitchFamily="18" charset="0"/>
                <a:sym typeface="Symbol" pitchFamily="18" charset="2"/>
              </a:rPr>
              <a:t> si </a:t>
            </a:r>
            <a:r>
              <a:rPr lang="en-US" altLang="es-MX" sz="1400" i="1">
                <a:solidFill>
                  <a:srgbClr val="FFFF00"/>
                </a:solidFill>
                <a:cs typeface="Times New Roman" pitchFamily="18" charset="0"/>
                <a:sym typeface="Symbol" pitchFamily="18" charset="2"/>
              </a:rPr>
              <a:t>n</a:t>
            </a:r>
            <a:r>
              <a:rPr lang="en-US" altLang="es-MX" sz="1400" baseline="-25000">
                <a:solidFill>
                  <a:srgbClr val="FFFF00"/>
                </a:solidFill>
                <a:cs typeface="Times New Roman" pitchFamily="18" charset="0"/>
                <a:sym typeface="Symbol" pitchFamily="18" charset="2"/>
              </a:rPr>
              <a:t>2</a:t>
            </a:r>
            <a:r>
              <a:rPr lang="en-US" altLang="es-MX" sz="1400">
                <a:solidFill>
                  <a:srgbClr val="FFFF00"/>
                </a:solidFill>
                <a:cs typeface="Times New Roman" pitchFamily="18" charset="0"/>
                <a:sym typeface="Symbol" pitchFamily="18" charset="2"/>
              </a:rPr>
              <a:t> &gt;</a:t>
            </a:r>
            <a:r>
              <a:rPr lang="en-US" altLang="es-MX" sz="1400">
                <a:solidFill>
                  <a:srgbClr val="FFFF00"/>
                </a:solidFill>
              </a:rPr>
              <a:t> 0 </a:t>
            </a:r>
            <a:r>
              <a:rPr lang="en-US" altLang="es-MX" sz="1400">
                <a:solidFill>
                  <a:srgbClr val="FFFF00"/>
                </a:solidFill>
                <a:sym typeface="Symbol" pitchFamily="18" charset="2"/>
              </a:rPr>
              <a:t></a:t>
            </a:r>
            <a:r>
              <a:rPr lang="en-US" altLang="es-MX" sz="1400">
                <a:solidFill>
                  <a:srgbClr val="FFFF00"/>
                </a:solidFill>
                <a:cs typeface="Times New Roman" pitchFamily="18" charset="0"/>
                <a:sym typeface="Symbol" pitchFamily="18" charset="2"/>
              </a:rPr>
              <a:t> si converge para </a:t>
            </a:r>
            <a:r>
              <a:rPr lang="en-US" altLang="es-MX" sz="1400" i="1">
                <a:solidFill>
                  <a:srgbClr val="FFFF00"/>
                </a:solidFill>
                <a:cs typeface="Times New Roman" pitchFamily="18" charset="0"/>
                <a:sym typeface="Symbol" pitchFamily="18" charset="2"/>
              </a:rPr>
              <a:t>z</a:t>
            </a:r>
            <a:r>
              <a:rPr lang="en-US" altLang="es-MX" sz="1400">
                <a:solidFill>
                  <a:srgbClr val="FFFF00"/>
                </a:solidFill>
                <a:cs typeface="Times New Roman" pitchFamily="18" charset="0"/>
                <a:sym typeface="Symbol" pitchFamily="18" charset="2"/>
              </a:rPr>
              <a:t> = 0 entonces </a:t>
            </a:r>
            <a:r>
              <a:rPr lang="en-US" altLang="es-MX" sz="1400" i="1">
                <a:solidFill>
                  <a:srgbClr val="FFFF00"/>
                </a:solidFill>
                <a:cs typeface="Times New Roman" pitchFamily="18" charset="0"/>
                <a:sym typeface="Symbol" pitchFamily="18" charset="2"/>
              </a:rPr>
              <a:t>x</a:t>
            </a:r>
            <a:r>
              <a:rPr lang="en-US" altLang="es-MX" sz="1400">
                <a:solidFill>
                  <a:srgbClr val="FFFF00"/>
                </a:solidFill>
                <a:cs typeface="Times New Roman" pitchFamily="18" charset="0"/>
                <a:sym typeface="Symbol" pitchFamily="18" charset="2"/>
              </a:rPr>
              <a:t>[</a:t>
            </a:r>
            <a:r>
              <a:rPr lang="en-US" altLang="es-MX" sz="1400" i="1">
                <a:solidFill>
                  <a:srgbClr val="FFFF00"/>
                </a:solidFill>
                <a:cs typeface="Times New Roman" pitchFamily="18" charset="0"/>
                <a:sym typeface="Symbol" pitchFamily="18" charset="2"/>
              </a:rPr>
              <a:t>n</a:t>
            </a:r>
            <a:r>
              <a:rPr lang="en-US" altLang="es-MX" sz="1400">
                <a:solidFill>
                  <a:srgbClr val="FFFF00"/>
                </a:solidFill>
                <a:cs typeface="Times New Roman" pitchFamily="18" charset="0"/>
                <a:sym typeface="Symbol" pitchFamily="18" charset="2"/>
              </a:rPr>
              <a:t>] = 0 para n </a:t>
            </a:r>
            <a:r>
              <a:rPr lang="en-US" altLang="es-MX" sz="1200">
                <a:solidFill>
                  <a:srgbClr val="FFFF00"/>
                </a:solidFill>
                <a:cs typeface="Times New Roman" pitchFamily="18" charset="0"/>
                <a:sym typeface="Symbol" pitchFamily="18" charset="2"/>
              </a:rPr>
              <a:t></a:t>
            </a:r>
            <a:r>
              <a:rPr lang="en-US" altLang="es-MX" sz="1400">
                <a:solidFill>
                  <a:srgbClr val="FFFF00"/>
                </a:solidFill>
                <a:cs typeface="Times New Roman" pitchFamily="18" charset="0"/>
                <a:sym typeface="Symbol" pitchFamily="18" charset="2"/>
              </a:rPr>
              <a:t> 0.    </a:t>
            </a:r>
            <a:r>
              <a:rPr lang="en-US" altLang="es-MX" sz="1400">
                <a:solidFill>
                  <a:srgbClr val="FFFF00"/>
                </a:solidFill>
              </a:rPr>
              <a:t> </a:t>
            </a:r>
          </a:p>
        </p:txBody>
      </p:sp>
      <p:grpSp>
        <p:nvGrpSpPr>
          <p:cNvPr id="4" name="Group 97"/>
          <p:cNvGrpSpPr>
            <a:grpSpLocks/>
          </p:cNvGrpSpPr>
          <p:nvPr/>
        </p:nvGrpSpPr>
        <p:grpSpPr bwMode="auto">
          <a:xfrm>
            <a:off x="282575" y="2801938"/>
            <a:ext cx="4892675" cy="515937"/>
            <a:chOff x="94" y="3455"/>
            <a:chExt cx="3082" cy="325"/>
          </a:xfrm>
        </p:grpSpPr>
        <p:sp>
          <p:nvSpPr>
            <p:cNvPr id="5140" name="Text Box 23"/>
            <p:cNvSpPr txBox="1">
              <a:spLocks noChangeArrowheads="1"/>
            </p:cNvSpPr>
            <p:nvPr/>
          </p:nvSpPr>
          <p:spPr bwMode="auto">
            <a:xfrm>
              <a:off x="94" y="3516"/>
              <a:ext cx="1127"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rPr>
                <a:t>4.- </a:t>
              </a:r>
              <a:r>
                <a:rPr lang="en-US" altLang="es-MX" sz="1400" b="1">
                  <a:solidFill>
                    <a:srgbClr val="FFFF00"/>
                  </a:solidFill>
                </a:rPr>
                <a:t>Secuencia bilateral</a:t>
              </a:r>
              <a:r>
                <a:rPr lang="en-US" altLang="es-MX" sz="1400">
                  <a:solidFill>
                    <a:srgbClr val="FFFF00"/>
                  </a:solidFill>
                </a:rPr>
                <a:t>:</a:t>
              </a:r>
              <a:endParaRPr lang="en-US" altLang="es-MX" sz="1400">
                <a:solidFill>
                  <a:srgbClr val="FFFF00"/>
                </a:solidFill>
                <a:latin typeface="Arial" charset="0"/>
              </a:endParaRPr>
            </a:p>
          </p:txBody>
        </p:sp>
        <p:graphicFrame>
          <p:nvGraphicFramePr>
            <p:cNvPr id="5122" name="Object 79"/>
            <p:cNvGraphicFramePr>
              <a:graphicFrameLocks noChangeAspect="1"/>
            </p:cNvGraphicFramePr>
            <p:nvPr/>
          </p:nvGraphicFramePr>
          <p:xfrm>
            <a:off x="1262" y="3455"/>
            <a:ext cx="1914" cy="325"/>
          </p:xfrm>
          <a:graphic>
            <a:graphicData uri="http://schemas.openxmlformats.org/presentationml/2006/ole">
              <p:oleObj spid="_x0000_s139280" name="Ecuación" r:id="rId5" imgW="2540000" imgH="431800" progId="Equation.3">
                <p:embed/>
              </p:oleObj>
            </a:graphicData>
          </a:graphic>
        </p:graphicFrame>
      </p:grpSp>
      <p:grpSp>
        <p:nvGrpSpPr>
          <p:cNvPr id="5" name="Group 102"/>
          <p:cNvGrpSpPr>
            <a:grpSpLocks/>
          </p:cNvGrpSpPr>
          <p:nvPr/>
        </p:nvGrpSpPr>
        <p:grpSpPr bwMode="auto">
          <a:xfrm>
            <a:off x="3167063" y="2744788"/>
            <a:ext cx="5449887" cy="769937"/>
            <a:chOff x="1911" y="3419"/>
            <a:chExt cx="3433" cy="485"/>
          </a:xfrm>
        </p:grpSpPr>
        <p:sp>
          <p:nvSpPr>
            <p:cNvPr id="5137" name="Oval 84"/>
            <p:cNvSpPr>
              <a:spLocks noChangeArrowheads="1"/>
            </p:cNvSpPr>
            <p:nvPr/>
          </p:nvSpPr>
          <p:spPr bwMode="auto">
            <a:xfrm>
              <a:off x="1911" y="3419"/>
              <a:ext cx="590" cy="399"/>
            </a:xfrm>
            <a:prstGeom prst="ellipse">
              <a:avLst/>
            </a:pr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5138" name="Freeform 85"/>
            <p:cNvSpPr>
              <a:spLocks/>
            </p:cNvSpPr>
            <p:nvPr/>
          </p:nvSpPr>
          <p:spPr bwMode="auto">
            <a:xfrm>
              <a:off x="2459" y="3715"/>
              <a:ext cx="1275" cy="189"/>
            </a:xfrm>
            <a:custGeom>
              <a:avLst/>
              <a:gdLst>
                <a:gd name="T0" fmla="*/ 0 w 1275"/>
                <a:gd name="T1" fmla="*/ 1 h 189"/>
                <a:gd name="T2" fmla="*/ 302 w 1275"/>
                <a:gd name="T3" fmla="*/ 184 h 189"/>
                <a:gd name="T4" fmla="*/ 1123 w 1275"/>
                <a:gd name="T5" fmla="*/ 29 h 189"/>
                <a:gd name="T6" fmla="*/ 1215 w 1275"/>
                <a:gd name="T7" fmla="*/ 8 h 189"/>
                <a:gd name="T8" fmla="*/ 0 60000 65536"/>
                <a:gd name="T9" fmla="*/ 0 60000 65536"/>
                <a:gd name="T10" fmla="*/ 0 60000 65536"/>
                <a:gd name="T11" fmla="*/ 0 60000 65536"/>
                <a:gd name="T12" fmla="*/ 0 w 1275"/>
                <a:gd name="T13" fmla="*/ 0 h 189"/>
                <a:gd name="T14" fmla="*/ 1275 w 1275"/>
                <a:gd name="T15" fmla="*/ 189 h 189"/>
              </a:gdLst>
              <a:ahLst/>
              <a:cxnLst>
                <a:cxn ang="T8">
                  <a:pos x="T0" y="T1"/>
                </a:cxn>
                <a:cxn ang="T9">
                  <a:pos x="T2" y="T3"/>
                </a:cxn>
                <a:cxn ang="T10">
                  <a:pos x="T4" y="T5"/>
                </a:cxn>
                <a:cxn ang="T11">
                  <a:pos x="T6" y="T7"/>
                </a:cxn>
              </a:cxnLst>
              <a:rect l="T12" t="T13" r="T14" b="T15"/>
              <a:pathLst>
                <a:path w="1275" h="189">
                  <a:moveTo>
                    <a:pt x="0" y="1"/>
                  </a:moveTo>
                  <a:cubicBezTo>
                    <a:pt x="57" y="90"/>
                    <a:pt x="115" y="179"/>
                    <a:pt x="302" y="184"/>
                  </a:cubicBezTo>
                  <a:cubicBezTo>
                    <a:pt x="489" y="189"/>
                    <a:pt x="971" y="58"/>
                    <a:pt x="1123" y="29"/>
                  </a:cubicBezTo>
                  <a:cubicBezTo>
                    <a:pt x="1275" y="0"/>
                    <a:pt x="1200" y="12"/>
                    <a:pt x="1215" y="8"/>
                  </a:cubicBezTo>
                </a:path>
              </a:pathLst>
            </a:custGeom>
            <a:noFill/>
            <a:ln w="19050">
              <a:solidFill>
                <a:schemeClr val="accent2"/>
              </a:solidFill>
              <a:round/>
              <a:headEnd/>
              <a:tailEnd type="stealth" w="med" len="me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5139" name="Text Box 42"/>
            <p:cNvSpPr txBox="1">
              <a:spLocks noChangeArrowheads="1"/>
            </p:cNvSpPr>
            <p:nvPr/>
          </p:nvSpPr>
          <p:spPr bwMode="auto">
            <a:xfrm>
              <a:off x="3703" y="3656"/>
              <a:ext cx="1641" cy="1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t>hacia la derecha </a:t>
              </a:r>
              <a:r>
                <a:rPr lang="en-US" altLang="es-MX" sz="1400">
                  <a:sym typeface="Symbol" pitchFamily="18" charset="2"/>
                </a:rPr>
                <a:t></a:t>
              </a:r>
              <a:r>
                <a:rPr lang="en-US" altLang="es-MX" sz="1400"/>
                <a:t> RC: </a:t>
              </a:r>
              <a:r>
                <a:rPr lang="en-US" altLang="es-MX" sz="1400">
                  <a:cs typeface="Times New Roman" pitchFamily="18" charset="0"/>
                </a:rPr>
                <a:t>| </a:t>
              </a:r>
              <a:r>
                <a:rPr lang="en-US" altLang="es-MX" sz="1400" i="1"/>
                <a:t>z</a:t>
              </a:r>
              <a:r>
                <a:rPr lang="en-US" altLang="es-MX" sz="1400">
                  <a:cs typeface="Times New Roman" pitchFamily="18" charset="0"/>
                </a:rPr>
                <a:t> | &gt; </a:t>
              </a:r>
              <a:r>
                <a:rPr lang="en-US" altLang="es-MX" sz="1400" i="1">
                  <a:cs typeface="Times New Roman" pitchFamily="18" charset="0"/>
                </a:rPr>
                <a:t>Rx</a:t>
              </a:r>
              <a:r>
                <a:rPr lang="en-US" altLang="es-MX" sz="800" i="1">
                  <a:cs typeface="Times New Roman" pitchFamily="18" charset="0"/>
                </a:rPr>
                <a:t> </a:t>
              </a:r>
              <a:r>
                <a:rPr lang="en-US" altLang="es-MX" b="1" baseline="30000">
                  <a:cs typeface="Times New Roman" pitchFamily="18" charset="0"/>
                </a:rPr>
                <a:t>-</a:t>
              </a:r>
              <a:r>
                <a:rPr lang="en-US" altLang="es-MX" sz="1400">
                  <a:cs typeface="Times New Roman" pitchFamily="18" charset="0"/>
                  <a:sym typeface="Symbol" pitchFamily="18" charset="2"/>
                </a:rPr>
                <a:t> </a:t>
              </a:r>
              <a:endParaRPr lang="en-US" altLang="es-MX" sz="1400"/>
            </a:p>
            <a:p>
              <a:pPr eaLnBrk="1" hangingPunct="1"/>
              <a:r>
                <a:rPr lang="en-US" altLang="es-MX" sz="1400"/>
                <a:t>                 </a:t>
              </a:r>
            </a:p>
          </p:txBody>
        </p:sp>
      </p:grpSp>
      <p:grpSp>
        <p:nvGrpSpPr>
          <p:cNvPr id="6" name="Group 100"/>
          <p:cNvGrpSpPr>
            <a:grpSpLocks/>
          </p:cNvGrpSpPr>
          <p:nvPr/>
        </p:nvGrpSpPr>
        <p:grpSpPr bwMode="auto">
          <a:xfrm>
            <a:off x="598488" y="3567113"/>
            <a:ext cx="8315325" cy="334962"/>
            <a:chOff x="293" y="3937"/>
            <a:chExt cx="5238" cy="211"/>
          </a:xfrm>
        </p:grpSpPr>
        <p:sp>
          <p:nvSpPr>
            <p:cNvPr id="5131" name="Text Box 4"/>
            <p:cNvSpPr txBox="1">
              <a:spLocks noChangeArrowheads="1"/>
            </p:cNvSpPr>
            <p:nvPr/>
          </p:nvSpPr>
          <p:spPr bwMode="auto">
            <a:xfrm>
              <a:off x="293" y="3937"/>
              <a:ext cx="2465" cy="206"/>
            </a:xfrm>
            <a:prstGeom prst="rect">
              <a:avLst/>
            </a:prstGeom>
            <a:ln>
              <a:headEnd/>
              <a:tailEnd/>
            </a:ln>
          </p:spPr>
          <p:style>
            <a:lnRef idx="0">
              <a:schemeClr val="dk1"/>
            </a:lnRef>
            <a:fillRef idx="3">
              <a:schemeClr val="dk1"/>
            </a:fillRef>
            <a:effectRef idx="3">
              <a:schemeClr val="dk1"/>
            </a:effectRef>
            <a:fontRef idx="minor">
              <a:schemeClr val="lt1"/>
            </a:fontRef>
          </p:style>
          <p:txBody>
            <a:bodyPr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r>
                <a:rPr lang="en-US" sz="1400" b="1" smtClean="0">
                  <a:solidFill>
                    <a:srgbClr val="FFFF00"/>
                  </a:solidFill>
                </a:rPr>
                <a:t>RC</a:t>
              </a:r>
              <a:r>
                <a:rPr lang="en-US" sz="1400" smtClean="0">
                  <a:solidFill>
                    <a:srgbClr val="FFFF00"/>
                  </a:solidFill>
                </a:rPr>
                <a:t>: si </a:t>
              </a:r>
              <a:r>
                <a:rPr lang="en-US" sz="1400" i="1" smtClean="0">
                  <a:solidFill>
                    <a:srgbClr val="FFFF00"/>
                  </a:solidFill>
                  <a:cs typeface="Times New Roman" pitchFamily="18" charset="0"/>
                </a:rPr>
                <a:t>Rx</a:t>
              </a:r>
              <a:r>
                <a:rPr lang="en-US" sz="800" i="1" smtClean="0">
                  <a:solidFill>
                    <a:srgbClr val="FFFF00"/>
                  </a:solidFill>
                  <a:cs typeface="Times New Roman" pitchFamily="18" charset="0"/>
                </a:rPr>
                <a:t> </a:t>
              </a:r>
              <a:r>
                <a:rPr lang="en-US" b="1" baseline="30000" smtClean="0">
                  <a:solidFill>
                    <a:srgbClr val="FFFF00"/>
                  </a:solidFill>
                  <a:cs typeface="Times New Roman" pitchFamily="18" charset="0"/>
                </a:rPr>
                <a:t>-</a:t>
              </a:r>
              <a:r>
                <a:rPr lang="en-US" sz="1400" smtClean="0">
                  <a:solidFill>
                    <a:srgbClr val="FFFF00"/>
                  </a:solidFill>
                  <a:cs typeface="Times New Roman" pitchFamily="18" charset="0"/>
                </a:rPr>
                <a:t>&lt; </a:t>
              </a:r>
              <a:r>
                <a:rPr lang="en-US" sz="1400" i="1" smtClean="0">
                  <a:solidFill>
                    <a:srgbClr val="FFFF00"/>
                  </a:solidFill>
                  <a:cs typeface="Times New Roman" pitchFamily="18" charset="0"/>
                </a:rPr>
                <a:t>Rx</a:t>
              </a:r>
              <a:r>
                <a:rPr lang="en-US" sz="1600" i="1" baseline="30000" smtClean="0">
                  <a:solidFill>
                    <a:srgbClr val="FFFF00"/>
                  </a:solidFill>
                  <a:cs typeface="Times New Roman" pitchFamily="18" charset="0"/>
                </a:rPr>
                <a:t>+</a:t>
              </a:r>
              <a:r>
                <a:rPr lang="en-US" sz="1400" smtClean="0">
                  <a:solidFill>
                    <a:srgbClr val="FFFF00"/>
                  </a:solidFill>
                </a:rPr>
                <a:t> es la región anular </a:t>
              </a:r>
              <a:r>
                <a:rPr lang="en-US" sz="1400" i="1" smtClean="0">
                  <a:solidFill>
                    <a:srgbClr val="FFFF00"/>
                  </a:solidFill>
                  <a:cs typeface="Times New Roman" pitchFamily="18" charset="0"/>
                </a:rPr>
                <a:t>Rx</a:t>
              </a:r>
              <a:r>
                <a:rPr lang="en-US" sz="800" i="1" smtClean="0">
                  <a:solidFill>
                    <a:srgbClr val="FFFF00"/>
                  </a:solidFill>
                  <a:cs typeface="Times New Roman" pitchFamily="18" charset="0"/>
                </a:rPr>
                <a:t> </a:t>
              </a:r>
              <a:r>
                <a:rPr lang="en-US" b="1" baseline="30000" smtClean="0">
                  <a:solidFill>
                    <a:srgbClr val="FFFF00"/>
                  </a:solidFill>
                  <a:cs typeface="Times New Roman" pitchFamily="18" charset="0"/>
                </a:rPr>
                <a:t>- </a:t>
              </a:r>
              <a:r>
                <a:rPr lang="en-US" sz="1400" smtClean="0">
                  <a:solidFill>
                    <a:srgbClr val="FFFF00"/>
                  </a:solidFill>
                </a:rPr>
                <a:t>&lt; </a:t>
              </a:r>
              <a:r>
                <a:rPr lang="en-US" sz="1400" smtClean="0">
                  <a:solidFill>
                    <a:srgbClr val="FFFF00"/>
                  </a:solidFill>
                  <a:cs typeface="Times New Roman" pitchFamily="18" charset="0"/>
                </a:rPr>
                <a:t>| </a:t>
              </a:r>
              <a:r>
                <a:rPr lang="en-US" sz="1400" i="1" smtClean="0">
                  <a:solidFill>
                    <a:srgbClr val="FFFF00"/>
                  </a:solidFill>
                </a:rPr>
                <a:t>z</a:t>
              </a:r>
              <a:r>
                <a:rPr lang="en-US" sz="1400" smtClean="0">
                  <a:solidFill>
                    <a:srgbClr val="FFFF00"/>
                  </a:solidFill>
                  <a:cs typeface="Times New Roman" pitchFamily="18" charset="0"/>
                </a:rPr>
                <a:t> | &lt; </a:t>
              </a:r>
              <a:r>
                <a:rPr lang="en-US" sz="1400" i="1" smtClean="0">
                  <a:solidFill>
                    <a:srgbClr val="FFFF00"/>
                  </a:solidFill>
                  <a:cs typeface="Times New Roman" pitchFamily="18" charset="0"/>
                </a:rPr>
                <a:t>Rx</a:t>
              </a:r>
              <a:r>
                <a:rPr lang="en-US" sz="1600" i="1" baseline="30000" smtClean="0">
                  <a:solidFill>
                    <a:srgbClr val="FFFF00"/>
                  </a:solidFill>
                  <a:cs typeface="Times New Roman" pitchFamily="18" charset="0"/>
                </a:rPr>
                <a:t>+</a:t>
              </a:r>
              <a:r>
                <a:rPr lang="en-US" sz="1400" smtClean="0">
                  <a:solidFill>
                    <a:srgbClr val="FFFF00"/>
                  </a:solidFill>
                  <a:cs typeface="Times New Roman" pitchFamily="18" charset="0"/>
                  <a:sym typeface="Symbol" pitchFamily="18" charset="2"/>
                </a:rPr>
                <a:t>     </a:t>
              </a:r>
              <a:r>
                <a:rPr lang="en-US" sz="1400" smtClean="0">
                  <a:solidFill>
                    <a:srgbClr val="FFFF00"/>
                  </a:solidFill>
                </a:rPr>
                <a:t> </a:t>
              </a:r>
            </a:p>
          </p:txBody>
        </p:sp>
        <p:sp>
          <p:nvSpPr>
            <p:cNvPr id="5132" name="Text Box 42"/>
            <p:cNvSpPr txBox="1">
              <a:spLocks noChangeArrowheads="1"/>
            </p:cNvSpPr>
            <p:nvPr/>
          </p:nvSpPr>
          <p:spPr bwMode="auto">
            <a:xfrm>
              <a:off x="2837" y="3966"/>
              <a:ext cx="2694" cy="182"/>
            </a:xfrm>
            <a:prstGeom prst="rect">
              <a:avLst/>
            </a:prstGeom>
            <a:ln/>
          </p:spPr>
          <p:style>
            <a:lnRef idx="0">
              <a:schemeClr val="dk1"/>
            </a:lnRef>
            <a:fillRef idx="3">
              <a:schemeClr val="dk1"/>
            </a:fillRef>
            <a:effectRef idx="3">
              <a:schemeClr val="dk1"/>
            </a:effectRef>
            <a:fontRef idx="minor">
              <a:schemeClr val="lt1"/>
            </a:fontRef>
          </p:style>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r>
                <a:rPr lang="en-US" sz="1400" smtClean="0">
                  <a:solidFill>
                    <a:srgbClr val="FFFF00"/>
                  </a:solidFill>
                </a:rPr>
                <a:t>si </a:t>
              </a:r>
              <a:r>
                <a:rPr lang="en-US" sz="1400" i="1" smtClean="0">
                  <a:solidFill>
                    <a:srgbClr val="FFFF00"/>
                  </a:solidFill>
                  <a:cs typeface="Times New Roman" pitchFamily="18" charset="0"/>
                </a:rPr>
                <a:t>Rx</a:t>
              </a:r>
              <a:r>
                <a:rPr lang="en-US" sz="800" i="1" smtClean="0">
                  <a:solidFill>
                    <a:srgbClr val="FFFF00"/>
                  </a:solidFill>
                  <a:cs typeface="Times New Roman" pitchFamily="18" charset="0"/>
                </a:rPr>
                <a:t> </a:t>
              </a:r>
              <a:r>
                <a:rPr lang="en-US" b="1" baseline="30000" smtClean="0">
                  <a:solidFill>
                    <a:srgbClr val="FFFF00"/>
                  </a:solidFill>
                  <a:cs typeface="Times New Roman" pitchFamily="18" charset="0"/>
                </a:rPr>
                <a:t>- </a:t>
              </a:r>
              <a:r>
                <a:rPr lang="en-US" sz="1400" smtClean="0">
                  <a:solidFill>
                    <a:srgbClr val="FFFF00"/>
                  </a:solidFill>
                  <a:cs typeface="Times New Roman" pitchFamily="18" charset="0"/>
                </a:rPr>
                <a:t>&gt; </a:t>
              </a:r>
              <a:r>
                <a:rPr lang="en-US" sz="1400" i="1" smtClean="0">
                  <a:solidFill>
                    <a:srgbClr val="FFFF00"/>
                  </a:solidFill>
                  <a:cs typeface="Times New Roman" pitchFamily="18" charset="0"/>
                </a:rPr>
                <a:t>Rx</a:t>
              </a:r>
              <a:r>
                <a:rPr lang="en-US" sz="1600" i="1" baseline="30000" smtClean="0">
                  <a:solidFill>
                    <a:srgbClr val="FFFF00"/>
                  </a:solidFill>
                  <a:cs typeface="Times New Roman" pitchFamily="18" charset="0"/>
                </a:rPr>
                <a:t>+</a:t>
              </a:r>
              <a:r>
                <a:rPr lang="en-US" sz="1400" smtClean="0">
                  <a:solidFill>
                    <a:srgbClr val="FFFF00"/>
                  </a:solidFill>
                </a:rPr>
                <a:t> no existe región común y la sumatoria diverge.  </a:t>
              </a:r>
            </a:p>
            <a:p>
              <a:pPr eaLnBrk="1" hangingPunct="1">
                <a:defRPr/>
              </a:pPr>
              <a:r>
                <a:rPr lang="en-US" sz="1400" smtClean="0">
                  <a:solidFill>
                    <a:srgbClr val="FFFF00"/>
                  </a:solidFill>
                </a:rPr>
                <a:t>                 </a:t>
              </a:r>
            </a:p>
          </p:txBody>
        </p:sp>
      </p:grpSp>
      <p:sp>
        <p:nvSpPr>
          <p:cNvPr id="5130" name="20 Rectángulo"/>
          <p:cNvSpPr>
            <a:spLocks noChangeArrowheads="1"/>
          </p:cNvSpPr>
          <p:nvPr/>
        </p:nvSpPr>
        <p:spPr bwMode="auto">
          <a:xfrm>
            <a:off x="2071688" y="285750"/>
            <a:ext cx="4572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r>
              <a:rPr lang="en-US" altLang="es-MX" b="1" u="sng">
                <a:solidFill>
                  <a:srgbClr val="FFFF00"/>
                </a:solidFill>
              </a:rPr>
              <a:t>Región de convergencia según las propiedades de las secuencias</a:t>
            </a:r>
            <a:endParaRPr lang="en-US" altLang="es-MX">
              <a:solidFill>
                <a:srgbClr val="FFFF00"/>
              </a:solidFill>
              <a:latin typeface="Arial" charset="0"/>
            </a:endParaRPr>
          </a:p>
        </p:txBody>
      </p:sp>
    </p:spTree>
    <p:extLst>
      <p:ext uri="{BB962C8B-B14F-4D97-AF65-F5344CB8AC3E}">
        <p14:creationId xmlns:p14="http://schemas.microsoft.com/office/powerpoint/2010/main" xmlns="" val="4074014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ox(in)">
                                      <p:cBhvr>
                                        <p:cTn id="13" dur="500"/>
                                        <p:tgtEl>
                                          <p:spTgt spid="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0-#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Text Box 3"/>
          <p:cNvSpPr txBox="1">
            <a:spLocks noChangeArrowheads="1"/>
          </p:cNvSpPr>
          <p:nvPr/>
        </p:nvSpPr>
        <p:spPr bwMode="auto">
          <a:xfrm>
            <a:off x="158750" y="206375"/>
            <a:ext cx="87836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spcBef>
                <a:spcPct val="50000"/>
              </a:spcBef>
            </a:pPr>
            <a:r>
              <a:rPr lang="en-US" altLang="es-MX" sz="1600" b="1" u="sng">
                <a:solidFill>
                  <a:srgbClr val="FFFF00"/>
                </a:solidFill>
              </a:rPr>
              <a:t>TRANSFORMADA Z INVERSA</a:t>
            </a:r>
            <a:endParaRPr lang="en-US" altLang="es-MX" u="sng">
              <a:solidFill>
                <a:srgbClr val="FFFF00"/>
              </a:solidFill>
              <a:latin typeface="Arial" charset="0"/>
            </a:endParaRPr>
          </a:p>
        </p:txBody>
      </p:sp>
      <p:grpSp>
        <p:nvGrpSpPr>
          <p:cNvPr id="2" name="Group 100"/>
          <p:cNvGrpSpPr>
            <a:grpSpLocks/>
          </p:cNvGrpSpPr>
          <p:nvPr/>
        </p:nvGrpSpPr>
        <p:grpSpPr bwMode="auto">
          <a:xfrm>
            <a:off x="290513" y="1536700"/>
            <a:ext cx="8547100" cy="773113"/>
            <a:chOff x="131" y="485"/>
            <a:chExt cx="5384" cy="487"/>
          </a:xfrm>
        </p:grpSpPr>
        <p:sp>
          <p:nvSpPr>
            <p:cNvPr id="6171" name="Text Box 4"/>
            <p:cNvSpPr txBox="1">
              <a:spLocks noChangeArrowheads="1"/>
            </p:cNvSpPr>
            <p:nvPr/>
          </p:nvSpPr>
          <p:spPr bwMode="auto">
            <a:xfrm>
              <a:off x="131" y="613"/>
              <a:ext cx="4063"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r>
                <a:rPr lang="en-US" altLang="es-MX" sz="1400">
                  <a:solidFill>
                    <a:srgbClr val="FFFF00"/>
                  </a:solidFill>
                </a:rPr>
                <a:t>La expresión de la TZ inversa puede derivarse utilizando el teorema integreal de Cauchy:</a:t>
              </a:r>
            </a:p>
            <a:p>
              <a:pPr algn="just" eaLnBrk="1" hangingPunct="1">
                <a:lnSpc>
                  <a:spcPct val="140000"/>
                </a:lnSpc>
              </a:pPr>
              <a:r>
                <a:rPr lang="en-US" altLang="es-MX" sz="1400">
                  <a:solidFill>
                    <a:srgbClr val="FFFF00"/>
                  </a:solidFill>
                </a:rPr>
                <a:t>(</a:t>
              </a:r>
              <a:r>
                <a:rPr lang="en-US" altLang="es-MX" sz="1400" i="1">
                  <a:solidFill>
                    <a:srgbClr val="FFFF00"/>
                  </a:solidFill>
                </a:rPr>
                <a:t>C</a:t>
              </a:r>
              <a:r>
                <a:rPr lang="en-US" altLang="es-MX" sz="1400">
                  <a:solidFill>
                    <a:srgbClr val="FFFF00"/>
                  </a:solidFill>
                </a:rPr>
                <a:t> es un círculo en contra de las agujas del reloj que rodea el origen) </a:t>
              </a:r>
              <a:endParaRPr lang="en-US" altLang="es-MX" sz="1400">
                <a:solidFill>
                  <a:srgbClr val="FFFF00"/>
                </a:solidFill>
                <a:latin typeface="Arial" charset="0"/>
              </a:endParaRPr>
            </a:p>
          </p:txBody>
        </p:sp>
        <p:graphicFrame>
          <p:nvGraphicFramePr>
            <p:cNvPr id="6153" name="Object 58"/>
            <p:cNvGraphicFramePr>
              <a:graphicFrameLocks noChangeAspect="1"/>
            </p:cNvGraphicFramePr>
            <p:nvPr/>
          </p:nvGraphicFramePr>
          <p:xfrm>
            <a:off x="4177" y="485"/>
            <a:ext cx="1338" cy="404"/>
          </p:xfrm>
          <a:graphic>
            <a:graphicData uri="http://schemas.openxmlformats.org/presentationml/2006/ole">
              <p:oleObj spid="_x0000_s140322" name="Ecuación" r:id="rId3" imgW="1765300" imgH="533400" progId="Equation.3">
                <p:embed/>
              </p:oleObj>
            </a:graphicData>
          </a:graphic>
        </p:graphicFrame>
      </p:grpSp>
      <p:sp>
        <p:nvSpPr>
          <p:cNvPr id="6156" name="Text Box 40"/>
          <p:cNvSpPr txBox="1">
            <a:spLocks noChangeArrowheads="1"/>
          </p:cNvSpPr>
          <p:nvPr/>
        </p:nvSpPr>
        <p:spPr bwMode="auto">
          <a:xfrm>
            <a:off x="257175" y="1374775"/>
            <a:ext cx="2066925"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buFont typeface="Wingdings" pitchFamily="2" charset="2"/>
              <a:buChar char="Ø"/>
            </a:pPr>
            <a:r>
              <a:rPr lang="en-US" altLang="es-MX" sz="1400">
                <a:solidFill>
                  <a:srgbClr val="FFFF00"/>
                </a:solidFill>
                <a:cs typeface="Times New Roman" pitchFamily="18" charset="0"/>
                <a:sym typeface="Symbol" pitchFamily="18" charset="2"/>
              </a:rPr>
              <a:t>  </a:t>
            </a:r>
            <a:r>
              <a:rPr lang="en-US" altLang="es-MX" sz="1400" u="sng">
                <a:solidFill>
                  <a:srgbClr val="FFFF00"/>
                </a:solidFill>
                <a:cs typeface="Times New Roman" pitchFamily="18" charset="0"/>
                <a:sym typeface="Symbol" pitchFamily="18" charset="2"/>
              </a:rPr>
              <a:t>Utilizando residuos</a:t>
            </a:r>
            <a:r>
              <a:rPr lang="en-US" altLang="es-MX" sz="1400">
                <a:solidFill>
                  <a:srgbClr val="FFFF00"/>
                </a:solidFill>
                <a:cs typeface="Times New Roman" pitchFamily="18" charset="0"/>
                <a:sym typeface="Symbol" pitchFamily="18" charset="2"/>
              </a:rPr>
              <a:t> </a:t>
            </a:r>
            <a:endParaRPr lang="en-US" altLang="es-MX" sz="1400">
              <a:solidFill>
                <a:srgbClr val="FFFF00"/>
              </a:solidFill>
              <a:sym typeface="Symbol" pitchFamily="18" charset="2"/>
            </a:endParaRPr>
          </a:p>
        </p:txBody>
      </p:sp>
      <p:grpSp>
        <p:nvGrpSpPr>
          <p:cNvPr id="3" name="Group 69"/>
          <p:cNvGrpSpPr>
            <a:grpSpLocks/>
          </p:cNvGrpSpPr>
          <p:nvPr/>
        </p:nvGrpSpPr>
        <p:grpSpPr bwMode="auto">
          <a:xfrm>
            <a:off x="266700" y="2428875"/>
            <a:ext cx="3481388" cy="866775"/>
            <a:chOff x="172" y="1089"/>
            <a:chExt cx="2193" cy="546"/>
          </a:xfrm>
        </p:grpSpPr>
        <p:sp>
          <p:nvSpPr>
            <p:cNvPr id="6170" name="Text Box 7"/>
            <p:cNvSpPr txBox="1">
              <a:spLocks noChangeArrowheads="1"/>
            </p:cNvSpPr>
            <p:nvPr/>
          </p:nvSpPr>
          <p:spPr bwMode="auto">
            <a:xfrm>
              <a:off x="172" y="1089"/>
              <a:ext cx="1624"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rPr>
                <a:t>Partiendo de la expresión de la TZ,</a:t>
              </a:r>
            </a:p>
            <a:p>
              <a:pPr eaLnBrk="1" hangingPunct="1">
                <a:spcBef>
                  <a:spcPct val="50000"/>
                </a:spcBef>
              </a:pPr>
              <a:endParaRPr lang="en-US" altLang="es-MX" sz="1400">
                <a:solidFill>
                  <a:srgbClr val="FFFF00"/>
                </a:solidFill>
                <a:latin typeface="Arial" charset="0"/>
              </a:endParaRPr>
            </a:p>
          </p:txBody>
        </p:sp>
        <p:graphicFrame>
          <p:nvGraphicFramePr>
            <p:cNvPr id="6152" name="Object 60"/>
            <p:cNvGraphicFramePr>
              <a:graphicFrameLocks noChangeAspect="1"/>
            </p:cNvGraphicFramePr>
            <p:nvPr/>
          </p:nvGraphicFramePr>
          <p:xfrm>
            <a:off x="705" y="1309"/>
            <a:ext cx="1660" cy="326"/>
          </p:xfrm>
          <a:graphic>
            <a:graphicData uri="http://schemas.openxmlformats.org/presentationml/2006/ole">
              <p:oleObj spid="_x0000_s140323" name="Ecuación" r:id="rId4" imgW="2197100" imgH="431800" progId="Equation.3">
                <p:embed/>
              </p:oleObj>
            </a:graphicData>
          </a:graphic>
        </p:graphicFrame>
      </p:grpSp>
      <p:grpSp>
        <p:nvGrpSpPr>
          <p:cNvPr id="4" name="Group 70"/>
          <p:cNvGrpSpPr>
            <a:grpSpLocks/>
          </p:cNvGrpSpPr>
          <p:nvPr/>
        </p:nvGrpSpPr>
        <p:grpSpPr bwMode="auto">
          <a:xfrm>
            <a:off x="1500188" y="2428875"/>
            <a:ext cx="4195762" cy="682625"/>
            <a:chOff x="949" y="1089"/>
            <a:chExt cx="2643" cy="430"/>
          </a:xfrm>
        </p:grpSpPr>
        <p:graphicFrame>
          <p:nvGraphicFramePr>
            <p:cNvPr id="6150" name="Object 62"/>
            <p:cNvGraphicFramePr>
              <a:graphicFrameLocks noChangeAspect="1"/>
            </p:cNvGraphicFramePr>
            <p:nvPr/>
          </p:nvGraphicFramePr>
          <p:xfrm>
            <a:off x="949" y="1365"/>
            <a:ext cx="249" cy="154"/>
          </p:xfrm>
          <a:graphic>
            <a:graphicData uri="http://schemas.openxmlformats.org/presentationml/2006/ole">
              <p:oleObj spid="_x0000_s140324" name="Ecuación" r:id="rId5" imgW="419040" imgH="241200" progId="Equation.3">
                <p:embed/>
              </p:oleObj>
            </a:graphicData>
          </a:graphic>
        </p:graphicFrame>
        <p:graphicFrame>
          <p:nvGraphicFramePr>
            <p:cNvPr id="6151" name="Object 63"/>
            <p:cNvGraphicFramePr>
              <a:graphicFrameLocks noChangeAspect="1"/>
            </p:cNvGraphicFramePr>
            <p:nvPr/>
          </p:nvGraphicFramePr>
          <p:xfrm>
            <a:off x="2344" y="1365"/>
            <a:ext cx="249" cy="154"/>
          </p:xfrm>
          <a:graphic>
            <a:graphicData uri="http://schemas.openxmlformats.org/presentationml/2006/ole">
              <p:oleObj spid="_x0000_s140325" name="Ecuación" r:id="rId6" imgW="419040" imgH="241200" progId="Equation.3">
                <p:embed/>
              </p:oleObj>
            </a:graphicData>
          </a:graphic>
        </p:graphicFrame>
        <p:sp>
          <p:nvSpPr>
            <p:cNvPr id="6169" name="Text Box 7"/>
            <p:cNvSpPr txBox="1">
              <a:spLocks noChangeArrowheads="1"/>
            </p:cNvSpPr>
            <p:nvPr/>
          </p:nvSpPr>
          <p:spPr bwMode="auto">
            <a:xfrm>
              <a:off x="1773" y="1089"/>
              <a:ext cx="1819"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rPr>
                <a:t>se multiplica en ambos términos por </a:t>
              </a:r>
              <a:r>
                <a:rPr lang="en-US" altLang="es-MX" sz="1400" i="1">
                  <a:solidFill>
                    <a:srgbClr val="FFFF00"/>
                  </a:solidFill>
                </a:rPr>
                <a:t>z</a:t>
              </a:r>
              <a:r>
                <a:rPr lang="en-US" altLang="es-MX" sz="1400" i="1" baseline="30000">
                  <a:solidFill>
                    <a:srgbClr val="FFFF00"/>
                  </a:solidFill>
                </a:rPr>
                <a:t>k</a:t>
              </a:r>
              <a:r>
                <a:rPr lang="en-US" altLang="es-MX" sz="1400" baseline="30000">
                  <a:solidFill>
                    <a:srgbClr val="FFFF00"/>
                  </a:solidFill>
                </a:rPr>
                <a:t>-1</a:t>
              </a:r>
              <a:r>
                <a:rPr lang="en-US" altLang="es-MX" sz="1400">
                  <a:solidFill>
                    <a:srgbClr val="FFFF00"/>
                  </a:solidFill>
                </a:rPr>
                <a:t> </a:t>
              </a:r>
            </a:p>
            <a:p>
              <a:pPr eaLnBrk="1" hangingPunct="1">
                <a:spcBef>
                  <a:spcPct val="50000"/>
                </a:spcBef>
              </a:pPr>
              <a:endParaRPr lang="en-US" altLang="es-MX" sz="1400">
                <a:solidFill>
                  <a:srgbClr val="FFFF00"/>
                </a:solidFill>
                <a:latin typeface="Arial" charset="0"/>
              </a:endParaRPr>
            </a:p>
          </p:txBody>
        </p:sp>
      </p:grpSp>
      <p:grpSp>
        <p:nvGrpSpPr>
          <p:cNvPr id="5" name="Group 71"/>
          <p:cNvGrpSpPr>
            <a:grpSpLocks/>
          </p:cNvGrpSpPr>
          <p:nvPr/>
        </p:nvGrpSpPr>
        <p:grpSpPr bwMode="auto">
          <a:xfrm>
            <a:off x="571500" y="2428875"/>
            <a:ext cx="8024813" cy="862013"/>
            <a:chOff x="364" y="1089"/>
            <a:chExt cx="5055" cy="543"/>
          </a:xfrm>
        </p:grpSpPr>
        <p:graphicFrame>
          <p:nvGraphicFramePr>
            <p:cNvPr id="6149" name="Object 65"/>
            <p:cNvGraphicFramePr>
              <a:graphicFrameLocks noChangeAspect="1"/>
            </p:cNvGraphicFramePr>
            <p:nvPr/>
          </p:nvGraphicFramePr>
          <p:xfrm>
            <a:off x="364" y="1315"/>
            <a:ext cx="2419" cy="317"/>
          </p:xfrm>
          <a:graphic>
            <a:graphicData uri="http://schemas.openxmlformats.org/presentationml/2006/ole">
              <p:oleObj spid="_x0000_s140326" name="Equation" r:id="rId7" imgW="4239720" imgH="533520" progId="Equation.DSMT4">
                <p:embed/>
              </p:oleObj>
            </a:graphicData>
          </a:graphic>
        </p:graphicFrame>
        <p:sp>
          <p:nvSpPr>
            <p:cNvPr id="6168" name="Text Box 7"/>
            <p:cNvSpPr txBox="1">
              <a:spLocks noChangeArrowheads="1"/>
            </p:cNvSpPr>
            <p:nvPr/>
          </p:nvSpPr>
          <p:spPr bwMode="auto">
            <a:xfrm>
              <a:off x="3600" y="1089"/>
              <a:ext cx="1819"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rPr>
                <a:t>y se integra con una integral de contorno: </a:t>
              </a:r>
            </a:p>
            <a:p>
              <a:pPr eaLnBrk="1" hangingPunct="1">
                <a:spcBef>
                  <a:spcPct val="50000"/>
                </a:spcBef>
              </a:pPr>
              <a:endParaRPr lang="en-US" altLang="es-MX" sz="1400">
                <a:solidFill>
                  <a:srgbClr val="FFFF00"/>
                </a:solidFill>
                <a:latin typeface="Arial" charset="0"/>
              </a:endParaRPr>
            </a:p>
          </p:txBody>
        </p:sp>
      </p:grpSp>
      <p:grpSp>
        <p:nvGrpSpPr>
          <p:cNvPr id="6" name="Group 101"/>
          <p:cNvGrpSpPr>
            <a:grpSpLocks/>
          </p:cNvGrpSpPr>
          <p:nvPr/>
        </p:nvGrpSpPr>
        <p:grpSpPr bwMode="auto">
          <a:xfrm>
            <a:off x="587375" y="2906713"/>
            <a:ext cx="8269288" cy="989012"/>
            <a:chOff x="318" y="1348"/>
            <a:chExt cx="5209" cy="623"/>
          </a:xfrm>
        </p:grpSpPr>
        <p:sp>
          <p:nvSpPr>
            <p:cNvPr id="6167" name="Text Box 5"/>
            <p:cNvSpPr txBox="1">
              <a:spLocks noChangeArrowheads="1"/>
            </p:cNvSpPr>
            <p:nvPr/>
          </p:nvSpPr>
          <p:spPr bwMode="auto">
            <a:xfrm>
              <a:off x="2798" y="1348"/>
              <a:ext cx="2729"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rPr>
                <a:t>Intercambiando el orden de integración y sumatoria se tiene: </a:t>
              </a:r>
            </a:p>
            <a:p>
              <a:pPr eaLnBrk="1" hangingPunct="1">
                <a:spcBef>
                  <a:spcPct val="50000"/>
                </a:spcBef>
              </a:pPr>
              <a:endParaRPr lang="en-US" altLang="es-MX" sz="1400">
                <a:solidFill>
                  <a:srgbClr val="FFFF00"/>
                </a:solidFill>
                <a:latin typeface="Arial" charset="0"/>
              </a:endParaRPr>
            </a:p>
          </p:txBody>
        </p:sp>
        <p:graphicFrame>
          <p:nvGraphicFramePr>
            <p:cNvPr id="6148" name="Object 72"/>
            <p:cNvGraphicFramePr>
              <a:graphicFrameLocks noChangeAspect="1"/>
            </p:cNvGraphicFramePr>
            <p:nvPr/>
          </p:nvGraphicFramePr>
          <p:xfrm>
            <a:off x="318" y="1644"/>
            <a:ext cx="2236" cy="327"/>
          </p:xfrm>
          <a:graphic>
            <a:graphicData uri="http://schemas.openxmlformats.org/presentationml/2006/ole">
              <p:oleObj spid="_x0000_s140327" name="Ecuación" r:id="rId8" imgW="2959100" imgH="431800" progId="Equation.3">
                <p:embed/>
              </p:oleObj>
            </a:graphicData>
          </a:graphic>
        </p:graphicFrame>
      </p:grpSp>
      <p:grpSp>
        <p:nvGrpSpPr>
          <p:cNvPr id="7" name="Group 104"/>
          <p:cNvGrpSpPr>
            <a:grpSpLocks/>
          </p:cNvGrpSpPr>
          <p:nvPr/>
        </p:nvGrpSpPr>
        <p:grpSpPr bwMode="auto">
          <a:xfrm>
            <a:off x="309563" y="4076700"/>
            <a:ext cx="8045450" cy="858838"/>
            <a:chOff x="143" y="2085"/>
            <a:chExt cx="5068" cy="541"/>
          </a:xfrm>
        </p:grpSpPr>
        <p:sp>
          <p:nvSpPr>
            <p:cNvPr id="6164" name="Text Box 40"/>
            <p:cNvSpPr txBox="1">
              <a:spLocks noChangeArrowheads="1"/>
            </p:cNvSpPr>
            <p:nvPr/>
          </p:nvSpPr>
          <p:spPr bwMode="auto">
            <a:xfrm>
              <a:off x="143" y="2085"/>
              <a:ext cx="5068" cy="167"/>
            </a:xfrm>
            <a:prstGeom prst="rect">
              <a:avLst/>
            </a:prstGeom>
            <a:ln/>
          </p:spPr>
          <p:style>
            <a:lnRef idx="0">
              <a:schemeClr val="dk1"/>
            </a:lnRef>
            <a:fillRef idx="3">
              <a:schemeClr val="dk1"/>
            </a:fillRef>
            <a:effectRef idx="3">
              <a:schemeClr val="dk1"/>
            </a:effectRef>
            <a:fontRef idx="minor">
              <a:schemeClr val="lt1"/>
            </a:fontRef>
          </p:style>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defRPr/>
              </a:pPr>
              <a:r>
                <a:rPr lang="en-US" sz="1400" smtClean="0">
                  <a:solidFill>
                    <a:srgbClr val="FFFF00"/>
                  </a:solidFill>
                  <a:sym typeface="Symbol" pitchFamily="18" charset="2"/>
                </a:rPr>
                <a:t>Para transformadas Z racionales, la integral de contorno puede evaluarse con el teorema de los residuos:</a:t>
              </a:r>
            </a:p>
          </p:txBody>
        </p:sp>
        <p:graphicFrame>
          <p:nvGraphicFramePr>
            <p:cNvPr id="6147" name="Object 86"/>
            <p:cNvGraphicFramePr>
              <a:graphicFrameLocks noChangeAspect="1"/>
            </p:cNvGraphicFramePr>
            <p:nvPr/>
          </p:nvGraphicFramePr>
          <p:xfrm>
            <a:off x="1055" y="2309"/>
            <a:ext cx="3648" cy="317"/>
          </p:xfrm>
          <a:graphic>
            <a:graphicData uri="http://schemas.openxmlformats.org/presentationml/2006/ole">
              <p:oleObj spid="_x0000_s140328" name="Ecuación" r:id="rId9" imgW="4826000" imgH="419100" progId="Equation.3">
                <p:embed/>
              </p:oleObj>
            </a:graphicData>
          </a:graphic>
        </p:graphicFrame>
      </p:grpSp>
      <p:graphicFrame>
        <p:nvGraphicFramePr>
          <p:cNvPr id="6146" name="Object 74"/>
          <p:cNvGraphicFramePr>
            <a:graphicFrameLocks noChangeAspect="1"/>
          </p:cNvGraphicFramePr>
          <p:nvPr/>
        </p:nvGraphicFramePr>
        <p:xfrm>
          <a:off x="5969000" y="3376613"/>
          <a:ext cx="1981200" cy="503237"/>
        </p:xfrm>
        <a:graphic>
          <a:graphicData uri="http://schemas.openxmlformats.org/presentationml/2006/ole">
            <p:oleObj spid="_x0000_s140329" name="Ecuación" r:id="rId10" imgW="1651000" imgH="419100" progId="Equation.3">
              <p:embed/>
            </p:oleObj>
          </a:graphicData>
        </a:graphic>
      </p:graphicFrame>
      <p:sp>
        <p:nvSpPr>
          <p:cNvPr id="6162" name="Text Box 5"/>
          <p:cNvSpPr txBox="1">
            <a:spLocks noChangeArrowheads="1"/>
          </p:cNvSpPr>
          <p:nvPr/>
        </p:nvSpPr>
        <p:spPr bwMode="auto">
          <a:xfrm>
            <a:off x="4335463" y="3505200"/>
            <a:ext cx="1614487" cy="26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rPr>
              <a:t>utilizando el teorema: </a:t>
            </a:r>
          </a:p>
          <a:p>
            <a:pPr eaLnBrk="1" hangingPunct="1">
              <a:spcBef>
                <a:spcPct val="50000"/>
              </a:spcBef>
            </a:pPr>
            <a:endParaRPr lang="en-US" altLang="es-MX" sz="1400">
              <a:solidFill>
                <a:srgbClr val="FFFF00"/>
              </a:solidFill>
              <a:latin typeface="Arial" charset="0"/>
            </a:endParaRPr>
          </a:p>
        </p:txBody>
      </p:sp>
      <p:sp>
        <p:nvSpPr>
          <p:cNvPr id="6163" name="Text Box 40"/>
          <p:cNvSpPr txBox="1">
            <a:spLocks noChangeArrowheads="1"/>
          </p:cNvSpPr>
          <p:nvPr/>
        </p:nvSpPr>
        <p:spPr bwMode="auto">
          <a:xfrm>
            <a:off x="8039100" y="3505200"/>
            <a:ext cx="327025"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r>
              <a:rPr lang="en-US" altLang="es-MX" sz="1400" b="1">
                <a:solidFill>
                  <a:schemeClr val="accent2"/>
                </a:solidFill>
                <a:sym typeface="Symbol" pitchFamily="18" charset="2"/>
              </a:rPr>
              <a:t>TZI</a:t>
            </a:r>
            <a:r>
              <a:rPr lang="en-US" altLang="es-MX" sz="1400">
                <a:cs typeface="Times New Roman" pitchFamily="18" charset="0"/>
                <a:sym typeface="Symbol" pitchFamily="18" charset="2"/>
              </a:rPr>
              <a:t> </a:t>
            </a:r>
            <a:endParaRPr lang="en-US" altLang="es-MX" sz="1400">
              <a:sym typeface="Symbol" pitchFamily="18" charset="2"/>
            </a:endParaRPr>
          </a:p>
        </p:txBody>
      </p:sp>
    </p:spTree>
    <p:extLst>
      <p:ext uri="{BB962C8B-B14F-4D97-AF65-F5344CB8AC3E}">
        <p14:creationId xmlns:p14="http://schemas.microsoft.com/office/powerpoint/2010/main" xmlns="" val="141252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nodeType="clickEffect">
                                  <p:stCondLst>
                                    <p:cond delay="0"/>
                                  </p:stCondLst>
                                  <p:childTnLst>
                                    <p:set>
                                      <p:cBhvr>
                                        <p:cTn id="30" dur="1" fill="hold">
                                          <p:stCondLst>
                                            <p:cond delay="499"/>
                                          </p:stCondLst>
                                        </p:cTn>
                                        <p:tgtEl>
                                          <p:spTgt spid="7"/>
                                        </p:tgtEl>
                                        <p:attrNameLst>
                                          <p:attrName>style.visibility</p:attrName>
                                        </p:attrNameLst>
                                      </p:cBhvr>
                                      <p:to>
                                        <p:strVal val="visible"/>
                                      </p:to>
                                    </p:set>
                                    <p:anim to="" calcmode="lin" valueType="num">
                                      <p:cBhvr>
                                        <p:cTn id="31"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3"/>
          <p:cNvGrpSpPr>
            <a:grpSpLocks/>
          </p:cNvGrpSpPr>
          <p:nvPr/>
        </p:nvGrpSpPr>
        <p:grpSpPr bwMode="auto">
          <a:xfrm>
            <a:off x="436563" y="1863725"/>
            <a:ext cx="8669337" cy="984250"/>
            <a:chOff x="138" y="2694"/>
            <a:chExt cx="5461" cy="620"/>
          </a:xfrm>
        </p:grpSpPr>
        <p:grpSp>
          <p:nvGrpSpPr>
            <p:cNvPr id="7182" name="Group 106"/>
            <p:cNvGrpSpPr>
              <a:grpSpLocks/>
            </p:cNvGrpSpPr>
            <p:nvPr/>
          </p:nvGrpSpPr>
          <p:grpSpPr bwMode="auto">
            <a:xfrm>
              <a:off x="141" y="2694"/>
              <a:ext cx="2630" cy="326"/>
              <a:chOff x="141" y="2694"/>
              <a:chExt cx="2630" cy="326"/>
            </a:xfrm>
          </p:grpSpPr>
          <p:sp>
            <p:nvSpPr>
              <p:cNvPr id="7185" name="Text Box 40"/>
              <p:cNvSpPr txBox="1">
                <a:spLocks noChangeArrowheads="1"/>
              </p:cNvSpPr>
              <p:nvPr/>
            </p:nvSpPr>
            <p:spPr bwMode="auto">
              <a:xfrm>
                <a:off x="141" y="2769"/>
                <a:ext cx="1640"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r>
                  <a:rPr lang="en-US" altLang="es-MX" sz="1400">
                    <a:solidFill>
                      <a:srgbClr val="FFFF00"/>
                    </a:solidFill>
                    <a:sym typeface="Symbol" pitchFamily="18" charset="2"/>
                  </a:rPr>
                  <a:t>Si </a:t>
                </a:r>
                <a:r>
                  <a:rPr lang="en-US" altLang="es-MX" sz="1400" i="1">
                    <a:solidFill>
                      <a:srgbClr val="FFFF00"/>
                    </a:solidFill>
                    <a:sym typeface="Symbol" pitchFamily="18" charset="2"/>
                  </a:rPr>
                  <a:t>X</a:t>
                </a:r>
                <a:r>
                  <a:rPr lang="en-US" altLang="es-MX" sz="1400">
                    <a:solidFill>
                      <a:srgbClr val="FFFF00"/>
                    </a:solidFill>
                    <a:sym typeface="Symbol" pitchFamily="18" charset="2"/>
                  </a:rPr>
                  <a:t>(</a:t>
                </a:r>
                <a:r>
                  <a:rPr lang="en-US" altLang="es-MX" sz="1400" i="1">
                    <a:solidFill>
                      <a:srgbClr val="FFFF00"/>
                    </a:solidFill>
                    <a:sym typeface="Symbol" pitchFamily="18" charset="2"/>
                  </a:rPr>
                  <a:t>z</a:t>
                </a:r>
                <a:r>
                  <a:rPr lang="en-US" altLang="es-MX" sz="1400">
                    <a:solidFill>
                      <a:srgbClr val="FFFF00"/>
                    </a:solidFill>
                    <a:sym typeface="Symbol" pitchFamily="18" charset="2"/>
                  </a:rPr>
                  <a:t>)</a:t>
                </a:r>
                <a:r>
                  <a:rPr lang="en-US" altLang="es-MX" sz="1400">
                    <a:solidFill>
                      <a:srgbClr val="FFFF00"/>
                    </a:solidFill>
                    <a:cs typeface="Times New Roman" pitchFamily="18" charset="0"/>
                    <a:sym typeface="Symbol" pitchFamily="18" charset="2"/>
                  </a:rPr>
                  <a:t>·</a:t>
                </a:r>
                <a:r>
                  <a:rPr lang="en-US" altLang="es-MX" sz="1400" i="1">
                    <a:solidFill>
                      <a:srgbClr val="FFFF00"/>
                    </a:solidFill>
                    <a:cs typeface="Times New Roman" pitchFamily="18" charset="0"/>
                    <a:sym typeface="Symbol" pitchFamily="18" charset="2"/>
                  </a:rPr>
                  <a:t>z</a:t>
                </a:r>
                <a:r>
                  <a:rPr lang="en-US" altLang="es-MX" sz="1400" i="1" baseline="30000">
                    <a:solidFill>
                      <a:srgbClr val="FFFF00"/>
                    </a:solidFill>
                    <a:cs typeface="Times New Roman" pitchFamily="18" charset="0"/>
                    <a:sym typeface="Symbol" pitchFamily="18" charset="2"/>
                  </a:rPr>
                  <a:t>n</a:t>
                </a:r>
                <a:r>
                  <a:rPr lang="en-US" altLang="es-MX" sz="1400" baseline="30000">
                    <a:solidFill>
                      <a:srgbClr val="FFFF00"/>
                    </a:solidFill>
                    <a:cs typeface="Times New Roman" pitchFamily="18" charset="0"/>
                    <a:sym typeface="Symbol" pitchFamily="18" charset="2"/>
                  </a:rPr>
                  <a:t>-1</a:t>
                </a:r>
                <a:r>
                  <a:rPr lang="en-US" altLang="es-MX" sz="1400">
                    <a:solidFill>
                      <a:srgbClr val="FFFF00"/>
                    </a:solidFill>
                    <a:cs typeface="Times New Roman" pitchFamily="18" charset="0"/>
                    <a:sym typeface="Symbol" pitchFamily="18" charset="2"/>
                  </a:rPr>
                  <a:t> es función racional de </a:t>
                </a:r>
                <a:r>
                  <a:rPr lang="en-US" altLang="es-MX" sz="1400" i="1">
                    <a:solidFill>
                      <a:srgbClr val="FFFF00"/>
                    </a:solidFill>
                    <a:cs typeface="Times New Roman" pitchFamily="18" charset="0"/>
                    <a:sym typeface="Symbol" pitchFamily="18" charset="2"/>
                  </a:rPr>
                  <a:t>z</a:t>
                </a:r>
                <a:r>
                  <a:rPr lang="en-US" altLang="es-MX" sz="1400">
                    <a:solidFill>
                      <a:srgbClr val="FFFF00"/>
                    </a:solidFill>
                    <a:cs typeface="Times New Roman" pitchFamily="18" charset="0"/>
                    <a:sym typeface="Symbol" pitchFamily="18" charset="2"/>
                  </a:rPr>
                  <a:t>: </a:t>
                </a:r>
                <a:endParaRPr lang="en-US" altLang="es-MX" sz="1400">
                  <a:solidFill>
                    <a:srgbClr val="FFFF00"/>
                  </a:solidFill>
                  <a:sym typeface="Symbol" pitchFamily="18" charset="2"/>
                </a:endParaRPr>
              </a:p>
            </p:txBody>
          </p:sp>
          <p:graphicFrame>
            <p:nvGraphicFramePr>
              <p:cNvPr id="7173" name="Object 88"/>
              <p:cNvGraphicFramePr>
                <a:graphicFrameLocks noChangeAspect="1"/>
              </p:cNvGraphicFramePr>
              <p:nvPr/>
            </p:nvGraphicFramePr>
            <p:xfrm>
              <a:off x="1763" y="2694"/>
              <a:ext cx="1008" cy="326"/>
            </p:xfrm>
            <a:graphic>
              <a:graphicData uri="http://schemas.openxmlformats.org/presentationml/2006/ole">
                <p:oleObj spid="_x0000_s141330" name="Ecuación" r:id="rId3" imgW="1333500" imgH="431800" progId="Equation.3">
                  <p:embed/>
                </p:oleObj>
              </a:graphicData>
            </a:graphic>
          </p:graphicFrame>
        </p:grpSp>
        <p:grpSp>
          <p:nvGrpSpPr>
            <p:cNvPr id="7183" name="Group 112"/>
            <p:cNvGrpSpPr>
              <a:grpSpLocks/>
            </p:cNvGrpSpPr>
            <p:nvPr/>
          </p:nvGrpSpPr>
          <p:grpSpPr bwMode="auto">
            <a:xfrm>
              <a:off x="138" y="2931"/>
              <a:ext cx="5461" cy="383"/>
              <a:chOff x="138" y="2931"/>
              <a:chExt cx="5461" cy="383"/>
            </a:xfrm>
          </p:grpSpPr>
          <p:sp>
            <p:nvSpPr>
              <p:cNvPr id="7184" name="Text Box 40"/>
              <p:cNvSpPr txBox="1">
                <a:spLocks noChangeArrowheads="1"/>
              </p:cNvSpPr>
              <p:nvPr/>
            </p:nvSpPr>
            <p:spPr bwMode="auto">
              <a:xfrm>
                <a:off x="138" y="3028"/>
                <a:ext cx="3193"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r>
                  <a:rPr lang="en-US" altLang="es-MX" sz="1400">
                    <a:solidFill>
                      <a:srgbClr val="FFFF00"/>
                    </a:solidFill>
                    <a:sym typeface="Symbol" pitchFamily="18" charset="2"/>
                  </a:rPr>
                  <a:t>donde  </a:t>
                </a:r>
                <a:r>
                  <a:rPr lang="en-US" altLang="es-MX" sz="1400" i="1">
                    <a:solidFill>
                      <a:srgbClr val="FFFF00"/>
                    </a:solidFill>
                    <a:sym typeface="Symbol" pitchFamily="18" charset="2"/>
                  </a:rPr>
                  <a:t>X</a:t>
                </a:r>
                <a:r>
                  <a:rPr lang="en-US" altLang="es-MX" sz="1400">
                    <a:solidFill>
                      <a:srgbClr val="FFFF00"/>
                    </a:solidFill>
                    <a:sym typeface="Symbol" pitchFamily="18" charset="2"/>
                  </a:rPr>
                  <a:t>(</a:t>
                </a:r>
                <a:r>
                  <a:rPr lang="en-US" altLang="es-MX" sz="1400" i="1">
                    <a:solidFill>
                      <a:srgbClr val="FFFF00"/>
                    </a:solidFill>
                    <a:sym typeface="Symbol" pitchFamily="18" charset="2"/>
                  </a:rPr>
                  <a:t>z</a:t>
                </a:r>
                <a:r>
                  <a:rPr lang="en-US" altLang="es-MX" sz="1400">
                    <a:solidFill>
                      <a:srgbClr val="FFFF00"/>
                    </a:solidFill>
                    <a:sym typeface="Symbol" pitchFamily="18" charset="2"/>
                  </a:rPr>
                  <a:t>)</a:t>
                </a:r>
                <a:r>
                  <a:rPr lang="en-US" altLang="es-MX" sz="1400">
                    <a:solidFill>
                      <a:srgbClr val="FFFF00"/>
                    </a:solidFill>
                    <a:cs typeface="Times New Roman" pitchFamily="18" charset="0"/>
                    <a:sym typeface="Symbol" pitchFamily="18" charset="2"/>
                  </a:rPr>
                  <a:t>·</a:t>
                </a:r>
                <a:r>
                  <a:rPr lang="en-US" altLang="es-MX" sz="1400" i="1">
                    <a:solidFill>
                      <a:srgbClr val="FFFF00"/>
                    </a:solidFill>
                    <a:cs typeface="Times New Roman" pitchFamily="18" charset="0"/>
                    <a:sym typeface="Symbol" pitchFamily="18" charset="2"/>
                  </a:rPr>
                  <a:t>z</a:t>
                </a:r>
                <a:r>
                  <a:rPr lang="en-US" altLang="es-MX" sz="1400" i="1" baseline="30000">
                    <a:solidFill>
                      <a:srgbClr val="FFFF00"/>
                    </a:solidFill>
                    <a:cs typeface="Times New Roman" pitchFamily="18" charset="0"/>
                    <a:sym typeface="Symbol" pitchFamily="18" charset="2"/>
                  </a:rPr>
                  <a:t>n</a:t>
                </a:r>
                <a:r>
                  <a:rPr lang="en-US" altLang="es-MX" sz="1400" baseline="30000">
                    <a:solidFill>
                      <a:srgbClr val="FFFF00"/>
                    </a:solidFill>
                    <a:cs typeface="Times New Roman" pitchFamily="18" charset="0"/>
                    <a:sym typeface="Symbol" pitchFamily="18" charset="2"/>
                  </a:rPr>
                  <a:t>-1</a:t>
                </a:r>
                <a:r>
                  <a:rPr lang="en-US" altLang="es-MX" sz="1400">
                    <a:solidFill>
                      <a:srgbClr val="FFFF00"/>
                    </a:solidFill>
                    <a:cs typeface="Times New Roman" pitchFamily="18" charset="0"/>
                    <a:sym typeface="Symbol" pitchFamily="18" charset="2"/>
                  </a:rPr>
                  <a:t> tiene </a:t>
                </a:r>
                <a:r>
                  <a:rPr lang="en-US" altLang="es-MX" sz="1400" i="1">
                    <a:solidFill>
                      <a:srgbClr val="FFFF00"/>
                    </a:solidFill>
                    <a:cs typeface="Times New Roman" pitchFamily="18" charset="0"/>
                    <a:sym typeface="Symbol" pitchFamily="18" charset="2"/>
                  </a:rPr>
                  <a:t>s</a:t>
                </a:r>
                <a:r>
                  <a:rPr lang="en-US" altLang="es-MX" sz="1400">
                    <a:solidFill>
                      <a:srgbClr val="FFFF00"/>
                    </a:solidFill>
                    <a:cs typeface="Times New Roman" pitchFamily="18" charset="0"/>
                    <a:sym typeface="Symbol" pitchFamily="18" charset="2"/>
                  </a:rPr>
                  <a:t> polos en </a:t>
                </a:r>
                <a:r>
                  <a:rPr lang="en-US" altLang="es-MX" sz="1400" i="1">
                    <a:solidFill>
                      <a:srgbClr val="FFFF00"/>
                    </a:solidFill>
                    <a:cs typeface="Times New Roman" pitchFamily="18" charset="0"/>
                    <a:sym typeface="Symbol" pitchFamily="18" charset="2"/>
                  </a:rPr>
                  <a:t>z = z</a:t>
                </a:r>
                <a:r>
                  <a:rPr lang="en-US" altLang="es-MX" sz="1400" baseline="-25000">
                    <a:solidFill>
                      <a:srgbClr val="FFFF00"/>
                    </a:solidFill>
                    <a:cs typeface="Times New Roman" pitchFamily="18" charset="0"/>
                    <a:sym typeface="Symbol" pitchFamily="18" charset="2"/>
                  </a:rPr>
                  <a:t>0</a:t>
                </a:r>
                <a:r>
                  <a:rPr lang="en-US" altLang="es-MX" sz="1400">
                    <a:solidFill>
                      <a:srgbClr val="FFFF00"/>
                    </a:solidFill>
                    <a:cs typeface="Times New Roman" pitchFamily="18" charset="0"/>
                    <a:sym typeface="Symbol" pitchFamily="18" charset="2"/>
                  </a:rPr>
                  <a:t> y (</a:t>
                </a:r>
                <a:r>
                  <a:rPr lang="en-US" altLang="es-MX" sz="1400" i="1">
                    <a:solidFill>
                      <a:srgbClr val="FFFF00"/>
                    </a:solidFill>
                    <a:cs typeface="Times New Roman" pitchFamily="18" charset="0"/>
                    <a:sym typeface="Symbol" pitchFamily="18" charset="2"/>
                  </a:rPr>
                  <a:t>z</a:t>
                </a:r>
                <a:r>
                  <a:rPr lang="en-US" altLang="es-MX" sz="1400">
                    <a:solidFill>
                      <a:srgbClr val="FFFF00"/>
                    </a:solidFill>
                    <a:cs typeface="Times New Roman" pitchFamily="18" charset="0"/>
                    <a:sym typeface="Symbol" pitchFamily="18" charset="2"/>
                  </a:rPr>
                  <a:t>) no tiene polos en </a:t>
                </a:r>
                <a:r>
                  <a:rPr lang="en-US" altLang="es-MX" sz="1400" i="1">
                    <a:solidFill>
                      <a:srgbClr val="FFFF00"/>
                    </a:solidFill>
                    <a:cs typeface="Times New Roman" pitchFamily="18" charset="0"/>
                    <a:sym typeface="Symbol" pitchFamily="18" charset="2"/>
                  </a:rPr>
                  <a:t>z = z</a:t>
                </a:r>
                <a:r>
                  <a:rPr lang="en-US" altLang="es-MX" sz="1400" baseline="-25000">
                    <a:solidFill>
                      <a:srgbClr val="FFFF00"/>
                    </a:solidFill>
                    <a:cs typeface="Times New Roman" pitchFamily="18" charset="0"/>
                    <a:sym typeface="Symbol" pitchFamily="18" charset="2"/>
                  </a:rPr>
                  <a:t>0</a:t>
                </a:r>
                <a:r>
                  <a:rPr lang="en-US" altLang="es-MX" sz="1400">
                    <a:solidFill>
                      <a:srgbClr val="FFFF00"/>
                    </a:solidFill>
                    <a:cs typeface="Times New Roman" pitchFamily="18" charset="0"/>
                    <a:sym typeface="Symbol" pitchFamily="18" charset="2"/>
                  </a:rPr>
                  <a:t>:</a:t>
                </a:r>
                <a:r>
                  <a:rPr lang="en-US" altLang="es-MX" sz="1400" baseline="-25000">
                    <a:solidFill>
                      <a:srgbClr val="FFFF00"/>
                    </a:solidFill>
                    <a:cs typeface="Times New Roman" pitchFamily="18" charset="0"/>
                    <a:sym typeface="Symbol" pitchFamily="18" charset="2"/>
                  </a:rPr>
                  <a:t> </a:t>
                </a:r>
                <a:r>
                  <a:rPr lang="en-US" altLang="es-MX" sz="1400">
                    <a:solidFill>
                      <a:srgbClr val="FFFF00"/>
                    </a:solidFill>
                    <a:cs typeface="Times New Roman" pitchFamily="18" charset="0"/>
                    <a:sym typeface="Symbol" pitchFamily="18" charset="2"/>
                  </a:rPr>
                  <a:t> </a:t>
                </a:r>
              </a:p>
            </p:txBody>
          </p:sp>
          <p:graphicFrame>
            <p:nvGraphicFramePr>
              <p:cNvPr id="7172" name="Object 92"/>
              <p:cNvGraphicFramePr>
                <a:graphicFrameLocks noChangeAspect="1"/>
              </p:cNvGraphicFramePr>
              <p:nvPr/>
            </p:nvGraphicFramePr>
            <p:xfrm>
              <a:off x="3342" y="2931"/>
              <a:ext cx="2257" cy="383"/>
            </p:xfrm>
            <a:graphic>
              <a:graphicData uri="http://schemas.openxmlformats.org/presentationml/2006/ole">
                <p:oleObj spid="_x0000_s141331" name="Ecuación" r:id="rId4" imgW="2984500" imgH="508000" progId="Equation.3">
                  <p:embed/>
                </p:oleObj>
              </a:graphicData>
            </a:graphic>
          </p:graphicFrame>
        </p:grpSp>
      </p:grpSp>
      <p:grpSp>
        <p:nvGrpSpPr>
          <p:cNvPr id="5" name="Group 110"/>
          <p:cNvGrpSpPr>
            <a:grpSpLocks/>
          </p:cNvGrpSpPr>
          <p:nvPr/>
        </p:nvGrpSpPr>
        <p:grpSpPr bwMode="auto">
          <a:xfrm>
            <a:off x="438150" y="2936875"/>
            <a:ext cx="8091488" cy="300038"/>
            <a:chOff x="139" y="3398"/>
            <a:chExt cx="5097" cy="189"/>
          </a:xfrm>
        </p:grpSpPr>
        <p:sp>
          <p:nvSpPr>
            <p:cNvPr id="7180" name="Text Box 40"/>
            <p:cNvSpPr txBox="1">
              <a:spLocks noChangeArrowheads="1"/>
            </p:cNvSpPr>
            <p:nvPr/>
          </p:nvSpPr>
          <p:spPr bwMode="auto">
            <a:xfrm>
              <a:off x="139" y="3420"/>
              <a:ext cx="2834"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r>
                <a:rPr lang="en-US" altLang="es-MX" sz="1400">
                  <a:solidFill>
                    <a:srgbClr val="FFFF00"/>
                  </a:solidFill>
                  <a:sym typeface="Symbol" pitchFamily="18" charset="2"/>
                </a:rPr>
                <a:t>En particular, si existe un sólo polo de primer orden en </a:t>
              </a:r>
              <a:r>
                <a:rPr lang="en-US" altLang="es-MX" sz="1400" i="1">
                  <a:solidFill>
                    <a:srgbClr val="FFFF00"/>
                  </a:solidFill>
                  <a:cs typeface="Times New Roman" pitchFamily="18" charset="0"/>
                  <a:sym typeface="Symbol" pitchFamily="18" charset="2"/>
                </a:rPr>
                <a:t>z = z</a:t>
              </a:r>
              <a:r>
                <a:rPr lang="en-US" altLang="es-MX" sz="1400" baseline="-25000">
                  <a:solidFill>
                    <a:srgbClr val="FFFF00"/>
                  </a:solidFill>
                  <a:cs typeface="Times New Roman" pitchFamily="18" charset="0"/>
                  <a:sym typeface="Symbol" pitchFamily="18" charset="2"/>
                </a:rPr>
                <a:t>0</a:t>
              </a:r>
              <a:r>
                <a:rPr lang="en-US" altLang="es-MX" sz="1400">
                  <a:solidFill>
                    <a:srgbClr val="FFFF00"/>
                  </a:solidFill>
                  <a:cs typeface="Times New Roman" pitchFamily="18" charset="0"/>
                  <a:sym typeface="Symbol" pitchFamily="18" charset="2"/>
                </a:rPr>
                <a:t>:</a:t>
              </a:r>
              <a:r>
                <a:rPr lang="en-US" altLang="es-MX" sz="1400" baseline="-25000">
                  <a:solidFill>
                    <a:srgbClr val="FFFF00"/>
                  </a:solidFill>
                  <a:cs typeface="Times New Roman" pitchFamily="18" charset="0"/>
                  <a:sym typeface="Symbol" pitchFamily="18" charset="2"/>
                </a:rPr>
                <a:t> </a:t>
              </a:r>
            </a:p>
          </p:txBody>
        </p:sp>
        <p:graphicFrame>
          <p:nvGraphicFramePr>
            <p:cNvPr id="7171" name="Object 94"/>
            <p:cNvGraphicFramePr>
              <a:graphicFrameLocks noChangeAspect="1"/>
            </p:cNvGraphicFramePr>
            <p:nvPr/>
          </p:nvGraphicFramePr>
          <p:xfrm>
            <a:off x="3004" y="3398"/>
            <a:ext cx="1537" cy="182"/>
          </p:xfrm>
          <a:graphic>
            <a:graphicData uri="http://schemas.openxmlformats.org/presentationml/2006/ole">
              <p:oleObj spid="_x0000_s141332" name="Ecuación" r:id="rId5" imgW="2032000" imgH="241300" progId="Equation.3">
                <p:embed/>
              </p:oleObj>
            </a:graphicData>
          </a:graphic>
        </p:graphicFrame>
        <p:sp>
          <p:nvSpPr>
            <p:cNvPr id="7181" name="Text Box 40"/>
            <p:cNvSpPr txBox="1">
              <a:spLocks noChangeArrowheads="1"/>
            </p:cNvSpPr>
            <p:nvPr/>
          </p:nvSpPr>
          <p:spPr bwMode="auto">
            <a:xfrm>
              <a:off x="4642" y="3420"/>
              <a:ext cx="594"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r>
                <a:rPr lang="en-US" altLang="es-MX" sz="1400">
                  <a:solidFill>
                    <a:srgbClr val="FFFF00"/>
                  </a:solidFill>
                  <a:sym typeface="Symbol" pitchFamily="18" charset="2"/>
                </a:rPr>
                <a:t>(para </a:t>
              </a:r>
              <a:r>
                <a:rPr lang="en-US" altLang="es-MX" sz="1400" i="1">
                  <a:solidFill>
                    <a:srgbClr val="FFFF00"/>
                  </a:solidFill>
                  <a:sym typeface="Symbol" pitchFamily="18" charset="2"/>
                </a:rPr>
                <a:t>n </a:t>
              </a:r>
              <a:r>
                <a:rPr lang="en-US" altLang="es-MX" sz="1200">
                  <a:solidFill>
                    <a:srgbClr val="FFFF00"/>
                  </a:solidFill>
                  <a:sym typeface="Symbol" pitchFamily="18" charset="2"/>
                </a:rPr>
                <a:t></a:t>
              </a:r>
              <a:r>
                <a:rPr lang="en-US" altLang="es-MX" sz="1400">
                  <a:solidFill>
                    <a:srgbClr val="FFFF00"/>
                  </a:solidFill>
                  <a:cs typeface="Times New Roman" pitchFamily="18" charset="0"/>
                  <a:sym typeface="Symbol" pitchFamily="18" charset="2"/>
                </a:rPr>
                <a:t> 0)</a:t>
              </a:r>
              <a:endParaRPr lang="en-US" altLang="es-MX" sz="1400">
                <a:solidFill>
                  <a:srgbClr val="FFFF00"/>
                </a:solidFill>
                <a:sym typeface="Symbol" pitchFamily="18" charset="2"/>
              </a:endParaRPr>
            </a:p>
          </p:txBody>
        </p:sp>
      </p:grpSp>
      <p:grpSp>
        <p:nvGrpSpPr>
          <p:cNvPr id="6" name="Group 111"/>
          <p:cNvGrpSpPr>
            <a:grpSpLocks/>
          </p:cNvGrpSpPr>
          <p:nvPr/>
        </p:nvGrpSpPr>
        <p:grpSpPr bwMode="auto">
          <a:xfrm>
            <a:off x="433388" y="3448050"/>
            <a:ext cx="8648700" cy="790575"/>
            <a:chOff x="136" y="3692"/>
            <a:chExt cx="5448" cy="498"/>
          </a:xfrm>
        </p:grpSpPr>
        <p:sp>
          <p:nvSpPr>
            <p:cNvPr id="7178" name="Text Box 40"/>
            <p:cNvSpPr txBox="1">
              <a:spLocks noChangeArrowheads="1"/>
            </p:cNvSpPr>
            <p:nvPr/>
          </p:nvSpPr>
          <p:spPr bwMode="auto">
            <a:xfrm>
              <a:off x="136" y="3692"/>
              <a:ext cx="5448"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r>
                <a:rPr lang="en-US" altLang="es-MX" sz="1400">
                  <a:solidFill>
                    <a:srgbClr val="FFFF00"/>
                  </a:solidFill>
                  <a:sym typeface="Symbol" pitchFamily="18" charset="2"/>
                </a:rPr>
                <a:t>En general, cuando </a:t>
              </a:r>
              <a:r>
                <a:rPr lang="en-US" altLang="es-MX" sz="1400" i="1">
                  <a:solidFill>
                    <a:srgbClr val="FFFF00"/>
                  </a:solidFill>
                  <a:sym typeface="Symbol" pitchFamily="18" charset="2"/>
                </a:rPr>
                <a:t>n</a:t>
              </a:r>
              <a:r>
                <a:rPr lang="en-US" altLang="es-MX" sz="1400">
                  <a:solidFill>
                    <a:srgbClr val="FFFF00"/>
                  </a:solidFill>
                  <a:sym typeface="Symbol" pitchFamily="18" charset="2"/>
                </a:rPr>
                <a:t> &lt; 0 aparece un polo en </a:t>
              </a:r>
              <a:r>
                <a:rPr lang="en-US" altLang="es-MX" sz="1400" i="1">
                  <a:solidFill>
                    <a:srgbClr val="FFFF00"/>
                  </a:solidFill>
                  <a:sym typeface="Symbol" pitchFamily="18" charset="2"/>
                </a:rPr>
                <a:t>z</a:t>
              </a:r>
              <a:r>
                <a:rPr lang="en-US" altLang="es-MX" sz="1400">
                  <a:solidFill>
                    <a:srgbClr val="FFFF00"/>
                  </a:solidFill>
                  <a:sym typeface="Symbol" pitchFamily="18" charset="2"/>
                </a:rPr>
                <a:t> = 0 cuyo orden depende de </a:t>
              </a:r>
              <a:r>
                <a:rPr lang="en-US" altLang="es-MX" sz="1400" i="1">
                  <a:solidFill>
                    <a:srgbClr val="FFFF00"/>
                  </a:solidFill>
                  <a:sym typeface="Symbol" pitchFamily="18" charset="2"/>
                </a:rPr>
                <a:t>n.</a:t>
              </a:r>
              <a:r>
                <a:rPr lang="en-US" altLang="es-MX" sz="1400">
                  <a:solidFill>
                    <a:srgbClr val="FFFF00"/>
                  </a:solidFill>
                  <a:sym typeface="Symbol" pitchFamily="18" charset="2"/>
                </a:rPr>
                <a:t>  Se realiza el cambio de variables </a:t>
              </a:r>
              <a:r>
                <a:rPr lang="en-US" altLang="es-MX" sz="1400" i="1">
                  <a:solidFill>
                    <a:srgbClr val="FFFF00"/>
                  </a:solidFill>
                  <a:sym typeface="Symbol" pitchFamily="18" charset="2"/>
                </a:rPr>
                <a:t>z</a:t>
              </a:r>
              <a:r>
                <a:rPr lang="en-US" altLang="es-MX" sz="1400">
                  <a:solidFill>
                    <a:srgbClr val="FFFF00"/>
                  </a:solidFill>
                  <a:sym typeface="Symbol" pitchFamily="18" charset="2"/>
                </a:rPr>
                <a:t> = </a:t>
              </a:r>
              <a:r>
                <a:rPr lang="en-US" altLang="es-MX" sz="1400" i="1">
                  <a:solidFill>
                    <a:srgbClr val="FFFF00"/>
                  </a:solidFill>
                  <a:sym typeface="Symbol" pitchFamily="18" charset="2"/>
                </a:rPr>
                <a:t>p</a:t>
              </a:r>
              <a:r>
                <a:rPr lang="en-US" altLang="es-MX" sz="1400" baseline="30000">
                  <a:solidFill>
                    <a:srgbClr val="FFFF00"/>
                  </a:solidFill>
                  <a:sym typeface="Symbol" pitchFamily="18" charset="2"/>
                </a:rPr>
                <a:t>-1</a:t>
              </a:r>
              <a:r>
                <a:rPr lang="en-US" altLang="es-MX" sz="1400" baseline="-25000">
                  <a:solidFill>
                    <a:srgbClr val="FFFF00"/>
                  </a:solidFill>
                  <a:cs typeface="Times New Roman" pitchFamily="18" charset="0"/>
                  <a:sym typeface="Symbol" pitchFamily="18" charset="2"/>
                </a:rPr>
                <a:t> </a:t>
              </a:r>
              <a:r>
                <a:rPr lang="en-US" altLang="es-MX" sz="1400">
                  <a:solidFill>
                    <a:srgbClr val="FFFF00"/>
                  </a:solidFill>
                  <a:sym typeface="Symbol" pitchFamily="18" charset="2"/>
                </a:rPr>
                <a:t></a:t>
              </a:r>
            </a:p>
          </p:txBody>
        </p:sp>
        <p:graphicFrame>
          <p:nvGraphicFramePr>
            <p:cNvPr id="7170" name="Object 97"/>
            <p:cNvGraphicFramePr>
              <a:graphicFrameLocks noChangeAspect="1"/>
            </p:cNvGraphicFramePr>
            <p:nvPr/>
          </p:nvGraphicFramePr>
          <p:xfrm>
            <a:off x="348" y="3873"/>
            <a:ext cx="3668" cy="317"/>
          </p:xfrm>
          <a:graphic>
            <a:graphicData uri="http://schemas.openxmlformats.org/presentationml/2006/ole">
              <p:oleObj spid="_x0000_s141333" name="Ecuación" r:id="rId6" imgW="4851400" imgH="419100" progId="Equation.3">
                <p:embed/>
              </p:oleObj>
            </a:graphicData>
          </a:graphic>
        </p:graphicFrame>
        <p:sp>
          <p:nvSpPr>
            <p:cNvPr id="7179" name="Text Box 40"/>
            <p:cNvSpPr txBox="1">
              <a:spLocks noChangeArrowheads="1"/>
            </p:cNvSpPr>
            <p:nvPr/>
          </p:nvSpPr>
          <p:spPr bwMode="auto">
            <a:xfrm>
              <a:off x="4122" y="3940"/>
              <a:ext cx="1302"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r>
                <a:rPr lang="en-US" altLang="es-MX" sz="1400">
                  <a:solidFill>
                    <a:srgbClr val="FFFF00"/>
                  </a:solidFill>
                  <a:sym typeface="Symbol" pitchFamily="18" charset="2"/>
                </a:rPr>
                <a:t>(</a:t>
              </a:r>
              <a:r>
                <a:rPr lang="en-US" altLang="es-MX" sz="1400" i="1">
                  <a:solidFill>
                    <a:srgbClr val="FFFF00"/>
                  </a:solidFill>
                  <a:sym typeface="Symbol" pitchFamily="18" charset="2"/>
                </a:rPr>
                <a:t>p</a:t>
              </a:r>
              <a:r>
                <a:rPr lang="en-US" altLang="es-MX" sz="1400" baseline="-25000">
                  <a:solidFill>
                    <a:srgbClr val="FFFF00"/>
                  </a:solidFill>
                  <a:sym typeface="Symbol" pitchFamily="18" charset="2"/>
                </a:rPr>
                <a:t>0 </a:t>
              </a:r>
              <a:r>
                <a:rPr lang="en-US" altLang="es-MX" sz="1400">
                  <a:solidFill>
                    <a:srgbClr val="FFFF00"/>
                  </a:solidFill>
                  <a:sym typeface="Symbol" pitchFamily="18" charset="2"/>
                </a:rPr>
                <a:t>= polo de primer orden)</a:t>
              </a:r>
              <a:r>
                <a:rPr lang="en-US" altLang="es-MX" sz="1400">
                  <a:solidFill>
                    <a:srgbClr val="FFFF00"/>
                  </a:solidFill>
                  <a:cs typeface="Times New Roman" pitchFamily="18" charset="0"/>
                  <a:sym typeface="Symbol" pitchFamily="18" charset="2"/>
                </a:rPr>
                <a:t> </a:t>
              </a:r>
              <a:endParaRPr lang="en-US" altLang="es-MX" sz="1400">
                <a:solidFill>
                  <a:srgbClr val="FFFF00"/>
                </a:solidFill>
                <a:sym typeface="Symbol" pitchFamily="18" charset="2"/>
              </a:endParaRPr>
            </a:p>
          </p:txBody>
        </p:sp>
      </p:grpSp>
      <p:sp>
        <p:nvSpPr>
          <p:cNvPr id="7177" name="16 Rectángulo"/>
          <p:cNvSpPr>
            <a:spLocks noChangeArrowheads="1"/>
          </p:cNvSpPr>
          <p:nvPr/>
        </p:nvSpPr>
        <p:spPr bwMode="auto">
          <a:xfrm>
            <a:off x="2928938" y="428625"/>
            <a:ext cx="35131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b="1" u="sng">
                <a:solidFill>
                  <a:srgbClr val="FFFF00"/>
                </a:solidFill>
              </a:rPr>
              <a:t>TRANSFORMADA Z INVERSA </a:t>
            </a:r>
            <a:endParaRPr lang="es-MX" altLang="es-MX"/>
          </a:p>
        </p:txBody>
      </p:sp>
    </p:spTree>
    <p:extLst>
      <p:ext uri="{BB962C8B-B14F-4D97-AF65-F5344CB8AC3E}">
        <p14:creationId xmlns:p14="http://schemas.microsoft.com/office/powerpoint/2010/main" xmlns="" val="2228196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5"/>
                                        </p:tgtEl>
                                        <p:attrNameLst>
                                          <p:attrName>style.visibility</p:attrName>
                                        </p:attrNameLst>
                                      </p:cBhvr>
                                      <p:to>
                                        <p:strVal val="visible"/>
                                      </p:to>
                                    </p:set>
                                    <p:anim to="" calcmode="lin" valueType="num">
                                      <p:cBhvr>
                                        <p:cTn id="12" dur="1" fill="hold"/>
                                        <p:tgtEl>
                                          <p:spTgt spid="5"/>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499"/>
                                          </p:stCondLst>
                                        </p:cTn>
                                        <p:tgtEl>
                                          <p:spTgt spid="6"/>
                                        </p:tgtEl>
                                        <p:attrNameLst>
                                          <p:attrName>style.visibility</p:attrName>
                                        </p:attrNameLst>
                                      </p:cBhvr>
                                      <p:to>
                                        <p:strVal val="visible"/>
                                      </p:to>
                                    </p:set>
                                    <p:anim to="" calcmode="lin" valueType="num">
                                      <p:cBhvr>
                                        <p:cTn id="17"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6" name="Group 1092"/>
          <p:cNvGrpSpPr>
            <a:grpSpLocks/>
          </p:cNvGrpSpPr>
          <p:nvPr/>
        </p:nvGrpSpPr>
        <p:grpSpPr bwMode="auto">
          <a:xfrm>
            <a:off x="215900" y="1471613"/>
            <a:ext cx="8535988" cy="1525587"/>
            <a:chOff x="110" y="404"/>
            <a:chExt cx="5377" cy="961"/>
          </a:xfrm>
        </p:grpSpPr>
        <p:sp>
          <p:nvSpPr>
            <p:cNvPr id="8200" name="Text Box 40"/>
            <p:cNvSpPr txBox="1">
              <a:spLocks noChangeArrowheads="1"/>
            </p:cNvSpPr>
            <p:nvPr/>
          </p:nvSpPr>
          <p:spPr bwMode="auto">
            <a:xfrm>
              <a:off x="110" y="404"/>
              <a:ext cx="5377" cy="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30000"/>
                </a:lnSpc>
                <a:buFont typeface="Wingdings" pitchFamily="2" charset="2"/>
                <a:buChar char="Ø"/>
              </a:pPr>
              <a:r>
                <a:rPr lang="en-US" altLang="es-MX" sz="1400">
                  <a:solidFill>
                    <a:srgbClr val="FFFF00"/>
                  </a:solidFill>
                  <a:cs typeface="Times New Roman" pitchFamily="18" charset="0"/>
                  <a:sym typeface="Symbol" pitchFamily="18" charset="2"/>
                </a:rPr>
                <a:t>  </a:t>
              </a:r>
              <a:r>
                <a:rPr lang="en-US" altLang="es-MX" sz="1400" u="sng">
                  <a:solidFill>
                    <a:srgbClr val="FFFF00"/>
                  </a:solidFill>
                  <a:cs typeface="Times New Roman" pitchFamily="18" charset="0"/>
                  <a:sym typeface="Symbol" pitchFamily="18" charset="2"/>
                </a:rPr>
                <a:t>Expansión en fracciones parciales</a:t>
              </a:r>
            </a:p>
            <a:p>
              <a:pPr algn="just" eaLnBrk="1" hangingPunct="1">
                <a:lnSpc>
                  <a:spcPct val="170000"/>
                </a:lnSpc>
                <a:buFont typeface="Wingdings" pitchFamily="2" charset="2"/>
                <a:buNone/>
              </a:pPr>
              <a:r>
                <a:rPr lang="en-US" altLang="es-MX" sz="1400">
                  <a:solidFill>
                    <a:srgbClr val="FFFF00"/>
                  </a:solidFill>
                  <a:cs typeface="Times New Roman" pitchFamily="18" charset="0"/>
                  <a:sym typeface="Symbol" pitchFamily="18" charset="2"/>
                </a:rPr>
                <a:t>El método se basa en expandir la TZ en fracciones parciales e identificar la transformada Z inversa de los términos simples.</a:t>
              </a:r>
            </a:p>
            <a:p>
              <a:pPr algn="just" eaLnBrk="1" hangingPunct="1">
                <a:lnSpc>
                  <a:spcPct val="170000"/>
                </a:lnSpc>
                <a:buFont typeface="Wingdings" pitchFamily="2" charset="2"/>
                <a:buNone/>
              </a:pPr>
              <a:r>
                <a:rPr lang="en-US" altLang="es-MX" sz="1400">
                  <a:solidFill>
                    <a:srgbClr val="FFFF00"/>
                  </a:solidFill>
                  <a:cs typeface="Times New Roman" pitchFamily="18" charset="0"/>
                  <a:sym typeface="Symbol" pitchFamily="18" charset="2"/>
                </a:rPr>
                <a:t>Sea:                                                                                                              se presentan entonces distintos casos.</a:t>
              </a:r>
              <a:endParaRPr lang="en-US" altLang="es-MX" sz="1400">
                <a:solidFill>
                  <a:srgbClr val="FFFF00"/>
                </a:solidFill>
                <a:sym typeface="Symbol" pitchFamily="18" charset="2"/>
              </a:endParaRPr>
            </a:p>
          </p:txBody>
        </p:sp>
        <p:graphicFrame>
          <p:nvGraphicFramePr>
            <p:cNvPr id="8195" name="Object 1078"/>
            <p:cNvGraphicFramePr>
              <a:graphicFrameLocks noChangeAspect="1"/>
            </p:cNvGraphicFramePr>
            <p:nvPr/>
          </p:nvGraphicFramePr>
          <p:xfrm>
            <a:off x="377" y="1037"/>
            <a:ext cx="2914" cy="316"/>
          </p:xfrm>
          <a:graphic>
            <a:graphicData uri="http://schemas.openxmlformats.org/presentationml/2006/ole">
              <p:oleObj spid="_x0000_s142346" name="Ecuación" r:id="rId3" imgW="3860800" imgH="419100" progId="Equation.3">
                <p:embed/>
              </p:oleObj>
            </a:graphicData>
          </a:graphic>
        </p:graphicFrame>
      </p:grpSp>
      <p:grpSp>
        <p:nvGrpSpPr>
          <p:cNvPr id="3" name="Group 1081"/>
          <p:cNvGrpSpPr>
            <a:grpSpLocks/>
          </p:cNvGrpSpPr>
          <p:nvPr/>
        </p:nvGrpSpPr>
        <p:grpSpPr bwMode="auto">
          <a:xfrm>
            <a:off x="214313" y="3143250"/>
            <a:ext cx="8045450" cy="846138"/>
            <a:chOff x="109" y="1422"/>
            <a:chExt cx="5068" cy="533"/>
          </a:xfrm>
        </p:grpSpPr>
        <p:sp>
          <p:nvSpPr>
            <p:cNvPr id="8199" name="Text Box 40"/>
            <p:cNvSpPr txBox="1">
              <a:spLocks noChangeArrowheads="1"/>
            </p:cNvSpPr>
            <p:nvPr/>
          </p:nvSpPr>
          <p:spPr bwMode="auto">
            <a:xfrm>
              <a:off x="109" y="1422"/>
              <a:ext cx="5068"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r>
                <a:rPr lang="en-US" altLang="es-MX" sz="1400">
                  <a:solidFill>
                    <a:srgbClr val="FFFF00"/>
                  </a:solidFill>
                  <a:sym typeface="Symbol" pitchFamily="18" charset="2"/>
                </a:rPr>
                <a:t>a) Sólo polos de primer orden (</a:t>
              </a:r>
              <a:r>
                <a:rPr lang="en-US" altLang="es-MX" sz="1400" i="1">
                  <a:solidFill>
                    <a:srgbClr val="FFFF00"/>
                  </a:solidFill>
                  <a:sym typeface="Symbol" pitchFamily="18" charset="2"/>
                </a:rPr>
                <a:t>z</a:t>
              </a:r>
              <a:r>
                <a:rPr lang="en-US" altLang="es-MX" sz="1400">
                  <a:solidFill>
                    <a:srgbClr val="FFFF00"/>
                  </a:solidFill>
                  <a:sym typeface="Symbol" pitchFamily="18" charset="2"/>
                </a:rPr>
                <a:t> = </a:t>
              </a:r>
              <a:r>
                <a:rPr lang="en-US" altLang="es-MX" sz="1400" i="1">
                  <a:solidFill>
                    <a:srgbClr val="FFFF00"/>
                  </a:solidFill>
                  <a:sym typeface="Symbol" pitchFamily="18" charset="2"/>
                </a:rPr>
                <a:t>z</a:t>
              </a:r>
              <a:r>
                <a:rPr lang="en-US" altLang="es-MX" sz="1400" i="1" baseline="-25000">
                  <a:solidFill>
                    <a:srgbClr val="FFFF00"/>
                  </a:solidFill>
                  <a:sym typeface="Symbol" pitchFamily="18" charset="2"/>
                </a:rPr>
                <a:t>k</a:t>
              </a:r>
              <a:r>
                <a:rPr lang="en-US" altLang="es-MX" sz="1400">
                  <a:solidFill>
                    <a:srgbClr val="FFFF00"/>
                  </a:solidFill>
                  <a:sym typeface="Symbol" pitchFamily="18" charset="2"/>
                </a:rPr>
                <a:t>) y </a:t>
              </a:r>
              <a:r>
                <a:rPr lang="en-US" altLang="es-MX" sz="1400" i="1">
                  <a:solidFill>
                    <a:srgbClr val="FFFF00"/>
                  </a:solidFill>
                  <a:sym typeface="Symbol" pitchFamily="18" charset="2"/>
                </a:rPr>
                <a:t>M</a:t>
              </a:r>
              <a:r>
                <a:rPr lang="en-US" altLang="es-MX" sz="1400">
                  <a:solidFill>
                    <a:srgbClr val="FFFF00"/>
                  </a:solidFill>
                  <a:sym typeface="Symbol" pitchFamily="18" charset="2"/>
                </a:rPr>
                <a:t> &lt; </a:t>
              </a:r>
              <a:r>
                <a:rPr lang="en-US" altLang="es-MX" sz="1400" i="1">
                  <a:solidFill>
                    <a:srgbClr val="FFFF00"/>
                  </a:solidFill>
                  <a:sym typeface="Symbol" pitchFamily="18" charset="2"/>
                </a:rPr>
                <a:t>N</a:t>
              </a:r>
              <a:r>
                <a:rPr lang="en-US" altLang="es-MX" sz="1400">
                  <a:solidFill>
                    <a:srgbClr val="FFFF00"/>
                  </a:solidFill>
                  <a:sym typeface="Symbol" pitchFamily="18" charset="2"/>
                </a:rPr>
                <a:t> :</a:t>
              </a:r>
            </a:p>
          </p:txBody>
        </p:sp>
        <p:graphicFrame>
          <p:nvGraphicFramePr>
            <p:cNvPr id="8194" name="Object 1080"/>
            <p:cNvGraphicFramePr>
              <a:graphicFrameLocks noChangeAspect="1"/>
            </p:cNvGraphicFramePr>
            <p:nvPr/>
          </p:nvGraphicFramePr>
          <p:xfrm>
            <a:off x="208" y="1619"/>
            <a:ext cx="3762" cy="336"/>
          </p:xfrm>
          <a:graphic>
            <a:graphicData uri="http://schemas.openxmlformats.org/presentationml/2006/ole">
              <p:oleObj spid="_x0000_s142347" name="Ecuación" r:id="rId4" imgW="4978400" imgH="444500" progId="Equation.3">
                <p:embed/>
              </p:oleObj>
            </a:graphicData>
          </a:graphic>
        </p:graphicFrame>
      </p:grpSp>
      <p:sp>
        <p:nvSpPr>
          <p:cNvPr id="8198" name="7 Rectángulo"/>
          <p:cNvSpPr>
            <a:spLocks noChangeArrowheads="1"/>
          </p:cNvSpPr>
          <p:nvPr/>
        </p:nvSpPr>
        <p:spPr bwMode="auto">
          <a:xfrm>
            <a:off x="2786063" y="357188"/>
            <a:ext cx="35131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b="1" u="sng">
                <a:solidFill>
                  <a:srgbClr val="FFFF00"/>
                </a:solidFill>
              </a:rPr>
              <a:t>TRANSFORMADA Z INVERSA </a:t>
            </a:r>
            <a:endParaRPr lang="es-MX" altLang="es-MX"/>
          </a:p>
        </p:txBody>
      </p:sp>
    </p:spTree>
    <p:extLst>
      <p:ext uri="{BB962C8B-B14F-4D97-AF65-F5344CB8AC3E}">
        <p14:creationId xmlns:p14="http://schemas.microsoft.com/office/powerpoint/2010/main" xmlns="" val="549456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85"/>
          <p:cNvGrpSpPr>
            <a:grpSpLocks/>
          </p:cNvGrpSpPr>
          <p:nvPr/>
        </p:nvGrpSpPr>
        <p:grpSpPr bwMode="auto">
          <a:xfrm>
            <a:off x="214313" y="1214438"/>
            <a:ext cx="8045450" cy="790575"/>
            <a:chOff x="114" y="2099"/>
            <a:chExt cx="5068" cy="498"/>
          </a:xfrm>
        </p:grpSpPr>
        <p:sp>
          <p:nvSpPr>
            <p:cNvPr id="9226" name="Text Box 40"/>
            <p:cNvSpPr txBox="1">
              <a:spLocks noChangeArrowheads="1"/>
            </p:cNvSpPr>
            <p:nvPr/>
          </p:nvSpPr>
          <p:spPr bwMode="auto">
            <a:xfrm>
              <a:off x="114" y="2099"/>
              <a:ext cx="5068"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r>
                <a:rPr lang="en-US" altLang="es-MX" sz="1400">
                  <a:solidFill>
                    <a:srgbClr val="FFFF00"/>
                  </a:solidFill>
                  <a:sym typeface="Symbol" pitchFamily="18" charset="2"/>
                </a:rPr>
                <a:t>b) </a:t>
              </a:r>
              <a:r>
                <a:rPr lang="en-US" altLang="es-MX" sz="1400" i="1">
                  <a:solidFill>
                    <a:srgbClr val="FFFF00"/>
                  </a:solidFill>
                  <a:sym typeface="Symbol" pitchFamily="18" charset="2"/>
                </a:rPr>
                <a:t>M</a:t>
              </a:r>
              <a:r>
                <a:rPr lang="en-US" altLang="es-MX" sz="1400">
                  <a:solidFill>
                    <a:srgbClr val="FFFF00"/>
                  </a:solidFill>
                  <a:sym typeface="Symbol" pitchFamily="18" charset="2"/>
                </a:rPr>
                <a:t>  </a:t>
              </a:r>
              <a:r>
                <a:rPr lang="en-US" altLang="es-MX" sz="1400" i="1">
                  <a:solidFill>
                    <a:srgbClr val="FFFF00"/>
                  </a:solidFill>
                  <a:sym typeface="Symbol" pitchFamily="18" charset="2"/>
                </a:rPr>
                <a:t>N</a:t>
              </a:r>
              <a:r>
                <a:rPr lang="en-US" altLang="es-MX" sz="1400">
                  <a:solidFill>
                    <a:srgbClr val="FFFF00"/>
                  </a:solidFill>
                  <a:sym typeface="Symbol" pitchFamily="18" charset="2"/>
                </a:rPr>
                <a:t> :</a:t>
              </a:r>
            </a:p>
          </p:txBody>
        </p:sp>
        <p:graphicFrame>
          <p:nvGraphicFramePr>
            <p:cNvPr id="9220" name="Object 1084"/>
            <p:cNvGraphicFramePr>
              <a:graphicFrameLocks noChangeAspect="1"/>
            </p:cNvGraphicFramePr>
            <p:nvPr/>
          </p:nvGraphicFramePr>
          <p:xfrm>
            <a:off x="214" y="2261"/>
            <a:ext cx="4712" cy="336"/>
          </p:xfrm>
          <a:graphic>
            <a:graphicData uri="http://schemas.openxmlformats.org/presentationml/2006/ole">
              <p:oleObj spid="_x0000_s143374" name="Ecuación" r:id="rId3" imgW="6235700" imgH="444500" progId="Equation.3">
                <p:embed/>
              </p:oleObj>
            </a:graphicData>
          </a:graphic>
        </p:graphicFrame>
      </p:grpSp>
      <p:grpSp>
        <p:nvGrpSpPr>
          <p:cNvPr id="3" name="Group 1091"/>
          <p:cNvGrpSpPr>
            <a:grpSpLocks/>
          </p:cNvGrpSpPr>
          <p:nvPr/>
        </p:nvGrpSpPr>
        <p:grpSpPr bwMode="auto">
          <a:xfrm>
            <a:off x="211138" y="2155825"/>
            <a:ext cx="8045450" cy="1438275"/>
            <a:chOff x="112" y="2692"/>
            <a:chExt cx="5068" cy="906"/>
          </a:xfrm>
        </p:grpSpPr>
        <p:sp>
          <p:nvSpPr>
            <p:cNvPr id="9225" name="Text Box 40"/>
            <p:cNvSpPr txBox="1">
              <a:spLocks noChangeArrowheads="1"/>
            </p:cNvSpPr>
            <p:nvPr/>
          </p:nvSpPr>
          <p:spPr bwMode="auto">
            <a:xfrm>
              <a:off x="112" y="2692"/>
              <a:ext cx="5068"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r>
                <a:rPr lang="en-US" altLang="es-MX" sz="1400">
                  <a:solidFill>
                    <a:srgbClr val="FFFF00"/>
                  </a:solidFill>
                  <a:sym typeface="Symbol" pitchFamily="18" charset="2"/>
                </a:rPr>
                <a:t>b) </a:t>
              </a:r>
              <a:r>
                <a:rPr lang="en-US" altLang="es-MX" sz="1400" i="1">
                  <a:solidFill>
                    <a:srgbClr val="FFFF00"/>
                  </a:solidFill>
                  <a:sym typeface="Symbol" pitchFamily="18" charset="2"/>
                </a:rPr>
                <a:t>M</a:t>
              </a:r>
              <a:r>
                <a:rPr lang="en-US" altLang="es-MX" sz="1400">
                  <a:solidFill>
                    <a:srgbClr val="FFFF00"/>
                  </a:solidFill>
                  <a:sym typeface="Symbol" pitchFamily="18" charset="2"/>
                </a:rPr>
                <a:t>  </a:t>
              </a:r>
              <a:r>
                <a:rPr lang="en-US" altLang="es-MX" sz="1400" i="1">
                  <a:solidFill>
                    <a:srgbClr val="FFFF00"/>
                  </a:solidFill>
                  <a:sym typeface="Symbol" pitchFamily="18" charset="2"/>
                </a:rPr>
                <a:t>N</a:t>
              </a:r>
              <a:r>
                <a:rPr lang="en-US" altLang="es-MX" sz="1400">
                  <a:solidFill>
                    <a:srgbClr val="FFFF00"/>
                  </a:solidFill>
                  <a:sym typeface="Symbol" pitchFamily="18" charset="2"/>
                </a:rPr>
                <a:t> y polos de orden múltiple. En particular, si </a:t>
              </a:r>
              <a:r>
                <a:rPr lang="en-US" altLang="es-MX" sz="1400" i="1">
                  <a:solidFill>
                    <a:srgbClr val="FFFF00"/>
                  </a:solidFill>
                  <a:sym typeface="Symbol" pitchFamily="18" charset="2"/>
                </a:rPr>
                <a:t>F</a:t>
              </a:r>
              <a:r>
                <a:rPr lang="en-US" altLang="es-MX" sz="1400">
                  <a:solidFill>
                    <a:srgbClr val="FFFF00"/>
                  </a:solidFill>
                  <a:sym typeface="Symbol" pitchFamily="18" charset="2"/>
                </a:rPr>
                <a:t>(</a:t>
              </a:r>
              <a:r>
                <a:rPr lang="en-US" altLang="es-MX" sz="1400" i="1">
                  <a:solidFill>
                    <a:srgbClr val="FFFF00"/>
                  </a:solidFill>
                  <a:sym typeface="Symbol" pitchFamily="18" charset="2"/>
                </a:rPr>
                <a:t>z</a:t>
              </a:r>
              <a:r>
                <a:rPr lang="en-US" altLang="es-MX" sz="1400">
                  <a:solidFill>
                    <a:srgbClr val="FFFF00"/>
                  </a:solidFill>
                  <a:sym typeface="Symbol" pitchFamily="18" charset="2"/>
                </a:rPr>
                <a:t>) tiene además un polo de orden </a:t>
              </a:r>
              <a:r>
                <a:rPr lang="en-US" altLang="es-MX" sz="1400" i="1">
                  <a:solidFill>
                    <a:srgbClr val="FFFF00"/>
                  </a:solidFill>
                  <a:sym typeface="Symbol" pitchFamily="18" charset="2"/>
                </a:rPr>
                <a:t>s</a:t>
              </a:r>
              <a:r>
                <a:rPr lang="en-US" altLang="es-MX" sz="1400">
                  <a:solidFill>
                    <a:srgbClr val="FFFF00"/>
                  </a:solidFill>
                  <a:sym typeface="Symbol" pitchFamily="18" charset="2"/>
                </a:rPr>
                <a:t> en </a:t>
              </a:r>
              <a:r>
                <a:rPr lang="en-US" altLang="es-MX" sz="1400" i="1">
                  <a:solidFill>
                    <a:srgbClr val="FFFF00"/>
                  </a:solidFill>
                  <a:sym typeface="Symbol" pitchFamily="18" charset="2"/>
                </a:rPr>
                <a:t>z</a:t>
              </a:r>
              <a:r>
                <a:rPr lang="en-US" altLang="es-MX" sz="1400">
                  <a:solidFill>
                    <a:srgbClr val="FFFF00"/>
                  </a:solidFill>
                  <a:sym typeface="Symbol" pitchFamily="18" charset="2"/>
                </a:rPr>
                <a:t> = </a:t>
              </a:r>
              <a:r>
                <a:rPr lang="en-US" altLang="es-MX" sz="1400" i="1">
                  <a:solidFill>
                    <a:srgbClr val="FFFF00"/>
                  </a:solidFill>
                  <a:sym typeface="Symbol" pitchFamily="18" charset="2"/>
                </a:rPr>
                <a:t>z</a:t>
              </a:r>
              <a:r>
                <a:rPr lang="en-US" altLang="es-MX" sz="1400" i="1" baseline="-25000">
                  <a:solidFill>
                    <a:srgbClr val="FFFF00"/>
                  </a:solidFill>
                  <a:sym typeface="Symbol" pitchFamily="18" charset="2"/>
                </a:rPr>
                <a:t>i</a:t>
              </a:r>
              <a:r>
                <a:rPr lang="en-US" altLang="es-MX" sz="1400">
                  <a:solidFill>
                    <a:srgbClr val="FFFF00"/>
                  </a:solidFill>
                  <a:sym typeface="Symbol" pitchFamily="18" charset="2"/>
                </a:rPr>
                <a:t> :</a:t>
              </a:r>
            </a:p>
          </p:txBody>
        </p:sp>
        <p:graphicFrame>
          <p:nvGraphicFramePr>
            <p:cNvPr id="9218" name="Object 1088"/>
            <p:cNvGraphicFramePr>
              <a:graphicFrameLocks noChangeAspect="1"/>
            </p:cNvGraphicFramePr>
            <p:nvPr/>
          </p:nvGraphicFramePr>
          <p:xfrm>
            <a:off x="213" y="2891"/>
            <a:ext cx="3973" cy="346"/>
          </p:xfrm>
          <a:graphic>
            <a:graphicData uri="http://schemas.openxmlformats.org/presentationml/2006/ole">
              <p:oleObj spid="_x0000_s143375" name="Ecuación" r:id="rId4" imgW="5257800" imgH="457200" progId="Equation.3">
                <p:embed/>
              </p:oleObj>
            </a:graphicData>
          </a:graphic>
        </p:graphicFrame>
        <p:graphicFrame>
          <p:nvGraphicFramePr>
            <p:cNvPr id="9219" name="Object 1089"/>
            <p:cNvGraphicFramePr>
              <a:graphicFrameLocks noChangeAspect="1"/>
            </p:cNvGraphicFramePr>
            <p:nvPr/>
          </p:nvGraphicFramePr>
          <p:xfrm>
            <a:off x="222" y="3204"/>
            <a:ext cx="4472" cy="394"/>
          </p:xfrm>
          <a:graphic>
            <a:graphicData uri="http://schemas.openxmlformats.org/presentationml/2006/ole">
              <p:oleObj spid="_x0000_s143376" name="Ecuación" r:id="rId5" imgW="5918200" imgH="520700" progId="Equation.3">
                <p:embed/>
              </p:oleObj>
            </a:graphicData>
          </a:graphic>
        </p:graphicFrame>
      </p:grpSp>
      <p:sp>
        <p:nvSpPr>
          <p:cNvPr id="9" name="Text Box 40"/>
          <p:cNvSpPr txBox="1">
            <a:spLocks noChangeArrowheads="1"/>
          </p:cNvSpPr>
          <p:nvPr/>
        </p:nvSpPr>
        <p:spPr bwMode="auto">
          <a:xfrm>
            <a:off x="241300" y="3930650"/>
            <a:ext cx="8658225"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r>
              <a:rPr lang="en-US" altLang="es-MX" sz="1400" b="1">
                <a:solidFill>
                  <a:srgbClr val="FFFF00"/>
                </a:solidFill>
                <a:sym typeface="Symbol" pitchFamily="18" charset="2"/>
              </a:rPr>
              <a:t>Para aplicar la expansión en fracciones parciales se considera la TZ como un cociente de polinomios en </a:t>
            </a:r>
            <a:r>
              <a:rPr lang="en-US" altLang="es-MX" sz="1400" b="1" i="1">
                <a:solidFill>
                  <a:srgbClr val="FFFF00"/>
                </a:solidFill>
                <a:sym typeface="Symbol" pitchFamily="18" charset="2"/>
              </a:rPr>
              <a:t>z</a:t>
            </a:r>
            <a:r>
              <a:rPr lang="en-US" altLang="es-MX" sz="1400" b="1">
                <a:solidFill>
                  <a:srgbClr val="FFFF00"/>
                </a:solidFill>
                <a:sym typeface="Symbol" pitchFamily="18" charset="2"/>
              </a:rPr>
              <a:t> o </a:t>
            </a:r>
            <a:r>
              <a:rPr lang="en-US" altLang="es-MX" sz="1400" b="1" i="1">
                <a:solidFill>
                  <a:srgbClr val="FFFF00"/>
                </a:solidFill>
                <a:sym typeface="Symbol" pitchFamily="18" charset="2"/>
              </a:rPr>
              <a:t>z</a:t>
            </a:r>
            <a:r>
              <a:rPr lang="en-US" altLang="es-MX" sz="1400" b="1" baseline="30000">
                <a:solidFill>
                  <a:srgbClr val="FFFF00"/>
                </a:solidFill>
                <a:sym typeface="Symbol" pitchFamily="18" charset="2"/>
              </a:rPr>
              <a:t>-1.</a:t>
            </a:r>
          </a:p>
        </p:txBody>
      </p:sp>
      <p:sp>
        <p:nvSpPr>
          <p:cNvPr id="9224" name="9 Rectángulo"/>
          <p:cNvSpPr>
            <a:spLocks noChangeArrowheads="1"/>
          </p:cNvSpPr>
          <p:nvPr/>
        </p:nvSpPr>
        <p:spPr bwMode="auto">
          <a:xfrm>
            <a:off x="2714625" y="357188"/>
            <a:ext cx="35131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b="1" u="sng">
                <a:solidFill>
                  <a:srgbClr val="FFFF00"/>
                </a:solidFill>
              </a:rPr>
              <a:t>TRANSFORMADA Z INVERSA </a:t>
            </a:r>
            <a:endParaRPr lang="es-MX" altLang="es-MX"/>
          </a:p>
        </p:txBody>
      </p:sp>
    </p:spTree>
    <p:extLst>
      <p:ext uri="{BB962C8B-B14F-4D97-AF65-F5344CB8AC3E}">
        <p14:creationId xmlns:p14="http://schemas.microsoft.com/office/powerpoint/2010/main" xmlns="" val="3207049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105"/>
          <p:cNvGrpSpPr>
            <a:grpSpLocks/>
          </p:cNvGrpSpPr>
          <p:nvPr/>
        </p:nvGrpSpPr>
        <p:grpSpPr bwMode="auto">
          <a:xfrm>
            <a:off x="214313" y="1357313"/>
            <a:ext cx="8637587" cy="3271837"/>
            <a:chOff x="104" y="437"/>
            <a:chExt cx="5441" cy="2061"/>
          </a:xfrm>
        </p:grpSpPr>
        <p:sp>
          <p:nvSpPr>
            <p:cNvPr id="19460" name="Rectangle 4"/>
            <p:cNvSpPr>
              <a:spLocks noChangeArrowheads="1"/>
            </p:cNvSpPr>
            <p:nvPr/>
          </p:nvSpPr>
          <p:spPr bwMode="auto">
            <a:xfrm>
              <a:off x="104" y="437"/>
              <a:ext cx="5441" cy="1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lstStyle>
              <a:lvl1pPr marL="180975"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30000"/>
                </a:lnSpc>
                <a:buFont typeface="Wingdings" pitchFamily="2" charset="2"/>
                <a:buChar char="Ø"/>
              </a:pPr>
              <a:r>
                <a:rPr lang="es-ES_tradnl" altLang="es-MX" sz="1400" i="1">
                  <a:solidFill>
                    <a:srgbClr val="FFFF00"/>
                  </a:solidFill>
                </a:rPr>
                <a:t> Región de convergencia de las transformadas z racionales</a:t>
              </a:r>
              <a:endParaRPr lang="es-ES_tradnl" altLang="es-MX" sz="1400">
                <a:solidFill>
                  <a:srgbClr val="FFFF00"/>
                </a:solidFill>
              </a:endParaRPr>
            </a:p>
            <a:p>
              <a:pPr algn="just" eaLnBrk="1" hangingPunct="1">
                <a:lnSpc>
                  <a:spcPct val="130000"/>
                </a:lnSpc>
              </a:pPr>
              <a:r>
                <a:rPr lang="es-ES_tradnl" altLang="es-MX" sz="1400">
                  <a:solidFill>
                    <a:srgbClr val="FFFF00"/>
                  </a:solidFill>
                </a:rPr>
                <a:t>	La región de convergencia de la transformada z no puede contener ningún polo y está limitada por los polos o por 0 o </a:t>
              </a:r>
              <a:r>
                <a:rPr lang="es-ES_tradnl" altLang="es-MX" sz="1400">
                  <a:solidFill>
                    <a:srgbClr val="FFFF00"/>
                  </a:solidFill>
                  <a:sym typeface="Symbol" pitchFamily="18" charset="2"/>
                </a:rPr>
                <a:t></a:t>
              </a:r>
              <a:r>
                <a:rPr lang="es-ES_tradnl" altLang="es-MX" sz="1400">
                  <a:solidFill>
                    <a:srgbClr val="FFFF00"/>
                  </a:solidFill>
                </a:rPr>
                <a:t>. En el caso general de secuencias bilaterales, algunos de los polos contribuyen sólo para </a:t>
              </a:r>
              <a:r>
                <a:rPr lang="es-ES_tradnl" altLang="es-MX" sz="1400" i="1">
                  <a:solidFill>
                    <a:srgbClr val="FFFF00"/>
                  </a:solidFill>
                </a:rPr>
                <a:t>n</a:t>
              </a:r>
              <a:r>
                <a:rPr lang="es-ES_tradnl" altLang="es-MX" sz="1400">
                  <a:solidFill>
                    <a:srgbClr val="FFFF00"/>
                  </a:solidFill>
                </a:rPr>
                <a:t> </a:t>
              </a:r>
              <a:r>
                <a:rPr lang="es-ES_tradnl" altLang="es-MX" sz="1400">
                  <a:solidFill>
                    <a:srgbClr val="FFFF00"/>
                  </a:solidFill>
                  <a:sym typeface="Symbol" pitchFamily="18" charset="2"/>
                </a:rPr>
                <a:t></a:t>
              </a:r>
              <a:r>
                <a:rPr lang="es-ES_tradnl" altLang="es-MX" sz="1400">
                  <a:solidFill>
                    <a:srgbClr val="FFFF00"/>
                  </a:solidFill>
                </a:rPr>
                <a:t> 0 y el resto sólo para </a:t>
              </a:r>
              <a:r>
                <a:rPr lang="es-ES_tradnl" altLang="es-MX" sz="1400" i="1">
                  <a:solidFill>
                    <a:srgbClr val="FFFF00"/>
                  </a:solidFill>
                </a:rPr>
                <a:t>n</a:t>
              </a:r>
              <a:r>
                <a:rPr lang="es-ES_tradnl" altLang="es-MX" sz="1400">
                  <a:solidFill>
                    <a:srgbClr val="FFFF00"/>
                  </a:solidFill>
                </a:rPr>
                <a:t> </a:t>
              </a:r>
              <a:r>
                <a:rPr lang="es-ES_tradnl" altLang="es-MX" sz="1400">
                  <a:solidFill>
                    <a:srgbClr val="FFFF00"/>
                  </a:solidFill>
                  <a:sym typeface="Symbol" pitchFamily="18" charset="2"/>
                </a:rPr>
                <a:t></a:t>
              </a:r>
              <a:r>
                <a:rPr lang="es-ES_tradnl" altLang="es-MX" sz="1400">
                  <a:solidFill>
                    <a:srgbClr val="FFFF00"/>
                  </a:solidFill>
                </a:rPr>
                <a:t> 0. Suponiendo una transformada que presenta tres polos (en </a:t>
              </a:r>
              <a:r>
                <a:rPr lang="es-ES_tradnl" altLang="es-MX" sz="1400" i="1">
                  <a:solidFill>
                    <a:srgbClr val="FFFF00"/>
                  </a:solidFill>
                </a:rPr>
                <a:t>z</a:t>
              </a:r>
              <a:r>
                <a:rPr lang="es-ES_tradnl" altLang="es-MX" sz="1400">
                  <a:solidFill>
                    <a:srgbClr val="FFFF00"/>
                  </a:solidFill>
                </a:rPr>
                <a:t> = </a:t>
              </a:r>
              <a:r>
                <a:rPr lang="es-ES_tradnl" altLang="es-MX" sz="1400" i="1">
                  <a:solidFill>
                    <a:srgbClr val="FFFF00"/>
                  </a:solidFill>
                </a:rPr>
                <a:t>a</a:t>
              </a:r>
              <a:r>
                <a:rPr lang="es-ES_tradnl" altLang="es-MX" sz="1400">
                  <a:solidFill>
                    <a:srgbClr val="FFFF00"/>
                  </a:solidFill>
                </a:rPr>
                <a:t>, </a:t>
              </a:r>
              <a:r>
                <a:rPr lang="es-ES_tradnl" altLang="es-MX" sz="1400" i="1">
                  <a:solidFill>
                    <a:srgbClr val="FFFF00"/>
                  </a:solidFill>
                </a:rPr>
                <a:t>b</a:t>
              </a:r>
              <a:r>
                <a:rPr lang="es-ES_tradnl" altLang="es-MX" sz="1400">
                  <a:solidFill>
                    <a:srgbClr val="FFFF00"/>
                  </a:solidFill>
                </a:rPr>
                <a:t>, </a:t>
              </a:r>
              <a:r>
                <a:rPr lang="es-ES_tradnl" altLang="es-MX" sz="1400" i="1">
                  <a:solidFill>
                    <a:srgbClr val="FFFF00"/>
                  </a:solidFill>
                </a:rPr>
                <a:t>c</a:t>
              </a:r>
              <a:r>
                <a:rPr lang="es-ES_tradnl" altLang="es-MX" sz="1400">
                  <a:solidFill>
                    <a:srgbClr val="FFFF00"/>
                  </a:solidFill>
                </a:rPr>
                <a:t>) en la figura se muestran las cuatro posibles elecciones para la región de convergencia. La primera corresponde a una secuencia hacia la derecha, la segunda a una secuencia hacia la izquierda, y las dos restantes a secuencias bilaterales.</a:t>
              </a:r>
              <a:r>
                <a:rPr lang="es-ES" altLang="es-MX" sz="1400">
                  <a:solidFill>
                    <a:srgbClr val="FFFF00"/>
                  </a:solidFill>
                </a:rPr>
                <a:t> </a:t>
              </a:r>
              <a:r>
                <a:rPr lang="es-ES_tradnl" altLang="es-MX" sz="1400">
                  <a:solidFill>
                    <a:srgbClr val="FFFF00"/>
                  </a:solidFill>
                </a:rPr>
                <a:t> </a:t>
              </a:r>
              <a:endParaRPr lang="en-US" altLang="es-MX" sz="1400">
                <a:solidFill>
                  <a:srgbClr val="FFFF00"/>
                </a:solidFill>
              </a:endParaRPr>
            </a:p>
          </p:txBody>
        </p:sp>
        <p:grpSp>
          <p:nvGrpSpPr>
            <p:cNvPr id="19461" name="Group 5"/>
            <p:cNvGrpSpPr>
              <a:grpSpLocks/>
            </p:cNvGrpSpPr>
            <p:nvPr/>
          </p:nvGrpSpPr>
          <p:grpSpPr bwMode="auto">
            <a:xfrm>
              <a:off x="956" y="1548"/>
              <a:ext cx="3836" cy="950"/>
              <a:chOff x="564" y="918"/>
              <a:chExt cx="3836" cy="950"/>
            </a:xfrm>
          </p:grpSpPr>
          <p:sp>
            <p:nvSpPr>
              <p:cNvPr id="5" name="Rectangle 6"/>
              <p:cNvSpPr>
                <a:spLocks noChangeArrowheads="1"/>
              </p:cNvSpPr>
              <p:nvPr/>
            </p:nvSpPr>
            <p:spPr bwMode="auto">
              <a:xfrm>
                <a:off x="564" y="918"/>
                <a:ext cx="3822" cy="948"/>
              </a:xfrm>
              <a:prstGeom prst="rect">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defRPr/>
                </a:pPr>
                <a:endParaRPr lang="es-MX"/>
              </a:p>
            </p:txBody>
          </p:sp>
          <p:sp>
            <p:nvSpPr>
              <p:cNvPr id="19465" name="Rectangle 7"/>
              <p:cNvSpPr>
                <a:spLocks noChangeAspect="1" noChangeArrowheads="1"/>
              </p:cNvSpPr>
              <p:nvPr/>
            </p:nvSpPr>
            <p:spPr bwMode="auto">
              <a:xfrm>
                <a:off x="601" y="986"/>
                <a:ext cx="843" cy="817"/>
              </a:xfrm>
              <a:prstGeom prst="rect">
                <a:avLst/>
              </a:prstGeom>
              <a:pattFill prst="wdUpDiag">
                <a:fgClr>
                  <a:srgbClr val="C0C0C0"/>
                </a:fgClr>
                <a:bgClr>
                  <a:srgbClr val="FFFFFF"/>
                </a:bgClr>
              </a:pattFill>
              <a:ln>
                <a:noFill/>
              </a:ln>
              <a:extLst>
                <a:ext uri="{91240B29-F687-4F45-9708-019B960494DF}">
                  <a14:hiddenLine xmlns:a14="http://schemas.microsoft.com/office/drawing/2010/main" xmlns="" w="8001">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19466" name="Freeform 8" descr="Diagonal hacia arriba ancha"/>
              <p:cNvSpPr>
                <a:spLocks noChangeAspect="1"/>
              </p:cNvSpPr>
              <p:nvPr/>
            </p:nvSpPr>
            <p:spPr bwMode="auto">
              <a:xfrm>
                <a:off x="1873" y="1280"/>
                <a:ext cx="235" cy="235"/>
              </a:xfrm>
              <a:custGeom>
                <a:avLst/>
                <a:gdLst>
                  <a:gd name="T0" fmla="*/ 0 w 1008"/>
                  <a:gd name="T1" fmla="*/ 0 h 1008"/>
                  <a:gd name="T2" fmla="*/ 0 w 1008"/>
                  <a:gd name="T3" fmla="*/ 0 h 1008"/>
                  <a:gd name="T4" fmla="*/ 0 w 1008"/>
                  <a:gd name="T5" fmla="*/ 0 h 1008"/>
                  <a:gd name="T6" fmla="*/ 0 w 1008"/>
                  <a:gd name="T7" fmla="*/ 0 h 1008"/>
                  <a:gd name="T8" fmla="*/ 0 w 1008"/>
                  <a:gd name="T9" fmla="*/ 0 h 1008"/>
                  <a:gd name="T10" fmla="*/ 0 w 1008"/>
                  <a:gd name="T11" fmla="*/ 0 h 1008"/>
                  <a:gd name="T12" fmla="*/ 0 w 1008"/>
                  <a:gd name="T13" fmla="*/ 0 h 1008"/>
                  <a:gd name="T14" fmla="*/ 0 w 1008"/>
                  <a:gd name="T15" fmla="*/ 0 h 1008"/>
                  <a:gd name="T16" fmla="*/ 0 w 1008"/>
                  <a:gd name="T17" fmla="*/ 0 h 1008"/>
                  <a:gd name="T18" fmla="*/ 0 w 1008"/>
                  <a:gd name="T19" fmla="*/ 0 h 1008"/>
                  <a:gd name="T20" fmla="*/ 0 w 1008"/>
                  <a:gd name="T21" fmla="*/ 0 h 1008"/>
                  <a:gd name="T22" fmla="*/ 0 w 1008"/>
                  <a:gd name="T23" fmla="*/ 0 h 1008"/>
                  <a:gd name="T24" fmla="*/ 0 w 1008"/>
                  <a:gd name="T25" fmla="*/ 0 h 1008"/>
                  <a:gd name="T26" fmla="*/ 0 w 1008"/>
                  <a:gd name="T27" fmla="*/ 0 h 1008"/>
                  <a:gd name="T28" fmla="*/ 0 w 1008"/>
                  <a:gd name="T29" fmla="*/ 0 h 1008"/>
                  <a:gd name="T30" fmla="*/ 0 w 1008"/>
                  <a:gd name="T31" fmla="*/ 0 h 1008"/>
                  <a:gd name="T32" fmla="*/ 0 w 1008"/>
                  <a:gd name="T33" fmla="*/ 0 h 1008"/>
                  <a:gd name="T34" fmla="*/ 0 w 1008"/>
                  <a:gd name="T35" fmla="*/ 0 h 1008"/>
                  <a:gd name="T36" fmla="*/ 0 w 1008"/>
                  <a:gd name="T37" fmla="*/ 0 h 1008"/>
                  <a:gd name="T38" fmla="*/ 0 w 1008"/>
                  <a:gd name="T39" fmla="*/ 0 h 1008"/>
                  <a:gd name="T40" fmla="*/ 0 w 1008"/>
                  <a:gd name="T41" fmla="*/ 0 h 1008"/>
                  <a:gd name="T42" fmla="*/ 0 w 1008"/>
                  <a:gd name="T43" fmla="*/ 0 h 1008"/>
                  <a:gd name="T44" fmla="*/ 0 w 1008"/>
                  <a:gd name="T45" fmla="*/ 0 h 1008"/>
                  <a:gd name="T46" fmla="*/ 0 w 1008"/>
                  <a:gd name="T47" fmla="*/ 0 h 1008"/>
                  <a:gd name="T48" fmla="*/ 0 w 1008"/>
                  <a:gd name="T49" fmla="*/ 0 h 1008"/>
                  <a:gd name="T50" fmla="*/ 0 w 1008"/>
                  <a:gd name="T51" fmla="*/ 0 h 1008"/>
                  <a:gd name="T52" fmla="*/ 0 w 1008"/>
                  <a:gd name="T53" fmla="*/ 0 h 1008"/>
                  <a:gd name="T54" fmla="*/ 0 w 1008"/>
                  <a:gd name="T55" fmla="*/ 0 h 1008"/>
                  <a:gd name="T56" fmla="*/ 0 w 1008"/>
                  <a:gd name="T57" fmla="*/ 0 h 1008"/>
                  <a:gd name="T58" fmla="*/ 0 w 1008"/>
                  <a:gd name="T59" fmla="*/ 0 h 100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08"/>
                  <a:gd name="T91" fmla="*/ 0 h 1008"/>
                  <a:gd name="T92" fmla="*/ 1008 w 1008"/>
                  <a:gd name="T93" fmla="*/ 1008 h 100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08" h="1008">
                    <a:moveTo>
                      <a:pt x="1008" y="504"/>
                    </a:moveTo>
                    <a:lnTo>
                      <a:pt x="1003" y="573"/>
                    </a:lnTo>
                    <a:lnTo>
                      <a:pt x="967" y="700"/>
                    </a:lnTo>
                    <a:lnTo>
                      <a:pt x="901" y="813"/>
                    </a:lnTo>
                    <a:lnTo>
                      <a:pt x="810" y="903"/>
                    </a:lnTo>
                    <a:lnTo>
                      <a:pt x="699" y="969"/>
                    </a:lnTo>
                    <a:lnTo>
                      <a:pt x="572" y="1004"/>
                    </a:lnTo>
                    <a:lnTo>
                      <a:pt x="504" y="1008"/>
                    </a:lnTo>
                    <a:lnTo>
                      <a:pt x="434" y="1004"/>
                    </a:lnTo>
                    <a:lnTo>
                      <a:pt x="307" y="969"/>
                    </a:lnTo>
                    <a:lnTo>
                      <a:pt x="195" y="903"/>
                    </a:lnTo>
                    <a:lnTo>
                      <a:pt x="105" y="813"/>
                    </a:lnTo>
                    <a:lnTo>
                      <a:pt x="39" y="700"/>
                    </a:lnTo>
                    <a:lnTo>
                      <a:pt x="3" y="573"/>
                    </a:lnTo>
                    <a:lnTo>
                      <a:pt x="0" y="504"/>
                    </a:lnTo>
                    <a:lnTo>
                      <a:pt x="3" y="436"/>
                    </a:lnTo>
                    <a:lnTo>
                      <a:pt x="39" y="309"/>
                    </a:lnTo>
                    <a:lnTo>
                      <a:pt x="105" y="198"/>
                    </a:lnTo>
                    <a:lnTo>
                      <a:pt x="195" y="106"/>
                    </a:lnTo>
                    <a:lnTo>
                      <a:pt x="307" y="41"/>
                    </a:lnTo>
                    <a:lnTo>
                      <a:pt x="434" y="5"/>
                    </a:lnTo>
                    <a:lnTo>
                      <a:pt x="504" y="0"/>
                    </a:lnTo>
                    <a:lnTo>
                      <a:pt x="572" y="5"/>
                    </a:lnTo>
                    <a:lnTo>
                      <a:pt x="699" y="41"/>
                    </a:lnTo>
                    <a:lnTo>
                      <a:pt x="810" y="106"/>
                    </a:lnTo>
                    <a:lnTo>
                      <a:pt x="901" y="198"/>
                    </a:lnTo>
                    <a:lnTo>
                      <a:pt x="967" y="309"/>
                    </a:lnTo>
                    <a:lnTo>
                      <a:pt x="1003" y="436"/>
                    </a:lnTo>
                    <a:lnTo>
                      <a:pt x="1008" y="504"/>
                    </a:lnTo>
                    <a:close/>
                  </a:path>
                </a:pathLst>
              </a:custGeom>
              <a:pattFill prst="wdUpDiag">
                <a:fgClr>
                  <a:srgbClr val="C0C0C0"/>
                </a:fgClr>
                <a:bgClr>
                  <a:srgbClr val="FFFFFF"/>
                </a:bgClr>
              </a:pattFill>
              <a:ln w="9525">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19467" name="Line 9"/>
              <p:cNvSpPr>
                <a:spLocks noChangeAspect="1" noChangeShapeType="1"/>
              </p:cNvSpPr>
              <p:nvPr/>
            </p:nvSpPr>
            <p:spPr bwMode="auto">
              <a:xfrm>
                <a:off x="1529" y="1395"/>
                <a:ext cx="919"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s-MX"/>
              </a:p>
            </p:txBody>
          </p:sp>
          <p:sp>
            <p:nvSpPr>
              <p:cNvPr id="19468" name="Line 10"/>
              <p:cNvSpPr>
                <a:spLocks noChangeAspect="1" noChangeShapeType="1"/>
              </p:cNvSpPr>
              <p:nvPr/>
            </p:nvSpPr>
            <p:spPr bwMode="auto">
              <a:xfrm flipV="1">
                <a:off x="1988" y="919"/>
                <a:ext cx="1" cy="47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s-MX"/>
              </a:p>
            </p:txBody>
          </p:sp>
          <p:sp>
            <p:nvSpPr>
              <p:cNvPr id="19469" name="Line 11"/>
              <p:cNvSpPr>
                <a:spLocks noChangeAspect="1" noChangeShapeType="1"/>
              </p:cNvSpPr>
              <p:nvPr/>
            </p:nvSpPr>
            <p:spPr bwMode="auto">
              <a:xfrm>
                <a:off x="1988" y="1395"/>
                <a:ext cx="1" cy="46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s-MX"/>
              </a:p>
            </p:txBody>
          </p:sp>
          <p:sp>
            <p:nvSpPr>
              <p:cNvPr id="19470" name="Freeform 12"/>
              <p:cNvSpPr>
                <a:spLocks noChangeAspect="1"/>
              </p:cNvSpPr>
              <p:nvPr/>
            </p:nvSpPr>
            <p:spPr bwMode="auto">
              <a:xfrm>
                <a:off x="742" y="1115"/>
                <a:ext cx="564" cy="564"/>
              </a:xfrm>
              <a:custGeom>
                <a:avLst/>
                <a:gdLst>
                  <a:gd name="T0" fmla="*/ 0 w 2413"/>
                  <a:gd name="T1" fmla="*/ 0 h 2416"/>
                  <a:gd name="T2" fmla="*/ 0 w 2413"/>
                  <a:gd name="T3" fmla="*/ 0 h 2416"/>
                  <a:gd name="T4" fmla="*/ 0 w 2413"/>
                  <a:gd name="T5" fmla="*/ 0 h 2416"/>
                  <a:gd name="T6" fmla="*/ 0 w 2413"/>
                  <a:gd name="T7" fmla="*/ 0 h 2416"/>
                  <a:gd name="T8" fmla="*/ 0 w 2413"/>
                  <a:gd name="T9" fmla="*/ 0 h 2416"/>
                  <a:gd name="T10" fmla="*/ 0 w 2413"/>
                  <a:gd name="T11" fmla="*/ 0 h 2416"/>
                  <a:gd name="T12" fmla="*/ 0 w 2413"/>
                  <a:gd name="T13" fmla="*/ 0 h 2416"/>
                  <a:gd name="T14" fmla="*/ 0 w 2413"/>
                  <a:gd name="T15" fmla="*/ 0 h 2416"/>
                  <a:gd name="T16" fmla="*/ 0 w 2413"/>
                  <a:gd name="T17" fmla="*/ 0 h 2416"/>
                  <a:gd name="T18" fmla="*/ 0 w 2413"/>
                  <a:gd name="T19" fmla="*/ 0 h 2416"/>
                  <a:gd name="T20" fmla="*/ 0 w 2413"/>
                  <a:gd name="T21" fmla="*/ 0 h 2416"/>
                  <a:gd name="T22" fmla="*/ 0 w 2413"/>
                  <a:gd name="T23" fmla="*/ 0 h 2416"/>
                  <a:gd name="T24" fmla="*/ 0 w 2413"/>
                  <a:gd name="T25" fmla="*/ 0 h 2416"/>
                  <a:gd name="T26" fmla="*/ 0 w 2413"/>
                  <a:gd name="T27" fmla="*/ 0 h 2416"/>
                  <a:gd name="T28" fmla="*/ 0 w 2413"/>
                  <a:gd name="T29" fmla="*/ 0 h 2416"/>
                  <a:gd name="T30" fmla="*/ 0 w 2413"/>
                  <a:gd name="T31" fmla="*/ 0 h 2416"/>
                  <a:gd name="T32" fmla="*/ 0 w 2413"/>
                  <a:gd name="T33" fmla="*/ 0 h 2416"/>
                  <a:gd name="T34" fmla="*/ 0 w 2413"/>
                  <a:gd name="T35" fmla="*/ 0 h 2416"/>
                  <a:gd name="T36" fmla="*/ 0 w 2413"/>
                  <a:gd name="T37" fmla="*/ 0 h 2416"/>
                  <a:gd name="T38" fmla="*/ 0 w 2413"/>
                  <a:gd name="T39" fmla="*/ 0 h 2416"/>
                  <a:gd name="T40" fmla="*/ 0 w 2413"/>
                  <a:gd name="T41" fmla="*/ 0 h 2416"/>
                  <a:gd name="T42" fmla="*/ 0 w 2413"/>
                  <a:gd name="T43" fmla="*/ 0 h 2416"/>
                  <a:gd name="T44" fmla="*/ 0 w 2413"/>
                  <a:gd name="T45" fmla="*/ 0 h 2416"/>
                  <a:gd name="T46" fmla="*/ 0 w 2413"/>
                  <a:gd name="T47" fmla="*/ 0 h 2416"/>
                  <a:gd name="T48" fmla="*/ 0 w 2413"/>
                  <a:gd name="T49" fmla="*/ 0 h 2416"/>
                  <a:gd name="T50" fmla="*/ 0 w 2413"/>
                  <a:gd name="T51" fmla="*/ 0 h 2416"/>
                  <a:gd name="T52" fmla="*/ 0 w 2413"/>
                  <a:gd name="T53" fmla="*/ 0 h 2416"/>
                  <a:gd name="T54" fmla="*/ 0 w 2413"/>
                  <a:gd name="T55" fmla="*/ 0 h 2416"/>
                  <a:gd name="T56" fmla="*/ 0 w 2413"/>
                  <a:gd name="T57" fmla="*/ 0 h 2416"/>
                  <a:gd name="T58" fmla="*/ 0 w 2413"/>
                  <a:gd name="T59" fmla="*/ 0 h 24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413"/>
                  <a:gd name="T91" fmla="*/ 0 h 2416"/>
                  <a:gd name="T92" fmla="*/ 2413 w 2413"/>
                  <a:gd name="T93" fmla="*/ 2416 h 24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413" h="2416">
                    <a:moveTo>
                      <a:pt x="2413" y="1208"/>
                    </a:moveTo>
                    <a:lnTo>
                      <a:pt x="2402" y="1372"/>
                    </a:lnTo>
                    <a:lnTo>
                      <a:pt x="2317" y="1677"/>
                    </a:lnTo>
                    <a:lnTo>
                      <a:pt x="2160" y="1946"/>
                    </a:lnTo>
                    <a:lnTo>
                      <a:pt x="1941" y="2164"/>
                    </a:lnTo>
                    <a:lnTo>
                      <a:pt x="1675" y="2321"/>
                    </a:lnTo>
                    <a:lnTo>
                      <a:pt x="1370" y="2406"/>
                    </a:lnTo>
                    <a:lnTo>
                      <a:pt x="1206" y="2416"/>
                    </a:lnTo>
                    <a:lnTo>
                      <a:pt x="1042" y="2406"/>
                    </a:lnTo>
                    <a:lnTo>
                      <a:pt x="737" y="2321"/>
                    </a:lnTo>
                    <a:lnTo>
                      <a:pt x="469" y="2164"/>
                    </a:lnTo>
                    <a:lnTo>
                      <a:pt x="252" y="1946"/>
                    </a:lnTo>
                    <a:lnTo>
                      <a:pt x="94" y="1677"/>
                    </a:lnTo>
                    <a:lnTo>
                      <a:pt x="10" y="1372"/>
                    </a:lnTo>
                    <a:lnTo>
                      <a:pt x="0" y="1208"/>
                    </a:lnTo>
                    <a:lnTo>
                      <a:pt x="10" y="1045"/>
                    </a:lnTo>
                    <a:lnTo>
                      <a:pt x="95" y="740"/>
                    </a:lnTo>
                    <a:lnTo>
                      <a:pt x="252" y="472"/>
                    </a:lnTo>
                    <a:lnTo>
                      <a:pt x="469" y="253"/>
                    </a:lnTo>
                    <a:lnTo>
                      <a:pt x="737" y="96"/>
                    </a:lnTo>
                    <a:lnTo>
                      <a:pt x="1042" y="11"/>
                    </a:lnTo>
                    <a:lnTo>
                      <a:pt x="1206" y="0"/>
                    </a:lnTo>
                    <a:lnTo>
                      <a:pt x="1370" y="11"/>
                    </a:lnTo>
                    <a:lnTo>
                      <a:pt x="1675" y="96"/>
                    </a:lnTo>
                    <a:lnTo>
                      <a:pt x="1941" y="253"/>
                    </a:lnTo>
                    <a:lnTo>
                      <a:pt x="2160" y="472"/>
                    </a:lnTo>
                    <a:lnTo>
                      <a:pt x="2317" y="740"/>
                    </a:lnTo>
                    <a:lnTo>
                      <a:pt x="2402" y="1045"/>
                    </a:lnTo>
                    <a:lnTo>
                      <a:pt x="2413" y="1208"/>
                    </a:lnTo>
                    <a:close/>
                  </a:path>
                </a:pathLst>
              </a:custGeom>
              <a:solidFill>
                <a:srgbClr val="FFFFFF"/>
              </a:solidFill>
              <a:ln w="9525">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grpSp>
            <p:nvGrpSpPr>
              <p:cNvPr id="19471" name="Group 13"/>
              <p:cNvGrpSpPr>
                <a:grpSpLocks/>
              </p:cNvGrpSpPr>
              <p:nvPr/>
            </p:nvGrpSpPr>
            <p:grpSpPr bwMode="auto">
              <a:xfrm>
                <a:off x="566" y="920"/>
                <a:ext cx="919" cy="943"/>
                <a:chOff x="566" y="920"/>
                <a:chExt cx="919" cy="943"/>
              </a:xfrm>
            </p:grpSpPr>
            <p:sp>
              <p:nvSpPr>
                <p:cNvPr id="19508" name="Line 14"/>
                <p:cNvSpPr>
                  <a:spLocks noChangeAspect="1" noChangeShapeType="1"/>
                </p:cNvSpPr>
                <p:nvPr/>
              </p:nvSpPr>
              <p:spPr bwMode="auto">
                <a:xfrm>
                  <a:off x="566" y="1397"/>
                  <a:ext cx="919"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s-MX"/>
                </a:p>
              </p:txBody>
            </p:sp>
            <p:grpSp>
              <p:nvGrpSpPr>
                <p:cNvPr id="19509" name="Group 15"/>
                <p:cNvGrpSpPr>
                  <a:grpSpLocks/>
                </p:cNvGrpSpPr>
                <p:nvPr/>
              </p:nvGrpSpPr>
              <p:grpSpPr bwMode="auto">
                <a:xfrm>
                  <a:off x="1026" y="920"/>
                  <a:ext cx="0" cy="943"/>
                  <a:chOff x="1026" y="920"/>
                  <a:chExt cx="0" cy="943"/>
                </a:xfrm>
              </p:grpSpPr>
              <p:sp>
                <p:nvSpPr>
                  <p:cNvPr id="19510" name="Line 16"/>
                  <p:cNvSpPr>
                    <a:spLocks noChangeAspect="1" noChangeShapeType="1"/>
                  </p:cNvSpPr>
                  <p:nvPr/>
                </p:nvSpPr>
                <p:spPr bwMode="auto">
                  <a:xfrm flipV="1">
                    <a:off x="1026" y="920"/>
                    <a:ext cx="0" cy="47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s-MX"/>
                  </a:p>
                </p:txBody>
              </p:sp>
              <p:sp>
                <p:nvSpPr>
                  <p:cNvPr id="19511" name="Line 17"/>
                  <p:cNvSpPr>
                    <a:spLocks noChangeAspect="1" noChangeShapeType="1"/>
                  </p:cNvSpPr>
                  <p:nvPr/>
                </p:nvSpPr>
                <p:spPr bwMode="auto">
                  <a:xfrm>
                    <a:off x="1026" y="1397"/>
                    <a:ext cx="0" cy="46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s-MX"/>
                  </a:p>
                </p:txBody>
              </p:sp>
            </p:grpSp>
          </p:grpSp>
          <p:sp>
            <p:nvSpPr>
              <p:cNvPr id="19472" name="Freeform 18"/>
              <p:cNvSpPr>
                <a:spLocks noChangeAspect="1"/>
              </p:cNvSpPr>
              <p:nvPr/>
            </p:nvSpPr>
            <p:spPr bwMode="auto">
              <a:xfrm>
                <a:off x="1068" y="1384"/>
                <a:ext cx="31" cy="33"/>
              </a:xfrm>
              <a:custGeom>
                <a:avLst/>
                <a:gdLst>
                  <a:gd name="T0" fmla="*/ 0 w 135"/>
                  <a:gd name="T1" fmla="*/ 0 h 145"/>
                  <a:gd name="T2" fmla="*/ 0 w 135"/>
                  <a:gd name="T3" fmla="*/ 0 h 145"/>
                  <a:gd name="T4" fmla="*/ 0 w 135"/>
                  <a:gd name="T5" fmla="*/ 0 h 145"/>
                  <a:gd name="T6" fmla="*/ 0 w 135"/>
                  <a:gd name="T7" fmla="*/ 0 h 145"/>
                  <a:gd name="T8" fmla="*/ 0 w 135"/>
                  <a:gd name="T9" fmla="*/ 0 h 145"/>
                  <a:gd name="T10" fmla="*/ 0 w 135"/>
                  <a:gd name="T11" fmla="*/ 0 h 145"/>
                  <a:gd name="T12" fmla="*/ 0 w 135"/>
                  <a:gd name="T13" fmla="*/ 0 h 145"/>
                  <a:gd name="T14" fmla="*/ 0 w 135"/>
                  <a:gd name="T15" fmla="*/ 0 h 145"/>
                  <a:gd name="T16" fmla="*/ 0 w 135"/>
                  <a:gd name="T17" fmla="*/ 0 h 145"/>
                  <a:gd name="T18" fmla="*/ 0 w 135"/>
                  <a:gd name="T19" fmla="*/ 0 h 145"/>
                  <a:gd name="T20" fmla="*/ 0 w 135"/>
                  <a:gd name="T21" fmla="*/ 0 h 145"/>
                  <a:gd name="T22" fmla="*/ 0 w 135"/>
                  <a:gd name="T23" fmla="*/ 0 h 145"/>
                  <a:gd name="T24" fmla="*/ 0 w 135"/>
                  <a:gd name="T25" fmla="*/ 0 h 145"/>
                  <a:gd name="T26" fmla="*/ 0 w 135"/>
                  <a:gd name="T27" fmla="*/ 0 h 145"/>
                  <a:gd name="T28" fmla="*/ 0 w 135"/>
                  <a:gd name="T29" fmla="*/ 0 h 145"/>
                  <a:gd name="T30" fmla="*/ 0 w 135"/>
                  <a:gd name="T31" fmla="*/ 0 h 145"/>
                  <a:gd name="T32" fmla="*/ 0 w 135"/>
                  <a:gd name="T33" fmla="*/ 0 h 145"/>
                  <a:gd name="T34" fmla="*/ 0 w 135"/>
                  <a:gd name="T35" fmla="*/ 0 h 145"/>
                  <a:gd name="T36" fmla="*/ 0 w 135"/>
                  <a:gd name="T37" fmla="*/ 0 h 145"/>
                  <a:gd name="T38" fmla="*/ 0 w 135"/>
                  <a:gd name="T39" fmla="*/ 0 h 145"/>
                  <a:gd name="T40" fmla="*/ 0 w 135"/>
                  <a:gd name="T41" fmla="*/ 0 h 145"/>
                  <a:gd name="T42" fmla="*/ 0 w 135"/>
                  <a:gd name="T43" fmla="*/ 0 h 145"/>
                  <a:gd name="T44" fmla="*/ 0 w 135"/>
                  <a:gd name="T45" fmla="*/ 0 h 145"/>
                  <a:gd name="T46" fmla="*/ 0 w 135"/>
                  <a:gd name="T47" fmla="*/ 0 h 145"/>
                  <a:gd name="T48" fmla="*/ 0 w 135"/>
                  <a:gd name="T49" fmla="*/ 0 h 145"/>
                  <a:gd name="T50" fmla="*/ 0 w 135"/>
                  <a:gd name="T51" fmla="*/ 0 h 145"/>
                  <a:gd name="T52" fmla="*/ 0 w 135"/>
                  <a:gd name="T53" fmla="*/ 0 h 145"/>
                  <a:gd name="T54" fmla="*/ 0 w 135"/>
                  <a:gd name="T55" fmla="*/ 0 h 145"/>
                  <a:gd name="T56" fmla="*/ 0 w 135"/>
                  <a:gd name="T57" fmla="*/ 0 h 145"/>
                  <a:gd name="T58" fmla="*/ 0 w 135"/>
                  <a:gd name="T59" fmla="*/ 0 h 145"/>
                  <a:gd name="T60" fmla="*/ 0 w 135"/>
                  <a:gd name="T61" fmla="*/ 0 h 145"/>
                  <a:gd name="T62" fmla="*/ 0 w 135"/>
                  <a:gd name="T63" fmla="*/ 0 h 1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5"/>
                  <a:gd name="T97" fmla="*/ 0 h 145"/>
                  <a:gd name="T98" fmla="*/ 135 w 135"/>
                  <a:gd name="T99" fmla="*/ 145 h 1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5" h="145">
                    <a:moveTo>
                      <a:pt x="0" y="145"/>
                    </a:moveTo>
                    <a:lnTo>
                      <a:pt x="57" y="70"/>
                    </a:lnTo>
                    <a:lnTo>
                      <a:pt x="7" y="0"/>
                    </a:lnTo>
                    <a:lnTo>
                      <a:pt x="30" y="0"/>
                    </a:lnTo>
                    <a:lnTo>
                      <a:pt x="57" y="37"/>
                    </a:lnTo>
                    <a:lnTo>
                      <a:pt x="58" y="39"/>
                    </a:lnTo>
                    <a:lnTo>
                      <a:pt x="60" y="43"/>
                    </a:lnTo>
                    <a:lnTo>
                      <a:pt x="64" y="49"/>
                    </a:lnTo>
                    <a:lnTo>
                      <a:pt x="67" y="55"/>
                    </a:lnTo>
                    <a:lnTo>
                      <a:pt x="68" y="55"/>
                    </a:lnTo>
                    <a:lnTo>
                      <a:pt x="70" y="51"/>
                    </a:lnTo>
                    <a:lnTo>
                      <a:pt x="74" y="45"/>
                    </a:lnTo>
                    <a:lnTo>
                      <a:pt x="79" y="40"/>
                    </a:lnTo>
                    <a:lnTo>
                      <a:pt x="80" y="38"/>
                    </a:lnTo>
                    <a:lnTo>
                      <a:pt x="110" y="0"/>
                    </a:lnTo>
                    <a:lnTo>
                      <a:pt x="131" y="0"/>
                    </a:lnTo>
                    <a:lnTo>
                      <a:pt x="80" y="69"/>
                    </a:lnTo>
                    <a:lnTo>
                      <a:pt x="135" y="145"/>
                    </a:lnTo>
                    <a:lnTo>
                      <a:pt x="111" y="145"/>
                    </a:lnTo>
                    <a:lnTo>
                      <a:pt x="74" y="93"/>
                    </a:lnTo>
                    <a:lnTo>
                      <a:pt x="72" y="92"/>
                    </a:lnTo>
                    <a:lnTo>
                      <a:pt x="69" y="90"/>
                    </a:lnTo>
                    <a:lnTo>
                      <a:pt x="68" y="86"/>
                    </a:lnTo>
                    <a:lnTo>
                      <a:pt x="68" y="85"/>
                    </a:lnTo>
                    <a:lnTo>
                      <a:pt x="67" y="86"/>
                    </a:lnTo>
                    <a:lnTo>
                      <a:pt x="65" y="88"/>
                    </a:lnTo>
                    <a:lnTo>
                      <a:pt x="63" y="92"/>
                    </a:lnTo>
                    <a:lnTo>
                      <a:pt x="60" y="95"/>
                    </a:lnTo>
                    <a:lnTo>
                      <a:pt x="23" y="145"/>
                    </a:lnTo>
                    <a:lnTo>
                      <a:pt x="0" y="145"/>
                    </a:lnTo>
                    <a:close/>
                  </a:path>
                </a:pathLst>
              </a:custGeom>
              <a:solidFill>
                <a:srgbClr val="000000"/>
              </a:solidFill>
              <a:ln w="7938">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19473" name="Freeform 19"/>
              <p:cNvSpPr>
                <a:spLocks noChangeAspect="1"/>
              </p:cNvSpPr>
              <p:nvPr/>
            </p:nvSpPr>
            <p:spPr bwMode="auto">
              <a:xfrm>
                <a:off x="2092" y="1379"/>
                <a:ext cx="30" cy="34"/>
              </a:xfrm>
              <a:custGeom>
                <a:avLst/>
                <a:gdLst>
                  <a:gd name="T0" fmla="*/ 0 w 134"/>
                  <a:gd name="T1" fmla="*/ 0 h 145"/>
                  <a:gd name="T2" fmla="*/ 0 w 134"/>
                  <a:gd name="T3" fmla="*/ 0 h 145"/>
                  <a:gd name="T4" fmla="*/ 0 w 134"/>
                  <a:gd name="T5" fmla="*/ 0 h 145"/>
                  <a:gd name="T6" fmla="*/ 0 w 134"/>
                  <a:gd name="T7" fmla="*/ 0 h 145"/>
                  <a:gd name="T8" fmla="*/ 0 w 134"/>
                  <a:gd name="T9" fmla="*/ 0 h 145"/>
                  <a:gd name="T10" fmla="*/ 0 w 134"/>
                  <a:gd name="T11" fmla="*/ 0 h 145"/>
                  <a:gd name="T12" fmla="*/ 0 w 134"/>
                  <a:gd name="T13" fmla="*/ 0 h 145"/>
                  <a:gd name="T14" fmla="*/ 0 w 134"/>
                  <a:gd name="T15" fmla="*/ 0 h 145"/>
                  <a:gd name="T16" fmla="*/ 0 w 134"/>
                  <a:gd name="T17" fmla="*/ 0 h 145"/>
                  <a:gd name="T18" fmla="*/ 0 w 134"/>
                  <a:gd name="T19" fmla="*/ 0 h 145"/>
                  <a:gd name="T20" fmla="*/ 0 w 134"/>
                  <a:gd name="T21" fmla="*/ 0 h 145"/>
                  <a:gd name="T22" fmla="*/ 0 w 134"/>
                  <a:gd name="T23" fmla="*/ 0 h 145"/>
                  <a:gd name="T24" fmla="*/ 0 w 134"/>
                  <a:gd name="T25" fmla="*/ 0 h 145"/>
                  <a:gd name="T26" fmla="*/ 0 w 134"/>
                  <a:gd name="T27" fmla="*/ 0 h 145"/>
                  <a:gd name="T28" fmla="*/ 0 w 134"/>
                  <a:gd name="T29" fmla="*/ 0 h 145"/>
                  <a:gd name="T30" fmla="*/ 0 w 134"/>
                  <a:gd name="T31" fmla="*/ 0 h 145"/>
                  <a:gd name="T32" fmla="*/ 0 w 134"/>
                  <a:gd name="T33" fmla="*/ 0 h 145"/>
                  <a:gd name="T34" fmla="*/ 0 w 134"/>
                  <a:gd name="T35" fmla="*/ 0 h 145"/>
                  <a:gd name="T36" fmla="*/ 0 w 134"/>
                  <a:gd name="T37" fmla="*/ 0 h 145"/>
                  <a:gd name="T38" fmla="*/ 0 w 134"/>
                  <a:gd name="T39" fmla="*/ 0 h 145"/>
                  <a:gd name="T40" fmla="*/ 0 w 134"/>
                  <a:gd name="T41" fmla="*/ 0 h 145"/>
                  <a:gd name="T42" fmla="*/ 0 w 134"/>
                  <a:gd name="T43" fmla="*/ 0 h 145"/>
                  <a:gd name="T44" fmla="*/ 0 w 134"/>
                  <a:gd name="T45" fmla="*/ 0 h 145"/>
                  <a:gd name="T46" fmla="*/ 0 w 134"/>
                  <a:gd name="T47" fmla="*/ 0 h 145"/>
                  <a:gd name="T48" fmla="*/ 0 w 134"/>
                  <a:gd name="T49" fmla="*/ 0 h 145"/>
                  <a:gd name="T50" fmla="*/ 0 w 134"/>
                  <a:gd name="T51" fmla="*/ 0 h 145"/>
                  <a:gd name="T52" fmla="*/ 0 w 134"/>
                  <a:gd name="T53" fmla="*/ 0 h 145"/>
                  <a:gd name="T54" fmla="*/ 0 w 134"/>
                  <a:gd name="T55" fmla="*/ 0 h 145"/>
                  <a:gd name="T56" fmla="*/ 0 w 134"/>
                  <a:gd name="T57" fmla="*/ 0 h 145"/>
                  <a:gd name="T58" fmla="*/ 0 w 134"/>
                  <a:gd name="T59" fmla="*/ 0 h 145"/>
                  <a:gd name="T60" fmla="*/ 0 w 134"/>
                  <a:gd name="T61" fmla="*/ 0 h 145"/>
                  <a:gd name="T62" fmla="*/ 0 w 134"/>
                  <a:gd name="T63" fmla="*/ 0 h 1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4"/>
                  <a:gd name="T97" fmla="*/ 0 h 145"/>
                  <a:gd name="T98" fmla="*/ 134 w 134"/>
                  <a:gd name="T99" fmla="*/ 145 h 1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4" h="145">
                    <a:moveTo>
                      <a:pt x="0" y="145"/>
                    </a:moveTo>
                    <a:lnTo>
                      <a:pt x="57" y="70"/>
                    </a:lnTo>
                    <a:lnTo>
                      <a:pt x="7" y="0"/>
                    </a:lnTo>
                    <a:lnTo>
                      <a:pt x="29" y="0"/>
                    </a:lnTo>
                    <a:lnTo>
                      <a:pt x="57" y="37"/>
                    </a:lnTo>
                    <a:lnTo>
                      <a:pt x="58" y="39"/>
                    </a:lnTo>
                    <a:lnTo>
                      <a:pt x="60" y="43"/>
                    </a:lnTo>
                    <a:lnTo>
                      <a:pt x="64" y="49"/>
                    </a:lnTo>
                    <a:lnTo>
                      <a:pt x="66" y="55"/>
                    </a:lnTo>
                    <a:lnTo>
                      <a:pt x="68" y="55"/>
                    </a:lnTo>
                    <a:lnTo>
                      <a:pt x="70" y="51"/>
                    </a:lnTo>
                    <a:lnTo>
                      <a:pt x="74" y="45"/>
                    </a:lnTo>
                    <a:lnTo>
                      <a:pt x="79" y="40"/>
                    </a:lnTo>
                    <a:lnTo>
                      <a:pt x="80" y="38"/>
                    </a:lnTo>
                    <a:lnTo>
                      <a:pt x="110" y="0"/>
                    </a:lnTo>
                    <a:lnTo>
                      <a:pt x="131" y="0"/>
                    </a:lnTo>
                    <a:lnTo>
                      <a:pt x="80" y="69"/>
                    </a:lnTo>
                    <a:lnTo>
                      <a:pt x="134" y="145"/>
                    </a:lnTo>
                    <a:lnTo>
                      <a:pt x="111" y="145"/>
                    </a:lnTo>
                    <a:lnTo>
                      <a:pt x="74" y="93"/>
                    </a:lnTo>
                    <a:lnTo>
                      <a:pt x="71" y="92"/>
                    </a:lnTo>
                    <a:lnTo>
                      <a:pt x="69" y="90"/>
                    </a:lnTo>
                    <a:lnTo>
                      <a:pt x="68" y="86"/>
                    </a:lnTo>
                    <a:lnTo>
                      <a:pt x="68" y="85"/>
                    </a:lnTo>
                    <a:lnTo>
                      <a:pt x="66" y="86"/>
                    </a:lnTo>
                    <a:lnTo>
                      <a:pt x="65" y="88"/>
                    </a:lnTo>
                    <a:lnTo>
                      <a:pt x="63" y="92"/>
                    </a:lnTo>
                    <a:lnTo>
                      <a:pt x="60" y="95"/>
                    </a:lnTo>
                    <a:lnTo>
                      <a:pt x="23" y="145"/>
                    </a:lnTo>
                    <a:lnTo>
                      <a:pt x="0" y="145"/>
                    </a:lnTo>
                    <a:close/>
                  </a:path>
                </a:pathLst>
              </a:custGeom>
              <a:solidFill>
                <a:srgbClr val="000000"/>
              </a:solidFill>
              <a:ln w="7938">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19474" name="Freeform 20"/>
              <p:cNvSpPr>
                <a:spLocks noChangeAspect="1"/>
              </p:cNvSpPr>
              <p:nvPr/>
            </p:nvSpPr>
            <p:spPr bwMode="auto">
              <a:xfrm>
                <a:off x="1162" y="1382"/>
                <a:ext cx="32" cy="34"/>
              </a:xfrm>
              <a:custGeom>
                <a:avLst/>
                <a:gdLst>
                  <a:gd name="T0" fmla="*/ 0 w 135"/>
                  <a:gd name="T1" fmla="*/ 0 h 146"/>
                  <a:gd name="T2" fmla="*/ 0 w 135"/>
                  <a:gd name="T3" fmla="*/ 0 h 146"/>
                  <a:gd name="T4" fmla="*/ 0 w 135"/>
                  <a:gd name="T5" fmla="*/ 0 h 146"/>
                  <a:gd name="T6" fmla="*/ 0 w 135"/>
                  <a:gd name="T7" fmla="*/ 0 h 146"/>
                  <a:gd name="T8" fmla="*/ 0 w 135"/>
                  <a:gd name="T9" fmla="*/ 0 h 146"/>
                  <a:gd name="T10" fmla="*/ 0 w 135"/>
                  <a:gd name="T11" fmla="*/ 0 h 146"/>
                  <a:gd name="T12" fmla="*/ 0 w 135"/>
                  <a:gd name="T13" fmla="*/ 0 h 146"/>
                  <a:gd name="T14" fmla="*/ 0 w 135"/>
                  <a:gd name="T15" fmla="*/ 0 h 146"/>
                  <a:gd name="T16" fmla="*/ 0 w 135"/>
                  <a:gd name="T17" fmla="*/ 0 h 146"/>
                  <a:gd name="T18" fmla="*/ 0 w 135"/>
                  <a:gd name="T19" fmla="*/ 0 h 146"/>
                  <a:gd name="T20" fmla="*/ 0 w 135"/>
                  <a:gd name="T21" fmla="*/ 0 h 146"/>
                  <a:gd name="T22" fmla="*/ 0 w 135"/>
                  <a:gd name="T23" fmla="*/ 0 h 146"/>
                  <a:gd name="T24" fmla="*/ 0 w 135"/>
                  <a:gd name="T25" fmla="*/ 0 h 146"/>
                  <a:gd name="T26" fmla="*/ 0 w 135"/>
                  <a:gd name="T27" fmla="*/ 0 h 146"/>
                  <a:gd name="T28" fmla="*/ 0 w 135"/>
                  <a:gd name="T29" fmla="*/ 0 h 146"/>
                  <a:gd name="T30" fmla="*/ 0 w 135"/>
                  <a:gd name="T31" fmla="*/ 0 h 146"/>
                  <a:gd name="T32" fmla="*/ 0 w 135"/>
                  <a:gd name="T33" fmla="*/ 0 h 146"/>
                  <a:gd name="T34" fmla="*/ 0 w 135"/>
                  <a:gd name="T35" fmla="*/ 0 h 146"/>
                  <a:gd name="T36" fmla="*/ 0 w 135"/>
                  <a:gd name="T37" fmla="*/ 0 h 146"/>
                  <a:gd name="T38" fmla="*/ 0 w 135"/>
                  <a:gd name="T39" fmla="*/ 0 h 146"/>
                  <a:gd name="T40" fmla="*/ 0 w 135"/>
                  <a:gd name="T41" fmla="*/ 0 h 146"/>
                  <a:gd name="T42" fmla="*/ 0 w 135"/>
                  <a:gd name="T43" fmla="*/ 0 h 146"/>
                  <a:gd name="T44" fmla="*/ 0 w 135"/>
                  <a:gd name="T45" fmla="*/ 0 h 146"/>
                  <a:gd name="T46" fmla="*/ 0 w 135"/>
                  <a:gd name="T47" fmla="*/ 0 h 146"/>
                  <a:gd name="T48" fmla="*/ 0 w 135"/>
                  <a:gd name="T49" fmla="*/ 0 h 146"/>
                  <a:gd name="T50" fmla="*/ 0 w 135"/>
                  <a:gd name="T51" fmla="*/ 0 h 146"/>
                  <a:gd name="T52" fmla="*/ 0 w 135"/>
                  <a:gd name="T53" fmla="*/ 0 h 146"/>
                  <a:gd name="T54" fmla="*/ 0 w 135"/>
                  <a:gd name="T55" fmla="*/ 0 h 146"/>
                  <a:gd name="T56" fmla="*/ 0 w 135"/>
                  <a:gd name="T57" fmla="*/ 0 h 146"/>
                  <a:gd name="T58" fmla="*/ 0 w 135"/>
                  <a:gd name="T59" fmla="*/ 0 h 146"/>
                  <a:gd name="T60" fmla="*/ 0 w 135"/>
                  <a:gd name="T61" fmla="*/ 0 h 146"/>
                  <a:gd name="T62" fmla="*/ 0 w 135"/>
                  <a:gd name="T63" fmla="*/ 0 h 1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5"/>
                  <a:gd name="T97" fmla="*/ 0 h 146"/>
                  <a:gd name="T98" fmla="*/ 135 w 135"/>
                  <a:gd name="T99" fmla="*/ 146 h 1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5" h="146">
                    <a:moveTo>
                      <a:pt x="0" y="146"/>
                    </a:moveTo>
                    <a:lnTo>
                      <a:pt x="57" y="71"/>
                    </a:lnTo>
                    <a:lnTo>
                      <a:pt x="7" y="0"/>
                    </a:lnTo>
                    <a:lnTo>
                      <a:pt x="30" y="0"/>
                    </a:lnTo>
                    <a:lnTo>
                      <a:pt x="57" y="37"/>
                    </a:lnTo>
                    <a:lnTo>
                      <a:pt x="58" y="40"/>
                    </a:lnTo>
                    <a:lnTo>
                      <a:pt x="61" y="44"/>
                    </a:lnTo>
                    <a:lnTo>
                      <a:pt x="64" y="50"/>
                    </a:lnTo>
                    <a:lnTo>
                      <a:pt x="67" y="56"/>
                    </a:lnTo>
                    <a:lnTo>
                      <a:pt x="68" y="56"/>
                    </a:lnTo>
                    <a:lnTo>
                      <a:pt x="70" y="52"/>
                    </a:lnTo>
                    <a:lnTo>
                      <a:pt x="74" y="46"/>
                    </a:lnTo>
                    <a:lnTo>
                      <a:pt x="79" y="41"/>
                    </a:lnTo>
                    <a:lnTo>
                      <a:pt x="80" y="39"/>
                    </a:lnTo>
                    <a:lnTo>
                      <a:pt x="110" y="0"/>
                    </a:lnTo>
                    <a:lnTo>
                      <a:pt x="131" y="0"/>
                    </a:lnTo>
                    <a:lnTo>
                      <a:pt x="80" y="70"/>
                    </a:lnTo>
                    <a:lnTo>
                      <a:pt x="135" y="146"/>
                    </a:lnTo>
                    <a:lnTo>
                      <a:pt x="111" y="146"/>
                    </a:lnTo>
                    <a:lnTo>
                      <a:pt x="74" y="94"/>
                    </a:lnTo>
                    <a:lnTo>
                      <a:pt x="72" y="93"/>
                    </a:lnTo>
                    <a:lnTo>
                      <a:pt x="69" y="91"/>
                    </a:lnTo>
                    <a:lnTo>
                      <a:pt x="68" y="87"/>
                    </a:lnTo>
                    <a:lnTo>
                      <a:pt x="68" y="86"/>
                    </a:lnTo>
                    <a:lnTo>
                      <a:pt x="67" y="87"/>
                    </a:lnTo>
                    <a:lnTo>
                      <a:pt x="66" y="89"/>
                    </a:lnTo>
                    <a:lnTo>
                      <a:pt x="63" y="93"/>
                    </a:lnTo>
                    <a:lnTo>
                      <a:pt x="61" y="95"/>
                    </a:lnTo>
                    <a:lnTo>
                      <a:pt x="24" y="146"/>
                    </a:lnTo>
                    <a:lnTo>
                      <a:pt x="0" y="146"/>
                    </a:lnTo>
                    <a:close/>
                  </a:path>
                </a:pathLst>
              </a:custGeom>
              <a:solidFill>
                <a:srgbClr val="000000"/>
              </a:solidFill>
              <a:ln w="7938">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19475" name="Freeform 21"/>
              <p:cNvSpPr>
                <a:spLocks noChangeAspect="1"/>
              </p:cNvSpPr>
              <p:nvPr/>
            </p:nvSpPr>
            <p:spPr bwMode="auto">
              <a:xfrm>
                <a:off x="2174" y="1381"/>
                <a:ext cx="32" cy="34"/>
              </a:xfrm>
              <a:custGeom>
                <a:avLst/>
                <a:gdLst>
                  <a:gd name="T0" fmla="*/ 0 w 135"/>
                  <a:gd name="T1" fmla="*/ 0 h 146"/>
                  <a:gd name="T2" fmla="*/ 0 w 135"/>
                  <a:gd name="T3" fmla="*/ 0 h 146"/>
                  <a:gd name="T4" fmla="*/ 0 w 135"/>
                  <a:gd name="T5" fmla="*/ 0 h 146"/>
                  <a:gd name="T6" fmla="*/ 0 w 135"/>
                  <a:gd name="T7" fmla="*/ 0 h 146"/>
                  <a:gd name="T8" fmla="*/ 0 w 135"/>
                  <a:gd name="T9" fmla="*/ 0 h 146"/>
                  <a:gd name="T10" fmla="*/ 0 w 135"/>
                  <a:gd name="T11" fmla="*/ 0 h 146"/>
                  <a:gd name="T12" fmla="*/ 0 w 135"/>
                  <a:gd name="T13" fmla="*/ 0 h 146"/>
                  <a:gd name="T14" fmla="*/ 0 w 135"/>
                  <a:gd name="T15" fmla="*/ 0 h 146"/>
                  <a:gd name="T16" fmla="*/ 0 w 135"/>
                  <a:gd name="T17" fmla="*/ 0 h 146"/>
                  <a:gd name="T18" fmla="*/ 0 w 135"/>
                  <a:gd name="T19" fmla="*/ 0 h 146"/>
                  <a:gd name="T20" fmla="*/ 0 w 135"/>
                  <a:gd name="T21" fmla="*/ 0 h 146"/>
                  <a:gd name="T22" fmla="*/ 0 w 135"/>
                  <a:gd name="T23" fmla="*/ 0 h 146"/>
                  <a:gd name="T24" fmla="*/ 0 w 135"/>
                  <a:gd name="T25" fmla="*/ 0 h 146"/>
                  <a:gd name="T26" fmla="*/ 0 w 135"/>
                  <a:gd name="T27" fmla="*/ 0 h 146"/>
                  <a:gd name="T28" fmla="*/ 0 w 135"/>
                  <a:gd name="T29" fmla="*/ 0 h 146"/>
                  <a:gd name="T30" fmla="*/ 0 w 135"/>
                  <a:gd name="T31" fmla="*/ 0 h 146"/>
                  <a:gd name="T32" fmla="*/ 0 w 135"/>
                  <a:gd name="T33" fmla="*/ 0 h 146"/>
                  <a:gd name="T34" fmla="*/ 0 w 135"/>
                  <a:gd name="T35" fmla="*/ 0 h 146"/>
                  <a:gd name="T36" fmla="*/ 0 w 135"/>
                  <a:gd name="T37" fmla="*/ 0 h 146"/>
                  <a:gd name="T38" fmla="*/ 0 w 135"/>
                  <a:gd name="T39" fmla="*/ 0 h 146"/>
                  <a:gd name="T40" fmla="*/ 0 w 135"/>
                  <a:gd name="T41" fmla="*/ 0 h 146"/>
                  <a:gd name="T42" fmla="*/ 0 w 135"/>
                  <a:gd name="T43" fmla="*/ 0 h 146"/>
                  <a:gd name="T44" fmla="*/ 0 w 135"/>
                  <a:gd name="T45" fmla="*/ 0 h 146"/>
                  <a:gd name="T46" fmla="*/ 0 w 135"/>
                  <a:gd name="T47" fmla="*/ 0 h 146"/>
                  <a:gd name="T48" fmla="*/ 0 w 135"/>
                  <a:gd name="T49" fmla="*/ 0 h 146"/>
                  <a:gd name="T50" fmla="*/ 0 w 135"/>
                  <a:gd name="T51" fmla="*/ 0 h 146"/>
                  <a:gd name="T52" fmla="*/ 0 w 135"/>
                  <a:gd name="T53" fmla="*/ 0 h 146"/>
                  <a:gd name="T54" fmla="*/ 0 w 135"/>
                  <a:gd name="T55" fmla="*/ 0 h 146"/>
                  <a:gd name="T56" fmla="*/ 0 w 135"/>
                  <a:gd name="T57" fmla="*/ 0 h 146"/>
                  <a:gd name="T58" fmla="*/ 0 w 135"/>
                  <a:gd name="T59" fmla="*/ 0 h 146"/>
                  <a:gd name="T60" fmla="*/ 0 w 135"/>
                  <a:gd name="T61" fmla="*/ 0 h 146"/>
                  <a:gd name="T62" fmla="*/ 0 w 135"/>
                  <a:gd name="T63" fmla="*/ 0 h 1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5"/>
                  <a:gd name="T97" fmla="*/ 0 h 146"/>
                  <a:gd name="T98" fmla="*/ 135 w 135"/>
                  <a:gd name="T99" fmla="*/ 146 h 1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5" h="146">
                    <a:moveTo>
                      <a:pt x="0" y="146"/>
                    </a:moveTo>
                    <a:lnTo>
                      <a:pt x="57" y="71"/>
                    </a:lnTo>
                    <a:lnTo>
                      <a:pt x="8" y="0"/>
                    </a:lnTo>
                    <a:lnTo>
                      <a:pt x="30" y="0"/>
                    </a:lnTo>
                    <a:lnTo>
                      <a:pt x="57" y="37"/>
                    </a:lnTo>
                    <a:lnTo>
                      <a:pt x="58" y="40"/>
                    </a:lnTo>
                    <a:lnTo>
                      <a:pt x="61" y="44"/>
                    </a:lnTo>
                    <a:lnTo>
                      <a:pt x="64" y="50"/>
                    </a:lnTo>
                    <a:lnTo>
                      <a:pt x="67" y="56"/>
                    </a:lnTo>
                    <a:lnTo>
                      <a:pt x="68" y="56"/>
                    </a:lnTo>
                    <a:lnTo>
                      <a:pt x="71" y="52"/>
                    </a:lnTo>
                    <a:lnTo>
                      <a:pt x="74" y="46"/>
                    </a:lnTo>
                    <a:lnTo>
                      <a:pt x="79" y="41"/>
                    </a:lnTo>
                    <a:lnTo>
                      <a:pt x="80" y="39"/>
                    </a:lnTo>
                    <a:lnTo>
                      <a:pt x="110" y="0"/>
                    </a:lnTo>
                    <a:lnTo>
                      <a:pt x="131" y="0"/>
                    </a:lnTo>
                    <a:lnTo>
                      <a:pt x="80" y="70"/>
                    </a:lnTo>
                    <a:lnTo>
                      <a:pt x="135" y="146"/>
                    </a:lnTo>
                    <a:lnTo>
                      <a:pt x="111" y="146"/>
                    </a:lnTo>
                    <a:lnTo>
                      <a:pt x="74" y="94"/>
                    </a:lnTo>
                    <a:lnTo>
                      <a:pt x="72" y="93"/>
                    </a:lnTo>
                    <a:lnTo>
                      <a:pt x="69" y="91"/>
                    </a:lnTo>
                    <a:lnTo>
                      <a:pt x="68" y="87"/>
                    </a:lnTo>
                    <a:lnTo>
                      <a:pt x="68" y="86"/>
                    </a:lnTo>
                    <a:lnTo>
                      <a:pt x="67" y="87"/>
                    </a:lnTo>
                    <a:lnTo>
                      <a:pt x="66" y="89"/>
                    </a:lnTo>
                    <a:lnTo>
                      <a:pt x="63" y="93"/>
                    </a:lnTo>
                    <a:lnTo>
                      <a:pt x="61" y="96"/>
                    </a:lnTo>
                    <a:lnTo>
                      <a:pt x="24" y="146"/>
                    </a:lnTo>
                    <a:lnTo>
                      <a:pt x="0" y="146"/>
                    </a:lnTo>
                    <a:close/>
                  </a:path>
                </a:pathLst>
              </a:custGeom>
              <a:solidFill>
                <a:srgbClr val="000000"/>
              </a:solidFill>
              <a:ln w="7938">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19476" name="Freeform 22"/>
              <p:cNvSpPr>
                <a:spLocks noChangeAspect="1"/>
              </p:cNvSpPr>
              <p:nvPr/>
            </p:nvSpPr>
            <p:spPr bwMode="auto">
              <a:xfrm>
                <a:off x="1290" y="1382"/>
                <a:ext cx="31" cy="34"/>
              </a:xfrm>
              <a:custGeom>
                <a:avLst/>
                <a:gdLst>
                  <a:gd name="T0" fmla="*/ 0 w 135"/>
                  <a:gd name="T1" fmla="*/ 0 h 146"/>
                  <a:gd name="T2" fmla="*/ 0 w 135"/>
                  <a:gd name="T3" fmla="*/ 0 h 146"/>
                  <a:gd name="T4" fmla="*/ 0 w 135"/>
                  <a:gd name="T5" fmla="*/ 0 h 146"/>
                  <a:gd name="T6" fmla="*/ 0 w 135"/>
                  <a:gd name="T7" fmla="*/ 0 h 146"/>
                  <a:gd name="T8" fmla="*/ 0 w 135"/>
                  <a:gd name="T9" fmla="*/ 0 h 146"/>
                  <a:gd name="T10" fmla="*/ 0 w 135"/>
                  <a:gd name="T11" fmla="*/ 0 h 146"/>
                  <a:gd name="T12" fmla="*/ 0 w 135"/>
                  <a:gd name="T13" fmla="*/ 0 h 146"/>
                  <a:gd name="T14" fmla="*/ 0 w 135"/>
                  <a:gd name="T15" fmla="*/ 0 h 146"/>
                  <a:gd name="T16" fmla="*/ 0 w 135"/>
                  <a:gd name="T17" fmla="*/ 0 h 146"/>
                  <a:gd name="T18" fmla="*/ 0 w 135"/>
                  <a:gd name="T19" fmla="*/ 0 h 146"/>
                  <a:gd name="T20" fmla="*/ 0 w 135"/>
                  <a:gd name="T21" fmla="*/ 0 h 146"/>
                  <a:gd name="T22" fmla="*/ 0 w 135"/>
                  <a:gd name="T23" fmla="*/ 0 h 146"/>
                  <a:gd name="T24" fmla="*/ 0 w 135"/>
                  <a:gd name="T25" fmla="*/ 0 h 146"/>
                  <a:gd name="T26" fmla="*/ 0 w 135"/>
                  <a:gd name="T27" fmla="*/ 0 h 146"/>
                  <a:gd name="T28" fmla="*/ 0 w 135"/>
                  <a:gd name="T29" fmla="*/ 0 h 146"/>
                  <a:gd name="T30" fmla="*/ 0 w 135"/>
                  <a:gd name="T31" fmla="*/ 0 h 146"/>
                  <a:gd name="T32" fmla="*/ 0 w 135"/>
                  <a:gd name="T33" fmla="*/ 0 h 146"/>
                  <a:gd name="T34" fmla="*/ 0 w 135"/>
                  <a:gd name="T35" fmla="*/ 0 h 146"/>
                  <a:gd name="T36" fmla="*/ 0 w 135"/>
                  <a:gd name="T37" fmla="*/ 0 h 146"/>
                  <a:gd name="T38" fmla="*/ 0 w 135"/>
                  <a:gd name="T39" fmla="*/ 0 h 146"/>
                  <a:gd name="T40" fmla="*/ 0 w 135"/>
                  <a:gd name="T41" fmla="*/ 0 h 146"/>
                  <a:gd name="T42" fmla="*/ 0 w 135"/>
                  <a:gd name="T43" fmla="*/ 0 h 146"/>
                  <a:gd name="T44" fmla="*/ 0 w 135"/>
                  <a:gd name="T45" fmla="*/ 0 h 146"/>
                  <a:gd name="T46" fmla="*/ 0 w 135"/>
                  <a:gd name="T47" fmla="*/ 0 h 146"/>
                  <a:gd name="T48" fmla="*/ 0 w 135"/>
                  <a:gd name="T49" fmla="*/ 0 h 146"/>
                  <a:gd name="T50" fmla="*/ 0 w 135"/>
                  <a:gd name="T51" fmla="*/ 0 h 146"/>
                  <a:gd name="T52" fmla="*/ 0 w 135"/>
                  <a:gd name="T53" fmla="*/ 0 h 146"/>
                  <a:gd name="T54" fmla="*/ 0 w 135"/>
                  <a:gd name="T55" fmla="*/ 0 h 146"/>
                  <a:gd name="T56" fmla="*/ 0 w 135"/>
                  <a:gd name="T57" fmla="*/ 0 h 146"/>
                  <a:gd name="T58" fmla="*/ 0 w 135"/>
                  <a:gd name="T59" fmla="*/ 0 h 146"/>
                  <a:gd name="T60" fmla="*/ 0 w 135"/>
                  <a:gd name="T61" fmla="*/ 0 h 146"/>
                  <a:gd name="T62" fmla="*/ 0 w 135"/>
                  <a:gd name="T63" fmla="*/ 0 h 1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5"/>
                  <a:gd name="T97" fmla="*/ 0 h 146"/>
                  <a:gd name="T98" fmla="*/ 135 w 135"/>
                  <a:gd name="T99" fmla="*/ 146 h 1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5" h="146">
                    <a:moveTo>
                      <a:pt x="0" y="146"/>
                    </a:moveTo>
                    <a:lnTo>
                      <a:pt x="57" y="71"/>
                    </a:lnTo>
                    <a:lnTo>
                      <a:pt x="7" y="0"/>
                    </a:lnTo>
                    <a:lnTo>
                      <a:pt x="30" y="0"/>
                    </a:lnTo>
                    <a:lnTo>
                      <a:pt x="57" y="37"/>
                    </a:lnTo>
                    <a:lnTo>
                      <a:pt x="58" y="40"/>
                    </a:lnTo>
                    <a:lnTo>
                      <a:pt x="61" y="44"/>
                    </a:lnTo>
                    <a:lnTo>
                      <a:pt x="64" y="50"/>
                    </a:lnTo>
                    <a:lnTo>
                      <a:pt x="67" y="56"/>
                    </a:lnTo>
                    <a:lnTo>
                      <a:pt x="68" y="56"/>
                    </a:lnTo>
                    <a:lnTo>
                      <a:pt x="70" y="52"/>
                    </a:lnTo>
                    <a:lnTo>
                      <a:pt x="74" y="46"/>
                    </a:lnTo>
                    <a:lnTo>
                      <a:pt x="79" y="41"/>
                    </a:lnTo>
                    <a:lnTo>
                      <a:pt x="80" y="39"/>
                    </a:lnTo>
                    <a:lnTo>
                      <a:pt x="110" y="0"/>
                    </a:lnTo>
                    <a:lnTo>
                      <a:pt x="131" y="0"/>
                    </a:lnTo>
                    <a:lnTo>
                      <a:pt x="80" y="70"/>
                    </a:lnTo>
                    <a:lnTo>
                      <a:pt x="135" y="146"/>
                    </a:lnTo>
                    <a:lnTo>
                      <a:pt x="111" y="146"/>
                    </a:lnTo>
                    <a:lnTo>
                      <a:pt x="74" y="94"/>
                    </a:lnTo>
                    <a:lnTo>
                      <a:pt x="72" y="93"/>
                    </a:lnTo>
                    <a:lnTo>
                      <a:pt x="69" y="91"/>
                    </a:lnTo>
                    <a:lnTo>
                      <a:pt x="68" y="87"/>
                    </a:lnTo>
                    <a:lnTo>
                      <a:pt x="68" y="86"/>
                    </a:lnTo>
                    <a:lnTo>
                      <a:pt x="67" y="87"/>
                    </a:lnTo>
                    <a:lnTo>
                      <a:pt x="66" y="89"/>
                    </a:lnTo>
                    <a:lnTo>
                      <a:pt x="63" y="93"/>
                    </a:lnTo>
                    <a:lnTo>
                      <a:pt x="61" y="95"/>
                    </a:lnTo>
                    <a:lnTo>
                      <a:pt x="24" y="146"/>
                    </a:lnTo>
                    <a:lnTo>
                      <a:pt x="0" y="146"/>
                    </a:lnTo>
                    <a:close/>
                  </a:path>
                </a:pathLst>
              </a:custGeom>
              <a:solidFill>
                <a:srgbClr val="000000"/>
              </a:solidFill>
              <a:ln w="7938">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19477" name="Freeform 23"/>
              <p:cNvSpPr>
                <a:spLocks noChangeAspect="1"/>
              </p:cNvSpPr>
              <p:nvPr/>
            </p:nvSpPr>
            <p:spPr bwMode="auto">
              <a:xfrm>
                <a:off x="2265" y="1378"/>
                <a:ext cx="32" cy="35"/>
              </a:xfrm>
              <a:custGeom>
                <a:avLst/>
                <a:gdLst>
                  <a:gd name="T0" fmla="*/ 0 w 134"/>
                  <a:gd name="T1" fmla="*/ 0 h 146"/>
                  <a:gd name="T2" fmla="*/ 0 w 134"/>
                  <a:gd name="T3" fmla="*/ 0 h 146"/>
                  <a:gd name="T4" fmla="*/ 0 w 134"/>
                  <a:gd name="T5" fmla="*/ 0 h 146"/>
                  <a:gd name="T6" fmla="*/ 0 w 134"/>
                  <a:gd name="T7" fmla="*/ 0 h 146"/>
                  <a:gd name="T8" fmla="*/ 0 w 134"/>
                  <a:gd name="T9" fmla="*/ 0 h 146"/>
                  <a:gd name="T10" fmla="*/ 0 w 134"/>
                  <a:gd name="T11" fmla="*/ 0 h 146"/>
                  <a:gd name="T12" fmla="*/ 0 w 134"/>
                  <a:gd name="T13" fmla="*/ 0 h 146"/>
                  <a:gd name="T14" fmla="*/ 0 w 134"/>
                  <a:gd name="T15" fmla="*/ 0 h 146"/>
                  <a:gd name="T16" fmla="*/ 0 w 134"/>
                  <a:gd name="T17" fmla="*/ 0 h 146"/>
                  <a:gd name="T18" fmla="*/ 0 w 134"/>
                  <a:gd name="T19" fmla="*/ 0 h 146"/>
                  <a:gd name="T20" fmla="*/ 0 w 134"/>
                  <a:gd name="T21" fmla="*/ 0 h 146"/>
                  <a:gd name="T22" fmla="*/ 0 w 134"/>
                  <a:gd name="T23" fmla="*/ 0 h 146"/>
                  <a:gd name="T24" fmla="*/ 0 w 134"/>
                  <a:gd name="T25" fmla="*/ 0 h 146"/>
                  <a:gd name="T26" fmla="*/ 0 w 134"/>
                  <a:gd name="T27" fmla="*/ 0 h 146"/>
                  <a:gd name="T28" fmla="*/ 0 w 134"/>
                  <a:gd name="T29" fmla="*/ 0 h 146"/>
                  <a:gd name="T30" fmla="*/ 0 w 134"/>
                  <a:gd name="T31" fmla="*/ 0 h 146"/>
                  <a:gd name="T32" fmla="*/ 0 w 134"/>
                  <a:gd name="T33" fmla="*/ 0 h 146"/>
                  <a:gd name="T34" fmla="*/ 0 w 134"/>
                  <a:gd name="T35" fmla="*/ 0 h 146"/>
                  <a:gd name="T36" fmla="*/ 0 w 134"/>
                  <a:gd name="T37" fmla="*/ 0 h 146"/>
                  <a:gd name="T38" fmla="*/ 0 w 134"/>
                  <a:gd name="T39" fmla="*/ 0 h 146"/>
                  <a:gd name="T40" fmla="*/ 0 w 134"/>
                  <a:gd name="T41" fmla="*/ 0 h 146"/>
                  <a:gd name="T42" fmla="*/ 0 w 134"/>
                  <a:gd name="T43" fmla="*/ 0 h 146"/>
                  <a:gd name="T44" fmla="*/ 0 w 134"/>
                  <a:gd name="T45" fmla="*/ 0 h 146"/>
                  <a:gd name="T46" fmla="*/ 0 w 134"/>
                  <a:gd name="T47" fmla="*/ 0 h 146"/>
                  <a:gd name="T48" fmla="*/ 0 w 134"/>
                  <a:gd name="T49" fmla="*/ 0 h 146"/>
                  <a:gd name="T50" fmla="*/ 0 w 134"/>
                  <a:gd name="T51" fmla="*/ 0 h 146"/>
                  <a:gd name="T52" fmla="*/ 0 w 134"/>
                  <a:gd name="T53" fmla="*/ 0 h 146"/>
                  <a:gd name="T54" fmla="*/ 0 w 134"/>
                  <a:gd name="T55" fmla="*/ 0 h 146"/>
                  <a:gd name="T56" fmla="*/ 0 w 134"/>
                  <a:gd name="T57" fmla="*/ 0 h 146"/>
                  <a:gd name="T58" fmla="*/ 0 w 134"/>
                  <a:gd name="T59" fmla="*/ 0 h 146"/>
                  <a:gd name="T60" fmla="*/ 0 w 134"/>
                  <a:gd name="T61" fmla="*/ 0 h 146"/>
                  <a:gd name="T62" fmla="*/ 0 w 134"/>
                  <a:gd name="T63" fmla="*/ 0 h 1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4"/>
                  <a:gd name="T97" fmla="*/ 0 h 146"/>
                  <a:gd name="T98" fmla="*/ 134 w 134"/>
                  <a:gd name="T99" fmla="*/ 146 h 1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4" h="146">
                    <a:moveTo>
                      <a:pt x="0" y="146"/>
                    </a:moveTo>
                    <a:lnTo>
                      <a:pt x="56" y="71"/>
                    </a:lnTo>
                    <a:lnTo>
                      <a:pt x="7" y="0"/>
                    </a:lnTo>
                    <a:lnTo>
                      <a:pt x="29" y="0"/>
                    </a:lnTo>
                    <a:lnTo>
                      <a:pt x="56" y="37"/>
                    </a:lnTo>
                    <a:lnTo>
                      <a:pt x="58" y="40"/>
                    </a:lnTo>
                    <a:lnTo>
                      <a:pt x="60" y="44"/>
                    </a:lnTo>
                    <a:lnTo>
                      <a:pt x="64" y="50"/>
                    </a:lnTo>
                    <a:lnTo>
                      <a:pt x="66" y="56"/>
                    </a:lnTo>
                    <a:lnTo>
                      <a:pt x="67" y="56"/>
                    </a:lnTo>
                    <a:lnTo>
                      <a:pt x="70" y="52"/>
                    </a:lnTo>
                    <a:lnTo>
                      <a:pt x="74" y="46"/>
                    </a:lnTo>
                    <a:lnTo>
                      <a:pt x="79" y="41"/>
                    </a:lnTo>
                    <a:lnTo>
                      <a:pt x="80" y="39"/>
                    </a:lnTo>
                    <a:lnTo>
                      <a:pt x="109" y="0"/>
                    </a:lnTo>
                    <a:lnTo>
                      <a:pt x="130" y="0"/>
                    </a:lnTo>
                    <a:lnTo>
                      <a:pt x="80" y="69"/>
                    </a:lnTo>
                    <a:lnTo>
                      <a:pt x="134" y="146"/>
                    </a:lnTo>
                    <a:lnTo>
                      <a:pt x="111" y="146"/>
                    </a:lnTo>
                    <a:lnTo>
                      <a:pt x="74" y="94"/>
                    </a:lnTo>
                    <a:lnTo>
                      <a:pt x="71" y="93"/>
                    </a:lnTo>
                    <a:lnTo>
                      <a:pt x="69" y="90"/>
                    </a:lnTo>
                    <a:lnTo>
                      <a:pt x="67" y="87"/>
                    </a:lnTo>
                    <a:lnTo>
                      <a:pt x="67" y="86"/>
                    </a:lnTo>
                    <a:lnTo>
                      <a:pt x="66" y="87"/>
                    </a:lnTo>
                    <a:lnTo>
                      <a:pt x="65" y="89"/>
                    </a:lnTo>
                    <a:lnTo>
                      <a:pt x="63" y="93"/>
                    </a:lnTo>
                    <a:lnTo>
                      <a:pt x="60" y="95"/>
                    </a:lnTo>
                    <a:lnTo>
                      <a:pt x="23" y="146"/>
                    </a:lnTo>
                    <a:lnTo>
                      <a:pt x="0" y="146"/>
                    </a:lnTo>
                    <a:close/>
                  </a:path>
                </a:pathLst>
              </a:custGeom>
              <a:solidFill>
                <a:srgbClr val="000000"/>
              </a:solidFill>
              <a:ln w="7938">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19478" name="Freeform 24"/>
              <p:cNvSpPr>
                <a:spLocks noChangeAspect="1"/>
              </p:cNvSpPr>
              <p:nvPr/>
            </p:nvSpPr>
            <p:spPr bwMode="auto">
              <a:xfrm>
                <a:off x="3535" y="1007"/>
                <a:ext cx="794" cy="794"/>
              </a:xfrm>
              <a:custGeom>
                <a:avLst/>
                <a:gdLst>
                  <a:gd name="T0" fmla="*/ 0 w 3409"/>
                  <a:gd name="T1" fmla="*/ 0 h 3407"/>
                  <a:gd name="T2" fmla="*/ 0 w 3409"/>
                  <a:gd name="T3" fmla="*/ 0 h 3407"/>
                  <a:gd name="T4" fmla="*/ 0 w 3409"/>
                  <a:gd name="T5" fmla="*/ 0 h 3407"/>
                  <a:gd name="T6" fmla="*/ 0 w 3409"/>
                  <a:gd name="T7" fmla="*/ 0 h 3407"/>
                  <a:gd name="T8" fmla="*/ 0 w 3409"/>
                  <a:gd name="T9" fmla="*/ 0 h 3407"/>
                  <a:gd name="T10" fmla="*/ 0 w 3409"/>
                  <a:gd name="T11" fmla="*/ 0 h 3407"/>
                  <a:gd name="T12" fmla="*/ 0 w 3409"/>
                  <a:gd name="T13" fmla="*/ 0 h 3407"/>
                  <a:gd name="T14" fmla="*/ 0 w 3409"/>
                  <a:gd name="T15" fmla="*/ 0 h 3407"/>
                  <a:gd name="T16" fmla="*/ 0 w 3409"/>
                  <a:gd name="T17" fmla="*/ 0 h 3407"/>
                  <a:gd name="T18" fmla="*/ 0 w 3409"/>
                  <a:gd name="T19" fmla="*/ 0 h 3407"/>
                  <a:gd name="T20" fmla="*/ 0 w 3409"/>
                  <a:gd name="T21" fmla="*/ 0 h 3407"/>
                  <a:gd name="T22" fmla="*/ 0 w 3409"/>
                  <a:gd name="T23" fmla="*/ 0 h 3407"/>
                  <a:gd name="T24" fmla="*/ 0 w 3409"/>
                  <a:gd name="T25" fmla="*/ 0 h 3407"/>
                  <a:gd name="T26" fmla="*/ 0 w 3409"/>
                  <a:gd name="T27" fmla="*/ 0 h 3407"/>
                  <a:gd name="T28" fmla="*/ 0 w 3409"/>
                  <a:gd name="T29" fmla="*/ 0 h 3407"/>
                  <a:gd name="T30" fmla="*/ 0 w 3409"/>
                  <a:gd name="T31" fmla="*/ 0 h 3407"/>
                  <a:gd name="T32" fmla="*/ 0 w 3409"/>
                  <a:gd name="T33" fmla="*/ 0 h 3407"/>
                  <a:gd name="T34" fmla="*/ 0 w 3409"/>
                  <a:gd name="T35" fmla="*/ 0 h 3407"/>
                  <a:gd name="T36" fmla="*/ 0 w 3409"/>
                  <a:gd name="T37" fmla="*/ 0 h 3407"/>
                  <a:gd name="T38" fmla="*/ 0 w 3409"/>
                  <a:gd name="T39" fmla="*/ 0 h 3407"/>
                  <a:gd name="T40" fmla="*/ 0 w 3409"/>
                  <a:gd name="T41" fmla="*/ 0 h 3407"/>
                  <a:gd name="T42" fmla="*/ 0 w 3409"/>
                  <a:gd name="T43" fmla="*/ 0 h 3407"/>
                  <a:gd name="T44" fmla="*/ 0 w 3409"/>
                  <a:gd name="T45" fmla="*/ 0 h 3407"/>
                  <a:gd name="T46" fmla="*/ 0 w 3409"/>
                  <a:gd name="T47" fmla="*/ 0 h 3407"/>
                  <a:gd name="T48" fmla="*/ 0 w 3409"/>
                  <a:gd name="T49" fmla="*/ 0 h 3407"/>
                  <a:gd name="T50" fmla="*/ 0 w 3409"/>
                  <a:gd name="T51" fmla="*/ 0 h 3407"/>
                  <a:gd name="T52" fmla="*/ 0 w 3409"/>
                  <a:gd name="T53" fmla="*/ 0 h 3407"/>
                  <a:gd name="T54" fmla="*/ 0 w 3409"/>
                  <a:gd name="T55" fmla="*/ 0 h 3407"/>
                  <a:gd name="T56" fmla="*/ 0 w 3409"/>
                  <a:gd name="T57" fmla="*/ 0 h 3407"/>
                  <a:gd name="T58" fmla="*/ 0 w 3409"/>
                  <a:gd name="T59" fmla="*/ 0 h 34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409"/>
                  <a:gd name="T91" fmla="*/ 0 h 3407"/>
                  <a:gd name="T92" fmla="*/ 3409 w 3409"/>
                  <a:gd name="T93" fmla="*/ 3407 h 34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409" h="3407">
                    <a:moveTo>
                      <a:pt x="3409" y="1703"/>
                    </a:moveTo>
                    <a:lnTo>
                      <a:pt x="3393" y="1934"/>
                    </a:lnTo>
                    <a:lnTo>
                      <a:pt x="3273" y="2365"/>
                    </a:lnTo>
                    <a:lnTo>
                      <a:pt x="3052" y="2743"/>
                    </a:lnTo>
                    <a:lnTo>
                      <a:pt x="2743" y="3051"/>
                    </a:lnTo>
                    <a:lnTo>
                      <a:pt x="2365" y="3273"/>
                    </a:lnTo>
                    <a:lnTo>
                      <a:pt x="1934" y="3392"/>
                    </a:lnTo>
                    <a:lnTo>
                      <a:pt x="1705" y="3407"/>
                    </a:lnTo>
                    <a:lnTo>
                      <a:pt x="1474" y="3392"/>
                    </a:lnTo>
                    <a:lnTo>
                      <a:pt x="1043" y="3273"/>
                    </a:lnTo>
                    <a:lnTo>
                      <a:pt x="665" y="3051"/>
                    </a:lnTo>
                    <a:lnTo>
                      <a:pt x="356" y="2743"/>
                    </a:lnTo>
                    <a:lnTo>
                      <a:pt x="133" y="2365"/>
                    </a:lnTo>
                    <a:lnTo>
                      <a:pt x="15" y="1934"/>
                    </a:lnTo>
                    <a:lnTo>
                      <a:pt x="0" y="1703"/>
                    </a:lnTo>
                    <a:lnTo>
                      <a:pt x="15" y="1474"/>
                    </a:lnTo>
                    <a:lnTo>
                      <a:pt x="133" y="1042"/>
                    </a:lnTo>
                    <a:lnTo>
                      <a:pt x="356" y="664"/>
                    </a:lnTo>
                    <a:lnTo>
                      <a:pt x="665" y="357"/>
                    </a:lnTo>
                    <a:lnTo>
                      <a:pt x="1043" y="135"/>
                    </a:lnTo>
                    <a:lnTo>
                      <a:pt x="1474" y="16"/>
                    </a:lnTo>
                    <a:lnTo>
                      <a:pt x="1705" y="0"/>
                    </a:lnTo>
                    <a:lnTo>
                      <a:pt x="1934" y="16"/>
                    </a:lnTo>
                    <a:lnTo>
                      <a:pt x="2365" y="135"/>
                    </a:lnTo>
                    <a:lnTo>
                      <a:pt x="2743" y="357"/>
                    </a:lnTo>
                    <a:lnTo>
                      <a:pt x="3052" y="664"/>
                    </a:lnTo>
                    <a:lnTo>
                      <a:pt x="3273" y="1042"/>
                    </a:lnTo>
                    <a:lnTo>
                      <a:pt x="3393" y="1474"/>
                    </a:lnTo>
                    <a:lnTo>
                      <a:pt x="3409" y="1703"/>
                    </a:lnTo>
                    <a:close/>
                  </a:path>
                </a:pathLst>
              </a:custGeom>
              <a:pattFill prst="wdUpDiag">
                <a:fgClr>
                  <a:srgbClr val="C0C0C0"/>
                </a:fgClr>
                <a:bgClr>
                  <a:srgbClr val="FFFFFF"/>
                </a:bgClr>
              </a:pattFill>
              <a:ln w="9525">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19479" name="Freeform 25" descr="Diagonal hacia arriba ancha"/>
              <p:cNvSpPr>
                <a:spLocks noChangeAspect="1"/>
              </p:cNvSpPr>
              <p:nvPr/>
            </p:nvSpPr>
            <p:spPr bwMode="auto">
              <a:xfrm>
                <a:off x="2702" y="1135"/>
                <a:ext cx="528" cy="528"/>
              </a:xfrm>
              <a:custGeom>
                <a:avLst/>
                <a:gdLst>
                  <a:gd name="T0" fmla="*/ 0 w 2265"/>
                  <a:gd name="T1" fmla="*/ 0 h 2265"/>
                  <a:gd name="T2" fmla="*/ 0 w 2265"/>
                  <a:gd name="T3" fmla="*/ 0 h 2265"/>
                  <a:gd name="T4" fmla="*/ 0 w 2265"/>
                  <a:gd name="T5" fmla="*/ 0 h 2265"/>
                  <a:gd name="T6" fmla="*/ 0 w 2265"/>
                  <a:gd name="T7" fmla="*/ 0 h 2265"/>
                  <a:gd name="T8" fmla="*/ 0 w 2265"/>
                  <a:gd name="T9" fmla="*/ 0 h 2265"/>
                  <a:gd name="T10" fmla="*/ 0 w 2265"/>
                  <a:gd name="T11" fmla="*/ 0 h 2265"/>
                  <a:gd name="T12" fmla="*/ 0 w 2265"/>
                  <a:gd name="T13" fmla="*/ 0 h 2265"/>
                  <a:gd name="T14" fmla="*/ 0 w 2265"/>
                  <a:gd name="T15" fmla="*/ 0 h 2265"/>
                  <a:gd name="T16" fmla="*/ 0 w 2265"/>
                  <a:gd name="T17" fmla="*/ 0 h 2265"/>
                  <a:gd name="T18" fmla="*/ 0 w 2265"/>
                  <a:gd name="T19" fmla="*/ 0 h 2265"/>
                  <a:gd name="T20" fmla="*/ 0 w 2265"/>
                  <a:gd name="T21" fmla="*/ 0 h 2265"/>
                  <a:gd name="T22" fmla="*/ 0 w 2265"/>
                  <a:gd name="T23" fmla="*/ 0 h 2265"/>
                  <a:gd name="T24" fmla="*/ 0 w 2265"/>
                  <a:gd name="T25" fmla="*/ 0 h 2265"/>
                  <a:gd name="T26" fmla="*/ 0 w 2265"/>
                  <a:gd name="T27" fmla="*/ 0 h 2265"/>
                  <a:gd name="T28" fmla="*/ 0 w 2265"/>
                  <a:gd name="T29" fmla="*/ 0 h 2265"/>
                  <a:gd name="T30" fmla="*/ 0 w 2265"/>
                  <a:gd name="T31" fmla="*/ 0 h 2265"/>
                  <a:gd name="T32" fmla="*/ 0 w 2265"/>
                  <a:gd name="T33" fmla="*/ 0 h 2265"/>
                  <a:gd name="T34" fmla="*/ 0 w 2265"/>
                  <a:gd name="T35" fmla="*/ 0 h 2265"/>
                  <a:gd name="T36" fmla="*/ 0 w 2265"/>
                  <a:gd name="T37" fmla="*/ 0 h 2265"/>
                  <a:gd name="T38" fmla="*/ 0 w 2265"/>
                  <a:gd name="T39" fmla="*/ 0 h 2265"/>
                  <a:gd name="T40" fmla="*/ 0 w 2265"/>
                  <a:gd name="T41" fmla="*/ 0 h 2265"/>
                  <a:gd name="T42" fmla="*/ 0 w 2265"/>
                  <a:gd name="T43" fmla="*/ 0 h 2265"/>
                  <a:gd name="T44" fmla="*/ 0 w 2265"/>
                  <a:gd name="T45" fmla="*/ 0 h 2265"/>
                  <a:gd name="T46" fmla="*/ 0 w 2265"/>
                  <a:gd name="T47" fmla="*/ 0 h 2265"/>
                  <a:gd name="T48" fmla="*/ 0 w 2265"/>
                  <a:gd name="T49" fmla="*/ 0 h 2265"/>
                  <a:gd name="T50" fmla="*/ 0 w 2265"/>
                  <a:gd name="T51" fmla="*/ 0 h 2265"/>
                  <a:gd name="T52" fmla="*/ 0 w 2265"/>
                  <a:gd name="T53" fmla="*/ 0 h 2265"/>
                  <a:gd name="T54" fmla="*/ 0 w 2265"/>
                  <a:gd name="T55" fmla="*/ 0 h 2265"/>
                  <a:gd name="T56" fmla="*/ 0 w 2265"/>
                  <a:gd name="T57" fmla="*/ 0 h 2265"/>
                  <a:gd name="T58" fmla="*/ 0 w 2265"/>
                  <a:gd name="T59" fmla="*/ 0 h 226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65"/>
                  <a:gd name="T91" fmla="*/ 0 h 2265"/>
                  <a:gd name="T92" fmla="*/ 2265 w 2265"/>
                  <a:gd name="T93" fmla="*/ 2265 h 226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65" h="2265">
                    <a:moveTo>
                      <a:pt x="2265" y="1132"/>
                    </a:moveTo>
                    <a:lnTo>
                      <a:pt x="2254" y="1287"/>
                    </a:lnTo>
                    <a:lnTo>
                      <a:pt x="2175" y="1573"/>
                    </a:lnTo>
                    <a:lnTo>
                      <a:pt x="2028" y="1824"/>
                    </a:lnTo>
                    <a:lnTo>
                      <a:pt x="1823" y="2029"/>
                    </a:lnTo>
                    <a:lnTo>
                      <a:pt x="1571" y="2176"/>
                    </a:lnTo>
                    <a:lnTo>
                      <a:pt x="1284" y="2255"/>
                    </a:lnTo>
                    <a:lnTo>
                      <a:pt x="1132" y="2265"/>
                    </a:lnTo>
                    <a:lnTo>
                      <a:pt x="978" y="2255"/>
                    </a:lnTo>
                    <a:lnTo>
                      <a:pt x="691" y="2176"/>
                    </a:lnTo>
                    <a:lnTo>
                      <a:pt x="441" y="2029"/>
                    </a:lnTo>
                    <a:lnTo>
                      <a:pt x="236" y="1824"/>
                    </a:lnTo>
                    <a:lnTo>
                      <a:pt x="89" y="1573"/>
                    </a:lnTo>
                    <a:lnTo>
                      <a:pt x="10" y="1287"/>
                    </a:lnTo>
                    <a:lnTo>
                      <a:pt x="0" y="1132"/>
                    </a:lnTo>
                    <a:lnTo>
                      <a:pt x="10" y="980"/>
                    </a:lnTo>
                    <a:lnTo>
                      <a:pt x="89" y="694"/>
                    </a:lnTo>
                    <a:lnTo>
                      <a:pt x="236" y="442"/>
                    </a:lnTo>
                    <a:lnTo>
                      <a:pt x="441" y="237"/>
                    </a:lnTo>
                    <a:lnTo>
                      <a:pt x="691" y="90"/>
                    </a:lnTo>
                    <a:lnTo>
                      <a:pt x="978" y="11"/>
                    </a:lnTo>
                    <a:lnTo>
                      <a:pt x="1132" y="0"/>
                    </a:lnTo>
                    <a:lnTo>
                      <a:pt x="1284" y="11"/>
                    </a:lnTo>
                    <a:lnTo>
                      <a:pt x="1571" y="90"/>
                    </a:lnTo>
                    <a:lnTo>
                      <a:pt x="1823" y="237"/>
                    </a:lnTo>
                    <a:lnTo>
                      <a:pt x="2028" y="442"/>
                    </a:lnTo>
                    <a:lnTo>
                      <a:pt x="2175" y="694"/>
                    </a:lnTo>
                    <a:lnTo>
                      <a:pt x="2254" y="980"/>
                    </a:lnTo>
                    <a:lnTo>
                      <a:pt x="2265" y="1132"/>
                    </a:lnTo>
                    <a:close/>
                  </a:path>
                </a:pathLst>
              </a:custGeom>
              <a:pattFill prst="wdUpDiag">
                <a:fgClr>
                  <a:srgbClr val="C0C0C0"/>
                </a:fgClr>
                <a:bgClr>
                  <a:srgbClr val="FFFFFF"/>
                </a:bgClr>
              </a:pattFill>
              <a:ln w="9525">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19480" name="Freeform 26"/>
              <p:cNvSpPr>
                <a:spLocks noChangeAspect="1"/>
              </p:cNvSpPr>
              <p:nvPr/>
            </p:nvSpPr>
            <p:spPr bwMode="auto">
              <a:xfrm>
                <a:off x="2827" y="1260"/>
                <a:ext cx="278" cy="277"/>
              </a:xfrm>
              <a:custGeom>
                <a:avLst/>
                <a:gdLst>
                  <a:gd name="T0" fmla="*/ 0 w 1191"/>
                  <a:gd name="T1" fmla="*/ 0 h 1191"/>
                  <a:gd name="T2" fmla="*/ 0 w 1191"/>
                  <a:gd name="T3" fmla="*/ 0 h 1191"/>
                  <a:gd name="T4" fmla="*/ 0 w 1191"/>
                  <a:gd name="T5" fmla="*/ 0 h 1191"/>
                  <a:gd name="T6" fmla="*/ 0 w 1191"/>
                  <a:gd name="T7" fmla="*/ 0 h 1191"/>
                  <a:gd name="T8" fmla="*/ 0 w 1191"/>
                  <a:gd name="T9" fmla="*/ 0 h 1191"/>
                  <a:gd name="T10" fmla="*/ 0 w 1191"/>
                  <a:gd name="T11" fmla="*/ 0 h 1191"/>
                  <a:gd name="T12" fmla="*/ 0 w 1191"/>
                  <a:gd name="T13" fmla="*/ 0 h 1191"/>
                  <a:gd name="T14" fmla="*/ 0 w 1191"/>
                  <a:gd name="T15" fmla="*/ 0 h 1191"/>
                  <a:gd name="T16" fmla="*/ 0 w 1191"/>
                  <a:gd name="T17" fmla="*/ 0 h 1191"/>
                  <a:gd name="T18" fmla="*/ 0 w 1191"/>
                  <a:gd name="T19" fmla="*/ 0 h 1191"/>
                  <a:gd name="T20" fmla="*/ 0 w 1191"/>
                  <a:gd name="T21" fmla="*/ 0 h 1191"/>
                  <a:gd name="T22" fmla="*/ 0 w 1191"/>
                  <a:gd name="T23" fmla="*/ 0 h 1191"/>
                  <a:gd name="T24" fmla="*/ 0 w 1191"/>
                  <a:gd name="T25" fmla="*/ 0 h 1191"/>
                  <a:gd name="T26" fmla="*/ 0 w 1191"/>
                  <a:gd name="T27" fmla="*/ 0 h 1191"/>
                  <a:gd name="T28" fmla="*/ 0 w 1191"/>
                  <a:gd name="T29" fmla="*/ 0 h 1191"/>
                  <a:gd name="T30" fmla="*/ 0 w 1191"/>
                  <a:gd name="T31" fmla="*/ 0 h 1191"/>
                  <a:gd name="T32" fmla="*/ 0 w 1191"/>
                  <a:gd name="T33" fmla="*/ 0 h 1191"/>
                  <a:gd name="T34" fmla="*/ 0 w 1191"/>
                  <a:gd name="T35" fmla="*/ 0 h 1191"/>
                  <a:gd name="T36" fmla="*/ 0 w 1191"/>
                  <a:gd name="T37" fmla="*/ 0 h 1191"/>
                  <a:gd name="T38" fmla="*/ 0 w 1191"/>
                  <a:gd name="T39" fmla="*/ 0 h 1191"/>
                  <a:gd name="T40" fmla="*/ 0 w 1191"/>
                  <a:gd name="T41" fmla="*/ 0 h 1191"/>
                  <a:gd name="T42" fmla="*/ 0 w 1191"/>
                  <a:gd name="T43" fmla="*/ 0 h 1191"/>
                  <a:gd name="T44" fmla="*/ 0 w 1191"/>
                  <a:gd name="T45" fmla="*/ 0 h 1191"/>
                  <a:gd name="T46" fmla="*/ 0 w 1191"/>
                  <a:gd name="T47" fmla="*/ 0 h 1191"/>
                  <a:gd name="T48" fmla="*/ 0 w 1191"/>
                  <a:gd name="T49" fmla="*/ 0 h 1191"/>
                  <a:gd name="T50" fmla="*/ 0 w 1191"/>
                  <a:gd name="T51" fmla="*/ 0 h 1191"/>
                  <a:gd name="T52" fmla="*/ 0 w 1191"/>
                  <a:gd name="T53" fmla="*/ 0 h 1191"/>
                  <a:gd name="T54" fmla="*/ 0 w 1191"/>
                  <a:gd name="T55" fmla="*/ 0 h 1191"/>
                  <a:gd name="T56" fmla="*/ 0 w 1191"/>
                  <a:gd name="T57" fmla="*/ 0 h 1191"/>
                  <a:gd name="T58" fmla="*/ 0 w 1191"/>
                  <a:gd name="T59" fmla="*/ 0 h 119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191"/>
                  <a:gd name="T91" fmla="*/ 0 h 1191"/>
                  <a:gd name="T92" fmla="*/ 1191 w 1191"/>
                  <a:gd name="T93" fmla="*/ 1191 h 119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191" h="1191">
                    <a:moveTo>
                      <a:pt x="1191" y="595"/>
                    </a:moveTo>
                    <a:lnTo>
                      <a:pt x="1185" y="677"/>
                    </a:lnTo>
                    <a:lnTo>
                      <a:pt x="1143" y="828"/>
                    </a:lnTo>
                    <a:lnTo>
                      <a:pt x="1066" y="960"/>
                    </a:lnTo>
                    <a:lnTo>
                      <a:pt x="959" y="1067"/>
                    </a:lnTo>
                    <a:lnTo>
                      <a:pt x="826" y="1145"/>
                    </a:lnTo>
                    <a:lnTo>
                      <a:pt x="676" y="1186"/>
                    </a:lnTo>
                    <a:lnTo>
                      <a:pt x="595" y="1191"/>
                    </a:lnTo>
                    <a:lnTo>
                      <a:pt x="514" y="1186"/>
                    </a:lnTo>
                    <a:lnTo>
                      <a:pt x="363" y="1145"/>
                    </a:lnTo>
                    <a:lnTo>
                      <a:pt x="231" y="1067"/>
                    </a:lnTo>
                    <a:lnTo>
                      <a:pt x="124" y="960"/>
                    </a:lnTo>
                    <a:lnTo>
                      <a:pt x="46" y="828"/>
                    </a:lnTo>
                    <a:lnTo>
                      <a:pt x="5" y="677"/>
                    </a:lnTo>
                    <a:lnTo>
                      <a:pt x="0" y="595"/>
                    </a:lnTo>
                    <a:lnTo>
                      <a:pt x="5" y="515"/>
                    </a:lnTo>
                    <a:lnTo>
                      <a:pt x="46" y="364"/>
                    </a:lnTo>
                    <a:lnTo>
                      <a:pt x="124" y="232"/>
                    </a:lnTo>
                    <a:lnTo>
                      <a:pt x="231" y="125"/>
                    </a:lnTo>
                    <a:lnTo>
                      <a:pt x="363" y="48"/>
                    </a:lnTo>
                    <a:lnTo>
                      <a:pt x="514" y="6"/>
                    </a:lnTo>
                    <a:lnTo>
                      <a:pt x="595" y="0"/>
                    </a:lnTo>
                    <a:lnTo>
                      <a:pt x="676" y="6"/>
                    </a:lnTo>
                    <a:lnTo>
                      <a:pt x="826" y="48"/>
                    </a:lnTo>
                    <a:lnTo>
                      <a:pt x="959" y="125"/>
                    </a:lnTo>
                    <a:lnTo>
                      <a:pt x="1066" y="232"/>
                    </a:lnTo>
                    <a:lnTo>
                      <a:pt x="1143" y="364"/>
                    </a:lnTo>
                    <a:lnTo>
                      <a:pt x="1185" y="515"/>
                    </a:lnTo>
                    <a:lnTo>
                      <a:pt x="1191" y="595"/>
                    </a:lnTo>
                    <a:close/>
                  </a:path>
                </a:pathLst>
              </a:custGeom>
              <a:solidFill>
                <a:srgbClr val="FFFFFF"/>
              </a:solidFill>
              <a:ln w="7938">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19481" name="Line 27"/>
              <p:cNvSpPr>
                <a:spLocks noChangeAspect="1" noChangeShapeType="1"/>
              </p:cNvSpPr>
              <p:nvPr/>
            </p:nvSpPr>
            <p:spPr bwMode="auto">
              <a:xfrm>
                <a:off x="2504" y="1398"/>
                <a:ext cx="9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s-MX"/>
              </a:p>
            </p:txBody>
          </p:sp>
          <p:sp>
            <p:nvSpPr>
              <p:cNvPr id="19482" name="Line 28"/>
              <p:cNvSpPr>
                <a:spLocks noChangeAspect="1" noChangeShapeType="1"/>
              </p:cNvSpPr>
              <p:nvPr/>
            </p:nvSpPr>
            <p:spPr bwMode="auto">
              <a:xfrm flipV="1">
                <a:off x="2964" y="921"/>
                <a:ext cx="1" cy="47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s-MX"/>
              </a:p>
            </p:txBody>
          </p:sp>
          <p:sp>
            <p:nvSpPr>
              <p:cNvPr id="19483" name="Line 29"/>
              <p:cNvSpPr>
                <a:spLocks noChangeAspect="1" noChangeShapeType="1"/>
              </p:cNvSpPr>
              <p:nvPr/>
            </p:nvSpPr>
            <p:spPr bwMode="auto">
              <a:xfrm>
                <a:off x="2964" y="1398"/>
                <a:ext cx="1" cy="46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s-MX"/>
              </a:p>
            </p:txBody>
          </p:sp>
          <p:sp>
            <p:nvSpPr>
              <p:cNvPr id="19484" name="Freeform 30"/>
              <p:cNvSpPr>
                <a:spLocks noChangeAspect="1"/>
              </p:cNvSpPr>
              <p:nvPr/>
            </p:nvSpPr>
            <p:spPr bwMode="auto">
              <a:xfrm>
                <a:off x="3668" y="1140"/>
                <a:ext cx="528" cy="527"/>
              </a:xfrm>
              <a:custGeom>
                <a:avLst/>
                <a:gdLst>
                  <a:gd name="T0" fmla="*/ 0 w 2261"/>
                  <a:gd name="T1" fmla="*/ 0 h 2261"/>
                  <a:gd name="T2" fmla="*/ 0 w 2261"/>
                  <a:gd name="T3" fmla="*/ 0 h 2261"/>
                  <a:gd name="T4" fmla="*/ 0 w 2261"/>
                  <a:gd name="T5" fmla="*/ 0 h 2261"/>
                  <a:gd name="T6" fmla="*/ 0 w 2261"/>
                  <a:gd name="T7" fmla="*/ 0 h 2261"/>
                  <a:gd name="T8" fmla="*/ 0 w 2261"/>
                  <a:gd name="T9" fmla="*/ 0 h 2261"/>
                  <a:gd name="T10" fmla="*/ 0 w 2261"/>
                  <a:gd name="T11" fmla="*/ 0 h 2261"/>
                  <a:gd name="T12" fmla="*/ 0 w 2261"/>
                  <a:gd name="T13" fmla="*/ 0 h 2261"/>
                  <a:gd name="T14" fmla="*/ 0 w 2261"/>
                  <a:gd name="T15" fmla="*/ 0 h 2261"/>
                  <a:gd name="T16" fmla="*/ 0 w 2261"/>
                  <a:gd name="T17" fmla="*/ 0 h 2261"/>
                  <a:gd name="T18" fmla="*/ 0 w 2261"/>
                  <a:gd name="T19" fmla="*/ 0 h 2261"/>
                  <a:gd name="T20" fmla="*/ 0 w 2261"/>
                  <a:gd name="T21" fmla="*/ 0 h 2261"/>
                  <a:gd name="T22" fmla="*/ 0 w 2261"/>
                  <a:gd name="T23" fmla="*/ 0 h 2261"/>
                  <a:gd name="T24" fmla="*/ 0 w 2261"/>
                  <a:gd name="T25" fmla="*/ 0 h 2261"/>
                  <a:gd name="T26" fmla="*/ 0 w 2261"/>
                  <a:gd name="T27" fmla="*/ 0 h 2261"/>
                  <a:gd name="T28" fmla="*/ 0 w 2261"/>
                  <a:gd name="T29" fmla="*/ 0 h 2261"/>
                  <a:gd name="T30" fmla="*/ 0 w 2261"/>
                  <a:gd name="T31" fmla="*/ 0 h 2261"/>
                  <a:gd name="T32" fmla="*/ 0 w 2261"/>
                  <a:gd name="T33" fmla="*/ 0 h 2261"/>
                  <a:gd name="T34" fmla="*/ 0 w 2261"/>
                  <a:gd name="T35" fmla="*/ 0 h 2261"/>
                  <a:gd name="T36" fmla="*/ 0 w 2261"/>
                  <a:gd name="T37" fmla="*/ 0 h 2261"/>
                  <a:gd name="T38" fmla="*/ 0 w 2261"/>
                  <a:gd name="T39" fmla="*/ 0 h 2261"/>
                  <a:gd name="T40" fmla="*/ 0 w 2261"/>
                  <a:gd name="T41" fmla="*/ 0 h 2261"/>
                  <a:gd name="T42" fmla="*/ 0 w 2261"/>
                  <a:gd name="T43" fmla="*/ 0 h 2261"/>
                  <a:gd name="T44" fmla="*/ 0 w 2261"/>
                  <a:gd name="T45" fmla="*/ 0 h 2261"/>
                  <a:gd name="T46" fmla="*/ 0 w 2261"/>
                  <a:gd name="T47" fmla="*/ 0 h 2261"/>
                  <a:gd name="T48" fmla="*/ 0 w 2261"/>
                  <a:gd name="T49" fmla="*/ 0 h 2261"/>
                  <a:gd name="T50" fmla="*/ 0 w 2261"/>
                  <a:gd name="T51" fmla="*/ 0 h 2261"/>
                  <a:gd name="T52" fmla="*/ 0 w 2261"/>
                  <a:gd name="T53" fmla="*/ 0 h 2261"/>
                  <a:gd name="T54" fmla="*/ 0 w 2261"/>
                  <a:gd name="T55" fmla="*/ 0 h 2261"/>
                  <a:gd name="T56" fmla="*/ 0 w 2261"/>
                  <a:gd name="T57" fmla="*/ 0 h 2261"/>
                  <a:gd name="T58" fmla="*/ 0 w 2261"/>
                  <a:gd name="T59" fmla="*/ 0 h 226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61"/>
                  <a:gd name="T91" fmla="*/ 0 h 2261"/>
                  <a:gd name="T92" fmla="*/ 2261 w 2261"/>
                  <a:gd name="T93" fmla="*/ 2261 h 226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61" h="2261">
                    <a:moveTo>
                      <a:pt x="2261" y="1130"/>
                    </a:moveTo>
                    <a:lnTo>
                      <a:pt x="2250" y="1284"/>
                    </a:lnTo>
                    <a:lnTo>
                      <a:pt x="2171" y="1570"/>
                    </a:lnTo>
                    <a:lnTo>
                      <a:pt x="2024" y="1821"/>
                    </a:lnTo>
                    <a:lnTo>
                      <a:pt x="1820" y="2025"/>
                    </a:lnTo>
                    <a:lnTo>
                      <a:pt x="1569" y="2172"/>
                    </a:lnTo>
                    <a:lnTo>
                      <a:pt x="1283" y="2251"/>
                    </a:lnTo>
                    <a:lnTo>
                      <a:pt x="1131" y="2261"/>
                    </a:lnTo>
                    <a:lnTo>
                      <a:pt x="977" y="2251"/>
                    </a:lnTo>
                    <a:lnTo>
                      <a:pt x="691" y="2172"/>
                    </a:lnTo>
                    <a:lnTo>
                      <a:pt x="440" y="2025"/>
                    </a:lnTo>
                    <a:lnTo>
                      <a:pt x="236" y="1821"/>
                    </a:lnTo>
                    <a:lnTo>
                      <a:pt x="89" y="1570"/>
                    </a:lnTo>
                    <a:lnTo>
                      <a:pt x="10" y="1284"/>
                    </a:lnTo>
                    <a:lnTo>
                      <a:pt x="0" y="1130"/>
                    </a:lnTo>
                    <a:lnTo>
                      <a:pt x="10" y="978"/>
                    </a:lnTo>
                    <a:lnTo>
                      <a:pt x="89" y="692"/>
                    </a:lnTo>
                    <a:lnTo>
                      <a:pt x="236" y="441"/>
                    </a:lnTo>
                    <a:lnTo>
                      <a:pt x="440" y="237"/>
                    </a:lnTo>
                    <a:lnTo>
                      <a:pt x="691" y="90"/>
                    </a:lnTo>
                    <a:lnTo>
                      <a:pt x="977" y="11"/>
                    </a:lnTo>
                    <a:lnTo>
                      <a:pt x="1131" y="0"/>
                    </a:lnTo>
                    <a:lnTo>
                      <a:pt x="1283" y="11"/>
                    </a:lnTo>
                    <a:lnTo>
                      <a:pt x="1569" y="90"/>
                    </a:lnTo>
                    <a:lnTo>
                      <a:pt x="1820" y="237"/>
                    </a:lnTo>
                    <a:lnTo>
                      <a:pt x="2024" y="441"/>
                    </a:lnTo>
                    <a:lnTo>
                      <a:pt x="2171" y="692"/>
                    </a:lnTo>
                    <a:lnTo>
                      <a:pt x="2250" y="978"/>
                    </a:lnTo>
                    <a:lnTo>
                      <a:pt x="2261" y="1130"/>
                    </a:lnTo>
                    <a:close/>
                  </a:path>
                </a:pathLst>
              </a:custGeom>
              <a:solidFill>
                <a:srgbClr val="FFFFFF"/>
              </a:solidFill>
              <a:ln w="7938">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19485" name="Line 31"/>
              <p:cNvSpPr>
                <a:spLocks noChangeAspect="1" noChangeShapeType="1"/>
              </p:cNvSpPr>
              <p:nvPr/>
            </p:nvSpPr>
            <p:spPr bwMode="auto">
              <a:xfrm>
                <a:off x="3470" y="1403"/>
                <a:ext cx="920"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s-MX"/>
              </a:p>
            </p:txBody>
          </p:sp>
          <p:sp>
            <p:nvSpPr>
              <p:cNvPr id="19486" name="Line 32"/>
              <p:cNvSpPr>
                <a:spLocks noChangeAspect="1" noChangeShapeType="1"/>
              </p:cNvSpPr>
              <p:nvPr/>
            </p:nvSpPr>
            <p:spPr bwMode="auto">
              <a:xfrm flipV="1">
                <a:off x="3930" y="927"/>
                <a:ext cx="1" cy="47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s-MX"/>
              </a:p>
            </p:txBody>
          </p:sp>
          <p:sp>
            <p:nvSpPr>
              <p:cNvPr id="19487" name="Line 33"/>
              <p:cNvSpPr>
                <a:spLocks noChangeAspect="1" noChangeShapeType="1"/>
              </p:cNvSpPr>
              <p:nvPr/>
            </p:nvSpPr>
            <p:spPr bwMode="auto">
              <a:xfrm>
                <a:off x="3930" y="1403"/>
                <a:ext cx="1" cy="46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s-MX"/>
              </a:p>
            </p:txBody>
          </p:sp>
          <p:sp>
            <p:nvSpPr>
              <p:cNvPr id="19488" name="Freeform 34"/>
              <p:cNvSpPr>
                <a:spLocks noChangeAspect="1"/>
              </p:cNvSpPr>
              <p:nvPr/>
            </p:nvSpPr>
            <p:spPr bwMode="auto">
              <a:xfrm>
                <a:off x="3214" y="1379"/>
                <a:ext cx="31" cy="34"/>
              </a:xfrm>
              <a:custGeom>
                <a:avLst/>
                <a:gdLst>
                  <a:gd name="T0" fmla="*/ 0 w 135"/>
                  <a:gd name="T1" fmla="*/ 0 h 146"/>
                  <a:gd name="T2" fmla="*/ 0 w 135"/>
                  <a:gd name="T3" fmla="*/ 0 h 146"/>
                  <a:gd name="T4" fmla="*/ 0 w 135"/>
                  <a:gd name="T5" fmla="*/ 0 h 146"/>
                  <a:gd name="T6" fmla="*/ 0 w 135"/>
                  <a:gd name="T7" fmla="*/ 0 h 146"/>
                  <a:gd name="T8" fmla="*/ 0 w 135"/>
                  <a:gd name="T9" fmla="*/ 0 h 146"/>
                  <a:gd name="T10" fmla="*/ 0 w 135"/>
                  <a:gd name="T11" fmla="*/ 0 h 146"/>
                  <a:gd name="T12" fmla="*/ 0 w 135"/>
                  <a:gd name="T13" fmla="*/ 0 h 146"/>
                  <a:gd name="T14" fmla="*/ 0 w 135"/>
                  <a:gd name="T15" fmla="*/ 0 h 146"/>
                  <a:gd name="T16" fmla="*/ 0 w 135"/>
                  <a:gd name="T17" fmla="*/ 0 h 146"/>
                  <a:gd name="T18" fmla="*/ 0 w 135"/>
                  <a:gd name="T19" fmla="*/ 0 h 146"/>
                  <a:gd name="T20" fmla="*/ 0 w 135"/>
                  <a:gd name="T21" fmla="*/ 0 h 146"/>
                  <a:gd name="T22" fmla="*/ 0 w 135"/>
                  <a:gd name="T23" fmla="*/ 0 h 146"/>
                  <a:gd name="T24" fmla="*/ 0 w 135"/>
                  <a:gd name="T25" fmla="*/ 0 h 146"/>
                  <a:gd name="T26" fmla="*/ 0 w 135"/>
                  <a:gd name="T27" fmla="*/ 0 h 146"/>
                  <a:gd name="T28" fmla="*/ 0 w 135"/>
                  <a:gd name="T29" fmla="*/ 0 h 146"/>
                  <a:gd name="T30" fmla="*/ 0 w 135"/>
                  <a:gd name="T31" fmla="*/ 0 h 146"/>
                  <a:gd name="T32" fmla="*/ 0 w 135"/>
                  <a:gd name="T33" fmla="*/ 0 h 146"/>
                  <a:gd name="T34" fmla="*/ 0 w 135"/>
                  <a:gd name="T35" fmla="*/ 0 h 146"/>
                  <a:gd name="T36" fmla="*/ 0 w 135"/>
                  <a:gd name="T37" fmla="*/ 0 h 146"/>
                  <a:gd name="T38" fmla="*/ 0 w 135"/>
                  <a:gd name="T39" fmla="*/ 0 h 146"/>
                  <a:gd name="T40" fmla="*/ 0 w 135"/>
                  <a:gd name="T41" fmla="*/ 0 h 146"/>
                  <a:gd name="T42" fmla="*/ 0 w 135"/>
                  <a:gd name="T43" fmla="*/ 0 h 146"/>
                  <a:gd name="T44" fmla="*/ 0 w 135"/>
                  <a:gd name="T45" fmla="*/ 0 h 146"/>
                  <a:gd name="T46" fmla="*/ 0 w 135"/>
                  <a:gd name="T47" fmla="*/ 0 h 146"/>
                  <a:gd name="T48" fmla="*/ 0 w 135"/>
                  <a:gd name="T49" fmla="*/ 0 h 146"/>
                  <a:gd name="T50" fmla="*/ 0 w 135"/>
                  <a:gd name="T51" fmla="*/ 0 h 146"/>
                  <a:gd name="T52" fmla="*/ 0 w 135"/>
                  <a:gd name="T53" fmla="*/ 0 h 146"/>
                  <a:gd name="T54" fmla="*/ 0 w 135"/>
                  <a:gd name="T55" fmla="*/ 0 h 146"/>
                  <a:gd name="T56" fmla="*/ 0 w 135"/>
                  <a:gd name="T57" fmla="*/ 0 h 146"/>
                  <a:gd name="T58" fmla="*/ 0 w 135"/>
                  <a:gd name="T59" fmla="*/ 0 h 146"/>
                  <a:gd name="T60" fmla="*/ 0 w 135"/>
                  <a:gd name="T61" fmla="*/ 0 h 146"/>
                  <a:gd name="T62" fmla="*/ 0 w 135"/>
                  <a:gd name="T63" fmla="*/ 0 h 1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5"/>
                  <a:gd name="T97" fmla="*/ 0 h 146"/>
                  <a:gd name="T98" fmla="*/ 135 w 135"/>
                  <a:gd name="T99" fmla="*/ 146 h 1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5" h="146">
                    <a:moveTo>
                      <a:pt x="0" y="146"/>
                    </a:moveTo>
                    <a:lnTo>
                      <a:pt x="57" y="70"/>
                    </a:lnTo>
                    <a:lnTo>
                      <a:pt x="8" y="0"/>
                    </a:lnTo>
                    <a:lnTo>
                      <a:pt x="30" y="0"/>
                    </a:lnTo>
                    <a:lnTo>
                      <a:pt x="57" y="37"/>
                    </a:lnTo>
                    <a:lnTo>
                      <a:pt x="58" y="39"/>
                    </a:lnTo>
                    <a:lnTo>
                      <a:pt x="61" y="43"/>
                    </a:lnTo>
                    <a:lnTo>
                      <a:pt x="65" y="49"/>
                    </a:lnTo>
                    <a:lnTo>
                      <a:pt x="67" y="56"/>
                    </a:lnTo>
                    <a:lnTo>
                      <a:pt x="68" y="56"/>
                    </a:lnTo>
                    <a:lnTo>
                      <a:pt x="71" y="52"/>
                    </a:lnTo>
                    <a:lnTo>
                      <a:pt x="74" y="46"/>
                    </a:lnTo>
                    <a:lnTo>
                      <a:pt x="79" y="41"/>
                    </a:lnTo>
                    <a:lnTo>
                      <a:pt x="81" y="38"/>
                    </a:lnTo>
                    <a:lnTo>
                      <a:pt x="110" y="0"/>
                    </a:lnTo>
                    <a:lnTo>
                      <a:pt x="131" y="0"/>
                    </a:lnTo>
                    <a:lnTo>
                      <a:pt x="81" y="69"/>
                    </a:lnTo>
                    <a:lnTo>
                      <a:pt x="135" y="146"/>
                    </a:lnTo>
                    <a:lnTo>
                      <a:pt x="111" y="146"/>
                    </a:lnTo>
                    <a:lnTo>
                      <a:pt x="74" y="94"/>
                    </a:lnTo>
                    <a:lnTo>
                      <a:pt x="72" y="93"/>
                    </a:lnTo>
                    <a:lnTo>
                      <a:pt x="69" y="90"/>
                    </a:lnTo>
                    <a:lnTo>
                      <a:pt x="68" y="86"/>
                    </a:lnTo>
                    <a:lnTo>
                      <a:pt x="68" y="85"/>
                    </a:lnTo>
                    <a:lnTo>
                      <a:pt x="67" y="86"/>
                    </a:lnTo>
                    <a:lnTo>
                      <a:pt x="66" y="89"/>
                    </a:lnTo>
                    <a:lnTo>
                      <a:pt x="63" y="93"/>
                    </a:lnTo>
                    <a:lnTo>
                      <a:pt x="61" y="95"/>
                    </a:lnTo>
                    <a:lnTo>
                      <a:pt x="24" y="146"/>
                    </a:lnTo>
                    <a:lnTo>
                      <a:pt x="0" y="146"/>
                    </a:lnTo>
                    <a:close/>
                  </a:path>
                </a:pathLst>
              </a:custGeom>
              <a:solidFill>
                <a:srgbClr val="000000"/>
              </a:solidFill>
              <a:ln w="7938">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19489" name="Freeform 35"/>
              <p:cNvSpPr>
                <a:spLocks noChangeAspect="1"/>
              </p:cNvSpPr>
              <p:nvPr/>
            </p:nvSpPr>
            <p:spPr bwMode="auto">
              <a:xfrm>
                <a:off x="3302" y="1379"/>
                <a:ext cx="32" cy="35"/>
              </a:xfrm>
              <a:custGeom>
                <a:avLst/>
                <a:gdLst>
                  <a:gd name="T0" fmla="*/ 0 w 135"/>
                  <a:gd name="T1" fmla="*/ 0 h 146"/>
                  <a:gd name="T2" fmla="*/ 0 w 135"/>
                  <a:gd name="T3" fmla="*/ 0 h 146"/>
                  <a:gd name="T4" fmla="*/ 0 w 135"/>
                  <a:gd name="T5" fmla="*/ 0 h 146"/>
                  <a:gd name="T6" fmla="*/ 0 w 135"/>
                  <a:gd name="T7" fmla="*/ 0 h 146"/>
                  <a:gd name="T8" fmla="*/ 0 w 135"/>
                  <a:gd name="T9" fmla="*/ 0 h 146"/>
                  <a:gd name="T10" fmla="*/ 0 w 135"/>
                  <a:gd name="T11" fmla="*/ 0 h 146"/>
                  <a:gd name="T12" fmla="*/ 0 w 135"/>
                  <a:gd name="T13" fmla="*/ 0 h 146"/>
                  <a:gd name="T14" fmla="*/ 0 w 135"/>
                  <a:gd name="T15" fmla="*/ 0 h 146"/>
                  <a:gd name="T16" fmla="*/ 0 w 135"/>
                  <a:gd name="T17" fmla="*/ 0 h 146"/>
                  <a:gd name="T18" fmla="*/ 0 w 135"/>
                  <a:gd name="T19" fmla="*/ 0 h 146"/>
                  <a:gd name="T20" fmla="*/ 0 w 135"/>
                  <a:gd name="T21" fmla="*/ 0 h 146"/>
                  <a:gd name="T22" fmla="*/ 0 w 135"/>
                  <a:gd name="T23" fmla="*/ 0 h 146"/>
                  <a:gd name="T24" fmla="*/ 0 w 135"/>
                  <a:gd name="T25" fmla="*/ 0 h 146"/>
                  <a:gd name="T26" fmla="*/ 0 w 135"/>
                  <a:gd name="T27" fmla="*/ 0 h 146"/>
                  <a:gd name="T28" fmla="*/ 0 w 135"/>
                  <a:gd name="T29" fmla="*/ 0 h 146"/>
                  <a:gd name="T30" fmla="*/ 0 w 135"/>
                  <a:gd name="T31" fmla="*/ 0 h 146"/>
                  <a:gd name="T32" fmla="*/ 0 w 135"/>
                  <a:gd name="T33" fmla="*/ 0 h 146"/>
                  <a:gd name="T34" fmla="*/ 0 w 135"/>
                  <a:gd name="T35" fmla="*/ 0 h 146"/>
                  <a:gd name="T36" fmla="*/ 0 w 135"/>
                  <a:gd name="T37" fmla="*/ 0 h 146"/>
                  <a:gd name="T38" fmla="*/ 0 w 135"/>
                  <a:gd name="T39" fmla="*/ 0 h 146"/>
                  <a:gd name="T40" fmla="*/ 0 w 135"/>
                  <a:gd name="T41" fmla="*/ 0 h 146"/>
                  <a:gd name="T42" fmla="*/ 0 w 135"/>
                  <a:gd name="T43" fmla="*/ 0 h 146"/>
                  <a:gd name="T44" fmla="*/ 0 w 135"/>
                  <a:gd name="T45" fmla="*/ 0 h 146"/>
                  <a:gd name="T46" fmla="*/ 0 w 135"/>
                  <a:gd name="T47" fmla="*/ 0 h 146"/>
                  <a:gd name="T48" fmla="*/ 0 w 135"/>
                  <a:gd name="T49" fmla="*/ 0 h 146"/>
                  <a:gd name="T50" fmla="*/ 0 w 135"/>
                  <a:gd name="T51" fmla="*/ 0 h 146"/>
                  <a:gd name="T52" fmla="*/ 0 w 135"/>
                  <a:gd name="T53" fmla="*/ 0 h 146"/>
                  <a:gd name="T54" fmla="*/ 0 w 135"/>
                  <a:gd name="T55" fmla="*/ 0 h 146"/>
                  <a:gd name="T56" fmla="*/ 0 w 135"/>
                  <a:gd name="T57" fmla="*/ 0 h 146"/>
                  <a:gd name="T58" fmla="*/ 0 w 135"/>
                  <a:gd name="T59" fmla="*/ 0 h 146"/>
                  <a:gd name="T60" fmla="*/ 0 w 135"/>
                  <a:gd name="T61" fmla="*/ 0 h 146"/>
                  <a:gd name="T62" fmla="*/ 0 w 135"/>
                  <a:gd name="T63" fmla="*/ 0 h 1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5"/>
                  <a:gd name="T97" fmla="*/ 0 h 146"/>
                  <a:gd name="T98" fmla="*/ 135 w 135"/>
                  <a:gd name="T99" fmla="*/ 146 h 1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5" h="146">
                    <a:moveTo>
                      <a:pt x="0" y="146"/>
                    </a:moveTo>
                    <a:lnTo>
                      <a:pt x="57" y="71"/>
                    </a:lnTo>
                    <a:lnTo>
                      <a:pt x="7" y="0"/>
                    </a:lnTo>
                    <a:lnTo>
                      <a:pt x="30" y="0"/>
                    </a:lnTo>
                    <a:lnTo>
                      <a:pt x="57" y="37"/>
                    </a:lnTo>
                    <a:lnTo>
                      <a:pt x="58" y="40"/>
                    </a:lnTo>
                    <a:lnTo>
                      <a:pt x="61" y="44"/>
                    </a:lnTo>
                    <a:lnTo>
                      <a:pt x="64" y="50"/>
                    </a:lnTo>
                    <a:lnTo>
                      <a:pt x="67" y="56"/>
                    </a:lnTo>
                    <a:lnTo>
                      <a:pt x="68" y="56"/>
                    </a:lnTo>
                    <a:lnTo>
                      <a:pt x="70" y="52"/>
                    </a:lnTo>
                    <a:lnTo>
                      <a:pt x="74" y="46"/>
                    </a:lnTo>
                    <a:lnTo>
                      <a:pt x="79" y="41"/>
                    </a:lnTo>
                    <a:lnTo>
                      <a:pt x="80" y="39"/>
                    </a:lnTo>
                    <a:lnTo>
                      <a:pt x="110" y="0"/>
                    </a:lnTo>
                    <a:lnTo>
                      <a:pt x="131" y="0"/>
                    </a:lnTo>
                    <a:lnTo>
                      <a:pt x="80" y="70"/>
                    </a:lnTo>
                    <a:lnTo>
                      <a:pt x="135" y="146"/>
                    </a:lnTo>
                    <a:lnTo>
                      <a:pt x="111" y="146"/>
                    </a:lnTo>
                    <a:lnTo>
                      <a:pt x="74" y="94"/>
                    </a:lnTo>
                    <a:lnTo>
                      <a:pt x="72" y="93"/>
                    </a:lnTo>
                    <a:lnTo>
                      <a:pt x="69" y="91"/>
                    </a:lnTo>
                    <a:lnTo>
                      <a:pt x="68" y="87"/>
                    </a:lnTo>
                    <a:lnTo>
                      <a:pt x="68" y="86"/>
                    </a:lnTo>
                    <a:lnTo>
                      <a:pt x="67" y="87"/>
                    </a:lnTo>
                    <a:lnTo>
                      <a:pt x="66" y="89"/>
                    </a:lnTo>
                    <a:lnTo>
                      <a:pt x="63" y="93"/>
                    </a:lnTo>
                    <a:lnTo>
                      <a:pt x="61" y="96"/>
                    </a:lnTo>
                    <a:lnTo>
                      <a:pt x="24" y="146"/>
                    </a:lnTo>
                    <a:lnTo>
                      <a:pt x="0" y="146"/>
                    </a:lnTo>
                    <a:close/>
                  </a:path>
                </a:pathLst>
              </a:custGeom>
              <a:solidFill>
                <a:srgbClr val="000000"/>
              </a:solidFill>
              <a:ln w="7938">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19490" name="Freeform 36"/>
              <p:cNvSpPr>
                <a:spLocks noChangeAspect="1"/>
              </p:cNvSpPr>
              <p:nvPr/>
            </p:nvSpPr>
            <p:spPr bwMode="auto">
              <a:xfrm>
                <a:off x="3085" y="1379"/>
                <a:ext cx="31" cy="33"/>
              </a:xfrm>
              <a:custGeom>
                <a:avLst/>
                <a:gdLst>
                  <a:gd name="T0" fmla="*/ 0 w 135"/>
                  <a:gd name="T1" fmla="*/ 0 h 145"/>
                  <a:gd name="T2" fmla="*/ 0 w 135"/>
                  <a:gd name="T3" fmla="*/ 0 h 145"/>
                  <a:gd name="T4" fmla="*/ 0 w 135"/>
                  <a:gd name="T5" fmla="*/ 0 h 145"/>
                  <a:gd name="T6" fmla="*/ 0 w 135"/>
                  <a:gd name="T7" fmla="*/ 0 h 145"/>
                  <a:gd name="T8" fmla="*/ 0 w 135"/>
                  <a:gd name="T9" fmla="*/ 0 h 145"/>
                  <a:gd name="T10" fmla="*/ 0 w 135"/>
                  <a:gd name="T11" fmla="*/ 0 h 145"/>
                  <a:gd name="T12" fmla="*/ 0 w 135"/>
                  <a:gd name="T13" fmla="*/ 0 h 145"/>
                  <a:gd name="T14" fmla="*/ 0 w 135"/>
                  <a:gd name="T15" fmla="*/ 0 h 145"/>
                  <a:gd name="T16" fmla="*/ 0 w 135"/>
                  <a:gd name="T17" fmla="*/ 0 h 145"/>
                  <a:gd name="T18" fmla="*/ 0 w 135"/>
                  <a:gd name="T19" fmla="*/ 0 h 145"/>
                  <a:gd name="T20" fmla="*/ 0 w 135"/>
                  <a:gd name="T21" fmla="*/ 0 h 145"/>
                  <a:gd name="T22" fmla="*/ 0 w 135"/>
                  <a:gd name="T23" fmla="*/ 0 h 145"/>
                  <a:gd name="T24" fmla="*/ 0 w 135"/>
                  <a:gd name="T25" fmla="*/ 0 h 145"/>
                  <a:gd name="T26" fmla="*/ 0 w 135"/>
                  <a:gd name="T27" fmla="*/ 0 h 145"/>
                  <a:gd name="T28" fmla="*/ 0 w 135"/>
                  <a:gd name="T29" fmla="*/ 0 h 145"/>
                  <a:gd name="T30" fmla="*/ 0 w 135"/>
                  <a:gd name="T31" fmla="*/ 0 h 145"/>
                  <a:gd name="T32" fmla="*/ 0 w 135"/>
                  <a:gd name="T33" fmla="*/ 0 h 145"/>
                  <a:gd name="T34" fmla="*/ 0 w 135"/>
                  <a:gd name="T35" fmla="*/ 0 h 145"/>
                  <a:gd name="T36" fmla="*/ 0 w 135"/>
                  <a:gd name="T37" fmla="*/ 0 h 145"/>
                  <a:gd name="T38" fmla="*/ 0 w 135"/>
                  <a:gd name="T39" fmla="*/ 0 h 145"/>
                  <a:gd name="T40" fmla="*/ 0 w 135"/>
                  <a:gd name="T41" fmla="*/ 0 h 145"/>
                  <a:gd name="T42" fmla="*/ 0 w 135"/>
                  <a:gd name="T43" fmla="*/ 0 h 145"/>
                  <a:gd name="T44" fmla="*/ 0 w 135"/>
                  <a:gd name="T45" fmla="*/ 0 h 145"/>
                  <a:gd name="T46" fmla="*/ 0 w 135"/>
                  <a:gd name="T47" fmla="*/ 0 h 145"/>
                  <a:gd name="T48" fmla="*/ 0 w 135"/>
                  <a:gd name="T49" fmla="*/ 0 h 145"/>
                  <a:gd name="T50" fmla="*/ 0 w 135"/>
                  <a:gd name="T51" fmla="*/ 0 h 145"/>
                  <a:gd name="T52" fmla="*/ 0 w 135"/>
                  <a:gd name="T53" fmla="*/ 0 h 145"/>
                  <a:gd name="T54" fmla="*/ 0 w 135"/>
                  <a:gd name="T55" fmla="*/ 0 h 145"/>
                  <a:gd name="T56" fmla="*/ 0 w 135"/>
                  <a:gd name="T57" fmla="*/ 0 h 145"/>
                  <a:gd name="T58" fmla="*/ 0 w 135"/>
                  <a:gd name="T59" fmla="*/ 0 h 145"/>
                  <a:gd name="T60" fmla="*/ 0 w 135"/>
                  <a:gd name="T61" fmla="*/ 0 h 145"/>
                  <a:gd name="T62" fmla="*/ 0 w 135"/>
                  <a:gd name="T63" fmla="*/ 0 h 1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5"/>
                  <a:gd name="T97" fmla="*/ 0 h 145"/>
                  <a:gd name="T98" fmla="*/ 135 w 135"/>
                  <a:gd name="T99" fmla="*/ 145 h 1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5" h="145">
                    <a:moveTo>
                      <a:pt x="0" y="145"/>
                    </a:moveTo>
                    <a:lnTo>
                      <a:pt x="57" y="70"/>
                    </a:lnTo>
                    <a:lnTo>
                      <a:pt x="8" y="0"/>
                    </a:lnTo>
                    <a:lnTo>
                      <a:pt x="30" y="0"/>
                    </a:lnTo>
                    <a:lnTo>
                      <a:pt x="57" y="37"/>
                    </a:lnTo>
                    <a:lnTo>
                      <a:pt x="58" y="39"/>
                    </a:lnTo>
                    <a:lnTo>
                      <a:pt x="61" y="43"/>
                    </a:lnTo>
                    <a:lnTo>
                      <a:pt x="65" y="49"/>
                    </a:lnTo>
                    <a:lnTo>
                      <a:pt x="67" y="55"/>
                    </a:lnTo>
                    <a:lnTo>
                      <a:pt x="68" y="55"/>
                    </a:lnTo>
                    <a:lnTo>
                      <a:pt x="71" y="52"/>
                    </a:lnTo>
                    <a:lnTo>
                      <a:pt x="74" y="45"/>
                    </a:lnTo>
                    <a:lnTo>
                      <a:pt x="79" y="40"/>
                    </a:lnTo>
                    <a:lnTo>
                      <a:pt x="81" y="38"/>
                    </a:lnTo>
                    <a:lnTo>
                      <a:pt x="110" y="0"/>
                    </a:lnTo>
                    <a:lnTo>
                      <a:pt x="131" y="0"/>
                    </a:lnTo>
                    <a:lnTo>
                      <a:pt x="81" y="69"/>
                    </a:lnTo>
                    <a:lnTo>
                      <a:pt x="135" y="145"/>
                    </a:lnTo>
                    <a:lnTo>
                      <a:pt x="112" y="145"/>
                    </a:lnTo>
                    <a:lnTo>
                      <a:pt x="74" y="94"/>
                    </a:lnTo>
                    <a:lnTo>
                      <a:pt x="72" y="92"/>
                    </a:lnTo>
                    <a:lnTo>
                      <a:pt x="70" y="90"/>
                    </a:lnTo>
                    <a:lnTo>
                      <a:pt x="68" y="86"/>
                    </a:lnTo>
                    <a:lnTo>
                      <a:pt x="68" y="85"/>
                    </a:lnTo>
                    <a:lnTo>
                      <a:pt x="67" y="86"/>
                    </a:lnTo>
                    <a:lnTo>
                      <a:pt x="66" y="89"/>
                    </a:lnTo>
                    <a:lnTo>
                      <a:pt x="63" y="92"/>
                    </a:lnTo>
                    <a:lnTo>
                      <a:pt x="61" y="95"/>
                    </a:lnTo>
                    <a:lnTo>
                      <a:pt x="24" y="145"/>
                    </a:lnTo>
                    <a:lnTo>
                      <a:pt x="0" y="145"/>
                    </a:lnTo>
                    <a:close/>
                  </a:path>
                </a:pathLst>
              </a:custGeom>
              <a:solidFill>
                <a:srgbClr val="000000"/>
              </a:solidFill>
              <a:ln w="7938">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19491" name="Freeform 37"/>
              <p:cNvSpPr>
                <a:spLocks noChangeAspect="1"/>
              </p:cNvSpPr>
              <p:nvPr/>
            </p:nvSpPr>
            <p:spPr bwMode="auto">
              <a:xfrm>
                <a:off x="4023" y="1388"/>
                <a:ext cx="31" cy="33"/>
              </a:xfrm>
              <a:custGeom>
                <a:avLst/>
                <a:gdLst>
                  <a:gd name="T0" fmla="*/ 0 w 135"/>
                  <a:gd name="T1" fmla="*/ 0 h 145"/>
                  <a:gd name="T2" fmla="*/ 0 w 135"/>
                  <a:gd name="T3" fmla="*/ 0 h 145"/>
                  <a:gd name="T4" fmla="*/ 0 w 135"/>
                  <a:gd name="T5" fmla="*/ 0 h 145"/>
                  <a:gd name="T6" fmla="*/ 0 w 135"/>
                  <a:gd name="T7" fmla="*/ 0 h 145"/>
                  <a:gd name="T8" fmla="*/ 0 w 135"/>
                  <a:gd name="T9" fmla="*/ 0 h 145"/>
                  <a:gd name="T10" fmla="*/ 0 w 135"/>
                  <a:gd name="T11" fmla="*/ 0 h 145"/>
                  <a:gd name="T12" fmla="*/ 0 w 135"/>
                  <a:gd name="T13" fmla="*/ 0 h 145"/>
                  <a:gd name="T14" fmla="*/ 0 w 135"/>
                  <a:gd name="T15" fmla="*/ 0 h 145"/>
                  <a:gd name="T16" fmla="*/ 0 w 135"/>
                  <a:gd name="T17" fmla="*/ 0 h 145"/>
                  <a:gd name="T18" fmla="*/ 0 w 135"/>
                  <a:gd name="T19" fmla="*/ 0 h 145"/>
                  <a:gd name="T20" fmla="*/ 0 w 135"/>
                  <a:gd name="T21" fmla="*/ 0 h 145"/>
                  <a:gd name="T22" fmla="*/ 0 w 135"/>
                  <a:gd name="T23" fmla="*/ 0 h 145"/>
                  <a:gd name="T24" fmla="*/ 0 w 135"/>
                  <a:gd name="T25" fmla="*/ 0 h 145"/>
                  <a:gd name="T26" fmla="*/ 0 w 135"/>
                  <a:gd name="T27" fmla="*/ 0 h 145"/>
                  <a:gd name="T28" fmla="*/ 0 w 135"/>
                  <a:gd name="T29" fmla="*/ 0 h 145"/>
                  <a:gd name="T30" fmla="*/ 0 w 135"/>
                  <a:gd name="T31" fmla="*/ 0 h 145"/>
                  <a:gd name="T32" fmla="*/ 0 w 135"/>
                  <a:gd name="T33" fmla="*/ 0 h 145"/>
                  <a:gd name="T34" fmla="*/ 0 w 135"/>
                  <a:gd name="T35" fmla="*/ 0 h 145"/>
                  <a:gd name="T36" fmla="*/ 0 w 135"/>
                  <a:gd name="T37" fmla="*/ 0 h 145"/>
                  <a:gd name="T38" fmla="*/ 0 w 135"/>
                  <a:gd name="T39" fmla="*/ 0 h 145"/>
                  <a:gd name="T40" fmla="*/ 0 w 135"/>
                  <a:gd name="T41" fmla="*/ 0 h 145"/>
                  <a:gd name="T42" fmla="*/ 0 w 135"/>
                  <a:gd name="T43" fmla="*/ 0 h 145"/>
                  <a:gd name="T44" fmla="*/ 0 w 135"/>
                  <a:gd name="T45" fmla="*/ 0 h 145"/>
                  <a:gd name="T46" fmla="*/ 0 w 135"/>
                  <a:gd name="T47" fmla="*/ 0 h 145"/>
                  <a:gd name="T48" fmla="*/ 0 w 135"/>
                  <a:gd name="T49" fmla="*/ 0 h 145"/>
                  <a:gd name="T50" fmla="*/ 0 w 135"/>
                  <a:gd name="T51" fmla="*/ 0 h 145"/>
                  <a:gd name="T52" fmla="*/ 0 w 135"/>
                  <a:gd name="T53" fmla="*/ 0 h 145"/>
                  <a:gd name="T54" fmla="*/ 0 w 135"/>
                  <a:gd name="T55" fmla="*/ 0 h 145"/>
                  <a:gd name="T56" fmla="*/ 0 w 135"/>
                  <a:gd name="T57" fmla="*/ 0 h 145"/>
                  <a:gd name="T58" fmla="*/ 0 w 135"/>
                  <a:gd name="T59" fmla="*/ 0 h 145"/>
                  <a:gd name="T60" fmla="*/ 0 w 135"/>
                  <a:gd name="T61" fmla="*/ 0 h 145"/>
                  <a:gd name="T62" fmla="*/ 0 w 135"/>
                  <a:gd name="T63" fmla="*/ 0 h 1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5"/>
                  <a:gd name="T97" fmla="*/ 0 h 145"/>
                  <a:gd name="T98" fmla="*/ 135 w 135"/>
                  <a:gd name="T99" fmla="*/ 145 h 1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5" h="145">
                    <a:moveTo>
                      <a:pt x="0" y="145"/>
                    </a:moveTo>
                    <a:lnTo>
                      <a:pt x="57" y="70"/>
                    </a:lnTo>
                    <a:lnTo>
                      <a:pt x="8" y="0"/>
                    </a:lnTo>
                    <a:lnTo>
                      <a:pt x="30" y="0"/>
                    </a:lnTo>
                    <a:lnTo>
                      <a:pt x="57" y="37"/>
                    </a:lnTo>
                    <a:lnTo>
                      <a:pt x="58" y="39"/>
                    </a:lnTo>
                    <a:lnTo>
                      <a:pt x="61" y="43"/>
                    </a:lnTo>
                    <a:lnTo>
                      <a:pt x="65" y="49"/>
                    </a:lnTo>
                    <a:lnTo>
                      <a:pt x="67" y="55"/>
                    </a:lnTo>
                    <a:lnTo>
                      <a:pt x="68" y="55"/>
                    </a:lnTo>
                    <a:lnTo>
                      <a:pt x="71" y="52"/>
                    </a:lnTo>
                    <a:lnTo>
                      <a:pt x="74" y="45"/>
                    </a:lnTo>
                    <a:lnTo>
                      <a:pt x="79" y="40"/>
                    </a:lnTo>
                    <a:lnTo>
                      <a:pt x="81" y="38"/>
                    </a:lnTo>
                    <a:lnTo>
                      <a:pt x="110" y="0"/>
                    </a:lnTo>
                    <a:lnTo>
                      <a:pt x="131" y="0"/>
                    </a:lnTo>
                    <a:lnTo>
                      <a:pt x="81" y="69"/>
                    </a:lnTo>
                    <a:lnTo>
                      <a:pt x="135" y="145"/>
                    </a:lnTo>
                    <a:lnTo>
                      <a:pt x="112" y="145"/>
                    </a:lnTo>
                    <a:lnTo>
                      <a:pt x="74" y="94"/>
                    </a:lnTo>
                    <a:lnTo>
                      <a:pt x="72" y="92"/>
                    </a:lnTo>
                    <a:lnTo>
                      <a:pt x="70" y="90"/>
                    </a:lnTo>
                    <a:lnTo>
                      <a:pt x="68" y="86"/>
                    </a:lnTo>
                    <a:lnTo>
                      <a:pt x="68" y="85"/>
                    </a:lnTo>
                    <a:lnTo>
                      <a:pt x="67" y="86"/>
                    </a:lnTo>
                    <a:lnTo>
                      <a:pt x="66" y="89"/>
                    </a:lnTo>
                    <a:lnTo>
                      <a:pt x="63" y="92"/>
                    </a:lnTo>
                    <a:lnTo>
                      <a:pt x="61" y="95"/>
                    </a:lnTo>
                    <a:lnTo>
                      <a:pt x="24" y="145"/>
                    </a:lnTo>
                    <a:lnTo>
                      <a:pt x="0" y="145"/>
                    </a:lnTo>
                    <a:close/>
                  </a:path>
                </a:pathLst>
              </a:custGeom>
              <a:solidFill>
                <a:srgbClr val="000000"/>
              </a:solidFill>
              <a:ln w="7938">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19492" name="Freeform 38"/>
              <p:cNvSpPr>
                <a:spLocks noChangeAspect="1"/>
              </p:cNvSpPr>
              <p:nvPr/>
            </p:nvSpPr>
            <p:spPr bwMode="auto">
              <a:xfrm>
                <a:off x="4177" y="1386"/>
                <a:ext cx="32" cy="34"/>
              </a:xfrm>
              <a:custGeom>
                <a:avLst/>
                <a:gdLst>
                  <a:gd name="T0" fmla="*/ 0 w 134"/>
                  <a:gd name="T1" fmla="*/ 0 h 146"/>
                  <a:gd name="T2" fmla="*/ 0 w 134"/>
                  <a:gd name="T3" fmla="*/ 0 h 146"/>
                  <a:gd name="T4" fmla="*/ 0 w 134"/>
                  <a:gd name="T5" fmla="*/ 0 h 146"/>
                  <a:gd name="T6" fmla="*/ 0 w 134"/>
                  <a:gd name="T7" fmla="*/ 0 h 146"/>
                  <a:gd name="T8" fmla="*/ 0 w 134"/>
                  <a:gd name="T9" fmla="*/ 0 h 146"/>
                  <a:gd name="T10" fmla="*/ 0 w 134"/>
                  <a:gd name="T11" fmla="*/ 0 h 146"/>
                  <a:gd name="T12" fmla="*/ 0 w 134"/>
                  <a:gd name="T13" fmla="*/ 0 h 146"/>
                  <a:gd name="T14" fmla="*/ 0 w 134"/>
                  <a:gd name="T15" fmla="*/ 0 h 146"/>
                  <a:gd name="T16" fmla="*/ 0 w 134"/>
                  <a:gd name="T17" fmla="*/ 0 h 146"/>
                  <a:gd name="T18" fmla="*/ 0 w 134"/>
                  <a:gd name="T19" fmla="*/ 0 h 146"/>
                  <a:gd name="T20" fmla="*/ 0 w 134"/>
                  <a:gd name="T21" fmla="*/ 0 h 146"/>
                  <a:gd name="T22" fmla="*/ 0 w 134"/>
                  <a:gd name="T23" fmla="*/ 0 h 146"/>
                  <a:gd name="T24" fmla="*/ 0 w 134"/>
                  <a:gd name="T25" fmla="*/ 0 h 146"/>
                  <a:gd name="T26" fmla="*/ 0 w 134"/>
                  <a:gd name="T27" fmla="*/ 0 h 146"/>
                  <a:gd name="T28" fmla="*/ 0 w 134"/>
                  <a:gd name="T29" fmla="*/ 0 h 146"/>
                  <a:gd name="T30" fmla="*/ 0 w 134"/>
                  <a:gd name="T31" fmla="*/ 0 h 146"/>
                  <a:gd name="T32" fmla="*/ 0 w 134"/>
                  <a:gd name="T33" fmla="*/ 0 h 146"/>
                  <a:gd name="T34" fmla="*/ 0 w 134"/>
                  <a:gd name="T35" fmla="*/ 0 h 146"/>
                  <a:gd name="T36" fmla="*/ 0 w 134"/>
                  <a:gd name="T37" fmla="*/ 0 h 146"/>
                  <a:gd name="T38" fmla="*/ 0 w 134"/>
                  <a:gd name="T39" fmla="*/ 0 h 146"/>
                  <a:gd name="T40" fmla="*/ 0 w 134"/>
                  <a:gd name="T41" fmla="*/ 0 h 146"/>
                  <a:gd name="T42" fmla="*/ 0 w 134"/>
                  <a:gd name="T43" fmla="*/ 0 h 146"/>
                  <a:gd name="T44" fmla="*/ 0 w 134"/>
                  <a:gd name="T45" fmla="*/ 0 h 146"/>
                  <a:gd name="T46" fmla="*/ 0 w 134"/>
                  <a:gd name="T47" fmla="*/ 0 h 146"/>
                  <a:gd name="T48" fmla="*/ 0 w 134"/>
                  <a:gd name="T49" fmla="*/ 0 h 146"/>
                  <a:gd name="T50" fmla="*/ 0 w 134"/>
                  <a:gd name="T51" fmla="*/ 0 h 146"/>
                  <a:gd name="T52" fmla="*/ 0 w 134"/>
                  <a:gd name="T53" fmla="*/ 0 h 146"/>
                  <a:gd name="T54" fmla="*/ 0 w 134"/>
                  <a:gd name="T55" fmla="*/ 0 h 146"/>
                  <a:gd name="T56" fmla="*/ 0 w 134"/>
                  <a:gd name="T57" fmla="*/ 0 h 146"/>
                  <a:gd name="T58" fmla="*/ 0 w 134"/>
                  <a:gd name="T59" fmla="*/ 0 h 146"/>
                  <a:gd name="T60" fmla="*/ 0 w 134"/>
                  <a:gd name="T61" fmla="*/ 0 h 146"/>
                  <a:gd name="T62" fmla="*/ 0 w 134"/>
                  <a:gd name="T63" fmla="*/ 0 h 1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4"/>
                  <a:gd name="T97" fmla="*/ 0 h 146"/>
                  <a:gd name="T98" fmla="*/ 134 w 134"/>
                  <a:gd name="T99" fmla="*/ 146 h 1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4" h="146">
                    <a:moveTo>
                      <a:pt x="0" y="146"/>
                    </a:moveTo>
                    <a:lnTo>
                      <a:pt x="57" y="70"/>
                    </a:lnTo>
                    <a:lnTo>
                      <a:pt x="7" y="0"/>
                    </a:lnTo>
                    <a:lnTo>
                      <a:pt x="29" y="0"/>
                    </a:lnTo>
                    <a:lnTo>
                      <a:pt x="57" y="37"/>
                    </a:lnTo>
                    <a:lnTo>
                      <a:pt x="58" y="39"/>
                    </a:lnTo>
                    <a:lnTo>
                      <a:pt x="60" y="43"/>
                    </a:lnTo>
                    <a:lnTo>
                      <a:pt x="64" y="49"/>
                    </a:lnTo>
                    <a:lnTo>
                      <a:pt x="66" y="55"/>
                    </a:lnTo>
                    <a:lnTo>
                      <a:pt x="68" y="55"/>
                    </a:lnTo>
                    <a:lnTo>
                      <a:pt x="70" y="52"/>
                    </a:lnTo>
                    <a:lnTo>
                      <a:pt x="74" y="45"/>
                    </a:lnTo>
                    <a:lnTo>
                      <a:pt x="79" y="41"/>
                    </a:lnTo>
                    <a:lnTo>
                      <a:pt x="80" y="38"/>
                    </a:lnTo>
                    <a:lnTo>
                      <a:pt x="110" y="0"/>
                    </a:lnTo>
                    <a:lnTo>
                      <a:pt x="131" y="0"/>
                    </a:lnTo>
                    <a:lnTo>
                      <a:pt x="80" y="69"/>
                    </a:lnTo>
                    <a:lnTo>
                      <a:pt x="134" y="146"/>
                    </a:lnTo>
                    <a:lnTo>
                      <a:pt x="111" y="146"/>
                    </a:lnTo>
                    <a:lnTo>
                      <a:pt x="74" y="94"/>
                    </a:lnTo>
                    <a:lnTo>
                      <a:pt x="71" y="92"/>
                    </a:lnTo>
                    <a:lnTo>
                      <a:pt x="69" y="90"/>
                    </a:lnTo>
                    <a:lnTo>
                      <a:pt x="68" y="86"/>
                    </a:lnTo>
                    <a:lnTo>
                      <a:pt x="68" y="85"/>
                    </a:lnTo>
                    <a:lnTo>
                      <a:pt x="66" y="86"/>
                    </a:lnTo>
                    <a:lnTo>
                      <a:pt x="65" y="89"/>
                    </a:lnTo>
                    <a:lnTo>
                      <a:pt x="63" y="92"/>
                    </a:lnTo>
                    <a:lnTo>
                      <a:pt x="60" y="95"/>
                    </a:lnTo>
                    <a:lnTo>
                      <a:pt x="23" y="146"/>
                    </a:lnTo>
                    <a:lnTo>
                      <a:pt x="0" y="146"/>
                    </a:lnTo>
                    <a:close/>
                  </a:path>
                </a:pathLst>
              </a:custGeom>
              <a:solidFill>
                <a:srgbClr val="000000"/>
              </a:solidFill>
              <a:ln w="7938">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sp>
            <p:nvSpPr>
              <p:cNvPr id="19493" name="Freeform 39"/>
              <p:cNvSpPr>
                <a:spLocks noChangeAspect="1"/>
              </p:cNvSpPr>
              <p:nvPr/>
            </p:nvSpPr>
            <p:spPr bwMode="auto">
              <a:xfrm>
                <a:off x="4321" y="1387"/>
                <a:ext cx="31" cy="34"/>
              </a:xfrm>
              <a:custGeom>
                <a:avLst/>
                <a:gdLst>
                  <a:gd name="T0" fmla="*/ 0 w 135"/>
                  <a:gd name="T1" fmla="*/ 0 h 146"/>
                  <a:gd name="T2" fmla="*/ 0 w 135"/>
                  <a:gd name="T3" fmla="*/ 0 h 146"/>
                  <a:gd name="T4" fmla="*/ 0 w 135"/>
                  <a:gd name="T5" fmla="*/ 0 h 146"/>
                  <a:gd name="T6" fmla="*/ 0 w 135"/>
                  <a:gd name="T7" fmla="*/ 0 h 146"/>
                  <a:gd name="T8" fmla="*/ 0 w 135"/>
                  <a:gd name="T9" fmla="*/ 0 h 146"/>
                  <a:gd name="T10" fmla="*/ 0 w 135"/>
                  <a:gd name="T11" fmla="*/ 0 h 146"/>
                  <a:gd name="T12" fmla="*/ 0 w 135"/>
                  <a:gd name="T13" fmla="*/ 0 h 146"/>
                  <a:gd name="T14" fmla="*/ 0 w 135"/>
                  <a:gd name="T15" fmla="*/ 0 h 146"/>
                  <a:gd name="T16" fmla="*/ 0 w 135"/>
                  <a:gd name="T17" fmla="*/ 0 h 146"/>
                  <a:gd name="T18" fmla="*/ 0 w 135"/>
                  <a:gd name="T19" fmla="*/ 0 h 146"/>
                  <a:gd name="T20" fmla="*/ 0 w 135"/>
                  <a:gd name="T21" fmla="*/ 0 h 146"/>
                  <a:gd name="T22" fmla="*/ 0 w 135"/>
                  <a:gd name="T23" fmla="*/ 0 h 146"/>
                  <a:gd name="T24" fmla="*/ 0 w 135"/>
                  <a:gd name="T25" fmla="*/ 0 h 146"/>
                  <a:gd name="T26" fmla="*/ 0 w 135"/>
                  <a:gd name="T27" fmla="*/ 0 h 146"/>
                  <a:gd name="T28" fmla="*/ 0 w 135"/>
                  <a:gd name="T29" fmla="*/ 0 h 146"/>
                  <a:gd name="T30" fmla="*/ 0 w 135"/>
                  <a:gd name="T31" fmla="*/ 0 h 146"/>
                  <a:gd name="T32" fmla="*/ 0 w 135"/>
                  <a:gd name="T33" fmla="*/ 0 h 146"/>
                  <a:gd name="T34" fmla="*/ 0 w 135"/>
                  <a:gd name="T35" fmla="*/ 0 h 146"/>
                  <a:gd name="T36" fmla="*/ 0 w 135"/>
                  <a:gd name="T37" fmla="*/ 0 h 146"/>
                  <a:gd name="T38" fmla="*/ 0 w 135"/>
                  <a:gd name="T39" fmla="*/ 0 h 146"/>
                  <a:gd name="T40" fmla="*/ 0 w 135"/>
                  <a:gd name="T41" fmla="*/ 0 h 146"/>
                  <a:gd name="T42" fmla="*/ 0 w 135"/>
                  <a:gd name="T43" fmla="*/ 0 h 146"/>
                  <a:gd name="T44" fmla="*/ 0 w 135"/>
                  <a:gd name="T45" fmla="*/ 0 h 146"/>
                  <a:gd name="T46" fmla="*/ 0 w 135"/>
                  <a:gd name="T47" fmla="*/ 0 h 146"/>
                  <a:gd name="T48" fmla="*/ 0 w 135"/>
                  <a:gd name="T49" fmla="*/ 0 h 146"/>
                  <a:gd name="T50" fmla="*/ 0 w 135"/>
                  <a:gd name="T51" fmla="*/ 0 h 146"/>
                  <a:gd name="T52" fmla="*/ 0 w 135"/>
                  <a:gd name="T53" fmla="*/ 0 h 146"/>
                  <a:gd name="T54" fmla="*/ 0 w 135"/>
                  <a:gd name="T55" fmla="*/ 0 h 146"/>
                  <a:gd name="T56" fmla="*/ 0 w 135"/>
                  <a:gd name="T57" fmla="*/ 0 h 146"/>
                  <a:gd name="T58" fmla="*/ 0 w 135"/>
                  <a:gd name="T59" fmla="*/ 0 h 146"/>
                  <a:gd name="T60" fmla="*/ 0 w 135"/>
                  <a:gd name="T61" fmla="*/ 0 h 146"/>
                  <a:gd name="T62" fmla="*/ 0 w 135"/>
                  <a:gd name="T63" fmla="*/ 0 h 1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5"/>
                  <a:gd name="T97" fmla="*/ 0 h 146"/>
                  <a:gd name="T98" fmla="*/ 135 w 135"/>
                  <a:gd name="T99" fmla="*/ 146 h 1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5" h="146">
                    <a:moveTo>
                      <a:pt x="0" y="146"/>
                    </a:moveTo>
                    <a:lnTo>
                      <a:pt x="57" y="71"/>
                    </a:lnTo>
                    <a:lnTo>
                      <a:pt x="8" y="0"/>
                    </a:lnTo>
                    <a:lnTo>
                      <a:pt x="30" y="0"/>
                    </a:lnTo>
                    <a:lnTo>
                      <a:pt x="57" y="38"/>
                    </a:lnTo>
                    <a:lnTo>
                      <a:pt x="58" y="40"/>
                    </a:lnTo>
                    <a:lnTo>
                      <a:pt x="61" y="44"/>
                    </a:lnTo>
                    <a:lnTo>
                      <a:pt x="65" y="50"/>
                    </a:lnTo>
                    <a:lnTo>
                      <a:pt x="67" y="56"/>
                    </a:lnTo>
                    <a:lnTo>
                      <a:pt x="68" y="56"/>
                    </a:lnTo>
                    <a:lnTo>
                      <a:pt x="71" y="52"/>
                    </a:lnTo>
                    <a:lnTo>
                      <a:pt x="74" y="46"/>
                    </a:lnTo>
                    <a:lnTo>
                      <a:pt x="79" y="41"/>
                    </a:lnTo>
                    <a:lnTo>
                      <a:pt x="81" y="39"/>
                    </a:lnTo>
                    <a:lnTo>
                      <a:pt x="110" y="0"/>
                    </a:lnTo>
                    <a:lnTo>
                      <a:pt x="131" y="0"/>
                    </a:lnTo>
                    <a:lnTo>
                      <a:pt x="81" y="70"/>
                    </a:lnTo>
                    <a:lnTo>
                      <a:pt x="135" y="146"/>
                    </a:lnTo>
                    <a:lnTo>
                      <a:pt x="111" y="146"/>
                    </a:lnTo>
                    <a:lnTo>
                      <a:pt x="74" y="94"/>
                    </a:lnTo>
                    <a:lnTo>
                      <a:pt x="72" y="93"/>
                    </a:lnTo>
                    <a:lnTo>
                      <a:pt x="69" y="91"/>
                    </a:lnTo>
                    <a:lnTo>
                      <a:pt x="68" y="87"/>
                    </a:lnTo>
                    <a:lnTo>
                      <a:pt x="68" y="86"/>
                    </a:lnTo>
                    <a:lnTo>
                      <a:pt x="67" y="87"/>
                    </a:lnTo>
                    <a:lnTo>
                      <a:pt x="66" y="89"/>
                    </a:lnTo>
                    <a:lnTo>
                      <a:pt x="63" y="93"/>
                    </a:lnTo>
                    <a:lnTo>
                      <a:pt x="61" y="96"/>
                    </a:lnTo>
                    <a:lnTo>
                      <a:pt x="24" y="146"/>
                    </a:lnTo>
                    <a:lnTo>
                      <a:pt x="0" y="146"/>
                    </a:lnTo>
                    <a:close/>
                  </a:path>
                </a:pathLst>
              </a:custGeom>
              <a:solidFill>
                <a:srgbClr val="000000"/>
              </a:solidFill>
              <a:ln w="7938">
                <a:solidFill>
                  <a:srgbClr val="000000"/>
                </a:solidFill>
                <a:round/>
                <a:headEnd/>
                <a:tailEnd/>
              </a:ln>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a:p>
            </p:txBody>
          </p:sp>
          <p:grpSp>
            <p:nvGrpSpPr>
              <p:cNvPr id="19494" name="Group 40"/>
              <p:cNvGrpSpPr>
                <a:grpSpLocks/>
              </p:cNvGrpSpPr>
              <p:nvPr/>
            </p:nvGrpSpPr>
            <p:grpSpPr bwMode="auto">
              <a:xfrm>
                <a:off x="2048" y="1400"/>
                <a:ext cx="296" cy="134"/>
                <a:chOff x="2048" y="1400"/>
                <a:chExt cx="296" cy="134"/>
              </a:xfrm>
            </p:grpSpPr>
            <p:sp>
              <p:nvSpPr>
                <p:cNvPr id="19505" name="Text Box 41"/>
                <p:cNvSpPr txBox="1">
                  <a:spLocks noChangeArrowheads="1"/>
                </p:cNvSpPr>
                <p:nvPr/>
              </p:nvSpPr>
              <p:spPr bwMode="auto">
                <a:xfrm>
                  <a:off x="2048" y="1400"/>
                  <a:ext cx="12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spcBef>
                      <a:spcPct val="50000"/>
                    </a:spcBef>
                  </a:pPr>
                  <a:r>
                    <a:rPr lang="en-US" altLang="es-MX" sz="1400" i="1"/>
                    <a:t>a</a:t>
                  </a:r>
                  <a:endParaRPr lang="es-ES" altLang="es-MX" sz="1400" i="1"/>
                </a:p>
              </p:txBody>
            </p:sp>
            <p:sp>
              <p:nvSpPr>
                <p:cNvPr id="19506" name="Text Box 42"/>
                <p:cNvSpPr txBox="1">
                  <a:spLocks noChangeArrowheads="1"/>
                </p:cNvSpPr>
                <p:nvPr/>
              </p:nvSpPr>
              <p:spPr bwMode="auto">
                <a:xfrm>
                  <a:off x="2136" y="1400"/>
                  <a:ext cx="12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spcBef>
                      <a:spcPct val="50000"/>
                    </a:spcBef>
                  </a:pPr>
                  <a:r>
                    <a:rPr lang="en-US" altLang="es-MX" sz="1400" i="1"/>
                    <a:t>b</a:t>
                  </a:r>
                  <a:endParaRPr lang="es-ES" altLang="es-MX" sz="1400" i="1"/>
                </a:p>
              </p:txBody>
            </p:sp>
            <p:sp>
              <p:nvSpPr>
                <p:cNvPr id="19507" name="Text Box 43"/>
                <p:cNvSpPr txBox="1">
                  <a:spLocks noChangeArrowheads="1"/>
                </p:cNvSpPr>
                <p:nvPr/>
              </p:nvSpPr>
              <p:spPr bwMode="auto">
                <a:xfrm>
                  <a:off x="2220" y="1400"/>
                  <a:ext cx="12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spcBef>
                      <a:spcPct val="50000"/>
                    </a:spcBef>
                  </a:pPr>
                  <a:r>
                    <a:rPr lang="en-US" altLang="es-MX" sz="1400" i="1"/>
                    <a:t>c</a:t>
                  </a:r>
                  <a:endParaRPr lang="es-ES" altLang="es-MX" sz="1400" i="1"/>
                </a:p>
              </p:txBody>
            </p:sp>
          </p:grpSp>
          <p:sp>
            <p:nvSpPr>
              <p:cNvPr id="19495" name="Text Box 44"/>
              <p:cNvSpPr txBox="1">
                <a:spLocks noChangeArrowheads="1"/>
              </p:cNvSpPr>
              <p:nvPr/>
            </p:nvSpPr>
            <p:spPr bwMode="auto">
              <a:xfrm>
                <a:off x="1028" y="1400"/>
                <a:ext cx="12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spcBef>
                    <a:spcPct val="50000"/>
                  </a:spcBef>
                </a:pPr>
                <a:r>
                  <a:rPr lang="en-US" altLang="es-MX" sz="1400" i="1"/>
                  <a:t>a</a:t>
                </a:r>
                <a:endParaRPr lang="es-ES" altLang="es-MX" sz="1400" i="1"/>
              </a:p>
            </p:txBody>
          </p:sp>
          <p:sp>
            <p:nvSpPr>
              <p:cNvPr id="19496" name="Text Box 45"/>
              <p:cNvSpPr txBox="1">
                <a:spLocks noChangeArrowheads="1"/>
              </p:cNvSpPr>
              <p:nvPr/>
            </p:nvSpPr>
            <p:spPr bwMode="auto">
              <a:xfrm>
                <a:off x="1124" y="1400"/>
                <a:ext cx="12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spcBef>
                    <a:spcPct val="50000"/>
                  </a:spcBef>
                </a:pPr>
                <a:r>
                  <a:rPr lang="en-US" altLang="es-MX" sz="1400" i="1"/>
                  <a:t>b</a:t>
                </a:r>
                <a:endParaRPr lang="es-ES" altLang="es-MX" sz="1400" i="1"/>
              </a:p>
            </p:txBody>
          </p:sp>
          <p:sp>
            <p:nvSpPr>
              <p:cNvPr id="19497" name="Text Box 46"/>
              <p:cNvSpPr txBox="1">
                <a:spLocks noChangeArrowheads="1"/>
              </p:cNvSpPr>
              <p:nvPr/>
            </p:nvSpPr>
            <p:spPr bwMode="auto">
              <a:xfrm>
                <a:off x="1240" y="1400"/>
                <a:ext cx="12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spcBef>
                    <a:spcPct val="50000"/>
                  </a:spcBef>
                </a:pPr>
                <a:r>
                  <a:rPr lang="en-US" altLang="es-MX" sz="1400" i="1"/>
                  <a:t>c</a:t>
                </a:r>
                <a:endParaRPr lang="es-ES" altLang="es-MX" sz="1400" i="1"/>
              </a:p>
            </p:txBody>
          </p:sp>
          <p:sp>
            <p:nvSpPr>
              <p:cNvPr id="19498" name="Text Box 47"/>
              <p:cNvSpPr txBox="1">
                <a:spLocks noChangeArrowheads="1"/>
              </p:cNvSpPr>
              <p:nvPr/>
            </p:nvSpPr>
            <p:spPr bwMode="auto">
              <a:xfrm>
                <a:off x="3048" y="1400"/>
                <a:ext cx="12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spcBef>
                    <a:spcPct val="50000"/>
                  </a:spcBef>
                </a:pPr>
                <a:r>
                  <a:rPr lang="en-US" altLang="es-MX" sz="1400" i="1"/>
                  <a:t>a</a:t>
                </a:r>
                <a:endParaRPr lang="es-ES" altLang="es-MX" sz="1400" i="1"/>
              </a:p>
            </p:txBody>
          </p:sp>
          <p:sp>
            <p:nvSpPr>
              <p:cNvPr id="19499" name="Text Box 48"/>
              <p:cNvSpPr txBox="1">
                <a:spLocks noChangeArrowheads="1"/>
              </p:cNvSpPr>
              <p:nvPr/>
            </p:nvSpPr>
            <p:spPr bwMode="auto">
              <a:xfrm>
                <a:off x="3168" y="1400"/>
                <a:ext cx="12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spcBef>
                    <a:spcPct val="50000"/>
                  </a:spcBef>
                </a:pPr>
                <a:r>
                  <a:rPr lang="en-US" altLang="es-MX" sz="1400" i="1"/>
                  <a:t>b</a:t>
                </a:r>
                <a:endParaRPr lang="es-ES" altLang="es-MX" sz="1400" i="1"/>
              </a:p>
            </p:txBody>
          </p:sp>
          <p:sp>
            <p:nvSpPr>
              <p:cNvPr id="19500" name="Text Box 49"/>
              <p:cNvSpPr txBox="1">
                <a:spLocks noChangeArrowheads="1"/>
              </p:cNvSpPr>
              <p:nvPr/>
            </p:nvSpPr>
            <p:spPr bwMode="auto">
              <a:xfrm>
                <a:off x="3252" y="1400"/>
                <a:ext cx="12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spcBef>
                    <a:spcPct val="50000"/>
                  </a:spcBef>
                </a:pPr>
                <a:r>
                  <a:rPr lang="en-US" altLang="es-MX" sz="1400" i="1"/>
                  <a:t>c</a:t>
                </a:r>
                <a:endParaRPr lang="es-ES" altLang="es-MX" sz="1400" i="1"/>
              </a:p>
            </p:txBody>
          </p:sp>
          <p:sp>
            <p:nvSpPr>
              <p:cNvPr id="19501" name="Text Box 50"/>
              <p:cNvSpPr txBox="1">
                <a:spLocks noChangeArrowheads="1"/>
              </p:cNvSpPr>
              <p:nvPr/>
            </p:nvSpPr>
            <p:spPr bwMode="auto">
              <a:xfrm>
                <a:off x="3984" y="1400"/>
                <a:ext cx="12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spcBef>
                    <a:spcPct val="50000"/>
                  </a:spcBef>
                </a:pPr>
                <a:r>
                  <a:rPr lang="en-US" altLang="es-MX" sz="1400" i="1"/>
                  <a:t>a</a:t>
                </a:r>
                <a:endParaRPr lang="es-ES" altLang="es-MX" sz="1400" i="1"/>
              </a:p>
            </p:txBody>
          </p:sp>
          <p:sp>
            <p:nvSpPr>
              <p:cNvPr id="19502" name="Text Box 51"/>
              <p:cNvSpPr txBox="1">
                <a:spLocks noChangeArrowheads="1"/>
              </p:cNvSpPr>
              <p:nvPr/>
            </p:nvSpPr>
            <p:spPr bwMode="auto">
              <a:xfrm>
                <a:off x="4140" y="1400"/>
                <a:ext cx="12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spcBef>
                    <a:spcPct val="50000"/>
                  </a:spcBef>
                </a:pPr>
                <a:r>
                  <a:rPr lang="en-US" altLang="es-MX" sz="1400" i="1"/>
                  <a:t>b</a:t>
                </a:r>
                <a:endParaRPr lang="es-ES" altLang="es-MX" sz="1400" i="1"/>
              </a:p>
            </p:txBody>
          </p:sp>
          <p:sp>
            <p:nvSpPr>
              <p:cNvPr id="19503" name="Text Box 52"/>
              <p:cNvSpPr txBox="1">
                <a:spLocks noChangeArrowheads="1"/>
              </p:cNvSpPr>
              <p:nvPr/>
            </p:nvSpPr>
            <p:spPr bwMode="auto">
              <a:xfrm>
                <a:off x="4276" y="1400"/>
                <a:ext cx="12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spcBef>
                    <a:spcPct val="50000"/>
                  </a:spcBef>
                </a:pPr>
                <a:r>
                  <a:rPr lang="en-US" altLang="es-MX" sz="1400" i="1"/>
                  <a:t>c</a:t>
                </a:r>
                <a:endParaRPr lang="es-ES" altLang="es-MX" sz="1400" i="1"/>
              </a:p>
            </p:txBody>
          </p:sp>
          <p:sp>
            <p:nvSpPr>
              <p:cNvPr id="19504" name="Text Box 53"/>
              <p:cNvSpPr txBox="1">
                <a:spLocks noChangeArrowheads="1"/>
              </p:cNvSpPr>
              <p:nvPr/>
            </p:nvSpPr>
            <p:spPr bwMode="auto">
              <a:xfrm>
                <a:off x="2268" y="948"/>
                <a:ext cx="396"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spcBef>
                    <a:spcPct val="50000"/>
                  </a:spcBef>
                </a:pPr>
                <a:r>
                  <a:rPr lang="en-US" altLang="es-MX" sz="1400" b="1">
                    <a:solidFill>
                      <a:schemeClr val="accent2"/>
                    </a:solidFill>
                  </a:rPr>
                  <a:t>Plano </a:t>
                </a:r>
                <a:r>
                  <a:rPr lang="en-US" altLang="es-MX" sz="1400" b="1" i="1">
                    <a:solidFill>
                      <a:schemeClr val="accent2"/>
                    </a:solidFill>
                  </a:rPr>
                  <a:t>Z</a:t>
                </a:r>
                <a:endParaRPr lang="es-ES" altLang="es-MX" sz="1400" b="1" i="1">
                  <a:solidFill>
                    <a:schemeClr val="accent2"/>
                  </a:solidFill>
                </a:endParaRPr>
              </a:p>
            </p:txBody>
          </p:sp>
        </p:grpSp>
      </p:grpSp>
      <p:sp>
        <p:nvSpPr>
          <p:cNvPr id="19459" name="Text Box 3"/>
          <p:cNvSpPr txBox="1">
            <a:spLocks noChangeArrowheads="1"/>
          </p:cNvSpPr>
          <p:nvPr/>
        </p:nvSpPr>
        <p:spPr bwMode="auto">
          <a:xfrm>
            <a:off x="158750" y="228600"/>
            <a:ext cx="881697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spcBef>
                <a:spcPct val="50000"/>
              </a:spcBef>
            </a:pPr>
            <a:r>
              <a:rPr lang="en-US" altLang="es-MX" sz="1600" b="1" u="sng">
                <a:solidFill>
                  <a:srgbClr val="FFFF00"/>
                </a:solidFill>
              </a:rPr>
              <a:t>TEOREMAS Y PROPIEDADES DE LA TRANSFORMADA Z</a:t>
            </a:r>
            <a:endParaRPr lang="en-US" altLang="es-MX" u="sng">
              <a:solidFill>
                <a:srgbClr val="FFFF00"/>
              </a:solidFill>
              <a:latin typeface="Arial" charset="0"/>
            </a:endParaRPr>
          </a:p>
        </p:txBody>
      </p:sp>
    </p:spTree>
    <p:extLst>
      <p:ext uri="{BB962C8B-B14F-4D97-AF65-F5344CB8AC3E}">
        <p14:creationId xmlns:p14="http://schemas.microsoft.com/office/powerpoint/2010/main" xmlns="" val="245772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909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909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909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9096" name="Rectangle 2"/>
          <p:cNvSpPr>
            <a:spLocks noChangeArrowheads="1"/>
          </p:cNvSpPr>
          <p:nvPr/>
        </p:nvSpPr>
        <p:spPr bwMode="auto">
          <a:xfrm>
            <a:off x="5724128" y="4231506"/>
            <a:ext cx="3254600" cy="596900"/>
          </a:xfrm>
          <a:prstGeom prst="rect">
            <a:avLst/>
          </a:prstGeom>
          <a:noFill/>
          <a:ln w="9525">
            <a:noFill/>
            <a:miter lim="800000"/>
            <a:headEnd/>
            <a:tailEnd/>
          </a:ln>
        </p:spPr>
        <p:txBody>
          <a:bodyPr anchor="ctr"/>
          <a:lstStyle/>
          <a:p>
            <a:r>
              <a:rPr lang="es-ES" sz="2000" b="1" dirty="0">
                <a:solidFill>
                  <a:srgbClr val="FFFFFF"/>
                </a:solidFill>
              </a:rPr>
              <a:t>Exponencial </a:t>
            </a:r>
          </a:p>
          <a:p>
            <a:r>
              <a:rPr lang="es-ES" sz="2000" b="1" dirty="0">
                <a:solidFill>
                  <a:srgbClr val="FFFFFF"/>
                </a:solidFill>
              </a:rPr>
              <a:t>discreta</a:t>
            </a:r>
            <a:endParaRPr lang="es-ES" sz="2000" dirty="0">
              <a:solidFill>
                <a:srgbClr val="FFFFFF"/>
              </a:solidFill>
            </a:endParaRPr>
          </a:p>
        </p:txBody>
      </p:sp>
      <p:pic>
        <p:nvPicPr>
          <p:cNvPr id="89097" name="Picture 2"/>
          <p:cNvPicPr>
            <a:picLocks noChangeAspect="1" noChangeArrowheads="1"/>
          </p:cNvPicPr>
          <p:nvPr/>
        </p:nvPicPr>
        <p:blipFill>
          <a:blip r:embed="rId2" cstate="print"/>
          <a:srcRect/>
          <a:stretch>
            <a:fillRect/>
          </a:stretch>
        </p:blipFill>
        <p:spPr bwMode="auto">
          <a:xfrm>
            <a:off x="611560" y="1340768"/>
            <a:ext cx="5715000" cy="2428875"/>
          </a:xfrm>
          <a:prstGeom prst="rect">
            <a:avLst/>
          </a:prstGeom>
          <a:noFill/>
          <a:ln w="9525">
            <a:noFill/>
            <a:miter lim="800000"/>
            <a:headEnd/>
            <a:tailEnd/>
          </a:ln>
        </p:spPr>
      </p:pic>
      <p:sp>
        <p:nvSpPr>
          <p:cNvPr id="2" name="1 Rectángulo"/>
          <p:cNvSpPr/>
          <p:nvPr/>
        </p:nvSpPr>
        <p:spPr>
          <a:xfrm>
            <a:off x="6201365" y="188640"/>
            <a:ext cx="2777363" cy="369332"/>
          </a:xfrm>
          <a:prstGeom prst="rect">
            <a:avLst/>
          </a:prstGeom>
        </p:spPr>
        <p:txBody>
          <a:bodyPr wrap="none">
            <a:spAutoFit/>
          </a:bodyPr>
          <a:lstStyle/>
          <a:p>
            <a:r>
              <a:rPr lang="es-ES" b="1" dirty="0">
                <a:solidFill>
                  <a:schemeClr val="tx2"/>
                </a:solidFill>
              </a:rPr>
              <a:t>Señales en tiempo discreto</a:t>
            </a:r>
            <a:endParaRPr lang="es-ES" dirty="0">
              <a:solidFill>
                <a:schemeClr val="tx2"/>
              </a:solidFill>
            </a:endParaRPr>
          </a:p>
        </p:txBody>
      </p:sp>
    </p:spTree>
    <p:extLst>
      <p:ext uri="{BB962C8B-B14F-4D97-AF65-F5344CB8AC3E}">
        <p14:creationId xmlns:p14="http://schemas.microsoft.com/office/powerpoint/2010/main" xmlns="" val="43728000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
          <p:cNvGrpSpPr>
            <a:grpSpLocks/>
          </p:cNvGrpSpPr>
          <p:nvPr/>
        </p:nvGrpSpPr>
        <p:grpSpPr bwMode="auto">
          <a:xfrm>
            <a:off x="142875" y="1857375"/>
            <a:ext cx="8689975" cy="2546350"/>
            <a:chOff x="94" y="2568"/>
            <a:chExt cx="5474" cy="1604"/>
          </a:xfrm>
        </p:grpSpPr>
        <p:sp>
          <p:nvSpPr>
            <p:cNvPr id="10246" name="Rectangle 4"/>
            <p:cNvSpPr>
              <a:spLocks noChangeArrowheads="1"/>
            </p:cNvSpPr>
            <p:nvPr/>
          </p:nvSpPr>
          <p:spPr bwMode="auto">
            <a:xfrm>
              <a:off x="94" y="2568"/>
              <a:ext cx="5474" cy="16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lstStyle>
              <a:lvl1pPr marL="180975" indent="-180975" eaLnBrk="0" hangingPunct="0">
                <a:tabLst>
                  <a:tab pos="180975" algn="l"/>
                </a:tabLst>
                <a:defRPr>
                  <a:solidFill>
                    <a:schemeClr val="tx1"/>
                  </a:solidFill>
                  <a:latin typeface="Times New Roman" pitchFamily="18" charset="0"/>
                  <a:cs typeface="Arial" charset="0"/>
                </a:defRPr>
              </a:lvl1pPr>
              <a:lvl2pPr marL="742950" indent="-285750" eaLnBrk="0" hangingPunct="0">
                <a:tabLst>
                  <a:tab pos="180975" algn="l"/>
                </a:tabLst>
                <a:defRPr>
                  <a:solidFill>
                    <a:schemeClr val="tx1"/>
                  </a:solidFill>
                  <a:latin typeface="Times New Roman" pitchFamily="18" charset="0"/>
                  <a:cs typeface="Arial" charset="0"/>
                </a:defRPr>
              </a:lvl2pPr>
              <a:lvl3pPr marL="1143000" indent="-228600" eaLnBrk="0" hangingPunct="0">
                <a:tabLst>
                  <a:tab pos="180975" algn="l"/>
                </a:tabLst>
                <a:defRPr>
                  <a:solidFill>
                    <a:schemeClr val="tx1"/>
                  </a:solidFill>
                  <a:latin typeface="Times New Roman" pitchFamily="18" charset="0"/>
                  <a:cs typeface="Arial" charset="0"/>
                </a:defRPr>
              </a:lvl3pPr>
              <a:lvl4pPr marL="1600200" indent="-228600" eaLnBrk="0" hangingPunct="0">
                <a:tabLst>
                  <a:tab pos="180975" algn="l"/>
                </a:tabLst>
                <a:defRPr>
                  <a:solidFill>
                    <a:schemeClr val="tx1"/>
                  </a:solidFill>
                  <a:latin typeface="Times New Roman" pitchFamily="18" charset="0"/>
                  <a:cs typeface="Arial" charset="0"/>
                </a:defRPr>
              </a:lvl4pPr>
              <a:lvl5pPr marL="2057400" indent="-228600" eaLnBrk="0" hangingPunct="0">
                <a:tabLst>
                  <a:tab pos="180975" algn="l"/>
                </a:tabLst>
                <a:defRPr>
                  <a:solidFill>
                    <a:schemeClr val="tx1"/>
                  </a:solidFill>
                  <a:latin typeface="Times New Roman" pitchFamily="18" charset="0"/>
                  <a:cs typeface="Arial" charset="0"/>
                </a:defRPr>
              </a:lvl5pPr>
              <a:lvl6pPr marL="2514600" indent="-228600" eaLnBrk="0" fontAlgn="base" hangingPunct="0">
                <a:spcBef>
                  <a:spcPct val="0"/>
                </a:spcBef>
                <a:spcAft>
                  <a:spcPct val="0"/>
                </a:spcAft>
                <a:tabLst>
                  <a:tab pos="180975" algn="l"/>
                </a:tabLst>
                <a:defRPr>
                  <a:solidFill>
                    <a:schemeClr val="tx1"/>
                  </a:solidFill>
                  <a:latin typeface="Times New Roman" pitchFamily="18" charset="0"/>
                  <a:cs typeface="Arial" charset="0"/>
                </a:defRPr>
              </a:lvl6pPr>
              <a:lvl7pPr marL="2971800" indent="-228600" eaLnBrk="0" fontAlgn="base" hangingPunct="0">
                <a:spcBef>
                  <a:spcPct val="0"/>
                </a:spcBef>
                <a:spcAft>
                  <a:spcPct val="0"/>
                </a:spcAft>
                <a:tabLst>
                  <a:tab pos="180975" algn="l"/>
                </a:tabLst>
                <a:defRPr>
                  <a:solidFill>
                    <a:schemeClr val="tx1"/>
                  </a:solidFill>
                  <a:latin typeface="Times New Roman" pitchFamily="18" charset="0"/>
                  <a:cs typeface="Arial" charset="0"/>
                </a:defRPr>
              </a:lvl7pPr>
              <a:lvl8pPr marL="3429000" indent="-228600" eaLnBrk="0" fontAlgn="base" hangingPunct="0">
                <a:spcBef>
                  <a:spcPct val="0"/>
                </a:spcBef>
                <a:spcAft>
                  <a:spcPct val="0"/>
                </a:spcAft>
                <a:tabLst>
                  <a:tab pos="180975" algn="l"/>
                </a:tabLst>
                <a:defRPr>
                  <a:solidFill>
                    <a:schemeClr val="tx1"/>
                  </a:solidFill>
                  <a:latin typeface="Times New Roman" pitchFamily="18" charset="0"/>
                  <a:cs typeface="Arial" charset="0"/>
                </a:defRPr>
              </a:lvl8pPr>
              <a:lvl9pPr marL="3886200" indent="-228600" eaLnBrk="0" fontAlgn="base" hangingPunct="0">
                <a:spcBef>
                  <a:spcPct val="0"/>
                </a:spcBef>
                <a:spcAft>
                  <a:spcPct val="0"/>
                </a:spcAft>
                <a:tabLst>
                  <a:tab pos="180975" algn="l"/>
                </a:tabLst>
                <a:defRPr>
                  <a:solidFill>
                    <a:schemeClr val="tx1"/>
                  </a:solidFill>
                  <a:latin typeface="Times New Roman" pitchFamily="18" charset="0"/>
                  <a:cs typeface="Arial" charset="0"/>
                </a:defRPr>
              </a:lvl9pPr>
            </a:lstStyle>
            <a:p>
              <a:pPr algn="just" eaLnBrk="1" hangingPunct="1">
                <a:lnSpc>
                  <a:spcPct val="130000"/>
                </a:lnSpc>
                <a:buFont typeface="Wingdings" pitchFamily="2" charset="2"/>
                <a:buChar char="Ø"/>
              </a:pPr>
              <a:r>
                <a:rPr lang="es-ES_tradnl" altLang="es-MX" sz="1400" i="1">
                  <a:solidFill>
                    <a:srgbClr val="FFFF00"/>
                  </a:solidFill>
                </a:rPr>
                <a:t> Linealidad</a:t>
              </a:r>
              <a:endParaRPr lang="es-ES_tradnl" altLang="es-MX" sz="1400">
                <a:solidFill>
                  <a:srgbClr val="FFFF00"/>
                </a:solidFill>
              </a:endParaRPr>
            </a:p>
            <a:p>
              <a:pPr algn="just" eaLnBrk="1" hangingPunct="1">
                <a:lnSpc>
                  <a:spcPct val="130000"/>
                </a:lnSpc>
              </a:pPr>
              <a:r>
                <a:rPr lang="es-ES_tradnl" altLang="es-MX" sz="1400">
                  <a:solidFill>
                    <a:srgbClr val="FFFF00"/>
                  </a:solidFill>
                </a:rPr>
                <a:t>	Sean dos secuencias </a:t>
              </a:r>
              <a:r>
                <a:rPr lang="es-ES_tradnl" altLang="es-MX" sz="1400" i="1">
                  <a:solidFill>
                    <a:srgbClr val="FFFF00"/>
                  </a:solidFill>
                </a:rPr>
                <a:t>x</a:t>
              </a:r>
              <a:r>
                <a:rPr lang="es-ES_tradnl" altLang="es-MX" sz="1400">
                  <a:solidFill>
                    <a:srgbClr val="FFFF00"/>
                  </a:solidFill>
                </a:rPr>
                <a:t>[</a:t>
              </a:r>
              <a:r>
                <a:rPr lang="es-ES_tradnl" altLang="es-MX" sz="1400" i="1">
                  <a:solidFill>
                    <a:srgbClr val="FFFF00"/>
                  </a:solidFill>
                </a:rPr>
                <a:t>n</a:t>
              </a:r>
              <a:r>
                <a:rPr lang="es-ES_tradnl" altLang="es-MX" sz="1400">
                  <a:solidFill>
                    <a:srgbClr val="FFFF00"/>
                  </a:solidFill>
                </a:rPr>
                <a:t>] e </a:t>
              </a:r>
              <a:r>
                <a:rPr lang="es-ES_tradnl" altLang="es-MX" sz="1400" i="1">
                  <a:solidFill>
                    <a:srgbClr val="FFFF00"/>
                  </a:solidFill>
                </a:rPr>
                <a:t>y</a:t>
              </a:r>
              <a:r>
                <a:rPr lang="es-ES_tradnl" altLang="es-MX" sz="1400">
                  <a:solidFill>
                    <a:srgbClr val="FFFF00"/>
                  </a:solidFill>
                </a:rPr>
                <a:t>[</a:t>
              </a:r>
              <a:r>
                <a:rPr lang="es-ES_tradnl" altLang="es-MX" sz="1400" i="1">
                  <a:solidFill>
                    <a:srgbClr val="FFFF00"/>
                  </a:solidFill>
                </a:rPr>
                <a:t>n</a:t>
              </a:r>
              <a:r>
                <a:rPr lang="es-ES_tradnl" altLang="es-MX" sz="1400">
                  <a:solidFill>
                    <a:srgbClr val="FFFF00"/>
                  </a:solidFill>
                </a:rPr>
                <a:t>] con transformadas </a:t>
              </a:r>
              <a:r>
                <a:rPr lang="es-ES_tradnl" altLang="es-MX" sz="1400" i="1">
                  <a:solidFill>
                    <a:srgbClr val="FFFF00"/>
                  </a:solidFill>
                </a:rPr>
                <a:t>X</a:t>
              </a:r>
              <a:r>
                <a:rPr lang="es-ES_tradnl" altLang="es-MX" sz="1400">
                  <a:solidFill>
                    <a:srgbClr val="FFFF00"/>
                  </a:solidFill>
                </a:rPr>
                <a:t>(</a:t>
              </a:r>
              <a:r>
                <a:rPr lang="es-ES_tradnl" altLang="es-MX" sz="1400" i="1">
                  <a:solidFill>
                    <a:srgbClr val="FFFF00"/>
                  </a:solidFill>
                </a:rPr>
                <a:t>z</a:t>
              </a:r>
              <a:r>
                <a:rPr lang="es-ES_tradnl" altLang="es-MX" sz="1400">
                  <a:solidFill>
                    <a:srgbClr val="FFFF00"/>
                  </a:solidFill>
                </a:rPr>
                <a:t>) con                            e </a:t>
              </a:r>
              <a:r>
                <a:rPr lang="es-ES_tradnl" altLang="es-MX" sz="1400" i="1">
                  <a:solidFill>
                    <a:srgbClr val="FFFF00"/>
                  </a:solidFill>
                </a:rPr>
                <a:t>Y</a:t>
              </a:r>
              <a:r>
                <a:rPr lang="es-ES_tradnl" altLang="es-MX" sz="1400">
                  <a:solidFill>
                    <a:srgbClr val="FFFF00"/>
                  </a:solidFill>
                </a:rPr>
                <a:t>(</a:t>
              </a:r>
              <a:r>
                <a:rPr lang="es-ES_tradnl" altLang="es-MX" sz="1400" i="1">
                  <a:solidFill>
                    <a:srgbClr val="FFFF00"/>
                  </a:solidFill>
                </a:rPr>
                <a:t>z</a:t>
              </a:r>
              <a:r>
                <a:rPr lang="es-ES_tradnl" altLang="es-MX" sz="1400">
                  <a:solidFill>
                    <a:srgbClr val="FFFF00"/>
                  </a:solidFill>
                </a:rPr>
                <a:t>) con                            entonces:</a:t>
              </a:r>
            </a:p>
            <a:p>
              <a:pPr algn="just" eaLnBrk="1" hangingPunct="1">
                <a:lnSpc>
                  <a:spcPct val="130000"/>
                </a:lnSpc>
              </a:pPr>
              <a:r>
                <a:rPr lang="es-ES_tradnl" altLang="es-MX" sz="1400">
                  <a:solidFill>
                    <a:srgbClr val="FFFF00"/>
                  </a:solidFill>
                </a:rPr>
                <a:t>                                                                      con                          donde la </a:t>
              </a:r>
              <a:r>
                <a:rPr lang="es-ES_tradnl" altLang="es-MX" sz="1400" b="1">
                  <a:solidFill>
                    <a:srgbClr val="FFFF00"/>
                  </a:solidFill>
                </a:rPr>
                <a:t>RC</a:t>
              </a:r>
              <a:r>
                <a:rPr lang="es-ES_tradnl" altLang="es-MX" sz="1400">
                  <a:solidFill>
                    <a:srgbClr val="FFFF00"/>
                  </a:solidFill>
                </a:rPr>
                <a:t> es al menos el solapamiento de las regiones. Para secuencias con TZ racionales, si los polos de </a:t>
              </a:r>
              <a:r>
                <a:rPr lang="es-ES_tradnl" altLang="es-MX" sz="1400" i="1">
                  <a:solidFill>
                    <a:srgbClr val="FFFF00"/>
                  </a:solidFill>
                </a:rPr>
                <a:t>a</a:t>
              </a:r>
              <a:r>
                <a:rPr lang="es-ES_tradnl" altLang="es-MX" sz="1400">
                  <a:solidFill>
                    <a:srgbClr val="FFFF00"/>
                  </a:solidFill>
                  <a:sym typeface="Symbol" pitchFamily="18" charset="2"/>
                </a:rPr>
                <a:t></a:t>
              </a:r>
              <a:r>
                <a:rPr lang="es-ES_tradnl" altLang="es-MX" sz="1400" i="1">
                  <a:solidFill>
                    <a:srgbClr val="FFFF00"/>
                  </a:solidFill>
                </a:rPr>
                <a:t>X</a:t>
              </a:r>
              <a:r>
                <a:rPr lang="es-ES_tradnl" altLang="es-MX" sz="1400">
                  <a:solidFill>
                    <a:srgbClr val="FFFF00"/>
                  </a:solidFill>
                </a:rPr>
                <a:t>(</a:t>
              </a:r>
              <a:r>
                <a:rPr lang="es-ES_tradnl" altLang="es-MX" sz="1400" i="1">
                  <a:solidFill>
                    <a:srgbClr val="FFFF00"/>
                  </a:solidFill>
                </a:rPr>
                <a:t>z</a:t>
              </a:r>
              <a:r>
                <a:rPr lang="es-ES_tradnl" altLang="es-MX" sz="1400">
                  <a:solidFill>
                    <a:srgbClr val="FFFF00"/>
                  </a:solidFill>
                </a:rPr>
                <a:t>) + </a:t>
              </a:r>
              <a:r>
                <a:rPr lang="es-ES_tradnl" altLang="es-MX" sz="1400" i="1">
                  <a:solidFill>
                    <a:srgbClr val="FFFF00"/>
                  </a:solidFill>
                </a:rPr>
                <a:t>b</a:t>
              </a:r>
              <a:r>
                <a:rPr lang="es-ES_tradnl" altLang="es-MX" sz="1400">
                  <a:solidFill>
                    <a:srgbClr val="FFFF00"/>
                  </a:solidFill>
                  <a:sym typeface="Symbol" pitchFamily="18" charset="2"/>
                </a:rPr>
                <a:t></a:t>
              </a:r>
              <a:r>
                <a:rPr lang="es-ES_tradnl" altLang="es-MX" sz="1400" i="1">
                  <a:solidFill>
                    <a:srgbClr val="FFFF00"/>
                  </a:solidFill>
                </a:rPr>
                <a:t>Y</a:t>
              </a:r>
              <a:r>
                <a:rPr lang="es-ES_tradnl" altLang="es-MX" sz="1400">
                  <a:solidFill>
                    <a:srgbClr val="FFFF00"/>
                  </a:solidFill>
                </a:rPr>
                <a:t>(</a:t>
              </a:r>
              <a:r>
                <a:rPr lang="es-ES_tradnl" altLang="es-MX" sz="1400" i="1">
                  <a:solidFill>
                    <a:srgbClr val="FFFF00"/>
                  </a:solidFill>
                </a:rPr>
                <a:t>z</a:t>
              </a:r>
              <a:r>
                <a:rPr lang="es-ES_tradnl" altLang="es-MX" sz="1400">
                  <a:solidFill>
                    <a:srgbClr val="FFFF00"/>
                  </a:solidFill>
                </a:rPr>
                <a:t>) son la unión de los polos de </a:t>
              </a:r>
              <a:r>
                <a:rPr lang="es-ES_tradnl" altLang="es-MX" sz="1400" i="1">
                  <a:solidFill>
                    <a:srgbClr val="FFFF00"/>
                  </a:solidFill>
                </a:rPr>
                <a:t>X</a:t>
              </a:r>
              <a:r>
                <a:rPr lang="es-ES_tradnl" altLang="es-MX" sz="1400">
                  <a:solidFill>
                    <a:srgbClr val="FFFF00"/>
                  </a:solidFill>
                </a:rPr>
                <a:t>(</a:t>
              </a:r>
              <a:r>
                <a:rPr lang="es-ES_tradnl" altLang="es-MX" sz="1400" i="1">
                  <a:solidFill>
                    <a:srgbClr val="FFFF00"/>
                  </a:solidFill>
                </a:rPr>
                <a:t>z</a:t>
              </a:r>
              <a:r>
                <a:rPr lang="es-ES_tradnl" altLang="es-MX" sz="1400">
                  <a:solidFill>
                    <a:srgbClr val="FFFF00"/>
                  </a:solidFill>
                </a:rPr>
                <a:t>) e </a:t>
              </a:r>
              <a:r>
                <a:rPr lang="es-ES_tradnl" altLang="es-MX" sz="1400" i="1">
                  <a:solidFill>
                    <a:srgbClr val="FFFF00"/>
                  </a:solidFill>
                </a:rPr>
                <a:t>Y</a:t>
              </a:r>
              <a:r>
                <a:rPr lang="es-ES_tradnl" altLang="es-MX" sz="1400">
                  <a:solidFill>
                    <a:srgbClr val="FFFF00"/>
                  </a:solidFill>
                </a:rPr>
                <a:t>(</a:t>
              </a:r>
              <a:r>
                <a:rPr lang="es-ES_tradnl" altLang="es-MX" sz="1400" i="1">
                  <a:solidFill>
                    <a:srgbClr val="FFFF00"/>
                  </a:solidFill>
                </a:rPr>
                <a:t>z</a:t>
              </a:r>
              <a:r>
                <a:rPr lang="es-ES_tradnl" altLang="es-MX" sz="1400">
                  <a:solidFill>
                    <a:srgbClr val="FFFF00"/>
                  </a:solidFill>
                </a:rPr>
                <a:t>);  la </a:t>
              </a:r>
              <a:r>
                <a:rPr lang="es-ES_tradnl" altLang="es-MX" sz="1400" b="1">
                  <a:solidFill>
                    <a:srgbClr val="FFFF00"/>
                  </a:solidFill>
                </a:rPr>
                <a:t>RC</a:t>
              </a:r>
              <a:r>
                <a:rPr lang="es-ES_tradnl" altLang="es-MX" sz="1400">
                  <a:solidFill>
                    <a:srgbClr val="FFFF00"/>
                  </a:solidFill>
                </a:rPr>
                <a:t>  será</a:t>
              </a:r>
            </a:p>
            <a:p>
              <a:pPr algn="just" eaLnBrk="1" hangingPunct="1">
                <a:lnSpc>
                  <a:spcPct val="130000"/>
                </a:lnSpc>
              </a:pPr>
              <a:r>
                <a:rPr lang="es-ES_tradnl" altLang="es-MX" sz="1400">
                  <a:solidFill>
                    <a:srgbClr val="FFFF00"/>
                  </a:solidFill>
                </a:rPr>
                <a:t>	exactamente igual al solapamiento de las regiones individuales  </a:t>
              </a:r>
              <a:r>
                <a:rPr lang="en-US" altLang="es-MX" sz="1400">
                  <a:solidFill>
                    <a:srgbClr val="FFFF00"/>
                  </a:solidFill>
                  <a:sym typeface="Symbol" pitchFamily="18" charset="2"/>
                </a:rPr>
                <a:t></a:t>
              </a:r>
              <a:r>
                <a:rPr lang="es-ES_tradnl" altLang="es-MX" sz="1400">
                  <a:solidFill>
                    <a:srgbClr val="FFFF00"/>
                  </a:solidFill>
                </a:rPr>
                <a:t>   </a:t>
              </a:r>
              <a:r>
                <a:rPr lang="es-ES_tradnl" altLang="es-MX" sz="1400" i="1">
                  <a:solidFill>
                    <a:srgbClr val="FFFF00"/>
                  </a:solidFill>
                </a:rPr>
                <a:t>Rz</a:t>
              </a:r>
              <a:r>
                <a:rPr lang="es-ES_tradnl" altLang="es-MX" sz="1600" baseline="30000">
                  <a:solidFill>
                    <a:srgbClr val="FFFF00"/>
                  </a:solidFill>
                </a:rPr>
                <a:t>-</a:t>
              </a:r>
              <a:r>
                <a:rPr lang="es-ES_tradnl" altLang="es-MX" sz="1400">
                  <a:solidFill>
                    <a:srgbClr val="FFFF00"/>
                  </a:solidFill>
                </a:rPr>
                <a:t> = max(</a:t>
              </a:r>
              <a:r>
                <a:rPr lang="es-ES_tradnl" altLang="es-MX" sz="1400" i="1">
                  <a:solidFill>
                    <a:srgbClr val="FFFF00"/>
                  </a:solidFill>
                </a:rPr>
                <a:t>Rx</a:t>
              </a:r>
              <a:r>
                <a:rPr lang="es-ES_tradnl" altLang="es-MX" sz="1600" baseline="30000">
                  <a:solidFill>
                    <a:srgbClr val="FFFF00"/>
                  </a:solidFill>
                </a:rPr>
                <a:t>-</a:t>
              </a:r>
              <a:r>
                <a:rPr lang="es-ES_tradnl" altLang="es-MX" sz="1400">
                  <a:solidFill>
                    <a:srgbClr val="FFFF00"/>
                  </a:solidFill>
                </a:rPr>
                <a:t>,</a:t>
              </a:r>
              <a:r>
                <a:rPr lang="es-ES_tradnl" altLang="es-MX" sz="1400" i="1">
                  <a:solidFill>
                    <a:srgbClr val="FFFF00"/>
                  </a:solidFill>
                </a:rPr>
                <a:t>Ry</a:t>
              </a:r>
              <a:r>
                <a:rPr lang="es-ES_tradnl" altLang="es-MX" sz="1600" baseline="30000">
                  <a:solidFill>
                    <a:srgbClr val="FFFF00"/>
                  </a:solidFill>
                </a:rPr>
                <a:t>-</a:t>
              </a:r>
              <a:r>
                <a:rPr lang="es-ES_tradnl" altLang="es-MX" sz="1400">
                  <a:solidFill>
                    <a:srgbClr val="FFFF00"/>
                  </a:solidFill>
                </a:rPr>
                <a:t>)   y   </a:t>
              </a:r>
              <a:r>
                <a:rPr lang="es-ES_tradnl" altLang="es-MX" sz="1400" i="1">
                  <a:solidFill>
                    <a:srgbClr val="FFFF00"/>
                  </a:solidFill>
                </a:rPr>
                <a:t>Rz</a:t>
              </a:r>
              <a:r>
                <a:rPr lang="es-ES_tradnl" altLang="es-MX" sz="1400" baseline="30000">
                  <a:solidFill>
                    <a:srgbClr val="FFFF00"/>
                  </a:solidFill>
                </a:rPr>
                <a:t>+</a:t>
              </a:r>
              <a:r>
                <a:rPr lang="es-ES_tradnl" altLang="es-MX" sz="1400">
                  <a:solidFill>
                    <a:srgbClr val="FFFF00"/>
                  </a:solidFill>
                </a:rPr>
                <a:t> = min(</a:t>
              </a:r>
              <a:r>
                <a:rPr lang="es-ES_tradnl" altLang="es-MX" sz="1400" i="1">
                  <a:solidFill>
                    <a:srgbClr val="FFFF00"/>
                  </a:solidFill>
                </a:rPr>
                <a:t>Rx</a:t>
              </a:r>
              <a:r>
                <a:rPr lang="es-ES_tradnl" altLang="es-MX" sz="1400" i="1" baseline="30000">
                  <a:solidFill>
                    <a:srgbClr val="FFFF00"/>
                  </a:solidFill>
                </a:rPr>
                <a:t>+</a:t>
              </a:r>
              <a:r>
                <a:rPr lang="es-ES_tradnl" altLang="es-MX" sz="1400">
                  <a:solidFill>
                    <a:srgbClr val="FFFF00"/>
                  </a:solidFill>
                </a:rPr>
                <a:t>,</a:t>
              </a:r>
              <a:r>
                <a:rPr lang="es-ES_tradnl" altLang="es-MX" sz="1400" i="1">
                  <a:solidFill>
                    <a:srgbClr val="FFFF00"/>
                  </a:solidFill>
                </a:rPr>
                <a:t>Ry</a:t>
              </a:r>
              <a:r>
                <a:rPr lang="es-ES_tradnl" altLang="es-MX" sz="1400" i="1" baseline="30000">
                  <a:solidFill>
                    <a:srgbClr val="FFFF00"/>
                  </a:solidFill>
                </a:rPr>
                <a:t>+</a:t>
              </a:r>
              <a:r>
                <a:rPr lang="es-ES_tradnl" altLang="es-MX" sz="1400">
                  <a:solidFill>
                    <a:srgbClr val="FFFF00"/>
                  </a:solidFill>
                </a:rPr>
                <a:t>).  Si la</a:t>
              </a:r>
            </a:p>
            <a:p>
              <a:pPr algn="just" eaLnBrk="1" hangingPunct="1">
                <a:lnSpc>
                  <a:spcPct val="130000"/>
                </a:lnSpc>
              </a:pPr>
              <a:r>
                <a:rPr lang="es-ES_tradnl" altLang="es-MX" sz="1400">
                  <a:solidFill>
                    <a:srgbClr val="FFFF00"/>
                  </a:solidFill>
                </a:rPr>
                <a:t>	combinación lineal provoca que algunos ceros cancelen polos, entonces la </a:t>
              </a:r>
              <a:r>
                <a:rPr lang="es-ES_tradnl" altLang="es-MX" sz="1400" b="1">
                  <a:solidFill>
                    <a:srgbClr val="FFFF00"/>
                  </a:solidFill>
                </a:rPr>
                <a:t>RC</a:t>
              </a:r>
              <a:r>
                <a:rPr lang="es-ES_tradnl" altLang="es-MX" sz="1400">
                  <a:solidFill>
                    <a:srgbClr val="FFFF00"/>
                  </a:solidFill>
                </a:rPr>
                <a:t> puede ser más grande.</a:t>
              </a:r>
              <a:r>
                <a:rPr lang="es-ES_tradnl" altLang="es-MX">
                  <a:solidFill>
                    <a:srgbClr val="FFFF00"/>
                  </a:solidFill>
                </a:rPr>
                <a:t> </a:t>
              </a:r>
              <a:r>
                <a:rPr lang="es-ES_tradnl" altLang="es-MX" sz="1400">
                  <a:solidFill>
                    <a:srgbClr val="FFFF00"/>
                  </a:solidFill>
                </a:rPr>
                <a:t>Esto sucede, por</a:t>
              </a:r>
            </a:p>
            <a:p>
              <a:pPr algn="just" eaLnBrk="1" hangingPunct="1">
                <a:lnSpc>
                  <a:spcPct val="130000"/>
                </a:lnSpc>
              </a:pPr>
              <a:r>
                <a:rPr lang="es-ES_tradnl" altLang="es-MX" sz="1400">
                  <a:solidFill>
                    <a:srgbClr val="FFFF00"/>
                  </a:solidFill>
                </a:rPr>
                <a:t> 	ejemplo, cuando </a:t>
              </a:r>
              <a:r>
                <a:rPr lang="es-ES_tradnl" altLang="es-MX" sz="1400" i="1">
                  <a:solidFill>
                    <a:srgbClr val="FFFF00"/>
                  </a:solidFill>
                </a:rPr>
                <a:t>x</a:t>
              </a:r>
              <a:r>
                <a:rPr lang="es-ES_tradnl" altLang="es-MX" sz="1400">
                  <a:solidFill>
                    <a:srgbClr val="FFFF00"/>
                  </a:solidFill>
                </a:rPr>
                <a:t>[</a:t>
              </a:r>
              <a:r>
                <a:rPr lang="es-ES_tradnl" altLang="es-MX" sz="1400" i="1">
                  <a:solidFill>
                    <a:srgbClr val="FFFF00"/>
                  </a:solidFill>
                </a:rPr>
                <a:t>n</a:t>
              </a:r>
              <a:r>
                <a:rPr lang="es-ES_tradnl" altLang="es-MX" sz="1400">
                  <a:solidFill>
                    <a:srgbClr val="FFFF00"/>
                  </a:solidFill>
                </a:rPr>
                <a:t>] e </a:t>
              </a:r>
              <a:r>
                <a:rPr lang="es-ES_tradnl" altLang="es-MX" sz="1400" i="1">
                  <a:solidFill>
                    <a:srgbClr val="FFFF00"/>
                  </a:solidFill>
                </a:rPr>
                <a:t>y</a:t>
              </a:r>
              <a:r>
                <a:rPr lang="es-ES_tradnl" altLang="es-MX" sz="1400">
                  <a:solidFill>
                    <a:srgbClr val="FFFF00"/>
                  </a:solidFill>
                </a:rPr>
                <a:t>[</a:t>
              </a:r>
              <a:r>
                <a:rPr lang="es-ES_tradnl" altLang="es-MX" sz="1400" i="1">
                  <a:solidFill>
                    <a:srgbClr val="FFFF00"/>
                  </a:solidFill>
                </a:rPr>
                <a:t>n</a:t>
              </a:r>
              <a:r>
                <a:rPr lang="es-ES_tradnl" altLang="es-MX" sz="1400">
                  <a:solidFill>
                    <a:srgbClr val="FFFF00"/>
                  </a:solidFill>
                </a:rPr>
                <a:t>] son de duración infinita, pero su combinación lineal es de duración finita. La </a:t>
              </a:r>
              <a:r>
                <a:rPr lang="es-ES_tradnl" altLang="es-MX" sz="1400" b="1">
                  <a:solidFill>
                    <a:srgbClr val="FFFF00"/>
                  </a:solidFill>
                </a:rPr>
                <a:t>RC</a:t>
              </a:r>
              <a:r>
                <a:rPr lang="es-ES_tradnl" altLang="es-MX" sz="1400">
                  <a:solidFill>
                    <a:srgbClr val="FFFF00"/>
                  </a:solidFill>
                </a:rPr>
                <a:t> resultante</a:t>
              </a:r>
            </a:p>
            <a:p>
              <a:pPr algn="just" eaLnBrk="1" hangingPunct="1">
                <a:lnSpc>
                  <a:spcPct val="130000"/>
                </a:lnSpc>
              </a:pPr>
              <a:r>
                <a:rPr lang="es-ES_tradnl" altLang="es-MX" sz="1400">
                  <a:solidFill>
                    <a:srgbClr val="FFFF00"/>
                  </a:solidFill>
                </a:rPr>
                <a:t> 	es el plano </a:t>
              </a:r>
              <a:r>
                <a:rPr lang="es-ES_tradnl" altLang="es-MX" sz="1400" i="1">
                  <a:solidFill>
                    <a:srgbClr val="FFFF00"/>
                  </a:solidFill>
                </a:rPr>
                <a:t>Z</a:t>
              </a:r>
              <a:r>
                <a:rPr lang="es-ES_tradnl" altLang="es-MX" sz="1400">
                  <a:solidFill>
                    <a:srgbClr val="FFFF00"/>
                  </a:solidFill>
                </a:rPr>
                <a:t> entero con la posible excepción de 0 y/o </a:t>
              </a:r>
              <a:r>
                <a:rPr lang="es-ES_tradnl" altLang="es-MX" sz="1400">
                  <a:solidFill>
                    <a:srgbClr val="FFFF00"/>
                  </a:solidFill>
                  <a:sym typeface="Symbol" pitchFamily="18" charset="2"/>
                </a:rPr>
                <a:t></a:t>
              </a:r>
              <a:r>
                <a:rPr lang="es-ES_tradnl" altLang="es-MX" sz="1400">
                  <a:solidFill>
                    <a:srgbClr val="FFFF00"/>
                  </a:solidFill>
                </a:rPr>
                <a:t>. </a:t>
              </a:r>
            </a:p>
            <a:p>
              <a:pPr algn="just" eaLnBrk="1" hangingPunct="1"/>
              <a:r>
                <a:rPr lang="es-ES_tradnl" altLang="es-MX" sz="1400">
                  <a:solidFill>
                    <a:srgbClr val="FFFF00"/>
                  </a:solidFill>
                </a:rPr>
                <a:t>	</a:t>
              </a:r>
            </a:p>
          </p:txBody>
        </p:sp>
        <p:graphicFrame>
          <p:nvGraphicFramePr>
            <p:cNvPr id="10242" name="Object 58"/>
            <p:cNvGraphicFramePr>
              <a:graphicFrameLocks noChangeAspect="1"/>
            </p:cNvGraphicFramePr>
            <p:nvPr/>
          </p:nvGraphicFramePr>
          <p:xfrm>
            <a:off x="2917" y="2751"/>
            <a:ext cx="721" cy="193"/>
          </p:xfrm>
          <a:graphic>
            <a:graphicData uri="http://schemas.openxmlformats.org/presentationml/2006/ole">
              <p:oleObj spid="_x0000_s144394" name="Ecuación" r:id="rId3" imgW="965200" imgH="254000" progId="Equation.3">
                <p:embed/>
              </p:oleObj>
            </a:graphicData>
          </a:graphic>
        </p:graphicFrame>
        <p:graphicFrame>
          <p:nvGraphicFramePr>
            <p:cNvPr id="10243" name="Object 59"/>
            <p:cNvGraphicFramePr>
              <a:graphicFrameLocks noChangeAspect="1"/>
            </p:cNvGraphicFramePr>
            <p:nvPr/>
          </p:nvGraphicFramePr>
          <p:xfrm>
            <a:off x="4165" y="2751"/>
            <a:ext cx="725" cy="190"/>
          </p:xfrm>
          <a:graphic>
            <a:graphicData uri="http://schemas.openxmlformats.org/presentationml/2006/ole">
              <p:oleObj spid="_x0000_s144395" name="Ecuación" r:id="rId4" imgW="977476" imgH="253890" progId="Equation.3">
                <p:embed/>
              </p:oleObj>
            </a:graphicData>
          </a:graphic>
        </p:graphicFrame>
        <p:grpSp>
          <p:nvGrpSpPr>
            <p:cNvPr id="10247" name="Group 60"/>
            <p:cNvGrpSpPr>
              <a:grpSpLocks noChangeAspect="1"/>
            </p:cNvGrpSpPr>
            <p:nvPr/>
          </p:nvGrpSpPr>
          <p:grpSpPr bwMode="auto">
            <a:xfrm>
              <a:off x="213" y="2876"/>
              <a:ext cx="1891" cy="207"/>
              <a:chOff x="1375" y="1000"/>
              <a:chExt cx="1891" cy="207"/>
            </a:xfrm>
          </p:grpSpPr>
          <p:sp>
            <p:nvSpPr>
              <p:cNvPr id="10259" name="AutoShape 61"/>
              <p:cNvSpPr>
                <a:spLocks noChangeAspect="1" noChangeArrowheads="1" noTextEdit="1"/>
              </p:cNvSpPr>
              <p:nvPr/>
            </p:nvSpPr>
            <p:spPr bwMode="auto">
              <a:xfrm>
                <a:off x="1375" y="1044"/>
                <a:ext cx="1891"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s-MX"/>
              </a:p>
            </p:txBody>
          </p:sp>
          <p:sp>
            <p:nvSpPr>
              <p:cNvPr id="10260" name="Rectangle 62"/>
              <p:cNvSpPr>
                <a:spLocks noChangeArrowheads="1"/>
              </p:cNvSpPr>
              <p:nvPr/>
            </p:nvSpPr>
            <p:spPr bwMode="auto">
              <a:xfrm>
                <a:off x="1494" y="1000"/>
                <a:ext cx="53"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2000" b="1">
                    <a:solidFill>
                      <a:schemeClr val="accent2"/>
                    </a:solidFill>
                    <a:latin typeface="Symbol" pitchFamily="18" charset="2"/>
                  </a:rPr>
                  <a:t>[</a:t>
                </a:r>
                <a:endParaRPr lang="es-ES" altLang="es-MX" b="1">
                  <a:solidFill>
                    <a:schemeClr val="accent2"/>
                  </a:solidFill>
                </a:endParaRPr>
              </a:p>
            </p:txBody>
          </p:sp>
          <p:sp>
            <p:nvSpPr>
              <p:cNvPr id="10261" name="Rectangle 63"/>
              <p:cNvSpPr>
                <a:spLocks noChangeArrowheads="1"/>
              </p:cNvSpPr>
              <p:nvPr/>
            </p:nvSpPr>
            <p:spPr bwMode="auto">
              <a:xfrm>
                <a:off x="2254" y="1000"/>
                <a:ext cx="53"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2000" b="1">
                    <a:solidFill>
                      <a:schemeClr val="accent2"/>
                    </a:solidFill>
                    <a:latin typeface="Symbol" pitchFamily="18" charset="2"/>
                  </a:rPr>
                  <a:t>]</a:t>
                </a:r>
                <a:endParaRPr lang="es-ES" altLang="es-MX" b="1">
                  <a:solidFill>
                    <a:schemeClr val="accent2"/>
                  </a:solidFill>
                </a:endParaRPr>
              </a:p>
            </p:txBody>
          </p:sp>
          <p:sp>
            <p:nvSpPr>
              <p:cNvPr id="10262" name="Rectangle 64"/>
              <p:cNvSpPr>
                <a:spLocks noChangeArrowheads="1"/>
              </p:cNvSpPr>
              <p:nvPr/>
            </p:nvSpPr>
            <p:spPr bwMode="auto">
              <a:xfrm>
                <a:off x="3213" y="1057"/>
                <a:ext cx="2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a:solidFill>
                      <a:schemeClr val="accent2"/>
                    </a:solidFill>
                  </a:rPr>
                  <a:t> </a:t>
                </a:r>
                <a:endParaRPr lang="es-ES" altLang="es-MX" b="1">
                  <a:solidFill>
                    <a:schemeClr val="accent2"/>
                  </a:solidFill>
                </a:endParaRPr>
              </a:p>
            </p:txBody>
          </p:sp>
          <p:sp>
            <p:nvSpPr>
              <p:cNvPr id="10263" name="Rectangle 65"/>
              <p:cNvSpPr>
                <a:spLocks noChangeArrowheads="1"/>
              </p:cNvSpPr>
              <p:nvPr/>
            </p:nvSpPr>
            <p:spPr bwMode="auto">
              <a:xfrm>
                <a:off x="3149" y="1057"/>
                <a:ext cx="3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a:solidFill>
                      <a:schemeClr val="accent2"/>
                    </a:solidFill>
                  </a:rPr>
                  <a:t>)</a:t>
                </a:r>
                <a:endParaRPr lang="es-ES" altLang="es-MX" b="1">
                  <a:solidFill>
                    <a:schemeClr val="accent2"/>
                  </a:solidFill>
                </a:endParaRPr>
              </a:p>
            </p:txBody>
          </p:sp>
          <p:sp>
            <p:nvSpPr>
              <p:cNvPr id="10264" name="Rectangle 66"/>
              <p:cNvSpPr>
                <a:spLocks noChangeArrowheads="1"/>
              </p:cNvSpPr>
              <p:nvPr/>
            </p:nvSpPr>
            <p:spPr bwMode="auto">
              <a:xfrm>
                <a:off x="3052" y="1057"/>
                <a:ext cx="3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a:solidFill>
                      <a:schemeClr val="accent2"/>
                    </a:solidFill>
                  </a:rPr>
                  <a:t>(</a:t>
                </a:r>
                <a:endParaRPr lang="es-ES" altLang="es-MX" b="1">
                  <a:solidFill>
                    <a:schemeClr val="accent2"/>
                  </a:solidFill>
                </a:endParaRPr>
              </a:p>
            </p:txBody>
          </p:sp>
          <p:sp>
            <p:nvSpPr>
              <p:cNvPr id="10265" name="Rectangle 67"/>
              <p:cNvSpPr>
                <a:spLocks noChangeArrowheads="1"/>
              </p:cNvSpPr>
              <p:nvPr/>
            </p:nvSpPr>
            <p:spPr bwMode="auto">
              <a:xfrm>
                <a:off x="2717" y="1057"/>
                <a:ext cx="3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a:solidFill>
                      <a:schemeClr val="accent2"/>
                    </a:solidFill>
                  </a:rPr>
                  <a:t>)</a:t>
                </a:r>
                <a:endParaRPr lang="es-ES" altLang="es-MX" b="1">
                  <a:solidFill>
                    <a:schemeClr val="accent2"/>
                  </a:solidFill>
                </a:endParaRPr>
              </a:p>
            </p:txBody>
          </p:sp>
          <p:sp>
            <p:nvSpPr>
              <p:cNvPr id="10266" name="Rectangle 68"/>
              <p:cNvSpPr>
                <a:spLocks noChangeArrowheads="1"/>
              </p:cNvSpPr>
              <p:nvPr/>
            </p:nvSpPr>
            <p:spPr bwMode="auto">
              <a:xfrm>
                <a:off x="2619" y="1057"/>
                <a:ext cx="3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a:solidFill>
                      <a:schemeClr val="accent2"/>
                    </a:solidFill>
                  </a:rPr>
                  <a:t>(</a:t>
                </a:r>
                <a:endParaRPr lang="es-ES" altLang="es-MX" b="1">
                  <a:solidFill>
                    <a:schemeClr val="accent2"/>
                  </a:solidFill>
                </a:endParaRPr>
              </a:p>
            </p:txBody>
          </p:sp>
          <p:sp>
            <p:nvSpPr>
              <p:cNvPr id="10267" name="Rectangle 69"/>
              <p:cNvSpPr>
                <a:spLocks noChangeArrowheads="1"/>
              </p:cNvSpPr>
              <p:nvPr/>
            </p:nvSpPr>
            <p:spPr bwMode="auto">
              <a:xfrm>
                <a:off x="2218" y="1057"/>
                <a:ext cx="3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a:solidFill>
                      <a:schemeClr val="accent2"/>
                    </a:solidFill>
                  </a:rPr>
                  <a:t>]</a:t>
                </a:r>
                <a:endParaRPr lang="es-ES" altLang="es-MX" b="1">
                  <a:solidFill>
                    <a:schemeClr val="accent2"/>
                  </a:solidFill>
                </a:endParaRPr>
              </a:p>
            </p:txBody>
          </p:sp>
          <p:sp>
            <p:nvSpPr>
              <p:cNvPr id="10268" name="Rectangle 70"/>
              <p:cNvSpPr>
                <a:spLocks noChangeArrowheads="1"/>
              </p:cNvSpPr>
              <p:nvPr/>
            </p:nvSpPr>
            <p:spPr bwMode="auto">
              <a:xfrm>
                <a:off x="2117" y="1057"/>
                <a:ext cx="3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a:solidFill>
                      <a:schemeClr val="accent2"/>
                    </a:solidFill>
                  </a:rPr>
                  <a:t>[</a:t>
                </a:r>
                <a:endParaRPr lang="es-ES" altLang="es-MX" b="1">
                  <a:solidFill>
                    <a:schemeClr val="accent2"/>
                  </a:solidFill>
                </a:endParaRPr>
              </a:p>
            </p:txBody>
          </p:sp>
          <p:sp>
            <p:nvSpPr>
              <p:cNvPr id="10269" name="Rectangle 71"/>
              <p:cNvSpPr>
                <a:spLocks noChangeArrowheads="1"/>
              </p:cNvSpPr>
              <p:nvPr/>
            </p:nvSpPr>
            <p:spPr bwMode="auto">
              <a:xfrm>
                <a:off x="1800" y="1057"/>
                <a:ext cx="3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a:solidFill>
                      <a:schemeClr val="accent2"/>
                    </a:solidFill>
                  </a:rPr>
                  <a:t>]</a:t>
                </a:r>
                <a:endParaRPr lang="es-ES" altLang="es-MX" b="1">
                  <a:solidFill>
                    <a:schemeClr val="accent2"/>
                  </a:solidFill>
                </a:endParaRPr>
              </a:p>
            </p:txBody>
          </p:sp>
          <p:sp>
            <p:nvSpPr>
              <p:cNvPr id="10270" name="Rectangle 72"/>
              <p:cNvSpPr>
                <a:spLocks noChangeArrowheads="1"/>
              </p:cNvSpPr>
              <p:nvPr/>
            </p:nvSpPr>
            <p:spPr bwMode="auto">
              <a:xfrm>
                <a:off x="1699" y="1057"/>
                <a:ext cx="3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a:solidFill>
                      <a:schemeClr val="accent2"/>
                    </a:solidFill>
                  </a:rPr>
                  <a:t>[</a:t>
                </a:r>
                <a:endParaRPr lang="es-ES" altLang="es-MX" b="1">
                  <a:solidFill>
                    <a:schemeClr val="accent2"/>
                  </a:solidFill>
                </a:endParaRPr>
              </a:p>
            </p:txBody>
          </p:sp>
          <p:sp>
            <p:nvSpPr>
              <p:cNvPr id="10271" name="Rectangle 73"/>
              <p:cNvSpPr>
                <a:spLocks noChangeArrowheads="1"/>
              </p:cNvSpPr>
              <p:nvPr/>
            </p:nvSpPr>
            <p:spPr bwMode="auto">
              <a:xfrm>
                <a:off x="3098" y="1057"/>
                <a:ext cx="4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i="1">
                    <a:solidFill>
                      <a:schemeClr val="accent2"/>
                    </a:solidFill>
                  </a:rPr>
                  <a:t>z</a:t>
                </a:r>
                <a:endParaRPr lang="es-ES" altLang="es-MX" b="1">
                  <a:solidFill>
                    <a:schemeClr val="accent2"/>
                  </a:solidFill>
                </a:endParaRPr>
              </a:p>
            </p:txBody>
          </p:sp>
          <p:sp>
            <p:nvSpPr>
              <p:cNvPr id="10272" name="Rectangle 74"/>
              <p:cNvSpPr>
                <a:spLocks noChangeArrowheads="1"/>
              </p:cNvSpPr>
              <p:nvPr/>
            </p:nvSpPr>
            <p:spPr bwMode="auto">
              <a:xfrm>
                <a:off x="2970" y="1057"/>
                <a:ext cx="6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i="1">
                    <a:solidFill>
                      <a:schemeClr val="accent2"/>
                    </a:solidFill>
                  </a:rPr>
                  <a:t>Y</a:t>
                </a:r>
                <a:endParaRPr lang="es-ES" altLang="es-MX" b="1">
                  <a:solidFill>
                    <a:schemeClr val="accent2"/>
                  </a:solidFill>
                </a:endParaRPr>
              </a:p>
            </p:txBody>
          </p:sp>
          <p:sp>
            <p:nvSpPr>
              <p:cNvPr id="10273" name="Rectangle 75"/>
              <p:cNvSpPr>
                <a:spLocks noChangeArrowheads="1"/>
              </p:cNvSpPr>
              <p:nvPr/>
            </p:nvSpPr>
            <p:spPr bwMode="auto">
              <a:xfrm>
                <a:off x="2861" y="1057"/>
                <a:ext cx="56"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i="1">
                    <a:solidFill>
                      <a:schemeClr val="accent2"/>
                    </a:solidFill>
                  </a:rPr>
                  <a:t>b</a:t>
                </a:r>
                <a:endParaRPr lang="es-ES" altLang="es-MX" b="1">
                  <a:solidFill>
                    <a:schemeClr val="accent2"/>
                  </a:solidFill>
                </a:endParaRPr>
              </a:p>
            </p:txBody>
          </p:sp>
          <p:sp>
            <p:nvSpPr>
              <p:cNvPr id="10274" name="Rectangle 76"/>
              <p:cNvSpPr>
                <a:spLocks noChangeArrowheads="1"/>
              </p:cNvSpPr>
              <p:nvPr/>
            </p:nvSpPr>
            <p:spPr bwMode="auto">
              <a:xfrm>
                <a:off x="2666" y="1057"/>
                <a:ext cx="4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i="1">
                    <a:solidFill>
                      <a:schemeClr val="accent2"/>
                    </a:solidFill>
                  </a:rPr>
                  <a:t>z</a:t>
                </a:r>
                <a:endParaRPr lang="es-ES" altLang="es-MX" b="1">
                  <a:solidFill>
                    <a:schemeClr val="accent2"/>
                  </a:solidFill>
                </a:endParaRPr>
              </a:p>
            </p:txBody>
          </p:sp>
          <p:sp>
            <p:nvSpPr>
              <p:cNvPr id="10275" name="Rectangle 77"/>
              <p:cNvSpPr>
                <a:spLocks noChangeArrowheads="1"/>
              </p:cNvSpPr>
              <p:nvPr/>
            </p:nvSpPr>
            <p:spPr bwMode="auto">
              <a:xfrm>
                <a:off x="2527" y="1057"/>
                <a:ext cx="7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i="1">
                    <a:solidFill>
                      <a:schemeClr val="accent2"/>
                    </a:solidFill>
                  </a:rPr>
                  <a:t>X</a:t>
                </a:r>
                <a:endParaRPr lang="es-ES" altLang="es-MX" b="1">
                  <a:solidFill>
                    <a:schemeClr val="accent2"/>
                  </a:solidFill>
                </a:endParaRPr>
              </a:p>
            </p:txBody>
          </p:sp>
          <p:sp>
            <p:nvSpPr>
              <p:cNvPr id="10276" name="Rectangle 78"/>
              <p:cNvSpPr>
                <a:spLocks noChangeArrowheads="1"/>
              </p:cNvSpPr>
              <p:nvPr/>
            </p:nvSpPr>
            <p:spPr bwMode="auto">
              <a:xfrm>
                <a:off x="2400" y="1057"/>
                <a:ext cx="56"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i="1">
                    <a:solidFill>
                      <a:schemeClr val="accent2"/>
                    </a:solidFill>
                  </a:rPr>
                  <a:t>a</a:t>
                </a:r>
                <a:endParaRPr lang="es-ES" altLang="es-MX" b="1">
                  <a:solidFill>
                    <a:schemeClr val="accent2"/>
                  </a:solidFill>
                </a:endParaRPr>
              </a:p>
            </p:txBody>
          </p:sp>
          <p:sp>
            <p:nvSpPr>
              <p:cNvPr id="10277" name="Rectangle 79"/>
              <p:cNvSpPr>
                <a:spLocks noChangeArrowheads="1"/>
              </p:cNvSpPr>
              <p:nvPr/>
            </p:nvSpPr>
            <p:spPr bwMode="auto">
              <a:xfrm>
                <a:off x="2156" y="1057"/>
                <a:ext cx="6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i="1">
                    <a:solidFill>
                      <a:schemeClr val="accent2"/>
                    </a:solidFill>
                  </a:rPr>
                  <a:t>n</a:t>
                </a:r>
                <a:endParaRPr lang="es-ES" altLang="es-MX" b="1">
                  <a:solidFill>
                    <a:schemeClr val="accent2"/>
                  </a:solidFill>
                </a:endParaRPr>
              </a:p>
            </p:txBody>
          </p:sp>
          <p:sp>
            <p:nvSpPr>
              <p:cNvPr id="10278" name="Rectangle 80"/>
              <p:cNvSpPr>
                <a:spLocks noChangeArrowheads="1"/>
              </p:cNvSpPr>
              <p:nvPr/>
            </p:nvSpPr>
            <p:spPr bwMode="auto">
              <a:xfrm>
                <a:off x="2070" y="1057"/>
                <a:ext cx="5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i="1">
                    <a:solidFill>
                      <a:schemeClr val="accent2"/>
                    </a:solidFill>
                  </a:rPr>
                  <a:t>y</a:t>
                </a:r>
                <a:endParaRPr lang="es-ES" altLang="es-MX" b="1">
                  <a:solidFill>
                    <a:schemeClr val="accent2"/>
                  </a:solidFill>
                </a:endParaRPr>
              </a:p>
            </p:txBody>
          </p:sp>
          <p:sp>
            <p:nvSpPr>
              <p:cNvPr id="10279" name="Rectangle 81"/>
              <p:cNvSpPr>
                <a:spLocks noChangeArrowheads="1"/>
              </p:cNvSpPr>
              <p:nvPr/>
            </p:nvSpPr>
            <p:spPr bwMode="auto">
              <a:xfrm>
                <a:off x="1939" y="1057"/>
                <a:ext cx="56"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i="1">
                    <a:solidFill>
                      <a:schemeClr val="accent2"/>
                    </a:solidFill>
                  </a:rPr>
                  <a:t>b</a:t>
                </a:r>
                <a:endParaRPr lang="es-ES" altLang="es-MX" b="1">
                  <a:solidFill>
                    <a:schemeClr val="accent2"/>
                  </a:solidFill>
                </a:endParaRPr>
              </a:p>
            </p:txBody>
          </p:sp>
          <p:sp>
            <p:nvSpPr>
              <p:cNvPr id="10280" name="Rectangle 82"/>
              <p:cNvSpPr>
                <a:spLocks noChangeArrowheads="1"/>
              </p:cNvSpPr>
              <p:nvPr/>
            </p:nvSpPr>
            <p:spPr bwMode="auto">
              <a:xfrm>
                <a:off x="1739" y="1057"/>
                <a:ext cx="6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i="1">
                    <a:solidFill>
                      <a:schemeClr val="accent2"/>
                    </a:solidFill>
                  </a:rPr>
                  <a:t>n</a:t>
                </a:r>
                <a:endParaRPr lang="es-ES" altLang="es-MX" b="1">
                  <a:solidFill>
                    <a:schemeClr val="accent2"/>
                  </a:solidFill>
                </a:endParaRPr>
              </a:p>
            </p:txBody>
          </p:sp>
          <p:sp>
            <p:nvSpPr>
              <p:cNvPr id="10281" name="Rectangle 83"/>
              <p:cNvSpPr>
                <a:spLocks noChangeArrowheads="1"/>
              </p:cNvSpPr>
              <p:nvPr/>
            </p:nvSpPr>
            <p:spPr bwMode="auto">
              <a:xfrm>
                <a:off x="1651" y="1057"/>
                <a:ext cx="56"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i="1">
                    <a:solidFill>
                      <a:schemeClr val="accent2"/>
                    </a:solidFill>
                  </a:rPr>
                  <a:t>x</a:t>
                </a:r>
                <a:endParaRPr lang="es-ES" altLang="es-MX" b="1">
                  <a:solidFill>
                    <a:schemeClr val="accent2"/>
                  </a:solidFill>
                </a:endParaRPr>
              </a:p>
            </p:txBody>
          </p:sp>
          <p:sp>
            <p:nvSpPr>
              <p:cNvPr id="10282" name="Rectangle 84"/>
              <p:cNvSpPr>
                <a:spLocks noChangeArrowheads="1"/>
              </p:cNvSpPr>
              <p:nvPr/>
            </p:nvSpPr>
            <p:spPr bwMode="auto">
              <a:xfrm>
                <a:off x="1527" y="1057"/>
                <a:ext cx="56"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i="1">
                    <a:solidFill>
                      <a:schemeClr val="accent2"/>
                    </a:solidFill>
                  </a:rPr>
                  <a:t>a</a:t>
                </a:r>
                <a:endParaRPr lang="es-ES" altLang="es-MX" b="1">
                  <a:solidFill>
                    <a:schemeClr val="accent2"/>
                  </a:solidFill>
                </a:endParaRPr>
              </a:p>
            </p:txBody>
          </p:sp>
          <p:sp>
            <p:nvSpPr>
              <p:cNvPr id="10283" name="Rectangle 85"/>
              <p:cNvSpPr>
                <a:spLocks noChangeArrowheads="1"/>
              </p:cNvSpPr>
              <p:nvPr/>
            </p:nvSpPr>
            <p:spPr bwMode="auto">
              <a:xfrm>
                <a:off x="1417" y="1057"/>
                <a:ext cx="6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i="1">
                    <a:solidFill>
                      <a:schemeClr val="accent2"/>
                    </a:solidFill>
                  </a:rPr>
                  <a:t>Z</a:t>
                </a:r>
                <a:endParaRPr lang="es-ES" altLang="es-MX" b="1">
                  <a:solidFill>
                    <a:schemeClr val="accent2"/>
                  </a:solidFill>
                </a:endParaRPr>
              </a:p>
            </p:txBody>
          </p:sp>
          <p:sp>
            <p:nvSpPr>
              <p:cNvPr id="10284" name="Rectangle 86"/>
              <p:cNvSpPr>
                <a:spLocks noChangeArrowheads="1"/>
              </p:cNvSpPr>
              <p:nvPr/>
            </p:nvSpPr>
            <p:spPr bwMode="auto">
              <a:xfrm>
                <a:off x="2946" y="1043"/>
                <a:ext cx="2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a:solidFill>
                      <a:schemeClr val="accent2"/>
                    </a:solidFill>
                    <a:latin typeface="Symbol" pitchFamily="18" charset="2"/>
                  </a:rPr>
                  <a:t>×</a:t>
                </a:r>
                <a:endParaRPr lang="es-ES" altLang="es-MX" b="1">
                  <a:solidFill>
                    <a:schemeClr val="accent2"/>
                  </a:solidFill>
                </a:endParaRPr>
              </a:p>
            </p:txBody>
          </p:sp>
          <p:sp>
            <p:nvSpPr>
              <p:cNvPr id="10285" name="Rectangle 87"/>
              <p:cNvSpPr>
                <a:spLocks noChangeArrowheads="1"/>
              </p:cNvSpPr>
              <p:nvPr/>
            </p:nvSpPr>
            <p:spPr bwMode="auto">
              <a:xfrm>
                <a:off x="2790" y="1043"/>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a:solidFill>
                      <a:schemeClr val="accent2"/>
                    </a:solidFill>
                    <a:latin typeface="Symbol" pitchFamily="18" charset="2"/>
                  </a:rPr>
                  <a:t>+</a:t>
                </a:r>
                <a:endParaRPr lang="es-ES" altLang="es-MX" b="1">
                  <a:solidFill>
                    <a:schemeClr val="accent2"/>
                  </a:solidFill>
                </a:endParaRPr>
              </a:p>
            </p:txBody>
          </p:sp>
          <p:sp>
            <p:nvSpPr>
              <p:cNvPr id="10286" name="Rectangle 88"/>
              <p:cNvSpPr>
                <a:spLocks noChangeArrowheads="1"/>
              </p:cNvSpPr>
              <p:nvPr/>
            </p:nvSpPr>
            <p:spPr bwMode="auto">
              <a:xfrm>
                <a:off x="2487" y="1043"/>
                <a:ext cx="2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a:solidFill>
                      <a:schemeClr val="accent2"/>
                    </a:solidFill>
                    <a:latin typeface="Symbol" pitchFamily="18" charset="2"/>
                  </a:rPr>
                  <a:t>×</a:t>
                </a:r>
                <a:endParaRPr lang="es-ES" altLang="es-MX" b="1">
                  <a:solidFill>
                    <a:schemeClr val="accent2"/>
                  </a:solidFill>
                </a:endParaRPr>
              </a:p>
            </p:txBody>
          </p:sp>
          <p:sp>
            <p:nvSpPr>
              <p:cNvPr id="10287" name="Rectangle 89"/>
              <p:cNvSpPr>
                <a:spLocks noChangeArrowheads="1"/>
              </p:cNvSpPr>
              <p:nvPr/>
            </p:nvSpPr>
            <p:spPr bwMode="auto">
              <a:xfrm>
                <a:off x="2320" y="1043"/>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a:solidFill>
                      <a:schemeClr val="accent2"/>
                    </a:solidFill>
                    <a:latin typeface="Symbol" pitchFamily="18" charset="2"/>
                  </a:rPr>
                  <a:t>=</a:t>
                </a:r>
                <a:endParaRPr lang="es-ES" altLang="es-MX" b="1">
                  <a:solidFill>
                    <a:schemeClr val="accent2"/>
                  </a:solidFill>
                </a:endParaRPr>
              </a:p>
            </p:txBody>
          </p:sp>
          <p:sp>
            <p:nvSpPr>
              <p:cNvPr id="10288" name="Rectangle 90"/>
              <p:cNvSpPr>
                <a:spLocks noChangeArrowheads="1"/>
              </p:cNvSpPr>
              <p:nvPr/>
            </p:nvSpPr>
            <p:spPr bwMode="auto">
              <a:xfrm>
                <a:off x="2024" y="1043"/>
                <a:ext cx="2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a:solidFill>
                      <a:schemeClr val="accent2"/>
                    </a:solidFill>
                    <a:latin typeface="Symbol" pitchFamily="18" charset="2"/>
                  </a:rPr>
                  <a:t>×</a:t>
                </a:r>
                <a:endParaRPr lang="es-ES" altLang="es-MX" b="1">
                  <a:solidFill>
                    <a:schemeClr val="accent2"/>
                  </a:solidFill>
                </a:endParaRPr>
              </a:p>
            </p:txBody>
          </p:sp>
          <p:sp>
            <p:nvSpPr>
              <p:cNvPr id="10289" name="Rectangle 91"/>
              <p:cNvSpPr>
                <a:spLocks noChangeArrowheads="1"/>
              </p:cNvSpPr>
              <p:nvPr/>
            </p:nvSpPr>
            <p:spPr bwMode="auto">
              <a:xfrm>
                <a:off x="1868" y="1043"/>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a:solidFill>
                      <a:schemeClr val="accent2"/>
                    </a:solidFill>
                    <a:latin typeface="Symbol" pitchFamily="18" charset="2"/>
                  </a:rPr>
                  <a:t>+</a:t>
                </a:r>
                <a:endParaRPr lang="es-ES" altLang="es-MX" b="1">
                  <a:solidFill>
                    <a:schemeClr val="accent2"/>
                  </a:solidFill>
                </a:endParaRPr>
              </a:p>
            </p:txBody>
          </p:sp>
          <p:sp>
            <p:nvSpPr>
              <p:cNvPr id="10290" name="Rectangle 92"/>
              <p:cNvSpPr>
                <a:spLocks noChangeArrowheads="1"/>
              </p:cNvSpPr>
              <p:nvPr/>
            </p:nvSpPr>
            <p:spPr bwMode="auto">
              <a:xfrm>
                <a:off x="1614" y="1043"/>
                <a:ext cx="2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400" b="1">
                    <a:solidFill>
                      <a:schemeClr val="accent2"/>
                    </a:solidFill>
                    <a:latin typeface="Symbol" pitchFamily="18" charset="2"/>
                  </a:rPr>
                  <a:t>×</a:t>
                </a:r>
                <a:endParaRPr lang="es-ES" altLang="es-MX" b="1">
                  <a:solidFill>
                    <a:schemeClr val="accent2"/>
                  </a:solidFill>
                </a:endParaRPr>
              </a:p>
            </p:txBody>
          </p:sp>
        </p:grpSp>
        <p:grpSp>
          <p:nvGrpSpPr>
            <p:cNvPr id="10248" name="Group 93"/>
            <p:cNvGrpSpPr>
              <a:grpSpLocks/>
            </p:cNvGrpSpPr>
            <p:nvPr/>
          </p:nvGrpSpPr>
          <p:grpSpPr bwMode="auto">
            <a:xfrm>
              <a:off x="2229" y="2904"/>
              <a:ext cx="721" cy="193"/>
              <a:chOff x="162" y="2024"/>
              <a:chExt cx="721" cy="193"/>
            </a:xfrm>
          </p:grpSpPr>
          <p:sp>
            <p:nvSpPr>
              <p:cNvPr id="10249" name="AutoShape 94"/>
              <p:cNvSpPr>
                <a:spLocks noChangeAspect="1" noChangeArrowheads="1" noTextEdit="1"/>
              </p:cNvSpPr>
              <p:nvPr/>
            </p:nvSpPr>
            <p:spPr bwMode="auto">
              <a:xfrm>
                <a:off x="162" y="2024"/>
                <a:ext cx="721"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s-MX"/>
              </a:p>
            </p:txBody>
          </p:sp>
          <p:sp>
            <p:nvSpPr>
              <p:cNvPr id="10250" name="Line 95"/>
              <p:cNvSpPr>
                <a:spLocks noChangeShapeType="1"/>
              </p:cNvSpPr>
              <p:nvPr/>
            </p:nvSpPr>
            <p:spPr bwMode="auto">
              <a:xfrm>
                <a:off x="478" y="2051"/>
                <a:ext cx="1" cy="139"/>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s-MX"/>
              </a:p>
            </p:txBody>
          </p:sp>
          <p:sp>
            <p:nvSpPr>
              <p:cNvPr id="10251" name="Line 96"/>
              <p:cNvSpPr>
                <a:spLocks noChangeShapeType="1"/>
              </p:cNvSpPr>
              <p:nvPr/>
            </p:nvSpPr>
            <p:spPr bwMode="auto">
              <a:xfrm>
                <a:off x="582" y="2051"/>
                <a:ext cx="1" cy="139"/>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s-MX"/>
              </a:p>
            </p:txBody>
          </p:sp>
          <p:sp>
            <p:nvSpPr>
              <p:cNvPr id="10252" name="Rectangle 97"/>
              <p:cNvSpPr>
                <a:spLocks noChangeArrowheads="1"/>
              </p:cNvSpPr>
              <p:nvPr/>
            </p:nvSpPr>
            <p:spPr bwMode="auto">
              <a:xfrm>
                <a:off x="843" y="2030"/>
                <a:ext cx="40"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900" b="1">
                    <a:solidFill>
                      <a:schemeClr val="accent2"/>
                    </a:solidFill>
                    <a:latin typeface="Symbol" pitchFamily="18" charset="2"/>
                  </a:rPr>
                  <a:t>+</a:t>
                </a:r>
                <a:endParaRPr lang="es-ES" altLang="es-MX" b="1">
                  <a:solidFill>
                    <a:schemeClr val="accent2"/>
                  </a:solidFill>
                </a:endParaRPr>
              </a:p>
            </p:txBody>
          </p:sp>
          <p:sp>
            <p:nvSpPr>
              <p:cNvPr id="10253" name="Rectangle 98"/>
              <p:cNvSpPr>
                <a:spLocks noChangeArrowheads="1"/>
              </p:cNvSpPr>
              <p:nvPr/>
            </p:nvSpPr>
            <p:spPr bwMode="auto">
              <a:xfrm>
                <a:off x="334" y="2030"/>
                <a:ext cx="40"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900" b="1">
                    <a:solidFill>
                      <a:schemeClr val="accent2"/>
                    </a:solidFill>
                    <a:latin typeface="Symbol" pitchFamily="18" charset="2"/>
                  </a:rPr>
                  <a:t>-</a:t>
                </a:r>
                <a:endParaRPr lang="es-ES" altLang="es-MX" b="1">
                  <a:solidFill>
                    <a:schemeClr val="accent2"/>
                  </a:solidFill>
                </a:endParaRPr>
              </a:p>
            </p:txBody>
          </p:sp>
          <p:sp>
            <p:nvSpPr>
              <p:cNvPr id="10254" name="Rectangle 99"/>
              <p:cNvSpPr>
                <a:spLocks noChangeArrowheads="1"/>
              </p:cNvSpPr>
              <p:nvPr/>
            </p:nvSpPr>
            <p:spPr bwMode="auto">
              <a:xfrm>
                <a:off x="619" y="2054"/>
                <a:ext cx="6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500" b="1">
                    <a:solidFill>
                      <a:schemeClr val="accent2"/>
                    </a:solidFill>
                    <a:latin typeface="Symbol" pitchFamily="18" charset="2"/>
                  </a:rPr>
                  <a:t>&lt;</a:t>
                </a:r>
                <a:endParaRPr lang="es-ES" altLang="es-MX" b="1">
                  <a:solidFill>
                    <a:schemeClr val="accent2"/>
                  </a:solidFill>
                </a:endParaRPr>
              </a:p>
            </p:txBody>
          </p:sp>
          <p:sp>
            <p:nvSpPr>
              <p:cNvPr id="10255" name="Rectangle 100"/>
              <p:cNvSpPr>
                <a:spLocks noChangeArrowheads="1"/>
              </p:cNvSpPr>
              <p:nvPr/>
            </p:nvSpPr>
            <p:spPr bwMode="auto">
              <a:xfrm>
                <a:off x="384" y="2054"/>
                <a:ext cx="6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500" b="1">
                    <a:solidFill>
                      <a:schemeClr val="accent2"/>
                    </a:solidFill>
                    <a:latin typeface="Symbol" pitchFamily="18" charset="2"/>
                  </a:rPr>
                  <a:t>&lt;</a:t>
                </a:r>
                <a:endParaRPr lang="es-ES" altLang="es-MX" b="1">
                  <a:solidFill>
                    <a:schemeClr val="accent2"/>
                  </a:solidFill>
                </a:endParaRPr>
              </a:p>
            </p:txBody>
          </p:sp>
          <p:sp>
            <p:nvSpPr>
              <p:cNvPr id="10256" name="Rectangle 101"/>
              <p:cNvSpPr>
                <a:spLocks noChangeArrowheads="1"/>
              </p:cNvSpPr>
              <p:nvPr/>
            </p:nvSpPr>
            <p:spPr bwMode="auto">
              <a:xfrm>
                <a:off x="715" y="2046"/>
                <a:ext cx="127"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500" b="1" i="1">
                    <a:solidFill>
                      <a:schemeClr val="accent2"/>
                    </a:solidFill>
                  </a:rPr>
                  <a:t>Rz</a:t>
                </a:r>
                <a:endParaRPr lang="es-ES" altLang="es-MX" b="1">
                  <a:solidFill>
                    <a:schemeClr val="accent2"/>
                  </a:solidFill>
                </a:endParaRPr>
              </a:p>
            </p:txBody>
          </p:sp>
          <p:sp>
            <p:nvSpPr>
              <p:cNvPr id="10257" name="Rectangle 102"/>
              <p:cNvSpPr>
                <a:spLocks noChangeArrowheads="1"/>
              </p:cNvSpPr>
              <p:nvPr/>
            </p:nvSpPr>
            <p:spPr bwMode="auto">
              <a:xfrm>
                <a:off x="507" y="2046"/>
                <a:ext cx="47"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500" b="1" i="1">
                    <a:solidFill>
                      <a:schemeClr val="accent2"/>
                    </a:solidFill>
                  </a:rPr>
                  <a:t>z</a:t>
                </a:r>
                <a:endParaRPr lang="es-ES" altLang="es-MX" b="1">
                  <a:solidFill>
                    <a:schemeClr val="accent2"/>
                  </a:solidFill>
                </a:endParaRPr>
              </a:p>
            </p:txBody>
          </p:sp>
          <p:sp>
            <p:nvSpPr>
              <p:cNvPr id="10258" name="Rectangle 103"/>
              <p:cNvSpPr>
                <a:spLocks noChangeArrowheads="1"/>
              </p:cNvSpPr>
              <p:nvPr/>
            </p:nvSpPr>
            <p:spPr bwMode="auto">
              <a:xfrm>
                <a:off x="207" y="2046"/>
                <a:ext cx="127"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ES" altLang="es-MX" sz="1500" b="1" i="1">
                    <a:solidFill>
                      <a:schemeClr val="accent2"/>
                    </a:solidFill>
                  </a:rPr>
                  <a:t>Rz</a:t>
                </a:r>
                <a:endParaRPr lang="es-ES" altLang="es-MX" b="1">
                  <a:solidFill>
                    <a:schemeClr val="accent2"/>
                  </a:solidFill>
                </a:endParaRPr>
              </a:p>
            </p:txBody>
          </p:sp>
        </p:grpSp>
      </p:grpSp>
      <p:sp>
        <p:nvSpPr>
          <p:cNvPr id="10245" name="49 Rectángulo"/>
          <p:cNvSpPr>
            <a:spLocks noChangeArrowheads="1"/>
          </p:cNvSpPr>
          <p:nvPr/>
        </p:nvSpPr>
        <p:spPr bwMode="auto">
          <a:xfrm>
            <a:off x="1071563" y="500063"/>
            <a:ext cx="72151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spcBef>
                <a:spcPct val="50000"/>
              </a:spcBef>
            </a:pPr>
            <a:r>
              <a:rPr lang="en-US" altLang="es-MX" b="1" u="sng">
                <a:solidFill>
                  <a:srgbClr val="FFFF00"/>
                </a:solidFill>
              </a:rPr>
              <a:t>TEOREMAS Y PROPIEDADES DE LA TRANSFORMADA Z</a:t>
            </a:r>
            <a:endParaRPr lang="en-US" altLang="es-MX" u="sng">
              <a:solidFill>
                <a:srgbClr val="FFFF00"/>
              </a:solidFill>
              <a:latin typeface="Arial" charset="0"/>
            </a:endParaRPr>
          </a:p>
        </p:txBody>
      </p:sp>
    </p:spTree>
    <p:extLst>
      <p:ext uri="{BB962C8B-B14F-4D97-AF65-F5344CB8AC3E}">
        <p14:creationId xmlns:p14="http://schemas.microsoft.com/office/powerpoint/2010/main" xmlns="" val="167472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158750" y="228600"/>
            <a:ext cx="881697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spcBef>
                <a:spcPct val="50000"/>
              </a:spcBef>
            </a:pPr>
            <a:r>
              <a:rPr lang="en-US" altLang="es-MX" sz="1600" b="1" u="sng">
                <a:solidFill>
                  <a:srgbClr val="FFFF00"/>
                </a:solidFill>
              </a:rPr>
              <a:t>TEOREMAS Y PROPIEDADES DE LA TRANSFORMADA Z</a:t>
            </a:r>
            <a:endParaRPr lang="en-US" altLang="es-MX" u="sng">
              <a:solidFill>
                <a:srgbClr val="FFFF00"/>
              </a:solidFill>
              <a:latin typeface="Arial" charset="0"/>
            </a:endParaRPr>
          </a:p>
        </p:txBody>
      </p:sp>
      <p:grpSp>
        <p:nvGrpSpPr>
          <p:cNvPr id="2" name="Group 7"/>
          <p:cNvGrpSpPr>
            <a:grpSpLocks/>
          </p:cNvGrpSpPr>
          <p:nvPr/>
        </p:nvGrpSpPr>
        <p:grpSpPr bwMode="auto">
          <a:xfrm>
            <a:off x="214313" y="1643063"/>
            <a:ext cx="8669337" cy="1295400"/>
            <a:chOff x="84" y="458"/>
            <a:chExt cx="5461" cy="816"/>
          </a:xfrm>
        </p:grpSpPr>
        <p:sp>
          <p:nvSpPr>
            <p:cNvPr id="11270" name="Rectangle 4"/>
            <p:cNvSpPr>
              <a:spLocks noChangeArrowheads="1"/>
            </p:cNvSpPr>
            <p:nvPr/>
          </p:nvSpPr>
          <p:spPr bwMode="auto">
            <a:xfrm>
              <a:off x="84" y="458"/>
              <a:ext cx="5461" cy="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lstStyle>
              <a:lvl1pPr marL="180975"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30000"/>
                </a:lnSpc>
                <a:buFont typeface="Wingdings" pitchFamily="2" charset="2"/>
                <a:buChar char="Ø"/>
              </a:pPr>
              <a:r>
                <a:rPr lang="es-ES_tradnl" altLang="es-MX" sz="1400" i="1">
                  <a:solidFill>
                    <a:srgbClr val="FFFF00"/>
                  </a:solidFill>
                </a:rPr>
                <a:t> Corrimiento de la secuencia </a:t>
              </a:r>
              <a:endParaRPr lang="es-ES_tradnl" altLang="es-MX" sz="1400">
                <a:solidFill>
                  <a:srgbClr val="FFFF00"/>
                </a:solidFill>
              </a:endParaRPr>
            </a:p>
            <a:p>
              <a:pPr algn="just" eaLnBrk="1" hangingPunct="1">
                <a:lnSpc>
                  <a:spcPct val="130000"/>
                </a:lnSpc>
              </a:pPr>
              <a:r>
                <a:rPr lang="es-ES_tradnl" altLang="es-MX" sz="1400">
                  <a:solidFill>
                    <a:srgbClr val="FFFF00"/>
                  </a:solidFill>
                </a:rPr>
                <a:t>	P</a:t>
              </a:r>
              <a:r>
                <a:rPr lang="es-ES_tradnl" altLang="es-MX" sz="1400">
                  <a:solidFill>
                    <a:srgbClr val="FFFF00"/>
                  </a:solidFill>
                  <a:sym typeface="Courier New" pitchFamily="49" charset="0"/>
                </a:rPr>
                <a:t>ara la secuencia cuyos valores son </a:t>
              </a:r>
              <a:r>
                <a:rPr lang="es-ES_tradnl" altLang="es-MX" sz="1400" i="1">
                  <a:solidFill>
                    <a:srgbClr val="FFFF00"/>
                  </a:solidFill>
                  <a:sym typeface="Courier New" pitchFamily="49" charset="0"/>
                </a:rPr>
                <a:t>x</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n</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n</a:t>
              </a:r>
              <a:r>
                <a:rPr lang="es-ES_tradnl" altLang="es-MX" sz="1400" baseline="-25000">
                  <a:solidFill>
                    <a:srgbClr val="FFFF00"/>
                  </a:solidFill>
                  <a:sym typeface="Courier New" pitchFamily="49" charset="0"/>
                </a:rPr>
                <a:t>0</a:t>
              </a:r>
              <a:r>
                <a:rPr lang="es-ES_tradnl" altLang="es-MX" sz="1400">
                  <a:solidFill>
                    <a:srgbClr val="FFFF00"/>
                  </a:solidFill>
                  <a:sym typeface="Courier New" pitchFamily="49" charset="0"/>
                </a:rPr>
                <a:t>] se tiene</a:t>
              </a:r>
              <a:r>
                <a:rPr lang="es-ES_tradnl" altLang="es-MX">
                  <a:solidFill>
                    <a:srgbClr val="FFFF00"/>
                  </a:solidFill>
                </a:rPr>
                <a:t>                              </a:t>
              </a:r>
              <a:r>
                <a:rPr lang="es-ES_tradnl" altLang="es-MX" sz="1400">
                  <a:solidFill>
                    <a:srgbClr val="FFFF00"/>
                  </a:solidFill>
                </a:rPr>
                <a:t>Las </a:t>
              </a:r>
              <a:r>
                <a:rPr lang="es-ES_tradnl" altLang="es-MX" sz="1400" b="1">
                  <a:solidFill>
                    <a:srgbClr val="FFFF00"/>
                  </a:solidFill>
                </a:rPr>
                <a:t>RC </a:t>
              </a:r>
              <a:r>
                <a:rPr lang="es-ES_tradnl" altLang="es-MX" sz="1400">
                  <a:solidFill>
                    <a:srgbClr val="FFFF00"/>
                  </a:solidFill>
                </a:rPr>
                <a:t>de </a:t>
              </a:r>
              <a:r>
                <a:rPr lang="es-ES_tradnl" altLang="es-MX" sz="1400" i="1">
                  <a:solidFill>
                    <a:srgbClr val="FFFF00"/>
                  </a:solidFill>
                </a:rPr>
                <a:t>x</a:t>
              </a:r>
              <a:r>
                <a:rPr lang="es-ES_tradnl" altLang="es-MX" sz="1400">
                  <a:solidFill>
                    <a:srgbClr val="FFFF00"/>
                  </a:solidFill>
                </a:rPr>
                <a:t>[</a:t>
              </a:r>
              <a:r>
                <a:rPr lang="es-ES_tradnl" altLang="es-MX" sz="1400" i="1">
                  <a:solidFill>
                    <a:srgbClr val="FFFF00"/>
                  </a:solidFill>
                </a:rPr>
                <a:t>n</a:t>
              </a:r>
              <a:r>
                <a:rPr lang="es-ES_tradnl" altLang="es-MX" sz="1400">
                  <a:solidFill>
                    <a:srgbClr val="FFFF00"/>
                  </a:solidFill>
                </a:rPr>
                <a:t>] y </a:t>
              </a:r>
              <a:r>
                <a:rPr lang="es-ES_tradnl" altLang="es-MX" sz="1400" i="1">
                  <a:solidFill>
                    <a:srgbClr val="FFFF00"/>
                  </a:solidFill>
                </a:rPr>
                <a:t>x</a:t>
              </a:r>
              <a:r>
                <a:rPr lang="es-ES_tradnl" altLang="es-MX" sz="1400">
                  <a:solidFill>
                    <a:srgbClr val="FFFF00"/>
                  </a:solidFill>
                </a:rPr>
                <a:t>[</a:t>
              </a:r>
              <a:r>
                <a:rPr lang="es-ES_tradnl" altLang="es-MX" sz="1400" i="1">
                  <a:solidFill>
                    <a:srgbClr val="FFFF00"/>
                  </a:solidFill>
                </a:rPr>
                <a:t>n</a:t>
              </a:r>
              <a:r>
                <a:rPr lang="es-ES_tradnl" altLang="es-MX" sz="1400">
                  <a:solidFill>
                    <a:srgbClr val="FFFF00"/>
                  </a:solidFill>
                </a:rPr>
                <a:t>+</a:t>
              </a:r>
              <a:r>
                <a:rPr lang="es-ES_tradnl" altLang="es-MX" sz="1400" i="1">
                  <a:solidFill>
                    <a:srgbClr val="FFFF00"/>
                  </a:solidFill>
                </a:rPr>
                <a:t>n</a:t>
              </a:r>
              <a:r>
                <a:rPr lang="es-ES_tradnl" altLang="es-MX" sz="1400" baseline="-25000">
                  <a:solidFill>
                    <a:srgbClr val="FFFF00"/>
                  </a:solidFill>
                </a:rPr>
                <a:t>0</a:t>
              </a:r>
              <a:r>
                <a:rPr lang="es-ES_tradnl" altLang="es-MX" sz="1400">
                  <a:solidFill>
                    <a:srgbClr val="FFFF00"/>
                  </a:solidFill>
                </a:rPr>
                <a:t>]</a:t>
              </a:r>
              <a:r>
                <a:rPr lang="es-ES_tradnl" altLang="es-MX">
                  <a:solidFill>
                    <a:srgbClr val="FFFF00"/>
                  </a:solidFill>
                </a:rPr>
                <a:t> </a:t>
              </a:r>
              <a:r>
                <a:rPr lang="es-ES_tradnl" altLang="es-MX" sz="1400">
                  <a:solidFill>
                    <a:srgbClr val="FFFF00"/>
                  </a:solidFill>
                </a:rPr>
                <a:t>son idénticas, con la posible excepción de </a:t>
              </a:r>
              <a:r>
                <a:rPr lang="es-ES_tradnl" altLang="es-MX" sz="1400" i="1">
                  <a:solidFill>
                    <a:srgbClr val="FFFF00"/>
                  </a:solidFill>
                </a:rPr>
                <a:t>z</a:t>
              </a:r>
              <a:r>
                <a:rPr lang="es-ES_tradnl" altLang="es-MX" sz="1400">
                  <a:solidFill>
                    <a:srgbClr val="FFFF00"/>
                  </a:solidFill>
                </a:rPr>
                <a:t> = 0 o </a:t>
              </a:r>
              <a:r>
                <a:rPr lang="es-ES_tradnl" altLang="es-MX" sz="1400" i="1">
                  <a:solidFill>
                    <a:srgbClr val="FFFF00"/>
                  </a:solidFill>
                </a:rPr>
                <a:t>z</a:t>
              </a:r>
              <a:r>
                <a:rPr lang="es-ES_tradnl" altLang="es-MX" sz="1400">
                  <a:solidFill>
                    <a:srgbClr val="FFFF00"/>
                  </a:solidFill>
                </a:rPr>
                <a:t> = </a:t>
              </a:r>
              <a:r>
                <a:rPr lang="es-ES_tradnl" altLang="es-MX" sz="1400">
                  <a:solidFill>
                    <a:srgbClr val="FFFF00"/>
                  </a:solidFill>
                  <a:sym typeface="Symbol" pitchFamily="18" charset="2"/>
                </a:rPr>
                <a:t></a:t>
              </a:r>
              <a:r>
                <a:rPr lang="es-ES_tradnl" altLang="es-MX" sz="1400">
                  <a:solidFill>
                    <a:srgbClr val="FFFF00"/>
                  </a:solidFill>
                </a:rPr>
                <a:t>. Para valores de </a:t>
              </a:r>
              <a:r>
                <a:rPr lang="es-ES_tradnl" altLang="es-MX" sz="1400" i="1">
                  <a:solidFill>
                    <a:srgbClr val="FFFF00"/>
                  </a:solidFill>
                </a:rPr>
                <a:t>n</a:t>
              </a:r>
              <a:r>
                <a:rPr lang="es-ES_tradnl" altLang="es-MX" sz="1400" baseline="-25000">
                  <a:solidFill>
                    <a:srgbClr val="FFFF00"/>
                  </a:solidFill>
                </a:rPr>
                <a:t>0</a:t>
              </a:r>
              <a:r>
                <a:rPr lang="es-ES_tradnl" altLang="es-MX" sz="1400">
                  <a:solidFill>
                    <a:srgbClr val="FFFF00"/>
                  </a:solidFill>
                </a:rPr>
                <a:t> positivos, se introducen ceros en </a:t>
              </a:r>
              <a:r>
                <a:rPr lang="es-ES_tradnl" altLang="es-MX" sz="1400" i="1">
                  <a:solidFill>
                    <a:srgbClr val="FFFF00"/>
                  </a:solidFill>
                </a:rPr>
                <a:t>z</a:t>
              </a:r>
              <a:r>
                <a:rPr lang="es-ES_tradnl" altLang="es-MX" sz="1400">
                  <a:solidFill>
                    <a:srgbClr val="FFFF00"/>
                  </a:solidFill>
                </a:rPr>
                <a:t> = 0 y polos en  </a:t>
              </a:r>
              <a:r>
                <a:rPr lang="es-ES_tradnl" altLang="es-MX" sz="1400" i="1">
                  <a:solidFill>
                    <a:srgbClr val="FFFF00"/>
                  </a:solidFill>
                </a:rPr>
                <a:t>z</a:t>
              </a:r>
              <a:r>
                <a:rPr lang="es-ES_tradnl" altLang="es-MX" sz="1400">
                  <a:solidFill>
                    <a:srgbClr val="FFFF00"/>
                  </a:solidFill>
                </a:rPr>
                <a:t> = </a:t>
              </a:r>
              <a:r>
                <a:rPr lang="es-ES_tradnl" altLang="es-MX" sz="1400">
                  <a:solidFill>
                    <a:srgbClr val="FFFF00"/>
                  </a:solidFill>
                  <a:sym typeface="Symbol" pitchFamily="18" charset="2"/>
                </a:rPr>
                <a:t>,</a:t>
              </a:r>
              <a:r>
                <a:rPr lang="es-ES_tradnl" altLang="es-MX" sz="1400">
                  <a:solidFill>
                    <a:srgbClr val="FFFF00"/>
                  </a:solidFill>
                </a:rPr>
                <a:t> mientras que para valores negativos, se introducen polos en el origen y ceros en </a:t>
              </a:r>
              <a:r>
                <a:rPr lang="es-ES_tradnl" altLang="es-MX" sz="1400">
                  <a:solidFill>
                    <a:srgbClr val="FFFF00"/>
                  </a:solidFill>
                  <a:sym typeface="Symbol" pitchFamily="18" charset="2"/>
                </a:rPr>
                <a:t>.</a:t>
              </a:r>
              <a:r>
                <a:rPr lang="es-ES_tradnl" altLang="es-MX" sz="1400">
                  <a:solidFill>
                    <a:srgbClr val="FFFF00"/>
                  </a:solidFill>
                </a:rPr>
                <a:t> </a:t>
              </a:r>
              <a:endParaRPr lang="en-US" altLang="es-MX" sz="1400">
                <a:solidFill>
                  <a:srgbClr val="FFFF00"/>
                </a:solidFill>
              </a:endParaRPr>
            </a:p>
          </p:txBody>
        </p:sp>
        <p:graphicFrame>
          <p:nvGraphicFramePr>
            <p:cNvPr id="11266" name="Object 9"/>
            <p:cNvGraphicFramePr>
              <a:graphicFrameLocks noChangeAspect="1"/>
            </p:cNvGraphicFramePr>
            <p:nvPr/>
          </p:nvGraphicFramePr>
          <p:xfrm>
            <a:off x="2567" y="676"/>
            <a:ext cx="1120" cy="184"/>
          </p:xfrm>
          <a:graphic>
            <a:graphicData uri="http://schemas.openxmlformats.org/presentationml/2006/ole">
              <p:oleObj spid="_x0000_s145414" name="Ecuación" r:id="rId3" imgW="1473200" imgH="241300" progId="Equation.3">
                <p:embed/>
              </p:oleObj>
            </a:graphicData>
          </a:graphic>
        </p:graphicFrame>
      </p:grpSp>
      <p:sp>
        <p:nvSpPr>
          <p:cNvPr id="6" name="Rectangle 4"/>
          <p:cNvSpPr>
            <a:spLocks noChangeArrowheads="1"/>
          </p:cNvSpPr>
          <p:nvPr/>
        </p:nvSpPr>
        <p:spPr bwMode="auto">
          <a:xfrm>
            <a:off x="214313" y="3070225"/>
            <a:ext cx="8669337" cy="1709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lstStyle>
            <a:lvl1pPr marL="180975"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30000"/>
              </a:lnSpc>
              <a:buFont typeface="Wingdings" pitchFamily="2" charset="2"/>
              <a:buChar char="Ø"/>
            </a:pPr>
            <a:r>
              <a:rPr lang="es-ES_tradnl" altLang="es-MX" sz="1400" i="1">
                <a:solidFill>
                  <a:srgbClr val="FFFF00"/>
                </a:solidFill>
              </a:rPr>
              <a:t> Multiplicación por una secuencia exponencial </a:t>
            </a:r>
            <a:endParaRPr lang="es-ES_tradnl" altLang="es-MX" sz="1400">
              <a:solidFill>
                <a:srgbClr val="FFFF00"/>
              </a:solidFill>
            </a:endParaRPr>
          </a:p>
          <a:p>
            <a:pPr algn="just" eaLnBrk="1" hangingPunct="1">
              <a:lnSpc>
                <a:spcPct val="130000"/>
              </a:lnSpc>
            </a:pPr>
            <a:r>
              <a:rPr lang="es-ES_tradnl" altLang="es-MX" sz="1400">
                <a:solidFill>
                  <a:srgbClr val="FFFF00"/>
                </a:solidFill>
              </a:rPr>
              <a:t>	Para la</a:t>
            </a:r>
            <a:r>
              <a:rPr lang="es-ES_tradnl" altLang="es-MX" sz="1400">
                <a:solidFill>
                  <a:srgbClr val="FFFF00"/>
                </a:solidFill>
                <a:sym typeface="Courier New" pitchFamily="49" charset="0"/>
              </a:rPr>
              <a:t> secuencia </a:t>
            </a:r>
            <a:r>
              <a:rPr lang="es-ES_tradnl" altLang="es-MX" sz="1400" i="1">
                <a:solidFill>
                  <a:srgbClr val="FFFF00"/>
                </a:solidFill>
                <a:sym typeface="Courier New" pitchFamily="49" charset="0"/>
              </a:rPr>
              <a:t>a</a:t>
            </a:r>
            <a:r>
              <a:rPr lang="es-ES_tradnl" altLang="es-MX" sz="1400" i="1" baseline="30000">
                <a:solidFill>
                  <a:srgbClr val="FFFF00"/>
                </a:solidFill>
                <a:sym typeface="Courier New" pitchFamily="49" charset="0"/>
              </a:rPr>
              <a:t>n</a:t>
            </a:r>
            <a:r>
              <a:rPr lang="en-US" altLang="es-MX" sz="1400">
                <a:solidFill>
                  <a:srgbClr val="FFFF00"/>
                </a:solidFill>
                <a:cs typeface="Times New Roman" pitchFamily="18" charset="0"/>
                <a:sym typeface="Courier New" pitchFamily="49" charset="0"/>
              </a:rPr>
              <a:t>·</a:t>
            </a:r>
            <a:r>
              <a:rPr lang="es-ES_tradnl" altLang="es-MX" sz="1400" i="1">
                <a:solidFill>
                  <a:srgbClr val="FFFF00"/>
                </a:solidFill>
                <a:sym typeface="Courier New" pitchFamily="49" charset="0"/>
              </a:rPr>
              <a:t>x</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n</a:t>
            </a:r>
            <a:r>
              <a:rPr lang="es-ES_tradnl" altLang="es-MX" sz="1400">
                <a:solidFill>
                  <a:srgbClr val="FFFF00"/>
                </a:solidFill>
                <a:sym typeface="Courier New" pitchFamily="49" charset="0"/>
              </a:rPr>
              <a:t>], donde </a:t>
            </a:r>
            <a:r>
              <a:rPr lang="es-ES_tradnl" altLang="es-MX" sz="1400" i="1">
                <a:solidFill>
                  <a:srgbClr val="FFFF00"/>
                </a:solidFill>
                <a:sym typeface="Courier New" pitchFamily="49" charset="0"/>
              </a:rPr>
              <a:t>a </a:t>
            </a:r>
            <a:r>
              <a:rPr lang="es-ES_tradnl" altLang="es-MX" sz="1400">
                <a:solidFill>
                  <a:srgbClr val="FFFF00"/>
                </a:solidFill>
                <a:sym typeface="Courier New" pitchFamily="49" charset="0"/>
              </a:rPr>
              <a:t>puede ser compleja, </a:t>
            </a:r>
            <a:r>
              <a:rPr lang="es-ES_tradnl" altLang="es-MX" sz="1400" i="1">
                <a:solidFill>
                  <a:srgbClr val="FFFF00"/>
                </a:solidFill>
                <a:sym typeface="Courier New" pitchFamily="49" charset="0"/>
              </a:rPr>
              <a:t>Z</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a</a:t>
            </a:r>
            <a:r>
              <a:rPr lang="es-ES_tradnl" altLang="es-MX" sz="1400" i="1" baseline="30000">
                <a:solidFill>
                  <a:srgbClr val="FFFF00"/>
                </a:solidFill>
                <a:sym typeface="Courier New" pitchFamily="49" charset="0"/>
              </a:rPr>
              <a:t>n</a:t>
            </a:r>
            <a:r>
              <a:rPr lang="es-ES_tradnl" altLang="es-MX" sz="1400">
                <a:solidFill>
                  <a:srgbClr val="FFFF00"/>
                </a:solidFill>
                <a:cs typeface="Times New Roman" pitchFamily="18" charset="0"/>
                <a:sym typeface="Courier New" pitchFamily="49" charset="0"/>
              </a:rPr>
              <a:t>∙</a:t>
            </a:r>
            <a:r>
              <a:rPr lang="es-ES_tradnl" altLang="es-MX" sz="1400" i="1">
                <a:solidFill>
                  <a:srgbClr val="FFFF00"/>
                </a:solidFill>
                <a:cs typeface="Times New Roman" pitchFamily="18" charset="0"/>
                <a:sym typeface="Courier New" pitchFamily="49" charset="0"/>
              </a:rPr>
              <a:t>x</a:t>
            </a:r>
            <a:r>
              <a:rPr lang="es-ES_tradnl" altLang="es-MX" sz="1400">
                <a:solidFill>
                  <a:srgbClr val="FFFF00"/>
                </a:solidFill>
                <a:cs typeface="Times New Roman" pitchFamily="18" charset="0"/>
                <a:sym typeface="Courier New" pitchFamily="49" charset="0"/>
              </a:rPr>
              <a:t>[</a:t>
            </a:r>
            <a:r>
              <a:rPr lang="es-ES_tradnl" altLang="es-MX" sz="1400" i="1">
                <a:solidFill>
                  <a:srgbClr val="FFFF00"/>
                </a:solidFill>
                <a:cs typeface="Times New Roman" pitchFamily="18" charset="0"/>
                <a:sym typeface="Courier New" pitchFamily="49" charset="0"/>
              </a:rPr>
              <a:t>n</a:t>
            </a:r>
            <a:r>
              <a:rPr lang="es-ES_tradnl" altLang="es-MX" sz="1400">
                <a:solidFill>
                  <a:srgbClr val="FFFF00"/>
                </a:solidFill>
                <a:cs typeface="Times New Roman" pitchFamily="18" charset="0"/>
                <a:sym typeface="Courier New" pitchFamily="49" charset="0"/>
              </a:rPr>
              <a:t>]] = </a:t>
            </a:r>
            <a:r>
              <a:rPr lang="es-ES_tradnl" altLang="es-MX" sz="1400" i="1">
                <a:solidFill>
                  <a:srgbClr val="FFFF00"/>
                </a:solidFill>
                <a:cs typeface="Times New Roman" pitchFamily="18" charset="0"/>
                <a:sym typeface="Courier New" pitchFamily="49" charset="0"/>
              </a:rPr>
              <a:t>X</a:t>
            </a:r>
            <a:r>
              <a:rPr lang="es-ES_tradnl" altLang="es-MX" sz="1400">
                <a:solidFill>
                  <a:srgbClr val="FFFF00"/>
                </a:solidFill>
                <a:cs typeface="Times New Roman" pitchFamily="18" charset="0"/>
                <a:sym typeface="Courier New" pitchFamily="49" charset="0"/>
              </a:rPr>
              <a:t>(</a:t>
            </a:r>
            <a:r>
              <a:rPr lang="es-ES_tradnl" altLang="es-MX" sz="1400" i="1">
                <a:solidFill>
                  <a:srgbClr val="FFFF00"/>
                </a:solidFill>
                <a:cs typeface="Times New Roman" pitchFamily="18" charset="0"/>
                <a:sym typeface="Courier New" pitchFamily="49" charset="0"/>
              </a:rPr>
              <a:t>a</a:t>
            </a:r>
            <a:r>
              <a:rPr lang="es-ES_tradnl" altLang="es-MX" sz="1400" baseline="30000">
                <a:solidFill>
                  <a:srgbClr val="FFFF00"/>
                </a:solidFill>
                <a:cs typeface="Times New Roman" pitchFamily="18" charset="0"/>
                <a:sym typeface="Courier New" pitchFamily="49" charset="0"/>
              </a:rPr>
              <a:t>-1</a:t>
            </a:r>
            <a:r>
              <a:rPr lang="es-ES_tradnl" altLang="es-MX" sz="1400">
                <a:solidFill>
                  <a:srgbClr val="FFFF00"/>
                </a:solidFill>
                <a:cs typeface="Times New Roman" pitchFamily="18" charset="0"/>
                <a:sym typeface="Symbol" pitchFamily="18" charset="2"/>
              </a:rPr>
              <a:t></a:t>
            </a:r>
            <a:r>
              <a:rPr lang="es-ES_tradnl" altLang="es-MX" sz="1400" i="1">
                <a:solidFill>
                  <a:srgbClr val="FFFF00"/>
                </a:solidFill>
                <a:cs typeface="Times New Roman" pitchFamily="18" charset="0"/>
                <a:sym typeface="Symbol" pitchFamily="18" charset="2"/>
              </a:rPr>
              <a:t>z</a:t>
            </a:r>
            <a:r>
              <a:rPr lang="es-ES_tradnl" altLang="es-MX" sz="1400">
                <a:solidFill>
                  <a:srgbClr val="FFFF00"/>
                </a:solidFill>
                <a:cs typeface="Times New Roman" pitchFamily="18" charset="0"/>
                <a:sym typeface="Symbol" pitchFamily="18" charset="2"/>
              </a:rPr>
              <a:t>) con  </a:t>
            </a:r>
            <a:r>
              <a:rPr lang="es-ES_tradnl" altLang="es-MX" sz="1000">
                <a:solidFill>
                  <a:srgbClr val="FFFF00"/>
                </a:solidFill>
                <a:cs typeface="Times New Roman" pitchFamily="18" charset="0"/>
                <a:sym typeface="Symbol" pitchFamily="18" charset="2"/>
              </a:rPr>
              <a:t> </a:t>
            </a:r>
            <a:r>
              <a:rPr lang="es-ES_tradnl" altLang="es-MX" sz="1400" i="1">
                <a:solidFill>
                  <a:srgbClr val="FFFF00"/>
                </a:solidFill>
                <a:cs typeface="Times New Roman" pitchFamily="18" charset="0"/>
                <a:sym typeface="Symbol" pitchFamily="18" charset="2"/>
              </a:rPr>
              <a:t>a</a:t>
            </a:r>
            <a:r>
              <a:rPr lang="es-ES_tradnl" altLang="es-MX" sz="1000" i="1">
                <a:solidFill>
                  <a:srgbClr val="FFFF00"/>
                </a:solidFill>
                <a:cs typeface="Times New Roman" pitchFamily="18" charset="0"/>
                <a:sym typeface="Symbol" pitchFamily="18" charset="2"/>
              </a:rPr>
              <a:t> </a:t>
            </a:r>
            <a:r>
              <a:rPr lang="es-ES_tradnl" altLang="es-MX" sz="1400">
                <a:solidFill>
                  <a:srgbClr val="FFFF00"/>
                </a:solidFill>
                <a:cs typeface="Times New Roman" pitchFamily="18" charset="0"/>
                <a:sym typeface="Symbol" pitchFamily="18" charset="2"/>
              </a:rPr>
              <a:t>∙</a:t>
            </a:r>
            <a:r>
              <a:rPr lang="es-ES_tradnl" altLang="es-MX" sz="1400" i="1">
                <a:solidFill>
                  <a:srgbClr val="FFFF00"/>
                </a:solidFill>
                <a:cs typeface="Times New Roman" pitchFamily="18" charset="0"/>
                <a:sym typeface="Symbol" pitchFamily="18" charset="2"/>
              </a:rPr>
              <a:t>Rx</a:t>
            </a:r>
            <a:r>
              <a:rPr lang="es-ES_tradnl" altLang="es-MX" sz="1600" baseline="30000">
                <a:solidFill>
                  <a:srgbClr val="FFFF00"/>
                </a:solidFill>
                <a:cs typeface="Times New Roman" pitchFamily="18" charset="0"/>
                <a:sym typeface="Symbol" pitchFamily="18" charset="2"/>
              </a:rPr>
              <a:t>-</a:t>
            </a:r>
            <a:r>
              <a:rPr lang="es-ES_tradnl" altLang="es-MX" sz="1400">
                <a:solidFill>
                  <a:srgbClr val="FFFF00"/>
                </a:solidFill>
                <a:cs typeface="Times New Roman" pitchFamily="18" charset="0"/>
                <a:sym typeface="Symbol" pitchFamily="18" charset="2"/>
              </a:rPr>
              <a:t> &lt; </a:t>
            </a:r>
            <a:r>
              <a:rPr lang="es-ES_tradnl" altLang="es-MX" sz="1000">
                <a:solidFill>
                  <a:srgbClr val="FFFF00"/>
                </a:solidFill>
                <a:cs typeface="Times New Roman" pitchFamily="18" charset="0"/>
                <a:sym typeface="Symbol" pitchFamily="18" charset="2"/>
              </a:rPr>
              <a:t> </a:t>
            </a:r>
            <a:r>
              <a:rPr lang="es-ES_tradnl" altLang="es-MX" sz="1400" i="1">
                <a:solidFill>
                  <a:srgbClr val="FFFF00"/>
                </a:solidFill>
                <a:cs typeface="Times New Roman" pitchFamily="18" charset="0"/>
                <a:sym typeface="Symbol" pitchFamily="18" charset="2"/>
              </a:rPr>
              <a:t>z</a:t>
            </a:r>
            <a:r>
              <a:rPr lang="es-ES_tradnl" altLang="es-MX" sz="1000" i="1">
                <a:solidFill>
                  <a:srgbClr val="FFFF00"/>
                </a:solidFill>
                <a:cs typeface="Times New Roman" pitchFamily="18" charset="0"/>
                <a:sym typeface="Symbol" pitchFamily="18" charset="2"/>
              </a:rPr>
              <a:t> </a:t>
            </a:r>
            <a:r>
              <a:rPr lang="es-ES_tradnl" altLang="es-MX" sz="1400">
                <a:solidFill>
                  <a:srgbClr val="FFFF00"/>
                </a:solidFill>
                <a:cs typeface="Times New Roman" pitchFamily="18" charset="0"/>
                <a:sym typeface="Symbol" pitchFamily="18" charset="2"/>
              </a:rPr>
              <a:t> &lt; </a:t>
            </a:r>
            <a:r>
              <a:rPr lang="es-ES_tradnl" altLang="es-MX" sz="1000">
                <a:solidFill>
                  <a:srgbClr val="FFFF00"/>
                </a:solidFill>
                <a:cs typeface="Times New Roman" pitchFamily="18" charset="0"/>
                <a:sym typeface="Symbol" pitchFamily="18" charset="2"/>
              </a:rPr>
              <a:t> </a:t>
            </a:r>
            <a:r>
              <a:rPr lang="es-ES_tradnl" altLang="es-MX" sz="1400" i="1">
                <a:solidFill>
                  <a:srgbClr val="FFFF00"/>
                </a:solidFill>
                <a:cs typeface="Times New Roman" pitchFamily="18" charset="0"/>
                <a:sym typeface="Symbol" pitchFamily="18" charset="2"/>
              </a:rPr>
              <a:t>a</a:t>
            </a:r>
            <a:r>
              <a:rPr lang="es-ES_tradnl" altLang="es-MX" sz="1000">
                <a:solidFill>
                  <a:srgbClr val="FFFF00"/>
                </a:solidFill>
                <a:cs typeface="Times New Roman" pitchFamily="18" charset="0"/>
                <a:sym typeface="Symbol" pitchFamily="18" charset="2"/>
              </a:rPr>
              <a:t> </a:t>
            </a:r>
            <a:r>
              <a:rPr lang="es-ES_tradnl" altLang="es-MX" sz="1400">
                <a:solidFill>
                  <a:srgbClr val="FFFF00"/>
                </a:solidFill>
                <a:cs typeface="Times New Roman" pitchFamily="18" charset="0"/>
                <a:sym typeface="Symbol" pitchFamily="18" charset="2"/>
              </a:rPr>
              <a:t>∙</a:t>
            </a:r>
            <a:r>
              <a:rPr lang="es-ES_tradnl" altLang="es-MX" sz="1400" i="1">
                <a:solidFill>
                  <a:srgbClr val="FFFF00"/>
                </a:solidFill>
                <a:cs typeface="Times New Roman" pitchFamily="18" charset="0"/>
                <a:sym typeface="Symbol" pitchFamily="18" charset="2"/>
              </a:rPr>
              <a:t>Rx</a:t>
            </a:r>
            <a:r>
              <a:rPr lang="es-ES_tradnl" altLang="es-MX" sz="1400" baseline="30000">
                <a:solidFill>
                  <a:srgbClr val="FFFF00"/>
                </a:solidFill>
                <a:cs typeface="Times New Roman" pitchFamily="18" charset="0"/>
                <a:sym typeface="Symbol" pitchFamily="18" charset="2"/>
              </a:rPr>
              <a:t>+</a:t>
            </a:r>
            <a:r>
              <a:rPr lang="es-ES_tradnl" altLang="es-MX" sz="1400">
                <a:solidFill>
                  <a:srgbClr val="FFFF00"/>
                </a:solidFill>
                <a:sym typeface="Courier New" pitchFamily="49" charset="0"/>
              </a:rPr>
              <a:t>. Si </a:t>
            </a:r>
            <a:r>
              <a:rPr lang="es-ES_tradnl" altLang="es-MX" sz="1400" i="1">
                <a:solidFill>
                  <a:srgbClr val="FFFF00"/>
                </a:solidFill>
                <a:sym typeface="Courier New" pitchFamily="49" charset="0"/>
              </a:rPr>
              <a:t>X</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z</a:t>
            </a:r>
            <a:r>
              <a:rPr lang="es-ES_tradnl" altLang="es-MX" sz="1400">
                <a:solidFill>
                  <a:srgbClr val="FFFF00"/>
                </a:solidFill>
                <a:sym typeface="Courier New" pitchFamily="49" charset="0"/>
              </a:rPr>
              <a:t>) tiene un polo en </a:t>
            </a:r>
            <a:r>
              <a:rPr lang="es-ES_tradnl" altLang="es-MX" sz="1400" i="1">
                <a:solidFill>
                  <a:srgbClr val="FFFF00"/>
                </a:solidFill>
                <a:sym typeface="Courier New" pitchFamily="49" charset="0"/>
              </a:rPr>
              <a:t>z</a:t>
            </a:r>
            <a:r>
              <a:rPr lang="es-ES_tradnl" altLang="es-MX" sz="1400" baseline="-25000">
                <a:solidFill>
                  <a:srgbClr val="FFFF00"/>
                </a:solidFill>
                <a:sym typeface="Courier New" pitchFamily="49" charset="0"/>
              </a:rPr>
              <a:t>1</a:t>
            </a:r>
            <a:r>
              <a:rPr lang="es-ES_tradnl" altLang="es-MX" sz="1400">
                <a:solidFill>
                  <a:srgbClr val="FFFF00"/>
                </a:solidFill>
                <a:sym typeface="Courier New" pitchFamily="49" charset="0"/>
              </a:rPr>
              <a:t>, entonces </a:t>
            </a:r>
            <a:r>
              <a:rPr lang="es-ES_tradnl" altLang="es-MX" sz="1400" i="1">
                <a:solidFill>
                  <a:srgbClr val="FFFF00"/>
                </a:solidFill>
                <a:sym typeface="Courier New" pitchFamily="49" charset="0"/>
              </a:rPr>
              <a:t>X</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a</a:t>
            </a:r>
            <a:r>
              <a:rPr lang="es-ES_tradnl" altLang="es-MX" sz="1400" baseline="30000">
                <a:solidFill>
                  <a:srgbClr val="FFFF00"/>
                </a:solidFill>
                <a:sym typeface="Courier New" pitchFamily="49" charset="0"/>
              </a:rPr>
              <a:t>-1</a:t>
            </a:r>
            <a:r>
              <a:rPr lang="es-ES_tradnl" altLang="es-MX" sz="1400">
                <a:solidFill>
                  <a:srgbClr val="FFFF00"/>
                </a:solidFill>
                <a:sym typeface="Symbol" pitchFamily="18" charset="2"/>
              </a:rPr>
              <a:t></a:t>
            </a:r>
            <a:r>
              <a:rPr lang="es-ES_tradnl" altLang="es-MX" sz="1400" i="1">
                <a:solidFill>
                  <a:srgbClr val="FFFF00"/>
                </a:solidFill>
                <a:sym typeface="Symbol" pitchFamily="18" charset="2"/>
              </a:rPr>
              <a:t>z</a:t>
            </a:r>
            <a:r>
              <a:rPr lang="es-ES_tradnl" altLang="es-MX" sz="1400">
                <a:solidFill>
                  <a:srgbClr val="FFFF00"/>
                </a:solidFill>
                <a:sym typeface="Symbol" pitchFamily="18" charset="2"/>
              </a:rPr>
              <a:t>)</a:t>
            </a:r>
            <a:r>
              <a:rPr lang="es-ES_tradnl" altLang="es-MX" sz="1400">
                <a:solidFill>
                  <a:srgbClr val="FFFF00"/>
                </a:solidFill>
                <a:sym typeface="Courier New" pitchFamily="49" charset="0"/>
              </a:rPr>
              <a:t> tendrá un polo en </a:t>
            </a:r>
            <a:r>
              <a:rPr lang="es-ES_tradnl" altLang="es-MX" sz="1400" i="1">
                <a:solidFill>
                  <a:srgbClr val="FFFF00"/>
                </a:solidFill>
                <a:sym typeface="Courier New" pitchFamily="49" charset="0"/>
              </a:rPr>
              <a:t>a</a:t>
            </a:r>
            <a:r>
              <a:rPr lang="es-ES_tradnl" altLang="es-MX" sz="1400">
                <a:solidFill>
                  <a:srgbClr val="FFFF00"/>
                </a:solidFill>
                <a:cs typeface="Times New Roman" pitchFamily="18" charset="0"/>
                <a:sym typeface="Courier New" pitchFamily="49" charset="0"/>
              </a:rPr>
              <a:t>∙</a:t>
            </a:r>
            <a:r>
              <a:rPr lang="es-ES_tradnl" altLang="es-MX" sz="1400" i="1">
                <a:solidFill>
                  <a:srgbClr val="FFFF00"/>
                </a:solidFill>
                <a:cs typeface="Times New Roman" pitchFamily="18" charset="0"/>
                <a:sym typeface="Courier New" pitchFamily="49" charset="0"/>
              </a:rPr>
              <a:t>z</a:t>
            </a:r>
            <a:r>
              <a:rPr lang="es-ES_tradnl" altLang="es-MX" sz="1400" baseline="-25000">
                <a:solidFill>
                  <a:srgbClr val="FFFF00"/>
                </a:solidFill>
                <a:cs typeface="Times New Roman" pitchFamily="18" charset="0"/>
                <a:sym typeface="Courier New" pitchFamily="49" charset="0"/>
              </a:rPr>
              <a:t>1</a:t>
            </a:r>
            <a:r>
              <a:rPr lang="es-ES_tradnl" altLang="es-MX" sz="1400">
                <a:solidFill>
                  <a:srgbClr val="FFFF00"/>
                </a:solidFill>
                <a:cs typeface="Times New Roman" pitchFamily="18" charset="0"/>
                <a:sym typeface="Courier New" pitchFamily="49" charset="0"/>
              </a:rPr>
              <a:t>. En general, todas las ubicaciones de los polos y ceros están escaleadas por un factor </a:t>
            </a:r>
            <a:r>
              <a:rPr lang="es-ES_tradnl" altLang="es-MX" sz="1400" i="1">
                <a:solidFill>
                  <a:srgbClr val="FFFF00"/>
                </a:solidFill>
                <a:cs typeface="Times New Roman" pitchFamily="18" charset="0"/>
                <a:sym typeface="Courier New" pitchFamily="49" charset="0"/>
              </a:rPr>
              <a:t>a</a:t>
            </a:r>
            <a:r>
              <a:rPr lang="es-ES_tradnl" altLang="es-MX" sz="1400">
                <a:solidFill>
                  <a:srgbClr val="FFFF00"/>
                </a:solidFill>
                <a:cs typeface="Times New Roman" pitchFamily="18" charset="0"/>
                <a:sym typeface="Courier New" pitchFamily="49" charset="0"/>
              </a:rPr>
              <a:t>. Si es real positivo, se interpreta como una expansión o compresión del plano </a:t>
            </a:r>
            <a:r>
              <a:rPr lang="es-ES_tradnl" altLang="es-MX" sz="1400" i="1">
                <a:solidFill>
                  <a:srgbClr val="FFFF00"/>
                </a:solidFill>
                <a:cs typeface="Times New Roman" pitchFamily="18" charset="0"/>
                <a:sym typeface="Courier New" pitchFamily="49" charset="0"/>
              </a:rPr>
              <a:t>Z</a:t>
            </a:r>
            <a:r>
              <a:rPr lang="es-ES_tradnl" altLang="es-MX" sz="1400">
                <a:solidFill>
                  <a:srgbClr val="FFFF00"/>
                </a:solidFill>
                <a:cs typeface="Times New Roman" pitchFamily="18" charset="0"/>
                <a:sym typeface="Courier New" pitchFamily="49" charset="0"/>
              </a:rPr>
              <a:t>. Si </a:t>
            </a:r>
            <a:r>
              <a:rPr lang="es-ES_tradnl" altLang="es-MX" sz="1400" i="1">
                <a:solidFill>
                  <a:srgbClr val="FFFF00"/>
                </a:solidFill>
                <a:cs typeface="Times New Roman" pitchFamily="18" charset="0"/>
                <a:sym typeface="Courier New" pitchFamily="49" charset="0"/>
              </a:rPr>
              <a:t>a</a:t>
            </a:r>
            <a:r>
              <a:rPr lang="es-ES_tradnl" altLang="es-MX" sz="1400">
                <a:solidFill>
                  <a:srgbClr val="FFFF00"/>
                </a:solidFill>
                <a:cs typeface="Times New Roman" pitchFamily="18" charset="0"/>
                <a:sym typeface="Courier New" pitchFamily="49" charset="0"/>
              </a:rPr>
              <a:t> es compleja de magnitud unitaria, la escala corresponde a una rotación en el plano </a:t>
            </a:r>
            <a:r>
              <a:rPr lang="es-ES_tradnl" altLang="es-MX" sz="1400" i="1">
                <a:solidFill>
                  <a:srgbClr val="FFFF00"/>
                </a:solidFill>
                <a:cs typeface="Times New Roman" pitchFamily="18" charset="0"/>
                <a:sym typeface="Courier New" pitchFamily="49" charset="0"/>
              </a:rPr>
              <a:t>Z</a:t>
            </a:r>
            <a:r>
              <a:rPr lang="es-ES_tradnl" altLang="es-MX" sz="1400">
                <a:solidFill>
                  <a:srgbClr val="FFFF00"/>
                </a:solidFill>
                <a:cs typeface="Times New Roman" pitchFamily="18" charset="0"/>
                <a:sym typeface="Courier New" pitchFamily="49" charset="0"/>
              </a:rPr>
              <a:t>, provocando que los polos y ceros cambien a lo largo de círculos centrados en el origen.</a:t>
            </a:r>
            <a:r>
              <a:rPr lang="es-ES_tradnl" altLang="es-MX" sz="1400">
                <a:solidFill>
                  <a:srgbClr val="FFFF00"/>
                </a:solidFill>
                <a:sym typeface="Courier New" pitchFamily="49" charset="0"/>
              </a:rPr>
              <a:t> </a:t>
            </a:r>
            <a:endParaRPr lang="en-US" altLang="es-MX" sz="1400">
              <a:solidFill>
                <a:srgbClr val="FFFF00"/>
              </a:solidFill>
            </a:endParaRPr>
          </a:p>
        </p:txBody>
      </p:sp>
    </p:spTree>
    <p:extLst>
      <p:ext uri="{BB962C8B-B14F-4D97-AF65-F5344CB8AC3E}">
        <p14:creationId xmlns:p14="http://schemas.microsoft.com/office/powerpoint/2010/main" xmlns="" val="1360872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285750" y="1785938"/>
            <a:ext cx="8669338" cy="679450"/>
            <a:chOff x="87" y="2568"/>
            <a:chExt cx="5461" cy="428"/>
          </a:xfrm>
        </p:grpSpPr>
        <p:sp>
          <p:nvSpPr>
            <p:cNvPr id="12302" name="Rectangle 4"/>
            <p:cNvSpPr>
              <a:spLocks noChangeArrowheads="1"/>
            </p:cNvSpPr>
            <p:nvPr/>
          </p:nvSpPr>
          <p:spPr bwMode="auto">
            <a:xfrm>
              <a:off x="87" y="2568"/>
              <a:ext cx="5461" cy="3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lstStyle>
              <a:lvl1pPr marL="180975"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30000"/>
                </a:lnSpc>
                <a:buFont typeface="Wingdings" pitchFamily="2" charset="2"/>
                <a:buChar char="Ø"/>
              </a:pPr>
              <a:r>
                <a:rPr lang="es-ES_tradnl" altLang="es-MX" sz="1400" i="1">
                  <a:solidFill>
                    <a:srgbClr val="FFFF00"/>
                  </a:solidFill>
                </a:rPr>
                <a:t> Diferenciación de X(z) </a:t>
              </a:r>
              <a:endParaRPr lang="es-ES_tradnl" altLang="es-MX" sz="1400">
                <a:solidFill>
                  <a:srgbClr val="FFFF00"/>
                </a:solidFill>
              </a:endParaRPr>
            </a:p>
            <a:p>
              <a:pPr algn="just" eaLnBrk="1" hangingPunct="1">
                <a:lnSpc>
                  <a:spcPct val="130000"/>
                </a:lnSpc>
              </a:pPr>
              <a:r>
                <a:rPr lang="es-ES_tradnl" altLang="es-MX" sz="1400">
                  <a:solidFill>
                    <a:srgbClr val="FFFF00"/>
                  </a:solidFill>
                </a:rPr>
                <a:t>	La TZ de </a:t>
              </a:r>
              <a:r>
                <a:rPr lang="es-ES_tradnl" altLang="es-MX" sz="1400" i="1">
                  <a:solidFill>
                    <a:srgbClr val="FFFF00"/>
                  </a:solidFill>
                  <a:sym typeface="Courier New" pitchFamily="49" charset="0"/>
                </a:rPr>
                <a:t>x</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n</a:t>
              </a:r>
              <a:r>
                <a:rPr lang="es-ES_tradnl" altLang="es-MX" sz="1400">
                  <a:solidFill>
                    <a:srgbClr val="FFFF00"/>
                  </a:solidFill>
                  <a:sym typeface="Courier New" pitchFamily="49" charset="0"/>
                </a:rPr>
                <a:t>] linealmente pesada es:  </a:t>
              </a:r>
              <a:endParaRPr lang="en-US" altLang="es-MX" sz="1400">
                <a:solidFill>
                  <a:srgbClr val="FFFF00"/>
                </a:solidFill>
              </a:endParaRPr>
            </a:p>
          </p:txBody>
        </p:sp>
        <p:graphicFrame>
          <p:nvGraphicFramePr>
            <p:cNvPr id="12293" name="Object 13"/>
            <p:cNvGraphicFramePr>
              <a:graphicFrameLocks noChangeAspect="1"/>
            </p:cNvGraphicFramePr>
            <p:nvPr/>
          </p:nvGraphicFramePr>
          <p:xfrm>
            <a:off x="1947" y="2699"/>
            <a:ext cx="1025" cy="297"/>
          </p:xfrm>
          <a:graphic>
            <a:graphicData uri="http://schemas.openxmlformats.org/presentationml/2006/ole">
              <p:oleObj spid="_x0000_s146454" name="Ecuación" r:id="rId3" imgW="1358310" imgH="393529" progId="Equation.3">
                <p:embed/>
              </p:oleObj>
            </a:graphicData>
          </a:graphic>
        </p:graphicFrame>
        <p:graphicFrame>
          <p:nvGraphicFramePr>
            <p:cNvPr id="12294" name="Object 14"/>
            <p:cNvGraphicFramePr>
              <a:graphicFrameLocks noChangeAspect="1"/>
            </p:cNvGraphicFramePr>
            <p:nvPr/>
          </p:nvGraphicFramePr>
          <p:xfrm>
            <a:off x="3162" y="2755"/>
            <a:ext cx="714" cy="193"/>
          </p:xfrm>
          <a:graphic>
            <a:graphicData uri="http://schemas.openxmlformats.org/presentationml/2006/ole">
              <p:oleObj spid="_x0000_s146455" name="Ecuación" r:id="rId4" imgW="939392" imgH="253890" progId="Equation.3">
                <p:embed/>
              </p:oleObj>
            </a:graphicData>
          </a:graphic>
        </p:graphicFrame>
      </p:grpSp>
      <p:grpSp>
        <p:nvGrpSpPr>
          <p:cNvPr id="3" name="Group 15"/>
          <p:cNvGrpSpPr>
            <a:grpSpLocks/>
          </p:cNvGrpSpPr>
          <p:nvPr/>
        </p:nvGrpSpPr>
        <p:grpSpPr bwMode="auto">
          <a:xfrm>
            <a:off x="285750" y="2713038"/>
            <a:ext cx="8669338" cy="325437"/>
            <a:chOff x="90" y="3117"/>
            <a:chExt cx="5461" cy="205"/>
          </a:xfrm>
        </p:grpSpPr>
        <p:sp>
          <p:nvSpPr>
            <p:cNvPr id="12300" name="Rectangle 4"/>
            <p:cNvSpPr>
              <a:spLocks noChangeArrowheads="1"/>
            </p:cNvSpPr>
            <p:nvPr/>
          </p:nvSpPr>
          <p:spPr bwMode="auto">
            <a:xfrm>
              <a:off x="90" y="3117"/>
              <a:ext cx="5461"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lstStyle>
              <a:lvl1pPr marL="180975"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30000"/>
                </a:lnSpc>
                <a:buFont typeface="Wingdings" pitchFamily="2" charset="2"/>
                <a:buChar char="Ø"/>
              </a:pPr>
              <a:r>
                <a:rPr lang="es-ES_tradnl" altLang="es-MX" sz="1400" i="1">
                  <a:solidFill>
                    <a:srgbClr val="FFFF00"/>
                  </a:solidFill>
                </a:rPr>
                <a:t> Conjugación de una secuencia compleja</a:t>
              </a:r>
              <a:r>
                <a:rPr lang="es-ES_tradnl" altLang="es-MX" sz="1400">
                  <a:solidFill>
                    <a:srgbClr val="FFFF00"/>
                  </a:solidFill>
                  <a:sym typeface="Courier New" pitchFamily="49" charset="0"/>
                </a:rPr>
                <a:t>  </a:t>
              </a:r>
              <a:endParaRPr lang="en-US" altLang="es-MX" sz="1400">
                <a:solidFill>
                  <a:srgbClr val="FFFF00"/>
                </a:solidFill>
              </a:endParaRPr>
            </a:p>
          </p:txBody>
        </p:sp>
        <p:grpSp>
          <p:nvGrpSpPr>
            <p:cNvPr id="12301" name="Group 17"/>
            <p:cNvGrpSpPr>
              <a:grpSpLocks/>
            </p:cNvGrpSpPr>
            <p:nvPr/>
          </p:nvGrpSpPr>
          <p:grpSpPr bwMode="auto">
            <a:xfrm>
              <a:off x="2203" y="3129"/>
              <a:ext cx="1655" cy="193"/>
              <a:chOff x="2308" y="3241"/>
              <a:chExt cx="1655" cy="193"/>
            </a:xfrm>
          </p:grpSpPr>
          <p:graphicFrame>
            <p:nvGraphicFramePr>
              <p:cNvPr id="12291" name="Object 18"/>
              <p:cNvGraphicFramePr>
                <a:graphicFrameLocks noChangeAspect="1"/>
              </p:cNvGraphicFramePr>
              <p:nvPr/>
            </p:nvGraphicFramePr>
            <p:xfrm>
              <a:off x="3249" y="3241"/>
              <a:ext cx="714" cy="193"/>
            </p:xfrm>
            <a:graphic>
              <a:graphicData uri="http://schemas.openxmlformats.org/presentationml/2006/ole">
                <p:oleObj spid="_x0000_s146456" name="Ecuación" r:id="rId5" imgW="939392" imgH="253890" progId="Equation.3">
                  <p:embed/>
                </p:oleObj>
              </a:graphicData>
            </a:graphic>
          </p:graphicFrame>
          <p:graphicFrame>
            <p:nvGraphicFramePr>
              <p:cNvPr id="12292" name="Object 19"/>
              <p:cNvGraphicFramePr>
                <a:graphicFrameLocks noChangeAspect="1"/>
              </p:cNvGraphicFramePr>
              <p:nvPr/>
            </p:nvGraphicFramePr>
            <p:xfrm>
              <a:off x="2308" y="3243"/>
              <a:ext cx="832" cy="172"/>
            </p:xfrm>
            <a:graphic>
              <a:graphicData uri="http://schemas.openxmlformats.org/presentationml/2006/ole">
                <p:oleObj spid="_x0000_s146457" name="Ecuación" r:id="rId6" imgW="1104900" imgH="228600" progId="Equation.3">
                  <p:embed/>
                </p:oleObj>
              </a:graphicData>
            </a:graphic>
          </p:graphicFrame>
        </p:grpSp>
      </p:grpSp>
      <p:grpSp>
        <p:nvGrpSpPr>
          <p:cNvPr id="5" name="Group 20"/>
          <p:cNvGrpSpPr>
            <a:grpSpLocks/>
          </p:cNvGrpSpPr>
          <p:nvPr/>
        </p:nvGrpSpPr>
        <p:grpSpPr bwMode="auto">
          <a:xfrm>
            <a:off x="285750" y="3295650"/>
            <a:ext cx="8669338" cy="660400"/>
            <a:chOff x="93" y="3477"/>
            <a:chExt cx="5461" cy="416"/>
          </a:xfrm>
        </p:grpSpPr>
        <p:sp>
          <p:nvSpPr>
            <p:cNvPr id="12299" name="Rectangle 4"/>
            <p:cNvSpPr>
              <a:spLocks noChangeArrowheads="1"/>
            </p:cNvSpPr>
            <p:nvPr/>
          </p:nvSpPr>
          <p:spPr bwMode="auto">
            <a:xfrm>
              <a:off x="93" y="3477"/>
              <a:ext cx="5461"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lstStyle>
              <a:lvl1pPr marL="180975"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30000"/>
                </a:lnSpc>
                <a:buFont typeface="Wingdings" pitchFamily="2" charset="2"/>
                <a:buChar char="Ø"/>
              </a:pPr>
              <a:r>
                <a:rPr lang="es-ES_tradnl" altLang="es-MX" sz="1400" i="1">
                  <a:solidFill>
                    <a:srgbClr val="FFFF00"/>
                  </a:solidFill>
                </a:rPr>
                <a:t> Teorema del Valor inicial</a:t>
              </a:r>
            </a:p>
            <a:p>
              <a:pPr algn="just" eaLnBrk="1" hangingPunct="1">
                <a:lnSpc>
                  <a:spcPct val="130000"/>
                </a:lnSpc>
                <a:buFont typeface="Wingdings" pitchFamily="2" charset="2"/>
                <a:buNone/>
              </a:pPr>
              <a:r>
                <a:rPr lang="es-ES_tradnl" altLang="es-MX" sz="1400">
                  <a:solidFill>
                    <a:srgbClr val="FFFF00"/>
                  </a:solidFill>
                  <a:sym typeface="Courier New" pitchFamily="49" charset="0"/>
                </a:rPr>
                <a:t>	Si </a:t>
              </a:r>
              <a:r>
                <a:rPr lang="es-ES_tradnl" altLang="es-MX" sz="1400" i="1">
                  <a:solidFill>
                    <a:srgbClr val="FFFF00"/>
                  </a:solidFill>
                  <a:sym typeface="Courier New" pitchFamily="49" charset="0"/>
                </a:rPr>
                <a:t>x</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n</a:t>
              </a:r>
              <a:r>
                <a:rPr lang="es-ES_tradnl" altLang="es-MX" sz="1400">
                  <a:solidFill>
                    <a:srgbClr val="FFFF00"/>
                  </a:solidFill>
                  <a:sym typeface="Courier New" pitchFamily="49" charset="0"/>
                </a:rPr>
                <a:t>] es cero para </a:t>
              </a:r>
              <a:r>
                <a:rPr lang="es-ES_tradnl" altLang="es-MX" sz="1400" i="1">
                  <a:solidFill>
                    <a:srgbClr val="FFFF00"/>
                  </a:solidFill>
                  <a:sym typeface="Courier New" pitchFamily="49" charset="0"/>
                </a:rPr>
                <a:t>n</a:t>
              </a:r>
              <a:r>
                <a:rPr lang="es-ES_tradnl" altLang="es-MX" sz="1400">
                  <a:solidFill>
                    <a:srgbClr val="FFFF00"/>
                  </a:solidFill>
                  <a:sym typeface="Courier New" pitchFamily="49" charset="0"/>
                </a:rPr>
                <a:t> &lt; 0, entonces  </a:t>
              </a:r>
              <a:endParaRPr lang="en-US" altLang="es-MX" sz="1400">
                <a:solidFill>
                  <a:srgbClr val="FFFF00"/>
                </a:solidFill>
              </a:endParaRPr>
            </a:p>
          </p:txBody>
        </p:sp>
        <p:graphicFrame>
          <p:nvGraphicFramePr>
            <p:cNvPr id="12290" name="Object 22"/>
            <p:cNvGraphicFramePr>
              <a:graphicFrameLocks noChangeAspect="1"/>
            </p:cNvGraphicFramePr>
            <p:nvPr/>
          </p:nvGraphicFramePr>
          <p:xfrm>
            <a:off x="1830" y="3682"/>
            <a:ext cx="739" cy="211"/>
          </p:xfrm>
          <a:graphic>
            <a:graphicData uri="http://schemas.openxmlformats.org/presentationml/2006/ole">
              <p:oleObj spid="_x0000_s146458" name="Ecuación" r:id="rId7" imgW="977900" imgH="279400" progId="Equation.3">
                <p:embed/>
              </p:oleObj>
            </a:graphicData>
          </a:graphic>
        </p:graphicFrame>
      </p:grpSp>
      <p:sp>
        <p:nvSpPr>
          <p:cNvPr id="12298" name="13 Rectángulo"/>
          <p:cNvSpPr>
            <a:spLocks noChangeArrowheads="1"/>
          </p:cNvSpPr>
          <p:nvPr/>
        </p:nvSpPr>
        <p:spPr bwMode="auto">
          <a:xfrm>
            <a:off x="428625" y="428625"/>
            <a:ext cx="8429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spcBef>
                <a:spcPct val="50000"/>
              </a:spcBef>
            </a:pPr>
            <a:r>
              <a:rPr lang="en-US" altLang="es-MX" b="1" u="sng">
                <a:solidFill>
                  <a:srgbClr val="FFFF00"/>
                </a:solidFill>
              </a:rPr>
              <a:t>TEOREMAS Y PROPIEDADES DE LA TRANSFORMADA Z</a:t>
            </a:r>
            <a:endParaRPr lang="en-US" altLang="es-MX" u="sng">
              <a:solidFill>
                <a:srgbClr val="FFFF00"/>
              </a:solidFill>
              <a:latin typeface="Arial" charset="0"/>
            </a:endParaRPr>
          </a:p>
        </p:txBody>
      </p:sp>
    </p:spTree>
    <p:extLst>
      <p:ext uri="{BB962C8B-B14F-4D97-AF65-F5344CB8AC3E}">
        <p14:creationId xmlns:p14="http://schemas.microsoft.com/office/powerpoint/2010/main" xmlns="" val="1448748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Text Box 3"/>
          <p:cNvSpPr txBox="1">
            <a:spLocks noChangeArrowheads="1"/>
          </p:cNvSpPr>
          <p:nvPr/>
        </p:nvSpPr>
        <p:spPr bwMode="auto">
          <a:xfrm>
            <a:off x="158750" y="228600"/>
            <a:ext cx="881697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spcBef>
                <a:spcPct val="50000"/>
              </a:spcBef>
            </a:pPr>
            <a:r>
              <a:rPr lang="en-US" altLang="es-MX" sz="1600" b="1" u="sng">
                <a:solidFill>
                  <a:srgbClr val="FFFF00"/>
                </a:solidFill>
              </a:rPr>
              <a:t>TEOREMAS Y PROPIEDADES DE LA TRANSFORMADA Z</a:t>
            </a:r>
            <a:endParaRPr lang="en-US" altLang="es-MX" u="sng">
              <a:solidFill>
                <a:srgbClr val="FFFF00"/>
              </a:solidFill>
              <a:latin typeface="Arial" charset="0"/>
            </a:endParaRPr>
          </a:p>
        </p:txBody>
      </p:sp>
      <p:sp>
        <p:nvSpPr>
          <p:cNvPr id="13319" name="Rectangle 4"/>
          <p:cNvSpPr>
            <a:spLocks noChangeArrowheads="1"/>
          </p:cNvSpPr>
          <p:nvPr/>
        </p:nvSpPr>
        <p:spPr bwMode="auto">
          <a:xfrm>
            <a:off x="188913" y="741363"/>
            <a:ext cx="866933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lstStyle>
            <a:lvl1pPr marL="180975"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30000"/>
              </a:lnSpc>
              <a:buFont typeface="Wingdings" pitchFamily="2" charset="2"/>
              <a:buChar char="Ø"/>
            </a:pPr>
            <a:r>
              <a:rPr lang="es-ES_tradnl" altLang="es-MX" sz="1400" i="1">
                <a:solidFill>
                  <a:srgbClr val="FFFF00"/>
                </a:solidFill>
              </a:rPr>
              <a:t> Convolución de secuencias  </a:t>
            </a:r>
            <a:endParaRPr lang="es-ES_tradnl" altLang="es-MX" sz="1400">
              <a:solidFill>
                <a:srgbClr val="FFFF00"/>
              </a:solidFill>
            </a:endParaRPr>
          </a:p>
          <a:p>
            <a:pPr algn="just" eaLnBrk="1" hangingPunct="1">
              <a:lnSpc>
                <a:spcPct val="130000"/>
              </a:lnSpc>
            </a:pPr>
            <a:r>
              <a:rPr lang="es-ES_tradnl" altLang="es-MX" sz="1400">
                <a:solidFill>
                  <a:srgbClr val="FFFF00"/>
                </a:solidFill>
              </a:rPr>
              <a:t>	Sea la</a:t>
            </a:r>
            <a:r>
              <a:rPr lang="es-ES_tradnl" altLang="es-MX" sz="1400">
                <a:solidFill>
                  <a:srgbClr val="FFFF00"/>
                </a:solidFill>
                <a:sym typeface="Courier New" pitchFamily="49" charset="0"/>
              </a:rPr>
              <a:t> secuencia </a:t>
            </a:r>
            <a:r>
              <a:rPr lang="es-ES_tradnl" altLang="es-MX" sz="1400" i="1">
                <a:solidFill>
                  <a:srgbClr val="FFFF00"/>
                </a:solidFill>
                <a:sym typeface="Courier New" pitchFamily="49" charset="0"/>
              </a:rPr>
              <a:t>w</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n</a:t>
            </a:r>
            <a:r>
              <a:rPr lang="es-ES_tradnl" altLang="es-MX" sz="1400">
                <a:solidFill>
                  <a:srgbClr val="FFFF00"/>
                </a:solidFill>
                <a:sym typeface="Courier New" pitchFamily="49" charset="0"/>
              </a:rPr>
              <a:t>] = </a:t>
            </a:r>
            <a:r>
              <a:rPr lang="es-ES_tradnl" altLang="es-MX" sz="1400" i="1">
                <a:solidFill>
                  <a:srgbClr val="FFFF00"/>
                </a:solidFill>
                <a:sym typeface="Courier New" pitchFamily="49" charset="0"/>
              </a:rPr>
              <a:t>x</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n</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y</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n</a:t>
            </a:r>
            <a:r>
              <a:rPr lang="es-ES_tradnl" altLang="es-MX" sz="1400">
                <a:solidFill>
                  <a:srgbClr val="FFFF00"/>
                </a:solidFill>
                <a:sym typeface="Courier New" pitchFamily="49" charset="0"/>
              </a:rPr>
              <a:t>], entonces </a:t>
            </a:r>
            <a:r>
              <a:rPr lang="es-ES_tradnl" altLang="es-MX" sz="1400" i="1">
                <a:solidFill>
                  <a:srgbClr val="FFFF00"/>
                </a:solidFill>
                <a:sym typeface="Courier New" pitchFamily="49" charset="0"/>
              </a:rPr>
              <a:t>W</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z</a:t>
            </a:r>
            <a:r>
              <a:rPr lang="es-ES_tradnl" altLang="es-MX" sz="1400">
                <a:solidFill>
                  <a:srgbClr val="FFFF00"/>
                </a:solidFill>
                <a:sym typeface="Courier New" pitchFamily="49" charset="0"/>
              </a:rPr>
              <a:t>) = </a:t>
            </a:r>
            <a:r>
              <a:rPr lang="es-ES_tradnl" altLang="es-MX" sz="1400" i="1">
                <a:solidFill>
                  <a:srgbClr val="FFFF00"/>
                </a:solidFill>
                <a:sym typeface="Courier New" pitchFamily="49" charset="0"/>
              </a:rPr>
              <a:t>X</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z</a:t>
            </a:r>
            <a:r>
              <a:rPr lang="es-ES_tradnl" altLang="es-MX" sz="1400">
                <a:solidFill>
                  <a:srgbClr val="FFFF00"/>
                </a:solidFill>
                <a:sym typeface="Courier New" pitchFamily="49" charset="0"/>
              </a:rPr>
              <a:t>)</a:t>
            </a:r>
            <a:r>
              <a:rPr lang="es-ES_tradnl" altLang="es-MX" sz="1400">
                <a:solidFill>
                  <a:srgbClr val="FFFF00"/>
                </a:solidFill>
                <a:cs typeface="Times New Roman" pitchFamily="18" charset="0"/>
                <a:sym typeface="Symbol" pitchFamily="18" charset="2"/>
              </a:rPr>
              <a:t>∙</a:t>
            </a:r>
            <a:r>
              <a:rPr lang="es-ES_tradnl" altLang="es-MX" sz="1400" i="1">
                <a:solidFill>
                  <a:srgbClr val="FFFF00"/>
                </a:solidFill>
                <a:cs typeface="Times New Roman" pitchFamily="18" charset="0"/>
                <a:sym typeface="Symbol" pitchFamily="18" charset="2"/>
              </a:rPr>
              <a:t>Y</a:t>
            </a:r>
            <a:r>
              <a:rPr lang="es-ES_tradnl" altLang="es-MX" sz="1400">
                <a:solidFill>
                  <a:srgbClr val="FFFF00"/>
                </a:solidFill>
                <a:cs typeface="Times New Roman" pitchFamily="18" charset="0"/>
                <a:sym typeface="Symbol" pitchFamily="18" charset="2"/>
              </a:rPr>
              <a:t>(</a:t>
            </a:r>
            <a:r>
              <a:rPr lang="es-ES_tradnl" altLang="es-MX" sz="1400" i="1">
                <a:solidFill>
                  <a:srgbClr val="FFFF00"/>
                </a:solidFill>
                <a:cs typeface="Times New Roman" pitchFamily="18" charset="0"/>
                <a:sym typeface="Symbol" pitchFamily="18" charset="2"/>
              </a:rPr>
              <a:t>z</a:t>
            </a:r>
            <a:r>
              <a:rPr lang="es-ES_tradnl" altLang="es-MX" sz="1400">
                <a:solidFill>
                  <a:srgbClr val="FFFF00"/>
                </a:solidFill>
                <a:cs typeface="Times New Roman" pitchFamily="18" charset="0"/>
                <a:sym typeface="Symbol" pitchFamily="18" charset="2"/>
              </a:rPr>
              <a:t>)     </a:t>
            </a:r>
            <a:r>
              <a:rPr lang="es-ES_tradnl" altLang="es-MX" sz="1400" i="1">
                <a:solidFill>
                  <a:srgbClr val="FFFF00"/>
                </a:solidFill>
                <a:cs typeface="Times New Roman" pitchFamily="18" charset="0"/>
                <a:sym typeface="Symbol" pitchFamily="18" charset="2"/>
              </a:rPr>
              <a:t>Rx</a:t>
            </a:r>
            <a:r>
              <a:rPr lang="es-ES_tradnl" altLang="es-MX" sz="1600" baseline="30000">
                <a:solidFill>
                  <a:srgbClr val="FFFF00"/>
                </a:solidFill>
                <a:cs typeface="Times New Roman" pitchFamily="18" charset="0"/>
                <a:sym typeface="Symbol" pitchFamily="18" charset="2"/>
              </a:rPr>
              <a:t>-</a:t>
            </a:r>
            <a:r>
              <a:rPr lang="es-ES_tradnl" altLang="es-MX" sz="1400">
                <a:solidFill>
                  <a:srgbClr val="FFFF00"/>
                </a:solidFill>
                <a:cs typeface="Times New Roman" pitchFamily="18" charset="0"/>
                <a:sym typeface="Symbol" pitchFamily="18" charset="2"/>
              </a:rPr>
              <a:t> &lt; </a:t>
            </a:r>
            <a:r>
              <a:rPr lang="es-ES_tradnl" altLang="es-MX" sz="1000">
                <a:solidFill>
                  <a:srgbClr val="FFFF00"/>
                </a:solidFill>
                <a:cs typeface="Times New Roman" pitchFamily="18" charset="0"/>
                <a:sym typeface="Symbol" pitchFamily="18" charset="2"/>
              </a:rPr>
              <a:t> </a:t>
            </a:r>
            <a:r>
              <a:rPr lang="es-ES_tradnl" altLang="es-MX" sz="1400" i="1">
                <a:solidFill>
                  <a:srgbClr val="FFFF00"/>
                </a:solidFill>
                <a:cs typeface="Times New Roman" pitchFamily="18" charset="0"/>
                <a:sym typeface="Symbol" pitchFamily="18" charset="2"/>
              </a:rPr>
              <a:t>z</a:t>
            </a:r>
            <a:r>
              <a:rPr lang="es-ES_tradnl" altLang="es-MX" sz="1000" i="1">
                <a:solidFill>
                  <a:srgbClr val="FFFF00"/>
                </a:solidFill>
                <a:cs typeface="Times New Roman" pitchFamily="18" charset="0"/>
                <a:sym typeface="Symbol" pitchFamily="18" charset="2"/>
              </a:rPr>
              <a:t> </a:t>
            </a:r>
            <a:r>
              <a:rPr lang="es-ES_tradnl" altLang="es-MX" sz="1400">
                <a:solidFill>
                  <a:srgbClr val="FFFF00"/>
                </a:solidFill>
                <a:cs typeface="Times New Roman" pitchFamily="18" charset="0"/>
                <a:sym typeface="Symbol" pitchFamily="18" charset="2"/>
              </a:rPr>
              <a:t> &lt; </a:t>
            </a:r>
            <a:r>
              <a:rPr lang="es-ES_tradnl" altLang="es-MX" sz="1400" i="1">
                <a:solidFill>
                  <a:srgbClr val="FFFF00"/>
                </a:solidFill>
                <a:cs typeface="Times New Roman" pitchFamily="18" charset="0"/>
                <a:sym typeface="Symbol" pitchFamily="18" charset="2"/>
              </a:rPr>
              <a:t>Rx</a:t>
            </a:r>
            <a:r>
              <a:rPr lang="es-ES_tradnl" altLang="es-MX" sz="1400" baseline="30000">
                <a:solidFill>
                  <a:srgbClr val="FFFF00"/>
                </a:solidFill>
                <a:cs typeface="Times New Roman" pitchFamily="18" charset="0"/>
                <a:sym typeface="Symbol" pitchFamily="18" charset="2"/>
              </a:rPr>
              <a:t>+  </a:t>
            </a:r>
            <a:r>
              <a:rPr lang="es-ES_tradnl" altLang="es-MX" sz="1400">
                <a:solidFill>
                  <a:srgbClr val="FFFF00"/>
                </a:solidFill>
                <a:cs typeface="Times New Roman" pitchFamily="18" charset="0"/>
                <a:sym typeface="Symbol" pitchFamily="18" charset="2"/>
              </a:rPr>
              <a:t> ;</a:t>
            </a:r>
            <a:r>
              <a:rPr lang="es-ES_tradnl" altLang="es-MX" sz="1400" baseline="30000">
                <a:solidFill>
                  <a:srgbClr val="FFFF00"/>
                </a:solidFill>
                <a:cs typeface="Times New Roman" pitchFamily="18" charset="0"/>
                <a:sym typeface="Symbol" pitchFamily="18" charset="2"/>
              </a:rPr>
              <a:t>      </a:t>
            </a:r>
            <a:r>
              <a:rPr lang="es-ES_tradnl" altLang="es-MX" sz="1400" i="1">
                <a:solidFill>
                  <a:srgbClr val="FFFF00"/>
                </a:solidFill>
                <a:sym typeface="Symbol" pitchFamily="18" charset="2"/>
              </a:rPr>
              <a:t>Ry</a:t>
            </a:r>
            <a:r>
              <a:rPr lang="es-ES_tradnl" altLang="es-MX" sz="1600" baseline="30000">
                <a:solidFill>
                  <a:srgbClr val="FFFF00"/>
                </a:solidFill>
                <a:sym typeface="Symbol" pitchFamily="18" charset="2"/>
              </a:rPr>
              <a:t>-</a:t>
            </a:r>
            <a:r>
              <a:rPr lang="es-ES_tradnl" altLang="es-MX" sz="1400">
                <a:solidFill>
                  <a:srgbClr val="FFFF00"/>
                </a:solidFill>
                <a:sym typeface="Symbol" pitchFamily="18" charset="2"/>
              </a:rPr>
              <a:t> &lt;  </a:t>
            </a:r>
            <a:r>
              <a:rPr lang="es-ES_tradnl" altLang="es-MX" sz="1400" i="1">
                <a:solidFill>
                  <a:srgbClr val="FFFF00"/>
                </a:solidFill>
                <a:sym typeface="Symbol" pitchFamily="18" charset="2"/>
              </a:rPr>
              <a:t>z </a:t>
            </a:r>
            <a:r>
              <a:rPr lang="es-ES_tradnl" altLang="es-MX" sz="1400">
                <a:solidFill>
                  <a:srgbClr val="FFFF00"/>
                </a:solidFill>
                <a:sym typeface="Symbol" pitchFamily="18" charset="2"/>
              </a:rPr>
              <a:t> &lt; </a:t>
            </a:r>
            <a:r>
              <a:rPr lang="es-ES_tradnl" altLang="es-MX" sz="1400" i="1">
                <a:solidFill>
                  <a:srgbClr val="FFFF00"/>
                </a:solidFill>
                <a:sym typeface="Symbol" pitchFamily="18" charset="2"/>
              </a:rPr>
              <a:t>Ry</a:t>
            </a:r>
            <a:r>
              <a:rPr lang="es-ES_tradnl" altLang="es-MX" sz="1400">
                <a:solidFill>
                  <a:srgbClr val="FFFF00"/>
                </a:solidFill>
                <a:sym typeface="Symbol" pitchFamily="18" charset="2"/>
              </a:rPr>
              <a:t>+</a:t>
            </a:r>
            <a:r>
              <a:rPr lang="es-ES_tradnl" altLang="es-MX" sz="1400">
                <a:solidFill>
                  <a:srgbClr val="FFFF00"/>
                </a:solidFill>
                <a:sym typeface="Courier New" pitchFamily="49" charset="0"/>
              </a:rPr>
              <a:t>.	</a:t>
            </a:r>
            <a:endParaRPr lang="en-US" altLang="es-MX" sz="1400">
              <a:solidFill>
                <a:srgbClr val="FFFF00"/>
              </a:solidFill>
              <a:sym typeface="Courier New" pitchFamily="49" charset="0"/>
            </a:endParaRPr>
          </a:p>
        </p:txBody>
      </p:sp>
      <p:grpSp>
        <p:nvGrpSpPr>
          <p:cNvPr id="2" name="Group 8"/>
          <p:cNvGrpSpPr>
            <a:grpSpLocks/>
          </p:cNvGrpSpPr>
          <p:nvPr/>
        </p:nvGrpSpPr>
        <p:grpSpPr bwMode="auto">
          <a:xfrm>
            <a:off x="196850" y="1393825"/>
            <a:ext cx="8669338" cy="909638"/>
            <a:chOff x="166" y="640"/>
            <a:chExt cx="5461" cy="573"/>
          </a:xfrm>
        </p:grpSpPr>
        <p:graphicFrame>
          <p:nvGraphicFramePr>
            <p:cNvPr id="13317" name="Object 9"/>
            <p:cNvGraphicFramePr>
              <a:graphicFrameLocks noChangeAspect="1"/>
            </p:cNvGraphicFramePr>
            <p:nvPr/>
          </p:nvGraphicFramePr>
          <p:xfrm>
            <a:off x="578" y="868"/>
            <a:ext cx="2317" cy="345"/>
          </p:xfrm>
          <a:graphic>
            <a:graphicData uri="http://schemas.openxmlformats.org/presentationml/2006/ole">
              <p:oleObj spid="_x0000_s147474" name="Ecuación" r:id="rId3" imgW="3073400" imgH="457200" progId="Equation.3">
                <p:embed/>
              </p:oleObj>
            </a:graphicData>
          </a:graphic>
        </p:graphicFrame>
        <p:sp>
          <p:nvSpPr>
            <p:cNvPr id="13329" name="Rectangle 4"/>
            <p:cNvSpPr>
              <a:spLocks noChangeArrowheads="1"/>
            </p:cNvSpPr>
            <p:nvPr/>
          </p:nvSpPr>
          <p:spPr bwMode="auto">
            <a:xfrm>
              <a:off x="166" y="640"/>
              <a:ext cx="5461"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lstStyle>
              <a:lvl1pPr marL="180975"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30000"/>
                </a:lnSpc>
              </a:pPr>
              <a:r>
                <a:rPr lang="es-ES_tradnl" altLang="es-MX" sz="1400">
                  <a:solidFill>
                    <a:srgbClr val="FFFF00"/>
                  </a:solidFill>
                  <a:sym typeface="Courier New" pitchFamily="49" charset="0"/>
                </a:rPr>
                <a:t>	</a:t>
              </a:r>
              <a:r>
                <a:rPr lang="es-ES_tradnl" altLang="es-MX" sz="1400" u="sng">
                  <a:solidFill>
                    <a:srgbClr val="FFFF00"/>
                  </a:solidFill>
                  <a:sym typeface="Courier New" pitchFamily="49" charset="0"/>
                </a:rPr>
                <a:t>Demostración</a:t>
              </a:r>
              <a:r>
                <a:rPr lang="es-ES_tradnl" altLang="es-MX" sz="1400">
                  <a:solidFill>
                    <a:srgbClr val="FFFF00"/>
                  </a:solidFill>
                  <a:sym typeface="Courier New" pitchFamily="49" charset="0"/>
                </a:rPr>
                <a:t>: </a:t>
              </a:r>
              <a:endParaRPr lang="en-US" altLang="es-MX" sz="1400">
                <a:solidFill>
                  <a:srgbClr val="FFFF00"/>
                </a:solidFill>
                <a:sym typeface="Courier New" pitchFamily="49" charset="0"/>
              </a:endParaRPr>
            </a:p>
          </p:txBody>
        </p:sp>
      </p:grpSp>
      <p:grpSp>
        <p:nvGrpSpPr>
          <p:cNvPr id="3" name="Group 11"/>
          <p:cNvGrpSpPr>
            <a:grpSpLocks/>
          </p:cNvGrpSpPr>
          <p:nvPr/>
        </p:nvGrpSpPr>
        <p:grpSpPr bwMode="auto">
          <a:xfrm>
            <a:off x="214313" y="2428875"/>
            <a:ext cx="8669337" cy="947738"/>
            <a:chOff x="162" y="1292"/>
            <a:chExt cx="5461" cy="597"/>
          </a:xfrm>
        </p:grpSpPr>
        <p:graphicFrame>
          <p:nvGraphicFramePr>
            <p:cNvPr id="13316" name="Object 12"/>
            <p:cNvGraphicFramePr>
              <a:graphicFrameLocks noChangeAspect="1"/>
            </p:cNvGraphicFramePr>
            <p:nvPr/>
          </p:nvGraphicFramePr>
          <p:xfrm>
            <a:off x="578" y="1544"/>
            <a:ext cx="1560" cy="345"/>
          </p:xfrm>
          <a:graphic>
            <a:graphicData uri="http://schemas.openxmlformats.org/presentationml/2006/ole">
              <p:oleObj spid="_x0000_s147475" name="Ecuación" r:id="rId4" imgW="2070100" imgH="457200" progId="Equation.3">
                <p:embed/>
              </p:oleObj>
            </a:graphicData>
          </a:graphic>
        </p:graphicFrame>
        <p:sp>
          <p:nvSpPr>
            <p:cNvPr id="13328" name="Rectangle 4"/>
            <p:cNvSpPr>
              <a:spLocks noChangeArrowheads="1"/>
            </p:cNvSpPr>
            <p:nvPr/>
          </p:nvSpPr>
          <p:spPr bwMode="auto">
            <a:xfrm>
              <a:off x="162" y="1292"/>
              <a:ext cx="5461"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lstStyle>
              <a:lvl1pPr marL="180975"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30000"/>
                </a:lnSpc>
              </a:pPr>
              <a:r>
                <a:rPr lang="es-ES_tradnl" altLang="es-MX" sz="1400">
                  <a:solidFill>
                    <a:srgbClr val="FFFF00"/>
                  </a:solidFill>
                  <a:sym typeface="Courier New" pitchFamily="49" charset="0"/>
                </a:rPr>
                <a:t>	Intercambiando el orden de las sumatorias:</a:t>
              </a:r>
              <a:endParaRPr lang="en-US" altLang="es-MX" sz="1400">
                <a:solidFill>
                  <a:srgbClr val="FFFF00"/>
                </a:solidFill>
                <a:sym typeface="Courier New" pitchFamily="49" charset="0"/>
              </a:endParaRPr>
            </a:p>
          </p:txBody>
        </p:sp>
      </p:grpSp>
      <p:grpSp>
        <p:nvGrpSpPr>
          <p:cNvPr id="4" name="Group 14"/>
          <p:cNvGrpSpPr>
            <a:grpSpLocks/>
          </p:cNvGrpSpPr>
          <p:nvPr/>
        </p:nvGrpSpPr>
        <p:grpSpPr bwMode="auto">
          <a:xfrm>
            <a:off x="195263" y="3500438"/>
            <a:ext cx="8669337" cy="957262"/>
            <a:chOff x="165" y="1932"/>
            <a:chExt cx="5461" cy="603"/>
          </a:xfrm>
        </p:grpSpPr>
        <p:sp>
          <p:nvSpPr>
            <p:cNvPr id="13327" name="Rectangle 4"/>
            <p:cNvSpPr>
              <a:spLocks noChangeArrowheads="1"/>
            </p:cNvSpPr>
            <p:nvPr/>
          </p:nvSpPr>
          <p:spPr bwMode="auto">
            <a:xfrm>
              <a:off x="165" y="1932"/>
              <a:ext cx="5461"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lstStyle>
              <a:lvl1pPr marL="180975"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30000"/>
                </a:lnSpc>
              </a:pPr>
              <a:r>
                <a:rPr lang="es-ES_tradnl" altLang="es-MX" sz="1400">
                  <a:solidFill>
                    <a:srgbClr val="FFFF00"/>
                  </a:solidFill>
                  <a:sym typeface="Courier New" pitchFamily="49" charset="0"/>
                </a:rPr>
                <a:t>	Cambiando el índice de la segunda sumatoria de </a:t>
              </a:r>
              <a:r>
                <a:rPr lang="es-ES_tradnl" altLang="es-MX" sz="1400" i="1">
                  <a:solidFill>
                    <a:srgbClr val="FFFF00"/>
                  </a:solidFill>
                  <a:sym typeface="Courier New" pitchFamily="49" charset="0"/>
                </a:rPr>
                <a:t>n</a:t>
              </a:r>
              <a:r>
                <a:rPr lang="es-ES_tradnl" altLang="es-MX" sz="1400">
                  <a:solidFill>
                    <a:srgbClr val="FFFF00"/>
                  </a:solidFill>
                  <a:sym typeface="Courier New" pitchFamily="49" charset="0"/>
                </a:rPr>
                <a:t> a </a:t>
              </a:r>
              <a:r>
                <a:rPr lang="es-ES_tradnl" altLang="es-MX" sz="1400" i="1">
                  <a:solidFill>
                    <a:srgbClr val="FFFF00"/>
                  </a:solidFill>
                  <a:sym typeface="Courier New" pitchFamily="49" charset="0"/>
                </a:rPr>
                <a:t>m</a:t>
              </a:r>
              <a:r>
                <a:rPr lang="es-ES_tradnl" altLang="es-MX" sz="1400">
                  <a:solidFill>
                    <a:srgbClr val="FFFF00"/>
                  </a:solidFill>
                  <a:sym typeface="Courier New" pitchFamily="49" charset="0"/>
                </a:rPr>
                <a:t> = </a:t>
              </a:r>
              <a:r>
                <a:rPr lang="es-ES_tradnl" altLang="es-MX" sz="1400" i="1">
                  <a:solidFill>
                    <a:srgbClr val="FFFF00"/>
                  </a:solidFill>
                  <a:sym typeface="Courier New" pitchFamily="49" charset="0"/>
                </a:rPr>
                <a:t>n</a:t>
              </a:r>
              <a:r>
                <a:rPr lang="es-ES_tradnl" altLang="es-MX" sz="1400">
                  <a:solidFill>
                    <a:srgbClr val="FFFF00"/>
                  </a:solidFill>
                  <a:sym typeface="Courier New" pitchFamily="49" charset="0"/>
                </a:rPr>
                <a:t> - </a:t>
              </a:r>
              <a:r>
                <a:rPr lang="es-ES_tradnl" altLang="es-MX" sz="1400" i="1">
                  <a:solidFill>
                    <a:srgbClr val="FFFF00"/>
                  </a:solidFill>
                  <a:sym typeface="Courier New" pitchFamily="49" charset="0"/>
                </a:rPr>
                <a:t>k</a:t>
              </a:r>
              <a:r>
                <a:rPr lang="es-ES_tradnl" altLang="es-MX" sz="1400">
                  <a:solidFill>
                    <a:srgbClr val="FFFF00"/>
                  </a:solidFill>
                  <a:sym typeface="Courier New" pitchFamily="49" charset="0"/>
                </a:rPr>
                <a:t> :</a:t>
              </a:r>
              <a:endParaRPr lang="en-US" altLang="es-MX" sz="1400">
                <a:solidFill>
                  <a:srgbClr val="FFFF00"/>
                </a:solidFill>
                <a:sym typeface="Courier New" pitchFamily="49" charset="0"/>
              </a:endParaRPr>
            </a:p>
          </p:txBody>
        </p:sp>
        <p:graphicFrame>
          <p:nvGraphicFramePr>
            <p:cNvPr id="13315" name="Object 16"/>
            <p:cNvGraphicFramePr>
              <a:graphicFrameLocks noChangeAspect="1"/>
            </p:cNvGraphicFramePr>
            <p:nvPr/>
          </p:nvGraphicFramePr>
          <p:xfrm>
            <a:off x="423" y="2188"/>
            <a:ext cx="1716" cy="347"/>
          </p:xfrm>
          <a:graphic>
            <a:graphicData uri="http://schemas.openxmlformats.org/presentationml/2006/ole">
              <p:oleObj spid="_x0000_s147476" name="Ecuación" r:id="rId5" imgW="2260600" imgH="457200" progId="Equation.3">
                <p:embed/>
              </p:oleObj>
            </a:graphicData>
          </a:graphic>
        </p:graphicFrame>
      </p:grpSp>
      <p:grpSp>
        <p:nvGrpSpPr>
          <p:cNvPr id="5" name="Group 17"/>
          <p:cNvGrpSpPr>
            <a:grpSpLocks/>
          </p:cNvGrpSpPr>
          <p:nvPr/>
        </p:nvGrpSpPr>
        <p:grpSpPr bwMode="auto">
          <a:xfrm>
            <a:off x="196850" y="4594225"/>
            <a:ext cx="8672513" cy="982663"/>
            <a:chOff x="124" y="2894"/>
            <a:chExt cx="5463" cy="619"/>
          </a:xfrm>
        </p:grpSpPr>
        <p:grpSp>
          <p:nvGrpSpPr>
            <p:cNvPr id="13324" name="Group 18"/>
            <p:cNvGrpSpPr>
              <a:grpSpLocks/>
            </p:cNvGrpSpPr>
            <p:nvPr/>
          </p:nvGrpSpPr>
          <p:grpSpPr bwMode="auto">
            <a:xfrm>
              <a:off x="126" y="2894"/>
              <a:ext cx="5461" cy="232"/>
              <a:chOff x="126" y="2894"/>
              <a:chExt cx="5461" cy="232"/>
            </a:xfrm>
          </p:grpSpPr>
          <p:sp>
            <p:nvSpPr>
              <p:cNvPr id="13326" name="Rectangle 4"/>
              <p:cNvSpPr>
                <a:spLocks noChangeArrowheads="1"/>
              </p:cNvSpPr>
              <p:nvPr/>
            </p:nvSpPr>
            <p:spPr bwMode="auto">
              <a:xfrm>
                <a:off x="126" y="2894"/>
                <a:ext cx="5461"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lstStyle>
                <a:lvl1pPr marL="180975"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30000"/>
                  </a:lnSpc>
                </a:pPr>
                <a:r>
                  <a:rPr lang="es-ES_tradnl" altLang="es-MX" sz="1400">
                    <a:solidFill>
                      <a:srgbClr val="FFFF00"/>
                    </a:solidFill>
                    <a:sym typeface="Courier New" pitchFamily="49" charset="0"/>
                  </a:rPr>
                  <a:t>	Así, para valores de </a:t>
                </a:r>
                <a:r>
                  <a:rPr lang="es-ES_tradnl" altLang="es-MX" sz="1400" i="1">
                    <a:solidFill>
                      <a:srgbClr val="FFFF00"/>
                    </a:solidFill>
                    <a:sym typeface="Courier New" pitchFamily="49" charset="0"/>
                  </a:rPr>
                  <a:t>z</a:t>
                </a:r>
                <a:r>
                  <a:rPr lang="es-ES_tradnl" altLang="es-MX" sz="1400">
                    <a:solidFill>
                      <a:srgbClr val="FFFF00"/>
                    </a:solidFill>
                    <a:sym typeface="Courier New" pitchFamily="49" charset="0"/>
                  </a:rPr>
                  <a:t> dentro de las zonas de convergencia de X(z) e Y(z) puede escribirse:</a:t>
                </a:r>
                <a:endParaRPr lang="en-US" altLang="es-MX" sz="1400">
                  <a:solidFill>
                    <a:srgbClr val="FFFF00"/>
                  </a:solidFill>
                  <a:sym typeface="Courier New" pitchFamily="49" charset="0"/>
                </a:endParaRPr>
              </a:p>
            </p:txBody>
          </p:sp>
          <p:graphicFrame>
            <p:nvGraphicFramePr>
              <p:cNvPr id="13314" name="Object 20"/>
              <p:cNvGraphicFramePr>
                <a:graphicFrameLocks noChangeAspect="1"/>
              </p:cNvGraphicFramePr>
              <p:nvPr/>
            </p:nvGraphicFramePr>
            <p:xfrm>
              <a:off x="4343" y="2913"/>
              <a:ext cx="895" cy="154"/>
            </p:xfrm>
            <a:graphic>
              <a:graphicData uri="http://schemas.openxmlformats.org/presentationml/2006/ole">
                <p:oleObj spid="_x0000_s147477" name="Ecuación" r:id="rId6" imgW="1180588" imgH="203112" progId="Equation.3">
                  <p:embed/>
                </p:oleObj>
              </a:graphicData>
            </a:graphic>
          </p:graphicFrame>
        </p:grpSp>
        <p:sp>
          <p:nvSpPr>
            <p:cNvPr id="13325" name="Rectangle 4"/>
            <p:cNvSpPr>
              <a:spLocks noChangeArrowheads="1"/>
            </p:cNvSpPr>
            <p:nvPr/>
          </p:nvSpPr>
          <p:spPr bwMode="auto">
            <a:xfrm>
              <a:off x="124" y="3079"/>
              <a:ext cx="5461" cy="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lstStyle>
              <a:lvl1pPr marL="180975"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30000"/>
                </a:lnSpc>
              </a:pPr>
              <a:r>
                <a:rPr lang="es-ES_tradnl" altLang="es-MX" sz="1400">
                  <a:solidFill>
                    <a:srgbClr val="FFFF00"/>
                  </a:solidFill>
                  <a:sym typeface="Courier New" pitchFamily="49" charset="0"/>
                </a:rPr>
                <a:t>	donde la </a:t>
              </a:r>
              <a:r>
                <a:rPr lang="es-ES_tradnl" altLang="es-MX" sz="1400" b="1">
                  <a:solidFill>
                    <a:srgbClr val="FFFF00"/>
                  </a:solidFill>
                  <a:sym typeface="Courier New" pitchFamily="49" charset="0"/>
                </a:rPr>
                <a:t>RC </a:t>
              </a:r>
              <a:r>
                <a:rPr lang="es-ES_tradnl" altLang="es-MX" sz="1400">
                  <a:solidFill>
                    <a:srgbClr val="FFFF00"/>
                  </a:solidFill>
                  <a:sym typeface="Courier New" pitchFamily="49" charset="0"/>
                </a:rPr>
                <a:t>incluye la intersección de las regiones de convergencia de </a:t>
              </a:r>
              <a:r>
                <a:rPr lang="es-ES_tradnl" altLang="es-MX" sz="1400" i="1">
                  <a:solidFill>
                    <a:srgbClr val="FFFF00"/>
                  </a:solidFill>
                  <a:sym typeface="Courier New" pitchFamily="49" charset="0"/>
                </a:rPr>
                <a:t>X</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z</a:t>
              </a:r>
              <a:r>
                <a:rPr lang="es-ES_tradnl" altLang="es-MX" sz="1400">
                  <a:solidFill>
                    <a:srgbClr val="FFFF00"/>
                  </a:solidFill>
                  <a:sym typeface="Courier New" pitchFamily="49" charset="0"/>
                </a:rPr>
                <a:t>) e </a:t>
              </a:r>
              <a:r>
                <a:rPr lang="es-ES_tradnl" altLang="es-MX" sz="1400" i="1">
                  <a:solidFill>
                    <a:srgbClr val="FFFF00"/>
                  </a:solidFill>
                  <a:sym typeface="Courier New" pitchFamily="49" charset="0"/>
                </a:rPr>
                <a:t>Y</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z</a:t>
              </a:r>
              <a:r>
                <a:rPr lang="es-ES_tradnl" altLang="es-MX" sz="1400">
                  <a:solidFill>
                    <a:srgbClr val="FFFF00"/>
                  </a:solidFill>
                  <a:sym typeface="Courier New" pitchFamily="49" charset="0"/>
                </a:rPr>
                <a:t>). Si un polo que confina la región de convergencia de una de las TZ se cancela con un cero de la otra, la región de convergencia de W(z) será mayor. </a:t>
              </a:r>
              <a:endParaRPr lang="en-US" altLang="es-MX" sz="1400">
                <a:solidFill>
                  <a:srgbClr val="FFFF00"/>
                </a:solidFill>
                <a:sym typeface="Courier New" pitchFamily="49" charset="0"/>
              </a:endParaRPr>
            </a:p>
          </p:txBody>
        </p:sp>
      </p:grpSp>
    </p:spTree>
    <p:extLst>
      <p:ext uri="{BB962C8B-B14F-4D97-AF65-F5344CB8AC3E}">
        <p14:creationId xmlns:p14="http://schemas.microsoft.com/office/powerpoint/2010/main" xmlns="" val="2063579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158750" y="228600"/>
            <a:ext cx="881697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spcBef>
                <a:spcPct val="50000"/>
              </a:spcBef>
            </a:pPr>
            <a:r>
              <a:rPr lang="en-US" altLang="es-MX" sz="1600" b="1" u="sng">
                <a:solidFill>
                  <a:srgbClr val="FFFF00"/>
                </a:solidFill>
              </a:rPr>
              <a:t>FUNCION del SISTEMA</a:t>
            </a:r>
            <a:endParaRPr lang="en-US" altLang="es-MX" u="sng">
              <a:solidFill>
                <a:srgbClr val="FFFF00"/>
              </a:solidFill>
              <a:latin typeface="Arial" charset="0"/>
            </a:endParaRPr>
          </a:p>
        </p:txBody>
      </p:sp>
      <p:sp>
        <p:nvSpPr>
          <p:cNvPr id="20483" name="Rectangle 4"/>
          <p:cNvSpPr>
            <a:spLocks noChangeArrowheads="1"/>
          </p:cNvSpPr>
          <p:nvPr/>
        </p:nvSpPr>
        <p:spPr bwMode="auto">
          <a:xfrm>
            <a:off x="198438" y="863600"/>
            <a:ext cx="8659812" cy="68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lstStyle>
            <a:lvl1pPr marL="180975"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30000"/>
              </a:lnSpc>
            </a:pPr>
            <a:r>
              <a:rPr lang="es-ES_tradnl" altLang="es-MX" sz="1400">
                <a:solidFill>
                  <a:srgbClr val="FFFF00"/>
                </a:solidFill>
                <a:sym typeface="Courier New" pitchFamily="49" charset="0"/>
              </a:rPr>
              <a:t>	La TZ de la respuesta de un sistema a la muestra unitaria se denomina </a:t>
            </a:r>
            <a:r>
              <a:rPr lang="es-ES_tradnl" altLang="es-MX" sz="1400" b="1">
                <a:solidFill>
                  <a:srgbClr val="FFFF00"/>
                </a:solidFill>
                <a:sym typeface="Courier New" pitchFamily="49" charset="0"/>
              </a:rPr>
              <a:t>función del sistema</a:t>
            </a:r>
            <a:r>
              <a:rPr lang="es-ES_tradnl" altLang="es-MX" sz="1400">
                <a:solidFill>
                  <a:srgbClr val="FFFF00"/>
                </a:solidFill>
                <a:sym typeface="Courier New" pitchFamily="49" charset="0"/>
              </a:rPr>
              <a:t>. Evaluada sobre el círculo unitario ( </a:t>
            </a:r>
            <a:r>
              <a:rPr lang="en-US" altLang="es-MX" sz="1400" b="1">
                <a:solidFill>
                  <a:srgbClr val="FFFF00"/>
                </a:solidFill>
                <a:cs typeface="Times New Roman" pitchFamily="18" charset="0"/>
                <a:sym typeface="Courier New" pitchFamily="49" charset="0"/>
              </a:rPr>
              <a:t>| </a:t>
            </a:r>
            <a:r>
              <a:rPr lang="en-US" altLang="es-MX" sz="1400" b="1" i="1">
                <a:solidFill>
                  <a:srgbClr val="FFFF00"/>
                </a:solidFill>
                <a:cs typeface="Times New Roman" pitchFamily="18" charset="0"/>
                <a:sym typeface="Courier New" pitchFamily="49" charset="0"/>
              </a:rPr>
              <a:t>z </a:t>
            </a:r>
            <a:r>
              <a:rPr lang="en-US" altLang="es-MX" sz="1400" b="1">
                <a:solidFill>
                  <a:srgbClr val="FFFF00"/>
                </a:solidFill>
                <a:cs typeface="Times New Roman" pitchFamily="18" charset="0"/>
                <a:sym typeface="Courier New" pitchFamily="49" charset="0"/>
              </a:rPr>
              <a:t>| = 1</a:t>
            </a:r>
            <a:r>
              <a:rPr lang="en-US" altLang="es-MX" sz="1400">
                <a:solidFill>
                  <a:srgbClr val="FFFF00"/>
                </a:solidFill>
                <a:cs typeface="Times New Roman" pitchFamily="18" charset="0"/>
                <a:sym typeface="Courier New" pitchFamily="49" charset="0"/>
              </a:rPr>
              <a:t>) es la </a:t>
            </a:r>
            <a:r>
              <a:rPr lang="en-US" altLang="es-MX" sz="1400" b="1">
                <a:solidFill>
                  <a:srgbClr val="FFFF00"/>
                </a:solidFill>
                <a:cs typeface="Times New Roman" pitchFamily="18" charset="0"/>
                <a:sym typeface="Courier New" pitchFamily="49" charset="0"/>
              </a:rPr>
              <a:t>respuesta en frecuencia</a:t>
            </a:r>
            <a:r>
              <a:rPr lang="en-US" altLang="es-MX" sz="1400">
                <a:solidFill>
                  <a:srgbClr val="FFFF00"/>
                </a:solidFill>
                <a:cs typeface="Times New Roman" pitchFamily="18" charset="0"/>
                <a:sym typeface="Courier New" pitchFamily="49" charset="0"/>
              </a:rPr>
              <a:t> del sistema</a:t>
            </a:r>
            <a:r>
              <a:rPr lang="es-ES_tradnl" altLang="es-MX" sz="1400">
                <a:solidFill>
                  <a:srgbClr val="FFFF00"/>
                </a:solidFill>
                <a:sym typeface="Courier New" pitchFamily="49" charset="0"/>
              </a:rPr>
              <a:t>. </a:t>
            </a:r>
            <a:endParaRPr lang="en-US" altLang="es-MX" sz="1400">
              <a:solidFill>
                <a:srgbClr val="FFFF00"/>
              </a:solidFill>
              <a:sym typeface="Courier New" pitchFamily="49" charset="0"/>
            </a:endParaRPr>
          </a:p>
        </p:txBody>
      </p:sp>
      <p:grpSp>
        <p:nvGrpSpPr>
          <p:cNvPr id="20484" name="Group 32"/>
          <p:cNvGrpSpPr>
            <a:grpSpLocks/>
          </p:cNvGrpSpPr>
          <p:nvPr/>
        </p:nvGrpSpPr>
        <p:grpSpPr bwMode="auto">
          <a:xfrm>
            <a:off x="2441575" y="1854200"/>
            <a:ext cx="4475163" cy="574675"/>
            <a:chOff x="1334" y="1186"/>
            <a:chExt cx="2819" cy="362"/>
          </a:xfrm>
        </p:grpSpPr>
        <p:grpSp>
          <p:nvGrpSpPr>
            <p:cNvPr id="20495" name="Group 28"/>
            <p:cNvGrpSpPr>
              <a:grpSpLocks/>
            </p:cNvGrpSpPr>
            <p:nvPr/>
          </p:nvGrpSpPr>
          <p:grpSpPr bwMode="auto">
            <a:xfrm>
              <a:off x="1334" y="1187"/>
              <a:ext cx="1709" cy="358"/>
              <a:chOff x="1580" y="1061"/>
              <a:chExt cx="1709" cy="358"/>
            </a:xfrm>
          </p:grpSpPr>
          <p:sp>
            <p:nvSpPr>
              <p:cNvPr id="20497" name="Text Box 23"/>
              <p:cNvSpPr txBox="1">
                <a:spLocks noChangeArrowheads="1"/>
              </p:cNvSpPr>
              <p:nvPr/>
            </p:nvSpPr>
            <p:spPr bwMode="auto">
              <a:xfrm>
                <a:off x="1600" y="1061"/>
                <a:ext cx="1689" cy="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rPr>
                  <a:t>Entrada                               Salida</a:t>
                </a:r>
              </a:p>
              <a:p>
                <a:pPr eaLnBrk="1" hangingPunct="1"/>
                <a:endParaRPr lang="en-US" altLang="es-MX" sz="1000">
                  <a:solidFill>
                    <a:srgbClr val="FFFF00"/>
                  </a:solidFill>
                </a:endParaRPr>
              </a:p>
              <a:p>
                <a:pPr eaLnBrk="1" hangingPunct="1"/>
                <a:r>
                  <a:rPr lang="en-US" altLang="es-MX" sz="1400" i="1">
                    <a:solidFill>
                      <a:srgbClr val="FFFF00"/>
                    </a:solidFill>
                  </a:rPr>
                  <a:t>x</a:t>
                </a:r>
                <a:r>
                  <a:rPr lang="en-US" altLang="es-MX" sz="1400">
                    <a:solidFill>
                      <a:srgbClr val="FFFF00"/>
                    </a:solidFill>
                  </a:rPr>
                  <a:t>[</a:t>
                </a:r>
                <a:r>
                  <a:rPr lang="en-US" altLang="es-MX" sz="1400" i="1">
                    <a:solidFill>
                      <a:srgbClr val="FFFF00"/>
                    </a:solidFill>
                  </a:rPr>
                  <a:t>n</a:t>
                </a:r>
                <a:r>
                  <a:rPr lang="en-US" altLang="es-MX" sz="1400">
                    <a:solidFill>
                      <a:srgbClr val="FFFF00"/>
                    </a:solidFill>
                  </a:rPr>
                  <a:t>] – </a:t>
                </a:r>
                <a:r>
                  <a:rPr lang="en-US" altLang="es-MX" sz="1400" i="1">
                    <a:solidFill>
                      <a:srgbClr val="FFFF00"/>
                    </a:solidFill>
                  </a:rPr>
                  <a:t>X</a:t>
                </a:r>
                <a:r>
                  <a:rPr lang="en-US" altLang="es-MX" sz="1400">
                    <a:solidFill>
                      <a:srgbClr val="FFFF00"/>
                    </a:solidFill>
                  </a:rPr>
                  <a:t>(</a:t>
                </a:r>
                <a:r>
                  <a:rPr lang="en-US" altLang="es-MX" sz="1400" i="1">
                    <a:solidFill>
                      <a:srgbClr val="FFFF00"/>
                    </a:solidFill>
                  </a:rPr>
                  <a:t>z</a:t>
                </a:r>
                <a:r>
                  <a:rPr lang="en-US" altLang="es-MX" sz="1400">
                    <a:solidFill>
                      <a:srgbClr val="FFFF00"/>
                    </a:solidFill>
                  </a:rPr>
                  <a:t>)                         y[</a:t>
                </a:r>
                <a:r>
                  <a:rPr lang="en-US" altLang="es-MX" sz="1400" i="1">
                    <a:solidFill>
                      <a:srgbClr val="FFFF00"/>
                    </a:solidFill>
                  </a:rPr>
                  <a:t>n</a:t>
                </a:r>
                <a:r>
                  <a:rPr lang="en-US" altLang="es-MX" sz="1400">
                    <a:solidFill>
                      <a:srgbClr val="FFFF00"/>
                    </a:solidFill>
                  </a:rPr>
                  <a:t>]- </a:t>
                </a:r>
                <a:r>
                  <a:rPr lang="en-US" altLang="es-MX" sz="1400" i="1">
                    <a:solidFill>
                      <a:srgbClr val="FFFF00"/>
                    </a:solidFill>
                  </a:rPr>
                  <a:t>Y</a:t>
                </a:r>
                <a:r>
                  <a:rPr lang="en-US" altLang="es-MX" sz="1400">
                    <a:solidFill>
                      <a:srgbClr val="FFFF00"/>
                    </a:solidFill>
                  </a:rPr>
                  <a:t>(</a:t>
                </a:r>
                <a:r>
                  <a:rPr lang="en-US" altLang="es-MX" sz="1400" i="1">
                    <a:solidFill>
                      <a:srgbClr val="FFFF00"/>
                    </a:solidFill>
                  </a:rPr>
                  <a:t>z</a:t>
                </a:r>
                <a:r>
                  <a:rPr lang="en-US" altLang="es-MX" sz="1400">
                    <a:solidFill>
                      <a:srgbClr val="FFFF00"/>
                    </a:solidFill>
                  </a:rPr>
                  <a:t>)</a:t>
                </a:r>
              </a:p>
            </p:txBody>
          </p:sp>
          <p:sp>
            <p:nvSpPr>
              <p:cNvPr id="20498" name="Line 25"/>
              <p:cNvSpPr>
                <a:spLocks noChangeShapeType="1"/>
              </p:cNvSpPr>
              <p:nvPr/>
            </p:nvSpPr>
            <p:spPr bwMode="auto">
              <a:xfrm>
                <a:off x="1580" y="1240"/>
                <a:ext cx="527" cy="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es-MX"/>
              </a:p>
            </p:txBody>
          </p:sp>
          <p:sp>
            <p:nvSpPr>
              <p:cNvPr id="20499" name="Line 26"/>
              <p:cNvSpPr>
                <a:spLocks noChangeShapeType="1"/>
              </p:cNvSpPr>
              <p:nvPr/>
            </p:nvSpPr>
            <p:spPr bwMode="auto">
              <a:xfrm>
                <a:off x="2684" y="1240"/>
                <a:ext cx="527" cy="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lstStyle/>
              <a:p>
                <a:endParaRPr lang="es-MX"/>
              </a:p>
            </p:txBody>
          </p:sp>
          <p:sp>
            <p:nvSpPr>
              <p:cNvPr id="10" name="Text Box 27"/>
              <p:cNvSpPr txBox="1">
                <a:spLocks noChangeArrowheads="1"/>
              </p:cNvSpPr>
              <p:nvPr/>
            </p:nvSpPr>
            <p:spPr bwMode="auto">
              <a:xfrm>
                <a:off x="2114" y="1074"/>
                <a:ext cx="564" cy="326"/>
              </a:xfrm>
              <a:prstGeom prst="rect">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1"/>
              <a:lstStyle/>
              <a:p>
                <a:pPr>
                  <a:spcBef>
                    <a:spcPct val="50000"/>
                  </a:spcBef>
                  <a:defRPr/>
                </a:pPr>
                <a:r>
                  <a:rPr lang="es-ES" sz="1400" i="1" dirty="0">
                    <a:solidFill>
                      <a:srgbClr val="FFFF00"/>
                    </a:solidFill>
                  </a:rPr>
                  <a:t>h</a:t>
                </a:r>
                <a:r>
                  <a:rPr lang="es-ES" sz="1400" dirty="0">
                    <a:solidFill>
                      <a:srgbClr val="FFFF00"/>
                    </a:solidFill>
                  </a:rPr>
                  <a:t>[</a:t>
                </a:r>
                <a:r>
                  <a:rPr lang="es-ES" sz="1400" i="1" dirty="0">
                    <a:solidFill>
                      <a:srgbClr val="FFFF00"/>
                    </a:solidFill>
                  </a:rPr>
                  <a:t>n</a:t>
                </a:r>
                <a:r>
                  <a:rPr lang="es-ES" sz="1400" dirty="0">
                    <a:solidFill>
                      <a:srgbClr val="FFFF00"/>
                    </a:solidFill>
                  </a:rPr>
                  <a:t>] - </a:t>
                </a:r>
                <a:r>
                  <a:rPr lang="es-ES" sz="1400" i="1" dirty="0">
                    <a:solidFill>
                      <a:srgbClr val="FFFF00"/>
                    </a:solidFill>
                  </a:rPr>
                  <a:t>H</a:t>
                </a:r>
                <a:r>
                  <a:rPr lang="es-ES" sz="1400" dirty="0">
                    <a:solidFill>
                      <a:srgbClr val="FFFF00"/>
                    </a:solidFill>
                  </a:rPr>
                  <a:t>(</a:t>
                </a:r>
                <a:r>
                  <a:rPr lang="es-ES" sz="1400" i="1" dirty="0">
                    <a:solidFill>
                      <a:srgbClr val="FFFF00"/>
                    </a:solidFill>
                  </a:rPr>
                  <a:t>z</a:t>
                </a:r>
                <a:r>
                  <a:rPr lang="es-ES" sz="1400" dirty="0">
                    <a:solidFill>
                      <a:srgbClr val="FFFF00"/>
                    </a:solidFill>
                  </a:rPr>
                  <a:t>)</a:t>
                </a:r>
              </a:p>
            </p:txBody>
          </p:sp>
        </p:grpSp>
        <p:sp>
          <p:nvSpPr>
            <p:cNvPr id="20496" name="Rectangle 4"/>
            <p:cNvSpPr>
              <a:spLocks noChangeArrowheads="1"/>
            </p:cNvSpPr>
            <p:nvPr/>
          </p:nvSpPr>
          <p:spPr bwMode="auto">
            <a:xfrm>
              <a:off x="3273" y="1186"/>
              <a:ext cx="880" cy="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lstStyle>
              <a:lvl1pPr marL="180975"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30000"/>
                </a:lnSpc>
              </a:pPr>
              <a:r>
                <a:rPr lang="es-ES_tradnl" altLang="es-MX" sz="1400" i="1">
                  <a:solidFill>
                    <a:srgbClr val="FFFF00"/>
                  </a:solidFill>
                  <a:sym typeface="Courier New" pitchFamily="49" charset="0"/>
                </a:rPr>
                <a:t>y</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n</a:t>
              </a:r>
              <a:r>
                <a:rPr lang="es-ES_tradnl" altLang="es-MX" sz="1400">
                  <a:solidFill>
                    <a:srgbClr val="FFFF00"/>
                  </a:solidFill>
                  <a:sym typeface="Courier New" pitchFamily="49" charset="0"/>
                </a:rPr>
                <a:t>] = </a:t>
              </a:r>
              <a:r>
                <a:rPr lang="es-ES_tradnl" altLang="es-MX" sz="1400" i="1">
                  <a:solidFill>
                    <a:srgbClr val="FFFF00"/>
                  </a:solidFill>
                  <a:sym typeface="Courier New" pitchFamily="49" charset="0"/>
                </a:rPr>
                <a:t>x</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n</a:t>
              </a:r>
              <a:r>
                <a:rPr lang="es-ES_tradnl" altLang="es-MX" sz="1400">
                  <a:solidFill>
                    <a:srgbClr val="FFFF00"/>
                  </a:solidFill>
                  <a:sym typeface="Courier New" pitchFamily="49" charset="0"/>
                </a:rPr>
                <a:t>] * </a:t>
              </a:r>
              <a:r>
                <a:rPr lang="es-ES_tradnl" altLang="es-MX" sz="1400" i="1">
                  <a:solidFill>
                    <a:srgbClr val="FFFF00"/>
                  </a:solidFill>
                  <a:sym typeface="Courier New" pitchFamily="49" charset="0"/>
                </a:rPr>
                <a:t>h</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n</a:t>
              </a:r>
              <a:r>
                <a:rPr lang="es-ES_tradnl" altLang="es-MX" sz="1400">
                  <a:solidFill>
                    <a:srgbClr val="FFFF00"/>
                  </a:solidFill>
                  <a:sym typeface="Courier New" pitchFamily="49" charset="0"/>
                </a:rPr>
                <a:t>]</a:t>
              </a:r>
            </a:p>
            <a:p>
              <a:pPr algn="just" eaLnBrk="1" hangingPunct="1">
                <a:lnSpc>
                  <a:spcPct val="130000"/>
                </a:lnSpc>
              </a:pPr>
              <a:r>
                <a:rPr lang="es-ES_tradnl" altLang="es-MX" sz="1400" i="1">
                  <a:solidFill>
                    <a:srgbClr val="FFFF00"/>
                  </a:solidFill>
                  <a:sym typeface="Courier New" pitchFamily="49" charset="0"/>
                </a:rPr>
                <a:t>Y</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z</a:t>
              </a:r>
              <a:r>
                <a:rPr lang="es-ES_tradnl" altLang="es-MX" sz="1400">
                  <a:solidFill>
                    <a:srgbClr val="FFFF00"/>
                  </a:solidFill>
                  <a:sym typeface="Courier New" pitchFamily="49" charset="0"/>
                </a:rPr>
                <a:t>) = </a:t>
              </a:r>
              <a:r>
                <a:rPr lang="es-ES_tradnl" altLang="es-MX" sz="1400" i="1">
                  <a:solidFill>
                    <a:srgbClr val="FFFF00"/>
                  </a:solidFill>
                  <a:sym typeface="Courier New" pitchFamily="49" charset="0"/>
                </a:rPr>
                <a:t>X</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z</a:t>
              </a:r>
              <a:r>
                <a:rPr lang="es-ES_tradnl" altLang="es-MX" sz="1400">
                  <a:solidFill>
                    <a:srgbClr val="FFFF00"/>
                  </a:solidFill>
                  <a:sym typeface="Courier New" pitchFamily="49" charset="0"/>
                </a:rPr>
                <a:t>) </a:t>
              </a:r>
              <a:r>
                <a:rPr lang="en-US" altLang="es-MX" sz="1400">
                  <a:solidFill>
                    <a:srgbClr val="FFFF00"/>
                  </a:solidFill>
                  <a:cs typeface="Times New Roman" pitchFamily="18" charset="0"/>
                  <a:sym typeface="Courier New" pitchFamily="49" charset="0"/>
                </a:rPr>
                <a:t>· </a:t>
              </a:r>
              <a:r>
                <a:rPr lang="en-US" altLang="es-MX" sz="1400" i="1">
                  <a:solidFill>
                    <a:srgbClr val="FFFF00"/>
                  </a:solidFill>
                  <a:cs typeface="Times New Roman" pitchFamily="18" charset="0"/>
                  <a:sym typeface="Courier New" pitchFamily="49" charset="0"/>
                </a:rPr>
                <a:t>H</a:t>
              </a:r>
              <a:r>
                <a:rPr lang="en-US" altLang="es-MX" sz="1400">
                  <a:solidFill>
                    <a:srgbClr val="FFFF00"/>
                  </a:solidFill>
                  <a:cs typeface="Times New Roman" pitchFamily="18" charset="0"/>
                  <a:sym typeface="Courier New" pitchFamily="49" charset="0"/>
                </a:rPr>
                <a:t>(</a:t>
              </a:r>
              <a:r>
                <a:rPr lang="en-US" altLang="es-MX" sz="1400" i="1">
                  <a:solidFill>
                    <a:srgbClr val="FFFF00"/>
                  </a:solidFill>
                  <a:cs typeface="Times New Roman" pitchFamily="18" charset="0"/>
                  <a:sym typeface="Courier New" pitchFamily="49" charset="0"/>
                </a:rPr>
                <a:t>z</a:t>
              </a:r>
              <a:r>
                <a:rPr lang="en-US" altLang="es-MX" sz="1400">
                  <a:solidFill>
                    <a:srgbClr val="FFFF00"/>
                  </a:solidFill>
                  <a:cs typeface="Times New Roman" pitchFamily="18" charset="0"/>
                  <a:sym typeface="Courier New" pitchFamily="49" charset="0"/>
                </a:rPr>
                <a:t>)</a:t>
              </a:r>
              <a:endParaRPr lang="en-US" altLang="es-MX" sz="1400">
                <a:solidFill>
                  <a:srgbClr val="FFFF00"/>
                </a:solidFill>
                <a:sym typeface="Courier New" pitchFamily="49" charset="0"/>
              </a:endParaRPr>
            </a:p>
          </p:txBody>
        </p:sp>
      </p:grpSp>
      <p:grpSp>
        <p:nvGrpSpPr>
          <p:cNvPr id="4" name="Group 33"/>
          <p:cNvGrpSpPr>
            <a:grpSpLocks/>
          </p:cNvGrpSpPr>
          <p:nvPr/>
        </p:nvGrpSpPr>
        <p:grpSpPr bwMode="auto">
          <a:xfrm>
            <a:off x="195263" y="2886075"/>
            <a:ext cx="8669337" cy="1209675"/>
            <a:chOff x="123" y="1818"/>
            <a:chExt cx="5461" cy="762"/>
          </a:xfrm>
        </p:grpSpPr>
        <p:sp>
          <p:nvSpPr>
            <p:cNvPr id="12" name="Rectangle 4"/>
            <p:cNvSpPr>
              <a:spLocks noChangeArrowheads="1"/>
            </p:cNvSpPr>
            <p:nvPr/>
          </p:nvSpPr>
          <p:spPr bwMode="auto">
            <a:xfrm>
              <a:off x="123" y="1818"/>
              <a:ext cx="5461" cy="384"/>
            </a:xfrm>
            <a:prstGeom prst="rect">
              <a:avLst/>
            </a:prstGeom>
            <a:ln>
              <a:headEnd/>
              <a:tailEnd/>
            </a:ln>
          </p:spPr>
          <p:style>
            <a:lnRef idx="0">
              <a:schemeClr val="dk1"/>
            </a:lnRef>
            <a:fillRef idx="3">
              <a:schemeClr val="dk1"/>
            </a:fillRef>
            <a:effectRef idx="3">
              <a:schemeClr val="dk1"/>
            </a:effectRef>
            <a:fontRef idx="minor">
              <a:schemeClr val="lt1"/>
            </a:fontRef>
          </p:style>
          <p:txBody>
            <a:bodyPr lIns="0" tIns="0" rIns="0" bIns="0"/>
            <a:lstStyle/>
            <a:p>
              <a:pPr marL="180975" indent="-180975" algn="just">
                <a:lnSpc>
                  <a:spcPct val="130000"/>
                </a:lnSpc>
                <a:defRPr/>
              </a:pPr>
              <a:r>
                <a:rPr lang="es-ES_tradnl" sz="1400">
                  <a:solidFill>
                    <a:srgbClr val="FFFF00"/>
                  </a:solidFill>
                  <a:sym typeface="Courier New" pitchFamily="49" charset="0"/>
                </a:rPr>
                <a:t>	Para que un sistema LTI sea estable es necesario que su respuesta a la muestra unitaria sea absolutamente sumable. La RC de </a:t>
              </a:r>
              <a:r>
                <a:rPr lang="es-ES_tradnl" sz="1400" i="1">
                  <a:solidFill>
                    <a:srgbClr val="FFFF00"/>
                  </a:solidFill>
                  <a:sym typeface="Courier New" pitchFamily="49" charset="0"/>
                </a:rPr>
                <a:t>H</a:t>
              </a:r>
              <a:r>
                <a:rPr lang="es-ES_tradnl" sz="1400">
                  <a:solidFill>
                    <a:srgbClr val="FFFF00"/>
                  </a:solidFill>
                  <a:sym typeface="Courier New" pitchFamily="49" charset="0"/>
                </a:rPr>
                <a:t>(</a:t>
              </a:r>
              <a:r>
                <a:rPr lang="es-ES_tradnl" sz="1400" i="1">
                  <a:solidFill>
                    <a:srgbClr val="FFFF00"/>
                  </a:solidFill>
                  <a:sym typeface="Courier New" pitchFamily="49" charset="0"/>
                </a:rPr>
                <a:t>z</a:t>
              </a:r>
              <a:r>
                <a:rPr lang="es-ES_tradnl" sz="1400">
                  <a:solidFill>
                    <a:srgbClr val="FFFF00"/>
                  </a:solidFill>
                  <a:sym typeface="Courier New" pitchFamily="49" charset="0"/>
                </a:rPr>
                <a:t>) queda definida por los valores de </a:t>
              </a:r>
              <a:r>
                <a:rPr lang="es-ES_tradnl" sz="1400" i="1">
                  <a:solidFill>
                    <a:srgbClr val="FFFF00"/>
                  </a:solidFill>
                  <a:sym typeface="Courier New" pitchFamily="49" charset="0"/>
                </a:rPr>
                <a:t>z</a:t>
              </a:r>
              <a:r>
                <a:rPr lang="es-ES_tradnl" sz="1400">
                  <a:solidFill>
                    <a:srgbClr val="FFFF00"/>
                  </a:solidFill>
                  <a:sym typeface="Courier New" pitchFamily="49" charset="0"/>
                </a:rPr>
                <a:t> para los cuales </a:t>
              </a:r>
              <a:r>
                <a:rPr lang="es-ES_tradnl" sz="1400" i="1">
                  <a:solidFill>
                    <a:srgbClr val="FFFF00"/>
                  </a:solidFill>
                  <a:sym typeface="Courier New" pitchFamily="49" charset="0"/>
                </a:rPr>
                <a:t>h</a:t>
              </a:r>
              <a:r>
                <a:rPr lang="es-ES_tradnl" sz="1400">
                  <a:solidFill>
                    <a:srgbClr val="FFFF00"/>
                  </a:solidFill>
                  <a:sym typeface="Courier New" pitchFamily="49" charset="0"/>
                </a:rPr>
                <a:t>[</a:t>
              </a:r>
              <a:r>
                <a:rPr lang="es-ES_tradnl" sz="1400" i="1">
                  <a:solidFill>
                    <a:srgbClr val="FFFF00"/>
                  </a:solidFill>
                  <a:sym typeface="Courier New" pitchFamily="49" charset="0"/>
                </a:rPr>
                <a:t>n</a:t>
              </a:r>
              <a:r>
                <a:rPr lang="es-ES_tradnl" sz="1400">
                  <a:solidFill>
                    <a:srgbClr val="FFFF00"/>
                  </a:solidFill>
                  <a:sym typeface="Courier New" pitchFamily="49" charset="0"/>
                </a:rPr>
                <a:t>]</a:t>
              </a:r>
              <a:r>
                <a:rPr lang="en-US" sz="1400">
                  <a:solidFill>
                    <a:srgbClr val="FFFF00"/>
                  </a:solidFill>
                  <a:cs typeface="Times New Roman" pitchFamily="18" charset="0"/>
                  <a:sym typeface="Courier New" pitchFamily="49" charset="0"/>
                </a:rPr>
                <a:t>·</a:t>
              </a:r>
              <a:r>
                <a:rPr lang="en-US" sz="1400" i="1">
                  <a:solidFill>
                    <a:srgbClr val="FFFF00"/>
                  </a:solidFill>
                  <a:cs typeface="Times New Roman" pitchFamily="18" charset="0"/>
                  <a:sym typeface="Courier New" pitchFamily="49" charset="0"/>
                </a:rPr>
                <a:t>z</a:t>
              </a:r>
              <a:r>
                <a:rPr lang="en-US" sz="1400" baseline="30000">
                  <a:solidFill>
                    <a:srgbClr val="FFFF00"/>
                  </a:solidFill>
                  <a:cs typeface="Times New Roman" pitchFamily="18" charset="0"/>
                  <a:sym typeface="Courier New" pitchFamily="49" charset="0"/>
                </a:rPr>
                <a:t>-</a:t>
              </a:r>
              <a:r>
                <a:rPr lang="en-US" sz="1400" i="1" baseline="30000">
                  <a:solidFill>
                    <a:srgbClr val="FFFF00"/>
                  </a:solidFill>
                  <a:cs typeface="Times New Roman" pitchFamily="18" charset="0"/>
                  <a:sym typeface="Courier New" pitchFamily="49" charset="0"/>
                </a:rPr>
                <a:t>n</a:t>
              </a:r>
              <a:r>
                <a:rPr lang="en-US" sz="1400">
                  <a:solidFill>
                    <a:srgbClr val="FFFF00"/>
                  </a:solidFill>
                  <a:cs typeface="Times New Roman" pitchFamily="18" charset="0"/>
                  <a:sym typeface="Courier New" pitchFamily="49" charset="0"/>
                </a:rPr>
                <a:t> </a:t>
              </a:r>
              <a:r>
                <a:rPr lang="es-ES_tradnl" sz="1400">
                  <a:solidFill>
                    <a:srgbClr val="FFFF00"/>
                  </a:solidFill>
                  <a:sym typeface="Courier New" pitchFamily="49" charset="0"/>
                </a:rPr>
                <a:t> es absolutamente sumable </a:t>
              </a:r>
              <a:r>
                <a:rPr lang="es-ES_tradnl" sz="1400">
                  <a:solidFill>
                    <a:srgbClr val="FFFF00"/>
                  </a:solidFill>
                  <a:sym typeface="Symbol" pitchFamily="18" charset="2"/>
                </a:rPr>
                <a:t> </a:t>
              </a:r>
              <a:endParaRPr lang="en-US" sz="1400">
                <a:solidFill>
                  <a:srgbClr val="FFFF00"/>
                </a:solidFill>
                <a:sym typeface="Courier New" pitchFamily="49" charset="0"/>
              </a:endParaRPr>
            </a:p>
          </p:txBody>
        </p:sp>
        <p:sp>
          <p:nvSpPr>
            <p:cNvPr id="13" name="Text Box 40">
              <a:hlinkClick r:id="rId2" action="ppaction://hlinksldjump"/>
            </p:cNvPr>
            <p:cNvSpPr txBox="1">
              <a:spLocks noChangeArrowheads="1"/>
            </p:cNvSpPr>
            <p:nvPr/>
          </p:nvSpPr>
          <p:spPr bwMode="auto">
            <a:xfrm>
              <a:off x="660" y="2343"/>
              <a:ext cx="4509" cy="237"/>
            </a:xfrm>
            <a:prstGeom prst="rect">
              <a:avLst/>
            </a:prstGeom>
            <a:ln>
              <a:headEnd/>
              <a:tailEnd/>
            </a:ln>
          </p:spPr>
          <p:style>
            <a:lnRef idx="0">
              <a:schemeClr val="dk1"/>
            </a:lnRef>
            <a:fillRef idx="3">
              <a:schemeClr val="dk1"/>
            </a:fillRef>
            <a:effectRef idx="3">
              <a:schemeClr val="dk1"/>
            </a:effectRef>
            <a:fontRef idx="minor">
              <a:schemeClr val="lt1"/>
            </a:fontRef>
          </p:style>
          <p:txBody>
            <a:bodyPr wrap="none" lIns="0" tIns="0" rIns="0" bIns="0" anchor="ctr"/>
            <a:lstStyle/>
            <a:p>
              <a:pPr>
                <a:defRPr/>
              </a:pPr>
              <a:r>
                <a:rPr lang="en-US" sz="1600" b="1">
                  <a:solidFill>
                    <a:srgbClr val="FFFF00"/>
                  </a:solidFill>
                </a:rPr>
                <a:t>  </a:t>
              </a:r>
              <a:r>
                <a:rPr lang="en-US" sz="1400" b="1">
                  <a:solidFill>
                    <a:srgbClr val="FFFF00"/>
                  </a:solidFill>
                </a:rPr>
                <a:t>Si la RC de la función de sistema incluye el círculo unitario, el sistema es estable y viceversa. </a:t>
              </a:r>
              <a:endParaRPr lang="en-US" sz="1400">
                <a:solidFill>
                  <a:srgbClr val="FFFF00"/>
                </a:solidFill>
              </a:endParaRPr>
            </a:p>
          </p:txBody>
        </p:sp>
      </p:grpSp>
      <p:sp>
        <p:nvSpPr>
          <p:cNvPr id="14" name="Text Box 40">
            <a:hlinkClick r:id="rId2" action="ppaction://hlinksldjump"/>
          </p:cNvPr>
          <p:cNvSpPr txBox="1">
            <a:spLocks noChangeArrowheads="1"/>
          </p:cNvSpPr>
          <p:nvPr/>
        </p:nvSpPr>
        <p:spPr bwMode="auto">
          <a:xfrm>
            <a:off x="515938" y="4768850"/>
            <a:ext cx="8161337" cy="1246188"/>
          </a:xfrm>
          <a:prstGeom prst="rect">
            <a:avLst/>
          </a:prstGeom>
          <a:ln>
            <a:headEnd/>
            <a:tailEnd/>
          </a:ln>
        </p:spPr>
        <p:style>
          <a:lnRef idx="0">
            <a:schemeClr val="dk1"/>
          </a:lnRef>
          <a:fillRef idx="3">
            <a:schemeClr val="dk1"/>
          </a:fillRef>
          <a:effectRef idx="3">
            <a:schemeClr val="dk1"/>
          </a:effectRef>
          <a:fontRef idx="minor">
            <a:schemeClr val="lt1"/>
          </a:fontRef>
        </p:style>
        <p:txBody>
          <a:bodyPr wrap="none" lIns="0" tIns="0" rIns="0" bIns="144000" anchor="ctr" anchorCtr="1"/>
          <a:lstStyle/>
          <a:p>
            <a:pPr>
              <a:lnSpc>
                <a:spcPct val="210000"/>
              </a:lnSpc>
              <a:defRPr/>
            </a:pPr>
            <a:r>
              <a:rPr lang="en-US" sz="1600" b="1" dirty="0">
                <a:solidFill>
                  <a:srgbClr val="FFFF00"/>
                </a:solidFill>
              </a:rPr>
              <a:t>  Para </a:t>
            </a:r>
            <a:r>
              <a:rPr lang="en-US" sz="1600" b="1" dirty="0" err="1">
                <a:solidFill>
                  <a:srgbClr val="FFFF00"/>
                </a:solidFill>
              </a:rPr>
              <a:t>que</a:t>
            </a:r>
            <a:r>
              <a:rPr lang="en-US" sz="1600" b="1" dirty="0">
                <a:solidFill>
                  <a:srgbClr val="FFFF00"/>
                </a:solidFill>
              </a:rPr>
              <a:t> un </a:t>
            </a:r>
            <a:r>
              <a:rPr lang="en-US" sz="1600" b="1" dirty="0" err="1">
                <a:solidFill>
                  <a:srgbClr val="FFFF00"/>
                </a:solidFill>
              </a:rPr>
              <a:t>sistema</a:t>
            </a:r>
            <a:r>
              <a:rPr lang="en-US" sz="1600" b="1" dirty="0">
                <a:solidFill>
                  <a:srgbClr val="FFFF00"/>
                </a:solidFill>
              </a:rPr>
              <a:t> sea </a:t>
            </a:r>
            <a:r>
              <a:rPr lang="en-US" sz="1600" b="1" u="sng" dirty="0" err="1">
                <a:solidFill>
                  <a:srgbClr val="FFFF00"/>
                </a:solidFill>
              </a:rPr>
              <a:t>estable</a:t>
            </a:r>
            <a:r>
              <a:rPr lang="en-US" sz="1600" b="1" dirty="0">
                <a:solidFill>
                  <a:srgbClr val="FFFF00"/>
                </a:solidFill>
              </a:rPr>
              <a:t> y </a:t>
            </a:r>
            <a:r>
              <a:rPr lang="en-US" sz="1600" b="1" u="sng" dirty="0">
                <a:solidFill>
                  <a:srgbClr val="FFFF00"/>
                </a:solidFill>
              </a:rPr>
              <a:t>causal</a:t>
            </a:r>
            <a:r>
              <a:rPr lang="en-US" sz="1600" b="1" dirty="0">
                <a:solidFill>
                  <a:srgbClr val="FFFF00"/>
                </a:solidFill>
              </a:rPr>
              <a:t>, la RC de H(z) </a:t>
            </a:r>
            <a:r>
              <a:rPr lang="en-US" sz="1600" b="1" dirty="0" err="1">
                <a:solidFill>
                  <a:srgbClr val="FFFF00"/>
                </a:solidFill>
              </a:rPr>
              <a:t>debe</a:t>
            </a:r>
            <a:r>
              <a:rPr lang="en-US" sz="1600" b="1" dirty="0">
                <a:solidFill>
                  <a:srgbClr val="FFFF00"/>
                </a:solidFill>
              </a:rPr>
              <a:t> </a:t>
            </a:r>
            <a:r>
              <a:rPr lang="en-US" sz="1600" b="1" dirty="0" err="1">
                <a:solidFill>
                  <a:srgbClr val="FFFF00"/>
                </a:solidFill>
              </a:rPr>
              <a:t>incluir</a:t>
            </a:r>
            <a:r>
              <a:rPr lang="en-US" sz="1600" b="1" dirty="0">
                <a:solidFill>
                  <a:srgbClr val="FFFF00"/>
                </a:solidFill>
              </a:rPr>
              <a:t> el </a:t>
            </a:r>
            <a:r>
              <a:rPr lang="en-US" sz="1600" b="1" u="sng" dirty="0" err="1">
                <a:solidFill>
                  <a:srgbClr val="FFFF00"/>
                </a:solidFill>
              </a:rPr>
              <a:t>círculo</a:t>
            </a:r>
            <a:r>
              <a:rPr lang="en-US" sz="1600" b="1" u="sng" dirty="0">
                <a:solidFill>
                  <a:srgbClr val="FFFF00"/>
                </a:solidFill>
              </a:rPr>
              <a:t> </a:t>
            </a:r>
            <a:r>
              <a:rPr lang="en-US" sz="1600" b="1" u="sng" dirty="0" err="1">
                <a:solidFill>
                  <a:srgbClr val="FFFF00"/>
                </a:solidFill>
              </a:rPr>
              <a:t>unitario</a:t>
            </a:r>
            <a:r>
              <a:rPr lang="en-US" sz="1600" b="1" u="sng" dirty="0">
                <a:solidFill>
                  <a:srgbClr val="FFFF00"/>
                </a:solidFill>
              </a:rPr>
              <a:t> y el  </a:t>
            </a:r>
            <a:r>
              <a:rPr lang="en-US" sz="1600" b="1" dirty="0">
                <a:solidFill>
                  <a:srgbClr val="FFFF00"/>
                </a:solidFill>
              </a:rPr>
              <a:t> </a:t>
            </a:r>
          </a:p>
          <a:p>
            <a:pPr>
              <a:lnSpc>
                <a:spcPct val="210000"/>
              </a:lnSpc>
              <a:defRPr/>
            </a:pPr>
            <a:r>
              <a:rPr lang="en-US" sz="1600" b="1" dirty="0" err="1">
                <a:solidFill>
                  <a:srgbClr val="FFFF00"/>
                </a:solidFill>
              </a:rPr>
              <a:t>plano</a:t>
            </a:r>
            <a:r>
              <a:rPr lang="en-US" sz="1600" b="1" dirty="0">
                <a:solidFill>
                  <a:srgbClr val="FFFF00"/>
                </a:solidFill>
              </a:rPr>
              <a:t> z exterior a un </a:t>
            </a:r>
            <a:r>
              <a:rPr lang="en-US" sz="1600" b="1" dirty="0" err="1">
                <a:solidFill>
                  <a:srgbClr val="FFFF00"/>
                </a:solidFill>
              </a:rPr>
              <a:t>círculo</a:t>
            </a:r>
            <a:r>
              <a:rPr lang="en-US" sz="1600" b="1" dirty="0">
                <a:solidFill>
                  <a:srgbClr val="FFFF00"/>
                </a:solidFill>
              </a:rPr>
              <a:t> (</a:t>
            </a:r>
            <a:r>
              <a:rPr lang="en-US" sz="1600" b="1" dirty="0" err="1">
                <a:solidFill>
                  <a:srgbClr val="FFFF00"/>
                </a:solidFill>
              </a:rPr>
              <a:t>determinado</a:t>
            </a:r>
            <a:r>
              <a:rPr lang="en-US" sz="1600" b="1" dirty="0">
                <a:solidFill>
                  <a:srgbClr val="FFFF00"/>
                </a:solidFill>
              </a:rPr>
              <a:t> </a:t>
            </a:r>
            <a:r>
              <a:rPr lang="en-US" sz="1600" b="1" dirty="0" err="1">
                <a:solidFill>
                  <a:srgbClr val="FFFF00"/>
                </a:solidFill>
              </a:rPr>
              <a:t>por</a:t>
            </a:r>
            <a:r>
              <a:rPr lang="en-US" sz="1600" b="1" dirty="0">
                <a:solidFill>
                  <a:srgbClr val="FFFF00"/>
                </a:solidFill>
              </a:rPr>
              <a:t> el polo de mayor </a:t>
            </a:r>
            <a:r>
              <a:rPr lang="en-US" sz="1600" b="1" dirty="0" err="1">
                <a:solidFill>
                  <a:srgbClr val="FFFF00"/>
                </a:solidFill>
              </a:rPr>
              <a:t>módulo</a:t>
            </a:r>
            <a:r>
              <a:rPr lang="en-US" sz="1600" b="1" dirty="0">
                <a:solidFill>
                  <a:srgbClr val="FFFF00"/>
                </a:solidFill>
              </a:rPr>
              <a:t>), </a:t>
            </a:r>
            <a:r>
              <a:rPr lang="en-US" sz="1600" b="1" dirty="0" err="1">
                <a:solidFill>
                  <a:srgbClr val="FFFF00"/>
                </a:solidFill>
              </a:rPr>
              <a:t>incluyendo</a:t>
            </a:r>
            <a:r>
              <a:rPr lang="en-US" sz="1600" b="1" dirty="0">
                <a:solidFill>
                  <a:srgbClr val="FFFF00"/>
                </a:solidFill>
              </a:rPr>
              <a:t> </a:t>
            </a:r>
            <a:r>
              <a:rPr lang="en-US" sz="1600" b="1" i="1" u="sng" dirty="0">
                <a:solidFill>
                  <a:srgbClr val="FFFF00"/>
                </a:solidFill>
              </a:rPr>
              <a:t>z</a:t>
            </a:r>
            <a:r>
              <a:rPr lang="en-US" sz="1600" b="1" u="sng" dirty="0">
                <a:solidFill>
                  <a:srgbClr val="FFFF00"/>
                </a:solidFill>
              </a:rPr>
              <a:t> = ∞</a:t>
            </a:r>
            <a:r>
              <a:rPr lang="en-US" sz="1600" b="1" dirty="0">
                <a:solidFill>
                  <a:srgbClr val="FFFF00"/>
                </a:solidFill>
              </a:rPr>
              <a:t>.</a:t>
            </a:r>
            <a:r>
              <a:rPr lang="en-US" sz="1400" b="1" dirty="0">
                <a:solidFill>
                  <a:srgbClr val="FFFF00"/>
                </a:solidFill>
              </a:rPr>
              <a:t> </a:t>
            </a:r>
            <a:endParaRPr lang="en-US" sz="1400" dirty="0">
              <a:solidFill>
                <a:srgbClr val="FFFF00"/>
              </a:solidFill>
            </a:endParaRPr>
          </a:p>
        </p:txBody>
      </p:sp>
    </p:spTree>
    <p:extLst>
      <p:ext uri="{BB962C8B-B14F-4D97-AF65-F5344CB8AC3E}">
        <p14:creationId xmlns:p14="http://schemas.microsoft.com/office/powerpoint/2010/main" xmlns="" val="1331460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3"/>
          <p:cNvSpPr txBox="1">
            <a:spLocks noChangeArrowheads="1"/>
          </p:cNvSpPr>
          <p:nvPr/>
        </p:nvSpPr>
        <p:spPr bwMode="auto">
          <a:xfrm>
            <a:off x="0" y="785813"/>
            <a:ext cx="881697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spcBef>
                <a:spcPct val="50000"/>
              </a:spcBef>
            </a:pPr>
            <a:r>
              <a:rPr lang="en-US" altLang="es-MX" sz="1600" b="1" u="sng">
                <a:solidFill>
                  <a:srgbClr val="FFFF00"/>
                </a:solidFill>
              </a:rPr>
              <a:t>FUNCION del SISTEMA</a:t>
            </a:r>
            <a:endParaRPr lang="en-US" altLang="es-MX" u="sng">
              <a:solidFill>
                <a:srgbClr val="FFFF00"/>
              </a:solidFill>
              <a:latin typeface="Arial" charset="0"/>
            </a:endParaRPr>
          </a:p>
        </p:txBody>
      </p:sp>
      <p:sp>
        <p:nvSpPr>
          <p:cNvPr id="14342" name="Rectangle 4"/>
          <p:cNvSpPr>
            <a:spLocks noChangeArrowheads="1"/>
          </p:cNvSpPr>
          <p:nvPr/>
        </p:nvSpPr>
        <p:spPr bwMode="auto">
          <a:xfrm>
            <a:off x="366713" y="1857375"/>
            <a:ext cx="8669337" cy="87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lstStyle>
            <a:lvl1pPr marL="180975"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30000"/>
              </a:lnSpc>
            </a:pPr>
            <a:r>
              <a:rPr lang="es-ES_tradnl" altLang="es-MX" sz="1400">
                <a:solidFill>
                  <a:srgbClr val="FFFF00"/>
                </a:solidFill>
                <a:sym typeface="Courier New" pitchFamily="49" charset="0"/>
              </a:rPr>
              <a:t>	Cuando el sistema puede describirse mediante una </a:t>
            </a:r>
            <a:r>
              <a:rPr lang="es-ES_tradnl" altLang="es-MX" sz="1400" u="sng">
                <a:solidFill>
                  <a:srgbClr val="FFFF00"/>
                </a:solidFill>
                <a:sym typeface="Courier New" pitchFamily="49" charset="0"/>
              </a:rPr>
              <a:t>ecuación en diferencias lineal con coeficientes constantes</a:t>
            </a:r>
            <a:r>
              <a:rPr lang="es-ES_tradnl" altLang="es-MX" sz="1400">
                <a:solidFill>
                  <a:srgbClr val="FFFF00"/>
                </a:solidFill>
                <a:sym typeface="Courier New" pitchFamily="49" charset="0"/>
              </a:rPr>
              <a:t>, la función del sistema es una relación de polinomios (filtros). Considerando un sistema para el cual la entrada y la salida satisfacen la ecuación: </a:t>
            </a:r>
            <a:endParaRPr lang="en-US" altLang="es-MX" sz="1400">
              <a:solidFill>
                <a:srgbClr val="FFFF00"/>
              </a:solidFill>
              <a:sym typeface="Courier New" pitchFamily="49" charset="0"/>
            </a:endParaRPr>
          </a:p>
        </p:txBody>
      </p:sp>
      <p:graphicFrame>
        <p:nvGraphicFramePr>
          <p:cNvPr id="14338" name="Object 6"/>
          <p:cNvGraphicFramePr>
            <a:graphicFrameLocks noChangeAspect="1"/>
          </p:cNvGraphicFramePr>
          <p:nvPr/>
        </p:nvGraphicFramePr>
        <p:xfrm>
          <a:off x="2397125" y="2695575"/>
          <a:ext cx="2362200" cy="609600"/>
        </p:xfrm>
        <a:graphic>
          <a:graphicData uri="http://schemas.openxmlformats.org/presentationml/2006/ole">
            <p:oleObj spid="_x0000_s148494" name="Ecuación" r:id="rId3" imgW="1968500" imgH="508000" progId="Equation.3">
              <p:embed/>
            </p:oleObj>
          </a:graphicData>
        </a:graphic>
      </p:graphicFrame>
      <p:grpSp>
        <p:nvGrpSpPr>
          <p:cNvPr id="2" name="Group 34"/>
          <p:cNvGrpSpPr>
            <a:grpSpLocks/>
          </p:cNvGrpSpPr>
          <p:nvPr/>
        </p:nvGrpSpPr>
        <p:grpSpPr bwMode="auto">
          <a:xfrm>
            <a:off x="574675" y="3497263"/>
            <a:ext cx="5575300" cy="639762"/>
            <a:chOff x="243" y="1577"/>
            <a:chExt cx="3512" cy="403"/>
          </a:xfrm>
        </p:grpSpPr>
        <p:sp>
          <p:nvSpPr>
            <p:cNvPr id="14346" name="Text Box 44"/>
            <p:cNvSpPr txBox="1">
              <a:spLocks noChangeArrowheads="1"/>
            </p:cNvSpPr>
            <p:nvPr/>
          </p:nvSpPr>
          <p:spPr bwMode="auto">
            <a:xfrm>
              <a:off x="243" y="1700"/>
              <a:ext cx="1759" cy="178"/>
            </a:xfrm>
            <a:prstGeom prst="rect">
              <a:avLst/>
            </a:prstGeom>
            <a:ln/>
          </p:spPr>
          <p:style>
            <a:lnRef idx="0">
              <a:schemeClr val="dk1"/>
            </a:lnRef>
            <a:fillRef idx="3">
              <a:schemeClr val="dk1"/>
            </a:fillRef>
            <a:effectRef idx="3">
              <a:schemeClr val="dk1"/>
            </a:effectRef>
            <a:fontRef idx="minor">
              <a:schemeClr val="lt1"/>
            </a:fontRef>
          </p:style>
          <p:txBody>
            <a:bodyPr wrap="none"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r>
                <a:rPr lang="en-US" sz="1400" dirty="0" err="1" smtClean="0">
                  <a:solidFill>
                    <a:srgbClr val="FFFF00"/>
                  </a:solidFill>
                  <a:cs typeface="Times New Roman" pitchFamily="18" charset="0"/>
                </a:rPr>
                <a:t>aplicando</a:t>
              </a:r>
              <a:r>
                <a:rPr lang="en-US" sz="1400" dirty="0" smtClean="0">
                  <a:solidFill>
                    <a:srgbClr val="FFFF00"/>
                  </a:solidFill>
                  <a:cs typeface="Times New Roman" pitchFamily="18" charset="0"/>
                </a:rPr>
                <a:t> la TZ a </a:t>
              </a:r>
              <a:r>
                <a:rPr lang="en-US" sz="1400" dirty="0" err="1" smtClean="0">
                  <a:solidFill>
                    <a:srgbClr val="FFFF00"/>
                  </a:solidFill>
                  <a:cs typeface="Times New Roman" pitchFamily="18" charset="0"/>
                </a:rPr>
                <a:t>cada</a:t>
              </a:r>
              <a:r>
                <a:rPr lang="en-US" sz="1400" dirty="0" smtClean="0">
                  <a:solidFill>
                    <a:srgbClr val="FFFF00"/>
                  </a:solidFill>
                  <a:cs typeface="Times New Roman" pitchFamily="18" charset="0"/>
                </a:rPr>
                <a:t> </a:t>
              </a:r>
              <a:r>
                <a:rPr lang="en-US" sz="1400" dirty="0" err="1" smtClean="0">
                  <a:solidFill>
                    <a:srgbClr val="FFFF00"/>
                  </a:solidFill>
                  <a:cs typeface="Times New Roman" pitchFamily="18" charset="0"/>
                </a:rPr>
                <a:t>miembro</a:t>
              </a:r>
              <a:r>
                <a:rPr lang="en-US" sz="1400" dirty="0" smtClean="0">
                  <a:solidFill>
                    <a:srgbClr val="FFFF00"/>
                  </a:solidFill>
                  <a:cs typeface="Times New Roman" pitchFamily="18" charset="0"/>
                </a:rPr>
                <a:t>:</a:t>
              </a:r>
            </a:p>
          </p:txBody>
        </p:sp>
        <p:graphicFrame>
          <p:nvGraphicFramePr>
            <p:cNvPr id="14340" name="Object 4"/>
            <p:cNvGraphicFramePr>
              <a:graphicFrameLocks noChangeAspect="1"/>
            </p:cNvGraphicFramePr>
            <p:nvPr/>
          </p:nvGraphicFramePr>
          <p:xfrm>
            <a:off x="1864" y="1577"/>
            <a:ext cx="1891" cy="403"/>
          </p:xfrm>
          <a:graphic>
            <a:graphicData uri="http://schemas.openxmlformats.org/presentationml/2006/ole">
              <p:oleObj spid="_x0000_s148495" name="Ecuación" r:id="rId4" imgW="2501900" imgH="533400" progId="Equation.3">
                <p:embed/>
              </p:oleObj>
            </a:graphicData>
          </a:graphic>
        </p:graphicFrame>
      </p:grpSp>
      <p:grpSp>
        <p:nvGrpSpPr>
          <p:cNvPr id="3" name="Group 35"/>
          <p:cNvGrpSpPr>
            <a:grpSpLocks/>
          </p:cNvGrpSpPr>
          <p:nvPr/>
        </p:nvGrpSpPr>
        <p:grpSpPr bwMode="auto">
          <a:xfrm>
            <a:off x="574675" y="4365625"/>
            <a:ext cx="5953125" cy="609600"/>
            <a:chOff x="214" y="2026"/>
            <a:chExt cx="3750" cy="384"/>
          </a:xfrm>
        </p:grpSpPr>
        <p:sp>
          <p:nvSpPr>
            <p:cNvPr id="14345" name="Text Box 42"/>
            <p:cNvSpPr txBox="1">
              <a:spLocks noChangeArrowheads="1"/>
            </p:cNvSpPr>
            <p:nvPr/>
          </p:nvSpPr>
          <p:spPr bwMode="auto">
            <a:xfrm>
              <a:off x="214" y="2148"/>
              <a:ext cx="1930" cy="211"/>
            </a:xfrm>
            <a:prstGeom prst="rect">
              <a:avLst/>
            </a:prstGeom>
            <a:ln/>
          </p:spPr>
          <p:style>
            <a:lnRef idx="0">
              <a:schemeClr val="dk1"/>
            </a:lnRef>
            <a:fillRef idx="3">
              <a:schemeClr val="dk1"/>
            </a:fillRef>
            <a:effectRef idx="3">
              <a:schemeClr val="dk1"/>
            </a:effectRef>
            <a:fontRef idx="minor">
              <a:schemeClr val="lt1"/>
            </a:fontRef>
          </p:style>
          <p:txBody>
            <a:bodyPr wrap="none"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defRPr/>
              </a:pPr>
              <a:r>
                <a:rPr lang="en-US" sz="1400" smtClean="0">
                  <a:solidFill>
                    <a:srgbClr val="FFFF00"/>
                  </a:solidFill>
                </a:rPr>
                <a:t>considerando la propiedad de </a:t>
              </a:r>
              <a:r>
                <a:rPr lang="en-US" sz="1400" u="sng" smtClean="0">
                  <a:solidFill>
                    <a:srgbClr val="FFFF00"/>
                  </a:solidFill>
                </a:rPr>
                <a:t>linealidad:</a:t>
              </a:r>
              <a:endParaRPr lang="en-US" sz="1400" smtClean="0">
                <a:solidFill>
                  <a:srgbClr val="FFFF00"/>
                </a:solidFill>
              </a:endParaRPr>
            </a:p>
            <a:p>
              <a:pPr eaLnBrk="1" hangingPunct="1">
                <a:defRPr/>
              </a:pPr>
              <a:r>
                <a:rPr lang="en-US" sz="1400" smtClean="0">
                  <a:solidFill>
                    <a:srgbClr val="FFFF00"/>
                  </a:solidFill>
                </a:rPr>
                <a:t>                 </a:t>
              </a:r>
            </a:p>
          </p:txBody>
        </p:sp>
        <p:graphicFrame>
          <p:nvGraphicFramePr>
            <p:cNvPr id="14339" name="Object 5"/>
            <p:cNvGraphicFramePr>
              <a:graphicFrameLocks noChangeAspect="1"/>
            </p:cNvGraphicFramePr>
            <p:nvPr/>
          </p:nvGraphicFramePr>
          <p:xfrm>
            <a:off x="2149" y="2026"/>
            <a:ext cx="1815" cy="384"/>
          </p:xfrm>
          <a:graphic>
            <a:graphicData uri="http://schemas.openxmlformats.org/presentationml/2006/ole">
              <p:oleObj spid="_x0000_s148496" name="Ecuación" r:id="rId5" imgW="2400300" imgH="508000" progId="Equation.3">
                <p:embed/>
              </p:oleObj>
            </a:graphicData>
          </a:graphic>
        </p:graphicFrame>
      </p:grpSp>
    </p:spTree>
    <p:extLst>
      <p:ext uri="{BB962C8B-B14F-4D97-AF65-F5344CB8AC3E}">
        <p14:creationId xmlns:p14="http://schemas.microsoft.com/office/powerpoint/2010/main" xmlns="" val="2919830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571500" y="2357438"/>
            <a:ext cx="8259763" cy="963612"/>
            <a:chOff x="208" y="2677"/>
            <a:chExt cx="5203" cy="607"/>
          </a:xfrm>
        </p:grpSpPr>
        <p:sp>
          <p:nvSpPr>
            <p:cNvPr id="15372" name="Text Box 44"/>
            <p:cNvSpPr txBox="1">
              <a:spLocks noChangeArrowheads="1"/>
            </p:cNvSpPr>
            <p:nvPr/>
          </p:nvSpPr>
          <p:spPr bwMode="auto">
            <a:xfrm>
              <a:off x="208" y="2677"/>
              <a:ext cx="5203"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cs typeface="Times New Roman" pitchFamily="18" charset="0"/>
                </a:rPr>
                <a:t>definiendo a </a:t>
              </a:r>
              <a:r>
                <a:rPr lang="en-US" altLang="es-MX" sz="1400" i="1">
                  <a:solidFill>
                    <a:srgbClr val="FFFF00"/>
                  </a:solidFill>
                  <a:cs typeface="Times New Roman" pitchFamily="18" charset="0"/>
                </a:rPr>
                <a:t>X</a:t>
              </a:r>
              <a:r>
                <a:rPr lang="en-US" altLang="es-MX" sz="1400">
                  <a:solidFill>
                    <a:srgbClr val="FFFF00"/>
                  </a:solidFill>
                  <a:cs typeface="Times New Roman" pitchFamily="18" charset="0"/>
                </a:rPr>
                <a:t>(</a:t>
              </a:r>
              <a:r>
                <a:rPr lang="en-US" altLang="es-MX" sz="1400" i="1">
                  <a:solidFill>
                    <a:srgbClr val="FFFF00"/>
                  </a:solidFill>
                  <a:cs typeface="Times New Roman" pitchFamily="18" charset="0"/>
                </a:rPr>
                <a:t>z</a:t>
              </a:r>
              <a:r>
                <a:rPr lang="en-US" altLang="es-MX" sz="1400">
                  <a:solidFill>
                    <a:srgbClr val="FFFF00"/>
                  </a:solidFill>
                  <a:cs typeface="Times New Roman" pitchFamily="18" charset="0"/>
                </a:rPr>
                <a:t>) e </a:t>
              </a:r>
              <a:r>
                <a:rPr lang="en-US" altLang="es-MX" sz="1400" i="1">
                  <a:solidFill>
                    <a:srgbClr val="FFFF00"/>
                  </a:solidFill>
                  <a:cs typeface="Times New Roman" pitchFamily="18" charset="0"/>
                </a:rPr>
                <a:t>Y</a:t>
              </a:r>
              <a:r>
                <a:rPr lang="en-US" altLang="es-MX" sz="1400">
                  <a:solidFill>
                    <a:srgbClr val="FFFF00"/>
                  </a:solidFill>
                  <a:cs typeface="Times New Roman" pitchFamily="18" charset="0"/>
                </a:rPr>
                <a:t>(</a:t>
              </a:r>
              <a:r>
                <a:rPr lang="en-US" altLang="es-MX" sz="1400" i="1">
                  <a:solidFill>
                    <a:srgbClr val="FFFF00"/>
                  </a:solidFill>
                  <a:cs typeface="Times New Roman" pitchFamily="18" charset="0"/>
                </a:rPr>
                <a:t>z</a:t>
              </a:r>
              <a:r>
                <a:rPr lang="en-US" altLang="es-MX" sz="1400">
                  <a:solidFill>
                    <a:srgbClr val="FFFF00"/>
                  </a:solidFill>
                  <a:cs typeface="Times New Roman" pitchFamily="18" charset="0"/>
                </a:rPr>
                <a:t>) como las TZ  de </a:t>
              </a:r>
              <a:r>
                <a:rPr lang="en-US" altLang="es-MX" sz="1400" i="1">
                  <a:solidFill>
                    <a:srgbClr val="FFFF00"/>
                  </a:solidFill>
                  <a:cs typeface="Times New Roman" pitchFamily="18" charset="0"/>
                </a:rPr>
                <a:t>x</a:t>
              </a:r>
              <a:r>
                <a:rPr lang="en-US" altLang="es-MX" sz="1400">
                  <a:solidFill>
                    <a:srgbClr val="FFFF00"/>
                  </a:solidFill>
                  <a:cs typeface="Times New Roman" pitchFamily="18" charset="0"/>
                </a:rPr>
                <a:t>[</a:t>
              </a:r>
              <a:r>
                <a:rPr lang="en-US" altLang="es-MX" sz="1400" i="1">
                  <a:solidFill>
                    <a:srgbClr val="FFFF00"/>
                  </a:solidFill>
                  <a:cs typeface="Times New Roman" pitchFamily="18" charset="0"/>
                </a:rPr>
                <a:t>n</a:t>
              </a:r>
              <a:r>
                <a:rPr lang="en-US" altLang="es-MX" sz="1400">
                  <a:solidFill>
                    <a:srgbClr val="FFFF00"/>
                  </a:solidFill>
                  <a:cs typeface="Times New Roman" pitchFamily="18" charset="0"/>
                </a:rPr>
                <a:t>] e </a:t>
              </a:r>
              <a:r>
                <a:rPr lang="en-US" altLang="es-MX" sz="1400" i="1">
                  <a:solidFill>
                    <a:srgbClr val="FFFF00"/>
                  </a:solidFill>
                  <a:cs typeface="Times New Roman" pitchFamily="18" charset="0"/>
                </a:rPr>
                <a:t>y</a:t>
              </a:r>
              <a:r>
                <a:rPr lang="en-US" altLang="es-MX" sz="1400">
                  <a:solidFill>
                    <a:srgbClr val="FFFF00"/>
                  </a:solidFill>
                  <a:cs typeface="Times New Roman" pitchFamily="18" charset="0"/>
                </a:rPr>
                <a:t>[</a:t>
              </a:r>
              <a:r>
                <a:rPr lang="en-US" altLang="es-MX" sz="1400" i="1">
                  <a:solidFill>
                    <a:srgbClr val="FFFF00"/>
                  </a:solidFill>
                  <a:cs typeface="Times New Roman" pitchFamily="18" charset="0"/>
                </a:rPr>
                <a:t>n</a:t>
              </a:r>
              <a:r>
                <a:rPr lang="en-US" altLang="es-MX" sz="1400">
                  <a:solidFill>
                    <a:srgbClr val="FFFF00"/>
                  </a:solidFill>
                  <a:cs typeface="Times New Roman" pitchFamily="18" charset="0"/>
                </a:rPr>
                <a:t>] respectivamente y aplicando la propiedad de </a:t>
              </a:r>
              <a:r>
                <a:rPr lang="en-US" altLang="es-MX" sz="1400" u="sng">
                  <a:solidFill>
                    <a:srgbClr val="FFFF00"/>
                  </a:solidFill>
                  <a:cs typeface="Times New Roman" pitchFamily="18" charset="0"/>
                </a:rPr>
                <a:t>desplazamiento</a:t>
              </a:r>
              <a:r>
                <a:rPr lang="en-US" altLang="es-MX" sz="1400">
                  <a:solidFill>
                    <a:srgbClr val="FFFF00"/>
                  </a:solidFill>
                  <a:cs typeface="Times New Roman" pitchFamily="18" charset="0"/>
                </a:rPr>
                <a:t>:</a:t>
              </a:r>
            </a:p>
          </p:txBody>
        </p:sp>
        <p:grpSp>
          <p:nvGrpSpPr>
            <p:cNvPr id="15373" name="Group 37"/>
            <p:cNvGrpSpPr>
              <a:grpSpLocks/>
            </p:cNvGrpSpPr>
            <p:nvPr/>
          </p:nvGrpSpPr>
          <p:grpSpPr bwMode="auto">
            <a:xfrm>
              <a:off x="407" y="2900"/>
              <a:ext cx="4615" cy="384"/>
              <a:chOff x="407" y="2948"/>
              <a:chExt cx="4615" cy="384"/>
            </a:xfrm>
          </p:grpSpPr>
          <p:grpSp>
            <p:nvGrpSpPr>
              <p:cNvPr id="15374" name="Group 36"/>
              <p:cNvGrpSpPr>
                <a:grpSpLocks/>
              </p:cNvGrpSpPr>
              <p:nvPr/>
            </p:nvGrpSpPr>
            <p:grpSpPr bwMode="auto">
              <a:xfrm>
                <a:off x="407" y="3021"/>
                <a:ext cx="2396" cy="192"/>
                <a:chOff x="407" y="2955"/>
                <a:chExt cx="2396" cy="192"/>
              </a:xfrm>
            </p:grpSpPr>
            <p:graphicFrame>
              <p:nvGraphicFramePr>
                <p:cNvPr id="15364" name="Object 2"/>
                <p:cNvGraphicFramePr>
                  <a:graphicFrameLocks noChangeAspect="1"/>
                </p:cNvGraphicFramePr>
                <p:nvPr/>
              </p:nvGraphicFramePr>
              <p:xfrm>
                <a:off x="407" y="2955"/>
                <a:ext cx="1124" cy="192"/>
              </p:xfrm>
              <a:graphic>
                <a:graphicData uri="http://schemas.openxmlformats.org/presentationml/2006/ole">
                  <p:oleObj spid="_x0000_s149522" name="Ecuación" r:id="rId3" imgW="1485255" imgH="253890" progId="Equation.3">
                    <p:embed/>
                  </p:oleObj>
                </a:graphicData>
              </a:graphic>
            </p:graphicFrame>
            <p:graphicFrame>
              <p:nvGraphicFramePr>
                <p:cNvPr id="15365" name="Object 3"/>
                <p:cNvGraphicFramePr>
                  <a:graphicFrameLocks noChangeAspect="1"/>
                </p:cNvGraphicFramePr>
                <p:nvPr/>
              </p:nvGraphicFramePr>
              <p:xfrm>
                <a:off x="1688" y="2955"/>
                <a:ext cx="1115" cy="192"/>
              </p:xfrm>
              <a:graphic>
                <a:graphicData uri="http://schemas.openxmlformats.org/presentationml/2006/ole">
                  <p:oleObj spid="_x0000_s149523" name="Ecuación" r:id="rId4" imgW="1473200" imgH="254000" progId="Equation.3">
                    <p:embed/>
                  </p:oleObj>
                </a:graphicData>
              </a:graphic>
            </p:graphicFrame>
          </p:grpSp>
          <p:graphicFrame>
            <p:nvGraphicFramePr>
              <p:cNvPr id="15363" name="Object 4"/>
              <p:cNvGraphicFramePr>
                <a:graphicFrameLocks noChangeAspect="1"/>
              </p:cNvGraphicFramePr>
              <p:nvPr/>
            </p:nvGraphicFramePr>
            <p:xfrm>
              <a:off x="2630" y="2948"/>
              <a:ext cx="2392" cy="384"/>
            </p:xfrm>
            <a:graphic>
              <a:graphicData uri="http://schemas.openxmlformats.org/presentationml/2006/ole">
                <p:oleObj spid="_x0000_s149524" name="Ecuación" r:id="rId5" imgW="3162300" imgH="508000" progId="Equation.3">
                  <p:embed/>
                </p:oleObj>
              </a:graphicData>
            </a:graphic>
          </p:graphicFrame>
        </p:grpSp>
      </p:grpSp>
      <p:grpSp>
        <p:nvGrpSpPr>
          <p:cNvPr id="5" name="Group 39"/>
          <p:cNvGrpSpPr>
            <a:grpSpLocks/>
          </p:cNvGrpSpPr>
          <p:nvPr/>
        </p:nvGrpSpPr>
        <p:grpSpPr bwMode="auto">
          <a:xfrm>
            <a:off x="571500" y="3429000"/>
            <a:ext cx="4341813" cy="1187450"/>
            <a:chOff x="124" y="3379"/>
            <a:chExt cx="2735" cy="748"/>
          </a:xfrm>
        </p:grpSpPr>
        <p:sp>
          <p:nvSpPr>
            <p:cNvPr id="15369" name="Rectangle 4"/>
            <p:cNvSpPr>
              <a:spLocks noChangeArrowheads="1"/>
            </p:cNvSpPr>
            <p:nvPr/>
          </p:nvSpPr>
          <p:spPr bwMode="auto">
            <a:xfrm>
              <a:off x="124" y="3630"/>
              <a:ext cx="1689" cy="209"/>
            </a:xfrm>
            <a:prstGeom prst="rect">
              <a:avLst/>
            </a:prstGeom>
            <a:ln/>
          </p:spPr>
          <p:style>
            <a:lnRef idx="0">
              <a:schemeClr val="dk1"/>
            </a:lnRef>
            <a:fillRef idx="3">
              <a:schemeClr val="dk1"/>
            </a:fillRef>
            <a:effectRef idx="3">
              <a:schemeClr val="dk1"/>
            </a:effectRef>
            <a:fontRef idx="minor">
              <a:schemeClr val="lt1"/>
            </a:fontRef>
          </p:style>
          <p:txBody>
            <a:bodyPr lIns="0" tIns="0" rIns="0" bIns="0"/>
            <a:lstStyle/>
            <a:p>
              <a:pPr marL="180975" indent="-180975" algn="just">
                <a:lnSpc>
                  <a:spcPct val="130000"/>
                </a:lnSpc>
                <a:defRPr/>
              </a:pPr>
              <a:r>
                <a:rPr lang="es-ES_tradnl" sz="1400" dirty="0">
                  <a:solidFill>
                    <a:srgbClr val="FFFF00"/>
                  </a:solidFill>
                  <a:sym typeface="Courier New" pitchFamily="49" charset="0"/>
                </a:rPr>
                <a:t>entonces, como </a:t>
              </a:r>
              <a:r>
                <a:rPr lang="es-ES_tradnl" sz="1400" i="1" dirty="0">
                  <a:solidFill>
                    <a:srgbClr val="FFFF00"/>
                  </a:solidFill>
                  <a:sym typeface="Courier New" pitchFamily="49" charset="0"/>
                </a:rPr>
                <a:t>H</a:t>
              </a:r>
              <a:r>
                <a:rPr lang="es-ES_tradnl" sz="1400" dirty="0">
                  <a:solidFill>
                    <a:srgbClr val="FFFF00"/>
                  </a:solidFill>
                  <a:sym typeface="Courier New" pitchFamily="49" charset="0"/>
                </a:rPr>
                <a:t>(</a:t>
              </a:r>
              <a:r>
                <a:rPr lang="es-ES_tradnl" sz="1400" i="1" dirty="0">
                  <a:solidFill>
                    <a:srgbClr val="FFFF00"/>
                  </a:solidFill>
                  <a:sym typeface="Courier New" pitchFamily="49" charset="0"/>
                </a:rPr>
                <a:t>z</a:t>
              </a:r>
              <a:r>
                <a:rPr lang="es-ES_tradnl" sz="1400" dirty="0">
                  <a:solidFill>
                    <a:srgbClr val="FFFF00"/>
                  </a:solidFill>
                  <a:sym typeface="Courier New" pitchFamily="49" charset="0"/>
                </a:rPr>
                <a:t>) = </a:t>
              </a:r>
              <a:r>
                <a:rPr lang="es-ES_tradnl" sz="1400" i="1" dirty="0">
                  <a:solidFill>
                    <a:srgbClr val="FFFF00"/>
                  </a:solidFill>
                  <a:sym typeface="Courier New" pitchFamily="49" charset="0"/>
                </a:rPr>
                <a:t>Y</a:t>
              </a:r>
              <a:r>
                <a:rPr lang="es-ES_tradnl" sz="1400" dirty="0">
                  <a:solidFill>
                    <a:srgbClr val="FFFF00"/>
                  </a:solidFill>
                  <a:sym typeface="Courier New" pitchFamily="49" charset="0"/>
                </a:rPr>
                <a:t>(</a:t>
              </a:r>
              <a:r>
                <a:rPr lang="es-ES_tradnl" sz="1400" i="1" dirty="0">
                  <a:solidFill>
                    <a:srgbClr val="FFFF00"/>
                  </a:solidFill>
                  <a:sym typeface="Courier New" pitchFamily="49" charset="0"/>
                </a:rPr>
                <a:t>z</a:t>
              </a:r>
              <a:r>
                <a:rPr lang="es-ES_tradnl" sz="1400" dirty="0">
                  <a:solidFill>
                    <a:srgbClr val="FFFF00"/>
                  </a:solidFill>
                  <a:sym typeface="Courier New" pitchFamily="49" charset="0"/>
                </a:rPr>
                <a:t>) / </a:t>
              </a:r>
              <a:r>
                <a:rPr lang="es-ES_tradnl" sz="1400" i="1" dirty="0">
                  <a:solidFill>
                    <a:srgbClr val="FFFF00"/>
                  </a:solidFill>
                  <a:sym typeface="Courier New" pitchFamily="49" charset="0"/>
                </a:rPr>
                <a:t>X</a:t>
              </a:r>
              <a:r>
                <a:rPr lang="es-ES_tradnl" sz="1400" dirty="0">
                  <a:solidFill>
                    <a:srgbClr val="FFFF00"/>
                  </a:solidFill>
                  <a:sym typeface="Courier New" pitchFamily="49" charset="0"/>
                </a:rPr>
                <a:t>(</a:t>
              </a:r>
              <a:r>
                <a:rPr lang="es-ES_tradnl" sz="1400" i="1" dirty="0">
                  <a:solidFill>
                    <a:srgbClr val="FFFF00"/>
                  </a:solidFill>
                  <a:sym typeface="Courier New" pitchFamily="49" charset="0"/>
                </a:rPr>
                <a:t>z</a:t>
              </a:r>
              <a:r>
                <a:rPr lang="es-ES_tradnl" sz="1400" dirty="0">
                  <a:solidFill>
                    <a:srgbClr val="FFFF00"/>
                  </a:solidFill>
                  <a:sym typeface="Courier New" pitchFamily="49" charset="0"/>
                </a:rPr>
                <a:t>) </a:t>
              </a:r>
              <a:endParaRPr lang="en-US" sz="1400" dirty="0">
                <a:solidFill>
                  <a:srgbClr val="FFFF00"/>
                </a:solidFill>
                <a:sym typeface="Courier New" pitchFamily="49" charset="0"/>
              </a:endParaRPr>
            </a:p>
          </p:txBody>
        </p:sp>
        <p:graphicFrame>
          <p:nvGraphicFramePr>
            <p:cNvPr id="15362" name="Object 5"/>
            <p:cNvGraphicFramePr>
              <a:graphicFrameLocks noChangeAspect="1"/>
            </p:cNvGraphicFramePr>
            <p:nvPr/>
          </p:nvGraphicFramePr>
          <p:xfrm>
            <a:off x="1936" y="3379"/>
            <a:ext cx="923" cy="748"/>
          </p:xfrm>
          <a:graphic>
            <a:graphicData uri="http://schemas.openxmlformats.org/presentationml/2006/ole">
              <p:oleObj spid="_x0000_s149525" name="Ecuación" r:id="rId6" imgW="1218671" imgH="990170" progId="Equation.3">
                <p:embed/>
              </p:oleObj>
            </a:graphicData>
          </a:graphic>
        </p:graphicFrame>
      </p:grpSp>
      <p:sp>
        <p:nvSpPr>
          <p:cNvPr id="15368" name="21 Rectángulo"/>
          <p:cNvSpPr>
            <a:spLocks noChangeArrowheads="1"/>
          </p:cNvSpPr>
          <p:nvPr/>
        </p:nvSpPr>
        <p:spPr bwMode="auto">
          <a:xfrm>
            <a:off x="3214688" y="785813"/>
            <a:ext cx="27114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spcBef>
                <a:spcPct val="50000"/>
              </a:spcBef>
            </a:pPr>
            <a:r>
              <a:rPr lang="en-US" altLang="es-MX" b="1" u="sng">
                <a:solidFill>
                  <a:srgbClr val="FFFF00"/>
                </a:solidFill>
              </a:rPr>
              <a:t>FUNCION del SISTEMA</a:t>
            </a:r>
            <a:endParaRPr lang="en-US" altLang="es-MX" u="sng">
              <a:solidFill>
                <a:srgbClr val="FFFF00"/>
              </a:solidFill>
              <a:latin typeface="Arial" charset="0"/>
            </a:endParaRPr>
          </a:p>
        </p:txBody>
      </p:sp>
    </p:spTree>
    <p:extLst>
      <p:ext uri="{BB962C8B-B14F-4D97-AF65-F5344CB8AC3E}">
        <p14:creationId xmlns:p14="http://schemas.microsoft.com/office/powerpoint/2010/main" xmlns="" val="1760151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3"/>
          <p:cNvSpPr txBox="1">
            <a:spLocks noChangeArrowheads="1"/>
          </p:cNvSpPr>
          <p:nvPr/>
        </p:nvSpPr>
        <p:spPr bwMode="auto">
          <a:xfrm>
            <a:off x="158750" y="228600"/>
            <a:ext cx="881697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72000" tIns="36000" rIns="0" bIns="4680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spcBef>
                <a:spcPct val="50000"/>
              </a:spcBef>
            </a:pPr>
            <a:r>
              <a:rPr lang="en-US" altLang="es-MX" sz="1600" b="1" u="sng">
                <a:solidFill>
                  <a:srgbClr val="FFFF00"/>
                </a:solidFill>
              </a:rPr>
              <a:t>FUNCION del SISTEMA</a:t>
            </a:r>
            <a:endParaRPr lang="en-US" altLang="es-MX" u="sng">
              <a:solidFill>
                <a:srgbClr val="FFFF00"/>
              </a:solidFill>
              <a:latin typeface="Arial" charset="0"/>
            </a:endParaRPr>
          </a:p>
        </p:txBody>
      </p:sp>
      <p:grpSp>
        <p:nvGrpSpPr>
          <p:cNvPr id="16389" name="Group 28"/>
          <p:cNvGrpSpPr>
            <a:grpSpLocks/>
          </p:cNvGrpSpPr>
          <p:nvPr/>
        </p:nvGrpSpPr>
        <p:grpSpPr bwMode="auto">
          <a:xfrm>
            <a:off x="374650" y="728663"/>
            <a:ext cx="6640513" cy="1187450"/>
            <a:chOff x="236" y="459"/>
            <a:chExt cx="4183" cy="748"/>
          </a:xfrm>
        </p:grpSpPr>
        <p:sp>
          <p:nvSpPr>
            <p:cNvPr id="16394" name="Text Box 44"/>
            <p:cNvSpPr txBox="1">
              <a:spLocks noChangeArrowheads="1"/>
            </p:cNvSpPr>
            <p:nvPr/>
          </p:nvSpPr>
          <p:spPr bwMode="auto">
            <a:xfrm>
              <a:off x="1317" y="751"/>
              <a:ext cx="1782"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lIns="0" tIns="0" rIns="0" bIns="0"/>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n-US" altLang="es-MX" sz="1400">
                  <a:solidFill>
                    <a:srgbClr val="FFFF00"/>
                  </a:solidFill>
                  <a:cs typeface="Times New Roman" pitchFamily="18" charset="0"/>
                </a:rPr>
                <a:t>puede expresarse en forma factorizada:</a:t>
              </a:r>
            </a:p>
          </p:txBody>
        </p:sp>
        <p:graphicFrame>
          <p:nvGraphicFramePr>
            <p:cNvPr id="16386" name="Object 6"/>
            <p:cNvGraphicFramePr>
              <a:graphicFrameLocks noChangeAspect="1"/>
            </p:cNvGraphicFramePr>
            <p:nvPr/>
          </p:nvGraphicFramePr>
          <p:xfrm>
            <a:off x="236" y="459"/>
            <a:ext cx="923" cy="748"/>
          </p:xfrm>
          <a:graphic>
            <a:graphicData uri="http://schemas.openxmlformats.org/presentationml/2006/ole">
              <p:oleObj spid="_x0000_s150538" name="Ecuación" r:id="rId3" imgW="1218671" imgH="990170" progId="Equation.3">
                <p:embed/>
              </p:oleObj>
            </a:graphicData>
          </a:graphic>
        </p:graphicFrame>
        <p:graphicFrame>
          <p:nvGraphicFramePr>
            <p:cNvPr id="16387" name="Object 3"/>
            <p:cNvGraphicFramePr>
              <a:graphicFrameLocks noChangeAspect="1"/>
            </p:cNvGraphicFramePr>
            <p:nvPr/>
          </p:nvGraphicFramePr>
          <p:xfrm>
            <a:off x="3198" y="459"/>
            <a:ext cx="1221" cy="748"/>
          </p:xfrm>
          <a:graphic>
            <a:graphicData uri="http://schemas.openxmlformats.org/presentationml/2006/ole">
              <p:oleObj spid="_x0000_s150539" name="Ecuación" r:id="rId4" imgW="1612900" imgH="990600" progId="Equation.3">
                <p:embed/>
              </p:oleObj>
            </a:graphicData>
          </a:graphic>
        </p:graphicFrame>
      </p:grpSp>
      <p:sp>
        <p:nvSpPr>
          <p:cNvPr id="7" name="Rectangle 4"/>
          <p:cNvSpPr>
            <a:spLocks noChangeArrowheads="1"/>
          </p:cNvSpPr>
          <p:nvPr/>
        </p:nvSpPr>
        <p:spPr bwMode="auto">
          <a:xfrm>
            <a:off x="249238" y="4103688"/>
            <a:ext cx="8650287" cy="717550"/>
          </a:xfrm>
          <a:prstGeom prst="rect">
            <a:avLst/>
          </a:prstGeom>
          <a:ln>
            <a:headEnd/>
            <a:tailEnd/>
          </a:ln>
        </p:spPr>
        <p:style>
          <a:lnRef idx="0">
            <a:schemeClr val="dk1"/>
          </a:lnRef>
          <a:fillRef idx="3">
            <a:schemeClr val="dk1"/>
          </a:fillRef>
          <a:effectRef idx="3">
            <a:schemeClr val="dk1"/>
          </a:effectRef>
          <a:fontRef idx="minor">
            <a:schemeClr val="lt1"/>
          </a:fontRef>
        </p:style>
        <p:txBody>
          <a:bodyPr lIns="144000" tIns="0" rIns="144000" bIns="0"/>
          <a:lstStyle/>
          <a:p>
            <a:pPr algn="just">
              <a:lnSpc>
                <a:spcPct val="130000"/>
              </a:lnSpc>
              <a:defRPr/>
            </a:pPr>
            <a:r>
              <a:rPr lang="es-ES_tradnl" sz="1400">
                <a:solidFill>
                  <a:srgbClr val="FFFF00"/>
                </a:solidFill>
                <a:sym typeface="Courier New" pitchFamily="49" charset="0"/>
              </a:rPr>
              <a:t>Si el sistema es </a:t>
            </a:r>
            <a:r>
              <a:rPr lang="es-ES_tradnl" sz="1400" b="1">
                <a:solidFill>
                  <a:srgbClr val="FFFF00"/>
                </a:solidFill>
                <a:sym typeface="Courier New" pitchFamily="49" charset="0"/>
              </a:rPr>
              <a:t>estable</a:t>
            </a:r>
            <a:r>
              <a:rPr lang="es-ES_tradnl" sz="1400">
                <a:solidFill>
                  <a:srgbClr val="FFFF00"/>
                </a:solidFill>
                <a:sym typeface="Courier New" pitchFamily="49" charset="0"/>
              </a:rPr>
              <a:t>, se debe eligir como RC la región anular que incluye el </a:t>
            </a:r>
            <a:r>
              <a:rPr lang="es-ES_tradnl" sz="1400" b="1">
                <a:solidFill>
                  <a:srgbClr val="FFFF00"/>
                </a:solidFill>
                <a:sym typeface="Courier New" pitchFamily="49" charset="0"/>
              </a:rPr>
              <a:t>círculo unitario</a:t>
            </a:r>
            <a:r>
              <a:rPr lang="es-ES_tradnl" sz="1400">
                <a:solidFill>
                  <a:srgbClr val="FFFF00"/>
                </a:solidFill>
                <a:sym typeface="Courier New" pitchFamily="49" charset="0"/>
              </a:rPr>
              <a:t>. Si además el sistema es </a:t>
            </a:r>
            <a:r>
              <a:rPr lang="es-ES_tradnl" sz="1400" b="1">
                <a:solidFill>
                  <a:srgbClr val="FFFF00"/>
                </a:solidFill>
                <a:sym typeface="Courier New" pitchFamily="49" charset="0"/>
              </a:rPr>
              <a:t>causal</a:t>
            </a:r>
            <a:r>
              <a:rPr lang="es-ES_tradnl" sz="1400">
                <a:solidFill>
                  <a:srgbClr val="FFFF00"/>
                </a:solidFill>
                <a:sym typeface="Courier New" pitchFamily="49" charset="0"/>
              </a:rPr>
              <a:t>, contendrá el exterior al círculo que pasa a través del polo de </a:t>
            </a:r>
            <a:r>
              <a:rPr lang="es-ES_tradnl" sz="1400" i="1">
                <a:solidFill>
                  <a:srgbClr val="FFFF00"/>
                </a:solidFill>
                <a:sym typeface="Courier New" pitchFamily="49" charset="0"/>
              </a:rPr>
              <a:t>H</a:t>
            </a:r>
            <a:r>
              <a:rPr lang="es-ES_tradnl" sz="1400">
                <a:solidFill>
                  <a:srgbClr val="FFFF00"/>
                </a:solidFill>
                <a:sym typeface="Courier New" pitchFamily="49" charset="0"/>
              </a:rPr>
              <a:t>(</a:t>
            </a:r>
            <a:r>
              <a:rPr lang="es-ES_tradnl" sz="1400" i="1">
                <a:solidFill>
                  <a:srgbClr val="FFFF00"/>
                </a:solidFill>
                <a:sym typeface="Courier New" pitchFamily="49" charset="0"/>
              </a:rPr>
              <a:t>z</a:t>
            </a:r>
            <a:r>
              <a:rPr lang="es-ES_tradnl" sz="1400">
                <a:solidFill>
                  <a:srgbClr val="FFFF00"/>
                </a:solidFill>
                <a:sym typeface="Courier New" pitchFamily="49" charset="0"/>
              </a:rPr>
              <a:t>) que esté más lejos del origen.  </a:t>
            </a:r>
            <a:endParaRPr lang="es-ES_tradnl" sz="1400">
              <a:solidFill>
                <a:srgbClr val="FFFF00"/>
              </a:solidFill>
              <a:sym typeface="Symbol" pitchFamily="18" charset="2"/>
            </a:endParaRPr>
          </a:p>
        </p:txBody>
      </p:sp>
      <p:sp>
        <p:nvSpPr>
          <p:cNvPr id="16393" name="Rectangle 4"/>
          <p:cNvSpPr>
            <a:spLocks noChangeArrowheads="1"/>
          </p:cNvSpPr>
          <p:nvPr/>
        </p:nvSpPr>
        <p:spPr bwMode="auto">
          <a:xfrm>
            <a:off x="209550" y="2027238"/>
            <a:ext cx="8669338" cy="1997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lstStyle>
            <a:lvl1pPr marL="180975" indent="-180975"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lnSpc>
                <a:spcPct val="120000"/>
              </a:lnSpc>
            </a:pPr>
            <a:r>
              <a:rPr lang="es-ES_tradnl" altLang="es-MX" sz="1400">
                <a:solidFill>
                  <a:srgbClr val="FFFF00"/>
                </a:solidFill>
                <a:sym typeface="Courier New" pitchFamily="49" charset="0"/>
              </a:rPr>
              <a:t>	La ecuación anterior no indica la RC de </a:t>
            </a:r>
            <a:r>
              <a:rPr lang="es-ES_tradnl" altLang="es-MX" sz="1400" i="1">
                <a:solidFill>
                  <a:srgbClr val="FFFF00"/>
                </a:solidFill>
                <a:sym typeface="Courier New" pitchFamily="49" charset="0"/>
              </a:rPr>
              <a:t>H</a:t>
            </a:r>
            <a:r>
              <a:rPr lang="es-ES_tradnl" altLang="es-MX" sz="1400">
                <a:solidFill>
                  <a:srgbClr val="FFFF00"/>
                </a:solidFill>
                <a:sym typeface="Courier New" pitchFamily="49" charset="0"/>
              </a:rPr>
              <a:t>(</a:t>
            </a:r>
            <a:r>
              <a:rPr lang="es-ES_tradnl" altLang="es-MX" sz="1400" i="1">
                <a:solidFill>
                  <a:srgbClr val="FFFF00"/>
                </a:solidFill>
                <a:sym typeface="Courier New" pitchFamily="49" charset="0"/>
              </a:rPr>
              <a:t>z</a:t>
            </a:r>
            <a:r>
              <a:rPr lang="es-ES_tradnl" altLang="es-MX" sz="1400">
                <a:solidFill>
                  <a:srgbClr val="FFFF00"/>
                </a:solidFill>
                <a:sym typeface="Courier New" pitchFamily="49" charset="0"/>
              </a:rPr>
              <a:t>). Esto es consistente con el hecho de que la ecuación en diferencias no especifica unívocamente la respuesta a la muestra unitaria de un sistema LTI.</a:t>
            </a:r>
            <a:r>
              <a:rPr lang="es-ES_tradnl" altLang="es-MX">
                <a:solidFill>
                  <a:srgbClr val="FFFF00"/>
                </a:solidFill>
                <a:sym typeface="Courier New" pitchFamily="49" charset="0"/>
              </a:rPr>
              <a:t> </a:t>
            </a:r>
            <a:r>
              <a:rPr lang="es-ES_tradnl" altLang="es-MX" sz="1400">
                <a:solidFill>
                  <a:srgbClr val="FFFF00"/>
                </a:solidFill>
                <a:sym typeface="Courier New" pitchFamily="49" charset="0"/>
              </a:rPr>
              <a:t>Las posibles RC son regiones anulares limitadas por los polos. Cada uno de los factores (1 - </a:t>
            </a:r>
            <a:r>
              <a:rPr lang="es-ES_tradnl" altLang="es-MX" sz="1400" i="1">
                <a:solidFill>
                  <a:srgbClr val="FFFF00"/>
                </a:solidFill>
                <a:sym typeface="Courier New" pitchFamily="49" charset="0"/>
              </a:rPr>
              <a:t>c</a:t>
            </a:r>
            <a:r>
              <a:rPr lang="es-ES_tradnl" altLang="es-MX" sz="1400" baseline="-25000">
                <a:solidFill>
                  <a:srgbClr val="FFFF00"/>
                </a:solidFill>
                <a:sym typeface="Courier New" pitchFamily="49" charset="0"/>
              </a:rPr>
              <a:t>r</a:t>
            </a:r>
            <a:r>
              <a:rPr lang="en-US" altLang="es-MX" sz="1400">
                <a:solidFill>
                  <a:srgbClr val="FFFF00"/>
                </a:solidFill>
                <a:cs typeface="Times New Roman" pitchFamily="18" charset="0"/>
                <a:sym typeface="Courier New" pitchFamily="49" charset="0"/>
              </a:rPr>
              <a:t>·</a:t>
            </a:r>
            <a:r>
              <a:rPr lang="en-US" altLang="es-MX" sz="1400" i="1">
                <a:solidFill>
                  <a:srgbClr val="FFFF00"/>
                </a:solidFill>
                <a:cs typeface="Times New Roman" pitchFamily="18" charset="0"/>
                <a:sym typeface="Courier New" pitchFamily="49" charset="0"/>
              </a:rPr>
              <a:t>z</a:t>
            </a:r>
            <a:r>
              <a:rPr lang="en-US" altLang="es-MX" sz="1400" baseline="30000">
                <a:solidFill>
                  <a:srgbClr val="FFFF00"/>
                </a:solidFill>
                <a:cs typeface="Times New Roman" pitchFamily="18" charset="0"/>
                <a:sym typeface="Courier New" pitchFamily="49" charset="0"/>
              </a:rPr>
              <a:t>-1</a:t>
            </a:r>
            <a:r>
              <a:rPr lang="en-US" altLang="es-MX" sz="1400">
                <a:solidFill>
                  <a:srgbClr val="FFFF00"/>
                </a:solidFill>
                <a:cs typeface="Times New Roman" pitchFamily="18" charset="0"/>
                <a:sym typeface="Courier New" pitchFamily="49" charset="0"/>
              </a:rPr>
              <a:t>)</a:t>
            </a:r>
            <a:r>
              <a:rPr lang="es-ES_tradnl" altLang="es-MX" sz="1400">
                <a:solidFill>
                  <a:srgbClr val="FFFF00"/>
                </a:solidFill>
                <a:sym typeface="Courier New" pitchFamily="49" charset="0"/>
              </a:rPr>
              <a:t> en el numerador contribuye con un cero en </a:t>
            </a:r>
            <a:r>
              <a:rPr lang="es-ES_tradnl" altLang="es-MX" sz="1400" i="1">
                <a:solidFill>
                  <a:srgbClr val="FFFF00"/>
                </a:solidFill>
                <a:sym typeface="Courier New" pitchFamily="49" charset="0"/>
              </a:rPr>
              <a:t>z</a:t>
            </a:r>
            <a:r>
              <a:rPr lang="es-ES_tradnl" altLang="es-MX" sz="1400">
                <a:solidFill>
                  <a:srgbClr val="FFFF00"/>
                </a:solidFill>
                <a:sym typeface="Courier New" pitchFamily="49" charset="0"/>
              </a:rPr>
              <a:t> = </a:t>
            </a:r>
            <a:r>
              <a:rPr lang="es-ES_tradnl" altLang="es-MX" sz="1400" i="1">
                <a:solidFill>
                  <a:srgbClr val="FFFF00"/>
                </a:solidFill>
                <a:sym typeface="Courier New" pitchFamily="49" charset="0"/>
              </a:rPr>
              <a:t>c</a:t>
            </a:r>
            <a:r>
              <a:rPr lang="es-ES_tradnl" altLang="es-MX" sz="1400" baseline="-25000">
                <a:solidFill>
                  <a:srgbClr val="FFFF00"/>
                </a:solidFill>
                <a:sym typeface="Courier New" pitchFamily="49" charset="0"/>
              </a:rPr>
              <a:t>r</a:t>
            </a:r>
            <a:r>
              <a:rPr lang="es-ES_tradnl" altLang="es-MX" sz="1400">
                <a:solidFill>
                  <a:srgbClr val="FFFF00"/>
                </a:solidFill>
                <a:sym typeface="Courier New" pitchFamily="49" charset="0"/>
              </a:rPr>
              <a:t> y un polo en </a:t>
            </a:r>
            <a:r>
              <a:rPr lang="es-ES_tradnl" altLang="es-MX" sz="1400" i="1">
                <a:solidFill>
                  <a:srgbClr val="FFFF00"/>
                </a:solidFill>
                <a:sym typeface="Courier New" pitchFamily="49" charset="0"/>
              </a:rPr>
              <a:t>z</a:t>
            </a:r>
            <a:r>
              <a:rPr lang="es-ES_tradnl" altLang="es-MX" sz="1400">
                <a:solidFill>
                  <a:srgbClr val="FFFF00"/>
                </a:solidFill>
                <a:sym typeface="Courier New" pitchFamily="49" charset="0"/>
              </a:rPr>
              <a:t> = 0. Análogamente, los factores (1 - </a:t>
            </a:r>
            <a:r>
              <a:rPr lang="es-ES_tradnl" altLang="es-MX" sz="1400" i="1">
                <a:solidFill>
                  <a:srgbClr val="FFFF00"/>
                </a:solidFill>
                <a:sym typeface="Courier New" pitchFamily="49" charset="0"/>
              </a:rPr>
              <a:t>d</a:t>
            </a:r>
            <a:r>
              <a:rPr lang="es-ES_tradnl" altLang="es-MX" sz="1400" baseline="-25000">
                <a:solidFill>
                  <a:srgbClr val="FFFF00"/>
                </a:solidFill>
                <a:sym typeface="Courier New" pitchFamily="49" charset="0"/>
              </a:rPr>
              <a:t>k</a:t>
            </a:r>
            <a:r>
              <a:rPr lang="en-US" altLang="es-MX" sz="1400">
                <a:solidFill>
                  <a:srgbClr val="FFFF00"/>
                </a:solidFill>
                <a:sym typeface="Courier New" pitchFamily="49" charset="0"/>
              </a:rPr>
              <a:t>·</a:t>
            </a:r>
            <a:r>
              <a:rPr lang="en-US" altLang="es-MX" sz="1400" i="1">
                <a:solidFill>
                  <a:srgbClr val="FFFF00"/>
                </a:solidFill>
                <a:sym typeface="Courier New" pitchFamily="49" charset="0"/>
              </a:rPr>
              <a:t>z</a:t>
            </a:r>
            <a:r>
              <a:rPr lang="en-US" altLang="es-MX" sz="1400" baseline="30000">
                <a:solidFill>
                  <a:srgbClr val="FFFF00"/>
                </a:solidFill>
                <a:sym typeface="Courier New" pitchFamily="49" charset="0"/>
              </a:rPr>
              <a:t>-1</a:t>
            </a:r>
            <a:r>
              <a:rPr lang="en-US" altLang="es-MX" sz="1400">
                <a:solidFill>
                  <a:srgbClr val="FFFF00"/>
                </a:solidFill>
                <a:sym typeface="Courier New" pitchFamily="49" charset="0"/>
              </a:rPr>
              <a:t>)</a:t>
            </a:r>
            <a:r>
              <a:rPr lang="es-ES_tradnl" altLang="es-MX" sz="1400">
                <a:solidFill>
                  <a:srgbClr val="FFFF00"/>
                </a:solidFill>
                <a:sym typeface="Courier New" pitchFamily="49" charset="0"/>
              </a:rPr>
              <a:t> en el denominador contribuyen con un polo en </a:t>
            </a:r>
            <a:r>
              <a:rPr lang="es-ES_tradnl" altLang="es-MX" sz="1400" i="1">
                <a:solidFill>
                  <a:srgbClr val="FFFF00"/>
                </a:solidFill>
                <a:sym typeface="Courier New" pitchFamily="49" charset="0"/>
              </a:rPr>
              <a:t>z</a:t>
            </a:r>
            <a:r>
              <a:rPr lang="es-ES_tradnl" altLang="es-MX" sz="1400">
                <a:solidFill>
                  <a:srgbClr val="FFFF00"/>
                </a:solidFill>
                <a:sym typeface="Courier New" pitchFamily="49" charset="0"/>
              </a:rPr>
              <a:t> = </a:t>
            </a:r>
            <a:r>
              <a:rPr lang="es-ES_tradnl" altLang="es-MX" sz="1400" i="1">
                <a:solidFill>
                  <a:srgbClr val="FFFF00"/>
                </a:solidFill>
                <a:sym typeface="Courier New" pitchFamily="49" charset="0"/>
              </a:rPr>
              <a:t>d</a:t>
            </a:r>
            <a:r>
              <a:rPr lang="es-ES_tradnl" altLang="es-MX" sz="1400" baseline="-25000">
                <a:solidFill>
                  <a:srgbClr val="FFFF00"/>
                </a:solidFill>
                <a:sym typeface="Courier New" pitchFamily="49" charset="0"/>
              </a:rPr>
              <a:t>k</a:t>
            </a:r>
            <a:r>
              <a:rPr lang="es-ES_tradnl" altLang="es-MX" sz="1400">
                <a:solidFill>
                  <a:srgbClr val="FFFF00"/>
                </a:solidFill>
                <a:sym typeface="Courier New" pitchFamily="49" charset="0"/>
              </a:rPr>
              <a:t> y un cero en el origen; </a:t>
            </a:r>
            <a:r>
              <a:rPr lang="es-ES_tradnl" altLang="es-MX" sz="1400">
                <a:solidFill>
                  <a:srgbClr val="FFFF00"/>
                </a:solidFill>
                <a:sym typeface="Symbol" pitchFamily="18" charset="2"/>
              </a:rPr>
              <a:t> a diferencia de un factor de escala </a:t>
            </a:r>
            <a:r>
              <a:rPr lang="es-ES_tradnl" altLang="es-MX" sz="1400" i="1">
                <a:solidFill>
                  <a:srgbClr val="FFFF00"/>
                </a:solidFill>
                <a:sym typeface="Symbol" pitchFamily="18" charset="2"/>
              </a:rPr>
              <a:t>A</a:t>
            </a:r>
            <a:r>
              <a:rPr lang="es-ES_tradnl" altLang="es-MX" sz="1400">
                <a:solidFill>
                  <a:srgbClr val="FFFF00"/>
                </a:solidFill>
                <a:sym typeface="Symbol" pitchFamily="18" charset="2"/>
              </a:rPr>
              <a:t>, la función de sistema puede especificarse mediante un diagrama de polos y ceros en el plazo </a:t>
            </a:r>
            <a:r>
              <a:rPr lang="es-ES_tradnl" altLang="es-MX" sz="1400" i="1">
                <a:solidFill>
                  <a:srgbClr val="FFFF00"/>
                </a:solidFill>
                <a:sym typeface="Symbol" pitchFamily="18" charset="2"/>
              </a:rPr>
              <a:t>Z. </a:t>
            </a:r>
            <a:r>
              <a:rPr lang="es-ES_tradnl" altLang="es-MX" sz="1400">
                <a:solidFill>
                  <a:srgbClr val="FFFF00"/>
                </a:solidFill>
                <a:sym typeface="Symbol" pitchFamily="18" charset="2"/>
              </a:rPr>
              <a:t>Cada elección de una RC conduce a respuestas a la muestra unitaria diferentes, pero todas corresponden a la misma ecuación en diferencias. </a:t>
            </a:r>
          </a:p>
        </p:txBody>
      </p:sp>
    </p:spTree>
    <p:extLst>
      <p:ext uri="{BB962C8B-B14F-4D97-AF65-F5344CB8AC3E}">
        <p14:creationId xmlns:p14="http://schemas.microsoft.com/office/powerpoint/2010/main" xmlns="" val="3134587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Rectángulo"/>
          <p:cNvSpPr>
            <a:spLocks noChangeArrowheads="1"/>
          </p:cNvSpPr>
          <p:nvPr/>
        </p:nvSpPr>
        <p:spPr bwMode="auto">
          <a:xfrm>
            <a:off x="928688" y="785813"/>
            <a:ext cx="7572375" cy="5078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endParaRPr lang="es-MX" altLang="es-MX" b="1"/>
          </a:p>
          <a:p>
            <a:pPr algn="ctr" eaLnBrk="1" hangingPunct="1"/>
            <a:r>
              <a:rPr lang="es-MX" altLang="es-MX" b="1">
                <a:solidFill>
                  <a:srgbClr val="FFFF00"/>
                </a:solidFill>
              </a:rPr>
              <a:t>Filtros Digitales:</a:t>
            </a:r>
          </a:p>
          <a:p>
            <a:pPr eaLnBrk="1" hangingPunct="1"/>
            <a:endParaRPr lang="es-MX" altLang="es-MX" b="1">
              <a:solidFill>
                <a:srgbClr val="FFFF00"/>
              </a:solidFill>
            </a:endParaRPr>
          </a:p>
          <a:p>
            <a:pPr eaLnBrk="1" hangingPunct="1"/>
            <a:r>
              <a:rPr lang="es-MX" altLang="es-MX">
                <a:solidFill>
                  <a:srgbClr val="FFFF00"/>
                </a:solidFill>
              </a:rPr>
              <a:t>Los filtros son sistemas que se diseñan principalmente para</a:t>
            </a:r>
          </a:p>
          <a:p>
            <a:pPr eaLnBrk="1" hangingPunct="1"/>
            <a:r>
              <a:rPr lang="es-MX" altLang="es-MX">
                <a:solidFill>
                  <a:srgbClr val="FFFF00"/>
                </a:solidFill>
              </a:rPr>
              <a:t>eliminar ciertas componentes no deseadas de una señal.</a:t>
            </a:r>
          </a:p>
          <a:p>
            <a:pPr eaLnBrk="1" hangingPunct="1"/>
            <a:r>
              <a:rPr lang="es-MX" altLang="es-MX">
                <a:solidFill>
                  <a:srgbClr val="FFFF00"/>
                </a:solidFill>
              </a:rPr>
              <a:t>Generalmente estas componentes no deseadas se</a:t>
            </a:r>
          </a:p>
          <a:p>
            <a:pPr eaLnBrk="1" hangingPunct="1"/>
            <a:r>
              <a:rPr lang="es-MX" altLang="es-MX">
                <a:solidFill>
                  <a:srgbClr val="FFFF00"/>
                </a:solidFill>
              </a:rPr>
              <a:t>describen en función de sus contenidos en frecuencia.</a:t>
            </a:r>
          </a:p>
          <a:p>
            <a:pPr eaLnBrk="1" hangingPunct="1"/>
            <a:r>
              <a:rPr lang="es-MX" altLang="es-MX">
                <a:solidFill>
                  <a:srgbClr val="FFFF00"/>
                </a:solidFill>
              </a:rPr>
              <a:t>Un filtro ideal permite el paso de ciertas frecuencias sin</a:t>
            </a:r>
          </a:p>
          <a:p>
            <a:pPr eaLnBrk="1" hangingPunct="1"/>
            <a:r>
              <a:rPr lang="es-MX" altLang="es-MX">
                <a:solidFill>
                  <a:srgbClr val="FFFF00"/>
                </a:solidFill>
              </a:rPr>
              <a:t>modificarlas y elimina completamente las otras frecuencias.</a:t>
            </a:r>
          </a:p>
          <a:p>
            <a:pPr eaLnBrk="1" hangingPunct="1"/>
            <a:r>
              <a:rPr lang="es-MX" altLang="es-MX">
                <a:solidFill>
                  <a:srgbClr val="FFFF00"/>
                </a:solidFill>
              </a:rPr>
              <a:t>El intervalo de frecuencias que se dejan pasar sin</a:t>
            </a:r>
          </a:p>
          <a:p>
            <a:pPr eaLnBrk="1" hangingPunct="1"/>
            <a:r>
              <a:rPr lang="es-MX" altLang="es-MX">
                <a:solidFill>
                  <a:srgbClr val="FFFF00"/>
                </a:solidFill>
              </a:rPr>
              <a:t>atenuación se denomina “banda pasante” del filtro y el</a:t>
            </a:r>
          </a:p>
          <a:p>
            <a:pPr eaLnBrk="1" hangingPunct="1"/>
            <a:r>
              <a:rPr lang="es-MX" altLang="es-MX">
                <a:solidFill>
                  <a:srgbClr val="FFFF00"/>
                </a:solidFill>
              </a:rPr>
              <a:t>intervalo de frecuencia que se elimina se denomina “banda</a:t>
            </a:r>
          </a:p>
          <a:p>
            <a:pPr eaLnBrk="1" hangingPunct="1"/>
            <a:r>
              <a:rPr lang="es-MX" altLang="es-MX">
                <a:solidFill>
                  <a:srgbClr val="FFFF00"/>
                </a:solidFill>
              </a:rPr>
              <a:t>atenuada”. </a:t>
            </a:r>
          </a:p>
          <a:p>
            <a:pPr eaLnBrk="1" hangingPunct="1"/>
            <a:endParaRPr lang="es-MX" altLang="es-MX">
              <a:solidFill>
                <a:srgbClr val="FFFF00"/>
              </a:solidFill>
            </a:endParaRPr>
          </a:p>
          <a:p>
            <a:pPr eaLnBrk="1" hangingPunct="1"/>
            <a:endParaRPr lang="es-MX" altLang="es-MX">
              <a:solidFill>
                <a:srgbClr val="FFFF00"/>
              </a:solidFill>
            </a:endParaRPr>
          </a:p>
          <a:p>
            <a:pPr eaLnBrk="1" hangingPunct="1"/>
            <a:r>
              <a:rPr lang="es-MX" altLang="es-MX">
                <a:solidFill>
                  <a:srgbClr val="FFFF00"/>
                </a:solidFill>
              </a:rPr>
              <a:t>Para filtros ideales:</a:t>
            </a:r>
          </a:p>
          <a:p>
            <a:pPr eaLnBrk="1" hangingPunct="1"/>
            <a:r>
              <a:rPr lang="es-MX" altLang="es-MX">
                <a:solidFill>
                  <a:srgbClr val="FFFF00"/>
                </a:solidFill>
              </a:rPr>
              <a:t>½H(w)½= 1 En la banda pasante</a:t>
            </a:r>
          </a:p>
          <a:p>
            <a:pPr eaLnBrk="1" hangingPunct="1"/>
            <a:r>
              <a:rPr lang="es-MX" altLang="es-MX">
                <a:solidFill>
                  <a:srgbClr val="FFFF00"/>
                </a:solidFill>
              </a:rPr>
              <a:t>½H(w)½= 0 En la banda atenuada</a:t>
            </a:r>
          </a:p>
        </p:txBody>
      </p:sp>
    </p:spTree>
    <p:extLst>
      <p:ext uri="{BB962C8B-B14F-4D97-AF65-F5344CB8AC3E}">
        <p14:creationId xmlns:p14="http://schemas.microsoft.com/office/powerpoint/2010/main" xmlns="" val="282502997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2 Rectángulo"/>
          <p:cNvSpPr>
            <a:spLocks noChangeArrowheads="1"/>
          </p:cNvSpPr>
          <p:nvPr/>
        </p:nvSpPr>
        <p:spPr bwMode="auto">
          <a:xfrm>
            <a:off x="3071813" y="1000125"/>
            <a:ext cx="27543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pt-BR" altLang="es-MX" b="1">
                <a:solidFill>
                  <a:srgbClr val="FFFF00"/>
                </a:solidFill>
              </a:rPr>
              <a:t>Filtro Ideal v/s Filtro Real</a:t>
            </a:r>
            <a:endParaRPr lang="es-MX" altLang="es-MX">
              <a:solidFill>
                <a:srgbClr val="FFFF00"/>
              </a:solidFill>
            </a:endParaRPr>
          </a:p>
        </p:txBody>
      </p:sp>
      <p:pic>
        <p:nvPicPr>
          <p:cNvPr id="37890" name="Picture 2"/>
          <p:cNvPicPr>
            <a:picLocks noChangeAspect="1" noChangeArrowheads="1"/>
          </p:cNvPicPr>
          <p:nvPr/>
        </p:nvPicPr>
        <p:blipFill>
          <a:blip r:embed="rId2" cstate="print"/>
          <a:srcRect/>
          <a:stretch>
            <a:fillRect/>
          </a:stretch>
        </p:blipFill>
        <p:spPr bwMode="auto">
          <a:xfrm>
            <a:off x="2000250" y="1785938"/>
            <a:ext cx="4962525" cy="3838575"/>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57446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011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011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011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0119" name="Rectangle 2"/>
          <p:cNvSpPr>
            <a:spLocks noChangeArrowheads="1"/>
          </p:cNvSpPr>
          <p:nvPr/>
        </p:nvSpPr>
        <p:spPr bwMode="auto">
          <a:xfrm>
            <a:off x="395536" y="620688"/>
            <a:ext cx="2714625" cy="596900"/>
          </a:xfrm>
          <a:prstGeom prst="rect">
            <a:avLst/>
          </a:prstGeom>
          <a:noFill/>
          <a:ln w="9525">
            <a:noFill/>
            <a:miter lim="800000"/>
            <a:headEnd/>
            <a:tailEnd/>
          </a:ln>
        </p:spPr>
        <p:txBody>
          <a:bodyPr anchor="ctr"/>
          <a:lstStyle/>
          <a:p>
            <a:r>
              <a:rPr lang="es-ES" sz="2000" b="1" dirty="0">
                <a:solidFill>
                  <a:schemeClr val="tx2"/>
                </a:solidFill>
              </a:rPr>
              <a:t>Secuencias básicas</a:t>
            </a:r>
            <a:endParaRPr lang="es-ES" sz="2000" dirty="0">
              <a:solidFill>
                <a:schemeClr val="tx2"/>
              </a:solidFill>
            </a:endParaRPr>
          </a:p>
        </p:txBody>
      </p:sp>
      <p:sp>
        <p:nvSpPr>
          <p:cNvPr id="90120" name="Rectangle 2"/>
          <p:cNvSpPr>
            <a:spLocks noChangeArrowheads="1"/>
          </p:cNvSpPr>
          <p:nvPr/>
        </p:nvSpPr>
        <p:spPr bwMode="auto">
          <a:xfrm>
            <a:off x="5929313" y="3643313"/>
            <a:ext cx="2786062" cy="596900"/>
          </a:xfrm>
          <a:prstGeom prst="rect">
            <a:avLst/>
          </a:prstGeom>
          <a:noFill/>
          <a:ln w="9525">
            <a:noFill/>
            <a:miter lim="800000"/>
            <a:headEnd/>
            <a:tailEnd/>
          </a:ln>
        </p:spPr>
        <p:txBody>
          <a:bodyPr anchor="ctr"/>
          <a:lstStyle/>
          <a:p>
            <a:r>
              <a:rPr lang="es-ES" sz="2000" b="1" dirty="0">
                <a:solidFill>
                  <a:srgbClr val="FFFFFF"/>
                </a:solidFill>
              </a:rPr>
              <a:t>Función Rampa</a:t>
            </a:r>
          </a:p>
          <a:p>
            <a:r>
              <a:rPr lang="es-ES" sz="2000" b="1" dirty="0">
                <a:solidFill>
                  <a:srgbClr val="FFFFFF"/>
                </a:solidFill>
              </a:rPr>
              <a:t>discreta</a:t>
            </a:r>
            <a:endParaRPr lang="es-ES" sz="2000" dirty="0">
              <a:solidFill>
                <a:srgbClr val="FFFFFF"/>
              </a:solidFill>
            </a:endParaRPr>
          </a:p>
        </p:txBody>
      </p:sp>
      <p:pic>
        <p:nvPicPr>
          <p:cNvPr id="90121" name="Picture 2"/>
          <p:cNvPicPr>
            <a:picLocks noChangeAspect="1" noChangeArrowheads="1"/>
          </p:cNvPicPr>
          <p:nvPr/>
        </p:nvPicPr>
        <p:blipFill>
          <a:blip r:embed="rId2" cstate="print"/>
          <a:srcRect/>
          <a:stretch>
            <a:fillRect/>
          </a:stretch>
        </p:blipFill>
        <p:spPr bwMode="auto">
          <a:xfrm>
            <a:off x="1285875" y="2228232"/>
            <a:ext cx="4214813" cy="2573338"/>
          </a:xfrm>
          <a:prstGeom prst="rect">
            <a:avLst/>
          </a:prstGeom>
          <a:noFill/>
          <a:ln w="9525">
            <a:noFill/>
            <a:miter lim="800000"/>
            <a:headEnd/>
            <a:tailEnd/>
          </a:ln>
        </p:spPr>
      </p:pic>
      <p:pic>
        <p:nvPicPr>
          <p:cNvPr id="90122" name="Picture 4"/>
          <p:cNvPicPr>
            <a:picLocks noChangeAspect="1" noChangeArrowheads="1"/>
          </p:cNvPicPr>
          <p:nvPr/>
        </p:nvPicPr>
        <p:blipFill>
          <a:blip r:embed="rId3" cstate="print"/>
          <a:srcRect/>
          <a:stretch>
            <a:fillRect/>
          </a:stretch>
        </p:blipFill>
        <p:spPr bwMode="auto">
          <a:xfrm>
            <a:off x="2533188" y="2299846"/>
            <a:ext cx="800100" cy="314325"/>
          </a:xfrm>
          <a:prstGeom prst="rect">
            <a:avLst/>
          </a:prstGeom>
          <a:noFill/>
          <a:ln w="9525">
            <a:noFill/>
            <a:miter lim="800000"/>
            <a:headEnd/>
            <a:tailEnd/>
          </a:ln>
        </p:spPr>
      </p:pic>
      <p:sp>
        <p:nvSpPr>
          <p:cNvPr id="11" name="10 Rectángulo"/>
          <p:cNvSpPr/>
          <p:nvPr/>
        </p:nvSpPr>
        <p:spPr>
          <a:xfrm>
            <a:off x="6156176" y="204625"/>
            <a:ext cx="2777363" cy="369332"/>
          </a:xfrm>
          <a:prstGeom prst="rect">
            <a:avLst/>
          </a:prstGeom>
        </p:spPr>
        <p:txBody>
          <a:bodyPr wrap="none">
            <a:spAutoFit/>
          </a:bodyPr>
          <a:lstStyle/>
          <a:p>
            <a:r>
              <a:rPr lang="es-ES" b="1" dirty="0">
                <a:solidFill>
                  <a:schemeClr val="tx2"/>
                </a:solidFill>
              </a:rPr>
              <a:t>Señales en tiempo discreto</a:t>
            </a:r>
            <a:endParaRPr lang="es-ES" dirty="0">
              <a:solidFill>
                <a:schemeClr val="tx2"/>
              </a:solidFill>
            </a:endParaRPr>
          </a:p>
        </p:txBody>
      </p:sp>
    </p:spTree>
    <p:extLst>
      <p:ext uri="{BB962C8B-B14F-4D97-AF65-F5344CB8AC3E}">
        <p14:creationId xmlns:p14="http://schemas.microsoft.com/office/powerpoint/2010/main" xmlns="" val="295408399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Rectángulo"/>
          <p:cNvSpPr>
            <a:spLocks noChangeArrowheads="1"/>
          </p:cNvSpPr>
          <p:nvPr/>
        </p:nvSpPr>
        <p:spPr bwMode="auto">
          <a:xfrm>
            <a:off x="2357438" y="928688"/>
            <a:ext cx="43703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b="1">
                <a:solidFill>
                  <a:srgbClr val="FFFF00"/>
                </a:solidFill>
              </a:rPr>
              <a:t>Filtros Analógicos selectivos en Frecuencia</a:t>
            </a:r>
            <a:endParaRPr lang="es-MX" altLang="es-MX">
              <a:solidFill>
                <a:srgbClr val="FFFF00"/>
              </a:solidFill>
            </a:endParaRPr>
          </a:p>
        </p:txBody>
      </p:sp>
      <p:pic>
        <p:nvPicPr>
          <p:cNvPr id="38915" name="Picture 3"/>
          <p:cNvPicPr>
            <a:picLocks noChangeAspect="1" noChangeArrowheads="1"/>
          </p:cNvPicPr>
          <p:nvPr/>
        </p:nvPicPr>
        <p:blipFill>
          <a:blip r:embed="rId2" cstate="print"/>
          <a:srcRect/>
          <a:stretch>
            <a:fillRect/>
          </a:stretch>
        </p:blipFill>
        <p:spPr bwMode="auto">
          <a:xfrm>
            <a:off x="1500188" y="1571625"/>
            <a:ext cx="6310312" cy="4132263"/>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285010171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Rectángulo"/>
          <p:cNvSpPr>
            <a:spLocks noChangeArrowheads="1"/>
          </p:cNvSpPr>
          <p:nvPr/>
        </p:nvSpPr>
        <p:spPr bwMode="auto">
          <a:xfrm>
            <a:off x="2357438" y="857250"/>
            <a:ext cx="41640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b="1">
                <a:solidFill>
                  <a:srgbClr val="FFFF00"/>
                </a:solidFill>
              </a:rPr>
              <a:t>Filtros Digitales selectivos en Frecuencia</a:t>
            </a:r>
            <a:endParaRPr lang="es-MX" altLang="es-MX">
              <a:solidFill>
                <a:srgbClr val="FFFF00"/>
              </a:solidFill>
            </a:endParaRPr>
          </a:p>
        </p:txBody>
      </p:sp>
      <p:pic>
        <p:nvPicPr>
          <p:cNvPr id="39939" name="Picture 3"/>
          <p:cNvPicPr>
            <a:picLocks noChangeAspect="1" noChangeArrowheads="1"/>
          </p:cNvPicPr>
          <p:nvPr/>
        </p:nvPicPr>
        <p:blipFill>
          <a:blip r:embed="rId2" cstate="print"/>
          <a:srcRect/>
          <a:stretch>
            <a:fillRect/>
          </a:stretch>
        </p:blipFill>
        <p:spPr bwMode="auto">
          <a:xfrm>
            <a:off x="1214438" y="1785938"/>
            <a:ext cx="6500812" cy="3673475"/>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412959016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Rectángulo"/>
          <p:cNvSpPr>
            <a:spLocks noChangeArrowheads="1"/>
          </p:cNvSpPr>
          <p:nvPr/>
        </p:nvSpPr>
        <p:spPr bwMode="auto">
          <a:xfrm>
            <a:off x="3500438" y="857250"/>
            <a:ext cx="17875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b="1">
                <a:solidFill>
                  <a:srgbClr val="FFFF00"/>
                </a:solidFill>
              </a:rPr>
              <a:t>Especificaciones</a:t>
            </a:r>
            <a:endParaRPr lang="es-MX" altLang="es-MX">
              <a:solidFill>
                <a:srgbClr val="FFFF00"/>
              </a:solidFill>
            </a:endParaRPr>
          </a:p>
        </p:txBody>
      </p:sp>
      <p:pic>
        <p:nvPicPr>
          <p:cNvPr id="40962" name="Picture 2"/>
          <p:cNvPicPr>
            <a:picLocks noChangeAspect="1" noChangeArrowheads="1"/>
          </p:cNvPicPr>
          <p:nvPr/>
        </p:nvPicPr>
        <p:blipFill>
          <a:blip r:embed="rId2" cstate="print"/>
          <a:srcRect/>
          <a:stretch>
            <a:fillRect/>
          </a:stretch>
        </p:blipFill>
        <p:spPr bwMode="auto">
          <a:xfrm>
            <a:off x="1285875" y="1428750"/>
            <a:ext cx="6643688" cy="4197350"/>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232007279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2 Rectángulo"/>
          <p:cNvSpPr>
            <a:spLocks noChangeArrowheads="1"/>
          </p:cNvSpPr>
          <p:nvPr/>
        </p:nvSpPr>
        <p:spPr bwMode="auto">
          <a:xfrm>
            <a:off x="2714625" y="1071563"/>
            <a:ext cx="339566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b="1">
                <a:solidFill>
                  <a:srgbClr val="FFFF00"/>
                </a:solidFill>
              </a:rPr>
              <a:t>Transformaciones en Frecuencia</a:t>
            </a:r>
            <a:endParaRPr lang="es-MX" altLang="es-MX">
              <a:solidFill>
                <a:srgbClr val="FFFF00"/>
              </a:solidFill>
            </a:endParaRPr>
          </a:p>
        </p:txBody>
      </p:sp>
      <p:pic>
        <p:nvPicPr>
          <p:cNvPr id="41986" name="Picture 2"/>
          <p:cNvPicPr>
            <a:picLocks noChangeAspect="1" noChangeArrowheads="1"/>
          </p:cNvPicPr>
          <p:nvPr/>
        </p:nvPicPr>
        <p:blipFill>
          <a:blip r:embed="rId2" cstate="print"/>
          <a:srcRect/>
          <a:stretch>
            <a:fillRect/>
          </a:stretch>
        </p:blipFill>
        <p:spPr bwMode="auto">
          <a:xfrm>
            <a:off x="1428750" y="1928813"/>
            <a:ext cx="5767388" cy="3505200"/>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87585003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Rectángulo"/>
          <p:cNvSpPr>
            <a:spLocks noChangeArrowheads="1"/>
          </p:cNvSpPr>
          <p:nvPr/>
        </p:nvSpPr>
        <p:spPr bwMode="auto">
          <a:xfrm>
            <a:off x="428625" y="1143000"/>
            <a:ext cx="8143875" cy="341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r>
              <a:rPr lang="es-MX" altLang="es-MX" b="1">
                <a:solidFill>
                  <a:srgbClr val="FFFF00"/>
                </a:solidFill>
              </a:rPr>
              <a:t>Diseño de Filtros Digitales</a:t>
            </a:r>
          </a:p>
          <a:p>
            <a:pPr eaLnBrk="1" hangingPunct="1"/>
            <a:endParaRPr lang="es-MX" altLang="es-MX" b="1">
              <a:solidFill>
                <a:srgbClr val="FFFF00"/>
              </a:solidFill>
            </a:endParaRPr>
          </a:p>
          <a:p>
            <a:pPr eaLnBrk="1" hangingPunct="1"/>
            <a:endParaRPr lang="es-MX" altLang="es-MX" b="1">
              <a:solidFill>
                <a:srgbClr val="FFFF00"/>
              </a:solidFill>
            </a:endParaRPr>
          </a:p>
          <a:p>
            <a:pPr algn="just" eaLnBrk="1" hangingPunct="1"/>
            <a:r>
              <a:rPr lang="es-MX" altLang="es-MX">
                <a:solidFill>
                  <a:srgbClr val="FFFF00"/>
                </a:solidFill>
              </a:rPr>
              <a:t>El método de diseño de filtro consiste entonces en dado un conjunto de especificaciones, obtener una aproximación analítica en forma de una función de transferencia H(s) para sistemas en tiempo continuo y H(z) para sistemas en tiempo</a:t>
            </a:r>
          </a:p>
          <a:p>
            <a:pPr algn="just" eaLnBrk="1" hangingPunct="1"/>
            <a:r>
              <a:rPr lang="es-MX" altLang="es-MX">
                <a:solidFill>
                  <a:srgbClr val="FFFF00"/>
                </a:solidFill>
              </a:rPr>
              <a:t>discreto.</a:t>
            </a:r>
          </a:p>
          <a:p>
            <a:pPr algn="just" eaLnBrk="1" hangingPunct="1"/>
            <a:endParaRPr lang="es-MX" altLang="es-MX">
              <a:solidFill>
                <a:srgbClr val="FFFF00"/>
              </a:solidFill>
            </a:endParaRPr>
          </a:p>
          <a:p>
            <a:pPr algn="just" eaLnBrk="1" hangingPunct="1"/>
            <a:r>
              <a:rPr lang="es-MX" altLang="es-MX">
                <a:solidFill>
                  <a:srgbClr val="FFFF00"/>
                </a:solidFill>
              </a:rPr>
              <a:t>Los filtros digitales, así como los sistemas en tiempo discreto, pueden ser FIR o IIR. Los métodos de diseño de filtros son especialmente especificados en el dominio</a:t>
            </a:r>
          </a:p>
          <a:p>
            <a:pPr algn="just" eaLnBrk="1" hangingPunct="1"/>
            <a:r>
              <a:rPr lang="es-MX" altLang="es-MX">
                <a:solidFill>
                  <a:srgbClr val="FFFF00"/>
                </a:solidFill>
              </a:rPr>
              <a:t>analógico y mediante transformación encontrar su equivalente en tiempo discreto o diseñar este directamente en tiempo discreto.</a:t>
            </a:r>
          </a:p>
        </p:txBody>
      </p:sp>
    </p:spTree>
    <p:extLst>
      <p:ext uri="{BB962C8B-B14F-4D97-AF65-F5344CB8AC3E}">
        <p14:creationId xmlns:p14="http://schemas.microsoft.com/office/powerpoint/2010/main" xmlns="" val="90736668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Rectángulo"/>
          <p:cNvSpPr>
            <a:spLocks noChangeArrowheads="1"/>
          </p:cNvSpPr>
          <p:nvPr/>
        </p:nvSpPr>
        <p:spPr bwMode="auto">
          <a:xfrm>
            <a:off x="3571875" y="642938"/>
            <a:ext cx="15811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b="1">
                <a:solidFill>
                  <a:srgbClr val="FFFF00"/>
                </a:solidFill>
              </a:rPr>
              <a:t>FILTROS IIR</a:t>
            </a:r>
            <a:endParaRPr lang="es-MX" altLang="es-MX">
              <a:solidFill>
                <a:srgbClr val="FFFF00"/>
              </a:solidFill>
            </a:endParaRPr>
          </a:p>
        </p:txBody>
      </p:sp>
      <p:sp>
        <p:nvSpPr>
          <p:cNvPr id="28675" name="2 Rectángulo"/>
          <p:cNvSpPr>
            <a:spLocks noChangeArrowheads="1"/>
          </p:cNvSpPr>
          <p:nvPr/>
        </p:nvSpPr>
        <p:spPr bwMode="auto">
          <a:xfrm>
            <a:off x="857250" y="1225550"/>
            <a:ext cx="7572375" cy="535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buFont typeface="Arial" charset="0"/>
              <a:buChar char="•"/>
            </a:pPr>
            <a:r>
              <a:rPr lang="es-MX" altLang="es-MX">
                <a:solidFill>
                  <a:srgbClr val="FFFF00"/>
                </a:solidFill>
              </a:rPr>
              <a:t>Son filtros que presentan ceros y polos por lo que pueden ser inestables, a</a:t>
            </a:r>
          </a:p>
          <a:p>
            <a:pPr eaLnBrk="1" hangingPunct="1"/>
            <a:r>
              <a:rPr lang="es-MX" altLang="es-MX">
                <a:solidFill>
                  <a:srgbClr val="FFFF00"/>
                </a:solidFill>
              </a:rPr>
              <a:t>diferencia de los filtros FIR que siempre son estables.</a:t>
            </a:r>
          </a:p>
          <a:p>
            <a:pPr eaLnBrk="1" hangingPunct="1"/>
            <a:endParaRPr lang="es-MX" altLang="es-MX">
              <a:solidFill>
                <a:srgbClr val="FFFF00"/>
              </a:solidFill>
            </a:endParaRPr>
          </a:p>
          <a:p>
            <a:pPr eaLnBrk="1" hangingPunct="1">
              <a:buFont typeface="Arial" charset="0"/>
              <a:buChar char="•"/>
            </a:pPr>
            <a:r>
              <a:rPr lang="es-MX" altLang="es-MX">
                <a:solidFill>
                  <a:srgbClr val="FFFF00"/>
                </a:solidFill>
              </a:rPr>
              <a:t>Su respuesta impulsional es infinita por lo que deben implementarse de</a:t>
            </a:r>
          </a:p>
          <a:p>
            <a:pPr eaLnBrk="1" hangingPunct="1"/>
            <a:r>
              <a:rPr lang="es-MX" altLang="es-MX">
                <a:solidFill>
                  <a:srgbClr val="FFFF00"/>
                </a:solidFill>
              </a:rPr>
              <a:t>forma recursiva.</a:t>
            </a:r>
          </a:p>
          <a:p>
            <a:pPr eaLnBrk="1" hangingPunct="1"/>
            <a:endParaRPr lang="es-MX" altLang="es-MX">
              <a:solidFill>
                <a:srgbClr val="FFFF00"/>
              </a:solidFill>
            </a:endParaRPr>
          </a:p>
          <a:p>
            <a:pPr eaLnBrk="1" hangingPunct="1">
              <a:buFont typeface="Arial" charset="0"/>
              <a:buChar char="•"/>
            </a:pPr>
            <a:r>
              <a:rPr lang="es-MX" altLang="es-MX">
                <a:solidFill>
                  <a:srgbClr val="FFFF00"/>
                </a:solidFill>
              </a:rPr>
              <a:t>Existen dos filosofías de diseño de filtros IIR:</a:t>
            </a:r>
          </a:p>
          <a:p>
            <a:pPr eaLnBrk="1" hangingPunct="1"/>
            <a:endParaRPr lang="es-MX" altLang="es-MX">
              <a:solidFill>
                <a:srgbClr val="FFFF00"/>
              </a:solidFill>
            </a:endParaRPr>
          </a:p>
          <a:p>
            <a:pPr lvl="1" eaLnBrk="1" hangingPunct="1">
              <a:buFont typeface="Arial" charset="0"/>
              <a:buChar char="•"/>
            </a:pPr>
            <a:r>
              <a:rPr lang="es-MX" altLang="es-MX">
                <a:solidFill>
                  <a:srgbClr val="FFFF00"/>
                </a:solidFill>
              </a:rPr>
              <a:t>Indirecta. Se basa en diseñar filtros analógicos que verifiquen las</a:t>
            </a:r>
          </a:p>
          <a:p>
            <a:pPr eaLnBrk="1" hangingPunct="1"/>
            <a:r>
              <a:rPr lang="es-MX" altLang="es-MX">
                <a:solidFill>
                  <a:srgbClr val="FFFF00"/>
                </a:solidFill>
              </a:rPr>
              <a:t>	especificaciones y, posteriormente, transformarlos al dominio digital</a:t>
            </a:r>
          </a:p>
          <a:p>
            <a:pPr eaLnBrk="1" hangingPunct="1"/>
            <a:r>
              <a:rPr lang="es-MX" altLang="es-MX">
                <a:solidFill>
                  <a:srgbClr val="FFFF00"/>
                </a:solidFill>
              </a:rPr>
              <a:t>	preservando estas características.</a:t>
            </a:r>
          </a:p>
          <a:p>
            <a:pPr eaLnBrk="1" hangingPunct="1"/>
            <a:endParaRPr lang="es-MX" altLang="es-MX">
              <a:solidFill>
                <a:srgbClr val="FFFF00"/>
              </a:solidFill>
            </a:endParaRPr>
          </a:p>
          <a:p>
            <a:pPr lvl="1" eaLnBrk="1" hangingPunct="1">
              <a:buFont typeface="Arial" charset="0"/>
              <a:buChar char="•"/>
            </a:pPr>
            <a:r>
              <a:rPr lang="es-MX" altLang="es-MX">
                <a:solidFill>
                  <a:srgbClr val="FFFF00"/>
                </a:solidFill>
              </a:rPr>
              <a:t>Directa. Se propone el diseño de filtros digitales imponiendo una serie</a:t>
            </a:r>
          </a:p>
          <a:p>
            <a:pPr eaLnBrk="1" hangingPunct="1"/>
            <a:r>
              <a:rPr lang="es-MX" altLang="es-MX">
                <a:solidFill>
                  <a:srgbClr val="FFFF00"/>
                </a:solidFill>
              </a:rPr>
              <a:t>	de condiciones a la respuesta en frecuencia para determinar los</a:t>
            </a:r>
          </a:p>
          <a:p>
            <a:pPr eaLnBrk="1" hangingPunct="1"/>
            <a:r>
              <a:rPr lang="es-MX" altLang="es-MX">
                <a:solidFill>
                  <a:srgbClr val="FFFF00"/>
                </a:solidFill>
              </a:rPr>
              <a:t>	coeficientes. Estos métodos se utilizan cuando conocemos la</a:t>
            </a:r>
          </a:p>
          <a:p>
            <a:pPr eaLnBrk="1" hangingPunct="1"/>
            <a:r>
              <a:rPr lang="es-MX" altLang="es-MX">
                <a:solidFill>
                  <a:srgbClr val="FFFF00"/>
                </a:solidFill>
              </a:rPr>
              <a:t>	respuesta impulsional de un sistema y queremos determinar la función</a:t>
            </a:r>
          </a:p>
          <a:p>
            <a:pPr eaLnBrk="1" hangingPunct="1"/>
            <a:r>
              <a:rPr lang="es-MX" altLang="es-MX">
                <a:solidFill>
                  <a:srgbClr val="FFFF00"/>
                </a:solidFill>
              </a:rPr>
              <a:t>	de transferencia que mejor se ajusta. Son procedimientos en los que</a:t>
            </a:r>
          </a:p>
          <a:p>
            <a:pPr eaLnBrk="1" hangingPunct="1"/>
            <a:r>
              <a:rPr lang="es-MX" altLang="es-MX">
                <a:solidFill>
                  <a:srgbClr val="FFFF00"/>
                </a:solidFill>
              </a:rPr>
              <a:t>	se minimiza algún criterio de error para determinar los coeficientes 	del filtro.</a:t>
            </a:r>
          </a:p>
        </p:txBody>
      </p:sp>
    </p:spTree>
    <p:extLst>
      <p:ext uri="{BB962C8B-B14F-4D97-AF65-F5344CB8AC3E}">
        <p14:creationId xmlns:p14="http://schemas.microsoft.com/office/powerpoint/2010/main" xmlns="" val="225379581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Rectángulo"/>
          <p:cNvSpPr>
            <a:spLocks noChangeArrowheads="1"/>
          </p:cNvSpPr>
          <p:nvPr/>
        </p:nvSpPr>
        <p:spPr bwMode="auto">
          <a:xfrm>
            <a:off x="785813" y="571500"/>
            <a:ext cx="7500937" cy="6186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r>
              <a:rPr lang="es-MX" altLang="es-MX">
                <a:solidFill>
                  <a:srgbClr val="FFFF00"/>
                </a:solidFill>
              </a:rPr>
              <a:t>Las características principales de los filtros FIR son:</a:t>
            </a:r>
          </a:p>
          <a:p>
            <a:pPr eaLnBrk="1" hangingPunct="1"/>
            <a:endParaRPr lang="es-MX" altLang="es-MX"/>
          </a:p>
          <a:p>
            <a:pPr eaLnBrk="1" hangingPunct="1">
              <a:buFont typeface="Arial" charset="0"/>
              <a:buChar char="•"/>
            </a:pPr>
            <a:r>
              <a:rPr lang="es-MX" altLang="es-MX">
                <a:solidFill>
                  <a:srgbClr val="FFFF00"/>
                </a:solidFill>
              </a:rPr>
              <a:t>Fase lineal: estos filtros se pueden diseñar para que su respuesta en fase</a:t>
            </a:r>
          </a:p>
          <a:p>
            <a:pPr eaLnBrk="1" hangingPunct="1"/>
            <a:r>
              <a:rPr lang="es-MX" altLang="es-MX">
                <a:solidFill>
                  <a:srgbClr val="FFFF00"/>
                </a:solidFill>
              </a:rPr>
              <a:t>sea lineal (F(w)=±wD), por tanto, su retardo de grupo es constante. La</a:t>
            </a:r>
          </a:p>
          <a:p>
            <a:pPr eaLnBrk="1" hangingPunct="1"/>
            <a:r>
              <a:rPr lang="es-MX" altLang="es-MX">
                <a:solidFill>
                  <a:srgbClr val="FFFF00"/>
                </a:solidFill>
              </a:rPr>
              <a:t>linealidad de fase se obtiene si existe simetría en los coeficientes del filtro:</a:t>
            </a:r>
          </a:p>
          <a:p>
            <a:pPr eaLnBrk="1" hangingPunct="1"/>
            <a:r>
              <a:rPr lang="es-MX" altLang="es-MX">
                <a:solidFill>
                  <a:srgbClr val="FFFF00"/>
                </a:solidFill>
              </a:rPr>
              <a:t>h(n) = ± h(N-n). Dado que el número de coeficientes del filtro puede ser</a:t>
            </a:r>
          </a:p>
          <a:p>
            <a:pPr eaLnBrk="1" hangingPunct="1"/>
            <a:r>
              <a:rPr lang="es-MX" altLang="es-MX">
                <a:solidFill>
                  <a:srgbClr val="FFFF00"/>
                </a:solidFill>
              </a:rPr>
              <a:t>par o impar, y que los coeficientes pueden ser simétricos o antisimétricos</a:t>
            </a:r>
          </a:p>
          <a:p>
            <a:pPr eaLnBrk="1" hangingPunct="1"/>
            <a:r>
              <a:rPr lang="es-MX" altLang="es-MX">
                <a:solidFill>
                  <a:srgbClr val="FFFF00"/>
                </a:solidFill>
              </a:rPr>
              <a:t>se originan cuatro tipos de filtro FIR de fase lineal.</a:t>
            </a:r>
          </a:p>
          <a:p>
            <a:pPr eaLnBrk="1" hangingPunct="1"/>
            <a:endParaRPr lang="es-MX" altLang="es-MX">
              <a:solidFill>
                <a:srgbClr val="FFFF00"/>
              </a:solidFill>
            </a:endParaRPr>
          </a:p>
          <a:p>
            <a:pPr eaLnBrk="1" hangingPunct="1">
              <a:buFont typeface="Arial" charset="0"/>
              <a:buChar char="•"/>
            </a:pPr>
            <a:r>
              <a:rPr lang="es-MX" altLang="es-MX">
                <a:solidFill>
                  <a:srgbClr val="FFFF00"/>
                </a:solidFill>
              </a:rPr>
              <a:t>Tipo I. Número de coeficientes impar (N impar). Simetría par:</a:t>
            </a:r>
          </a:p>
          <a:p>
            <a:pPr eaLnBrk="1" hangingPunct="1">
              <a:buFont typeface="Arial" charset="0"/>
              <a:buChar char="•"/>
            </a:pPr>
            <a:r>
              <a:rPr lang="es-MX" altLang="es-MX">
                <a:solidFill>
                  <a:srgbClr val="FFFF00"/>
                </a:solidFill>
              </a:rPr>
              <a:t>Tipo II. Número de coeficientes par (N par). Simetría par:</a:t>
            </a:r>
          </a:p>
          <a:p>
            <a:pPr eaLnBrk="1" hangingPunct="1">
              <a:buFont typeface="Arial" charset="0"/>
              <a:buChar char="•"/>
            </a:pPr>
            <a:r>
              <a:rPr lang="es-MX" altLang="es-MX">
                <a:solidFill>
                  <a:srgbClr val="FFFF00"/>
                </a:solidFill>
              </a:rPr>
              <a:t>Tipo III. Número de coeficientes impar (N impar). Simetría impar:</a:t>
            </a:r>
          </a:p>
          <a:p>
            <a:pPr eaLnBrk="1" hangingPunct="1">
              <a:buFont typeface="Arial" charset="0"/>
              <a:buChar char="•"/>
            </a:pPr>
            <a:r>
              <a:rPr lang="es-MX" altLang="es-MX">
                <a:solidFill>
                  <a:srgbClr val="FFFF00"/>
                </a:solidFill>
              </a:rPr>
              <a:t>Tipo IV. Número de coeficientes impar (N par). Simetría impar:</a:t>
            </a:r>
          </a:p>
          <a:p>
            <a:pPr eaLnBrk="1" hangingPunct="1"/>
            <a:r>
              <a:rPr lang="es-MX" altLang="es-MX">
                <a:solidFill>
                  <a:srgbClr val="FFFF00"/>
                </a:solidFill>
              </a:rPr>
              <a:t> </a:t>
            </a:r>
          </a:p>
          <a:p>
            <a:pPr eaLnBrk="1" hangingPunct="1">
              <a:buFont typeface="Arial" charset="0"/>
              <a:buChar char="•"/>
            </a:pPr>
            <a:r>
              <a:rPr lang="es-MX" altLang="es-MX">
                <a:solidFill>
                  <a:srgbClr val="FFFF00"/>
                </a:solidFill>
              </a:rPr>
              <a:t>Existen tres grandes bloques de métodos de diseño de filtros FIR con fase</a:t>
            </a:r>
          </a:p>
          <a:p>
            <a:pPr eaLnBrk="1" hangingPunct="1"/>
            <a:r>
              <a:rPr lang="es-MX" altLang="es-MX">
                <a:solidFill>
                  <a:srgbClr val="FFFF00"/>
                </a:solidFill>
              </a:rPr>
              <a:t>lineal: método de las ventanas, muestreo en frecuencia y rizado constante.</a:t>
            </a:r>
          </a:p>
          <a:p>
            <a:pPr eaLnBrk="1" hangingPunct="1"/>
            <a:endParaRPr lang="es-MX" altLang="es-MX">
              <a:solidFill>
                <a:srgbClr val="FFFF00"/>
              </a:solidFill>
            </a:endParaRPr>
          </a:p>
          <a:p>
            <a:pPr eaLnBrk="1" hangingPunct="1"/>
            <a:r>
              <a:rPr lang="es-MX" altLang="es-MX" b="1">
                <a:solidFill>
                  <a:srgbClr val="FFFF00"/>
                </a:solidFill>
              </a:rPr>
              <a:t>Método de las ventanas. Se basa en truncar la respuesta impulsional</a:t>
            </a:r>
          </a:p>
          <a:p>
            <a:pPr eaLnBrk="1" hangingPunct="1"/>
            <a:r>
              <a:rPr lang="es-MX" altLang="es-MX">
                <a:solidFill>
                  <a:srgbClr val="FFFF00"/>
                </a:solidFill>
              </a:rPr>
              <a:t>infinita de un filtro ideal. El enventanado de la respuesta impulsional del</a:t>
            </a:r>
          </a:p>
          <a:p>
            <a:pPr eaLnBrk="1" hangingPunct="1"/>
            <a:r>
              <a:rPr lang="es-MX" altLang="es-MX">
                <a:solidFill>
                  <a:srgbClr val="FFFF00"/>
                </a:solidFill>
              </a:rPr>
              <a:t>filtro hace que en el filtro real diseñado aparezca rizado u oscilaciones en</a:t>
            </a:r>
          </a:p>
          <a:p>
            <a:pPr eaLnBrk="1" hangingPunct="1"/>
            <a:r>
              <a:rPr lang="es-MX" altLang="es-MX">
                <a:solidFill>
                  <a:srgbClr val="FFFF00"/>
                </a:solidFill>
              </a:rPr>
              <a:t>la respuesta en frecuencia y además se obtengan transiciones menos</a:t>
            </a:r>
          </a:p>
          <a:p>
            <a:pPr eaLnBrk="1" hangingPunct="1"/>
            <a:r>
              <a:rPr lang="es-MX" altLang="es-MX">
                <a:solidFill>
                  <a:srgbClr val="FFFF00"/>
                </a:solidFill>
              </a:rPr>
              <a:t>abruptas.</a:t>
            </a:r>
          </a:p>
        </p:txBody>
      </p:sp>
    </p:spTree>
    <p:extLst>
      <p:ext uri="{BB962C8B-B14F-4D97-AF65-F5344CB8AC3E}">
        <p14:creationId xmlns:p14="http://schemas.microsoft.com/office/powerpoint/2010/main" xmlns="" val="109642706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Rectángulo"/>
          <p:cNvSpPr>
            <a:spLocks noChangeArrowheads="1"/>
          </p:cNvSpPr>
          <p:nvPr/>
        </p:nvSpPr>
        <p:spPr bwMode="auto">
          <a:xfrm>
            <a:off x="3214688" y="642938"/>
            <a:ext cx="25225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b="1">
                <a:solidFill>
                  <a:srgbClr val="FFFF00"/>
                </a:solidFill>
              </a:rPr>
              <a:t>DISEÑO FILTROS IIR</a:t>
            </a:r>
            <a:endParaRPr lang="es-MX" altLang="es-MX">
              <a:solidFill>
                <a:srgbClr val="FFFF00"/>
              </a:solidFill>
            </a:endParaRPr>
          </a:p>
        </p:txBody>
      </p:sp>
      <p:pic>
        <p:nvPicPr>
          <p:cNvPr id="43010" name="Picture 2"/>
          <p:cNvPicPr>
            <a:picLocks noChangeAspect="1" noChangeArrowheads="1"/>
          </p:cNvPicPr>
          <p:nvPr/>
        </p:nvPicPr>
        <p:blipFill>
          <a:blip r:embed="rId2" cstate="print"/>
          <a:srcRect/>
          <a:stretch>
            <a:fillRect/>
          </a:stretch>
        </p:blipFill>
        <p:spPr bwMode="auto">
          <a:xfrm>
            <a:off x="1285875" y="1500188"/>
            <a:ext cx="6805613" cy="5040312"/>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106977318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Rectángulo"/>
          <p:cNvSpPr>
            <a:spLocks noChangeArrowheads="1"/>
          </p:cNvSpPr>
          <p:nvPr/>
        </p:nvSpPr>
        <p:spPr bwMode="auto">
          <a:xfrm>
            <a:off x="2857500" y="714375"/>
            <a:ext cx="30829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Coeficientes Filtro Butterworth</a:t>
            </a:r>
          </a:p>
        </p:txBody>
      </p:sp>
      <p:pic>
        <p:nvPicPr>
          <p:cNvPr id="44034" name="Picture 2"/>
          <p:cNvPicPr>
            <a:picLocks noChangeAspect="1" noChangeArrowheads="1"/>
          </p:cNvPicPr>
          <p:nvPr/>
        </p:nvPicPr>
        <p:blipFill>
          <a:blip r:embed="rId2" cstate="print"/>
          <a:srcRect/>
          <a:stretch>
            <a:fillRect/>
          </a:stretch>
        </p:blipFill>
        <p:spPr bwMode="auto">
          <a:xfrm>
            <a:off x="1714500" y="1500188"/>
            <a:ext cx="5824538" cy="3994150"/>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23321505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Rectángulo"/>
          <p:cNvSpPr>
            <a:spLocks noChangeArrowheads="1"/>
          </p:cNvSpPr>
          <p:nvPr/>
        </p:nvSpPr>
        <p:spPr bwMode="auto">
          <a:xfrm>
            <a:off x="3214688" y="714375"/>
            <a:ext cx="25225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b="1">
                <a:solidFill>
                  <a:srgbClr val="FFFF00"/>
                </a:solidFill>
              </a:rPr>
              <a:t>DISEÑO FILTROS IIR</a:t>
            </a:r>
            <a:endParaRPr lang="es-MX" altLang="es-MX">
              <a:solidFill>
                <a:srgbClr val="FFFF00"/>
              </a:solidFill>
            </a:endParaRPr>
          </a:p>
        </p:txBody>
      </p:sp>
      <p:pic>
        <p:nvPicPr>
          <p:cNvPr id="45058" name="Picture 2"/>
          <p:cNvPicPr>
            <a:picLocks noChangeAspect="1" noChangeArrowheads="1"/>
          </p:cNvPicPr>
          <p:nvPr/>
        </p:nvPicPr>
        <p:blipFill>
          <a:blip r:embed="rId2" cstate="print"/>
          <a:srcRect/>
          <a:stretch>
            <a:fillRect/>
          </a:stretch>
        </p:blipFill>
        <p:spPr bwMode="auto">
          <a:xfrm>
            <a:off x="1500188" y="1428750"/>
            <a:ext cx="6086475" cy="3956050"/>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238333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113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114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114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1142" name="Rectangle 2"/>
          <p:cNvSpPr>
            <a:spLocks noChangeArrowheads="1"/>
          </p:cNvSpPr>
          <p:nvPr/>
        </p:nvSpPr>
        <p:spPr bwMode="auto">
          <a:xfrm>
            <a:off x="1619250" y="188913"/>
            <a:ext cx="6858000" cy="596900"/>
          </a:xfrm>
          <a:prstGeom prst="rect">
            <a:avLst/>
          </a:prstGeom>
          <a:noFill/>
          <a:ln w="9525">
            <a:noFill/>
            <a:miter lim="800000"/>
            <a:headEnd/>
            <a:tailEnd/>
          </a:ln>
        </p:spPr>
        <p:txBody>
          <a:bodyPr anchor="ctr"/>
          <a:lstStyle/>
          <a:p>
            <a:r>
              <a:rPr lang="es-ES" sz="3600" b="1" dirty="0">
                <a:solidFill>
                  <a:schemeClr val="tx2"/>
                </a:solidFill>
              </a:rPr>
              <a:t> </a:t>
            </a:r>
          </a:p>
          <a:p>
            <a:endParaRPr lang="es-ES" sz="3600" b="1" dirty="0">
              <a:solidFill>
                <a:schemeClr val="tx2"/>
              </a:solidFill>
            </a:endParaRPr>
          </a:p>
        </p:txBody>
      </p:sp>
      <p:sp>
        <p:nvSpPr>
          <p:cNvPr id="91143" name="Rectangle 2"/>
          <p:cNvSpPr>
            <a:spLocks noChangeArrowheads="1"/>
          </p:cNvSpPr>
          <p:nvPr/>
        </p:nvSpPr>
        <p:spPr bwMode="auto">
          <a:xfrm>
            <a:off x="571500" y="2071688"/>
            <a:ext cx="2714625" cy="596900"/>
          </a:xfrm>
          <a:prstGeom prst="rect">
            <a:avLst/>
          </a:prstGeom>
          <a:noFill/>
          <a:ln w="9525">
            <a:noFill/>
            <a:miter lim="800000"/>
            <a:headEnd/>
            <a:tailEnd/>
          </a:ln>
        </p:spPr>
        <p:txBody>
          <a:bodyPr anchor="ctr"/>
          <a:lstStyle/>
          <a:p>
            <a:endParaRPr lang="es-ES" sz="2000" dirty="0">
              <a:solidFill>
                <a:schemeClr val="tx2"/>
              </a:solidFill>
            </a:endParaRPr>
          </a:p>
        </p:txBody>
      </p:sp>
      <p:sp>
        <p:nvSpPr>
          <p:cNvPr id="91144" name="Rectangle 2"/>
          <p:cNvSpPr>
            <a:spLocks noChangeArrowheads="1"/>
          </p:cNvSpPr>
          <p:nvPr/>
        </p:nvSpPr>
        <p:spPr bwMode="auto">
          <a:xfrm>
            <a:off x="6000750" y="3857625"/>
            <a:ext cx="2786063" cy="596900"/>
          </a:xfrm>
          <a:prstGeom prst="rect">
            <a:avLst/>
          </a:prstGeom>
          <a:noFill/>
          <a:ln w="9525">
            <a:noFill/>
            <a:miter lim="800000"/>
            <a:headEnd/>
            <a:tailEnd/>
          </a:ln>
        </p:spPr>
        <p:txBody>
          <a:bodyPr anchor="ctr"/>
          <a:lstStyle/>
          <a:p>
            <a:r>
              <a:rPr lang="es-ES" sz="2000" b="1" dirty="0">
                <a:solidFill>
                  <a:srgbClr val="FFFFFF"/>
                </a:solidFill>
              </a:rPr>
              <a:t>Función Sinusoide</a:t>
            </a:r>
          </a:p>
          <a:p>
            <a:r>
              <a:rPr lang="es-ES" sz="2000" b="1" dirty="0">
                <a:solidFill>
                  <a:srgbClr val="FFFFFF"/>
                </a:solidFill>
              </a:rPr>
              <a:t>discreta</a:t>
            </a:r>
            <a:endParaRPr lang="es-ES" sz="2000" dirty="0">
              <a:solidFill>
                <a:srgbClr val="FFFFFF"/>
              </a:solidFill>
            </a:endParaRPr>
          </a:p>
        </p:txBody>
      </p:sp>
      <p:pic>
        <p:nvPicPr>
          <p:cNvPr id="91145" name="Picture 3"/>
          <p:cNvPicPr>
            <a:picLocks noChangeAspect="1" noChangeArrowheads="1"/>
          </p:cNvPicPr>
          <p:nvPr/>
        </p:nvPicPr>
        <p:blipFill>
          <a:blip r:embed="rId2" cstate="print"/>
          <a:srcRect/>
          <a:stretch>
            <a:fillRect/>
          </a:stretch>
        </p:blipFill>
        <p:spPr bwMode="auto">
          <a:xfrm>
            <a:off x="642938" y="1708150"/>
            <a:ext cx="4886325" cy="2447925"/>
          </a:xfrm>
          <a:prstGeom prst="rect">
            <a:avLst/>
          </a:prstGeom>
          <a:noFill/>
          <a:ln w="9525">
            <a:noFill/>
            <a:miter lim="800000"/>
            <a:headEnd/>
            <a:tailEnd/>
          </a:ln>
        </p:spPr>
      </p:pic>
      <p:pic>
        <p:nvPicPr>
          <p:cNvPr id="91146" name="Picture 4"/>
          <p:cNvPicPr>
            <a:picLocks noChangeAspect="1" noChangeArrowheads="1"/>
          </p:cNvPicPr>
          <p:nvPr/>
        </p:nvPicPr>
        <p:blipFill>
          <a:blip r:embed="rId3" cstate="print"/>
          <a:srcRect/>
          <a:stretch>
            <a:fillRect/>
          </a:stretch>
        </p:blipFill>
        <p:spPr bwMode="auto">
          <a:xfrm>
            <a:off x="2620434" y="1708150"/>
            <a:ext cx="1847850" cy="361950"/>
          </a:xfrm>
          <a:prstGeom prst="rect">
            <a:avLst/>
          </a:prstGeom>
          <a:noFill/>
          <a:ln w="9525">
            <a:noFill/>
            <a:miter lim="800000"/>
            <a:headEnd/>
            <a:tailEnd/>
          </a:ln>
        </p:spPr>
      </p:pic>
      <p:sp>
        <p:nvSpPr>
          <p:cNvPr id="2" name="1 Rectángulo"/>
          <p:cNvSpPr/>
          <p:nvPr/>
        </p:nvSpPr>
        <p:spPr>
          <a:xfrm>
            <a:off x="6156176" y="204625"/>
            <a:ext cx="2777363" cy="369332"/>
          </a:xfrm>
          <a:prstGeom prst="rect">
            <a:avLst/>
          </a:prstGeom>
        </p:spPr>
        <p:txBody>
          <a:bodyPr wrap="none">
            <a:spAutoFit/>
          </a:bodyPr>
          <a:lstStyle/>
          <a:p>
            <a:r>
              <a:rPr lang="es-ES" b="1" dirty="0">
                <a:solidFill>
                  <a:schemeClr val="tx2"/>
                </a:solidFill>
              </a:rPr>
              <a:t>Señales en tiempo discreto</a:t>
            </a:r>
            <a:endParaRPr lang="es-ES" dirty="0">
              <a:solidFill>
                <a:schemeClr val="tx2"/>
              </a:solidFill>
            </a:endParaRPr>
          </a:p>
        </p:txBody>
      </p:sp>
    </p:spTree>
    <p:extLst>
      <p:ext uri="{BB962C8B-B14F-4D97-AF65-F5344CB8AC3E}">
        <p14:creationId xmlns:p14="http://schemas.microsoft.com/office/powerpoint/2010/main" xmlns="" val="282654830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Rectángulo"/>
          <p:cNvSpPr>
            <a:spLocks noChangeArrowheads="1"/>
          </p:cNvSpPr>
          <p:nvPr/>
        </p:nvSpPr>
        <p:spPr bwMode="auto">
          <a:xfrm>
            <a:off x="857250" y="1285875"/>
            <a:ext cx="7572375" cy="369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buFont typeface="Arial" charset="0"/>
              <a:buChar char="•"/>
            </a:pPr>
            <a:r>
              <a:rPr lang="es-MX" altLang="es-MX">
                <a:solidFill>
                  <a:srgbClr val="FFFF00"/>
                </a:solidFill>
              </a:rPr>
              <a:t>Diseño de filtros digitales IIR por el método de invarianza al impulso</a:t>
            </a:r>
          </a:p>
          <a:p>
            <a:pPr eaLnBrk="1" hangingPunct="1"/>
            <a:endParaRPr lang="es-MX" altLang="es-MX">
              <a:solidFill>
                <a:srgbClr val="FFFF00"/>
              </a:solidFill>
            </a:endParaRPr>
          </a:p>
          <a:p>
            <a:pPr eaLnBrk="1" hangingPunct="1"/>
            <a:endParaRPr lang="es-MX" altLang="es-MX">
              <a:solidFill>
                <a:srgbClr val="FFFF00"/>
              </a:solidFill>
            </a:endParaRPr>
          </a:p>
          <a:p>
            <a:pPr algn="just" eaLnBrk="1" hangingPunct="1"/>
            <a:r>
              <a:rPr lang="es-MX" altLang="es-MX">
                <a:solidFill>
                  <a:srgbClr val="FFFF00"/>
                </a:solidFill>
              </a:rPr>
              <a:t>Un método bastante directo para establecer la equivalencia entre un sistema en tiempo discreto y el correspondiente sistema analógico es requerir que las respuestas de los dos sistemas a una entrada determinada sean equivalentes de acuerdo a algún criterio. Se puede imponer que la salida muestreada ya(nT) sea igual a la salida y(n) del sistema en tiempo discreto. Si la entrada de prueba es el impulso unidad, la condición se convierte en que las respuestas al impulso de los dos sistemas tengan el mismo valor en los instantes de muestreo. Esta técnica se conoce como diseño por invarianza al impulso. La relación entre la frecuencia digital y la analógica queda dada por:</a:t>
            </a:r>
            <a:endParaRPr lang="es-MX" altLang="es-MX" b="1">
              <a:solidFill>
                <a:srgbClr val="FFFF00"/>
              </a:solidFill>
            </a:endParaRPr>
          </a:p>
          <a:p>
            <a:pPr algn="just" eaLnBrk="1" hangingPunct="1"/>
            <a:endParaRPr lang="es-MX" altLang="es-MX">
              <a:solidFill>
                <a:srgbClr val="FFFF00"/>
              </a:solidFill>
            </a:endParaRPr>
          </a:p>
        </p:txBody>
      </p:sp>
      <p:sp>
        <p:nvSpPr>
          <p:cNvPr id="33795" name="2 Rectángulo"/>
          <p:cNvSpPr>
            <a:spLocks noChangeArrowheads="1"/>
          </p:cNvSpPr>
          <p:nvPr/>
        </p:nvSpPr>
        <p:spPr bwMode="auto">
          <a:xfrm>
            <a:off x="2143125" y="357188"/>
            <a:ext cx="45720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r>
              <a:rPr lang="es-MX" altLang="es-MX" b="1">
                <a:solidFill>
                  <a:srgbClr val="FFFF00"/>
                </a:solidFill>
              </a:rPr>
              <a:t>Transformación por métodos de las invarianzas</a:t>
            </a:r>
            <a:endParaRPr lang="es-MX" altLang="es-MX">
              <a:solidFill>
                <a:srgbClr val="FFFF00"/>
              </a:solidFill>
            </a:endParaRPr>
          </a:p>
        </p:txBody>
      </p:sp>
      <p:pic>
        <p:nvPicPr>
          <p:cNvPr id="46082" name="Picture 2"/>
          <p:cNvPicPr>
            <a:picLocks noChangeAspect="1" noChangeArrowheads="1"/>
          </p:cNvPicPr>
          <p:nvPr/>
        </p:nvPicPr>
        <p:blipFill>
          <a:blip r:embed="rId2" cstate="print"/>
          <a:srcRect/>
          <a:stretch>
            <a:fillRect/>
          </a:stretch>
        </p:blipFill>
        <p:spPr bwMode="auto">
          <a:xfrm>
            <a:off x="4000500" y="5286375"/>
            <a:ext cx="590550" cy="542925"/>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287012570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Rectángulo"/>
          <p:cNvSpPr>
            <a:spLocks noChangeArrowheads="1"/>
          </p:cNvSpPr>
          <p:nvPr/>
        </p:nvSpPr>
        <p:spPr bwMode="auto">
          <a:xfrm>
            <a:off x="785813" y="1071563"/>
            <a:ext cx="7572375"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La ecuación anterior se puede utilizar para convertir las especificaciones</a:t>
            </a:r>
          </a:p>
          <a:p>
            <a:pPr eaLnBrk="1" hangingPunct="1"/>
            <a:r>
              <a:rPr lang="es-MX" altLang="es-MX">
                <a:solidFill>
                  <a:srgbClr val="FFFF00"/>
                </a:solidFill>
              </a:rPr>
              <a:t>de un filtro digital en especificaciones equivalentes de un filtro analógico.</a:t>
            </a:r>
          </a:p>
          <a:p>
            <a:pPr eaLnBrk="1" hangingPunct="1"/>
            <a:r>
              <a:rPr lang="es-MX" altLang="es-MX">
                <a:solidFill>
                  <a:srgbClr val="FFFF00"/>
                </a:solidFill>
              </a:rPr>
              <a:t>Una vez que se ha determinado el filtro analógico Ha(s), podemos</a:t>
            </a:r>
          </a:p>
          <a:p>
            <a:pPr eaLnBrk="1" hangingPunct="1"/>
            <a:r>
              <a:rPr lang="es-MX" altLang="es-MX">
                <a:solidFill>
                  <a:srgbClr val="FFFF00"/>
                </a:solidFill>
              </a:rPr>
              <a:t>obtener el filtro digital H(z) calculando la transforma Z de la respuesta al</a:t>
            </a:r>
          </a:p>
          <a:p>
            <a:pPr eaLnBrk="1" hangingPunct="1"/>
            <a:r>
              <a:rPr lang="es-MX" altLang="es-MX">
                <a:solidFill>
                  <a:srgbClr val="FFFF00"/>
                </a:solidFill>
              </a:rPr>
              <a:t>impulso muestreada ha(nT).</a:t>
            </a:r>
          </a:p>
          <a:p>
            <a:pPr eaLnBrk="1" hangingPunct="1"/>
            <a:endParaRPr lang="es-MX" altLang="es-MX">
              <a:solidFill>
                <a:srgbClr val="FFFF00"/>
              </a:solidFill>
            </a:endParaRPr>
          </a:p>
          <a:p>
            <a:pPr eaLnBrk="1" hangingPunct="1"/>
            <a:r>
              <a:rPr lang="es-MX" altLang="es-MX">
                <a:solidFill>
                  <a:srgbClr val="FFFF00"/>
                </a:solidFill>
              </a:rPr>
              <a:t>Método de Diseño:</a:t>
            </a:r>
          </a:p>
          <a:p>
            <a:pPr eaLnBrk="1" hangingPunct="1">
              <a:buFont typeface="Arial" charset="0"/>
              <a:buChar char="•"/>
            </a:pPr>
            <a:endParaRPr lang="es-MX" altLang="es-MX">
              <a:solidFill>
                <a:srgbClr val="FFFF00"/>
              </a:solidFill>
            </a:endParaRPr>
          </a:p>
          <a:p>
            <a:pPr eaLnBrk="1" hangingPunct="1">
              <a:buFont typeface="Arial" charset="0"/>
              <a:buChar char="•"/>
            </a:pPr>
            <a:r>
              <a:rPr lang="es-MX" altLang="es-MX">
                <a:solidFill>
                  <a:srgbClr val="FFFF00"/>
                </a:solidFill>
              </a:rPr>
              <a:t>Partiendo de las frecuencias de corte de la banda de paso y de la</a:t>
            </a:r>
          </a:p>
          <a:p>
            <a:pPr eaLnBrk="1" hangingPunct="1"/>
            <a:r>
              <a:rPr lang="es-MX" altLang="es-MX">
                <a:solidFill>
                  <a:srgbClr val="FFFF00"/>
                </a:solidFill>
              </a:rPr>
              <a:t>banda eliminada, Wp y Ws, determinar las correspondientes</a:t>
            </a:r>
          </a:p>
          <a:p>
            <a:pPr eaLnBrk="1" hangingPunct="1"/>
            <a:r>
              <a:rPr lang="es-MX" altLang="es-MX">
                <a:solidFill>
                  <a:srgbClr val="FFFF00"/>
                </a:solidFill>
              </a:rPr>
              <a:t>frecuencias analógicas equivalentes wp y ws.</a:t>
            </a:r>
          </a:p>
          <a:p>
            <a:pPr eaLnBrk="1" hangingPunct="1"/>
            <a:endParaRPr lang="es-MX" altLang="es-MX">
              <a:solidFill>
                <a:srgbClr val="FFFF00"/>
              </a:solidFill>
            </a:endParaRPr>
          </a:p>
          <a:p>
            <a:pPr eaLnBrk="1" hangingPunct="1">
              <a:buFont typeface="Arial" charset="0"/>
              <a:buChar char="•"/>
            </a:pPr>
            <a:r>
              <a:rPr lang="es-MX" altLang="es-MX">
                <a:solidFill>
                  <a:srgbClr val="FFFF00"/>
                </a:solidFill>
              </a:rPr>
              <a:t>Determinar la función de transferencia del filtro analógico.</a:t>
            </a:r>
          </a:p>
          <a:p>
            <a:pPr eaLnBrk="1" hangingPunct="1">
              <a:buFont typeface="Arial" charset="0"/>
              <a:buChar char="•"/>
            </a:pPr>
            <a:endParaRPr lang="es-MX" altLang="es-MX">
              <a:solidFill>
                <a:srgbClr val="FFFF00"/>
              </a:solidFill>
            </a:endParaRPr>
          </a:p>
          <a:p>
            <a:pPr eaLnBrk="1" hangingPunct="1">
              <a:buFont typeface="Arial" charset="0"/>
              <a:buChar char="•"/>
            </a:pPr>
            <a:r>
              <a:rPr lang="es-MX" altLang="es-MX">
                <a:solidFill>
                  <a:srgbClr val="FFFF00"/>
                </a:solidFill>
              </a:rPr>
              <a:t>Descomponer Ha(s) en fracciones simples, y determinar la</a:t>
            </a:r>
          </a:p>
          <a:p>
            <a:pPr eaLnBrk="1" hangingPunct="1"/>
            <a:r>
              <a:rPr lang="es-MX" altLang="es-MX">
                <a:solidFill>
                  <a:srgbClr val="FFFF00"/>
                </a:solidFill>
              </a:rPr>
              <a:t>transformada Z de cada término utilizando una tabla de</a:t>
            </a:r>
          </a:p>
          <a:p>
            <a:pPr eaLnBrk="1" hangingPunct="1"/>
            <a:r>
              <a:rPr lang="es-MX" altLang="es-MX">
                <a:solidFill>
                  <a:srgbClr val="FFFF00"/>
                </a:solidFill>
              </a:rPr>
              <a:t>transformadas. Combinar estos términos para obtener H(z).</a:t>
            </a:r>
          </a:p>
        </p:txBody>
      </p:sp>
    </p:spTree>
    <p:extLst>
      <p:ext uri="{BB962C8B-B14F-4D97-AF65-F5344CB8AC3E}">
        <p14:creationId xmlns:p14="http://schemas.microsoft.com/office/powerpoint/2010/main" xmlns="" val="323705224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Rectángulo"/>
          <p:cNvSpPr>
            <a:spLocks noChangeArrowheads="1"/>
          </p:cNvSpPr>
          <p:nvPr/>
        </p:nvSpPr>
        <p:spPr bwMode="auto">
          <a:xfrm>
            <a:off x="642938" y="612775"/>
            <a:ext cx="7215187" cy="3694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r>
              <a:rPr lang="es-MX" altLang="es-MX">
                <a:solidFill>
                  <a:srgbClr val="FFFF00"/>
                </a:solidFill>
              </a:rPr>
              <a:t>Diseño de filtros digitales IIR por el método de Transformada Bilineal</a:t>
            </a:r>
          </a:p>
          <a:p>
            <a:pPr eaLnBrk="1" hangingPunct="1"/>
            <a:endParaRPr lang="es-MX" altLang="es-MX"/>
          </a:p>
          <a:p>
            <a:pPr eaLnBrk="1" hangingPunct="1"/>
            <a:endParaRPr lang="es-MX" altLang="es-MX"/>
          </a:p>
          <a:p>
            <a:pPr algn="just" eaLnBrk="1" hangingPunct="1"/>
            <a:r>
              <a:rPr lang="es-MX" altLang="es-MX">
                <a:solidFill>
                  <a:srgbClr val="FFFF00"/>
                </a:solidFill>
              </a:rPr>
              <a:t>El diseño de filtros digitales mediante filtros analógicos requiere la transformación de especificaciones en el dominio discreto en especificaciones en el dominio analógico. La técnica de diseño por invarianza al impulso puede producir problemas de solapamiento.</a:t>
            </a:r>
          </a:p>
          <a:p>
            <a:pPr algn="just" eaLnBrk="1" hangingPunct="1"/>
            <a:endParaRPr lang="es-MX" altLang="es-MX">
              <a:solidFill>
                <a:srgbClr val="FFFF00"/>
              </a:solidFill>
            </a:endParaRPr>
          </a:p>
          <a:p>
            <a:pPr algn="just" eaLnBrk="1" hangingPunct="1"/>
            <a:r>
              <a:rPr lang="es-MX" altLang="es-MX">
                <a:solidFill>
                  <a:srgbClr val="FFFF00"/>
                </a:solidFill>
              </a:rPr>
              <a:t>Una forma de evitar esos problemas es utilizar una transformación que convierta el dominio z en un dominio similar al dominio s, de forma que la circunferencia unidad en el plano z se convierta en el eje vertical en el nuevo dominio, el interior de la circunferencia unidad se transforme en el semiplano izquierdo, y el exterior en el semiplano derecho</a:t>
            </a:r>
          </a:p>
        </p:txBody>
      </p:sp>
      <p:pic>
        <p:nvPicPr>
          <p:cNvPr id="47106" name="Picture 2"/>
          <p:cNvPicPr>
            <a:picLocks noChangeAspect="1" noChangeArrowheads="1"/>
          </p:cNvPicPr>
          <p:nvPr/>
        </p:nvPicPr>
        <p:blipFill>
          <a:blip r:embed="rId2" cstate="print"/>
          <a:srcRect/>
          <a:stretch>
            <a:fillRect/>
          </a:stretch>
        </p:blipFill>
        <p:spPr bwMode="auto">
          <a:xfrm>
            <a:off x="3786188" y="4714875"/>
            <a:ext cx="1019175" cy="619125"/>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237499581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Rectángulo"/>
          <p:cNvSpPr>
            <a:spLocks noChangeArrowheads="1"/>
          </p:cNvSpPr>
          <p:nvPr/>
        </p:nvSpPr>
        <p:spPr bwMode="auto">
          <a:xfrm>
            <a:off x="1500188" y="1571625"/>
            <a:ext cx="6286500" cy="258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El procedimiento para obtener el filtro digital H(z) se</a:t>
            </a:r>
          </a:p>
          <a:p>
            <a:pPr eaLnBrk="1" hangingPunct="1"/>
            <a:r>
              <a:rPr lang="es-MX" altLang="es-MX">
                <a:solidFill>
                  <a:srgbClr val="FFFF00"/>
                </a:solidFill>
              </a:rPr>
              <a:t>resume a continuación:</a:t>
            </a:r>
          </a:p>
          <a:p>
            <a:pPr eaLnBrk="1" hangingPunct="1"/>
            <a:endParaRPr lang="es-MX" altLang="es-MX">
              <a:solidFill>
                <a:srgbClr val="FFFF00"/>
              </a:solidFill>
            </a:endParaRPr>
          </a:p>
          <a:p>
            <a:pPr eaLnBrk="1" hangingPunct="1"/>
            <a:r>
              <a:rPr lang="es-MX" altLang="es-MX">
                <a:solidFill>
                  <a:srgbClr val="FFFF00"/>
                </a:solidFill>
              </a:rPr>
              <a:t>1. Dadas las especificaciones del filtro digital, calcular las correspondientes especificaciones del filtro analógico</a:t>
            </a:r>
          </a:p>
          <a:p>
            <a:pPr eaLnBrk="1" hangingPunct="1"/>
            <a:endParaRPr lang="es-MX" altLang="es-MX">
              <a:solidFill>
                <a:srgbClr val="FFFF00"/>
              </a:solidFill>
            </a:endParaRPr>
          </a:p>
          <a:p>
            <a:pPr eaLnBrk="1" hangingPunct="1"/>
            <a:r>
              <a:rPr lang="es-MX" altLang="es-MX">
                <a:solidFill>
                  <a:srgbClr val="FFFF00"/>
                </a:solidFill>
              </a:rPr>
              <a:t>2. Calcular la correspondiente función de transferencia del filtro analógico, Ha(s). Obtener el filtro digital equivalente mediante la relación:</a:t>
            </a:r>
          </a:p>
        </p:txBody>
      </p:sp>
    </p:spTree>
    <p:extLst>
      <p:ext uri="{BB962C8B-B14F-4D97-AF65-F5344CB8AC3E}">
        <p14:creationId xmlns:p14="http://schemas.microsoft.com/office/powerpoint/2010/main" xmlns="" val="424769522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Rectángulo"/>
          <p:cNvSpPr>
            <a:spLocks noChangeArrowheads="1"/>
          </p:cNvSpPr>
          <p:nvPr/>
        </p:nvSpPr>
        <p:spPr bwMode="auto">
          <a:xfrm>
            <a:off x="928688" y="928688"/>
            <a:ext cx="7715250" cy="3970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r>
              <a:rPr lang="es-MX" altLang="es-MX" b="1">
                <a:solidFill>
                  <a:srgbClr val="FFFF00"/>
                </a:solidFill>
              </a:rPr>
              <a:t>DISEÑO FILTROS FIR</a:t>
            </a:r>
          </a:p>
          <a:p>
            <a:pPr eaLnBrk="1" hangingPunct="1"/>
            <a:endParaRPr lang="es-MX" altLang="es-MX" b="1">
              <a:solidFill>
                <a:srgbClr val="FFFF00"/>
              </a:solidFill>
            </a:endParaRPr>
          </a:p>
          <a:p>
            <a:pPr eaLnBrk="1" hangingPunct="1"/>
            <a:endParaRPr lang="es-MX" altLang="es-MX" b="1">
              <a:solidFill>
                <a:srgbClr val="FFFF00"/>
              </a:solidFill>
            </a:endParaRPr>
          </a:p>
          <a:p>
            <a:pPr eaLnBrk="1" hangingPunct="1"/>
            <a:r>
              <a:rPr lang="es-MX" altLang="es-MX">
                <a:solidFill>
                  <a:srgbClr val="FFFF00"/>
                </a:solidFill>
              </a:rPr>
              <a:t>En el diseño de filtros es conveniente que los filtros tengan fase</a:t>
            </a:r>
          </a:p>
          <a:p>
            <a:pPr eaLnBrk="1" hangingPunct="1"/>
            <a:r>
              <a:rPr lang="es-MX" altLang="es-MX">
                <a:solidFill>
                  <a:srgbClr val="FFFF00"/>
                </a:solidFill>
              </a:rPr>
              <a:t>lineal. Aunque los filtros digitales IIR no tienen en general fase</a:t>
            </a:r>
          </a:p>
          <a:p>
            <a:pPr eaLnBrk="1" hangingPunct="1"/>
            <a:r>
              <a:rPr lang="es-MX" altLang="es-MX">
                <a:solidFill>
                  <a:srgbClr val="FFFF00"/>
                </a:solidFill>
              </a:rPr>
              <a:t>lineal, ésta se puede conseguir con un filtro digital FIR.</a:t>
            </a:r>
          </a:p>
          <a:p>
            <a:pPr eaLnBrk="1" hangingPunct="1"/>
            <a:endParaRPr lang="es-MX" altLang="es-MX" b="1">
              <a:solidFill>
                <a:srgbClr val="FFFF00"/>
              </a:solidFill>
            </a:endParaRPr>
          </a:p>
          <a:p>
            <a:pPr eaLnBrk="1" hangingPunct="1"/>
            <a:endParaRPr lang="es-MX" altLang="es-MX" b="1">
              <a:solidFill>
                <a:srgbClr val="FFFF00"/>
              </a:solidFill>
            </a:endParaRPr>
          </a:p>
          <a:p>
            <a:pPr eaLnBrk="1" hangingPunct="1"/>
            <a:r>
              <a:rPr lang="es-MX" altLang="es-MX" b="1">
                <a:solidFill>
                  <a:srgbClr val="FFFF00"/>
                </a:solidFill>
              </a:rPr>
              <a:t>Método de Diseño:</a:t>
            </a:r>
          </a:p>
          <a:p>
            <a:pPr eaLnBrk="1" hangingPunct="1"/>
            <a:endParaRPr lang="es-MX" altLang="es-MX">
              <a:solidFill>
                <a:srgbClr val="FFFF00"/>
              </a:solidFill>
            </a:endParaRPr>
          </a:p>
          <a:p>
            <a:pPr eaLnBrk="1" hangingPunct="1"/>
            <a:r>
              <a:rPr lang="es-MX" altLang="es-MX">
                <a:solidFill>
                  <a:srgbClr val="FFFF00"/>
                </a:solidFill>
              </a:rPr>
              <a:t>• A partir de la respuesta en frecuencia deseada, Hd(W), obtener la</a:t>
            </a:r>
          </a:p>
          <a:p>
            <a:pPr eaLnBrk="1" hangingPunct="1"/>
            <a:r>
              <a:rPr lang="es-MX" altLang="es-MX">
                <a:solidFill>
                  <a:srgbClr val="FFFF00"/>
                </a:solidFill>
              </a:rPr>
              <a:t>correspondiente respuesta al impulso Hd(n).</a:t>
            </a:r>
          </a:p>
          <a:p>
            <a:pPr eaLnBrk="1" hangingPunct="1"/>
            <a:r>
              <a:rPr lang="es-MX" altLang="es-MX">
                <a:solidFill>
                  <a:srgbClr val="FFFF00"/>
                </a:solidFill>
              </a:rPr>
              <a:t>• Multiplicar Hd(n) por la función de ventana w(n).</a:t>
            </a:r>
          </a:p>
          <a:p>
            <a:pPr eaLnBrk="1" hangingPunct="1"/>
            <a:r>
              <a:rPr lang="es-MX" altLang="es-MX">
                <a:solidFill>
                  <a:srgbClr val="FFFF00"/>
                </a:solidFill>
              </a:rPr>
              <a:t>• Calcular la respuesta al impulso del filtro digital:</a:t>
            </a:r>
          </a:p>
        </p:txBody>
      </p:sp>
    </p:spTree>
    <p:extLst>
      <p:ext uri="{BB962C8B-B14F-4D97-AF65-F5344CB8AC3E}">
        <p14:creationId xmlns:p14="http://schemas.microsoft.com/office/powerpoint/2010/main" xmlns="" val="56047674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Rectángulo"/>
          <p:cNvSpPr>
            <a:spLocks noChangeArrowheads="1"/>
          </p:cNvSpPr>
          <p:nvPr/>
        </p:nvSpPr>
        <p:spPr bwMode="auto">
          <a:xfrm>
            <a:off x="3929063" y="785813"/>
            <a:ext cx="10874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b="1">
                <a:solidFill>
                  <a:srgbClr val="FFFF00"/>
                </a:solidFill>
              </a:rPr>
              <a:t>Ventanas</a:t>
            </a:r>
            <a:endParaRPr lang="es-MX" altLang="es-MX">
              <a:solidFill>
                <a:srgbClr val="FFFF00"/>
              </a:solidFill>
            </a:endParaRPr>
          </a:p>
        </p:txBody>
      </p:sp>
      <p:pic>
        <p:nvPicPr>
          <p:cNvPr id="48130" name="Picture 2"/>
          <p:cNvPicPr>
            <a:picLocks noChangeAspect="1" noChangeArrowheads="1"/>
          </p:cNvPicPr>
          <p:nvPr/>
        </p:nvPicPr>
        <p:blipFill>
          <a:blip r:embed="rId2" cstate="print"/>
          <a:srcRect/>
          <a:stretch>
            <a:fillRect/>
          </a:stretch>
        </p:blipFill>
        <p:spPr bwMode="auto">
          <a:xfrm>
            <a:off x="2286000" y="1500188"/>
            <a:ext cx="4376738" cy="4232275"/>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242765796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Rectángulo"/>
          <p:cNvSpPr>
            <a:spLocks noChangeArrowheads="1"/>
          </p:cNvSpPr>
          <p:nvPr/>
        </p:nvSpPr>
        <p:spPr bwMode="auto">
          <a:xfrm>
            <a:off x="4000500" y="642938"/>
            <a:ext cx="10874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b="1">
                <a:solidFill>
                  <a:srgbClr val="FFFF00"/>
                </a:solidFill>
              </a:rPr>
              <a:t>Ventanas</a:t>
            </a:r>
            <a:endParaRPr lang="es-MX" altLang="es-MX">
              <a:solidFill>
                <a:srgbClr val="FFFF00"/>
              </a:solidFill>
            </a:endParaRPr>
          </a:p>
        </p:txBody>
      </p:sp>
      <p:pic>
        <p:nvPicPr>
          <p:cNvPr id="49154" name="Picture 2"/>
          <p:cNvPicPr>
            <a:picLocks noChangeAspect="1" noChangeArrowheads="1"/>
          </p:cNvPicPr>
          <p:nvPr/>
        </p:nvPicPr>
        <p:blipFill>
          <a:blip r:embed="rId2" cstate="print"/>
          <a:srcRect/>
          <a:stretch>
            <a:fillRect/>
          </a:stretch>
        </p:blipFill>
        <p:spPr bwMode="auto">
          <a:xfrm>
            <a:off x="1428750" y="1428750"/>
            <a:ext cx="6162675" cy="4364038"/>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11637435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Rectángulo"/>
          <p:cNvSpPr>
            <a:spLocks noChangeArrowheads="1"/>
          </p:cNvSpPr>
          <p:nvPr/>
        </p:nvSpPr>
        <p:spPr bwMode="auto">
          <a:xfrm>
            <a:off x="500063" y="500063"/>
            <a:ext cx="8358187" cy="6186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Comparación entre los distintos métodos de diseño FIR:</a:t>
            </a:r>
          </a:p>
          <a:p>
            <a:pPr eaLnBrk="1" hangingPunct="1"/>
            <a:endParaRPr lang="es-MX" altLang="es-MX">
              <a:solidFill>
                <a:srgbClr val="FFFF00"/>
              </a:solidFill>
            </a:endParaRPr>
          </a:p>
          <a:p>
            <a:pPr eaLnBrk="1" hangingPunct="1"/>
            <a:r>
              <a:rPr lang="es-MX" altLang="es-MX">
                <a:solidFill>
                  <a:srgbClr val="FFFF00"/>
                </a:solidFill>
              </a:rPr>
              <a:t>Método de las ventanas:</a:t>
            </a:r>
          </a:p>
          <a:p>
            <a:pPr eaLnBrk="1" hangingPunct="1"/>
            <a:endParaRPr lang="es-MX" altLang="es-MX">
              <a:solidFill>
                <a:srgbClr val="FFFF00"/>
              </a:solidFill>
            </a:endParaRPr>
          </a:p>
          <a:p>
            <a:pPr eaLnBrk="1" hangingPunct="1"/>
            <a:r>
              <a:rPr lang="es-MX" altLang="es-MX">
                <a:solidFill>
                  <a:srgbClr val="FFFF00"/>
                </a:solidFill>
              </a:rPr>
              <a:t>• Históricamente, fue el primero en aparecer, los otros dos se desarrollaron en la</a:t>
            </a:r>
          </a:p>
          <a:p>
            <a:pPr eaLnBrk="1" hangingPunct="1"/>
            <a:r>
              <a:rPr lang="es-MX" altLang="es-MX">
                <a:solidFill>
                  <a:srgbClr val="FFFF00"/>
                </a:solidFill>
              </a:rPr>
              <a:t>década de los 70.</a:t>
            </a:r>
          </a:p>
          <a:p>
            <a:pPr eaLnBrk="1" hangingPunct="1"/>
            <a:r>
              <a:rPr lang="es-MX" altLang="es-MX">
                <a:solidFill>
                  <a:srgbClr val="FFFF00"/>
                </a:solidFill>
              </a:rPr>
              <a:t>• No fija de manera adecuada las frecuencias críticas wp y ws ya que éstas</a:t>
            </a:r>
          </a:p>
          <a:p>
            <a:pPr eaLnBrk="1" hangingPunct="1"/>
            <a:r>
              <a:rPr lang="es-MX" altLang="es-MX">
                <a:solidFill>
                  <a:srgbClr val="FFFF00"/>
                </a:solidFill>
              </a:rPr>
              <a:t>dependen del tipo de ventana y de la longitud seleccionada.</a:t>
            </a:r>
          </a:p>
          <a:p>
            <a:pPr eaLnBrk="1" hangingPunct="1"/>
            <a:endParaRPr lang="es-MX" altLang="es-MX">
              <a:solidFill>
                <a:srgbClr val="FFFF00"/>
              </a:solidFill>
            </a:endParaRPr>
          </a:p>
          <a:p>
            <a:pPr eaLnBrk="1" hangingPunct="1"/>
            <a:r>
              <a:rPr lang="es-MX" altLang="es-MX">
                <a:solidFill>
                  <a:srgbClr val="FFFF00"/>
                </a:solidFill>
              </a:rPr>
              <a:t>Muestreo en frecuencia:</a:t>
            </a:r>
          </a:p>
          <a:p>
            <a:pPr eaLnBrk="1" hangingPunct="1"/>
            <a:r>
              <a:rPr lang="es-MX" altLang="es-MX">
                <a:solidFill>
                  <a:srgbClr val="FFFF00"/>
                </a:solidFill>
              </a:rPr>
              <a:t>• Existe un gran control de la anchura de la zona de transición, ya que es igual a</a:t>
            </a:r>
          </a:p>
          <a:p>
            <a:pPr eaLnBrk="1" hangingPunct="1"/>
            <a:endParaRPr lang="es-MX" altLang="es-MX">
              <a:solidFill>
                <a:srgbClr val="FFFF00"/>
              </a:solidFill>
            </a:endParaRPr>
          </a:p>
          <a:p>
            <a:pPr eaLnBrk="1" hangingPunct="1"/>
            <a:r>
              <a:rPr lang="es-MX" altLang="es-MX">
                <a:solidFill>
                  <a:srgbClr val="FFFF00"/>
                </a:solidFill>
              </a:rPr>
              <a:t>• Hay procedimientos rápidos para el cálculo de los coeficientes, bien basándose en</a:t>
            </a:r>
          </a:p>
          <a:p>
            <a:pPr eaLnBrk="1" hangingPunct="1"/>
            <a:r>
              <a:rPr lang="es-MX" altLang="es-MX">
                <a:solidFill>
                  <a:srgbClr val="FFFF00"/>
                </a:solidFill>
              </a:rPr>
              <a:t>la FFT, bien con las ecuaciones propuestas anteriormente. Especialmente interesante si la mayor parte de los puntos el módulo de la ganancia son cero o uno.</a:t>
            </a:r>
          </a:p>
          <a:p>
            <a:pPr eaLnBrk="1" hangingPunct="1"/>
            <a:endParaRPr lang="es-MX" altLang="es-MX">
              <a:solidFill>
                <a:srgbClr val="FFFF00"/>
              </a:solidFill>
            </a:endParaRPr>
          </a:p>
          <a:p>
            <a:pPr eaLnBrk="1" hangingPunct="1"/>
            <a:r>
              <a:rPr lang="es-MX" altLang="es-MX">
                <a:solidFill>
                  <a:srgbClr val="FFFF00"/>
                </a:solidFill>
              </a:rPr>
              <a:t>• Como inconveniente, se tiene un pobre control de la respuesta fuera de esos</a:t>
            </a:r>
          </a:p>
          <a:p>
            <a:pPr eaLnBrk="1" hangingPunct="1"/>
            <a:r>
              <a:rPr lang="es-MX" altLang="es-MX">
                <a:solidFill>
                  <a:srgbClr val="FFFF00"/>
                </a:solidFill>
              </a:rPr>
              <a:t>puntos y el procedimiento puede convertirse en un esquema de prueba y error.</a:t>
            </a:r>
          </a:p>
          <a:p>
            <a:pPr eaLnBrk="1" hangingPunct="1"/>
            <a:endParaRPr lang="es-MX" altLang="es-MX">
              <a:solidFill>
                <a:srgbClr val="FFFF00"/>
              </a:solidFill>
            </a:endParaRPr>
          </a:p>
          <a:p>
            <a:pPr eaLnBrk="1" hangingPunct="1"/>
            <a:r>
              <a:rPr lang="es-MX" altLang="es-MX">
                <a:solidFill>
                  <a:srgbClr val="FFFF00"/>
                </a:solidFill>
              </a:rPr>
              <a:t>Aproximación de Tchebyshev:</a:t>
            </a:r>
          </a:p>
          <a:p>
            <a:pPr eaLnBrk="1" hangingPunct="1"/>
            <a:r>
              <a:rPr lang="es-MX" altLang="es-MX">
                <a:solidFill>
                  <a:srgbClr val="FFFF00"/>
                </a:solidFill>
              </a:rPr>
              <a:t>• Permite un control total de las características del filtro en cuanto a frecuencias,</a:t>
            </a:r>
          </a:p>
          <a:p>
            <a:pPr eaLnBrk="1" hangingPunct="1"/>
            <a:r>
              <a:rPr lang="es-MX" altLang="es-MX">
                <a:solidFill>
                  <a:srgbClr val="FFFF00"/>
                </a:solidFill>
              </a:rPr>
              <a:t>ganancias y longitud.</a:t>
            </a:r>
          </a:p>
        </p:txBody>
      </p:sp>
      <p:pic>
        <p:nvPicPr>
          <p:cNvPr id="50178" name="Picture 2"/>
          <p:cNvPicPr>
            <a:picLocks noChangeAspect="1" noChangeArrowheads="1"/>
          </p:cNvPicPr>
          <p:nvPr/>
        </p:nvPicPr>
        <p:blipFill>
          <a:blip r:embed="rId2" cstate="print"/>
          <a:srcRect/>
          <a:stretch>
            <a:fillRect/>
          </a:stretch>
        </p:blipFill>
        <p:spPr bwMode="auto">
          <a:xfrm>
            <a:off x="785813" y="3571875"/>
            <a:ext cx="504825" cy="219075"/>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428090069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Rectángulo"/>
          <p:cNvSpPr>
            <a:spLocks noChangeArrowheads="1"/>
          </p:cNvSpPr>
          <p:nvPr/>
        </p:nvSpPr>
        <p:spPr bwMode="auto">
          <a:xfrm>
            <a:off x="2857500" y="714375"/>
            <a:ext cx="32385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b="1">
                <a:solidFill>
                  <a:srgbClr val="FFFF00"/>
                </a:solidFill>
              </a:rPr>
              <a:t>Realización de Filtros Digitales</a:t>
            </a:r>
            <a:endParaRPr lang="es-MX" altLang="es-MX">
              <a:solidFill>
                <a:srgbClr val="FFFF00"/>
              </a:solidFill>
            </a:endParaRPr>
          </a:p>
        </p:txBody>
      </p:sp>
      <p:pic>
        <p:nvPicPr>
          <p:cNvPr id="51202" name="Picture 2"/>
          <p:cNvPicPr>
            <a:picLocks noChangeAspect="1" noChangeArrowheads="1"/>
          </p:cNvPicPr>
          <p:nvPr/>
        </p:nvPicPr>
        <p:blipFill>
          <a:blip r:embed="rId2" cstate="print"/>
          <a:srcRect/>
          <a:stretch>
            <a:fillRect/>
          </a:stretch>
        </p:blipFill>
        <p:spPr bwMode="auto">
          <a:xfrm>
            <a:off x="1785938" y="1500188"/>
            <a:ext cx="5319712" cy="4122737"/>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230004521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Rectángulo"/>
          <p:cNvSpPr>
            <a:spLocks noChangeArrowheads="1"/>
          </p:cNvSpPr>
          <p:nvPr/>
        </p:nvSpPr>
        <p:spPr bwMode="auto">
          <a:xfrm>
            <a:off x="3143250" y="857250"/>
            <a:ext cx="26654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Estructuras de tercer orden</a:t>
            </a:r>
          </a:p>
        </p:txBody>
      </p:sp>
      <p:sp>
        <p:nvSpPr>
          <p:cNvPr id="43011" name="2 Rectángulo"/>
          <p:cNvSpPr>
            <a:spLocks noChangeArrowheads="1"/>
          </p:cNvSpPr>
          <p:nvPr/>
        </p:nvSpPr>
        <p:spPr bwMode="auto">
          <a:xfrm>
            <a:off x="3214688" y="3714750"/>
            <a:ext cx="2717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Estructuras de cuarto orden</a:t>
            </a:r>
          </a:p>
        </p:txBody>
      </p:sp>
      <p:pic>
        <p:nvPicPr>
          <p:cNvPr id="52226" name="Picture 2"/>
          <p:cNvPicPr>
            <a:picLocks noChangeAspect="1" noChangeArrowheads="1"/>
          </p:cNvPicPr>
          <p:nvPr/>
        </p:nvPicPr>
        <p:blipFill>
          <a:blip r:embed="rId2" cstate="print"/>
          <a:srcRect/>
          <a:stretch>
            <a:fillRect/>
          </a:stretch>
        </p:blipFill>
        <p:spPr bwMode="auto">
          <a:xfrm>
            <a:off x="3500438" y="1500188"/>
            <a:ext cx="2093912" cy="2133600"/>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52227" name="Picture 3"/>
          <p:cNvPicPr>
            <a:picLocks noChangeAspect="1" noChangeArrowheads="1"/>
          </p:cNvPicPr>
          <p:nvPr/>
        </p:nvPicPr>
        <p:blipFill>
          <a:blip r:embed="rId3" cstate="print"/>
          <a:srcRect/>
          <a:stretch>
            <a:fillRect/>
          </a:stretch>
        </p:blipFill>
        <p:spPr bwMode="auto">
          <a:xfrm>
            <a:off x="3071813" y="4214813"/>
            <a:ext cx="3171825" cy="1771650"/>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2830555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216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216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216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2167" name="Rectangle 2"/>
          <p:cNvSpPr>
            <a:spLocks noChangeArrowheads="1"/>
          </p:cNvSpPr>
          <p:nvPr/>
        </p:nvSpPr>
        <p:spPr bwMode="auto">
          <a:xfrm>
            <a:off x="37734" y="890059"/>
            <a:ext cx="6072187" cy="596900"/>
          </a:xfrm>
          <a:prstGeom prst="rect">
            <a:avLst/>
          </a:prstGeom>
          <a:noFill/>
          <a:ln w="9525">
            <a:noFill/>
            <a:miter lim="800000"/>
            <a:headEnd/>
            <a:tailEnd/>
          </a:ln>
        </p:spPr>
        <p:txBody>
          <a:bodyPr anchor="ctr"/>
          <a:lstStyle/>
          <a:p>
            <a:r>
              <a:rPr lang="es-ES" sz="2000" b="1" dirty="0">
                <a:solidFill>
                  <a:srgbClr val="FFFFFF"/>
                </a:solidFill>
              </a:rPr>
              <a:t>Diversas representaciones de una señal discreta</a:t>
            </a:r>
            <a:endParaRPr lang="es-ES" sz="2000" dirty="0">
              <a:solidFill>
                <a:srgbClr val="FFFFFF"/>
              </a:solidFill>
            </a:endParaRPr>
          </a:p>
        </p:txBody>
      </p:sp>
      <p:pic>
        <p:nvPicPr>
          <p:cNvPr id="92170" name="Picture 2"/>
          <p:cNvPicPr>
            <a:picLocks noChangeAspect="1" noChangeArrowheads="1"/>
          </p:cNvPicPr>
          <p:nvPr/>
        </p:nvPicPr>
        <p:blipFill>
          <a:blip r:embed="rId2" cstate="print"/>
          <a:srcRect/>
          <a:stretch>
            <a:fillRect/>
          </a:stretch>
        </p:blipFill>
        <p:spPr bwMode="auto">
          <a:xfrm>
            <a:off x="357188" y="2214563"/>
            <a:ext cx="2938462" cy="1481137"/>
          </a:xfrm>
          <a:prstGeom prst="rect">
            <a:avLst/>
          </a:prstGeom>
          <a:noFill/>
          <a:ln w="9525">
            <a:noFill/>
            <a:miter lim="800000"/>
            <a:headEnd/>
            <a:tailEnd/>
          </a:ln>
        </p:spPr>
      </p:pic>
      <p:pic>
        <p:nvPicPr>
          <p:cNvPr id="92171" name="Picture 4"/>
          <p:cNvPicPr>
            <a:picLocks noChangeAspect="1" noChangeArrowheads="1"/>
          </p:cNvPicPr>
          <p:nvPr/>
        </p:nvPicPr>
        <p:blipFill>
          <a:blip r:embed="rId3" cstate="print"/>
          <a:srcRect/>
          <a:stretch>
            <a:fillRect/>
          </a:stretch>
        </p:blipFill>
        <p:spPr bwMode="auto">
          <a:xfrm>
            <a:off x="1928813" y="2143125"/>
            <a:ext cx="571500" cy="298450"/>
          </a:xfrm>
          <a:prstGeom prst="rect">
            <a:avLst/>
          </a:prstGeom>
          <a:noFill/>
          <a:ln w="9525">
            <a:noFill/>
            <a:miter lim="800000"/>
            <a:headEnd/>
            <a:tailEnd/>
          </a:ln>
        </p:spPr>
      </p:pic>
      <p:pic>
        <p:nvPicPr>
          <p:cNvPr id="18" name="Picture 2"/>
          <p:cNvPicPr>
            <a:picLocks noChangeAspect="1" noChangeArrowheads="1"/>
          </p:cNvPicPr>
          <p:nvPr/>
        </p:nvPicPr>
        <p:blipFill>
          <a:blip r:embed="rId4" cstate="print"/>
          <a:srcRect/>
          <a:stretch>
            <a:fillRect/>
          </a:stretch>
        </p:blipFill>
        <p:spPr bwMode="auto">
          <a:xfrm>
            <a:off x="285750" y="4114800"/>
            <a:ext cx="3000375" cy="1600200"/>
          </a:xfrm>
          <a:prstGeom prst="rect">
            <a:avLst/>
          </a:prstGeom>
          <a:noFill/>
          <a:ln w="9525">
            <a:noFill/>
            <a:miter lim="800000"/>
            <a:headEnd/>
            <a:tailEnd/>
          </a:ln>
        </p:spPr>
      </p:pic>
      <p:pic>
        <p:nvPicPr>
          <p:cNvPr id="92173" name="Picture 4"/>
          <p:cNvPicPr>
            <a:picLocks noChangeAspect="1" noChangeArrowheads="1"/>
          </p:cNvPicPr>
          <p:nvPr/>
        </p:nvPicPr>
        <p:blipFill>
          <a:blip r:embed="rId5" cstate="print"/>
          <a:srcRect/>
          <a:stretch>
            <a:fillRect/>
          </a:stretch>
        </p:blipFill>
        <p:spPr bwMode="auto">
          <a:xfrm>
            <a:off x="1928813" y="4143375"/>
            <a:ext cx="630237" cy="280988"/>
          </a:xfrm>
          <a:prstGeom prst="rect">
            <a:avLst/>
          </a:prstGeom>
          <a:noFill/>
          <a:ln w="9525">
            <a:noFill/>
            <a:miter lim="800000"/>
            <a:headEnd/>
            <a:tailEnd/>
          </a:ln>
        </p:spPr>
      </p:pic>
      <p:pic>
        <p:nvPicPr>
          <p:cNvPr id="118789" name="Picture 5"/>
          <p:cNvPicPr>
            <a:picLocks noChangeAspect="1" noChangeArrowheads="1"/>
          </p:cNvPicPr>
          <p:nvPr/>
        </p:nvPicPr>
        <p:blipFill>
          <a:blip r:embed="rId6" cstate="print"/>
          <a:srcRect/>
          <a:stretch>
            <a:fillRect/>
          </a:stretch>
        </p:blipFill>
        <p:spPr bwMode="auto">
          <a:xfrm>
            <a:off x="3857625" y="2643188"/>
            <a:ext cx="1428750" cy="552450"/>
          </a:xfrm>
          <a:prstGeom prst="rect">
            <a:avLst/>
          </a:prstGeom>
          <a:noFill/>
          <a:ln w="9525">
            <a:noFill/>
            <a:miter lim="800000"/>
            <a:headEnd/>
            <a:tailEnd/>
          </a:ln>
        </p:spPr>
      </p:pic>
      <p:pic>
        <p:nvPicPr>
          <p:cNvPr id="118790" name="Picture 6"/>
          <p:cNvPicPr>
            <a:picLocks noChangeAspect="1" noChangeArrowheads="1"/>
          </p:cNvPicPr>
          <p:nvPr/>
        </p:nvPicPr>
        <p:blipFill>
          <a:blip r:embed="rId7" cstate="print"/>
          <a:srcRect/>
          <a:stretch>
            <a:fillRect/>
          </a:stretch>
        </p:blipFill>
        <p:spPr bwMode="auto">
          <a:xfrm>
            <a:off x="5929313" y="2500313"/>
            <a:ext cx="2247900" cy="952500"/>
          </a:xfrm>
          <a:prstGeom prst="rect">
            <a:avLst/>
          </a:prstGeom>
          <a:noFill/>
          <a:ln w="9525">
            <a:noFill/>
            <a:miter lim="800000"/>
            <a:headEnd/>
            <a:tailEnd/>
          </a:ln>
        </p:spPr>
      </p:pic>
      <p:pic>
        <p:nvPicPr>
          <p:cNvPr id="118791" name="Picture 7"/>
          <p:cNvPicPr>
            <a:picLocks noChangeAspect="1" noChangeArrowheads="1"/>
          </p:cNvPicPr>
          <p:nvPr/>
        </p:nvPicPr>
        <p:blipFill>
          <a:blip r:embed="rId8" cstate="print"/>
          <a:srcRect/>
          <a:stretch>
            <a:fillRect/>
          </a:stretch>
        </p:blipFill>
        <p:spPr bwMode="auto">
          <a:xfrm>
            <a:off x="3643313" y="4786313"/>
            <a:ext cx="2190750" cy="400050"/>
          </a:xfrm>
          <a:prstGeom prst="rect">
            <a:avLst/>
          </a:prstGeom>
          <a:noFill/>
          <a:ln w="9525">
            <a:noFill/>
            <a:miter lim="800000"/>
            <a:headEnd/>
            <a:tailEnd/>
          </a:ln>
        </p:spPr>
      </p:pic>
      <p:pic>
        <p:nvPicPr>
          <p:cNvPr id="118792" name="Picture 8"/>
          <p:cNvPicPr>
            <a:picLocks noChangeAspect="1" noChangeArrowheads="1"/>
          </p:cNvPicPr>
          <p:nvPr/>
        </p:nvPicPr>
        <p:blipFill>
          <a:blip r:embed="rId9" cstate="print"/>
          <a:srcRect/>
          <a:stretch>
            <a:fillRect/>
          </a:stretch>
        </p:blipFill>
        <p:spPr bwMode="auto">
          <a:xfrm>
            <a:off x="6000750" y="4357688"/>
            <a:ext cx="2343150" cy="1009650"/>
          </a:xfrm>
          <a:prstGeom prst="rect">
            <a:avLst/>
          </a:prstGeom>
          <a:noFill/>
          <a:ln w="9525">
            <a:noFill/>
            <a:miter lim="800000"/>
            <a:headEnd/>
            <a:tailEnd/>
          </a:ln>
        </p:spPr>
      </p:pic>
      <p:sp>
        <p:nvSpPr>
          <p:cNvPr id="19" name="18 Rectángulo"/>
          <p:cNvSpPr/>
          <p:nvPr/>
        </p:nvSpPr>
        <p:spPr>
          <a:xfrm>
            <a:off x="6084168" y="188913"/>
            <a:ext cx="2777363" cy="369332"/>
          </a:xfrm>
          <a:prstGeom prst="rect">
            <a:avLst/>
          </a:prstGeom>
        </p:spPr>
        <p:txBody>
          <a:bodyPr wrap="none">
            <a:spAutoFit/>
          </a:bodyPr>
          <a:lstStyle/>
          <a:p>
            <a:r>
              <a:rPr lang="es-ES" b="1" dirty="0">
                <a:solidFill>
                  <a:schemeClr val="tx2"/>
                </a:solidFill>
              </a:rPr>
              <a:t>Señales en tiempo discreto</a:t>
            </a:r>
            <a:endParaRPr lang="es-ES" dirty="0">
              <a:solidFill>
                <a:schemeClr val="tx2"/>
              </a:solidFill>
            </a:endParaRPr>
          </a:p>
        </p:txBody>
      </p:sp>
    </p:spTree>
    <p:extLst>
      <p:ext uri="{BB962C8B-B14F-4D97-AF65-F5344CB8AC3E}">
        <p14:creationId xmlns:p14="http://schemas.microsoft.com/office/powerpoint/2010/main" xmlns="" val="228837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8789"/>
                                        </p:tgtEl>
                                        <p:attrNameLst>
                                          <p:attrName>style.visibility</p:attrName>
                                        </p:attrNameLst>
                                      </p:cBhvr>
                                      <p:to>
                                        <p:strVal val="visible"/>
                                      </p:to>
                                    </p:set>
                                    <p:animEffect transition="in" filter="box(in)">
                                      <p:cBhvr>
                                        <p:cTn id="7" dur="500"/>
                                        <p:tgtEl>
                                          <p:spTgt spid="1187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8790"/>
                                        </p:tgtEl>
                                        <p:attrNameLst>
                                          <p:attrName>style.visibility</p:attrName>
                                        </p:attrNameLst>
                                      </p:cBhvr>
                                      <p:to>
                                        <p:strVal val="visible"/>
                                      </p:to>
                                    </p:set>
                                    <p:animEffect transition="in" filter="box(in)">
                                      <p:cBhvr>
                                        <p:cTn id="12" dur="500"/>
                                        <p:tgtEl>
                                          <p:spTgt spid="11879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18791"/>
                                        </p:tgtEl>
                                        <p:attrNameLst>
                                          <p:attrName>style.visibility</p:attrName>
                                        </p:attrNameLst>
                                      </p:cBhvr>
                                      <p:to>
                                        <p:strVal val="visible"/>
                                      </p:to>
                                    </p:set>
                                    <p:animEffect transition="in" filter="circle(in)">
                                      <p:cBhvr>
                                        <p:cTn id="21" dur="2000"/>
                                        <p:tgtEl>
                                          <p:spTgt spid="11879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8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Rectángulo"/>
          <p:cNvSpPr>
            <a:spLocks noChangeArrowheads="1"/>
          </p:cNvSpPr>
          <p:nvPr/>
        </p:nvSpPr>
        <p:spPr bwMode="auto">
          <a:xfrm>
            <a:off x="3357563" y="1000125"/>
            <a:ext cx="23256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Realización en cascada</a:t>
            </a:r>
          </a:p>
        </p:txBody>
      </p:sp>
      <p:sp>
        <p:nvSpPr>
          <p:cNvPr id="44035" name="2 Rectángulo"/>
          <p:cNvSpPr>
            <a:spLocks noChangeArrowheads="1"/>
          </p:cNvSpPr>
          <p:nvPr/>
        </p:nvSpPr>
        <p:spPr bwMode="auto">
          <a:xfrm>
            <a:off x="3429000" y="3571875"/>
            <a:ext cx="20637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Realización paralela</a:t>
            </a:r>
          </a:p>
        </p:txBody>
      </p:sp>
      <p:pic>
        <p:nvPicPr>
          <p:cNvPr id="53250" name="Picture 2"/>
          <p:cNvPicPr>
            <a:picLocks noChangeAspect="1" noChangeArrowheads="1"/>
          </p:cNvPicPr>
          <p:nvPr/>
        </p:nvPicPr>
        <p:blipFill>
          <a:blip r:embed="rId2" cstate="print"/>
          <a:srcRect/>
          <a:stretch>
            <a:fillRect/>
          </a:stretch>
        </p:blipFill>
        <p:spPr bwMode="auto">
          <a:xfrm>
            <a:off x="3429000" y="1428750"/>
            <a:ext cx="2043113" cy="2081213"/>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53251" name="Picture 3"/>
          <p:cNvPicPr>
            <a:picLocks noChangeAspect="1" noChangeArrowheads="1"/>
          </p:cNvPicPr>
          <p:nvPr/>
        </p:nvPicPr>
        <p:blipFill>
          <a:blip r:embed="rId3" cstate="print"/>
          <a:srcRect/>
          <a:stretch>
            <a:fillRect/>
          </a:stretch>
        </p:blipFill>
        <p:spPr bwMode="auto">
          <a:xfrm>
            <a:off x="3429000" y="4286250"/>
            <a:ext cx="1943100" cy="1009650"/>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15913403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Rectángulo"/>
          <p:cNvSpPr>
            <a:spLocks noChangeArrowheads="1"/>
          </p:cNvSpPr>
          <p:nvPr/>
        </p:nvSpPr>
        <p:spPr bwMode="auto">
          <a:xfrm>
            <a:off x="3500438" y="928688"/>
            <a:ext cx="17494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Formas Directa I</a:t>
            </a:r>
          </a:p>
        </p:txBody>
      </p:sp>
      <p:pic>
        <p:nvPicPr>
          <p:cNvPr id="54274" name="Picture 2"/>
          <p:cNvPicPr>
            <a:picLocks noChangeAspect="1" noChangeArrowheads="1"/>
          </p:cNvPicPr>
          <p:nvPr/>
        </p:nvPicPr>
        <p:blipFill>
          <a:blip r:embed="rId2" cstate="print"/>
          <a:srcRect/>
          <a:stretch>
            <a:fillRect/>
          </a:stretch>
        </p:blipFill>
        <p:spPr bwMode="auto">
          <a:xfrm>
            <a:off x="2286000" y="1785938"/>
            <a:ext cx="4252913" cy="3776662"/>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86036080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Rectángulo"/>
          <p:cNvSpPr>
            <a:spLocks noChangeArrowheads="1"/>
          </p:cNvSpPr>
          <p:nvPr/>
        </p:nvSpPr>
        <p:spPr bwMode="auto">
          <a:xfrm>
            <a:off x="3357563" y="857250"/>
            <a:ext cx="18256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Formas Directa II</a:t>
            </a:r>
          </a:p>
        </p:txBody>
      </p:sp>
      <p:pic>
        <p:nvPicPr>
          <p:cNvPr id="55298" name="Picture 2"/>
          <p:cNvPicPr>
            <a:picLocks noChangeAspect="1" noChangeArrowheads="1"/>
          </p:cNvPicPr>
          <p:nvPr/>
        </p:nvPicPr>
        <p:blipFill>
          <a:blip r:embed="rId2" cstate="print"/>
          <a:srcRect/>
          <a:stretch>
            <a:fillRect/>
          </a:stretch>
        </p:blipFill>
        <p:spPr bwMode="auto">
          <a:xfrm>
            <a:off x="2143125" y="1785938"/>
            <a:ext cx="4672013" cy="3516312"/>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250683618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Rectángulo"/>
          <p:cNvSpPr>
            <a:spLocks noChangeArrowheads="1"/>
          </p:cNvSpPr>
          <p:nvPr/>
        </p:nvSpPr>
        <p:spPr bwMode="auto">
          <a:xfrm>
            <a:off x="3643313" y="714375"/>
            <a:ext cx="15763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Resumen Final</a:t>
            </a:r>
          </a:p>
        </p:txBody>
      </p:sp>
      <p:sp>
        <p:nvSpPr>
          <p:cNvPr id="47107" name="2 Rectángulo"/>
          <p:cNvSpPr>
            <a:spLocks noChangeArrowheads="1"/>
          </p:cNvSpPr>
          <p:nvPr/>
        </p:nvSpPr>
        <p:spPr bwMode="auto">
          <a:xfrm>
            <a:off x="1071563" y="1714500"/>
            <a:ext cx="7072312" cy="175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•Son siempre estables.</a:t>
            </a:r>
          </a:p>
          <a:p>
            <a:pPr eaLnBrk="1" hangingPunct="1"/>
            <a:r>
              <a:rPr lang="es-MX" altLang="es-MX">
                <a:solidFill>
                  <a:srgbClr val="FFFF00"/>
                </a:solidFill>
              </a:rPr>
              <a:t>•Pueden diseñarse para que presenten fase lineal, no distorsionando las</a:t>
            </a:r>
          </a:p>
          <a:p>
            <a:pPr eaLnBrk="1" hangingPunct="1"/>
            <a:r>
              <a:rPr lang="es-MX" altLang="es-MX">
                <a:solidFill>
                  <a:srgbClr val="FFFF00"/>
                </a:solidFill>
              </a:rPr>
              <a:t>características de fase y el retardo de grupo.</a:t>
            </a:r>
          </a:p>
          <a:p>
            <a:pPr eaLnBrk="1" hangingPunct="1"/>
            <a:r>
              <a:rPr lang="es-MX" altLang="es-MX">
                <a:solidFill>
                  <a:srgbClr val="FFFF00"/>
                </a:solidFill>
              </a:rPr>
              <a:t>•Requieren un mayor orden para valores de la atenuación y zonas de</a:t>
            </a:r>
          </a:p>
          <a:p>
            <a:pPr eaLnBrk="1" hangingPunct="1"/>
            <a:r>
              <a:rPr lang="es-MX" altLang="es-MX">
                <a:solidFill>
                  <a:srgbClr val="FFFF00"/>
                </a:solidFill>
              </a:rPr>
              <a:t>transición similares lo que supone un mayor retardo en la obtención de la</a:t>
            </a:r>
          </a:p>
          <a:p>
            <a:pPr eaLnBrk="1" hangingPunct="1"/>
            <a:r>
              <a:rPr lang="es-MX" altLang="es-MX">
                <a:solidFill>
                  <a:srgbClr val="FFFF00"/>
                </a:solidFill>
              </a:rPr>
              <a:t>respuesta y mayor consumo de memoria.</a:t>
            </a:r>
          </a:p>
        </p:txBody>
      </p:sp>
      <p:sp>
        <p:nvSpPr>
          <p:cNvPr id="47108" name="3 Rectángulo"/>
          <p:cNvSpPr>
            <a:spLocks noChangeArrowheads="1"/>
          </p:cNvSpPr>
          <p:nvPr/>
        </p:nvSpPr>
        <p:spPr bwMode="auto">
          <a:xfrm>
            <a:off x="1214438" y="1285875"/>
            <a:ext cx="5826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b="1">
                <a:solidFill>
                  <a:srgbClr val="FFFF00"/>
                </a:solidFill>
              </a:rPr>
              <a:t>FIR</a:t>
            </a:r>
            <a:endParaRPr lang="es-MX" altLang="es-MX">
              <a:solidFill>
                <a:srgbClr val="FFFF00"/>
              </a:solidFill>
            </a:endParaRPr>
          </a:p>
        </p:txBody>
      </p:sp>
      <p:sp>
        <p:nvSpPr>
          <p:cNvPr id="47109" name="4 Rectángulo"/>
          <p:cNvSpPr>
            <a:spLocks noChangeArrowheads="1"/>
          </p:cNvSpPr>
          <p:nvPr/>
        </p:nvSpPr>
        <p:spPr bwMode="auto">
          <a:xfrm>
            <a:off x="1143000" y="4071938"/>
            <a:ext cx="7143750"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Aún cuando los polos estén situados dentro del círculo de radio</a:t>
            </a:r>
          </a:p>
          <a:p>
            <a:pPr eaLnBrk="1" hangingPunct="1"/>
            <a:r>
              <a:rPr lang="es-MX" altLang="es-MX">
                <a:solidFill>
                  <a:srgbClr val="FFFF00"/>
                </a:solidFill>
              </a:rPr>
              <a:t>unidad, pueden presentar inestabilidades si se implementan en</a:t>
            </a:r>
          </a:p>
          <a:p>
            <a:pPr eaLnBrk="1" hangingPunct="1"/>
            <a:r>
              <a:rPr lang="es-MX" altLang="es-MX">
                <a:solidFill>
                  <a:srgbClr val="FFFF00"/>
                </a:solidFill>
              </a:rPr>
              <a:t>sistemas con aritmética de coma fija.</a:t>
            </a:r>
          </a:p>
          <a:p>
            <a:pPr eaLnBrk="1" hangingPunct="1"/>
            <a:r>
              <a:rPr lang="es-MX" altLang="es-MX">
                <a:solidFill>
                  <a:srgbClr val="FFFF00"/>
                </a:solidFill>
              </a:rPr>
              <a:t>• Presentan mayor error de cuantización en función del número de</a:t>
            </a:r>
          </a:p>
          <a:p>
            <a:pPr eaLnBrk="1" hangingPunct="1"/>
            <a:r>
              <a:rPr lang="es-MX" altLang="es-MX">
                <a:solidFill>
                  <a:srgbClr val="FFFF00"/>
                </a:solidFill>
              </a:rPr>
              <a:t>bits empleado para almacenar los coeficientes y las variables</a:t>
            </a:r>
          </a:p>
          <a:p>
            <a:pPr eaLnBrk="1" hangingPunct="1"/>
            <a:r>
              <a:rPr lang="es-MX" altLang="es-MX">
                <a:solidFill>
                  <a:srgbClr val="FFFF00"/>
                </a:solidFill>
              </a:rPr>
              <a:t>intermedias.</a:t>
            </a:r>
          </a:p>
          <a:p>
            <a:pPr eaLnBrk="1" hangingPunct="1"/>
            <a:r>
              <a:rPr lang="es-MX" altLang="es-MX">
                <a:solidFill>
                  <a:srgbClr val="FFFF00"/>
                </a:solidFill>
              </a:rPr>
              <a:t>• Son más apropiados cuando se desea obtener regiones de</a:t>
            </a:r>
          </a:p>
          <a:p>
            <a:pPr eaLnBrk="1" hangingPunct="1"/>
            <a:r>
              <a:rPr lang="es-MX" altLang="es-MX">
                <a:solidFill>
                  <a:srgbClr val="FFFF00"/>
                </a:solidFill>
              </a:rPr>
              <a:t>transición estrechas.</a:t>
            </a:r>
          </a:p>
        </p:txBody>
      </p:sp>
      <p:sp>
        <p:nvSpPr>
          <p:cNvPr id="47110" name="5 Rectángulo"/>
          <p:cNvSpPr>
            <a:spLocks noChangeArrowheads="1"/>
          </p:cNvSpPr>
          <p:nvPr/>
        </p:nvSpPr>
        <p:spPr bwMode="auto">
          <a:xfrm>
            <a:off x="1214438" y="3643313"/>
            <a:ext cx="5302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b="1">
                <a:solidFill>
                  <a:srgbClr val="FFFF00"/>
                </a:solidFill>
              </a:rPr>
              <a:t>IIR</a:t>
            </a:r>
            <a:endParaRPr lang="es-MX" altLang="es-MX">
              <a:solidFill>
                <a:srgbClr val="FFFF00"/>
              </a:solidFill>
            </a:endParaRPr>
          </a:p>
        </p:txBody>
      </p:sp>
    </p:spTree>
    <p:extLst>
      <p:ext uri="{BB962C8B-B14F-4D97-AF65-F5344CB8AC3E}">
        <p14:creationId xmlns:p14="http://schemas.microsoft.com/office/powerpoint/2010/main" xmlns="" val="330628500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2063750" y="381000"/>
            <a:ext cx="5905500" cy="6107113"/>
          </a:xfrm>
          <a:prstGeom prst="rect">
            <a:avLst/>
          </a:prstGeom>
          <a:noFill/>
          <a:ln w="9525">
            <a:noFill/>
            <a:miter lim="800000"/>
            <a:headEnd/>
            <a:tailEnd/>
          </a:ln>
          <a:effectLst/>
        </p:spPr>
        <p:txBody>
          <a:bodyPr anchor="ctr"/>
          <a:lstStyle/>
          <a:p>
            <a:pPr algn="ctr">
              <a:defRPr/>
            </a:pPr>
            <a:r>
              <a:rPr lang="es-MX" sz="4800" b="1" dirty="0">
                <a:effectLst>
                  <a:outerShdw blurRad="38100" dist="38100" dir="2700000" algn="tl">
                    <a:srgbClr val="000000"/>
                  </a:outerShdw>
                </a:effectLst>
              </a:rPr>
              <a:t>Unidad </a:t>
            </a:r>
            <a:r>
              <a:rPr lang="es-MX" sz="4800" b="1" dirty="0" smtClean="0">
                <a:effectLst>
                  <a:outerShdw blurRad="38100" dist="38100" dir="2700000" algn="tl">
                    <a:srgbClr val="000000"/>
                  </a:outerShdw>
                </a:effectLst>
              </a:rPr>
              <a:t>4</a:t>
            </a:r>
            <a:r>
              <a:rPr lang="es-MX" sz="4800" b="1" dirty="0">
                <a:effectLst>
                  <a:outerShdw blurRad="38100" dist="38100" dir="2700000" algn="tl">
                    <a:srgbClr val="000000"/>
                  </a:outerShdw>
                </a:effectLst>
              </a:rPr>
              <a:t/>
            </a:r>
            <a:br>
              <a:rPr lang="es-MX" sz="4800" b="1" dirty="0">
                <a:effectLst>
                  <a:outerShdw blurRad="38100" dist="38100" dir="2700000" algn="tl">
                    <a:srgbClr val="000000"/>
                  </a:outerShdw>
                </a:effectLst>
              </a:rPr>
            </a:br>
            <a:r>
              <a:rPr lang="es-MX" sz="4800" b="1" dirty="0">
                <a:effectLst>
                  <a:outerShdw blurRad="38100" dist="38100" dir="2700000" algn="tl">
                    <a:srgbClr val="000000"/>
                  </a:outerShdw>
                </a:effectLst>
              </a:rPr>
              <a:t/>
            </a:r>
            <a:br>
              <a:rPr lang="es-MX" sz="4800" b="1" dirty="0">
                <a:effectLst>
                  <a:outerShdw blurRad="38100" dist="38100" dir="2700000" algn="tl">
                    <a:srgbClr val="000000"/>
                  </a:outerShdw>
                </a:effectLst>
              </a:rPr>
            </a:br>
            <a:r>
              <a:rPr lang="es-MX" sz="4800" b="1" dirty="0" smtClean="0">
                <a:effectLst>
                  <a:outerShdw blurRad="38100" dist="38100" dir="2700000" algn="tl">
                    <a:srgbClr val="000000"/>
                  </a:outerShdw>
                </a:effectLst>
              </a:rPr>
              <a:t>Modulación Digital</a:t>
            </a:r>
            <a:endParaRPr lang="es-ES" sz="4800" b="1" dirty="0">
              <a:effectLst>
                <a:outerShdw blurRad="38100" dist="38100" dir="2700000" algn="tl">
                  <a:srgbClr val="000000"/>
                </a:outerShdw>
              </a:effectLst>
            </a:endParaRPr>
          </a:p>
        </p:txBody>
      </p:sp>
    </p:spTree>
    <p:extLst>
      <p:ext uri="{BB962C8B-B14F-4D97-AF65-F5344CB8AC3E}">
        <p14:creationId xmlns:p14="http://schemas.microsoft.com/office/powerpoint/2010/main" xmlns="" val="273334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Rectángulo"/>
          <p:cNvSpPr>
            <a:spLocks noChangeArrowheads="1"/>
          </p:cNvSpPr>
          <p:nvPr/>
        </p:nvSpPr>
        <p:spPr bwMode="auto">
          <a:xfrm>
            <a:off x="571500" y="857250"/>
            <a:ext cx="8286750" cy="590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r>
              <a:rPr lang="es-MX" altLang="es-MX" sz="1400" b="1">
                <a:solidFill>
                  <a:srgbClr val="FFFF00"/>
                </a:solidFill>
              </a:rPr>
              <a:t>TÉCNICAS DE MODULACIÓN DIGITAL</a:t>
            </a:r>
          </a:p>
          <a:p>
            <a:pPr eaLnBrk="1" hangingPunct="1"/>
            <a:endParaRPr lang="es-MX" altLang="es-MX" sz="1400" b="1">
              <a:solidFill>
                <a:srgbClr val="FFFF00"/>
              </a:solidFill>
            </a:endParaRPr>
          </a:p>
          <a:p>
            <a:pPr eaLnBrk="1" hangingPunct="1"/>
            <a:endParaRPr lang="es-MX" altLang="es-MX" sz="1400" b="1">
              <a:solidFill>
                <a:srgbClr val="FFFF00"/>
              </a:solidFill>
            </a:endParaRPr>
          </a:p>
          <a:p>
            <a:pPr algn="just" eaLnBrk="1" hangingPunct="1"/>
            <a:r>
              <a:rPr lang="es-MX" altLang="es-MX" sz="1400">
                <a:solidFill>
                  <a:srgbClr val="FFFF00"/>
                </a:solidFill>
              </a:rPr>
              <a:t>La </a:t>
            </a:r>
            <a:r>
              <a:rPr lang="es-MX" altLang="es-MX" sz="1400" b="1">
                <a:solidFill>
                  <a:srgbClr val="FFFF00"/>
                </a:solidFill>
              </a:rPr>
              <a:t>modulación analógica paso banda (analógica o digital) es el proceso mediante el cual una </a:t>
            </a:r>
            <a:r>
              <a:rPr lang="es-MX" altLang="es-MX" sz="1400">
                <a:solidFill>
                  <a:srgbClr val="FFFF00"/>
                </a:solidFill>
              </a:rPr>
              <a:t>señal de información se convierte a una forma de onda senoidal; para la modulación digital, tal información senoidal de duración </a:t>
            </a:r>
            <a:r>
              <a:rPr lang="es-MX" altLang="es-MX" sz="1400" i="1">
                <a:solidFill>
                  <a:srgbClr val="FFFF00"/>
                </a:solidFill>
              </a:rPr>
              <a:t>T segundos es conocida como </a:t>
            </a:r>
            <a:r>
              <a:rPr lang="es-MX" altLang="es-MX" sz="1400" b="1" i="1">
                <a:solidFill>
                  <a:srgbClr val="FFFF00"/>
                </a:solidFill>
              </a:rPr>
              <a:t>símbolo digital. La senoidal tiene </a:t>
            </a:r>
            <a:r>
              <a:rPr lang="es-MX" altLang="es-MX" sz="1400">
                <a:solidFill>
                  <a:srgbClr val="FFFF00"/>
                </a:solidFill>
              </a:rPr>
              <a:t>justamente tres características que pueden ser usadas para distinguirla de otras senoides: amplitud, frecuencia y fase. Entonces la modulación paso banda puede ser definida como el proceso en donde</a:t>
            </a:r>
          </a:p>
          <a:p>
            <a:pPr algn="just" eaLnBrk="1" hangingPunct="1"/>
            <a:r>
              <a:rPr lang="es-MX" altLang="es-MX" sz="1400">
                <a:solidFill>
                  <a:srgbClr val="FFFF00"/>
                </a:solidFill>
              </a:rPr>
              <a:t>la amplitud, frecuencia o fase de una portadora de RF, o una combinación de ellas es variada de</a:t>
            </a:r>
          </a:p>
          <a:p>
            <a:pPr algn="just" eaLnBrk="1" hangingPunct="1"/>
            <a:r>
              <a:rPr lang="es-MX" altLang="es-MX" sz="1400">
                <a:solidFill>
                  <a:srgbClr val="FFFF00"/>
                </a:solidFill>
              </a:rPr>
              <a:t>acuerdo con la información a ser transmitida. La forma general de una portadora senoidal, </a:t>
            </a:r>
            <a:r>
              <a:rPr lang="es-MX" altLang="es-MX" sz="1400" i="1">
                <a:solidFill>
                  <a:srgbClr val="FFFF00"/>
                </a:solidFill>
              </a:rPr>
              <a:t>s(t), es</a:t>
            </a:r>
          </a:p>
          <a:p>
            <a:pPr algn="just" eaLnBrk="1" hangingPunct="1"/>
            <a:r>
              <a:rPr lang="es-MX" altLang="es-MX" sz="1400">
                <a:solidFill>
                  <a:srgbClr val="FFFF00"/>
                </a:solidFill>
              </a:rPr>
              <a:t>como sigue</a:t>
            </a:r>
          </a:p>
          <a:p>
            <a:pPr algn="just" eaLnBrk="1" hangingPunct="1"/>
            <a:endParaRPr lang="es-MX" altLang="es-MX" sz="1400" i="1">
              <a:solidFill>
                <a:srgbClr val="FFFF00"/>
              </a:solidFill>
            </a:endParaRPr>
          </a:p>
          <a:p>
            <a:pPr algn="ctr" eaLnBrk="1" hangingPunct="1"/>
            <a:r>
              <a:rPr lang="es-MX" altLang="es-MX" sz="1400" i="1">
                <a:solidFill>
                  <a:schemeClr val="bg2"/>
                </a:solidFill>
              </a:rPr>
              <a:t>s(t)=A(t)cos</a:t>
            </a:r>
            <a:r>
              <a:rPr lang="el-GR" altLang="es-MX" sz="1400" i="1">
                <a:solidFill>
                  <a:schemeClr val="bg2"/>
                </a:solidFill>
              </a:rPr>
              <a:t>θ(</a:t>
            </a:r>
            <a:r>
              <a:rPr lang="es-MX" altLang="es-MX" sz="1400" i="1">
                <a:solidFill>
                  <a:schemeClr val="bg2"/>
                </a:solidFill>
              </a:rPr>
              <a:t>t) </a:t>
            </a:r>
          </a:p>
          <a:p>
            <a:pPr algn="just" eaLnBrk="1" hangingPunct="1"/>
            <a:endParaRPr lang="es-MX" altLang="es-MX" sz="1400">
              <a:solidFill>
                <a:srgbClr val="FFFF00"/>
              </a:solidFill>
            </a:endParaRPr>
          </a:p>
          <a:p>
            <a:pPr algn="just" eaLnBrk="1" hangingPunct="1"/>
            <a:r>
              <a:rPr lang="es-MX" altLang="es-MX" sz="1400">
                <a:solidFill>
                  <a:srgbClr val="FFFF00"/>
                </a:solidFill>
              </a:rPr>
              <a:t>en donde </a:t>
            </a:r>
            <a:r>
              <a:rPr lang="es-MX" altLang="es-MX" sz="1400" i="1">
                <a:solidFill>
                  <a:srgbClr val="FFFF00"/>
                </a:solidFill>
              </a:rPr>
              <a:t>A(t) es la amplitud variante con el tiempo y θ(t) es el ángulo variante con el tiempo. Es</a:t>
            </a:r>
          </a:p>
          <a:p>
            <a:pPr algn="just" eaLnBrk="1" hangingPunct="1"/>
            <a:r>
              <a:rPr lang="es-MX" altLang="es-MX" sz="1400">
                <a:solidFill>
                  <a:srgbClr val="FFFF00"/>
                </a:solidFill>
              </a:rPr>
              <a:t>conveniente escribir</a:t>
            </a:r>
          </a:p>
          <a:p>
            <a:pPr algn="just" eaLnBrk="1" hangingPunct="1"/>
            <a:endParaRPr lang="es-MX" altLang="es-MX" sz="1400">
              <a:solidFill>
                <a:srgbClr val="FFFF00"/>
              </a:solidFill>
            </a:endParaRPr>
          </a:p>
          <a:p>
            <a:pPr algn="ctr" eaLnBrk="1" hangingPunct="1"/>
            <a:r>
              <a:rPr lang="el-GR" altLang="es-MX" sz="1400">
                <a:solidFill>
                  <a:schemeClr val="bg2"/>
                </a:solidFill>
              </a:rPr>
              <a:t>θ(</a:t>
            </a:r>
            <a:r>
              <a:rPr lang="es-MX" altLang="es-MX" sz="1400" i="1">
                <a:solidFill>
                  <a:schemeClr val="bg2"/>
                </a:solidFill>
              </a:rPr>
              <a:t>t)=</a:t>
            </a:r>
            <a:r>
              <a:rPr lang="el-GR" altLang="es-MX" sz="1400" i="1">
                <a:solidFill>
                  <a:schemeClr val="bg2"/>
                </a:solidFill>
              </a:rPr>
              <a:t>ω</a:t>
            </a:r>
            <a:r>
              <a:rPr lang="es-MX" altLang="es-MX" sz="1400" i="1">
                <a:solidFill>
                  <a:schemeClr val="bg2"/>
                </a:solidFill>
              </a:rPr>
              <a:t>ot+</a:t>
            </a:r>
            <a:r>
              <a:rPr lang="el-GR" altLang="es-MX" sz="1400" i="1">
                <a:solidFill>
                  <a:schemeClr val="bg2"/>
                </a:solidFill>
              </a:rPr>
              <a:t>φ(</a:t>
            </a:r>
            <a:r>
              <a:rPr lang="es-MX" altLang="es-MX" sz="1400" i="1">
                <a:solidFill>
                  <a:schemeClr val="bg2"/>
                </a:solidFill>
              </a:rPr>
              <a:t>t) </a:t>
            </a:r>
          </a:p>
          <a:p>
            <a:pPr algn="just" eaLnBrk="1" hangingPunct="1"/>
            <a:endParaRPr lang="es-MX" altLang="es-MX" sz="1400">
              <a:solidFill>
                <a:srgbClr val="FFFF00"/>
              </a:solidFill>
            </a:endParaRPr>
          </a:p>
          <a:p>
            <a:pPr algn="just" eaLnBrk="1" hangingPunct="1"/>
            <a:r>
              <a:rPr lang="es-MX" altLang="es-MX" sz="1400">
                <a:solidFill>
                  <a:srgbClr val="FFFF00"/>
                </a:solidFill>
              </a:rPr>
              <a:t>de manera que</a:t>
            </a:r>
          </a:p>
          <a:p>
            <a:pPr algn="just" eaLnBrk="1" hangingPunct="1"/>
            <a:endParaRPr lang="es-MX" altLang="es-MX" sz="1400" i="1">
              <a:solidFill>
                <a:srgbClr val="FFFF00"/>
              </a:solidFill>
            </a:endParaRPr>
          </a:p>
          <a:p>
            <a:pPr algn="ctr" eaLnBrk="1" hangingPunct="1"/>
            <a:r>
              <a:rPr lang="es-MX" altLang="es-MX" sz="1400" i="1">
                <a:solidFill>
                  <a:schemeClr val="bg2"/>
                </a:solidFill>
              </a:rPr>
              <a:t>s(t)=A(t)cos[</a:t>
            </a:r>
            <a:r>
              <a:rPr lang="el-GR" altLang="es-MX" sz="1400" i="1">
                <a:solidFill>
                  <a:schemeClr val="bg2"/>
                </a:solidFill>
              </a:rPr>
              <a:t>ω</a:t>
            </a:r>
            <a:r>
              <a:rPr lang="es-MX" altLang="es-MX" sz="1400" i="1">
                <a:solidFill>
                  <a:schemeClr val="bg2"/>
                </a:solidFill>
              </a:rPr>
              <a:t>ot+</a:t>
            </a:r>
            <a:r>
              <a:rPr lang="el-GR" altLang="es-MX" sz="1400" i="1">
                <a:solidFill>
                  <a:schemeClr val="bg2"/>
                </a:solidFill>
              </a:rPr>
              <a:t>φ(</a:t>
            </a:r>
            <a:r>
              <a:rPr lang="es-MX" altLang="es-MX" sz="1400" i="1">
                <a:solidFill>
                  <a:schemeClr val="bg2"/>
                </a:solidFill>
              </a:rPr>
              <a:t>t)] </a:t>
            </a:r>
          </a:p>
          <a:p>
            <a:pPr algn="just" eaLnBrk="1" hangingPunct="1"/>
            <a:endParaRPr lang="es-MX" altLang="es-MX" sz="1400">
              <a:solidFill>
                <a:srgbClr val="FFFF00"/>
              </a:solidFill>
            </a:endParaRPr>
          </a:p>
          <a:p>
            <a:pPr algn="just" eaLnBrk="1" hangingPunct="1"/>
            <a:endParaRPr lang="es-MX" altLang="es-MX" sz="1400">
              <a:solidFill>
                <a:srgbClr val="FFFF00"/>
              </a:solidFill>
            </a:endParaRPr>
          </a:p>
          <a:p>
            <a:pPr algn="just" eaLnBrk="1" hangingPunct="1"/>
            <a:r>
              <a:rPr lang="es-MX" altLang="es-MX" sz="1400">
                <a:solidFill>
                  <a:srgbClr val="FFFF00"/>
                </a:solidFill>
              </a:rPr>
              <a:t>En donde ωo es la </a:t>
            </a:r>
            <a:r>
              <a:rPr lang="es-MX" altLang="es-MX" sz="1400" b="1">
                <a:solidFill>
                  <a:srgbClr val="FFFF00"/>
                </a:solidFill>
              </a:rPr>
              <a:t>frecuencia en radianes de la portadora y φ(</a:t>
            </a:r>
            <a:r>
              <a:rPr lang="es-MX" altLang="es-MX" sz="1400" b="1" i="1">
                <a:solidFill>
                  <a:srgbClr val="FFFF00"/>
                </a:solidFill>
              </a:rPr>
              <a:t>t) es la fase. Los términos f y ω se</a:t>
            </a:r>
          </a:p>
          <a:p>
            <a:pPr algn="just" eaLnBrk="1" hangingPunct="1"/>
            <a:r>
              <a:rPr lang="es-MX" altLang="es-MX" sz="1400">
                <a:solidFill>
                  <a:srgbClr val="FFFF00"/>
                </a:solidFill>
              </a:rPr>
              <a:t>usan para denotar la frecuencia. Cuando se usa </a:t>
            </a:r>
            <a:r>
              <a:rPr lang="es-MX" altLang="es-MX" sz="1400" i="1">
                <a:solidFill>
                  <a:srgbClr val="FFFF00"/>
                </a:solidFill>
              </a:rPr>
              <a:t>f, la frecuencia es en hertz; cuando se usa ω la</a:t>
            </a:r>
          </a:p>
          <a:p>
            <a:pPr algn="just" eaLnBrk="1" hangingPunct="1"/>
            <a:r>
              <a:rPr lang="es-MX" altLang="es-MX" sz="1400">
                <a:solidFill>
                  <a:srgbClr val="FFFF00"/>
                </a:solidFill>
              </a:rPr>
              <a:t>frecuencia esta en radianes por segundo. Los dos parámetros estan relacionados por ω=2π</a:t>
            </a:r>
            <a:r>
              <a:rPr lang="es-MX" altLang="es-MX" sz="1400" i="1">
                <a:solidFill>
                  <a:srgbClr val="FFFF00"/>
                </a:solidFill>
              </a:rPr>
              <a:t>f.</a:t>
            </a:r>
            <a:endParaRPr lang="es-MX" altLang="es-MX" sz="1400">
              <a:solidFill>
                <a:srgbClr val="FFFF00"/>
              </a:solidFill>
            </a:endParaRPr>
          </a:p>
        </p:txBody>
      </p:sp>
    </p:spTree>
    <p:extLst>
      <p:ext uri="{BB962C8B-B14F-4D97-AF65-F5344CB8AC3E}">
        <p14:creationId xmlns:p14="http://schemas.microsoft.com/office/powerpoint/2010/main" xmlns="" val="217292341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Rectángulo"/>
          <p:cNvSpPr>
            <a:spLocks noChangeArrowheads="1"/>
          </p:cNvSpPr>
          <p:nvPr/>
        </p:nvSpPr>
        <p:spPr bwMode="auto">
          <a:xfrm>
            <a:off x="285750" y="1285875"/>
            <a:ext cx="8858250" cy="2554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just" eaLnBrk="1" hangingPunct="1"/>
            <a:r>
              <a:rPr lang="es-MX" altLang="es-MX" sz="1600">
                <a:solidFill>
                  <a:srgbClr val="FFFF00"/>
                </a:solidFill>
              </a:rPr>
              <a:t>Los tipos básicos de modulación se listan en la tabla 1.1. Cuando el receptor explota el conocimiento de la fase de la portadora para detectar las señales, al proceso se le conoce como </a:t>
            </a:r>
            <a:r>
              <a:rPr lang="es-MX" altLang="es-MX" sz="1600" b="1">
                <a:solidFill>
                  <a:srgbClr val="FFFF00"/>
                </a:solidFill>
              </a:rPr>
              <a:t>detección coherente; cuando el receptor no utiliza tal información de referencia de fase, el proceso </a:t>
            </a:r>
            <a:r>
              <a:rPr lang="es-MX" altLang="es-MX" sz="1600">
                <a:solidFill>
                  <a:srgbClr val="FFFF00"/>
                </a:solidFill>
              </a:rPr>
              <a:t>es llamado </a:t>
            </a:r>
            <a:r>
              <a:rPr lang="es-MX" altLang="es-MX" sz="1600" b="1">
                <a:solidFill>
                  <a:srgbClr val="FFFF00"/>
                </a:solidFill>
              </a:rPr>
              <a:t>detección no coherente. En comunicaciones digitales, los términos demodulación y detección son usados en forma intercambiable, no obstante que la demodulación enfatiza en la </a:t>
            </a:r>
            <a:r>
              <a:rPr lang="es-MX" altLang="es-MX" sz="1600">
                <a:solidFill>
                  <a:srgbClr val="FFFF00"/>
                </a:solidFill>
              </a:rPr>
              <a:t>eliminación de la portadora, y la detección involucra el proceso de decisión. En la detección coherente ideal, en el receptor esta disponible el prototipo de cada señal que llega. Estas formas de onda prototipo intentan duplicar el conjunto de señales transmitidas en cualquier aspecto, inclusive en fase RF. Entonces se dice que el receptor esta “amarrado en fase” (phase locked) a la señal de llegada. Durante la detección, el receptor multiplica e integra (correlaciona) la señal de llegada con cada una de sus réplicas prototipo.</a:t>
            </a:r>
          </a:p>
        </p:txBody>
      </p:sp>
      <p:sp>
        <p:nvSpPr>
          <p:cNvPr id="49155" name="3 Rectángulo"/>
          <p:cNvSpPr>
            <a:spLocks noChangeArrowheads="1"/>
          </p:cNvSpPr>
          <p:nvPr/>
        </p:nvSpPr>
        <p:spPr bwMode="auto">
          <a:xfrm>
            <a:off x="2286000" y="571500"/>
            <a:ext cx="45085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r>
              <a:rPr lang="es-MX" altLang="es-MX" b="1">
                <a:solidFill>
                  <a:srgbClr val="FFFF00"/>
                </a:solidFill>
              </a:rPr>
              <a:t>TÉCNICAS DE MODULACIÓN DIGITAL</a:t>
            </a:r>
          </a:p>
        </p:txBody>
      </p:sp>
      <p:pic>
        <p:nvPicPr>
          <p:cNvPr id="32770" name="Picture 2"/>
          <p:cNvPicPr>
            <a:picLocks noChangeAspect="1" noChangeArrowheads="1"/>
          </p:cNvPicPr>
          <p:nvPr/>
        </p:nvPicPr>
        <p:blipFill>
          <a:blip r:embed="rId2" cstate="print"/>
          <a:srcRect/>
          <a:stretch>
            <a:fillRect/>
          </a:stretch>
        </p:blipFill>
        <p:spPr bwMode="auto">
          <a:xfrm>
            <a:off x="571500" y="4286250"/>
            <a:ext cx="8143875" cy="16097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9157" name="6 CuadroTexto"/>
          <p:cNvSpPr txBox="1">
            <a:spLocks noChangeArrowheads="1"/>
          </p:cNvSpPr>
          <p:nvPr/>
        </p:nvSpPr>
        <p:spPr bwMode="auto">
          <a:xfrm>
            <a:off x="2071688" y="6143625"/>
            <a:ext cx="50165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Tabla 1.1 Tipos de Modulación  Digital  Paso Banda</a:t>
            </a:r>
          </a:p>
        </p:txBody>
      </p:sp>
    </p:spTree>
    <p:extLst>
      <p:ext uri="{BB962C8B-B14F-4D97-AF65-F5344CB8AC3E}">
        <p14:creationId xmlns:p14="http://schemas.microsoft.com/office/powerpoint/2010/main" xmlns="" val="327699981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Rectángulo"/>
          <p:cNvSpPr>
            <a:spLocks noChangeArrowheads="1"/>
          </p:cNvSpPr>
          <p:nvPr/>
        </p:nvSpPr>
        <p:spPr bwMode="auto">
          <a:xfrm>
            <a:off x="500063" y="285750"/>
            <a:ext cx="8286750" cy="1477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La figura 1, muestra algunos ejemplos de los formatos de modulación más comunes: PSK, FSK,ASK. En el caso de codificación general </a:t>
            </a:r>
            <a:r>
              <a:rPr lang="es-MX" altLang="es-MX" i="1">
                <a:solidFill>
                  <a:srgbClr val="FFFF00"/>
                </a:solidFill>
              </a:rPr>
              <a:t>M-aria, el procesador acepta grupos de k bits e instruye al </a:t>
            </a:r>
            <a:r>
              <a:rPr lang="es-MX" altLang="es-MX">
                <a:solidFill>
                  <a:srgbClr val="FFFF00"/>
                </a:solidFill>
              </a:rPr>
              <a:t>modulador para producir una de las formas de onda disponibles del conjunto de </a:t>
            </a:r>
            <a:r>
              <a:rPr lang="es-MX" altLang="es-MX" i="1">
                <a:solidFill>
                  <a:srgbClr val="FFFF00"/>
                </a:solidFill>
              </a:rPr>
              <a:t>M=2k. La </a:t>
            </a:r>
            <a:r>
              <a:rPr lang="es-MX" altLang="es-MX">
                <a:solidFill>
                  <a:srgbClr val="FFFF00"/>
                </a:solidFill>
              </a:rPr>
              <a:t>modulación binaria, en donde </a:t>
            </a:r>
            <a:r>
              <a:rPr lang="es-MX" altLang="es-MX" i="1">
                <a:solidFill>
                  <a:srgbClr val="FFFF00"/>
                </a:solidFill>
              </a:rPr>
              <a:t>k=1, es sólo un caso especial de modulación M-aria.</a:t>
            </a:r>
            <a:endParaRPr lang="es-MX" altLang="es-MX">
              <a:solidFill>
                <a:srgbClr val="FFFF00"/>
              </a:solidFill>
            </a:endParaRPr>
          </a:p>
        </p:txBody>
      </p:sp>
      <p:pic>
        <p:nvPicPr>
          <p:cNvPr id="33794" name="Picture 2"/>
          <p:cNvPicPr>
            <a:picLocks noChangeAspect="1" noChangeArrowheads="1"/>
          </p:cNvPicPr>
          <p:nvPr/>
        </p:nvPicPr>
        <p:blipFill>
          <a:blip r:embed="rId2" cstate="print"/>
          <a:srcRect/>
          <a:stretch>
            <a:fillRect/>
          </a:stretch>
        </p:blipFill>
        <p:spPr bwMode="auto">
          <a:xfrm>
            <a:off x="500063" y="2214563"/>
            <a:ext cx="8143875" cy="3317875"/>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50180" name="3 CuadroTexto"/>
          <p:cNvSpPr txBox="1">
            <a:spLocks noChangeArrowheads="1"/>
          </p:cNvSpPr>
          <p:nvPr/>
        </p:nvSpPr>
        <p:spPr bwMode="auto">
          <a:xfrm>
            <a:off x="3643313" y="6000750"/>
            <a:ext cx="267176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t>Figura 1. Modulación PSK</a:t>
            </a:r>
          </a:p>
        </p:txBody>
      </p:sp>
    </p:spTree>
    <p:extLst>
      <p:ext uri="{BB962C8B-B14F-4D97-AF65-F5344CB8AC3E}">
        <p14:creationId xmlns:p14="http://schemas.microsoft.com/office/powerpoint/2010/main" xmlns="" val="339741478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a:stretch>
            <a:fillRect/>
          </a:stretch>
        </p:blipFill>
        <p:spPr bwMode="auto">
          <a:xfrm>
            <a:off x="1214438" y="642938"/>
            <a:ext cx="6581775" cy="4810125"/>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51203" name="2 Rectángulo"/>
          <p:cNvSpPr>
            <a:spLocks noChangeArrowheads="1"/>
          </p:cNvSpPr>
          <p:nvPr/>
        </p:nvSpPr>
        <p:spPr bwMode="auto">
          <a:xfrm>
            <a:off x="2357438" y="5715000"/>
            <a:ext cx="4572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Tipos de modulación digital. (a) PSK. (b) FSK. (c) ASK.</a:t>
            </a:r>
          </a:p>
        </p:txBody>
      </p:sp>
    </p:spTree>
    <p:extLst>
      <p:ext uri="{BB962C8B-B14F-4D97-AF65-F5344CB8AC3E}">
        <p14:creationId xmlns:p14="http://schemas.microsoft.com/office/powerpoint/2010/main" xmlns="" val="55559637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2 Rectángulo"/>
          <p:cNvSpPr>
            <a:spLocks noChangeArrowheads="1"/>
          </p:cNvSpPr>
          <p:nvPr/>
        </p:nvSpPr>
        <p:spPr bwMode="auto">
          <a:xfrm>
            <a:off x="2786063" y="500063"/>
            <a:ext cx="34417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b="1">
                <a:solidFill>
                  <a:srgbClr val="FFFF00"/>
                </a:solidFill>
              </a:rPr>
              <a:t>Modulación digital en fase (PSK)</a:t>
            </a:r>
            <a:endParaRPr lang="es-MX" altLang="es-MX">
              <a:solidFill>
                <a:srgbClr val="FFFF00"/>
              </a:solidFill>
            </a:endParaRPr>
          </a:p>
        </p:txBody>
      </p:sp>
      <p:sp>
        <p:nvSpPr>
          <p:cNvPr id="52227" name="3 Rectángulo"/>
          <p:cNvSpPr>
            <a:spLocks noChangeArrowheads="1"/>
          </p:cNvSpPr>
          <p:nvPr/>
        </p:nvSpPr>
        <p:spPr bwMode="auto">
          <a:xfrm>
            <a:off x="1143000" y="1143000"/>
            <a:ext cx="6992938"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La modulación digital en fase (PSK) fue desarrollada durante los primero días del programa espacial; PSK es utilizada actualmente en sistemas de comunicación militares y comerciales. La expresión analítica general para PSK es:</a:t>
            </a:r>
          </a:p>
        </p:txBody>
      </p:sp>
      <p:pic>
        <p:nvPicPr>
          <p:cNvPr id="63490" name="Picture 2"/>
          <p:cNvPicPr>
            <a:picLocks noChangeAspect="1" noChangeArrowheads="1"/>
          </p:cNvPicPr>
          <p:nvPr/>
        </p:nvPicPr>
        <p:blipFill>
          <a:blip r:embed="rId2" cstate="print"/>
          <a:srcRect/>
          <a:stretch>
            <a:fillRect/>
          </a:stretch>
        </p:blipFill>
        <p:spPr bwMode="auto">
          <a:xfrm>
            <a:off x="2643188" y="2357438"/>
            <a:ext cx="3876675" cy="828675"/>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52229" name="5 Rectángulo"/>
          <p:cNvSpPr>
            <a:spLocks noChangeArrowheads="1"/>
          </p:cNvSpPr>
          <p:nvPr/>
        </p:nvSpPr>
        <p:spPr bwMode="auto">
          <a:xfrm>
            <a:off x="1143000" y="3714750"/>
            <a:ext cx="6858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en donde el término de fase, φ </a:t>
            </a:r>
            <a:r>
              <a:rPr lang="es-MX" altLang="es-MX" i="1">
                <a:solidFill>
                  <a:srgbClr val="FFFF00"/>
                </a:solidFill>
              </a:rPr>
              <a:t>i(t), contiene M valores discretos, típicamente dados por:</a:t>
            </a:r>
            <a:endParaRPr lang="es-MX" altLang="es-MX">
              <a:solidFill>
                <a:srgbClr val="FFFF00"/>
              </a:solidFill>
            </a:endParaRPr>
          </a:p>
        </p:txBody>
      </p:sp>
      <p:pic>
        <p:nvPicPr>
          <p:cNvPr id="63491" name="Picture 3"/>
          <p:cNvPicPr>
            <a:picLocks noChangeAspect="1" noChangeArrowheads="1"/>
          </p:cNvPicPr>
          <p:nvPr/>
        </p:nvPicPr>
        <p:blipFill>
          <a:blip r:embed="rId3" cstate="print"/>
          <a:srcRect/>
          <a:stretch>
            <a:fillRect/>
          </a:stretch>
        </p:blipFill>
        <p:spPr bwMode="auto">
          <a:xfrm>
            <a:off x="3357563" y="4500563"/>
            <a:ext cx="2305050" cy="657225"/>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3589773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318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318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318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pic>
        <p:nvPicPr>
          <p:cNvPr id="93194" name="Picture 2"/>
          <p:cNvPicPr>
            <a:picLocks noChangeAspect="1" noChangeArrowheads="1"/>
          </p:cNvPicPr>
          <p:nvPr/>
        </p:nvPicPr>
        <p:blipFill>
          <a:blip r:embed="rId2" cstate="print"/>
          <a:srcRect/>
          <a:stretch>
            <a:fillRect/>
          </a:stretch>
        </p:blipFill>
        <p:spPr bwMode="auto">
          <a:xfrm>
            <a:off x="142875" y="2071688"/>
            <a:ext cx="3865563" cy="1643062"/>
          </a:xfrm>
          <a:prstGeom prst="rect">
            <a:avLst/>
          </a:prstGeom>
          <a:noFill/>
          <a:ln w="9525">
            <a:noFill/>
            <a:miter lim="800000"/>
            <a:headEnd/>
            <a:tailEnd/>
          </a:ln>
        </p:spPr>
      </p:pic>
      <p:pic>
        <p:nvPicPr>
          <p:cNvPr id="21" name="Picture 2"/>
          <p:cNvPicPr>
            <a:picLocks noChangeAspect="1" noChangeArrowheads="1"/>
          </p:cNvPicPr>
          <p:nvPr/>
        </p:nvPicPr>
        <p:blipFill>
          <a:blip r:embed="rId3" cstate="print"/>
          <a:srcRect/>
          <a:stretch>
            <a:fillRect/>
          </a:stretch>
        </p:blipFill>
        <p:spPr bwMode="auto">
          <a:xfrm>
            <a:off x="714375" y="4357688"/>
            <a:ext cx="2643188" cy="1612900"/>
          </a:xfrm>
          <a:prstGeom prst="rect">
            <a:avLst/>
          </a:prstGeom>
          <a:noFill/>
          <a:ln w="9525">
            <a:noFill/>
            <a:miter lim="800000"/>
            <a:headEnd/>
            <a:tailEnd/>
          </a:ln>
        </p:spPr>
      </p:pic>
      <p:pic>
        <p:nvPicPr>
          <p:cNvPr id="119810" name="Picture 2"/>
          <p:cNvPicPr>
            <a:picLocks noChangeAspect="1" noChangeArrowheads="1"/>
          </p:cNvPicPr>
          <p:nvPr/>
        </p:nvPicPr>
        <p:blipFill>
          <a:blip r:embed="rId4" cstate="print"/>
          <a:srcRect/>
          <a:stretch>
            <a:fillRect/>
          </a:stretch>
        </p:blipFill>
        <p:spPr bwMode="auto">
          <a:xfrm>
            <a:off x="4071938" y="2428875"/>
            <a:ext cx="1181100" cy="514350"/>
          </a:xfrm>
          <a:prstGeom prst="rect">
            <a:avLst/>
          </a:prstGeom>
          <a:noFill/>
          <a:ln w="9525">
            <a:noFill/>
            <a:miter lim="800000"/>
            <a:headEnd/>
            <a:tailEnd/>
          </a:ln>
        </p:spPr>
      </p:pic>
      <p:pic>
        <p:nvPicPr>
          <p:cNvPr id="119811" name="Picture 3"/>
          <p:cNvPicPr>
            <a:picLocks noChangeAspect="1" noChangeArrowheads="1"/>
          </p:cNvPicPr>
          <p:nvPr/>
        </p:nvPicPr>
        <p:blipFill>
          <a:blip r:embed="rId5" cstate="print"/>
          <a:srcRect/>
          <a:stretch>
            <a:fillRect/>
          </a:stretch>
        </p:blipFill>
        <p:spPr bwMode="auto">
          <a:xfrm>
            <a:off x="5715000" y="2500313"/>
            <a:ext cx="3067050" cy="504825"/>
          </a:xfrm>
          <a:prstGeom prst="rect">
            <a:avLst/>
          </a:prstGeom>
          <a:noFill/>
          <a:ln w="9525">
            <a:noFill/>
            <a:miter lim="800000"/>
            <a:headEnd/>
            <a:tailEnd/>
          </a:ln>
        </p:spPr>
      </p:pic>
      <p:pic>
        <p:nvPicPr>
          <p:cNvPr id="119812" name="Picture 4"/>
          <p:cNvPicPr>
            <a:picLocks noChangeAspect="1" noChangeArrowheads="1"/>
          </p:cNvPicPr>
          <p:nvPr/>
        </p:nvPicPr>
        <p:blipFill>
          <a:blip r:embed="rId6" cstate="print"/>
          <a:srcRect/>
          <a:stretch>
            <a:fillRect/>
          </a:stretch>
        </p:blipFill>
        <p:spPr bwMode="auto">
          <a:xfrm>
            <a:off x="3571875" y="4643438"/>
            <a:ext cx="2419350" cy="371475"/>
          </a:xfrm>
          <a:prstGeom prst="rect">
            <a:avLst/>
          </a:prstGeom>
          <a:noFill/>
          <a:ln w="9525">
            <a:noFill/>
            <a:miter lim="800000"/>
            <a:headEnd/>
            <a:tailEnd/>
          </a:ln>
        </p:spPr>
      </p:pic>
      <p:pic>
        <p:nvPicPr>
          <p:cNvPr id="119813" name="Picture 5"/>
          <p:cNvPicPr>
            <a:picLocks noChangeAspect="1" noChangeArrowheads="1"/>
          </p:cNvPicPr>
          <p:nvPr/>
        </p:nvPicPr>
        <p:blipFill>
          <a:blip r:embed="rId7" cstate="print"/>
          <a:srcRect/>
          <a:stretch>
            <a:fillRect/>
          </a:stretch>
        </p:blipFill>
        <p:spPr bwMode="auto">
          <a:xfrm>
            <a:off x="6072188" y="4857750"/>
            <a:ext cx="2257425" cy="981075"/>
          </a:xfrm>
          <a:prstGeom prst="rect">
            <a:avLst/>
          </a:prstGeom>
          <a:noFill/>
          <a:ln w="9525">
            <a:noFill/>
            <a:miter lim="800000"/>
            <a:headEnd/>
            <a:tailEnd/>
          </a:ln>
        </p:spPr>
      </p:pic>
      <p:sp>
        <p:nvSpPr>
          <p:cNvPr id="16" name="15 Rectángulo"/>
          <p:cNvSpPr/>
          <p:nvPr/>
        </p:nvSpPr>
        <p:spPr>
          <a:xfrm>
            <a:off x="6084168" y="188913"/>
            <a:ext cx="2777363" cy="369332"/>
          </a:xfrm>
          <a:prstGeom prst="rect">
            <a:avLst/>
          </a:prstGeom>
        </p:spPr>
        <p:txBody>
          <a:bodyPr wrap="none">
            <a:spAutoFit/>
          </a:bodyPr>
          <a:lstStyle/>
          <a:p>
            <a:r>
              <a:rPr lang="es-ES" b="1" dirty="0">
                <a:solidFill>
                  <a:schemeClr val="tx2"/>
                </a:solidFill>
              </a:rPr>
              <a:t>Señales en tiempo discreto</a:t>
            </a:r>
            <a:endParaRPr lang="es-ES" dirty="0">
              <a:solidFill>
                <a:schemeClr val="tx2"/>
              </a:solidFill>
            </a:endParaRPr>
          </a:p>
        </p:txBody>
      </p:sp>
    </p:spTree>
    <p:extLst>
      <p:ext uri="{BB962C8B-B14F-4D97-AF65-F5344CB8AC3E}">
        <p14:creationId xmlns:p14="http://schemas.microsoft.com/office/powerpoint/2010/main" xmlns="" val="99996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9811"/>
                                        </p:tgtEl>
                                        <p:attrNameLst>
                                          <p:attrName>style.visibility</p:attrName>
                                        </p:attrNameLst>
                                      </p:cBhvr>
                                      <p:to>
                                        <p:strVal val="visible"/>
                                      </p:to>
                                    </p:set>
                                    <p:anim calcmode="lin" valueType="num">
                                      <p:cBhvr additive="base">
                                        <p:cTn id="11" dur="500" fill="hold"/>
                                        <p:tgtEl>
                                          <p:spTgt spid="119811"/>
                                        </p:tgtEl>
                                        <p:attrNameLst>
                                          <p:attrName>ppt_x</p:attrName>
                                        </p:attrNameLst>
                                      </p:cBhvr>
                                      <p:tavLst>
                                        <p:tav tm="0">
                                          <p:val>
                                            <p:strVal val="#ppt_x"/>
                                          </p:val>
                                        </p:tav>
                                        <p:tav tm="100000">
                                          <p:val>
                                            <p:strVal val="#ppt_x"/>
                                          </p:val>
                                        </p:tav>
                                      </p:tavLst>
                                    </p:anim>
                                    <p:anim calcmode="lin" valueType="num">
                                      <p:cBhvr additive="base">
                                        <p:cTn id="12" dur="500" fill="hold"/>
                                        <p:tgtEl>
                                          <p:spTgt spid="1198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8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9813"/>
                                        </p:tgtEl>
                                        <p:attrNameLst>
                                          <p:attrName>style.visibility</p:attrName>
                                        </p:attrNameLst>
                                      </p:cBhvr>
                                      <p:to>
                                        <p:strVal val="visible"/>
                                      </p:to>
                                    </p:set>
                                    <p:animEffect transition="in" filter="box(in)">
                                      <p:cBhvr>
                                        <p:cTn id="27" dur="5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Rectángulo"/>
          <p:cNvSpPr>
            <a:spLocks noChangeArrowheads="1"/>
          </p:cNvSpPr>
          <p:nvPr/>
        </p:nvSpPr>
        <p:spPr bwMode="auto">
          <a:xfrm>
            <a:off x="2571750" y="1071563"/>
            <a:ext cx="407828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b="1">
                <a:solidFill>
                  <a:srgbClr val="FFFF00"/>
                </a:solidFill>
              </a:rPr>
              <a:t>Modulación digital en frecuencia (FSK)</a:t>
            </a:r>
            <a:endParaRPr lang="es-MX" altLang="es-MX">
              <a:solidFill>
                <a:srgbClr val="FFFF00"/>
              </a:solidFill>
            </a:endParaRPr>
          </a:p>
        </p:txBody>
      </p:sp>
      <p:sp>
        <p:nvSpPr>
          <p:cNvPr id="53251" name="2 Rectángulo"/>
          <p:cNvSpPr>
            <a:spLocks noChangeArrowheads="1"/>
          </p:cNvSpPr>
          <p:nvPr/>
        </p:nvSpPr>
        <p:spPr bwMode="auto">
          <a:xfrm>
            <a:off x="1214438" y="1785938"/>
            <a:ext cx="6072187"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La expresión analítica general para la modulación digital FSK es:</a:t>
            </a:r>
          </a:p>
        </p:txBody>
      </p:sp>
      <p:pic>
        <p:nvPicPr>
          <p:cNvPr id="64514" name="Picture 2"/>
          <p:cNvPicPr>
            <a:picLocks noChangeAspect="1" noChangeArrowheads="1"/>
          </p:cNvPicPr>
          <p:nvPr/>
        </p:nvPicPr>
        <p:blipFill>
          <a:blip r:embed="rId2" cstate="print"/>
          <a:srcRect/>
          <a:stretch>
            <a:fillRect/>
          </a:stretch>
        </p:blipFill>
        <p:spPr bwMode="auto">
          <a:xfrm>
            <a:off x="2786063" y="2643188"/>
            <a:ext cx="3562350" cy="762000"/>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53253" name="4 Rectángulo"/>
          <p:cNvSpPr>
            <a:spLocks noChangeArrowheads="1"/>
          </p:cNvSpPr>
          <p:nvPr/>
        </p:nvSpPr>
        <p:spPr bwMode="auto">
          <a:xfrm>
            <a:off x="1143000" y="4071938"/>
            <a:ext cx="657225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en donde el término de frecuencia, ω </a:t>
            </a:r>
            <a:r>
              <a:rPr lang="es-MX" altLang="es-MX" i="1">
                <a:solidFill>
                  <a:srgbClr val="FFFF00"/>
                </a:solidFill>
              </a:rPr>
              <a:t>i, contiene M valores discretos, y el término de fase, φ, es una </a:t>
            </a:r>
            <a:r>
              <a:rPr lang="es-MX" altLang="es-MX">
                <a:solidFill>
                  <a:srgbClr val="FFFF00"/>
                </a:solidFill>
              </a:rPr>
              <a:t>constante arbitraria.</a:t>
            </a:r>
          </a:p>
        </p:txBody>
      </p:sp>
    </p:spTree>
    <p:extLst>
      <p:ext uri="{BB962C8B-B14F-4D97-AF65-F5344CB8AC3E}">
        <p14:creationId xmlns:p14="http://schemas.microsoft.com/office/powerpoint/2010/main" xmlns="" val="286797699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Rectángulo"/>
          <p:cNvSpPr>
            <a:spLocks noChangeArrowheads="1"/>
          </p:cNvSpPr>
          <p:nvPr/>
        </p:nvSpPr>
        <p:spPr bwMode="auto">
          <a:xfrm>
            <a:off x="2428875" y="1643063"/>
            <a:ext cx="397986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b="1">
                <a:solidFill>
                  <a:srgbClr val="FFFF00"/>
                </a:solidFill>
              </a:rPr>
              <a:t>Modulación digital en amplitud (ASK)</a:t>
            </a:r>
            <a:endParaRPr lang="es-MX" altLang="es-MX">
              <a:solidFill>
                <a:srgbClr val="FFFF00"/>
              </a:solidFill>
            </a:endParaRPr>
          </a:p>
        </p:txBody>
      </p:sp>
      <p:sp>
        <p:nvSpPr>
          <p:cNvPr id="54275" name="2 Rectángulo"/>
          <p:cNvSpPr>
            <a:spLocks noChangeArrowheads="1"/>
          </p:cNvSpPr>
          <p:nvPr/>
        </p:nvSpPr>
        <p:spPr bwMode="auto">
          <a:xfrm>
            <a:off x="1428750" y="2286000"/>
            <a:ext cx="6072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La expresión general para la modulación digital en amplitud es</a:t>
            </a:r>
          </a:p>
        </p:txBody>
      </p:sp>
      <p:pic>
        <p:nvPicPr>
          <p:cNvPr id="65538" name="Picture 2"/>
          <p:cNvPicPr>
            <a:picLocks noChangeAspect="1" noChangeArrowheads="1"/>
          </p:cNvPicPr>
          <p:nvPr/>
        </p:nvPicPr>
        <p:blipFill>
          <a:blip r:embed="rId2" cstate="print"/>
          <a:srcRect/>
          <a:stretch>
            <a:fillRect/>
          </a:stretch>
        </p:blipFill>
        <p:spPr bwMode="auto">
          <a:xfrm>
            <a:off x="2643188" y="2928938"/>
            <a:ext cx="3810000" cy="809625"/>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54277" name="4 Rectángulo"/>
          <p:cNvSpPr>
            <a:spLocks noChangeArrowheads="1"/>
          </p:cNvSpPr>
          <p:nvPr/>
        </p:nvSpPr>
        <p:spPr bwMode="auto">
          <a:xfrm>
            <a:off x="1500188" y="4000500"/>
            <a:ext cx="6143625"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r>
              <a:rPr lang="es-MX" altLang="es-MX">
                <a:solidFill>
                  <a:srgbClr val="FFFF00"/>
                </a:solidFill>
              </a:rPr>
              <a:t>En donde </a:t>
            </a:r>
            <a:r>
              <a:rPr lang="es-MX" altLang="es-MX" i="1">
                <a:solidFill>
                  <a:srgbClr val="FFFF00"/>
                </a:solidFill>
              </a:rPr>
              <a:t>Ei(t) representa la amplitud variante en el tiempo, ωo la frecuencia constante de la </a:t>
            </a:r>
            <a:r>
              <a:rPr lang="es-MX" altLang="es-MX">
                <a:solidFill>
                  <a:srgbClr val="FFFF00"/>
                </a:solidFill>
              </a:rPr>
              <a:t>portadora y φ la constante arbitraria de fase.</a:t>
            </a:r>
          </a:p>
        </p:txBody>
      </p:sp>
    </p:spTree>
    <p:extLst>
      <p:ext uri="{BB962C8B-B14F-4D97-AF65-F5344CB8AC3E}">
        <p14:creationId xmlns:p14="http://schemas.microsoft.com/office/powerpoint/2010/main" xmlns="" val="21126919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5458" name="Picture 2"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7 Rectángulo"/>
          <p:cNvSpPr/>
          <p:nvPr/>
        </p:nvSpPr>
        <p:spPr>
          <a:xfrm>
            <a:off x="1176338" y="349250"/>
            <a:ext cx="6126162" cy="5878532"/>
          </a:xfrm>
          <a:prstGeom prst="rect">
            <a:avLst/>
          </a:prstGeom>
        </p:spPr>
        <p:txBody>
          <a:bodyPr>
            <a:spAutoFit/>
          </a:bodyPr>
          <a:lstStyle/>
          <a:p>
            <a:pPr>
              <a:defRPr/>
            </a:pPr>
            <a:r>
              <a:rPr lang="es-ES" sz="2800" dirty="0"/>
              <a:t>BIBLIOGRAFIA</a:t>
            </a:r>
          </a:p>
          <a:p>
            <a:pPr>
              <a:defRPr/>
            </a:pPr>
            <a:endParaRPr lang="es-ES" sz="1200" dirty="0"/>
          </a:p>
          <a:p>
            <a:pPr>
              <a:defRPr/>
            </a:pPr>
            <a:r>
              <a:rPr lang="es-ES" sz="1200" dirty="0"/>
              <a:t>[1] Introducción a los Sistemas de Comunicación</a:t>
            </a:r>
          </a:p>
          <a:p>
            <a:pPr>
              <a:defRPr/>
            </a:pPr>
            <a:r>
              <a:rPr lang="es-ES" sz="1200" dirty="0"/>
              <a:t>F. G. </a:t>
            </a:r>
            <a:r>
              <a:rPr lang="es-ES" sz="1200" dirty="0" err="1"/>
              <a:t>Stremler</a:t>
            </a:r>
            <a:r>
              <a:rPr lang="es-ES" sz="1200" dirty="0"/>
              <a:t>. </a:t>
            </a:r>
            <a:r>
              <a:rPr lang="es-ES" sz="1200" dirty="0" err="1"/>
              <a:t>Prentice</a:t>
            </a:r>
            <a:r>
              <a:rPr lang="es-ES" sz="1200" dirty="0"/>
              <a:t> Hall</a:t>
            </a:r>
          </a:p>
          <a:p>
            <a:pPr>
              <a:defRPr/>
            </a:pPr>
            <a:r>
              <a:rPr lang="es-ES" sz="1200" dirty="0" err="1"/>
              <a:t>Addison</a:t>
            </a:r>
            <a:r>
              <a:rPr lang="es-ES" sz="1200" dirty="0"/>
              <a:t> </a:t>
            </a:r>
            <a:r>
              <a:rPr lang="es-ES" sz="1200" dirty="0" err="1"/>
              <a:t>Wesley</a:t>
            </a:r>
            <a:r>
              <a:rPr lang="es-ES" sz="1200" dirty="0"/>
              <a:t>, </a:t>
            </a:r>
          </a:p>
          <a:p>
            <a:pPr>
              <a:defRPr/>
            </a:pPr>
            <a:endParaRPr lang="es-ES" sz="1200" dirty="0"/>
          </a:p>
          <a:p>
            <a:pPr>
              <a:defRPr/>
            </a:pPr>
            <a:endParaRPr lang="es-ES" sz="1200" dirty="0"/>
          </a:p>
          <a:p>
            <a:pPr>
              <a:defRPr/>
            </a:pPr>
            <a:r>
              <a:rPr lang="es-ES" sz="1200" dirty="0" smtClean="0"/>
              <a:t>[2] </a:t>
            </a:r>
            <a:r>
              <a:rPr lang="es-ES" sz="1200" dirty="0" err="1"/>
              <a:t>Tomasi</a:t>
            </a:r>
            <a:endParaRPr lang="es-ES" sz="1200" dirty="0"/>
          </a:p>
          <a:p>
            <a:pPr>
              <a:defRPr/>
            </a:pPr>
            <a:r>
              <a:rPr lang="es-ES" sz="1200" dirty="0"/>
              <a:t>"Sistemas de Comunicaciones Electrónicos"</a:t>
            </a:r>
          </a:p>
          <a:p>
            <a:pPr>
              <a:defRPr/>
            </a:pPr>
            <a:r>
              <a:rPr lang="es-ES" sz="1200" dirty="0"/>
              <a:t>Prentice Hall, </a:t>
            </a:r>
            <a:endParaRPr lang="es-ES" sz="1200" dirty="0" smtClean="0"/>
          </a:p>
          <a:p>
            <a:pPr>
              <a:defRPr/>
            </a:pPr>
            <a:endParaRPr lang="es-ES" sz="1200" dirty="0"/>
          </a:p>
          <a:p>
            <a:pPr>
              <a:defRPr/>
            </a:pPr>
            <a:r>
              <a:rPr lang="es-ES" sz="1200" dirty="0" smtClean="0"/>
              <a:t>[3] </a:t>
            </a:r>
            <a:r>
              <a:rPr lang="es-ES" sz="1200" dirty="0"/>
              <a:t>Introducción a la teoría y SISTEMAS DE COMUNICACIÓN</a:t>
            </a:r>
          </a:p>
          <a:p>
            <a:pPr>
              <a:defRPr/>
            </a:pPr>
            <a:r>
              <a:rPr lang="es-ES" sz="1200" dirty="0"/>
              <a:t>B. P. LATHI. LIMUSA.</a:t>
            </a:r>
          </a:p>
          <a:p>
            <a:pPr>
              <a:defRPr/>
            </a:pPr>
            <a:endParaRPr lang="es-ES" sz="1200" dirty="0"/>
          </a:p>
          <a:p>
            <a:pPr>
              <a:defRPr/>
            </a:pPr>
            <a:r>
              <a:rPr lang="es-ES" sz="1200" dirty="0" smtClean="0"/>
              <a:t>[4] </a:t>
            </a:r>
            <a:r>
              <a:rPr lang="es-ES" sz="1200" dirty="0"/>
              <a:t>Análisis de Fourier</a:t>
            </a:r>
          </a:p>
          <a:p>
            <a:pPr>
              <a:defRPr/>
            </a:pPr>
            <a:r>
              <a:rPr lang="es-ES" sz="1200" dirty="0" err="1"/>
              <a:t>Hwei</a:t>
            </a:r>
            <a:r>
              <a:rPr lang="es-ES" sz="1200" dirty="0"/>
              <a:t> P. </a:t>
            </a:r>
            <a:r>
              <a:rPr lang="es-ES" sz="1200" dirty="0" err="1"/>
              <a:t>Hsu</a:t>
            </a:r>
            <a:r>
              <a:rPr lang="es-ES" sz="1200" dirty="0"/>
              <a:t>. Addison Wesley</a:t>
            </a:r>
          </a:p>
          <a:p>
            <a:pPr>
              <a:defRPr/>
            </a:pPr>
            <a:endParaRPr lang="es-ES" sz="1200" dirty="0"/>
          </a:p>
          <a:p>
            <a:pPr>
              <a:defRPr/>
            </a:pPr>
            <a:r>
              <a:rPr lang="es-ES" sz="1200" dirty="0" smtClean="0"/>
              <a:t>[5]SEÑALES </a:t>
            </a:r>
            <a:r>
              <a:rPr lang="es-ES" sz="1200" dirty="0"/>
              <a:t>Y SISTEMAS. Continuos y Discretos.</a:t>
            </a:r>
          </a:p>
          <a:p>
            <a:pPr>
              <a:defRPr/>
            </a:pPr>
            <a:r>
              <a:rPr lang="es-ES" sz="1200" dirty="0" err="1"/>
              <a:t>Soliman</a:t>
            </a:r>
            <a:r>
              <a:rPr lang="es-ES" sz="1200" dirty="0"/>
              <a:t>, </a:t>
            </a:r>
            <a:r>
              <a:rPr lang="es-ES" sz="1200" dirty="0" err="1"/>
              <a:t>Srinath</a:t>
            </a:r>
            <a:r>
              <a:rPr lang="es-ES" sz="1200" dirty="0"/>
              <a:t>. Prentice Hall</a:t>
            </a:r>
          </a:p>
          <a:p>
            <a:pPr>
              <a:defRPr/>
            </a:pPr>
            <a:endParaRPr lang="es-ES" sz="1200" dirty="0"/>
          </a:p>
          <a:p>
            <a:pPr>
              <a:defRPr/>
            </a:pPr>
            <a:r>
              <a:rPr lang="es-ES" sz="1200" dirty="0" smtClean="0"/>
              <a:t>[</a:t>
            </a:r>
            <a:r>
              <a:rPr lang="es-ES" sz="1200" dirty="0"/>
              <a:t>6</a:t>
            </a:r>
            <a:r>
              <a:rPr lang="es-ES" sz="1200" dirty="0" smtClean="0"/>
              <a:t>]Procesamiento </a:t>
            </a:r>
            <a:r>
              <a:rPr lang="es-ES" sz="1200" dirty="0"/>
              <a:t>de señales analógicas y digitales.</a:t>
            </a:r>
          </a:p>
          <a:p>
            <a:pPr>
              <a:defRPr/>
            </a:pPr>
            <a:r>
              <a:rPr lang="es-ES" sz="1200" dirty="0" err="1"/>
              <a:t>Ashok</a:t>
            </a:r>
            <a:r>
              <a:rPr lang="es-ES" sz="1200" dirty="0"/>
              <a:t> </a:t>
            </a:r>
            <a:r>
              <a:rPr lang="es-ES" sz="1200" dirty="0" err="1"/>
              <a:t>Ambardar</a:t>
            </a:r>
            <a:r>
              <a:rPr lang="es-ES" sz="1200" dirty="0"/>
              <a:t>. Thomson</a:t>
            </a:r>
          </a:p>
          <a:p>
            <a:pPr>
              <a:defRPr/>
            </a:pPr>
            <a:endParaRPr lang="es-ES" sz="1200" dirty="0" smtClean="0"/>
          </a:p>
          <a:p>
            <a:pPr>
              <a:defRPr/>
            </a:pPr>
            <a:r>
              <a:rPr lang="es-ES" sz="1200" dirty="0" smtClean="0"/>
              <a:t>[7]Tratamiento de señales en tiempo discreto</a:t>
            </a:r>
            <a:endParaRPr lang="es-ES" sz="1200" dirty="0"/>
          </a:p>
          <a:p>
            <a:pPr>
              <a:defRPr/>
            </a:pPr>
            <a:r>
              <a:rPr lang="es-ES" sz="1200" dirty="0" smtClean="0"/>
              <a:t>Alan V. </a:t>
            </a:r>
            <a:r>
              <a:rPr lang="es-ES" sz="1200" dirty="0" err="1" smtClean="0"/>
              <a:t>Oppenheim</a:t>
            </a:r>
            <a:r>
              <a:rPr lang="es-ES" sz="1200" dirty="0" smtClean="0"/>
              <a:t>, Ronald. Prentice Hall</a:t>
            </a:r>
            <a:endParaRPr lang="es-ES" sz="1200" dirty="0"/>
          </a:p>
          <a:p>
            <a:pPr>
              <a:defRPr/>
            </a:pPr>
            <a:endParaRPr lang="es-ES" sz="1200" dirty="0"/>
          </a:p>
          <a:p>
            <a:pPr>
              <a:defRPr/>
            </a:pPr>
            <a:endParaRPr lang="es-ES" sz="1200" dirty="0"/>
          </a:p>
          <a:p>
            <a:pPr>
              <a:defRPr/>
            </a:pPr>
            <a:endParaRPr lang="es-ES" sz="1200" dirty="0"/>
          </a:p>
          <a:p>
            <a:pPr>
              <a:defRPr/>
            </a:pPr>
            <a:endParaRPr lang="es-ES" sz="1200" dirty="0"/>
          </a:p>
          <a:p>
            <a:pPr>
              <a:defRPr/>
            </a:pPr>
            <a:endParaRPr lang="es-ES" sz="1200" dirty="0"/>
          </a:p>
        </p:txBody>
      </p:sp>
    </p:spTree>
    <p:extLst>
      <p:ext uri="{BB962C8B-B14F-4D97-AF65-F5344CB8AC3E}">
        <p14:creationId xmlns:p14="http://schemas.microsoft.com/office/powerpoint/2010/main" xmlns="" val="370690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14400" y="1484313"/>
            <a:ext cx="3723861" cy="1143000"/>
          </a:xfrm>
          <a:prstGeom prst="rect">
            <a:avLst/>
          </a:prstGeom>
        </p:spPr>
        <p:txBody>
          <a:bodyPr/>
          <a:lstStyle>
            <a:lvl1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2pPr>
            <a:lvl3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3pPr>
            <a:lvl4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4pPr>
            <a:lvl5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pitchFamily="34" charset="0"/>
              </a:defRPr>
            </a:lvl9pPr>
          </a:lstStyle>
          <a:p>
            <a:pPr>
              <a:defRPr/>
            </a:pPr>
            <a:r>
              <a:rPr lang="es-MX" kern="0" smtClean="0"/>
              <a:t>OBJETIVO :</a:t>
            </a:r>
            <a:endParaRPr lang="es-ES" kern="0" dirty="0" smtClean="0"/>
          </a:p>
        </p:txBody>
      </p:sp>
      <p:sp>
        <p:nvSpPr>
          <p:cNvPr id="3" name="Rectangle 3"/>
          <p:cNvSpPr txBox="1">
            <a:spLocks noChangeArrowheads="1"/>
          </p:cNvSpPr>
          <p:nvPr/>
        </p:nvSpPr>
        <p:spPr>
          <a:xfrm>
            <a:off x="715617" y="2780928"/>
            <a:ext cx="7296496" cy="2663825"/>
          </a:xfrm>
          <a:prstGeom prst="rect">
            <a:avLst/>
          </a:prstGeom>
        </p:spPr>
        <p:txBody>
          <a:bodyPr/>
          <a:lstStyle>
            <a:lvl1pPr marL="342900" indent="-342900" algn="l" rtl="0" eaLnBrk="1" fontAlgn="base" hangingPunct="1">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lvl="2" algn="just">
              <a:buFontTx/>
              <a:buNone/>
              <a:defRPr/>
            </a:pPr>
            <a:r>
              <a:rPr lang="es-MX" sz="2000" kern="0" dirty="0" smtClean="0"/>
              <a:t>   </a:t>
            </a:r>
            <a:r>
              <a:rPr lang="es-MX" sz="2800" dirty="0"/>
              <a:t>Identificar  y manipular a los diferentes tipos de señales y sistemas, mediante el empleo del Análisis de Fourier para su aplicación en el procesamiento digital de señales.</a:t>
            </a:r>
            <a:endParaRPr lang="es-ES" sz="2800" kern="0" dirty="0" smtClean="0"/>
          </a:p>
        </p:txBody>
      </p:sp>
    </p:spTree>
    <p:extLst>
      <p:ext uri="{BB962C8B-B14F-4D97-AF65-F5344CB8AC3E}">
        <p14:creationId xmlns:p14="http://schemas.microsoft.com/office/powerpoint/2010/main" xmlns="" val="304124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4" presetClass="entr" presetSubtype="0" fill="hold" grpId="1" nodeType="afterEffect">
                                  <p:stCondLst>
                                    <p:cond delay="0"/>
                                  </p:stCondLst>
                                  <p:childTnLst>
                                    <p:set>
                                      <p:cBhvr>
                                        <p:cTn id="12" dur="1" fill="hold">
                                          <p:stCondLst>
                                            <p:cond delay="0"/>
                                          </p:stCondLst>
                                        </p:cTn>
                                        <p:tgtEl>
                                          <p:spTgt spid="2"/>
                                        </p:tgtEl>
                                        <p:attrNameLst>
                                          <p:attrName>style.visibility</p:attrName>
                                        </p:attrNameLst>
                                      </p:cBhvr>
                                      <p:to>
                                        <p:strVal val="visible"/>
                                      </p:to>
                                    </p:set>
                                    <p:anim to="" calcmode="lin" valueType="num">
                                      <p:cBhvr>
                                        <p:cTn id="13" dur="1" fill="hold"/>
                                        <p:tgtEl>
                                          <p:spTgt spid="2"/>
                                        </p:tgtEl>
                                        <p:attrNameLst>
                                          <p:attrName/>
                                        </p:attrNameLst>
                                      </p:cBhvr>
                                    </p:anim>
                                  </p:childTnLst>
                                </p:cTn>
                              </p:par>
                            </p:childTnLst>
                          </p:cTn>
                        </p:par>
                        <p:par>
                          <p:cTn id="14" fill="hold">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dissolv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421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421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421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4215" name="Rectangle 2"/>
          <p:cNvSpPr>
            <a:spLocks noChangeArrowheads="1"/>
          </p:cNvSpPr>
          <p:nvPr/>
        </p:nvSpPr>
        <p:spPr bwMode="auto">
          <a:xfrm>
            <a:off x="571500" y="2071688"/>
            <a:ext cx="5000625" cy="596900"/>
          </a:xfrm>
          <a:prstGeom prst="rect">
            <a:avLst/>
          </a:prstGeom>
          <a:noFill/>
          <a:ln w="9525">
            <a:noFill/>
            <a:miter lim="800000"/>
            <a:headEnd/>
            <a:tailEnd/>
          </a:ln>
        </p:spPr>
        <p:txBody>
          <a:bodyPr anchor="ctr"/>
          <a:lstStyle/>
          <a:p>
            <a:r>
              <a:rPr lang="es-ES" sz="2000" b="1" dirty="0">
                <a:solidFill>
                  <a:srgbClr val="FFFFFF"/>
                </a:solidFill>
              </a:rPr>
              <a:t>Operaciones básicas entre secuencias (señales discretas)</a:t>
            </a:r>
            <a:endParaRPr lang="es-ES" sz="2000" dirty="0">
              <a:solidFill>
                <a:srgbClr val="FFFFFF"/>
              </a:solidFill>
            </a:endParaRPr>
          </a:p>
        </p:txBody>
      </p:sp>
      <p:sp>
        <p:nvSpPr>
          <p:cNvPr id="94216" name="Rectangle 2"/>
          <p:cNvSpPr>
            <a:spLocks noChangeArrowheads="1"/>
          </p:cNvSpPr>
          <p:nvPr/>
        </p:nvSpPr>
        <p:spPr bwMode="auto">
          <a:xfrm>
            <a:off x="714375" y="3429000"/>
            <a:ext cx="2857500" cy="1000125"/>
          </a:xfrm>
          <a:prstGeom prst="rect">
            <a:avLst/>
          </a:prstGeom>
          <a:noFill/>
          <a:ln w="9525">
            <a:noFill/>
            <a:miter lim="800000"/>
            <a:headEnd/>
            <a:tailEnd/>
          </a:ln>
        </p:spPr>
        <p:txBody>
          <a:bodyPr anchor="ctr"/>
          <a:lstStyle/>
          <a:p>
            <a:r>
              <a:rPr lang="es-ES" sz="2000" dirty="0">
                <a:solidFill>
                  <a:srgbClr val="FFFFFF"/>
                </a:solidFill>
              </a:rPr>
              <a:t>El producto y la suma de dos secuencias x(n) y </a:t>
            </a:r>
            <a:r>
              <a:rPr lang="es-ES" sz="2000" dirty="0" err="1">
                <a:solidFill>
                  <a:srgbClr val="FFFFFF"/>
                </a:solidFill>
              </a:rPr>
              <a:t>y</a:t>
            </a:r>
            <a:r>
              <a:rPr lang="es-ES" sz="2000" dirty="0">
                <a:solidFill>
                  <a:srgbClr val="FFFFFF"/>
                </a:solidFill>
              </a:rPr>
              <a:t>(n),</a:t>
            </a:r>
          </a:p>
          <a:p>
            <a:r>
              <a:rPr lang="es-ES" sz="2000" dirty="0">
                <a:solidFill>
                  <a:srgbClr val="FFFFFF"/>
                </a:solidFill>
              </a:rPr>
              <a:t>Se definen como el producto y la suma muestra a muestra</a:t>
            </a:r>
          </a:p>
        </p:txBody>
      </p:sp>
      <p:grpSp>
        <p:nvGrpSpPr>
          <p:cNvPr id="2" name="Group 15"/>
          <p:cNvGrpSpPr>
            <a:grpSpLocks/>
          </p:cNvGrpSpPr>
          <p:nvPr/>
        </p:nvGrpSpPr>
        <p:grpSpPr bwMode="auto">
          <a:xfrm>
            <a:off x="4929188" y="2571750"/>
            <a:ext cx="2857500" cy="2857500"/>
            <a:chOff x="3105" y="1620"/>
            <a:chExt cx="1800" cy="1800"/>
          </a:xfrm>
        </p:grpSpPr>
        <p:sp>
          <p:nvSpPr>
            <p:cNvPr id="94218" name="Rectangle 2"/>
            <p:cNvSpPr>
              <a:spLocks noChangeArrowheads="1"/>
            </p:cNvSpPr>
            <p:nvPr/>
          </p:nvSpPr>
          <p:spPr bwMode="auto">
            <a:xfrm>
              <a:off x="3105" y="1620"/>
              <a:ext cx="1800" cy="1800"/>
            </a:xfrm>
            <a:prstGeom prst="rect">
              <a:avLst/>
            </a:prstGeom>
            <a:noFill/>
            <a:ln w="9525">
              <a:noFill/>
              <a:miter lim="800000"/>
              <a:headEnd/>
              <a:tailEnd/>
            </a:ln>
          </p:spPr>
          <p:txBody>
            <a:bodyPr anchor="ctr"/>
            <a:lstStyle/>
            <a:p>
              <a:r>
                <a:rPr lang="es-ES" sz="1600" dirty="0">
                  <a:solidFill>
                    <a:srgbClr val="FFFFFF"/>
                  </a:solidFill>
                </a:rPr>
                <a:t>Ejemplo:</a:t>
              </a:r>
            </a:p>
            <a:p>
              <a:endParaRPr lang="es-ES" sz="1600" dirty="0">
                <a:solidFill>
                  <a:srgbClr val="FFFFFF"/>
                </a:solidFill>
              </a:endParaRPr>
            </a:p>
            <a:p>
              <a:r>
                <a:rPr lang="es-ES" sz="1600" dirty="0">
                  <a:solidFill>
                    <a:srgbClr val="FFFFFF"/>
                  </a:solidFill>
                </a:rPr>
                <a:t>X(n)={0,1,1,-2,-2,3,0}</a:t>
              </a:r>
            </a:p>
            <a:p>
              <a:endParaRPr lang="es-ES" sz="1600" dirty="0">
                <a:solidFill>
                  <a:srgbClr val="FFFFFF"/>
                </a:solidFill>
              </a:endParaRPr>
            </a:p>
            <a:p>
              <a:r>
                <a:rPr lang="es-ES" sz="1600" dirty="0">
                  <a:solidFill>
                    <a:srgbClr val="FFFFFF"/>
                  </a:solidFill>
                </a:rPr>
                <a:t>Y(n)={0,1, 2, 3, 4, 5, 7}</a:t>
              </a:r>
            </a:p>
            <a:p>
              <a:endParaRPr lang="es-ES" sz="1600" dirty="0">
                <a:solidFill>
                  <a:srgbClr val="FFFFFF"/>
                </a:solidFill>
              </a:endParaRPr>
            </a:p>
            <a:p>
              <a:r>
                <a:rPr lang="es-ES" sz="1600" dirty="0">
                  <a:solidFill>
                    <a:srgbClr val="FFFFFF"/>
                  </a:solidFill>
                </a:rPr>
                <a:t>X(n)+y(n)={0,2,3,1,2,8,7}</a:t>
              </a:r>
            </a:p>
            <a:p>
              <a:endParaRPr lang="es-ES" sz="1600" dirty="0">
                <a:solidFill>
                  <a:srgbClr val="FFFFFF"/>
                </a:solidFill>
              </a:endParaRPr>
            </a:p>
            <a:p>
              <a:r>
                <a:rPr lang="es-ES" sz="1600" dirty="0">
                  <a:solidFill>
                    <a:srgbClr val="FFFFFF"/>
                  </a:solidFill>
                </a:rPr>
                <a:t>X(n).Y(n)={0,1,2,-6,-8,15,0}</a:t>
              </a:r>
            </a:p>
            <a:p>
              <a:endParaRPr lang="es-ES" sz="1600" dirty="0">
                <a:solidFill>
                  <a:srgbClr val="FFFFFF"/>
                </a:solidFill>
              </a:endParaRPr>
            </a:p>
          </p:txBody>
        </p:sp>
        <p:pic>
          <p:nvPicPr>
            <p:cNvPr id="94219" name="Picture 3"/>
            <p:cNvPicPr>
              <a:picLocks noChangeAspect="1" noChangeArrowheads="1"/>
            </p:cNvPicPr>
            <p:nvPr/>
          </p:nvPicPr>
          <p:blipFill>
            <a:blip r:embed="rId2" cstate="print"/>
            <a:srcRect/>
            <a:stretch>
              <a:fillRect/>
            </a:stretch>
          </p:blipFill>
          <p:spPr bwMode="auto">
            <a:xfrm>
              <a:off x="3510" y="2025"/>
              <a:ext cx="132" cy="60"/>
            </a:xfrm>
            <a:prstGeom prst="rect">
              <a:avLst/>
            </a:prstGeom>
            <a:noFill/>
            <a:ln w="9525">
              <a:noFill/>
              <a:miter lim="800000"/>
              <a:headEnd/>
              <a:tailEnd/>
            </a:ln>
          </p:spPr>
        </p:pic>
        <p:pic>
          <p:nvPicPr>
            <p:cNvPr id="94220" name="Picture 4"/>
            <p:cNvPicPr>
              <a:picLocks noChangeAspect="1" noChangeArrowheads="1"/>
            </p:cNvPicPr>
            <p:nvPr/>
          </p:nvPicPr>
          <p:blipFill>
            <a:blip r:embed="rId2" cstate="print"/>
            <a:srcRect/>
            <a:stretch>
              <a:fillRect/>
            </a:stretch>
          </p:blipFill>
          <p:spPr bwMode="auto">
            <a:xfrm>
              <a:off x="3780" y="2970"/>
              <a:ext cx="132" cy="60"/>
            </a:xfrm>
            <a:prstGeom prst="rect">
              <a:avLst/>
            </a:prstGeom>
            <a:noFill/>
            <a:ln w="9525">
              <a:noFill/>
              <a:miter lim="800000"/>
              <a:headEnd/>
              <a:tailEnd/>
            </a:ln>
          </p:spPr>
        </p:pic>
        <p:pic>
          <p:nvPicPr>
            <p:cNvPr id="94221" name="Picture 3"/>
            <p:cNvPicPr>
              <a:picLocks noChangeAspect="1" noChangeArrowheads="1"/>
            </p:cNvPicPr>
            <p:nvPr/>
          </p:nvPicPr>
          <p:blipFill>
            <a:blip r:embed="rId2" cstate="print"/>
            <a:srcRect/>
            <a:stretch>
              <a:fillRect/>
            </a:stretch>
          </p:blipFill>
          <p:spPr bwMode="auto">
            <a:xfrm>
              <a:off x="3825" y="2655"/>
              <a:ext cx="132" cy="60"/>
            </a:xfrm>
            <a:prstGeom prst="rect">
              <a:avLst/>
            </a:prstGeom>
            <a:noFill/>
            <a:ln w="9525">
              <a:noFill/>
              <a:miter lim="800000"/>
              <a:headEnd/>
              <a:tailEnd/>
            </a:ln>
          </p:spPr>
        </p:pic>
        <p:pic>
          <p:nvPicPr>
            <p:cNvPr id="94222" name="Picture 3"/>
            <p:cNvPicPr>
              <a:picLocks noChangeAspect="1" noChangeArrowheads="1"/>
            </p:cNvPicPr>
            <p:nvPr/>
          </p:nvPicPr>
          <p:blipFill>
            <a:blip r:embed="rId2" cstate="print"/>
            <a:srcRect/>
            <a:stretch>
              <a:fillRect/>
            </a:stretch>
          </p:blipFill>
          <p:spPr bwMode="auto">
            <a:xfrm>
              <a:off x="3465" y="2340"/>
              <a:ext cx="132" cy="60"/>
            </a:xfrm>
            <a:prstGeom prst="rect">
              <a:avLst/>
            </a:prstGeom>
            <a:noFill/>
            <a:ln w="9525">
              <a:noFill/>
              <a:miter lim="800000"/>
              <a:headEnd/>
              <a:tailEnd/>
            </a:ln>
          </p:spPr>
        </p:pic>
      </p:grpSp>
      <p:sp>
        <p:nvSpPr>
          <p:cNvPr id="15" name="14 Rectángulo"/>
          <p:cNvSpPr/>
          <p:nvPr/>
        </p:nvSpPr>
        <p:spPr>
          <a:xfrm>
            <a:off x="6084168" y="188913"/>
            <a:ext cx="2777363" cy="369332"/>
          </a:xfrm>
          <a:prstGeom prst="rect">
            <a:avLst/>
          </a:prstGeom>
        </p:spPr>
        <p:txBody>
          <a:bodyPr wrap="none">
            <a:spAutoFit/>
          </a:bodyPr>
          <a:lstStyle/>
          <a:p>
            <a:r>
              <a:rPr lang="es-ES" b="1" dirty="0">
                <a:solidFill>
                  <a:schemeClr val="tx2"/>
                </a:solidFill>
              </a:rPr>
              <a:t>Señales en tiempo discreto</a:t>
            </a:r>
            <a:endParaRPr lang="es-ES" dirty="0">
              <a:solidFill>
                <a:schemeClr val="tx2"/>
              </a:solidFill>
            </a:endParaRPr>
          </a:p>
        </p:txBody>
      </p:sp>
    </p:spTree>
    <p:extLst>
      <p:ext uri="{BB962C8B-B14F-4D97-AF65-F5344CB8AC3E}">
        <p14:creationId xmlns:p14="http://schemas.microsoft.com/office/powerpoint/2010/main" xmlns="" val="79780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523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523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523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5238" name="Rectangle 2"/>
          <p:cNvSpPr>
            <a:spLocks noChangeArrowheads="1"/>
          </p:cNvSpPr>
          <p:nvPr/>
        </p:nvSpPr>
        <p:spPr bwMode="auto">
          <a:xfrm>
            <a:off x="1619250" y="188913"/>
            <a:ext cx="6858000" cy="596900"/>
          </a:xfrm>
          <a:prstGeom prst="rect">
            <a:avLst/>
          </a:prstGeom>
          <a:noFill/>
          <a:ln w="9525">
            <a:noFill/>
            <a:miter lim="800000"/>
            <a:headEnd/>
            <a:tailEnd/>
          </a:ln>
        </p:spPr>
        <p:txBody>
          <a:bodyPr anchor="ctr"/>
          <a:lstStyle/>
          <a:p>
            <a:r>
              <a:rPr lang="es-ES" sz="3600" b="1" dirty="0">
                <a:solidFill>
                  <a:schemeClr val="tx2"/>
                </a:solidFill>
              </a:rPr>
              <a:t> </a:t>
            </a:r>
          </a:p>
          <a:p>
            <a:endParaRPr lang="es-ES" sz="3600" b="1" dirty="0">
              <a:solidFill>
                <a:schemeClr val="tx2"/>
              </a:solidFill>
            </a:endParaRPr>
          </a:p>
        </p:txBody>
      </p:sp>
      <p:sp>
        <p:nvSpPr>
          <p:cNvPr id="95239" name="Rectangle 2"/>
          <p:cNvSpPr>
            <a:spLocks noChangeArrowheads="1"/>
          </p:cNvSpPr>
          <p:nvPr/>
        </p:nvSpPr>
        <p:spPr bwMode="auto">
          <a:xfrm>
            <a:off x="571500" y="2071688"/>
            <a:ext cx="5000625" cy="596900"/>
          </a:xfrm>
          <a:prstGeom prst="rect">
            <a:avLst/>
          </a:prstGeom>
          <a:noFill/>
          <a:ln w="9525">
            <a:noFill/>
            <a:miter lim="800000"/>
            <a:headEnd/>
            <a:tailEnd/>
          </a:ln>
        </p:spPr>
        <p:txBody>
          <a:bodyPr anchor="ctr"/>
          <a:lstStyle/>
          <a:p>
            <a:r>
              <a:rPr lang="es-ES" sz="2000" b="1" dirty="0">
                <a:solidFill>
                  <a:srgbClr val="FFFFFF"/>
                </a:solidFill>
              </a:rPr>
              <a:t>Operaciones básicas entre secuencias (señales discretas)</a:t>
            </a:r>
            <a:endParaRPr lang="es-ES" sz="2000" dirty="0">
              <a:solidFill>
                <a:srgbClr val="FFFFFF"/>
              </a:solidFill>
            </a:endParaRPr>
          </a:p>
        </p:txBody>
      </p:sp>
      <p:sp>
        <p:nvSpPr>
          <p:cNvPr id="95240" name="Rectangle 2"/>
          <p:cNvSpPr>
            <a:spLocks noChangeArrowheads="1"/>
          </p:cNvSpPr>
          <p:nvPr/>
        </p:nvSpPr>
        <p:spPr bwMode="auto">
          <a:xfrm>
            <a:off x="714375" y="3429000"/>
            <a:ext cx="2857500" cy="2143125"/>
          </a:xfrm>
          <a:prstGeom prst="rect">
            <a:avLst/>
          </a:prstGeom>
          <a:noFill/>
          <a:ln w="9525">
            <a:noFill/>
            <a:miter lim="800000"/>
            <a:headEnd/>
            <a:tailEnd/>
          </a:ln>
        </p:spPr>
        <p:txBody>
          <a:bodyPr anchor="ctr"/>
          <a:lstStyle/>
          <a:p>
            <a:r>
              <a:rPr lang="es-ES" sz="1600" dirty="0">
                <a:solidFill>
                  <a:srgbClr val="FFFFFF"/>
                </a:solidFill>
              </a:rPr>
              <a:t>Se dice que una secuencia y(n) es una versión retrasada o desplazada de x(n) si:</a:t>
            </a:r>
          </a:p>
          <a:p>
            <a:endParaRPr lang="es-ES" sz="1600" dirty="0">
              <a:solidFill>
                <a:srgbClr val="FFFFFF"/>
              </a:solidFill>
            </a:endParaRPr>
          </a:p>
          <a:p>
            <a:r>
              <a:rPr lang="es-ES" sz="1600" dirty="0">
                <a:solidFill>
                  <a:srgbClr val="FFFFFF"/>
                </a:solidFill>
              </a:rPr>
              <a:t>y(n) = x(n  -  n</a:t>
            </a:r>
            <a:r>
              <a:rPr lang="es-ES" sz="1200" dirty="0">
                <a:solidFill>
                  <a:srgbClr val="FFFFFF"/>
                </a:solidFill>
              </a:rPr>
              <a:t>o</a:t>
            </a:r>
            <a:r>
              <a:rPr lang="es-ES" sz="1600" dirty="0">
                <a:solidFill>
                  <a:srgbClr val="FFFFFF"/>
                </a:solidFill>
              </a:rPr>
              <a:t>)</a:t>
            </a:r>
          </a:p>
          <a:p>
            <a:endParaRPr lang="es-ES" sz="1600" dirty="0">
              <a:solidFill>
                <a:srgbClr val="FFFFFF"/>
              </a:solidFill>
            </a:endParaRPr>
          </a:p>
          <a:p>
            <a:r>
              <a:rPr lang="es-ES" sz="1600" dirty="0">
                <a:solidFill>
                  <a:srgbClr val="FFFFFF"/>
                </a:solidFill>
              </a:rPr>
              <a:t>Siendo  n</a:t>
            </a:r>
            <a:r>
              <a:rPr lang="es-ES" sz="1200" dirty="0">
                <a:solidFill>
                  <a:srgbClr val="FFFFFF"/>
                </a:solidFill>
              </a:rPr>
              <a:t>o</a:t>
            </a:r>
            <a:r>
              <a:rPr lang="es-ES" sz="1600" dirty="0">
                <a:solidFill>
                  <a:srgbClr val="FFFFFF"/>
                </a:solidFill>
              </a:rPr>
              <a:t> un numero entero</a:t>
            </a:r>
          </a:p>
          <a:p>
            <a:endParaRPr lang="es-ES" sz="1600" dirty="0">
              <a:solidFill>
                <a:srgbClr val="0070C0"/>
              </a:solidFill>
            </a:endParaRPr>
          </a:p>
          <a:p>
            <a:endParaRPr lang="es-ES" sz="1600" dirty="0">
              <a:solidFill>
                <a:srgbClr val="0070C0"/>
              </a:solidFill>
            </a:endParaRPr>
          </a:p>
        </p:txBody>
      </p:sp>
      <p:grpSp>
        <p:nvGrpSpPr>
          <p:cNvPr id="2" name="Group 15"/>
          <p:cNvGrpSpPr>
            <a:grpSpLocks/>
          </p:cNvGrpSpPr>
          <p:nvPr/>
        </p:nvGrpSpPr>
        <p:grpSpPr bwMode="auto">
          <a:xfrm>
            <a:off x="4929188" y="2928938"/>
            <a:ext cx="2857500" cy="2857500"/>
            <a:chOff x="3105" y="1845"/>
            <a:chExt cx="1800" cy="1800"/>
          </a:xfrm>
        </p:grpSpPr>
        <p:sp>
          <p:nvSpPr>
            <p:cNvPr id="95242" name="Rectangle 2"/>
            <p:cNvSpPr>
              <a:spLocks noChangeArrowheads="1"/>
            </p:cNvSpPr>
            <p:nvPr/>
          </p:nvSpPr>
          <p:spPr bwMode="auto">
            <a:xfrm>
              <a:off x="3105" y="1845"/>
              <a:ext cx="1800" cy="1800"/>
            </a:xfrm>
            <a:prstGeom prst="rect">
              <a:avLst/>
            </a:prstGeom>
            <a:noFill/>
            <a:ln w="9525">
              <a:noFill/>
              <a:miter lim="800000"/>
              <a:headEnd/>
              <a:tailEnd/>
            </a:ln>
          </p:spPr>
          <p:txBody>
            <a:bodyPr anchor="ctr"/>
            <a:lstStyle/>
            <a:p>
              <a:r>
                <a:rPr lang="es-ES" sz="1600" dirty="0">
                  <a:solidFill>
                    <a:srgbClr val="FFFFFF"/>
                  </a:solidFill>
                </a:rPr>
                <a:t>Ejemplo:</a:t>
              </a:r>
            </a:p>
            <a:p>
              <a:r>
                <a:rPr lang="es-ES" sz="1600" dirty="0">
                  <a:solidFill>
                    <a:srgbClr val="FFFFFF"/>
                  </a:solidFill>
                </a:rPr>
                <a:t>Si:</a:t>
              </a:r>
            </a:p>
            <a:p>
              <a:r>
                <a:rPr lang="es-ES" sz="1600" dirty="0">
                  <a:solidFill>
                    <a:srgbClr val="FFFFFF"/>
                  </a:solidFill>
                </a:rPr>
                <a:t>X(n)={0,1,1,-2,-2,3,0}</a:t>
              </a:r>
            </a:p>
            <a:p>
              <a:endParaRPr lang="es-ES" sz="1600" dirty="0">
                <a:solidFill>
                  <a:srgbClr val="FFFFFF"/>
                </a:solidFill>
              </a:endParaRPr>
            </a:p>
            <a:p>
              <a:r>
                <a:rPr lang="es-ES" sz="1600" dirty="0">
                  <a:solidFill>
                    <a:srgbClr val="FFFFFF"/>
                  </a:solidFill>
                </a:rPr>
                <a:t>Entonces </a:t>
              </a:r>
            </a:p>
            <a:p>
              <a:r>
                <a:rPr lang="es-ES" sz="1600" dirty="0">
                  <a:solidFill>
                    <a:srgbClr val="FFFFFF"/>
                  </a:solidFill>
                </a:rPr>
                <a:t>Y(n)=x(n+2) es:</a:t>
              </a:r>
            </a:p>
            <a:p>
              <a:endParaRPr lang="es-ES" sz="1600" dirty="0">
                <a:solidFill>
                  <a:srgbClr val="FFFFFF"/>
                </a:solidFill>
              </a:endParaRPr>
            </a:p>
            <a:p>
              <a:r>
                <a:rPr lang="es-ES" sz="1600" dirty="0">
                  <a:solidFill>
                    <a:srgbClr val="FFFFFF"/>
                  </a:solidFill>
                </a:rPr>
                <a:t>Y(n)={0,1,1,-2,-2,3,0}</a:t>
              </a:r>
            </a:p>
            <a:p>
              <a:endParaRPr lang="es-ES" sz="1600" dirty="0">
                <a:solidFill>
                  <a:srgbClr val="FFFFFF"/>
                </a:solidFill>
              </a:endParaRPr>
            </a:p>
            <a:p>
              <a:r>
                <a:rPr lang="es-ES" sz="1600" dirty="0">
                  <a:solidFill>
                    <a:srgbClr val="FFFFFF"/>
                  </a:solidFill>
                </a:rPr>
                <a:t>&amp;</a:t>
              </a:r>
            </a:p>
            <a:p>
              <a:r>
                <a:rPr lang="es-ES" sz="1600" dirty="0">
                  <a:solidFill>
                    <a:srgbClr val="FFFFFF"/>
                  </a:solidFill>
                </a:rPr>
                <a:t>Y(n)=x(n-2) es:</a:t>
              </a:r>
            </a:p>
            <a:p>
              <a:endParaRPr lang="es-ES" sz="1600" dirty="0">
                <a:solidFill>
                  <a:srgbClr val="FFFFFF"/>
                </a:solidFill>
              </a:endParaRPr>
            </a:p>
            <a:p>
              <a:r>
                <a:rPr lang="es-ES" sz="1600" dirty="0">
                  <a:solidFill>
                    <a:srgbClr val="FFFFFF"/>
                  </a:solidFill>
                </a:rPr>
                <a:t>Y(n)={0,0,0,1,1,-2,-2,3,0}</a:t>
              </a:r>
            </a:p>
            <a:p>
              <a:endParaRPr lang="es-ES" sz="1600" dirty="0">
                <a:solidFill>
                  <a:srgbClr val="FFFFFF"/>
                </a:solidFill>
              </a:endParaRPr>
            </a:p>
          </p:txBody>
        </p:sp>
        <p:pic>
          <p:nvPicPr>
            <p:cNvPr id="95243" name="Picture 3"/>
            <p:cNvPicPr>
              <a:picLocks noChangeAspect="1" noChangeArrowheads="1"/>
            </p:cNvPicPr>
            <p:nvPr/>
          </p:nvPicPr>
          <p:blipFill>
            <a:blip r:embed="rId2" cstate="print"/>
            <a:srcRect/>
            <a:stretch>
              <a:fillRect/>
            </a:stretch>
          </p:blipFill>
          <p:spPr bwMode="auto">
            <a:xfrm>
              <a:off x="3510" y="1935"/>
              <a:ext cx="132" cy="60"/>
            </a:xfrm>
            <a:prstGeom prst="rect">
              <a:avLst/>
            </a:prstGeom>
            <a:noFill/>
            <a:ln w="9525">
              <a:noFill/>
              <a:miter lim="800000"/>
              <a:headEnd/>
              <a:tailEnd/>
            </a:ln>
          </p:spPr>
        </p:pic>
        <p:pic>
          <p:nvPicPr>
            <p:cNvPr id="95244" name="Picture 4"/>
            <p:cNvPicPr>
              <a:picLocks noChangeAspect="1" noChangeArrowheads="1"/>
            </p:cNvPicPr>
            <p:nvPr/>
          </p:nvPicPr>
          <p:blipFill>
            <a:blip r:embed="rId2" cstate="print"/>
            <a:srcRect/>
            <a:stretch>
              <a:fillRect/>
            </a:stretch>
          </p:blipFill>
          <p:spPr bwMode="auto">
            <a:xfrm>
              <a:off x="3510" y="3465"/>
              <a:ext cx="132" cy="60"/>
            </a:xfrm>
            <a:prstGeom prst="rect">
              <a:avLst/>
            </a:prstGeom>
            <a:noFill/>
            <a:ln w="9525">
              <a:noFill/>
              <a:miter lim="800000"/>
              <a:headEnd/>
              <a:tailEnd/>
            </a:ln>
          </p:spPr>
        </p:pic>
        <p:pic>
          <p:nvPicPr>
            <p:cNvPr id="95245" name="Picture 3"/>
            <p:cNvPicPr>
              <a:picLocks noChangeAspect="1" noChangeArrowheads="1"/>
            </p:cNvPicPr>
            <p:nvPr/>
          </p:nvPicPr>
          <p:blipFill>
            <a:blip r:embed="rId2" cstate="print"/>
            <a:srcRect/>
            <a:stretch>
              <a:fillRect/>
            </a:stretch>
          </p:blipFill>
          <p:spPr bwMode="auto">
            <a:xfrm>
              <a:off x="3735" y="2700"/>
              <a:ext cx="132" cy="60"/>
            </a:xfrm>
            <a:prstGeom prst="rect">
              <a:avLst/>
            </a:prstGeom>
            <a:noFill/>
            <a:ln w="9525">
              <a:noFill/>
              <a:miter lim="800000"/>
              <a:headEnd/>
              <a:tailEnd/>
            </a:ln>
          </p:spPr>
        </p:pic>
      </p:grpSp>
      <p:sp>
        <p:nvSpPr>
          <p:cNvPr id="14" name="13 Rectángulo"/>
          <p:cNvSpPr/>
          <p:nvPr/>
        </p:nvSpPr>
        <p:spPr>
          <a:xfrm>
            <a:off x="6084168" y="188913"/>
            <a:ext cx="2777363" cy="369332"/>
          </a:xfrm>
          <a:prstGeom prst="rect">
            <a:avLst/>
          </a:prstGeom>
        </p:spPr>
        <p:txBody>
          <a:bodyPr wrap="none">
            <a:spAutoFit/>
          </a:bodyPr>
          <a:lstStyle/>
          <a:p>
            <a:r>
              <a:rPr lang="es-ES" b="1" dirty="0">
                <a:solidFill>
                  <a:schemeClr val="tx2"/>
                </a:solidFill>
              </a:rPr>
              <a:t>Señales en tiempo discreto</a:t>
            </a:r>
            <a:endParaRPr lang="es-ES" dirty="0">
              <a:solidFill>
                <a:schemeClr val="tx2"/>
              </a:solidFill>
            </a:endParaRPr>
          </a:p>
        </p:txBody>
      </p:sp>
    </p:spTree>
    <p:extLst>
      <p:ext uri="{BB962C8B-B14F-4D97-AF65-F5344CB8AC3E}">
        <p14:creationId xmlns:p14="http://schemas.microsoft.com/office/powerpoint/2010/main" xmlns="" val="46249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625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626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626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6263" name="Rectangle 2"/>
          <p:cNvSpPr>
            <a:spLocks noChangeArrowheads="1"/>
          </p:cNvSpPr>
          <p:nvPr/>
        </p:nvSpPr>
        <p:spPr bwMode="auto">
          <a:xfrm>
            <a:off x="571500" y="2071688"/>
            <a:ext cx="5000625" cy="596900"/>
          </a:xfrm>
          <a:prstGeom prst="rect">
            <a:avLst/>
          </a:prstGeom>
          <a:noFill/>
          <a:ln w="9525">
            <a:noFill/>
            <a:miter lim="800000"/>
            <a:headEnd/>
            <a:tailEnd/>
          </a:ln>
        </p:spPr>
        <p:txBody>
          <a:bodyPr anchor="ctr"/>
          <a:lstStyle/>
          <a:p>
            <a:r>
              <a:rPr lang="es-ES" sz="2000" b="1" dirty="0">
                <a:solidFill>
                  <a:srgbClr val="FFFFFF"/>
                </a:solidFill>
              </a:rPr>
              <a:t>Operaciones básicas entre secuencias (señales discretas)</a:t>
            </a:r>
            <a:endParaRPr lang="es-ES" sz="2000" dirty="0">
              <a:solidFill>
                <a:srgbClr val="FFFFFF"/>
              </a:solidFill>
            </a:endParaRPr>
          </a:p>
        </p:txBody>
      </p:sp>
      <p:sp>
        <p:nvSpPr>
          <p:cNvPr id="96264" name="Rectangle 2"/>
          <p:cNvSpPr>
            <a:spLocks noChangeArrowheads="1"/>
          </p:cNvSpPr>
          <p:nvPr/>
        </p:nvSpPr>
        <p:spPr bwMode="auto">
          <a:xfrm>
            <a:off x="714375" y="3429000"/>
            <a:ext cx="3071813" cy="2143125"/>
          </a:xfrm>
          <a:prstGeom prst="rect">
            <a:avLst/>
          </a:prstGeom>
          <a:noFill/>
          <a:ln w="9525">
            <a:noFill/>
            <a:miter lim="800000"/>
            <a:headEnd/>
            <a:tailEnd/>
          </a:ln>
        </p:spPr>
        <p:txBody>
          <a:bodyPr anchor="ctr"/>
          <a:lstStyle/>
          <a:p>
            <a:r>
              <a:rPr lang="es-ES" sz="1600" b="1" dirty="0">
                <a:solidFill>
                  <a:srgbClr val="FFFFFF"/>
                </a:solidFill>
              </a:rPr>
              <a:t>Se dice que una secuencia y(n) es una versión reflejada  de x(n) si:</a:t>
            </a:r>
          </a:p>
          <a:p>
            <a:endParaRPr lang="es-ES" sz="1600" b="1" dirty="0">
              <a:solidFill>
                <a:srgbClr val="FFFFFF"/>
              </a:solidFill>
            </a:endParaRPr>
          </a:p>
          <a:p>
            <a:r>
              <a:rPr lang="es-ES" sz="1600" b="1" dirty="0">
                <a:solidFill>
                  <a:srgbClr val="FFFFFF"/>
                </a:solidFill>
              </a:rPr>
              <a:t>y(n) = x(- n)</a:t>
            </a:r>
          </a:p>
          <a:p>
            <a:endParaRPr lang="es-ES" sz="1600" b="1" dirty="0">
              <a:solidFill>
                <a:srgbClr val="FFFFFF"/>
              </a:solidFill>
            </a:endParaRPr>
          </a:p>
          <a:p>
            <a:r>
              <a:rPr lang="es-ES" sz="1600" b="1" dirty="0">
                <a:solidFill>
                  <a:srgbClr val="FFFFFF"/>
                </a:solidFill>
              </a:rPr>
              <a:t>Siendo  n</a:t>
            </a:r>
            <a:r>
              <a:rPr lang="es-ES" sz="1200" b="1" dirty="0">
                <a:solidFill>
                  <a:srgbClr val="FFFFFF"/>
                </a:solidFill>
              </a:rPr>
              <a:t>o</a:t>
            </a:r>
            <a:r>
              <a:rPr lang="es-ES" sz="1600" b="1" dirty="0">
                <a:solidFill>
                  <a:srgbClr val="FFFFFF"/>
                </a:solidFill>
              </a:rPr>
              <a:t> un numero entero</a:t>
            </a:r>
          </a:p>
          <a:p>
            <a:endParaRPr lang="es-ES" sz="1600" b="1" dirty="0">
              <a:solidFill>
                <a:srgbClr val="FFFFFF"/>
              </a:solidFill>
            </a:endParaRPr>
          </a:p>
          <a:p>
            <a:endParaRPr lang="es-ES" sz="1600" b="1" dirty="0">
              <a:solidFill>
                <a:srgbClr val="FFFFFF"/>
              </a:solidFill>
            </a:endParaRPr>
          </a:p>
        </p:txBody>
      </p:sp>
      <p:grpSp>
        <p:nvGrpSpPr>
          <p:cNvPr id="2" name="Group 13"/>
          <p:cNvGrpSpPr>
            <a:grpSpLocks/>
          </p:cNvGrpSpPr>
          <p:nvPr/>
        </p:nvGrpSpPr>
        <p:grpSpPr bwMode="auto">
          <a:xfrm>
            <a:off x="4929188" y="2928938"/>
            <a:ext cx="2857500" cy="2857500"/>
            <a:chOff x="3105" y="1845"/>
            <a:chExt cx="1800" cy="1800"/>
          </a:xfrm>
        </p:grpSpPr>
        <p:sp>
          <p:nvSpPr>
            <p:cNvPr id="96266" name="Rectangle 2"/>
            <p:cNvSpPr>
              <a:spLocks noChangeArrowheads="1"/>
            </p:cNvSpPr>
            <p:nvPr/>
          </p:nvSpPr>
          <p:spPr bwMode="auto">
            <a:xfrm>
              <a:off x="3105" y="1845"/>
              <a:ext cx="1800" cy="1800"/>
            </a:xfrm>
            <a:prstGeom prst="rect">
              <a:avLst/>
            </a:prstGeom>
            <a:noFill/>
            <a:ln w="9525">
              <a:noFill/>
              <a:miter lim="800000"/>
              <a:headEnd/>
              <a:tailEnd/>
            </a:ln>
          </p:spPr>
          <p:txBody>
            <a:bodyPr anchor="ctr"/>
            <a:lstStyle/>
            <a:p>
              <a:r>
                <a:rPr lang="es-ES" sz="1600" dirty="0">
                  <a:solidFill>
                    <a:srgbClr val="FFFFFF"/>
                  </a:solidFill>
                </a:rPr>
                <a:t>Ejemplo:</a:t>
              </a:r>
            </a:p>
            <a:p>
              <a:endParaRPr lang="es-ES" sz="1600" dirty="0">
                <a:solidFill>
                  <a:srgbClr val="FFFFFF"/>
                </a:solidFill>
              </a:endParaRPr>
            </a:p>
            <a:p>
              <a:r>
                <a:rPr lang="es-ES" sz="1600" dirty="0">
                  <a:solidFill>
                    <a:srgbClr val="FFFFFF"/>
                  </a:solidFill>
                </a:rPr>
                <a:t>Si:</a:t>
              </a:r>
            </a:p>
            <a:p>
              <a:r>
                <a:rPr lang="es-ES" sz="1600" dirty="0">
                  <a:solidFill>
                    <a:srgbClr val="FFFFFF"/>
                  </a:solidFill>
                </a:rPr>
                <a:t>X(n)={0,1,1,-2,-2,3,0}</a:t>
              </a:r>
            </a:p>
            <a:p>
              <a:endParaRPr lang="es-ES" sz="1600" dirty="0">
                <a:solidFill>
                  <a:srgbClr val="FFFFFF"/>
                </a:solidFill>
              </a:endParaRPr>
            </a:p>
            <a:p>
              <a:r>
                <a:rPr lang="es-ES" sz="1600" dirty="0">
                  <a:solidFill>
                    <a:srgbClr val="FFFFFF"/>
                  </a:solidFill>
                </a:rPr>
                <a:t>Entonces:</a:t>
              </a:r>
            </a:p>
            <a:p>
              <a:r>
                <a:rPr lang="es-ES" sz="1600" dirty="0">
                  <a:solidFill>
                    <a:srgbClr val="FFFFFF"/>
                  </a:solidFill>
                </a:rPr>
                <a:t> </a:t>
              </a:r>
            </a:p>
            <a:p>
              <a:r>
                <a:rPr lang="es-ES" sz="1600" dirty="0">
                  <a:solidFill>
                    <a:srgbClr val="FFFFFF"/>
                  </a:solidFill>
                </a:rPr>
                <a:t>Y(n)=x(-n) es:</a:t>
              </a:r>
            </a:p>
            <a:p>
              <a:endParaRPr lang="es-ES" sz="1600" dirty="0">
                <a:solidFill>
                  <a:srgbClr val="FFFFFF"/>
                </a:solidFill>
              </a:endParaRPr>
            </a:p>
            <a:p>
              <a:r>
                <a:rPr lang="es-ES" sz="1600" dirty="0">
                  <a:solidFill>
                    <a:srgbClr val="FFFFFF"/>
                  </a:solidFill>
                </a:rPr>
                <a:t>Y(n)={0,3,-2,-2,1,1,0}</a:t>
              </a:r>
            </a:p>
            <a:p>
              <a:endParaRPr lang="es-ES" sz="1600" dirty="0">
                <a:solidFill>
                  <a:srgbClr val="FFFFFF"/>
                </a:solidFill>
              </a:endParaRPr>
            </a:p>
            <a:p>
              <a:endParaRPr lang="es-ES" sz="1600" dirty="0">
                <a:solidFill>
                  <a:srgbClr val="FFFFFF"/>
                </a:solidFill>
              </a:endParaRPr>
            </a:p>
            <a:p>
              <a:endParaRPr lang="es-ES" sz="1600" dirty="0">
                <a:solidFill>
                  <a:srgbClr val="FFFFFF"/>
                </a:solidFill>
              </a:endParaRPr>
            </a:p>
          </p:txBody>
        </p:sp>
        <p:pic>
          <p:nvPicPr>
            <p:cNvPr id="96267" name="Picture 3"/>
            <p:cNvPicPr>
              <a:picLocks noChangeAspect="1" noChangeArrowheads="1"/>
            </p:cNvPicPr>
            <p:nvPr/>
          </p:nvPicPr>
          <p:blipFill>
            <a:blip r:embed="rId2" cstate="print"/>
            <a:srcRect/>
            <a:stretch>
              <a:fillRect/>
            </a:stretch>
          </p:blipFill>
          <p:spPr bwMode="auto">
            <a:xfrm>
              <a:off x="3870" y="2160"/>
              <a:ext cx="132" cy="60"/>
            </a:xfrm>
            <a:prstGeom prst="rect">
              <a:avLst/>
            </a:prstGeom>
            <a:noFill/>
            <a:ln w="9525">
              <a:noFill/>
              <a:miter lim="800000"/>
              <a:headEnd/>
              <a:tailEnd/>
            </a:ln>
          </p:spPr>
        </p:pic>
        <p:pic>
          <p:nvPicPr>
            <p:cNvPr id="96268" name="Picture 3"/>
            <p:cNvPicPr>
              <a:picLocks noChangeAspect="1" noChangeArrowheads="1"/>
            </p:cNvPicPr>
            <p:nvPr/>
          </p:nvPicPr>
          <p:blipFill>
            <a:blip r:embed="rId2" cstate="print"/>
            <a:srcRect/>
            <a:stretch>
              <a:fillRect/>
            </a:stretch>
          </p:blipFill>
          <p:spPr bwMode="auto">
            <a:xfrm>
              <a:off x="3923" y="3067"/>
              <a:ext cx="132" cy="60"/>
            </a:xfrm>
            <a:prstGeom prst="rect">
              <a:avLst/>
            </a:prstGeom>
            <a:noFill/>
            <a:ln w="9525">
              <a:noFill/>
              <a:miter lim="800000"/>
              <a:headEnd/>
              <a:tailEnd/>
            </a:ln>
          </p:spPr>
        </p:pic>
      </p:grpSp>
      <p:sp>
        <p:nvSpPr>
          <p:cNvPr id="13" name="12 Rectángulo"/>
          <p:cNvSpPr/>
          <p:nvPr/>
        </p:nvSpPr>
        <p:spPr>
          <a:xfrm>
            <a:off x="6084168" y="188913"/>
            <a:ext cx="2777363" cy="369332"/>
          </a:xfrm>
          <a:prstGeom prst="rect">
            <a:avLst/>
          </a:prstGeom>
        </p:spPr>
        <p:txBody>
          <a:bodyPr wrap="none">
            <a:spAutoFit/>
          </a:bodyPr>
          <a:lstStyle/>
          <a:p>
            <a:r>
              <a:rPr lang="es-ES" b="1" dirty="0">
                <a:solidFill>
                  <a:schemeClr val="tx2"/>
                </a:solidFill>
              </a:rPr>
              <a:t>Señales en tiempo discreto</a:t>
            </a:r>
            <a:endParaRPr lang="es-ES" dirty="0">
              <a:solidFill>
                <a:schemeClr val="tx2"/>
              </a:solidFill>
            </a:endParaRPr>
          </a:p>
        </p:txBody>
      </p:sp>
    </p:spTree>
    <p:extLst>
      <p:ext uri="{BB962C8B-B14F-4D97-AF65-F5344CB8AC3E}">
        <p14:creationId xmlns:p14="http://schemas.microsoft.com/office/powerpoint/2010/main" xmlns="" val="110675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728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728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728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7287" name="Rectangle 2"/>
          <p:cNvSpPr>
            <a:spLocks noChangeArrowheads="1"/>
          </p:cNvSpPr>
          <p:nvPr/>
        </p:nvSpPr>
        <p:spPr bwMode="auto">
          <a:xfrm>
            <a:off x="571500" y="2071688"/>
            <a:ext cx="5000625" cy="596900"/>
          </a:xfrm>
          <a:prstGeom prst="rect">
            <a:avLst/>
          </a:prstGeom>
          <a:noFill/>
          <a:ln w="9525">
            <a:noFill/>
            <a:miter lim="800000"/>
            <a:headEnd/>
            <a:tailEnd/>
          </a:ln>
        </p:spPr>
        <p:txBody>
          <a:bodyPr anchor="ctr"/>
          <a:lstStyle/>
          <a:p>
            <a:r>
              <a:rPr lang="es-ES" sz="2000" b="1" dirty="0">
                <a:solidFill>
                  <a:srgbClr val="FFFFFF"/>
                </a:solidFill>
              </a:rPr>
              <a:t>Operaciones básicas entre secuencias (señales discretas)</a:t>
            </a:r>
            <a:endParaRPr lang="es-ES" sz="2000" dirty="0">
              <a:solidFill>
                <a:srgbClr val="FFFFFF"/>
              </a:solidFill>
            </a:endParaRPr>
          </a:p>
        </p:txBody>
      </p:sp>
      <p:sp>
        <p:nvSpPr>
          <p:cNvPr id="97288" name="Rectangle 2"/>
          <p:cNvSpPr>
            <a:spLocks noChangeArrowheads="1"/>
          </p:cNvSpPr>
          <p:nvPr/>
        </p:nvSpPr>
        <p:spPr bwMode="auto">
          <a:xfrm>
            <a:off x="714375" y="3429000"/>
            <a:ext cx="3071813" cy="2143125"/>
          </a:xfrm>
          <a:prstGeom prst="rect">
            <a:avLst/>
          </a:prstGeom>
          <a:noFill/>
          <a:ln w="9525">
            <a:noFill/>
            <a:miter lim="800000"/>
            <a:headEnd/>
            <a:tailEnd/>
          </a:ln>
        </p:spPr>
        <p:txBody>
          <a:bodyPr anchor="ctr"/>
          <a:lstStyle/>
          <a:p>
            <a:r>
              <a:rPr lang="es-ES" sz="1600" b="1" dirty="0">
                <a:solidFill>
                  <a:srgbClr val="FFFFFF"/>
                </a:solidFill>
              </a:rPr>
              <a:t>Se dice que una secuencia y(n) es una versión INTERPOLADA DE x(n)  POR UN FACTOR  a , si:</a:t>
            </a:r>
          </a:p>
          <a:p>
            <a:endParaRPr lang="es-ES" sz="1600" b="1" dirty="0">
              <a:solidFill>
                <a:srgbClr val="FFFFFF"/>
              </a:solidFill>
            </a:endParaRPr>
          </a:p>
          <a:p>
            <a:r>
              <a:rPr lang="es-ES" sz="1600" b="1" dirty="0">
                <a:solidFill>
                  <a:srgbClr val="FFFFFF"/>
                </a:solidFill>
              </a:rPr>
              <a:t>y(n) = x(n/a)</a:t>
            </a:r>
          </a:p>
          <a:p>
            <a:endParaRPr lang="es-ES" sz="1600" b="1" dirty="0">
              <a:solidFill>
                <a:srgbClr val="FFFFFF"/>
              </a:solidFill>
            </a:endParaRPr>
          </a:p>
          <a:p>
            <a:r>
              <a:rPr lang="es-ES" sz="1600" b="1" dirty="0">
                <a:solidFill>
                  <a:srgbClr val="FFFFFF"/>
                </a:solidFill>
              </a:rPr>
              <a:t>Siendo  a un numero entero</a:t>
            </a:r>
          </a:p>
          <a:p>
            <a:endParaRPr lang="es-ES" sz="1600" b="1" dirty="0">
              <a:solidFill>
                <a:srgbClr val="FFFFFF"/>
              </a:solidFill>
            </a:endParaRPr>
          </a:p>
          <a:p>
            <a:r>
              <a:rPr lang="es-ES" sz="1600" b="1" dirty="0">
                <a:solidFill>
                  <a:srgbClr val="FFFFFF"/>
                </a:solidFill>
              </a:rPr>
              <a:t>(</a:t>
            </a:r>
            <a:r>
              <a:rPr lang="es-ES" sz="1600" b="1" dirty="0" err="1">
                <a:solidFill>
                  <a:srgbClr val="FFFFFF"/>
                </a:solidFill>
              </a:rPr>
              <a:t>sobremuestreo</a:t>
            </a:r>
            <a:r>
              <a:rPr lang="es-ES" sz="1600" b="1" dirty="0">
                <a:solidFill>
                  <a:srgbClr val="FFFFFF"/>
                </a:solidFill>
              </a:rPr>
              <a:t>)</a:t>
            </a:r>
          </a:p>
          <a:p>
            <a:endParaRPr lang="es-ES" sz="1600" b="1" dirty="0">
              <a:solidFill>
                <a:schemeClr val="tx1">
                  <a:lumMod val="10000"/>
                </a:schemeClr>
              </a:solidFill>
            </a:endParaRPr>
          </a:p>
          <a:p>
            <a:endParaRPr lang="es-ES" sz="1600" b="1" dirty="0">
              <a:solidFill>
                <a:schemeClr val="tx1">
                  <a:lumMod val="10000"/>
                </a:schemeClr>
              </a:solidFill>
            </a:endParaRPr>
          </a:p>
        </p:txBody>
      </p:sp>
      <p:sp>
        <p:nvSpPr>
          <p:cNvPr id="15" name="Rectangle 2"/>
          <p:cNvSpPr>
            <a:spLocks noChangeArrowheads="1"/>
          </p:cNvSpPr>
          <p:nvPr/>
        </p:nvSpPr>
        <p:spPr bwMode="auto">
          <a:xfrm>
            <a:off x="5429250" y="2714625"/>
            <a:ext cx="3071813" cy="3786188"/>
          </a:xfrm>
          <a:prstGeom prst="rect">
            <a:avLst/>
          </a:prstGeom>
          <a:noFill/>
          <a:ln w="9525">
            <a:noFill/>
            <a:miter lim="800000"/>
            <a:headEnd/>
            <a:tailEnd/>
          </a:ln>
        </p:spPr>
        <p:txBody>
          <a:bodyPr anchor="ctr"/>
          <a:lstStyle/>
          <a:p>
            <a:r>
              <a:rPr lang="es-ES" sz="1600" b="1" dirty="0">
                <a:solidFill>
                  <a:srgbClr val="FFFFFF"/>
                </a:solidFill>
              </a:rPr>
              <a:t>Llamamos INTERPOLACION, a la operación de aumentar la frecuencia de muestreo de la señal </a:t>
            </a:r>
            <a:r>
              <a:rPr lang="es-ES" sz="1600" b="1" dirty="0" err="1">
                <a:solidFill>
                  <a:srgbClr val="FFFFFF"/>
                </a:solidFill>
              </a:rPr>
              <a:t>analogica</a:t>
            </a:r>
            <a:r>
              <a:rPr lang="es-ES" sz="1600" b="1" dirty="0">
                <a:solidFill>
                  <a:srgbClr val="FFFFFF"/>
                </a:solidFill>
              </a:rPr>
              <a:t> que antecede a la secuencia en cuestión.</a:t>
            </a:r>
          </a:p>
          <a:p>
            <a:endParaRPr lang="es-ES" sz="1600" b="1" dirty="0">
              <a:solidFill>
                <a:srgbClr val="FFFFFF"/>
              </a:solidFill>
            </a:endParaRPr>
          </a:p>
          <a:p>
            <a:r>
              <a:rPr lang="es-ES" sz="1600" b="1" dirty="0">
                <a:solidFill>
                  <a:srgbClr val="FFFFFF"/>
                </a:solidFill>
              </a:rPr>
              <a:t>Si : x(n)= X(</a:t>
            </a:r>
            <a:r>
              <a:rPr lang="es-ES" sz="1600" b="1" dirty="0" err="1">
                <a:solidFill>
                  <a:srgbClr val="FFFFFF"/>
                </a:solidFill>
              </a:rPr>
              <a:t>nT</a:t>
            </a:r>
            <a:r>
              <a:rPr lang="es-ES" sz="1600" b="1" dirty="0">
                <a:solidFill>
                  <a:srgbClr val="FFFFFF"/>
                </a:solidFill>
              </a:rPr>
              <a:t>)</a:t>
            </a:r>
          </a:p>
          <a:p>
            <a:endParaRPr lang="es-ES" sz="1600" b="1" dirty="0">
              <a:solidFill>
                <a:srgbClr val="FFFFFF"/>
              </a:solidFill>
            </a:endParaRPr>
          </a:p>
          <a:p>
            <a:r>
              <a:rPr lang="es-ES" sz="1600" b="1" dirty="0">
                <a:solidFill>
                  <a:srgbClr val="FFFFFF"/>
                </a:solidFill>
              </a:rPr>
              <a:t>Entonces:</a:t>
            </a:r>
          </a:p>
          <a:p>
            <a:endParaRPr lang="es-ES" sz="1600" b="1" dirty="0">
              <a:solidFill>
                <a:srgbClr val="FFFFFF"/>
              </a:solidFill>
            </a:endParaRPr>
          </a:p>
          <a:p>
            <a:r>
              <a:rPr lang="es-ES" sz="1600" b="1" dirty="0">
                <a:solidFill>
                  <a:srgbClr val="FFFFFF"/>
                </a:solidFill>
              </a:rPr>
              <a:t>x(n/a)= X(</a:t>
            </a:r>
            <a:r>
              <a:rPr lang="es-ES" sz="1600" b="1" dirty="0" err="1">
                <a:solidFill>
                  <a:srgbClr val="FFFFFF"/>
                </a:solidFill>
              </a:rPr>
              <a:t>nT</a:t>
            </a:r>
            <a:r>
              <a:rPr lang="es-ES" sz="1600" b="1" dirty="0">
                <a:solidFill>
                  <a:srgbClr val="FFFFFF"/>
                </a:solidFill>
              </a:rPr>
              <a:t>/a)</a:t>
            </a:r>
          </a:p>
          <a:p>
            <a:endParaRPr lang="es-ES" sz="1600" b="1" dirty="0">
              <a:solidFill>
                <a:srgbClr val="FFFFFF"/>
              </a:solidFill>
            </a:endParaRPr>
          </a:p>
        </p:txBody>
      </p:sp>
      <p:sp>
        <p:nvSpPr>
          <p:cNvPr id="10" name="9 Rectángulo"/>
          <p:cNvSpPr/>
          <p:nvPr/>
        </p:nvSpPr>
        <p:spPr>
          <a:xfrm>
            <a:off x="6084168" y="188913"/>
            <a:ext cx="2777363" cy="369332"/>
          </a:xfrm>
          <a:prstGeom prst="rect">
            <a:avLst/>
          </a:prstGeom>
        </p:spPr>
        <p:txBody>
          <a:bodyPr wrap="none">
            <a:spAutoFit/>
          </a:bodyPr>
          <a:lstStyle/>
          <a:p>
            <a:r>
              <a:rPr lang="es-ES" b="1" dirty="0">
                <a:solidFill>
                  <a:schemeClr val="tx2"/>
                </a:solidFill>
              </a:rPr>
              <a:t>Señales en tiempo discreto</a:t>
            </a:r>
            <a:endParaRPr lang="es-ES" dirty="0">
              <a:solidFill>
                <a:schemeClr val="tx2"/>
              </a:solidFill>
            </a:endParaRPr>
          </a:p>
        </p:txBody>
      </p:sp>
    </p:spTree>
    <p:extLst>
      <p:ext uri="{BB962C8B-B14F-4D97-AF65-F5344CB8AC3E}">
        <p14:creationId xmlns:p14="http://schemas.microsoft.com/office/powerpoint/2010/main" xmlns="" val="242537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830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830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830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8311" name="Rectangle 2"/>
          <p:cNvSpPr>
            <a:spLocks noChangeArrowheads="1"/>
          </p:cNvSpPr>
          <p:nvPr/>
        </p:nvSpPr>
        <p:spPr bwMode="auto">
          <a:xfrm>
            <a:off x="571500" y="2071688"/>
            <a:ext cx="5000625" cy="596900"/>
          </a:xfrm>
          <a:prstGeom prst="rect">
            <a:avLst/>
          </a:prstGeom>
          <a:noFill/>
          <a:ln w="9525">
            <a:noFill/>
            <a:miter lim="800000"/>
            <a:headEnd/>
            <a:tailEnd/>
          </a:ln>
        </p:spPr>
        <p:txBody>
          <a:bodyPr anchor="ctr"/>
          <a:lstStyle/>
          <a:p>
            <a:r>
              <a:rPr lang="es-ES" sz="2000" b="1" dirty="0">
                <a:solidFill>
                  <a:srgbClr val="FFFFFF"/>
                </a:solidFill>
              </a:rPr>
              <a:t>Operaciones básicas entre secuencias (señales discretas)</a:t>
            </a:r>
            <a:endParaRPr lang="es-ES" sz="2000" dirty="0">
              <a:solidFill>
                <a:srgbClr val="FFFFFF"/>
              </a:solidFill>
            </a:endParaRPr>
          </a:p>
        </p:txBody>
      </p:sp>
      <p:sp>
        <p:nvSpPr>
          <p:cNvPr id="98312" name="Rectangle 2"/>
          <p:cNvSpPr>
            <a:spLocks noChangeArrowheads="1"/>
          </p:cNvSpPr>
          <p:nvPr/>
        </p:nvSpPr>
        <p:spPr bwMode="auto">
          <a:xfrm>
            <a:off x="714375" y="3429000"/>
            <a:ext cx="3071813" cy="2143125"/>
          </a:xfrm>
          <a:prstGeom prst="rect">
            <a:avLst/>
          </a:prstGeom>
          <a:noFill/>
          <a:ln w="9525">
            <a:noFill/>
            <a:miter lim="800000"/>
            <a:headEnd/>
            <a:tailEnd/>
          </a:ln>
        </p:spPr>
        <p:txBody>
          <a:bodyPr anchor="ctr"/>
          <a:lstStyle/>
          <a:p>
            <a:r>
              <a:rPr lang="es-ES" sz="1600" b="1" dirty="0">
                <a:solidFill>
                  <a:srgbClr val="FFFFFF"/>
                </a:solidFill>
              </a:rPr>
              <a:t>Se dice que una secuencia y(n) es una versión DIEZMADA DE x(n)  POR UN FACTOR  a , si:</a:t>
            </a:r>
          </a:p>
          <a:p>
            <a:endParaRPr lang="es-ES" sz="1600" b="1" dirty="0">
              <a:solidFill>
                <a:srgbClr val="FFFFFF"/>
              </a:solidFill>
            </a:endParaRPr>
          </a:p>
          <a:p>
            <a:r>
              <a:rPr lang="es-ES" sz="1600" b="1" dirty="0">
                <a:solidFill>
                  <a:srgbClr val="FFFFFF"/>
                </a:solidFill>
              </a:rPr>
              <a:t>y(n) = x(</a:t>
            </a:r>
            <a:r>
              <a:rPr lang="es-ES" sz="1600" b="1" dirty="0" err="1">
                <a:solidFill>
                  <a:srgbClr val="FFFFFF"/>
                </a:solidFill>
              </a:rPr>
              <a:t>an</a:t>
            </a:r>
            <a:r>
              <a:rPr lang="es-ES" sz="1600" b="1" dirty="0">
                <a:solidFill>
                  <a:srgbClr val="FFFFFF"/>
                </a:solidFill>
              </a:rPr>
              <a:t>)</a:t>
            </a:r>
          </a:p>
          <a:p>
            <a:endParaRPr lang="es-ES" sz="1600" b="1" dirty="0">
              <a:solidFill>
                <a:srgbClr val="FFFFFF"/>
              </a:solidFill>
            </a:endParaRPr>
          </a:p>
          <a:p>
            <a:r>
              <a:rPr lang="es-ES" sz="1600" b="1" dirty="0">
                <a:solidFill>
                  <a:srgbClr val="FFFFFF"/>
                </a:solidFill>
              </a:rPr>
              <a:t>Siendo  a un numero entero</a:t>
            </a:r>
          </a:p>
          <a:p>
            <a:endParaRPr lang="es-ES" sz="1600" b="1" dirty="0">
              <a:solidFill>
                <a:srgbClr val="FFFFFF"/>
              </a:solidFill>
            </a:endParaRPr>
          </a:p>
          <a:p>
            <a:r>
              <a:rPr lang="es-ES" sz="1600" b="1" dirty="0">
                <a:solidFill>
                  <a:srgbClr val="FFFFFF"/>
                </a:solidFill>
              </a:rPr>
              <a:t>(</a:t>
            </a:r>
            <a:r>
              <a:rPr lang="es-ES" sz="1600" b="1" dirty="0" err="1">
                <a:solidFill>
                  <a:srgbClr val="FFFFFF"/>
                </a:solidFill>
              </a:rPr>
              <a:t>submuestreo</a:t>
            </a:r>
            <a:r>
              <a:rPr lang="es-ES" sz="1600" b="1" dirty="0">
                <a:solidFill>
                  <a:srgbClr val="FFFFFF"/>
                </a:solidFill>
              </a:rPr>
              <a:t>)</a:t>
            </a:r>
          </a:p>
          <a:p>
            <a:endParaRPr lang="es-ES" sz="1600" b="1" dirty="0">
              <a:solidFill>
                <a:srgbClr val="FFFFFF"/>
              </a:solidFill>
            </a:endParaRPr>
          </a:p>
          <a:p>
            <a:endParaRPr lang="es-ES" sz="1600" b="1" dirty="0">
              <a:solidFill>
                <a:schemeClr val="tx1">
                  <a:lumMod val="10000"/>
                </a:schemeClr>
              </a:solidFill>
            </a:endParaRPr>
          </a:p>
        </p:txBody>
      </p:sp>
      <p:sp>
        <p:nvSpPr>
          <p:cNvPr id="9" name="Rectangle 2"/>
          <p:cNvSpPr>
            <a:spLocks noChangeArrowheads="1"/>
          </p:cNvSpPr>
          <p:nvPr/>
        </p:nvSpPr>
        <p:spPr bwMode="auto">
          <a:xfrm>
            <a:off x="5429250" y="2714625"/>
            <a:ext cx="3071813" cy="3286125"/>
          </a:xfrm>
          <a:prstGeom prst="rect">
            <a:avLst/>
          </a:prstGeom>
          <a:noFill/>
          <a:ln w="9525">
            <a:noFill/>
            <a:miter lim="800000"/>
            <a:headEnd/>
            <a:tailEnd/>
          </a:ln>
        </p:spPr>
        <p:txBody>
          <a:bodyPr anchor="ctr"/>
          <a:lstStyle/>
          <a:p>
            <a:r>
              <a:rPr lang="es-ES" sz="1600" b="1" dirty="0">
                <a:solidFill>
                  <a:srgbClr val="FFFFFF"/>
                </a:solidFill>
              </a:rPr>
              <a:t>Llamamos DIEZMACION, a la operación de reducir la frecuencia de muestreo de la señal </a:t>
            </a:r>
            <a:r>
              <a:rPr lang="es-ES" sz="1600" b="1" dirty="0" err="1">
                <a:solidFill>
                  <a:srgbClr val="FFFFFF"/>
                </a:solidFill>
              </a:rPr>
              <a:t>analogica</a:t>
            </a:r>
            <a:r>
              <a:rPr lang="es-ES" sz="1600" b="1" dirty="0">
                <a:solidFill>
                  <a:srgbClr val="FFFFFF"/>
                </a:solidFill>
              </a:rPr>
              <a:t> que antecede a la secuencia en cuestión.</a:t>
            </a:r>
          </a:p>
          <a:p>
            <a:endParaRPr lang="es-ES" sz="1600" b="1" dirty="0">
              <a:solidFill>
                <a:srgbClr val="FFFFFF"/>
              </a:solidFill>
            </a:endParaRPr>
          </a:p>
          <a:p>
            <a:r>
              <a:rPr lang="es-ES" sz="1600" b="1" dirty="0">
                <a:solidFill>
                  <a:srgbClr val="FFFFFF"/>
                </a:solidFill>
              </a:rPr>
              <a:t>Si : x(n)= X(</a:t>
            </a:r>
            <a:r>
              <a:rPr lang="es-ES" sz="1600" b="1" dirty="0" err="1">
                <a:solidFill>
                  <a:srgbClr val="FFFFFF"/>
                </a:solidFill>
              </a:rPr>
              <a:t>nT</a:t>
            </a:r>
            <a:r>
              <a:rPr lang="es-ES" sz="1600" b="1" dirty="0">
                <a:solidFill>
                  <a:srgbClr val="FFFFFF"/>
                </a:solidFill>
              </a:rPr>
              <a:t>)</a:t>
            </a:r>
          </a:p>
          <a:p>
            <a:endParaRPr lang="es-ES" sz="1600" b="1" dirty="0">
              <a:solidFill>
                <a:srgbClr val="FFFFFF"/>
              </a:solidFill>
            </a:endParaRPr>
          </a:p>
          <a:p>
            <a:r>
              <a:rPr lang="es-ES" sz="1600" b="1" dirty="0">
                <a:solidFill>
                  <a:srgbClr val="FFFFFF"/>
                </a:solidFill>
              </a:rPr>
              <a:t>Entonces:</a:t>
            </a:r>
          </a:p>
          <a:p>
            <a:endParaRPr lang="es-ES" sz="1600" b="1" dirty="0">
              <a:solidFill>
                <a:srgbClr val="FFFFFF"/>
              </a:solidFill>
            </a:endParaRPr>
          </a:p>
          <a:p>
            <a:r>
              <a:rPr lang="es-ES" sz="1600" b="1" dirty="0">
                <a:solidFill>
                  <a:srgbClr val="FFFFFF"/>
                </a:solidFill>
              </a:rPr>
              <a:t>x(</a:t>
            </a:r>
            <a:r>
              <a:rPr lang="es-ES" sz="1600" b="1" dirty="0" err="1">
                <a:solidFill>
                  <a:srgbClr val="FFFFFF"/>
                </a:solidFill>
              </a:rPr>
              <a:t>na</a:t>
            </a:r>
            <a:r>
              <a:rPr lang="es-ES" sz="1600" b="1" dirty="0">
                <a:solidFill>
                  <a:srgbClr val="FFFFFF"/>
                </a:solidFill>
              </a:rPr>
              <a:t>)= X(n </a:t>
            </a:r>
            <a:r>
              <a:rPr lang="es-ES" sz="1600" b="1" dirty="0" err="1">
                <a:solidFill>
                  <a:srgbClr val="FFFFFF"/>
                </a:solidFill>
              </a:rPr>
              <a:t>aT</a:t>
            </a:r>
            <a:r>
              <a:rPr lang="es-ES" sz="1600" b="1" dirty="0">
                <a:solidFill>
                  <a:srgbClr val="FFFFFF"/>
                </a:solidFill>
              </a:rPr>
              <a:t>)</a:t>
            </a:r>
          </a:p>
          <a:p>
            <a:endParaRPr lang="es-ES" sz="1600" b="1" dirty="0">
              <a:solidFill>
                <a:schemeClr val="tx1">
                  <a:lumMod val="10000"/>
                </a:schemeClr>
              </a:solidFill>
            </a:endParaRPr>
          </a:p>
          <a:p>
            <a:endParaRPr lang="es-ES" sz="1600" b="1" dirty="0">
              <a:solidFill>
                <a:schemeClr val="tx1">
                  <a:lumMod val="10000"/>
                </a:schemeClr>
              </a:solidFill>
            </a:endParaRPr>
          </a:p>
        </p:txBody>
      </p:sp>
      <p:sp>
        <p:nvSpPr>
          <p:cNvPr id="10" name="9 Rectángulo"/>
          <p:cNvSpPr/>
          <p:nvPr/>
        </p:nvSpPr>
        <p:spPr>
          <a:xfrm>
            <a:off x="6084168" y="188913"/>
            <a:ext cx="2777363" cy="369332"/>
          </a:xfrm>
          <a:prstGeom prst="rect">
            <a:avLst/>
          </a:prstGeom>
        </p:spPr>
        <p:txBody>
          <a:bodyPr wrap="none">
            <a:spAutoFit/>
          </a:bodyPr>
          <a:lstStyle/>
          <a:p>
            <a:r>
              <a:rPr lang="es-ES" b="1" dirty="0">
                <a:solidFill>
                  <a:schemeClr val="tx2"/>
                </a:solidFill>
              </a:rPr>
              <a:t>Señales en tiempo discreto</a:t>
            </a:r>
            <a:endParaRPr lang="es-ES" dirty="0">
              <a:solidFill>
                <a:schemeClr val="tx2"/>
              </a:solidFill>
            </a:endParaRPr>
          </a:p>
        </p:txBody>
      </p:sp>
    </p:spTree>
    <p:extLst>
      <p:ext uri="{BB962C8B-B14F-4D97-AF65-F5344CB8AC3E}">
        <p14:creationId xmlns:p14="http://schemas.microsoft.com/office/powerpoint/2010/main" xmlns="" val="90753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1639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1639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1639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11" name="Rectangle 2"/>
          <p:cNvSpPr>
            <a:spLocks noChangeArrowheads="1"/>
          </p:cNvSpPr>
          <p:nvPr/>
        </p:nvSpPr>
        <p:spPr bwMode="auto">
          <a:xfrm>
            <a:off x="1428728" y="3143248"/>
            <a:ext cx="5000625" cy="596900"/>
          </a:xfrm>
          <a:prstGeom prst="rect">
            <a:avLst/>
          </a:prstGeom>
          <a:noFill/>
          <a:ln w="9525">
            <a:noFill/>
            <a:miter lim="800000"/>
            <a:headEnd/>
            <a:tailEnd/>
          </a:ln>
        </p:spPr>
        <p:txBody>
          <a:bodyPr anchor="ctr"/>
          <a:lstStyle/>
          <a:p>
            <a:r>
              <a:rPr lang="es-ES" sz="2000" b="1" dirty="0">
                <a:solidFill>
                  <a:schemeClr val="tx2"/>
                </a:solidFill>
              </a:rPr>
              <a:t>Ejemplo: Sea</a:t>
            </a:r>
            <a:endParaRPr lang="es-ES" sz="2000" dirty="0">
              <a:solidFill>
                <a:schemeClr val="tx2"/>
              </a:solidFill>
            </a:endParaRPr>
          </a:p>
        </p:txBody>
      </p:sp>
      <p:sp>
        <p:nvSpPr>
          <p:cNvPr id="13" name="Rectangle 2"/>
          <p:cNvSpPr>
            <a:spLocks noChangeArrowheads="1"/>
          </p:cNvSpPr>
          <p:nvPr/>
        </p:nvSpPr>
        <p:spPr bwMode="auto">
          <a:xfrm>
            <a:off x="1071538" y="1428736"/>
            <a:ext cx="6858000" cy="2143125"/>
          </a:xfrm>
          <a:prstGeom prst="rect">
            <a:avLst/>
          </a:prstGeom>
          <a:noFill/>
          <a:ln w="9525">
            <a:noFill/>
            <a:miter lim="800000"/>
            <a:headEnd/>
            <a:tailEnd/>
          </a:ln>
        </p:spPr>
        <p:txBody>
          <a:bodyPr anchor="ctr"/>
          <a:lstStyle/>
          <a:p>
            <a:r>
              <a:rPr lang="es-ES" b="1" dirty="0">
                <a:solidFill>
                  <a:srgbClr val="FFFFFF"/>
                </a:solidFill>
              </a:rPr>
              <a:t>OBSERVESE QUE  LA OPERACIÓN DE DIEZMADO ES CONTRARIA  A LA OPERACIÓN DE INTERPOLADO,  PERO NO AL REVES.</a:t>
            </a:r>
          </a:p>
        </p:txBody>
      </p:sp>
      <p:graphicFrame>
        <p:nvGraphicFramePr>
          <p:cNvPr id="16387" name="Object 11"/>
          <p:cNvGraphicFramePr>
            <a:graphicFrameLocks noChangeAspect="1"/>
          </p:cNvGraphicFramePr>
          <p:nvPr/>
        </p:nvGraphicFramePr>
        <p:xfrm>
          <a:off x="3214678" y="3214686"/>
          <a:ext cx="2952750" cy="398463"/>
        </p:xfrm>
        <a:graphic>
          <a:graphicData uri="http://schemas.openxmlformats.org/presentationml/2006/ole">
            <p:oleObj spid="_x0000_s111638" name="Ecuación" r:id="rId3" imgW="1600200" imgH="215900" progId="Equation.3">
              <p:embed/>
            </p:oleObj>
          </a:graphicData>
        </a:graphic>
      </p:graphicFrame>
      <p:pic>
        <p:nvPicPr>
          <p:cNvPr id="16399" name="Picture 13"/>
          <p:cNvPicPr>
            <a:picLocks noChangeAspect="1" noChangeArrowheads="1"/>
          </p:cNvPicPr>
          <p:nvPr/>
        </p:nvPicPr>
        <p:blipFill>
          <a:blip r:embed="rId4" cstate="print"/>
          <a:srcRect/>
          <a:stretch>
            <a:fillRect/>
          </a:stretch>
        </p:blipFill>
        <p:spPr bwMode="auto">
          <a:xfrm>
            <a:off x="2071670" y="4357694"/>
            <a:ext cx="4830763" cy="1058863"/>
          </a:xfrm>
          <a:prstGeom prst="rect">
            <a:avLst/>
          </a:prstGeom>
          <a:noFill/>
          <a:ln w="9525">
            <a:noFill/>
            <a:miter lim="800000"/>
            <a:headEnd/>
            <a:tailEnd/>
          </a:ln>
        </p:spPr>
      </p:pic>
      <p:sp>
        <p:nvSpPr>
          <p:cNvPr id="12" name="11 Rectángulo"/>
          <p:cNvSpPr/>
          <p:nvPr/>
        </p:nvSpPr>
        <p:spPr>
          <a:xfrm>
            <a:off x="6084168" y="188913"/>
            <a:ext cx="2777363" cy="369332"/>
          </a:xfrm>
          <a:prstGeom prst="rect">
            <a:avLst/>
          </a:prstGeom>
        </p:spPr>
        <p:txBody>
          <a:bodyPr wrap="none">
            <a:spAutoFit/>
          </a:bodyPr>
          <a:lstStyle/>
          <a:p>
            <a:r>
              <a:rPr lang="es-ES" b="1" dirty="0">
                <a:solidFill>
                  <a:schemeClr val="tx2"/>
                </a:solidFill>
              </a:rPr>
              <a:t>Señales en tiempo discreto</a:t>
            </a:r>
            <a:endParaRPr lang="es-ES" dirty="0">
              <a:solidFill>
                <a:schemeClr val="tx2"/>
              </a:solidFill>
            </a:endParaRPr>
          </a:p>
        </p:txBody>
      </p:sp>
    </p:spTree>
    <p:extLst>
      <p:ext uri="{BB962C8B-B14F-4D97-AF65-F5344CB8AC3E}">
        <p14:creationId xmlns:p14="http://schemas.microsoft.com/office/powerpoint/2010/main" xmlns="" val="67342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sz="half" idx="4294967295"/>
          </p:nvPr>
        </p:nvSpPr>
        <p:spPr>
          <a:xfrm>
            <a:off x="311393" y="1700808"/>
            <a:ext cx="8809037" cy="4768850"/>
          </a:xfrm>
        </p:spPr>
        <p:txBody>
          <a:bodyPr/>
          <a:lstStyle/>
          <a:p>
            <a:pPr>
              <a:lnSpc>
                <a:spcPct val="80000"/>
              </a:lnSpc>
              <a:defRPr/>
            </a:pPr>
            <a:r>
              <a:rPr lang="es-ES" sz="1600" dirty="0" smtClean="0"/>
              <a:t>Matemáticamente un sistema es una regla usada para asignar una función r(t) (la salida) a una función f(t) (la entrada), esto es:</a:t>
            </a:r>
          </a:p>
          <a:p>
            <a:pPr>
              <a:lnSpc>
                <a:spcPct val="80000"/>
              </a:lnSpc>
              <a:defRPr/>
            </a:pPr>
            <a:endParaRPr lang="es-ES" sz="1600" dirty="0" smtClean="0"/>
          </a:p>
          <a:p>
            <a:pPr>
              <a:lnSpc>
                <a:spcPct val="80000"/>
              </a:lnSpc>
              <a:buFontTx/>
              <a:buNone/>
              <a:defRPr/>
            </a:pPr>
            <a:endParaRPr lang="es-ES" sz="1400" dirty="0" smtClean="0"/>
          </a:p>
          <a:p>
            <a:pPr>
              <a:lnSpc>
                <a:spcPct val="80000"/>
              </a:lnSpc>
              <a:defRPr/>
            </a:pPr>
            <a:endParaRPr lang="es-ES" sz="1400" dirty="0" smtClean="0"/>
          </a:p>
          <a:p>
            <a:pPr>
              <a:lnSpc>
                <a:spcPct val="80000"/>
              </a:lnSpc>
              <a:defRPr/>
            </a:pPr>
            <a:endParaRPr lang="es-ES" sz="1600" dirty="0" smtClean="0"/>
          </a:p>
          <a:p>
            <a:pPr>
              <a:lnSpc>
                <a:spcPct val="80000"/>
              </a:lnSpc>
              <a:buFontTx/>
              <a:buNone/>
              <a:defRPr/>
            </a:pPr>
            <a:r>
              <a:rPr lang="es-ES" sz="1400" dirty="0" smtClean="0"/>
              <a:t>Donde</a:t>
            </a:r>
            <a:r>
              <a:rPr lang="es-ES" sz="1600" dirty="0" smtClean="0"/>
              <a:t>:</a:t>
            </a:r>
          </a:p>
          <a:p>
            <a:pPr>
              <a:lnSpc>
                <a:spcPct val="80000"/>
              </a:lnSpc>
              <a:defRPr/>
            </a:pPr>
            <a:endParaRPr lang="es-ES" sz="1600" dirty="0" smtClean="0"/>
          </a:p>
          <a:p>
            <a:pPr>
              <a:lnSpc>
                <a:spcPct val="80000"/>
              </a:lnSpc>
              <a:buFontTx/>
              <a:buNone/>
              <a:defRPr/>
            </a:pPr>
            <a:r>
              <a:rPr lang="es-ES" sz="1600" dirty="0" smtClean="0"/>
              <a:t>Es la regla, y puede estar en forma de una operación algebraica, una ecuación diferencial y/o integral, etc. En dos sistemas conectados en cascada, la salida del primero es la entrada del segundo formando así, un nuevo sistema completo:</a:t>
            </a:r>
          </a:p>
          <a:p>
            <a:pPr>
              <a:lnSpc>
                <a:spcPct val="80000"/>
              </a:lnSpc>
              <a:defRPr/>
            </a:pPr>
            <a:endParaRPr lang="es-ES" sz="1600" dirty="0" smtClean="0"/>
          </a:p>
          <a:p>
            <a:pPr>
              <a:lnSpc>
                <a:spcPct val="80000"/>
              </a:lnSpc>
              <a:buFontTx/>
              <a:buNone/>
              <a:defRPr/>
            </a:pPr>
            <a:endParaRPr lang="es-ES" sz="1600" dirty="0" smtClean="0"/>
          </a:p>
          <a:p>
            <a:pPr>
              <a:lnSpc>
                <a:spcPct val="80000"/>
              </a:lnSpc>
              <a:buFontTx/>
              <a:buNone/>
              <a:defRPr/>
            </a:pPr>
            <a:endParaRPr lang="es-ES" sz="1600" dirty="0" smtClean="0"/>
          </a:p>
          <a:p>
            <a:pPr>
              <a:lnSpc>
                <a:spcPct val="80000"/>
              </a:lnSpc>
              <a:defRPr/>
            </a:pPr>
            <a:r>
              <a:rPr lang="es-ES" sz="1600" dirty="0" smtClean="0"/>
              <a:t>Según sus propiedades, los sistemas se clasifican en:</a:t>
            </a:r>
          </a:p>
          <a:p>
            <a:pPr>
              <a:lnSpc>
                <a:spcPct val="80000"/>
              </a:lnSpc>
              <a:defRPr/>
            </a:pPr>
            <a:r>
              <a:rPr lang="es-ES" sz="1600" dirty="0" smtClean="0"/>
              <a:t>1. Sistemas Lineales y no lineales</a:t>
            </a:r>
          </a:p>
          <a:p>
            <a:pPr>
              <a:lnSpc>
                <a:spcPct val="80000"/>
              </a:lnSpc>
              <a:defRPr/>
            </a:pPr>
            <a:r>
              <a:rPr lang="es-ES" sz="1600" dirty="0" smtClean="0"/>
              <a:t>2. Sistemas invariantes con el tiempo y variantes con el tiempo.</a:t>
            </a:r>
          </a:p>
          <a:p>
            <a:pPr>
              <a:lnSpc>
                <a:spcPct val="80000"/>
              </a:lnSpc>
              <a:defRPr/>
            </a:pPr>
            <a:r>
              <a:rPr lang="es-ES" sz="1600" dirty="0" smtClean="0"/>
              <a:t>3. Sistemas causales y no causales</a:t>
            </a:r>
          </a:p>
          <a:p>
            <a:pPr>
              <a:lnSpc>
                <a:spcPct val="80000"/>
              </a:lnSpc>
              <a:defRPr/>
            </a:pPr>
            <a:endParaRPr lang="es-ES" sz="1600" dirty="0" smtClean="0"/>
          </a:p>
          <a:p>
            <a:pPr eaLnBrk="1" hangingPunct="1">
              <a:lnSpc>
                <a:spcPct val="80000"/>
              </a:lnSpc>
              <a:buFontTx/>
              <a:buNone/>
              <a:defRPr/>
            </a:pPr>
            <a:endParaRPr lang="es-ES" sz="1600" dirty="0" smtClean="0"/>
          </a:p>
        </p:txBody>
      </p:sp>
      <p:pic>
        <p:nvPicPr>
          <p:cNvPr id="44038" name="Picture 6" descr="FIGURA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040" name="Text Box 4"/>
          <p:cNvSpPr txBox="1">
            <a:spLocks noChangeArrowheads="1"/>
          </p:cNvSpPr>
          <p:nvPr/>
        </p:nvSpPr>
        <p:spPr bwMode="auto">
          <a:xfrm>
            <a:off x="550863" y="866775"/>
            <a:ext cx="75057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400" b="1" u="sng" dirty="0" smtClean="0">
                <a:solidFill>
                  <a:schemeClr val="tx1"/>
                </a:solidFill>
                <a:latin typeface="Arial" charset="0"/>
              </a:rPr>
              <a:t>1</a:t>
            </a:r>
            <a:r>
              <a:rPr lang="es-MX" altLang="es-MX" sz="2400" b="1" u="sng" dirty="0" smtClean="0">
                <a:solidFill>
                  <a:schemeClr val="tx1"/>
                </a:solidFill>
                <a:effectLst/>
                <a:latin typeface="Arial" charset="0"/>
              </a:rPr>
              <a:t>.1.2  Definición y clasificación de sistemas</a:t>
            </a:r>
            <a:endParaRPr lang="es-ES" altLang="es-MX" sz="2400" b="1" u="sng" dirty="0">
              <a:solidFill>
                <a:schemeClr val="tx1"/>
              </a:solidFill>
              <a:effectLst/>
              <a:latin typeface="Arial" charset="0"/>
            </a:endParaRPr>
          </a:p>
        </p:txBody>
      </p:sp>
      <p:sp>
        <p:nvSpPr>
          <p:cNvPr id="296970" name="Rectangle 10"/>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44034" name="Object 9"/>
          <p:cNvGraphicFramePr>
            <a:graphicFrameLocks noChangeAspect="1"/>
          </p:cNvGraphicFramePr>
          <p:nvPr>
            <p:extLst>
              <p:ext uri="{D42A27DB-BD31-4B8C-83A1-F6EECF244321}">
                <p14:modId xmlns:p14="http://schemas.microsoft.com/office/powerpoint/2010/main" xmlns="" val="2296092235"/>
              </p:ext>
            </p:extLst>
          </p:nvPr>
        </p:nvGraphicFramePr>
        <p:xfrm>
          <a:off x="3277394" y="2492896"/>
          <a:ext cx="2052638" cy="457200"/>
        </p:xfrm>
        <a:graphic>
          <a:graphicData uri="http://schemas.openxmlformats.org/presentationml/2006/ole">
            <p:oleObj spid="_x0000_s108633" name="Equation" r:id="rId4" imgW="926698" imgH="253890" progId="Equation.DSMT4">
              <p:embed/>
            </p:oleObj>
          </a:graphicData>
        </a:graphic>
      </p:graphicFrame>
      <p:sp>
        <p:nvSpPr>
          <p:cNvPr id="296972" name="Rectangle 12"/>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44035" name="Object 11"/>
          <p:cNvGraphicFramePr>
            <a:graphicFrameLocks noChangeAspect="1"/>
          </p:cNvGraphicFramePr>
          <p:nvPr/>
        </p:nvGraphicFramePr>
        <p:xfrm>
          <a:off x="2038350" y="3619500"/>
          <a:ext cx="790575" cy="361950"/>
        </p:xfrm>
        <a:graphic>
          <a:graphicData uri="http://schemas.openxmlformats.org/presentationml/2006/ole">
            <p:oleObj spid="_x0000_s108634" name="Equation" r:id="rId5" imgW="558558" imgH="253890" progId="Equation.DSMT4">
              <p:embed/>
            </p:oleObj>
          </a:graphicData>
        </a:graphic>
      </p:graphicFrame>
      <p:sp>
        <p:nvSpPr>
          <p:cNvPr id="296974" name="Rectangle 14"/>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44036" name="Object 13"/>
          <p:cNvGraphicFramePr>
            <a:graphicFrameLocks noChangeAspect="1"/>
          </p:cNvGraphicFramePr>
          <p:nvPr>
            <p:extLst>
              <p:ext uri="{D42A27DB-BD31-4B8C-83A1-F6EECF244321}">
                <p14:modId xmlns:p14="http://schemas.microsoft.com/office/powerpoint/2010/main" xmlns="" val="2199775087"/>
              </p:ext>
            </p:extLst>
          </p:nvPr>
        </p:nvGraphicFramePr>
        <p:xfrm>
          <a:off x="3347864" y="4221088"/>
          <a:ext cx="2471738" cy="457200"/>
        </p:xfrm>
        <a:graphic>
          <a:graphicData uri="http://schemas.openxmlformats.org/presentationml/2006/ole">
            <p:oleObj spid="_x0000_s108635" name="Equation" r:id="rId6" imgW="1269449" imgH="253890" progId="Equation.DSMT4">
              <p:embed/>
            </p:oleObj>
          </a:graphicData>
        </a:graphic>
      </p:graphicFrame>
    </p:spTree>
    <p:extLst>
      <p:ext uri="{BB962C8B-B14F-4D97-AF65-F5344CB8AC3E}">
        <p14:creationId xmlns:p14="http://schemas.microsoft.com/office/powerpoint/2010/main" xmlns="" val="29545128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sz="half" idx="4294967295"/>
          </p:nvPr>
        </p:nvSpPr>
        <p:spPr>
          <a:xfrm>
            <a:off x="379413" y="1671638"/>
            <a:ext cx="8140700" cy="4768850"/>
          </a:xfrm>
        </p:spPr>
        <p:txBody>
          <a:bodyPr/>
          <a:lstStyle/>
          <a:p>
            <a:pPr>
              <a:lnSpc>
                <a:spcPct val="80000"/>
              </a:lnSpc>
              <a:defRPr/>
            </a:pPr>
            <a:r>
              <a:rPr lang="es-ES" sz="1400" dirty="0" smtClean="0"/>
              <a:t>1.SISTEMAS LINEALES. Se dice que un sistema es lineal si responde al principio de superposición, es decir si r1(t) es la respuesta a la función de excitación f1(t) y r2(t) es la respuesta a la función de excitación f2(t), entonces la respuesta a la función de excitación f1(t)+f2(t) será r1(t)+r2(t). </a:t>
            </a:r>
          </a:p>
          <a:p>
            <a:pPr>
              <a:lnSpc>
                <a:spcPct val="80000"/>
              </a:lnSpc>
              <a:defRPr/>
            </a:pPr>
            <a:r>
              <a:rPr lang="es-ES" sz="1400" dirty="0" smtClean="0"/>
              <a:t>En general, la respuesta de un sistema lineal a la función de excitación :</a:t>
            </a:r>
          </a:p>
          <a:p>
            <a:pPr>
              <a:lnSpc>
                <a:spcPct val="80000"/>
              </a:lnSpc>
              <a:defRPr/>
            </a:pPr>
            <a:endParaRPr lang="es-ES" sz="1400" dirty="0" smtClean="0"/>
          </a:p>
          <a:p>
            <a:pPr>
              <a:lnSpc>
                <a:spcPct val="80000"/>
              </a:lnSpc>
              <a:buFontTx/>
              <a:buNone/>
              <a:defRPr/>
            </a:pPr>
            <a:endParaRPr lang="es-ES" sz="1400" dirty="0" smtClean="0"/>
          </a:p>
          <a:p>
            <a:pPr>
              <a:lnSpc>
                <a:spcPct val="80000"/>
              </a:lnSpc>
              <a:defRPr/>
            </a:pPr>
            <a:endParaRPr lang="es-ES" sz="1400" dirty="0" smtClean="0"/>
          </a:p>
          <a:p>
            <a:pPr>
              <a:lnSpc>
                <a:spcPct val="80000"/>
              </a:lnSpc>
              <a:defRPr/>
            </a:pPr>
            <a:endParaRPr lang="es-ES" sz="1400" dirty="0" smtClean="0"/>
          </a:p>
          <a:p>
            <a:pPr>
              <a:lnSpc>
                <a:spcPct val="80000"/>
              </a:lnSpc>
              <a:defRPr/>
            </a:pPr>
            <a:endParaRPr lang="es-ES" sz="1400" dirty="0" smtClean="0"/>
          </a:p>
          <a:p>
            <a:pPr>
              <a:lnSpc>
                <a:spcPct val="80000"/>
              </a:lnSpc>
              <a:defRPr/>
            </a:pPr>
            <a:r>
              <a:rPr lang="es-ES" sz="1400" dirty="0" smtClean="0"/>
              <a:t>Está dada por:</a:t>
            </a:r>
          </a:p>
          <a:p>
            <a:pPr>
              <a:lnSpc>
                <a:spcPct val="80000"/>
              </a:lnSpc>
              <a:defRPr/>
            </a:pPr>
            <a:endParaRPr lang="es-ES" sz="1400" dirty="0" smtClean="0"/>
          </a:p>
          <a:p>
            <a:pPr>
              <a:lnSpc>
                <a:spcPct val="80000"/>
              </a:lnSpc>
              <a:defRPr/>
            </a:pPr>
            <a:endParaRPr lang="es-ES" sz="1400" dirty="0" smtClean="0"/>
          </a:p>
          <a:p>
            <a:pPr>
              <a:lnSpc>
                <a:spcPct val="80000"/>
              </a:lnSpc>
              <a:defRPr/>
            </a:pPr>
            <a:endParaRPr lang="es-ES" sz="1400" dirty="0" smtClean="0"/>
          </a:p>
          <a:p>
            <a:pPr>
              <a:lnSpc>
                <a:spcPct val="80000"/>
              </a:lnSpc>
              <a:defRPr/>
            </a:pPr>
            <a:endParaRPr lang="es-ES" sz="1400" dirty="0" smtClean="0"/>
          </a:p>
          <a:p>
            <a:pPr>
              <a:lnSpc>
                <a:spcPct val="80000"/>
              </a:lnSpc>
              <a:buFontTx/>
              <a:buNone/>
              <a:defRPr/>
            </a:pPr>
            <a:endParaRPr lang="es-ES" sz="1400" dirty="0" smtClean="0"/>
          </a:p>
          <a:p>
            <a:pPr>
              <a:lnSpc>
                <a:spcPct val="80000"/>
              </a:lnSpc>
              <a:defRPr/>
            </a:pPr>
            <a:endParaRPr lang="es-ES" sz="1400" dirty="0" smtClean="0"/>
          </a:p>
          <a:p>
            <a:pPr>
              <a:lnSpc>
                <a:spcPct val="80000"/>
              </a:lnSpc>
              <a:defRPr/>
            </a:pPr>
            <a:r>
              <a:rPr lang="es-ES" sz="1400" dirty="0" smtClean="0"/>
              <a:t>Siendo α y β constantes arbitrarias</a:t>
            </a:r>
          </a:p>
          <a:p>
            <a:pPr>
              <a:lnSpc>
                <a:spcPct val="80000"/>
              </a:lnSpc>
              <a:buFontTx/>
              <a:buNone/>
              <a:defRPr/>
            </a:pPr>
            <a:endParaRPr lang="es-ES" sz="1400" dirty="0" smtClean="0"/>
          </a:p>
        </p:txBody>
      </p:sp>
      <p:pic>
        <p:nvPicPr>
          <p:cNvPr id="45061" name="Picture 6" descr="FIGURA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0039" name="Rectangle 7"/>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45058" name="Object 6"/>
          <p:cNvGraphicFramePr>
            <a:graphicFrameLocks noChangeAspect="1"/>
          </p:cNvGraphicFramePr>
          <p:nvPr/>
        </p:nvGraphicFramePr>
        <p:xfrm>
          <a:off x="3962400" y="2838450"/>
          <a:ext cx="1763713" cy="419100"/>
        </p:xfrm>
        <a:graphic>
          <a:graphicData uri="http://schemas.openxmlformats.org/presentationml/2006/ole">
            <p:oleObj spid="_x0000_s76862" name="Equation" r:id="rId4" imgW="965200" imgH="228600" progId="Equation.DSMT4">
              <p:embed/>
            </p:oleObj>
          </a:graphicData>
        </a:graphic>
      </p:graphicFrame>
      <p:sp>
        <p:nvSpPr>
          <p:cNvPr id="300041" name="Rectangle 9"/>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45059" name="Object 8"/>
          <p:cNvGraphicFramePr>
            <a:graphicFrameLocks noChangeAspect="1"/>
          </p:cNvGraphicFramePr>
          <p:nvPr/>
        </p:nvGraphicFramePr>
        <p:xfrm>
          <a:off x="4114800" y="4076700"/>
          <a:ext cx="1846263" cy="476250"/>
        </p:xfrm>
        <a:graphic>
          <a:graphicData uri="http://schemas.openxmlformats.org/presentationml/2006/ole">
            <p:oleObj spid="_x0000_s76863" name="Equation" r:id="rId5" imgW="889000" imgH="228600" progId="Equation.DSMT4">
              <p:embed/>
            </p:oleObj>
          </a:graphicData>
        </a:graphic>
      </p:graphicFrame>
      <p:sp>
        <p:nvSpPr>
          <p:cNvPr id="9" name="Text Box 4"/>
          <p:cNvSpPr txBox="1">
            <a:spLocks noChangeArrowheads="1"/>
          </p:cNvSpPr>
          <p:nvPr/>
        </p:nvSpPr>
        <p:spPr bwMode="auto">
          <a:xfrm>
            <a:off x="550863" y="866775"/>
            <a:ext cx="75057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400" b="1" u="sng" dirty="0">
                <a:solidFill>
                  <a:schemeClr val="tx1"/>
                </a:solidFill>
                <a:latin typeface="Arial" charset="0"/>
              </a:rPr>
              <a:t>1</a:t>
            </a:r>
            <a:r>
              <a:rPr lang="es-MX" altLang="es-MX" sz="2400" b="1" u="sng" dirty="0" smtClean="0">
                <a:solidFill>
                  <a:schemeClr val="tx1"/>
                </a:solidFill>
                <a:effectLst/>
                <a:latin typeface="Arial" charset="0"/>
              </a:rPr>
              <a:t>.1.1  Definición y clasificación de sistemas</a:t>
            </a:r>
            <a:endParaRPr lang="es-ES" altLang="es-MX" sz="2400" b="1" u="sng" dirty="0">
              <a:solidFill>
                <a:schemeClr val="tx1"/>
              </a:solidFill>
              <a:effectLst/>
              <a:latin typeface="Arial" charset="0"/>
            </a:endParaRPr>
          </a:p>
        </p:txBody>
      </p:sp>
    </p:spTree>
    <p:extLst>
      <p:ext uri="{BB962C8B-B14F-4D97-AF65-F5344CB8AC3E}">
        <p14:creationId xmlns:p14="http://schemas.microsoft.com/office/powerpoint/2010/main" xmlns="" val="9265723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sz="half" idx="4294967295"/>
          </p:nvPr>
        </p:nvSpPr>
        <p:spPr>
          <a:xfrm>
            <a:off x="379413" y="1671638"/>
            <a:ext cx="8140700" cy="4768850"/>
          </a:xfrm>
        </p:spPr>
        <p:txBody>
          <a:bodyPr/>
          <a:lstStyle/>
          <a:p>
            <a:pPr>
              <a:lnSpc>
                <a:spcPct val="80000"/>
              </a:lnSpc>
            </a:pPr>
            <a:r>
              <a:rPr lang="es-ES" altLang="es-MX" sz="2000" smtClean="0"/>
              <a:t>2.SISTEMAS INVARIABLES CON EL TIEMPO. Un sistema es invariable en el tiempo si un corrimiento en el tiempo de la entrada f(t) provoca un corrimiento en el tiempo correspondiente en la salida r(t), de forma que:</a:t>
            </a:r>
          </a:p>
          <a:p>
            <a:pPr>
              <a:lnSpc>
                <a:spcPct val="80000"/>
              </a:lnSpc>
            </a:pPr>
            <a:endParaRPr lang="es-ES" altLang="es-MX" sz="2000" smtClean="0"/>
          </a:p>
          <a:p>
            <a:pPr>
              <a:lnSpc>
                <a:spcPct val="80000"/>
              </a:lnSpc>
            </a:pPr>
            <a:endParaRPr lang="es-ES" altLang="es-MX" sz="2000" smtClean="0"/>
          </a:p>
          <a:p>
            <a:pPr>
              <a:lnSpc>
                <a:spcPct val="80000"/>
              </a:lnSpc>
              <a:buFontTx/>
              <a:buNone/>
            </a:pPr>
            <a:endParaRPr lang="es-ES" altLang="es-MX" sz="2000" smtClean="0"/>
          </a:p>
          <a:p>
            <a:pPr>
              <a:lnSpc>
                <a:spcPct val="80000"/>
              </a:lnSpc>
            </a:pPr>
            <a:endParaRPr lang="es-ES" altLang="es-MX" sz="2000" smtClean="0"/>
          </a:p>
          <a:p>
            <a:pPr>
              <a:lnSpc>
                <a:spcPct val="80000"/>
              </a:lnSpc>
            </a:pPr>
            <a:endParaRPr lang="es-ES" altLang="es-MX" sz="2000" smtClean="0"/>
          </a:p>
          <a:p>
            <a:pPr>
              <a:lnSpc>
                <a:spcPct val="80000"/>
              </a:lnSpc>
            </a:pPr>
            <a:r>
              <a:rPr lang="es-ES" altLang="es-MX" sz="2000" smtClean="0"/>
              <a:t>Cualesquier sistema que no cumpla este requisito se dice que es variable en el tiempo.</a:t>
            </a:r>
          </a:p>
          <a:p>
            <a:pPr>
              <a:lnSpc>
                <a:spcPct val="80000"/>
              </a:lnSpc>
            </a:pPr>
            <a:endParaRPr lang="es-ES" altLang="es-MX" sz="2000" smtClean="0"/>
          </a:p>
          <a:p>
            <a:pPr>
              <a:lnSpc>
                <a:spcPct val="80000"/>
              </a:lnSpc>
              <a:buFontTx/>
              <a:buNone/>
            </a:pPr>
            <a:endParaRPr lang="es-ES" altLang="es-MX" sz="2000" smtClean="0"/>
          </a:p>
        </p:txBody>
      </p:sp>
      <p:pic>
        <p:nvPicPr>
          <p:cNvPr id="46084" name="Picture 6" descr="FIGURA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206" name="Rectangle 6"/>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graphicFrame>
        <p:nvGraphicFramePr>
          <p:cNvPr id="46082" name="Object 5"/>
          <p:cNvGraphicFramePr>
            <a:graphicFrameLocks noChangeAspect="1"/>
          </p:cNvGraphicFramePr>
          <p:nvPr/>
        </p:nvGraphicFramePr>
        <p:xfrm>
          <a:off x="3181350" y="3143250"/>
          <a:ext cx="2281238" cy="419100"/>
        </p:xfrm>
        <a:graphic>
          <a:graphicData uri="http://schemas.openxmlformats.org/presentationml/2006/ole">
            <p:oleObj spid="_x0000_s77856" name="Equation" r:id="rId4" imgW="1396394" imgH="253890" progId="Equation.DSMT4">
              <p:embed/>
            </p:oleObj>
          </a:graphicData>
        </a:graphic>
      </p:graphicFrame>
      <p:sp>
        <p:nvSpPr>
          <p:cNvPr id="7" name="Text Box 4"/>
          <p:cNvSpPr txBox="1">
            <a:spLocks noChangeArrowheads="1"/>
          </p:cNvSpPr>
          <p:nvPr/>
        </p:nvSpPr>
        <p:spPr bwMode="auto">
          <a:xfrm>
            <a:off x="550863" y="866775"/>
            <a:ext cx="75057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400" b="1" u="sng" dirty="0">
                <a:solidFill>
                  <a:schemeClr val="tx1"/>
                </a:solidFill>
                <a:latin typeface="Arial" charset="0"/>
              </a:rPr>
              <a:t>1</a:t>
            </a:r>
            <a:r>
              <a:rPr lang="es-MX" altLang="es-MX" sz="2400" b="1" u="sng" dirty="0" smtClean="0">
                <a:solidFill>
                  <a:schemeClr val="tx1"/>
                </a:solidFill>
                <a:effectLst/>
                <a:latin typeface="Arial" charset="0"/>
              </a:rPr>
              <a:t>.1.1  Definición y clasificación de sistemas</a:t>
            </a:r>
            <a:endParaRPr lang="es-ES" altLang="es-MX" sz="2400" b="1" u="sng" dirty="0">
              <a:solidFill>
                <a:schemeClr val="tx1"/>
              </a:solidFill>
              <a:effectLst/>
              <a:latin typeface="Arial" charset="0"/>
            </a:endParaRPr>
          </a:p>
        </p:txBody>
      </p:sp>
    </p:spTree>
    <p:extLst>
      <p:ext uri="{BB962C8B-B14F-4D97-AF65-F5344CB8AC3E}">
        <p14:creationId xmlns:p14="http://schemas.microsoft.com/office/powerpoint/2010/main" xmlns="" val="32567450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sz="half" idx="4294967295"/>
          </p:nvPr>
        </p:nvSpPr>
        <p:spPr>
          <a:xfrm>
            <a:off x="379413" y="1671638"/>
            <a:ext cx="8140700" cy="4768850"/>
          </a:xfrm>
        </p:spPr>
        <p:txBody>
          <a:bodyPr/>
          <a:lstStyle/>
          <a:p>
            <a:pPr>
              <a:lnSpc>
                <a:spcPct val="80000"/>
              </a:lnSpc>
            </a:pPr>
            <a:r>
              <a:rPr lang="es-ES" altLang="es-MX" sz="2400" smtClean="0"/>
              <a:t>3. CAUSAL O NO CAUSAL. Un sistema físicamente realizable, no puede tener una respuesta de salida antes de ser aplicada una función arbitraria de entrada. Dicho de otra forma, la salida de un sistema físico en t=to o sea r(to) debe depender sólo de los valores de la entrada f(t) para t menor o igual a to. Un sistema que tenga esta propiedad se denomina causal o físicamente realizable. Cualquier sistema que no llene este requisito se llama no causal o no realizable.</a:t>
            </a:r>
          </a:p>
          <a:p>
            <a:pPr>
              <a:lnSpc>
                <a:spcPct val="80000"/>
              </a:lnSpc>
            </a:pPr>
            <a:endParaRPr lang="es-ES" altLang="es-MX" sz="2400" smtClean="0"/>
          </a:p>
          <a:p>
            <a:pPr>
              <a:lnSpc>
                <a:spcPct val="80000"/>
              </a:lnSpc>
            </a:pPr>
            <a:r>
              <a:rPr lang="es-ES" altLang="es-MX" sz="2400" smtClean="0"/>
              <a:t>Se dice que un sistema </a:t>
            </a:r>
            <a:r>
              <a:rPr lang="es-ES" altLang="es-MX" sz="2400" b="1" i="1" smtClean="0"/>
              <a:t>filtra</a:t>
            </a:r>
            <a:r>
              <a:rPr lang="es-ES" altLang="es-MX" sz="2400" smtClean="0"/>
              <a:t>, si se diseña para producir un cambio en la señal de entrada.</a:t>
            </a:r>
          </a:p>
          <a:p>
            <a:pPr>
              <a:lnSpc>
                <a:spcPct val="80000"/>
              </a:lnSpc>
            </a:pPr>
            <a:r>
              <a:rPr lang="es-ES" altLang="es-MX" sz="2400" smtClean="0"/>
              <a:t>La </a:t>
            </a:r>
            <a:r>
              <a:rPr lang="es-ES" altLang="es-MX" sz="2400" b="1" i="1" smtClean="0"/>
              <a:t>distorsión</a:t>
            </a:r>
            <a:r>
              <a:rPr lang="es-ES" altLang="es-MX" sz="2400" smtClean="0"/>
              <a:t> de un sistema se presenta cuando éste ocasiona un cambio en la señal de entrada no controlado o intencionado</a:t>
            </a:r>
          </a:p>
          <a:p>
            <a:pPr>
              <a:lnSpc>
                <a:spcPct val="80000"/>
              </a:lnSpc>
            </a:pPr>
            <a:endParaRPr lang="es-ES" altLang="es-MX" sz="2400" smtClean="0"/>
          </a:p>
          <a:p>
            <a:pPr>
              <a:lnSpc>
                <a:spcPct val="80000"/>
              </a:lnSpc>
              <a:buFontTx/>
              <a:buNone/>
            </a:pPr>
            <a:endParaRPr lang="es-ES" altLang="es-MX" sz="2400" smtClean="0"/>
          </a:p>
        </p:txBody>
      </p:sp>
      <p:pic>
        <p:nvPicPr>
          <p:cNvPr id="96259" name="Picture 6"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4"/>
          <p:cNvSpPr txBox="1">
            <a:spLocks noChangeArrowheads="1"/>
          </p:cNvSpPr>
          <p:nvPr/>
        </p:nvSpPr>
        <p:spPr bwMode="auto">
          <a:xfrm>
            <a:off x="550863" y="866775"/>
            <a:ext cx="75057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400" b="1" u="sng" dirty="0">
                <a:solidFill>
                  <a:schemeClr val="tx1"/>
                </a:solidFill>
                <a:latin typeface="Arial" charset="0"/>
              </a:rPr>
              <a:t>1</a:t>
            </a:r>
            <a:r>
              <a:rPr lang="es-MX" altLang="es-MX" sz="2400" b="1" u="sng" dirty="0" smtClean="0">
                <a:solidFill>
                  <a:schemeClr val="tx1"/>
                </a:solidFill>
                <a:effectLst/>
                <a:latin typeface="Arial" charset="0"/>
              </a:rPr>
              <a:t>.1.1  Definición y clasificación de sistemas</a:t>
            </a:r>
            <a:endParaRPr lang="es-ES" altLang="es-MX" sz="2400" b="1" u="sng" dirty="0">
              <a:solidFill>
                <a:schemeClr val="tx1"/>
              </a:solidFill>
              <a:effectLst/>
              <a:latin typeface="Arial" charset="0"/>
            </a:endParaRPr>
          </a:p>
        </p:txBody>
      </p:sp>
    </p:spTree>
    <p:extLst>
      <p:ext uri="{BB962C8B-B14F-4D97-AF65-F5344CB8AC3E}">
        <p14:creationId xmlns:p14="http://schemas.microsoft.com/office/powerpoint/2010/main" xmlns="" val="2746984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2063750" y="381000"/>
            <a:ext cx="5905500" cy="6107113"/>
          </a:xfrm>
          <a:prstGeom prst="rect">
            <a:avLst/>
          </a:prstGeom>
          <a:noFill/>
          <a:ln w="9525">
            <a:noFill/>
            <a:miter lim="800000"/>
            <a:headEnd/>
            <a:tailEnd/>
          </a:ln>
          <a:effectLst/>
        </p:spPr>
        <p:txBody>
          <a:bodyPr anchor="ctr"/>
          <a:lstStyle/>
          <a:p>
            <a:pPr algn="ctr">
              <a:defRPr/>
            </a:pPr>
            <a:r>
              <a:rPr lang="es-MX" sz="4800" b="1" dirty="0">
                <a:effectLst>
                  <a:outerShdw blurRad="38100" dist="38100" dir="2700000" algn="tl">
                    <a:srgbClr val="000000"/>
                  </a:outerShdw>
                </a:effectLst>
              </a:rPr>
              <a:t>Unidad </a:t>
            </a:r>
            <a:r>
              <a:rPr lang="es-MX" sz="4800" b="1" dirty="0" smtClean="0">
                <a:effectLst>
                  <a:outerShdw blurRad="38100" dist="38100" dir="2700000" algn="tl">
                    <a:srgbClr val="000000"/>
                  </a:outerShdw>
                </a:effectLst>
              </a:rPr>
              <a:t>1</a:t>
            </a:r>
            <a:r>
              <a:rPr lang="es-MX" sz="4800" b="1" dirty="0">
                <a:effectLst>
                  <a:outerShdw blurRad="38100" dist="38100" dir="2700000" algn="tl">
                    <a:srgbClr val="000000"/>
                  </a:outerShdw>
                </a:effectLst>
              </a:rPr>
              <a:t/>
            </a:r>
            <a:br>
              <a:rPr lang="es-MX" sz="4800" b="1" dirty="0">
                <a:effectLst>
                  <a:outerShdw blurRad="38100" dist="38100" dir="2700000" algn="tl">
                    <a:srgbClr val="000000"/>
                  </a:outerShdw>
                </a:effectLst>
              </a:rPr>
            </a:br>
            <a:r>
              <a:rPr lang="es-MX" sz="4800" b="1" dirty="0">
                <a:effectLst>
                  <a:outerShdw blurRad="38100" dist="38100" dir="2700000" algn="tl">
                    <a:srgbClr val="000000"/>
                  </a:outerShdw>
                </a:effectLst>
              </a:rPr>
              <a:t/>
            </a:r>
            <a:br>
              <a:rPr lang="es-MX" sz="4800" b="1" dirty="0">
                <a:effectLst>
                  <a:outerShdw blurRad="38100" dist="38100" dir="2700000" algn="tl">
                    <a:srgbClr val="000000"/>
                  </a:outerShdw>
                </a:effectLst>
              </a:rPr>
            </a:br>
            <a:r>
              <a:rPr lang="es-MX" sz="4800" b="1" dirty="0" smtClean="0">
                <a:effectLst>
                  <a:outerShdw blurRad="38100" dist="38100" dir="2700000" algn="tl">
                    <a:srgbClr val="000000"/>
                  </a:outerShdw>
                </a:effectLst>
              </a:rPr>
              <a:t>Señales y Sistemas en comunicaciones</a:t>
            </a:r>
            <a:endParaRPr lang="es-ES" sz="4800" b="1" dirty="0">
              <a:effectLst>
                <a:outerShdw blurRad="38100" dist="38100" dir="2700000" algn="tl">
                  <a:srgbClr val="000000"/>
                </a:outerShdw>
              </a:effectLst>
            </a:endParaRPr>
          </a:p>
        </p:txBody>
      </p:sp>
    </p:spTree>
    <p:extLst>
      <p:ext uri="{BB962C8B-B14F-4D97-AF65-F5344CB8AC3E}">
        <p14:creationId xmlns:p14="http://schemas.microsoft.com/office/powerpoint/2010/main" xmlns="" val="207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2" descr="FIGURA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1315" name="Rectangle 3"/>
          <p:cNvSpPr>
            <a:spLocks noChangeArrowheads="1"/>
          </p:cNvSpPr>
          <p:nvPr/>
        </p:nvSpPr>
        <p:spPr bwMode="auto">
          <a:xfrm>
            <a:off x="0" y="26352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52229" name="Rectangle 4"/>
          <p:cNvSpPr>
            <a:spLocks noChangeArrowheads="1"/>
          </p:cNvSpPr>
          <p:nvPr/>
        </p:nvSpPr>
        <p:spPr bwMode="auto">
          <a:xfrm>
            <a:off x="0" y="1589088"/>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52230" name="Rectangle 5"/>
          <p:cNvSpPr>
            <a:spLocks noChangeArrowheads="1"/>
          </p:cNvSpPr>
          <p:nvPr/>
        </p:nvSpPr>
        <p:spPr bwMode="auto">
          <a:xfrm>
            <a:off x="0" y="5073650"/>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52231" name="Rectangle 6"/>
          <p:cNvSpPr>
            <a:spLocks noChangeArrowheads="1"/>
          </p:cNvSpPr>
          <p:nvPr/>
        </p:nvSpPr>
        <p:spPr bwMode="auto">
          <a:xfrm>
            <a:off x="0" y="5387975"/>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52232" name="Rectangle 7"/>
          <p:cNvSpPr>
            <a:spLocks noChangeArrowheads="1"/>
          </p:cNvSpPr>
          <p:nvPr/>
        </p:nvSpPr>
        <p:spPr bwMode="auto">
          <a:xfrm>
            <a:off x="7380288" y="5478463"/>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52233" name="Text Box 8"/>
          <p:cNvSpPr txBox="1">
            <a:spLocks noChangeArrowheads="1"/>
          </p:cNvSpPr>
          <p:nvPr/>
        </p:nvSpPr>
        <p:spPr bwMode="auto">
          <a:xfrm>
            <a:off x="468313" y="476250"/>
            <a:ext cx="77755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endParaRPr lang="es-MX" altLang="es-MX" sz="2400" b="1">
              <a:solidFill>
                <a:schemeClr val="tx1"/>
              </a:solidFill>
              <a:effectLst/>
              <a:latin typeface="Arial" charset="0"/>
            </a:endParaRPr>
          </a:p>
        </p:txBody>
      </p:sp>
      <p:sp>
        <p:nvSpPr>
          <p:cNvPr id="141321" name="Rectangle 9"/>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1322" name="Rectangle 10"/>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1323" name="Rectangle 11"/>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1324" name="Rectangle 12"/>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1325" name="Rectangle 13"/>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1326" name="Rectangle 14"/>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1327" name="Rectangle 15"/>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1328" name="Rectangle 16"/>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1329" name="Rectangle 17"/>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1330" name="Rectangle 18"/>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1331" name="Rectangle 19"/>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1332" name="Rectangle 20"/>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1333" name="Rectangle 21"/>
          <p:cNvSpPr>
            <a:spLocks noChangeArrowheads="1"/>
          </p:cNvSpPr>
          <p:nvPr/>
        </p:nvSpPr>
        <p:spPr bwMode="auto">
          <a:xfrm>
            <a:off x="1350963" y="2089150"/>
            <a:ext cx="184150" cy="701675"/>
          </a:xfrm>
          <a:prstGeom prst="rect">
            <a:avLst/>
          </a:prstGeom>
          <a:noFill/>
          <a:ln w="9525">
            <a:noFill/>
            <a:miter lim="800000"/>
            <a:headEnd/>
            <a:tailEnd/>
          </a:ln>
          <a:effectLst/>
        </p:spPr>
        <p:txBody>
          <a:bodyPr wrap="none">
            <a:spAutoFit/>
          </a:bodyPr>
          <a:lstStyle/>
          <a:p>
            <a:pPr>
              <a:defRPr/>
            </a:pPr>
            <a:endParaRPr lang="es-ES"/>
          </a:p>
        </p:txBody>
      </p:sp>
      <p:sp>
        <p:nvSpPr>
          <p:cNvPr id="141337" name="Rectangle 25"/>
          <p:cNvSpPr>
            <a:spLocks noChangeArrowheads="1"/>
          </p:cNvSpPr>
          <p:nvPr/>
        </p:nvSpPr>
        <p:spPr bwMode="auto">
          <a:xfrm>
            <a:off x="0" y="2382838"/>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52251" name="Text Box 26"/>
          <p:cNvSpPr txBox="1">
            <a:spLocks noChangeArrowheads="1"/>
          </p:cNvSpPr>
          <p:nvPr/>
        </p:nvSpPr>
        <p:spPr bwMode="auto">
          <a:xfrm>
            <a:off x="1403350" y="5734050"/>
            <a:ext cx="63373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800" b="1" dirty="0">
                <a:solidFill>
                  <a:schemeClr val="tx1"/>
                </a:solidFill>
                <a:effectLst/>
                <a:latin typeface="Arial" charset="0"/>
              </a:rPr>
              <a:t>Figura </a:t>
            </a:r>
            <a:r>
              <a:rPr lang="es-MX" altLang="es-MX" sz="1800" b="1" dirty="0" smtClean="0">
                <a:solidFill>
                  <a:schemeClr val="tx1"/>
                </a:solidFill>
                <a:effectLst/>
                <a:latin typeface="Arial" charset="0"/>
              </a:rPr>
              <a:t>1.2.1</a:t>
            </a:r>
            <a:r>
              <a:rPr lang="es-MX" altLang="es-MX" sz="1800" dirty="0" smtClean="0">
                <a:solidFill>
                  <a:schemeClr val="tx1"/>
                </a:solidFill>
                <a:effectLst/>
                <a:latin typeface="Arial" charset="0"/>
              </a:rPr>
              <a:t> </a:t>
            </a:r>
            <a:r>
              <a:rPr lang="es-MX" altLang="es-MX" sz="1600" b="1" dirty="0">
                <a:solidFill>
                  <a:schemeClr val="tx1"/>
                </a:solidFill>
                <a:effectLst/>
                <a:latin typeface="Arial" charset="0"/>
              </a:rPr>
              <a:t>Modelo de un sistema básico de comunicación</a:t>
            </a:r>
            <a:endParaRPr lang="es-ES" altLang="es-MX" sz="1600" b="1" dirty="0">
              <a:solidFill>
                <a:schemeClr val="tx1"/>
              </a:solidFill>
              <a:effectLst/>
              <a:latin typeface="Arial" charset="0"/>
            </a:endParaRPr>
          </a:p>
        </p:txBody>
      </p:sp>
      <p:graphicFrame>
        <p:nvGraphicFramePr>
          <p:cNvPr id="52226" name="Object 27"/>
          <p:cNvGraphicFramePr>
            <a:graphicFrameLocks noChangeAspect="1"/>
          </p:cNvGraphicFramePr>
          <p:nvPr/>
        </p:nvGraphicFramePr>
        <p:xfrm>
          <a:off x="179388" y="2781300"/>
          <a:ext cx="8675687" cy="2365375"/>
        </p:xfrm>
        <a:graphic>
          <a:graphicData uri="http://schemas.openxmlformats.org/presentationml/2006/ole">
            <p:oleObj spid="_x0000_s110618" r:id="rId4" imgW="5102796" imgH="1392313" progId="">
              <p:embed/>
            </p:oleObj>
          </a:graphicData>
        </a:graphic>
      </p:graphicFrame>
      <p:sp>
        <p:nvSpPr>
          <p:cNvPr id="28" name="Text Box 5"/>
          <p:cNvSpPr txBox="1">
            <a:spLocks noChangeArrowheads="1"/>
          </p:cNvSpPr>
          <p:nvPr/>
        </p:nvSpPr>
        <p:spPr bwMode="auto">
          <a:xfrm>
            <a:off x="827584" y="536509"/>
            <a:ext cx="7319962" cy="584775"/>
          </a:xfrm>
          <a:prstGeom prst="rect">
            <a:avLst/>
          </a:prstGeom>
          <a:noFill/>
          <a:ln w="9525">
            <a:noFill/>
            <a:miter lim="800000"/>
            <a:headEnd/>
            <a:tailEnd/>
          </a:ln>
          <a:effec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3200" b="1" dirty="0" smtClean="0">
                <a:solidFill>
                  <a:schemeClr val="tx1"/>
                </a:solidFill>
                <a:effectLst>
                  <a:outerShdw blurRad="38100" dist="38100" dir="2700000" algn="tl">
                    <a:srgbClr val="000000"/>
                  </a:outerShdw>
                </a:effectLst>
                <a:latin typeface="Arial" charset="0"/>
              </a:rPr>
              <a:t>1.2 Sistemas de comunicaciones</a:t>
            </a:r>
            <a:endParaRPr lang="es-ES" altLang="es-MX" sz="3200" b="1" dirty="0">
              <a:solidFill>
                <a:schemeClr val="tx1"/>
              </a:solidFill>
              <a:effectLst>
                <a:outerShdw blurRad="38100" dist="38100" dir="2700000" algn="tl">
                  <a:srgbClr val="000000"/>
                </a:outerShdw>
              </a:effectLst>
              <a:latin typeface="Arial" charset="0"/>
            </a:endParaRPr>
          </a:p>
        </p:txBody>
      </p:sp>
      <p:sp>
        <p:nvSpPr>
          <p:cNvPr id="29" name="Text Box 4"/>
          <p:cNvSpPr txBox="1">
            <a:spLocks noChangeArrowheads="1"/>
          </p:cNvSpPr>
          <p:nvPr/>
        </p:nvSpPr>
        <p:spPr bwMode="auto">
          <a:xfrm>
            <a:off x="971600" y="1169342"/>
            <a:ext cx="409314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400" b="1" u="sng" dirty="0" smtClean="0">
                <a:solidFill>
                  <a:schemeClr val="tx1"/>
                </a:solidFill>
                <a:latin typeface="Arial" charset="0"/>
              </a:rPr>
              <a:t>1</a:t>
            </a:r>
            <a:r>
              <a:rPr lang="es-MX" altLang="es-MX" sz="2400" b="1" u="sng" dirty="0" smtClean="0">
                <a:solidFill>
                  <a:schemeClr val="tx1"/>
                </a:solidFill>
                <a:effectLst/>
                <a:latin typeface="Arial" charset="0"/>
              </a:rPr>
              <a:t>.2.1  Diagrama </a:t>
            </a:r>
            <a:r>
              <a:rPr lang="es-MX" altLang="es-MX" sz="2400" b="1" u="sng" dirty="0" smtClean="0">
                <a:solidFill>
                  <a:schemeClr val="tx1"/>
                </a:solidFill>
                <a:latin typeface="Arial" charset="0"/>
              </a:rPr>
              <a:t>a bloques</a:t>
            </a:r>
            <a:endParaRPr lang="es-ES" altLang="es-MX" sz="2400" b="1" u="sng" dirty="0">
              <a:solidFill>
                <a:schemeClr val="tx1"/>
              </a:solidFill>
              <a:effectLst/>
              <a:latin typeface="Arial" charset="0"/>
            </a:endParaRPr>
          </a:p>
        </p:txBody>
      </p:sp>
    </p:spTree>
    <p:extLst>
      <p:ext uri="{BB962C8B-B14F-4D97-AF65-F5344CB8AC3E}">
        <p14:creationId xmlns:p14="http://schemas.microsoft.com/office/powerpoint/2010/main" xmlns="" val="22730499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2339" name="Rectangle 3"/>
          <p:cNvSpPr>
            <a:spLocks noChangeArrowheads="1"/>
          </p:cNvSpPr>
          <p:nvPr/>
        </p:nvSpPr>
        <p:spPr bwMode="auto">
          <a:xfrm>
            <a:off x="0" y="344487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04452" name="Rectangle 4"/>
          <p:cNvSpPr>
            <a:spLocks noChangeArrowheads="1"/>
          </p:cNvSpPr>
          <p:nvPr/>
        </p:nvSpPr>
        <p:spPr bwMode="auto">
          <a:xfrm>
            <a:off x="0" y="6197600"/>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grpSp>
        <p:nvGrpSpPr>
          <p:cNvPr id="104453" name="Group 5"/>
          <p:cNvGrpSpPr>
            <a:grpSpLocks/>
          </p:cNvGrpSpPr>
          <p:nvPr/>
        </p:nvGrpSpPr>
        <p:grpSpPr bwMode="auto">
          <a:xfrm>
            <a:off x="0" y="1457325"/>
            <a:ext cx="8172450" cy="4891088"/>
            <a:chOff x="0" y="346"/>
            <a:chExt cx="5148" cy="3081"/>
          </a:xfrm>
        </p:grpSpPr>
        <p:sp>
          <p:nvSpPr>
            <p:cNvPr id="104481" name="Rectangle 6"/>
            <p:cNvSpPr>
              <a:spLocks noChangeArrowheads="1"/>
            </p:cNvSpPr>
            <p:nvPr/>
          </p:nvSpPr>
          <p:spPr bwMode="auto">
            <a:xfrm>
              <a:off x="0" y="1001"/>
              <a:ext cx="1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4482" name="Rectangle 7"/>
            <p:cNvSpPr>
              <a:spLocks noChangeArrowheads="1"/>
            </p:cNvSpPr>
            <p:nvPr/>
          </p:nvSpPr>
          <p:spPr bwMode="auto">
            <a:xfrm>
              <a:off x="0" y="3196"/>
              <a:ext cx="1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4483" name="Text Box 8"/>
            <p:cNvSpPr txBox="1">
              <a:spLocks noChangeArrowheads="1"/>
            </p:cNvSpPr>
            <p:nvPr/>
          </p:nvSpPr>
          <p:spPr bwMode="auto">
            <a:xfrm>
              <a:off x="2562" y="346"/>
              <a:ext cx="2586" cy="1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ES" altLang="es-MX" sz="1800" b="1">
                  <a:solidFill>
                    <a:schemeClr val="tx1"/>
                  </a:solidFill>
                  <a:effectLst/>
                  <a:latin typeface="Arial" charset="0"/>
                </a:rPr>
                <a:t>Es un dispositivo que convierte el mensaje (forma de energía) en una señal eléctrica, la cual puede ser procesada por el transmisor; ejemplo: un micrófono o una videocámara</a:t>
              </a:r>
            </a:p>
          </p:txBody>
        </p:sp>
      </p:grpSp>
      <p:grpSp>
        <p:nvGrpSpPr>
          <p:cNvPr id="104454" name="Group 9"/>
          <p:cNvGrpSpPr>
            <a:grpSpLocks/>
          </p:cNvGrpSpPr>
          <p:nvPr/>
        </p:nvGrpSpPr>
        <p:grpSpPr bwMode="auto">
          <a:xfrm>
            <a:off x="468313" y="1241425"/>
            <a:ext cx="7775575" cy="5368925"/>
            <a:chOff x="295" y="782"/>
            <a:chExt cx="4898" cy="3382"/>
          </a:xfrm>
        </p:grpSpPr>
        <p:sp>
          <p:nvSpPr>
            <p:cNvPr id="104455" name="Text Box 10"/>
            <p:cNvSpPr txBox="1">
              <a:spLocks noChangeArrowheads="1"/>
            </p:cNvSpPr>
            <p:nvPr/>
          </p:nvSpPr>
          <p:spPr bwMode="auto">
            <a:xfrm>
              <a:off x="295" y="782"/>
              <a:ext cx="489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endParaRPr lang="es-MX" altLang="es-MX" sz="2400" b="1">
                <a:solidFill>
                  <a:schemeClr val="tx1"/>
                </a:solidFill>
                <a:effectLst/>
                <a:latin typeface="Arial" charset="0"/>
              </a:endParaRPr>
            </a:p>
          </p:txBody>
        </p:sp>
        <p:sp>
          <p:nvSpPr>
            <p:cNvPr id="104456" name="Rectangle 11"/>
            <p:cNvSpPr>
              <a:spLocks noChangeArrowheads="1"/>
            </p:cNvSpPr>
            <p:nvPr/>
          </p:nvSpPr>
          <p:spPr bwMode="auto">
            <a:xfrm>
              <a:off x="4649" y="3933"/>
              <a:ext cx="1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42348" name="Rectangle 12"/>
            <p:cNvSpPr>
              <a:spLocks noChangeArrowheads="1"/>
            </p:cNvSpPr>
            <p:nvPr/>
          </p:nvSpPr>
          <p:spPr bwMode="auto">
            <a:xfrm>
              <a:off x="1025" y="1517"/>
              <a:ext cx="116" cy="442"/>
            </a:xfrm>
            <a:prstGeom prst="rect">
              <a:avLst/>
            </a:prstGeom>
            <a:noFill/>
            <a:ln w="9525">
              <a:noFill/>
              <a:miter lim="800000"/>
              <a:headEnd/>
              <a:tailEnd/>
            </a:ln>
            <a:effectLst/>
          </p:spPr>
          <p:txBody>
            <a:bodyPr wrap="none" anchor="ctr">
              <a:spAutoFit/>
            </a:bodyPr>
            <a:lstStyle/>
            <a:p>
              <a:pPr>
                <a:defRPr/>
              </a:pPr>
              <a:endParaRPr lang="es-ES"/>
            </a:p>
          </p:txBody>
        </p:sp>
        <p:sp>
          <p:nvSpPr>
            <p:cNvPr id="142349" name="Rectangle 13"/>
            <p:cNvSpPr>
              <a:spLocks noChangeArrowheads="1"/>
            </p:cNvSpPr>
            <p:nvPr/>
          </p:nvSpPr>
          <p:spPr bwMode="auto">
            <a:xfrm>
              <a:off x="1025" y="1517"/>
              <a:ext cx="116" cy="442"/>
            </a:xfrm>
            <a:prstGeom prst="rect">
              <a:avLst/>
            </a:prstGeom>
            <a:noFill/>
            <a:ln w="9525">
              <a:noFill/>
              <a:miter lim="800000"/>
              <a:headEnd/>
              <a:tailEnd/>
            </a:ln>
            <a:effectLst/>
          </p:spPr>
          <p:txBody>
            <a:bodyPr wrap="none" anchor="ctr">
              <a:spAutoFit/>
            </a:bodyPr>
            <a:lstStyle/>
            <a:p>
              <a:pPr>
                <a:defRPr/>
              </a:pPr>
              <a:endParaRPr lang="es-ES"/>
            </a:p>
          </p:txBody>
        </p:sp>
        <p:sp>
          <p:nvSpPr>
            <p:cNvPr id="142350" name="Rectangle 14"/>
            <p:cNvSpPr>
              <a:spLocks noChangeArrowheads="1"/>
            </p:cNvSpPr>
            <p:nvPr/>
          </p:nvSpPr>
          <p:spPr bwMode="auto">
            <a:xfrm>
              <a:off x="1025" y="1517"/>
              <a:ext cx="116" cy="442"/>
            </a:xfrm>
            <a:prstGeom prst="rect">
              <a:avLst/>
            </a:prstGeom>
            <a:noFill/>
            <a:ln w="9525">
              <a:noFill/>
              <a:miter lim="800000"/>
              <a:headEnd/>
              <a:tailEnd/>
            </a:ln>
            <a:effectLst/>
          </p:spPr>
          <p:txBody>
            <a:bodyPr wrap="none" anchor="ctr">
              <a:spAutoFit/>
            </a:bodyPr>
            <a:lstStyle/>
            <a:p>
              <a:pPr>
                <a:defRPr/>
              </a:pPr>
              <a:endParaRPr lang="es-ES"/>
            </a:p>
          </p:txBody>
        </p:sp>
        <p:sp>
          <p:nvSpPr>
            <p:cNvPr id="142351" name="Rectangle 15"/>
            <p:cNvSpPr>
              <a:spLocks noChangeArrowheads="1"/>
            </p:cNvSpPr>
            <p:nvPr/>
          </p:nvSpPr>
          <p:spPr bwMode="auto">
            <a:xfrm>
              <a:off x="1025" y="1517"/>
              <a:ext cx="116" cy="442"/>
            </a:xfrm>
            <a:prstGeom prst="rect">
              <a:avLst/>
            </a:prstGeom>
            <a:noFill/>
            <a:ln w="9525">
              <a:noFill/>
              <a:miter lim="800000"/>
              <a:headEnd/>
              <a:tailEnd/>
            </a:ln>
            <a:effectLst/>
          </p:spPr>
          <p:txBody>
            <a:bodyPr wrap="none" anchor="ctr">
              <a:spAutoFit/>
            </a:bodyPr>
            <a:lstStyle/>
            <a:p>
              <a:pPr>
                <a:defRPr/>
              </a:pPr>
              <a:endParaRPr lang="es-ES"/>
            </a:p>
          </p:txBody>
        </p:sp>
        <p:sp>
          <p:nvSpPr>
            <p:cNvPr id="142352" name="Rectangle 16"/>
            <p:cNvSpPr>
              <a:spLocks noChangeArrowheads="1"/>
            </p:cNvSpPr>
            <p:nvPr/>
          </p:nvSpPr>
          <p:spPr bwMode="auto">
            <a:xfrm>
              <a:off x="1025" y="1517"/>
              <a:ext cx="116" cy="442"/>
            </a:xfrm>
            <a:prstGeom prst="rect">
              <a:avLst/>
            </a:prstGeom>
            <a:noFill/>
            <a:ln w="9525">
              <a:noFill/>
              <a:miter lim="800000"/>
              <a:headEnd/>
              <a:tailEnd/>
            </a:ln>
            <a:effectLst/>
          </p:spPr>
          <p:txBody>
            <a:bodyPr wrap="none" anchor="ctr">
              <a:spAutoFit/>
            </a:bodyPr>
            <a:lstStyle/>
            <a:p>
              <a:pPr>
                <a:defRPr/>
              </a:pPr>
              <a:endParaRPr lang="es-ES"/>
            </a:p>
          </p:txBody>
        </p:sp>
        <p:sp>
          <p:nvSpPr>
            <p:cNvPr id="142353" name="Rectangle 17"/>
            <p:cNvSpPr>
              <a:spLocks noChangeArrowheads="1"/>
            </p:cNvSpPr>
            <p:nvPr/>
          </p:nvSpPr>
          <p:spPr bwMode="auto">
            <a:xfrm>
              <a:off x="851" y="1606"/>
              <a:ext cx="116" cy="442"/>
            </a:xfrm>
            <a:prstGeom prst="rect">
              <a:avLst/>
            </a:prstGeom>
            <a:noFill/>
            <a:ln w="9525">
              <a:noFill/>
              <a:miter lim="800000"/>
              <a:headEnd/>
              <a:tailEnd/>
            </a:ln>
            <a:effectLst/>
          </p:spPr>
          <p:txBody>
            <a:bodyPr wrap="none" anchor="ctr">
              <a:spAutoFit/>
            </a:bodyPr>
            <a:lstStyle/>
            <a:p>
              <a:pPr>
                <a:defRPr/>
              </a:pPr>
              <a:endParaRPr lang="es-ES"/>
            </a:p>
          </p:txBody>
        </p:sp>
        <p:sp>
          <p:nvSpPr>
            <p:cNvPr id="142354" name="Rectangle 18"/>
            <p:cNvSpPr>
              <a:spLocks noChangeArrowheads="1"/>
            </p:cNvSpPr>
            <p:nvPr/>
          </p:nvSpPr>
          <p:spPr bwMode="auto">
            <a:xfrm>
              <a:off x="851" y="1606"/>
              <a:ext cx="116" cy="442"/>
            </a:xfrm>
            <a:prstGeom prst="rect">
              <a:avLst/>
            </a:prstGeom>
            <a:noFill/>
            <a:ln w="9525">
              <a:noFill/>
              <a:miter lim="800000"/>
              <a:headEnd/>
              <a:tailEnd/>
            </a:ln>
            <a:effectLst/>
          </p:spPr>
          <p:txBody>
            <a:bodyPr wrap="none" anchor="ctr">
              <a:spAutoFit/>
            </a:bodyPr>
            <a:lstStyle/>
            <a:p>
              <a:pPr>
                <a:defRPr/>
              </a:pPr>
              <a:endParaRPr lang="es-ES"/>
            </a:p>
          </p:txBody>
        </p:sp>
        <p:sp>
          <p:nvSpPr>
            <p:cNvPr id="142355" name="Rectangle 19"/>
            <p:cNvSpPr>
              <a:spLocks noChangeArrowheads="1"/>
            </p:cNvSpPr>
            <p:nvPr/>
          </p:nvSpPr>
          <p:spPr bwMode="auto">
            <a:xfrm>
              <a:off x="851" y="1606"/>
              <a:ext cx="116" cy="442"/>
            </a:xfrm>
            <a:prstGeom prst="rect">
              <a:avLst/>
            </a:prstGeom>
            <a:noFill/>
            <a:ln w="9525">
              <a:noFill/>
              <a:miter lim="800000"/>
              <a:headEnd/>
              <a:tailEnd/>
            </a:ln>
            <a:effectLst/>
          </p:spPr>
          <p:txBody>
            <a:bodyPr wrap="none" anchor="ctr">
              <a:spAutoFit/>
            </a:bodyPr>
            <a:lstStyle/>
            <a:p>
              <a:pPr>
                <a:defRPr/>
              </a:pPr>
              <a:endParaRPr lang="es-ES"/>
            </a:p>
          </p:txBody>
        </p:sp>
        <p:sp>
          <p:nvSpPr>
            <p:cNvPr id="142356" name="Rectangle 20"/>
            <p:cNvSpPr>
              <a:spLocks noChangeArrowheads="1"/>
            </p:cNvSpPr>
            <p:nvPr/>
          </p:nvSpPr>
          <p:spPr bwMode="auto">
            <a:xfrm>
              <a:off x="851" y="1606"/>
              <a:ext cx="116" cy="442"/>
            </a:xfrm>
            <a:prstGeom prst="rect">
              <a:avLst/>
            </a:prstGeom>
            <a:noFill/>
            <a:ln w="9525">
              <a:noFill/>
              <a:miter lim="800000"/>
              <a:headEnd/>
              <a:tailEnd/>
            </a:ln>
            <a:effectLst/>
          </p:spPr>
          <p:txBody>
            <a:bodyPr wrap="none" anchor="ctr">
              <a:spAutoFit/>
            </a:bodyPr>
            <a:lstStyle/>
            <a:p>
              <a:pPr>
                <a:defRPr/>
              </a:pPr>
              <a:endParaRPr lang="es-ES"/>
            </a:p>
          </p:txBody>
        </p:sp>
        <p:sp>
          <p:nvSpPr>
            <p:cNvPr id="142357" name="Rectangle 21"/>
            <p:cNvSpPr>
              <a:spLocks noChangeArrowheads="1"/>
            </p:cNvSpPr>
            <p:nvPr/>
          </p:nvSpPr>
          <p:spPr bwMode="auto">
            <a:xfrm>
              <a:off x="851" y="1606"/>
              <a:ext cx="116" cy="442"/>
            </a:xfrm>
            <a:prstGeom prst="rect">
              <a:avLst/>
            </a:prstGeom>
            <a:noFill/>
            <a:ln w="9525">
              <a:noFill/>
              <a:miter lim="800000"/>
              <a:headEnd/>
              <a:tailEnd/>
            </a:ln>
            <a:effectLst/>
          </p:spPr>
          <p:txBody>
            <a:bodyPr wrap="none" anchor="ctr">
              <a:spAutoFit/>
            </a:bodyPr>
            <a:lstStyle/>
            <a:p>
              <a:pPr>
                <a:defRPr/>
              </a:pPr>
              <a:endParaRPr lang="es-ES"/>
            </a:p>
          </p:txBody>
        </p:sp>
        <p:sp>
          <p:nvSpPr>
            <p:cNvPr id="142358" name="Rectangle 22"/>
            <p:cNvSpPr>
              <a:spLocks noChangeArrowheads="1"/>
            </p:cNvSpPr>
            <p:nvPr/>
          </p:nvSpPr>
          <p:spPr bwMode="auto">
            <a:xfrm>
              <a:off x="851" y="1606"/>
              <a:ext cx="116" cy="442"/>
            </a:xfrm>
            <a:prstGeom prst="rect">
              <a:avLst/>
            </a:prstGeom>
            <a:noFill/>
            <a:ln w="9525">
              <a:noFill/>
              <a:miter lim="800000"/>
              <a:headEnd/>
              <a:tailEnd/>
            </a:ln>
            <a:effectLst/>
          </p:spPr>
          <p:txBody>
            <a:bodyPr wrap="none" anchor="ctr">
              <a:spAutoFit/>
            </a:bodyPr>
            <a:lstStyle/>
            <a:p>
              <a:pPr>
                <a:defRPr/>
              </a:pPr>
              <a:endParaRPr lang="es-ES"/>
            </a:p>
          </p:txBody>
        </p:sp>
        <p:sp>
          <p:nvSpPr>
            <p:cNvPr id="142359" name="Rectangle 23"/>
            <p:cNvSpPr>
              <a:spLocks noChangeArrowheads="1"/>
            </p:cNvSpPr>
            <p:nvPr/>
          </p:nvSpPr>
          <p:spPr bwMode="auto">
            <a:xfrm>
              <a:off x="851" y="1606"/>
              <a:ext cx="116" cy="442"/>
            </a:xfrm>
            <a:prstGeom prst="rect">
              <a:avLst/>
            </a:prstGeom>
            <a:noFill/>
            <a:ln w="9525">
              <a:noFill/>
              <a:miter lim="800000"/>
              <a:headEnd/>
              <a:tailEnd/>
            </a:ln>
            <a:effectLst/>
          </p:spPr>
          <p:txBody>
            <a:bodyPr wrap="none" anchor="ctr">
              <a:spAutoFit/>
            </a:bodyPr>
            <a:lstStyle/>
            <a:p>
              <a:pPr>
                <a:defRPr/>
              </a:pPr>
              <a:endParaRPr lang="es-ES"/>
            </a:p>
          </p:txBody>
        </p:sp>
        <p:sp>
          <p:nvSpPr>
            <p:cNvPr id="142360" name="Rectangle 24"/>
            <p:cNvSpPr>
              <a:spLocks noChangeArrowheads="1"/>
            </p:cNvSpPr>
            <p:nvPr/>
          </p:nvSpPr>
          <p:spPr bwMode="auto">
            <a:xfrm>
              <a:off x="851" y="1798"/>
              <a:ext cx="116" cy="442"/>
            </a:xfrm>
            <a:prstGeom prst="rect">
              <a:avLst/>
            </a:prstGeom>
            <a:noFill/>
            <a:ln w="9525">
              <a:noFill/>
              <a:miter lim="800000"/>
              <a:headEnd/>
              <a:tailEnd/>
            </a:ln>
            <a:effectLst/>
          </p:spPr>
          <p:txBody>
            <a:bodyPr wrap="none">
              <a:spAutoFit/>
            </a:bodyPr>
            <a:lstStyle/>
            <a:p>
              <a:pPr>
                <a:defRPr/>
              </a:pPr>
              <a:endParaRPr lang="es-ES"/>
            </a:p>
          </p:txBody>
        </p:sp>
        <p:sp>
          <p:nvSpPr>
            <p:cNvPr id="104470" name="Text Box 25"/>
            <p:cNvSpPr txBox="1">
              <a:spLocks noChangeArrowheads="1"/>
            </p:cNvSpPr>
            <p:nvPr/>
          </p:nvSpPr>
          <p:spPr bwMode="auto">
            <a:xfrm>
              <a:off x="476" y="981"/>
              <a:ext cx="1315"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2400" b="1">
                  <a:solidFill>
                    <a:schemeClr val="tx1"/>
                  </a:solidFill>
                  <a:effectLst/>
                  <a:latin typeface="Arial" charset="0"/>
                </a:rPr>
                <a:t>Transductor de Entrada</a:t>
              </a:r>
              <a:endParaRPr lang="es-ES" altLang="es-MX" sz="2400" b="1">
                <a:solidFill>
                  <a:schemeClr val="tx1"/>
                </a:solidFill>
                <a:effectLst/>
                <a:latin typeface="Arial" charset="0"/>
              </a:endParaRPr>
            </a:p>
          </p:txBody>
        </p:sp>
        <p:sp>
          <p:nvSpPr>
            <p:cNvPr id="104471" name="Text Box 26"/>
            <p:cNvSpPr txBox="1">
              <a:spLocks noChangeArrowheads="1"/>
            </p:cNvSpPr>
            <p:nvPr/>
          </p:nvSpPr>
          <p:spPr bwMode="auto">
            <a:xfrm>
              <a:off x="521" y="2432"/>
              <a:ext cx="122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2400" b="1">
                  <a:solidFill>
                    <a:schemeClr val="tx1"/>
                  </a:solidFill>
                  <a:effectLst/>
                  <a:latin typeface="Arial" charset="0"/>
                </a:rPr>
                <a:t>Transmisor</a:t>
              </a:r>
              <a:endParaRPr lang="es-ES" altLang="es-MX" sz="2400" b="1">
                <a:solidFill>
                  <a:schemeClr val="tx1"/>
                </a:solidFill>
                <a:effectLst/>
                <a:latin typeface="Arial" charset="0"/>
              </a:endParaRPr>
            </a:p>
          </p:txBody>
        </p:sp>
        <p:sp>
          <p:nvSpPr>
            <p:cNvPr id="104472" name="Text Box 27"/>
            <p:cNvSpPr txBox="1">
              <a:spLocks noChangeArrowheads="1"/>
            </p:cNvSpPr>
            <p:nvPr/>
          </p:nvSpPr>
          <p:spPr bwMode="auto">
            <a:xfrm>
              <a:off x="2608" y="2370"/>
              <a:ext cx="2404" cy="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800" b="1">
                  <a:solidFill>
                    <a:schemeClr val="tx1"/>
                  </a:solidFill>
                  <a:effectLst/>
                  <a:latin typeface="Arial" charset="0"/>
                </a:rPr>
                <a:t>Acopla la señal del mensaje de entrada hacia el canal. Aquí se llevan a cabo operaciones de:</a:t>
              </a:r>
            </a:p>
            <a:p>
              <a:pPr eaLnBrk="1" hangingPunct="1">
                <a:spcBef>
                  <a:spcPct val="50000"/>
                </a:spcBef>
              </a:pPr>
              <a:endParaRPr lang="es-ES" altLang="es-MX" sz="1800" b="1">
                <a:solidFill>
                  <a:schemeClr val="tx1"/>
                </a:solidFill>
                <a:effectLst/>
                <a:latin typeface="Arial" charset="0"/>
              </a:endParaRPr>
            </a:p>
          </p:txBody>
        </p:sp>
        <p:sp>
          <p:nvSpPr>
            <p:cNvPr id="142364" name="Line 28"/>
            <p:cNvSpPr>
              <a:spLocks noChangeShapeType="1"/>
            </p:cNvSpPr>
            <p:nvPr/>
          </p:nvSpPr>
          <p:spPr bwMode="auto">
            <a:xfrm>
              <a:off x="1882" y="1281"/>
              <a:ext cx="545" cy="0"/>
            </a:xfrm>
            <a:prstGeom prst="line">
              <a:avLst/>
            </a:prstGeom>
            <a:noFill/>
            <a:ln w="127000">
              <a:solidFill>
                <a:srgbClr val="FF0000"/>
              </a:solidFill>
              <a:round/>
              <a:headEnd/>
              <a:tailEnd type="triangle" w="lg" len="med"/>
            </a:ln>
            <a:effectLst/>
          </p:spPr>
          <p:txBody>
            <a:bodyPr/>
            <a:lstStyle/>
            <a:p>
              <a:pPr>
                <a:defRPr/>
              </a:pPr>
              <a:endParaRPr lang="es-ES"/>
            </a:p>
          </p:txBody>
        </p:sp>
        <p:sp>
          <p:nvSpPr>
            <p:cNvPr id="142365" name="Line 29"/>
            <p:cNvSpPr>
              <a:spLocks noChangeShapeType="1"/>
            </p:cNvSpPr>
            <p:nvPr/>
          </p:nvSpPr>
          <p:spPr bwMode="auto">
            <a:xfrm>
              <a:off x="1882" y="2597"/>
              <a:ext cx="545" cy="0"/>
            </a:xfrm>
            <a:prstGeom prst="line">
              <a:avLst/>
            </a:prstGeom>
            <a:noFill/>
            <a:ln w="127000">
              <a:solidFill>
                <a:srgbClr val="FF0000"/>
              </a:solidFill>
              <a:round/>
              <a:headEnd/>
              <a:tailEnd type="triangle" w="lg" len="med"/>
            </a:ln>
            <a:effectLst/>
          </p:spPr>
          <p:txBody>
            <a:bodyPr/>
            <a:lstStyle/>
            <a:p>
              <a:pPr>
                <a:defRPr/>
              </a:pPr>
              <a:endParaRPr lang="es-ES"/>
            </a:p>
          </p:txBody>
        </p:sp>
        <p:sp>
          <p:nvSpPr>
            <p:cNvPr id="142366" name="Line 30"/>
            <p:cNvSpPr>
              <a:spLocks noChangeShapeType="1"/>
            </p:cNvSpPr>
            <p:nvPr/>
          </p:nvSpPr>
          <p:spPr bwMode="auto">
            <a:xfrm>
              <a:off x="2789" y="3141"/>
              <a:ext cx="318" cy="0"/>
            </a:xfrm>
            <a:prstGeom prst="line">
              <a:avLst/>
            </a:prstGeom>
            <a:noFill/>
            <a:ln w="101600">
              <a:solidFill>
                <a:srgbClr val="FFFF00"/>
              </a:solidFill>
              <a:round/>
              <a:headEnd/>
              <a:tailEnd type="triangle" w="med" len="sm"/>
            </a:ln>
            <a:effectLst/>
          </p:spPr>
          <p:txBody>
            <a:bodyPr/>
            <a:lstStyle/>
            <a:p>
              <a:pPr>
                <a:defRPr/>
              </a:pPr>
              <a:endParaRPr lang="es-ES"/>
            </a:p>
          </p:txBody>
        </p:sp>
        <p:sp>
          <p:nvSpPr>
            <p:cNvPr id="104476" name="Text Box 31"/>
            <p:cNvSpPr txBox="1">
              <a:spLocks noChangeArrowheads="1"/>
            </p:cNvSpPr>
            <p:nvPr/>
          </p:nvSpPr>
          <p:spPr bwMode="auto">
            <a:xfrm>
              <a:off x="3152" y="3050"/>
              <a:ext cx="108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800" b="1">
                  <a:solidFill>
                    <a:schemeClr val="tx1"/>
                  </a:solidFill>
                  <a:effectLst/>
                  <a:latin typeface="Arial" charset="0"/>
                </a:rPr>
                <a:t>Amplificación</a:t>
              </a:r>
              <a:endParaRPr lang="es-ES" altLang="es-MX" sz="1800" b="1">
                <a:solidFill>
                  <a:schemeClr val="tx1"/>
                </a:solidFill>
                <a:effectLst/>
                <a:latin typeface="Arial" charset="0"/>
              </a:endParaRPr>
            </a:p>
          </p:txBody>
        </p:sp>
        <p:sp>
          <p:nvSpPr>
            <p:cNvPr id="104477" name="Text Box 32"/>
            <p:cNvSpPr txBox="1">
              <a:spLocks noChangeArrowheads="1"/>
            </p:cNvSpPr>
            <p:nvPr/>
          </p:nvSpPr>
          <p:spPr bwMode="auto">
            <a:xfrm>
              <a:off x="3152" y="3277"/>
              <a:ext cx="72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800" b="1">
                  <a:solidFill>
                    <a:schemeClr val="tx1"/>
                  </a:solidFill>
                  <a:effectLst/>
                  <a:latin typeface="Arial" charset="0"/>
                </a:rPr>
                <a:t>Filtrado</a:t>
              </a:r>
              <a:endParaRPr lang="es-ES" altLang="es-MX" sz="1800" b="1">
                <a:solidFill>
                  <a:schemeClr val="tx1"/>
                </a:solidFill>
                <a:effectLst/>
                <a:latin typeface="Arial" charset="0"/>
              </a:endParaRPr>
            </a:p>
          </p:txBody>
        </p:sp>
        <p:sp>
          <p:nvSpPr>
            <p:cNvPr id="104478" name="Text Box 33"/>
            <p:cNvSpPr txBox="1">
              <a:spLocks noChangeArrowheads="1"/>
            </p:cNvSpPr>
            <p:nvPr/>
          </p:nvSpPr>
          <p:spPr bwMode="auto">
            <a:xfrm>
              <a:off x="3152" y="3549"/>
              <a:ext cx="104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800" b="1">
                  <a:solidFill>
                    <a:schemeClr val="tx1"/>
                  </a:solidFill>
                  <a:effectLst/>
                  <a:latin typeface="Arial" charset="0"/>
                </a:rPr>
                <a:t>Modulación</a:t>
              </a:r>
              <a:endParaRPr lang="es-ES" altLang="es-MX" sz="1800" b="1">
                <a:solidFill>
                  <a:schemeClr val="tx1"/>
                </a:solidFill>
                <a:effectLst/>
                <a:latin typeface="Arial" charset="0"/>
              </a:endParaRPr>
            </a:p>
          </p:txBody>
        </p:sp>
        <p:sp>
          <p:nvSpPr>
            <p:cNvPr id="142370" name="Line 34"/>
            <p:cNvSpPr>
              <a:spLocks noChangeShapeType="1"/>
            </p:cNvSpPr>
            <p:nvPr/>
          </p:nvSpPr>
          <p:spPr bwMode="auto">
            <a:xfrm>
              <a:off x="2789" y="3413"/>
              <a:ext cx="318" cy="0"/>
            </a:xfrm>
            <a:prstGeom prst="line">
              <a:avLst/>
            </a:prstGeom>
            <a:noFill/>
            <a:ln w="101600">
              <a:solidFill>
                <a:srgbClr val="FFFF00"/>
              </a:solidFill>
              <a:round/>
              <a:headEnd/>
              <a:tailEnd type="triangle" w="med" len="sm"/>
            </a:ln>
            <a:effectLst/>
          </p:spPr>
          <p:txBody>
            <a:bodyPr/>
            <a:lstStyle/>
            <a:p>
              <a:pPr>
                <a:defRPr/>
              </a:pPr>
              <a:endParaRPr lang="es-ES"/>
            </a:p>
          </p:txBody>
        </p:sp>
        <p:sp>
          <p:nvSpPr>
            <p:cNvPr id="142371" name="Line 35"/>
            <p:cNvSpPr>
              <a:spLocks noChangeShapeType="1"/>
            </p:cNvSpPr>
            <p:nvPr/>
          </p:nvSpPr>
          <p:spPr bwMode="auto">
            <a:xfrm>
              <a:off x="2789" y="3685"/>
              <a:ext cx="318" cy="0"/>
            </a:xfrm>
            <a:prstGeom prst="line">
              <a:avLst/>
            </a:prstGeom>
            <a:noFill/>
            <a:ln w="101600">
              <a:solidFill>
                <a:srgbClr val="FFFF00"/>
              </a:solidFill>
              <a:round/>
              <a:headEnd/>
              <a:tailEnd type="triangle" w="med" len="sm"/>
            </a:ln>
            <a:effectLst/>
          </p:spPr>
          <p:txBody>
            <a:bodyPr/>
            <a:lstStyle/>
            <a:p>
              <a:pPr>
                <a:defRPr/>
              </a:pPr>
              <a:endParaRPr lang="es-ES"/>
            </a:p>
          </p:txBody>
        </p:sp>
      </p:grpSp>
    </p:spTree>
    <p:extLst>
      <p:ext uri="{BB962C8B-B14F-4D97-AF65-F5344CB8AC3E}">
        <p14:creationId xmlns:p14="http://schemas.microsoft.com/office/powerpoint/2010/main" xmlns="" val="156561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363" name="Rectangle 3"/>
          <p:cNvSpPr>
            <a:spLocks noChangeArrowheads="1"/>
          </p:cNvSpPr>
          <p:nvPr/>
        </p:nvSpPr>
        <p:spPr bwMode="auto">
          <a:xfrm>
            <a:off x="0" y="344487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05476" name="Rectangle 4"/>
          <p:cNvSpPr>
            <a:spLocks noChangeArrowheads="1"/>
          </p:cNvSpPr>
          <p:nvPr/>
        </p:nvSpPr>
        <p:spPr bwMode="auto">
          <a:xfrm>
            <a:off x="0" y="6197600"/>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5477" name="Rectangle 5"/>
          <p:cNvSpPr>
            <a:spLocks noChangeArrowheads="1"/>
          </p:cNvSpPr>
          <p:nvPr/>
        </p:nvSpPr>
        <p:spPr bwMode="auto">
          <a:xfrm>
            <a:off x="0" y="2524125"/>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5478" name="Rectangle 6"/>
          <p:cNvSpPr>
            <a:spLocks noChangeArrowheads="1"/>
          </p:cNvSpPr>
          <p:nvPr/>
        </p:nvSpPr>
        <p:spPr bwMode="auto">
          <a:xfrm>
            <a:off x="0" y="6008688"/>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5479" name="Text Box 7"/>
          <p:cNvSpPr txBox="1">
            <a:spLocks noChangeArrowheads="1"/>
          </p:cNvSpPr>
          <p:nvPr/>
        </p:nvSpPr>
        <p:spPr bwMode="auto">
          <a:xfrm>
            <a:off x="3851275" y="765175"/>
            <a:ext cx="4105275"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ES" altLang="es-MX" sz="1800" b="1">
                <a:solidFill>
                  <a:schemeClr val="tx1"/>
                </a:solidFill>
                <a:effectLst/>
                <a:latin typeface="Arial" charset="0"/>
              </a:rPr>
              <a:t>Es el enlace físico entre la fuente y el destino. La constitución física del medio de transmisión determina el tipo de transmisión a emplear</a:t>
            </a:r>
          </a:p>
        </p:txBody>
      </p:sp>
      <p:sp>
        <p:nvSpPr>
          <p:cNvPr id="105480" name="Text Box 8"/>
          <p:cNvSpPr txBox="1">
            <a:spLocks noChangeArrowheads="1"/>
          </p:cNvSpPr>
          <p:nvPr/>
        </p:nvSpPr>
        <p:spPr bwMode="auto">
          <a:xfrm>
            <a:off x="468313" y="1241425"/>
            <a:ext cx="77755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endParaRPr lang="es-MX" altLang="es-MX" sz="2400" b="1">
              <a:solidFill>
                <a:schemeClr val="tx1"/>
              </a:solidFill>
              <a:effectLst/>
              <a:latin typeface="Arial" charset="0"/>
            </a:endParaRPr>
          </a:p>
        </p:txBody>
      </p:sp>
      <p:sp>
        <p:nvSpPr>
          <p:cNvPr id="105481" name="Rectangle 9"/>
          <p:cNvSpPr>
            <a:spLocks noChangeArrowheads="1"/>
          </p:cNvSpPr>
          <p:nvPr/>
        </p:nvSpPr>
        <p:spPr bwMode="auto">
          <a:xfrm>
            <a:off x="7380288" y="6243638"/>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43370" name="Rectangle 10"/>
          <p:cNvSpPr>
            <a:spLocks noChangeArrowheads="1"/>
          </p:cNvSpPr>
          <p:nvPr/>
        </p:nvSpPr>
        <p:spPr bwMode="auto">
          <a:xfrm>
            <a:off x="1627188" y="2408238"/>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3371" name="Rectangle 11"/>
          <p:cNvSpPr>
            <a:spLocks noChangeArrowheads="1"/>
          </p:cNvSpPr>
          <p:nvPr/>
        </p:nvSpPr>
        <p:spPr bwMode="auto">
          <a:xfrm>
            <a:off x="1627188" y="2408238"/>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3372" name="Rectangle 12"/>
          <p:cNvSpPr>
            <a:spLocks noChangeArrowheads="1"/>
          </p:cNvSpPr>
          <p:nvPr/>
        </p:nvSpPr>
        <p:spPr bwMode="auto">
          <a:xfrm>
            <a:off x="1627188" y="2408238"/>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3373" name="Rectangle 13"/>
          <p:cNvSpPr>
            <a:spLocks noChangeArrowheads="1"/>
          </p:cNvSpPr>
          <p:nvPr/>
        </p:nvSpPr>
        <p:spPr bwMode="auto">
          <a:xfrm>
            <a:off x="1627188" y="2408238"/>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3374" name="Rectangle 14"/>
          <p:cNvSpPr>
            <a:spLocks noChangeArrowheads="1"/>
          </p:cNvSpPr>
          <p:nvPr/>
        </p:nvSpPr>
        <p:spPr bwMode="auto">
          <a:xfrm>
            <a:off x="1627188" y="2408238"/>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3375" name="Rectangle 15"/>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3376" name="Rectangle 16"/>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3377" name="Rectangle 17"/>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3378" name="Rectangle 18"/>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3379" name="Rectangle 19"/>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3380" name="Rectangle 20"/>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3381" name="Rectangle 21"/>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3382" name="Rectangle 22"/>
          <p:cNvSpPr>
            <a:spLocks noChangeArrowheads="1"/>
          </p:cNvSpPr>
          <p:nvPr/>
        </p:nvSpPr>
        <p:spPr bwMode="auto">
          <a:xfrm>
            <a:off x="1350963" y="2854325"/>
            <a:ext cx="184150" cy="701675"/>
          </a:xfrm>
          <a:prstGeom prst="rect">
            <a:avLst/>
          </a:prstGeom>
          <a:noFill/>
          <a:ln w="9525">
            <a:noFill/>
            <a:miter lim="800000"/>
            <a:headEnd/>
            <a:tailEnd/>
          </a:ln>
          <a:effectLst/>
        </p:spPr>
        <p:txBody>
          <a:bodyPr wrap="none">
            <a:spAutoFit/>
          </a:bodyPr>
          <a:lstStyle/>
          <a:p>
            <a:pPr>
              <a:defRPr/>
            </a:pPr>
            <a:endParaRPr lang="es-ES"/>
          </a:p>
        </p:txBody>
      </p:sp>
      <p:sp>
        <p:nvSpPr>
          <p:cNvPr id="105495" name="Text Box 23"/>
          <p:cNvSpPr txBox="1">
            <a:spLocks noChangeArrowheads="1"/>
          </p:cNvSpPr>
          <p:nvPr/>
        </p:nvSpPr>
        <p:spPr bwMode="auto">
          <a:xfrm>
            <a:off x="468313" y="836613"/>
            <a:ext cx="2159000" cy="155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2400" b="1">
                <a:solidFill>
                  <a:schemeClr val="tx1"/>
                </a:solidFill>
                <a:effectLst/>
                <a:latin typeface="Arial" charset="0"/>
              </a:rPr>
              <a:t>Canal </a:t>
            </a:r>
          </a:p>
          <a:p>
            <a:pPr eaLnBrk="1" hangingPunct="1">
              <a:spcBef>
                <a:spcPct val="50000"/>
              </a:spcBef>
            </a:pPr>
            <a:r>
              <a:rPr lang="es-MX" altLang="es-MX" sz="2400" b="1">
                <a:solidFill>
                  <a:schemeClr val="tx1"/>
                </a:solidFill>
                <a:effectLst/>
                <a:latin typeface="Arial" charset="0"/>
              </a:rPr>
              <a:t>de</a:t>
            </a:r>
          </a:p>
          <a:p>
            <a:pPr eaLnBrk="1" hangingPunct="1">
              <a:spcBef>
                <a:spcPct val="50000"/>
              </a:spcBef>
            </a:pPr>
            <a:r>
              <a:rPr lang="es-MX" altLang="es-MX" sz="2400" b="1">
                <a:solidFill>
                  <a:schemeClr val="tx1"/>
                </a:solidFill>
                <a:effectLst/>
                <a:latin typeface="Arial" charset="0"/>
              </a:rPr>
              <a:t>Transmisión</a:t>
            </a:r>
            <a:endParaRPr lang="es-ES" altLang="es-MX" sz="2400" b="1">
              <a:solidFill>
                <a:schemeClr val="tx1"/>
              </a:solidFill>
              <a:effectLst/>
              <a:latin typeface="Arial" charset="0"/>
            </a:endParaRPr>
          </a:p>
        </p:txBody>
      </p:sp>
      <p:sp>
        <p:nvSpPr>
          <p:cNvPr id="143384" name="Line 24"/>
          <p:cNvSpPr>
            <a:spLocks noChangeShapeType="1"/>
          </p:cNvSpPr>
          <p:nvPr/>
        </p:nvSpPr>
        <p:spPr bwMode="auto">
          <a:xfrm>
            <a:off x="2484438" y="1196975"/>
            <a:ext cx="865187" cy="0"/>
          </a:xfrm>
          <a:prstGeom prst="line">
            <a:avLst/>
          </a:prstGeom>
          <a:noFill/>
          <a:ln w="127000">
            <a:solidFill>
              <a:srgbClr val="FF0000"/>
            </a:solidFill>
            <a:round/>
            <a:headEnd/>
            <a:tailEnd type="triangle" w="lg" len="med"/>
          </a:ln>
          <a:effectLst/>
        </p:spPr>
        <p:txBody>
          <a:bodyPr/>
          <a:lstStyle/>
          <a:p>
            <a:pPr>
              <a:defRPr/>
            </a:pPr>
            <a:endParaRPr lang="es-ES"/>
          </a:p>
        </p:txBody>
      </p:sp>
      <p:sp>
        <p:nvSpPr>
          <p:cNvPr id="143385" name="Line 25"/>
          <p:cNvSpPr>
            <a:spLocks noChangeShapeType="1"/>
          </p:cNvSpPr>
          <p:nvPr/>
        </p:nvSpPr>
        <p:spPr bwMode="auto">
          <a:xfrm>
            <a:off x="3563938" y="2349500"/>
            <a:ext cx="461962" cy="1588"/>
          </a:xfrm>
          <a:prstGeom prst="line">
            <a:avLst/>
          </a:prstGeom>
          <a:noFill/>
          <a:ln w="101600">
            <a:solidFill>
              <a:srgbClr val="FFFF00"/>
            </a:solidFill>
            <a:round/>
            <a:headEnd/>
            <a:tailEnd type="triangle" w="med" len="sm"/>
          </a:ln>
          <a:effectLst/>
        </p:spPr>
        <p:txBody>
          <a:bodyPr/>
          <a:lstStyle/>
          <a:p>
            <a:pPr>
              <a:defRPr/>
            </a:pPr>
            <a:endParaRPr lang="es-ES"/>
          </a:p>
        </p:txBody>
      </p:sp>
      <p:sp>
        <p:nvSpPr>
          <p:cNvPr id="105498" name="Text Box 26"/>
          <p:cNvSpPr txBox="1">
            <a:spLocks noChangeArrowheads="1"/>
          </p:cNvSpPr>
          <p:nvPr/>
        </p:nvSpPr>
        <p:spPr bwMode="auto">
          <a:xfrm>
            <a:off x="4211638" y="2205038"/>
            <a:ext cx="4105275" cy="1222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800" b="1">
                <a:solidFill>
                  <a:schemeClr val="tx1"/>
                </a:solidFill>
                <a:effectLst/>
                <a:latin typeface="Arial" charset="0"/>
              </a:rPr>
              <a:t>INTERFERENCIA.</a:t>
            </a:r>
          </a:p>
          <a:p>
            <a:pPr eaLnBrk="1" hangingPunct="1">
              <a:spcBef>
                <a:spcPct val="50000"/>
              </a:spcBef>
            </a:pPr>
            <a:r>
              <a:rPr lang="es-MX" altLang="es-MX" sz="1600" b="1">
                <a:solidFill>
                  <a:schemeClr val="tx1"/>
                </a:solidFill>
                <a:effectLst/>
                <a:latin typeface="Arial" charset="0"/>
              </a:rPr>
              <a:t>Señal ajena o no al sistema generada de forma artificial que se mezcla con la señal que se transmite</a:t>
            </a:r>
            <a:endParaRPr lang="es-ES" altLang="es-MX" sz="1600" b="1">
              <a:solidFill>
                <a:schemeClr val="tx1"/>
              </a:solidFill>
              <a:effectLst/>
              <a:latin typeface="Arial" charset="0"/>
            </a:endParaRPr>
          </a:p>
        </p:txBody>
      </p:sp>
      <p:sp>
        <p:nvSpPr>
          <p:cNvPr id="105499" name="Text Box 27"/>
          <p:cNvSpPr txBox="1">
            <a:spLocks noChangeArrowheads="1"/>
          </p:cNvSpPr>
          <p:nvPr/>
        </p:nvSpPr>
        <p:spPr bwMode="auto">
          <a:xfrm>
            <a:off x="4284663" y="3860800"/>
            <a:ext cx="4535487" cy="97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800" b="1">
                <a:solidFill>
                  <a:schemeClr val="tx1"/>
                </a:solidFill>
                <a:effectLst/>
                <a:latin typeface="Arial" charset="0"/>
              </a:rPr>
              <a:t>ATENUACIÓN</a:t>
            </a:r>
          </a:p>
          <a:p>
            <a:pPr eaLnBrk="1" hangingPunct="1">
              <a:spcBef>
                <a:spcPct val="50000"/>
              </a:spcBef>
            </a:pPr>
            <a:r>
              <a:rPr lang="es-MX" altLang="es-MX" sz="1600" b="1">
                <a:solidFill>
                  <a:schemeClr val="tx1"/>
                </a:solidFill>
                <a:effectLst/>
                <a:latin typeface="Arial" charset="0"/>
              </a:rPr>
              <a:t>Es la resistencia que presenta el canal al paso de la señal.</a:t>
            </a:r>
            <a:endParaRPr lang="es-ES" altLang="es-MX" sz="1600" b="1">
              <a:solidFill>
                <a:schemeClr val="tx1"/>
              </a:solidFill>
              <a:effectLst/>
              <a:latin typeface="Arial" charset="0"/>
            </a:endParaRPr>
          </a:p>
        </p:txBody>
      </p:sp>
      <p:sp>
        <p:nvSpPr>
          <p:cNvPr id="105500" name="Text Box 28"/>
          <p:cNvSpPr txBox="1">
            <a:spLocks noChangeArrowheads="1"/>
          </p:cNvSpPr>
          <p:nvPr/>
        </p:nvSpPr>
        <p:spPr bwMode="auto">
          <a:xfrm>
            <a:off x="4284663" y="5157788"/>
            <a:ext cx="4464050" cy="1222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800" b="1">
                <a:solidFill>
                  <a:schemeClr val="tx1"/>
                </a:solidFill>
                <a:effectLst/>
                <a:latin typeface="Arial" charset="0"/>
              </a:rPr>
              <a:t>RUIDO</a:t>
            </a:r>
          </a:p>
          <a:p>
            <a:pPr eaLnBrk="1" hangingPunct="1">
              <a:spcBef>
                <a:spcPct val="50000"/>
              </a:spcBef>
            </a:pPr>
            <a:r>
              <a:rPr lang="es-MX" altLang="es-MX" sz="1600" b="1">
                <a:solidFill>
                  <a:schemeClr val="tx1"/>
                </a:solidFill>
                <a:effectLst/>
                <a:latin typeface="Arial" charset="0"/>
              </a:rPr>
              <a:t>Es el conjunto de señales aleatorias e impredecibles de tipo eléctrico originadas en forma natural dentro o fuera del sistema</a:t>
            </a:r>
            <a:endParaRPr lang="es-ES" altLang="es-MX" sz="1600" b="1">
              <a:solidFill>
                <a:schemeClr val="tx1"/>
              </a:solidFill>
              <a:effectLst/>
              <a:latin typeface="Arial" charset="0"/>
            </a:endParaRPr>
          </a:p>
        </p:txBody>
      </p:sp>
      <p:sp>
        <p:nvSpPr>
          <p:cNvPr id="143389" name="Line 29"/>
          <p:cNvSpPr>
            <a:spLocks noChangeShapeType="1"/>
          </p:cNvSpPr>
          <p:nvPr/>
        </p:nvSpPr>
        <p:spPr bwMode="auto">
          <a:xfrm>
            <a:off x="3635375" y="4149725"/>
            <a:ext cx="461963" cy="1588"/>
          </a:xfrm>
          <a:prstGeom prst="line">
            <a:avLst/>
          </a:prstGeom>
          <a:noFill/>
          <a:ln w="101600">
            <a:solidFill>
              <a:srgbClr val="FFFF00"/>
            </a:solidFill>
            <a:round/>
            <a:headEnd/>
            <a:tailEnd type="triangle" w="med" len="sm"/>
          </a:ln>
          <a:effectLst/>
        </p:spPr>
        <p:txBody>
          <a:bodyPr/>
          <a:lstStyle/>
          <a:p>
            <a:pPr>
              <a:defRPr/>
            </a:pPr>
            <a:endParaRPr lang="es-ES"/>
          </a:p>
        </p:txBody>
      </p:sp>
      <p:sp>
        <p:nvSpPr>
          <p:cNvPr id="143390" name="Line 30"/>
          <p:cNvSpPr>
            <a:spLocks noChangeShapeType="1"/>
          </p:cNvSpPr>
          <p:nvPr/>
        </p:nvSpPr>
        <p:spPr bwMode="auto">
          <a:xfrm>
            <a:off x="3708400" y="5373688"/>
            <a:ext cx="461963" cy="1587"/>
          </a:xfrm>
          <a:prstGeom prst="line">
            <a:avLst/>
          </a:prstGeom>
          <a:noFill/>
          <a:ln w="101600">
            <a:solidFill>
              <a:srgbClr val="FFFF00"/>
            </a:solidFill>
            <a:round/>
            <a:headEnd/>
            <a:tailEnd type="triangle" w="med" len="sm"/>
          </a:ln>
          <a:effectLst/>
        </p:spPr>
        <p:txBody>
          <a:bodyPr/>
          <a:lstStyle/>
          <a:p>
            <a:pPr>
              <a:defRPr/>
            </a:pPr>
            <a:endParaRPr lang="es-ES"/>
          </a:p>
        </p:txBody>
      </p:sp>
    </p:spTree>
    <p:extLst>
      <p:ext uri="{BB962C8B-B14F-4D97-AF65-F5344CB8AC3E}">
        <p14:creationId xmlns:p14="http://schemas.microsoft.com/office/powerpoint/2010/main" xmlns="" val="33762701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4387" name="Rectangle 3"/>
          <p:cNvSpPr>
            <a:spLocks noChangeArrowheads="1"/>
          </p:cNvSpPr>
          <p:nvPr/>
        </p:nvSpPr>
        <p:spPr bwMode="auto">
          <a:xfrm>
            <a:off x="0" y="26352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06500" name="Rectangle 4"/>
          <p:cNvSpPr>
            <a:spLocks noChangeArrowheads="1"/>
          </p:cNvSpPr>
          <p:nvPr/>
        </p:nvSpPr>
        <p:spPr bwMode="auto">
          <a:xfrm>
            <a:off x="0" y="1589088"/>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6501" name="Rectangle 5"/>
          <p:cNvSpPr>
            <a:spLocks noChangeArrowheads="1"/>
          </p:cNvSpPr>
          <p:nvPr/>
        </p:nvSpPr>
        <p:spPr bwMode="auto">
          <a:xfrm>
            <a:off x="0" y="5073650"/>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6502" name="Rectangle 6"/>
          <p:cNvSpPr>
            <a:spLocks noChangeArrowheads="1"/>
          </p:cNvSpPr>
          <p:nvPr/>
        </p:nvSpPr>
        <p:spPr bwMode="auto">
          <a:xfrm>
            <a:off x="0" y="5387975"/>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6503" name="Rectangle 7"/>
          <p:cNvSpPr>
            <a:spLocks noChangeArrowheads="1"/>
          </p:cNvSpPr>
          <p:nvPr/>
        </p:nvSpPr>
        <p:spPr bwMode="auto">
          <a:xfrm>
            <a:off x="7380288" y="5478463"/>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6504" name="Text Box 8"/>
          <p:cNvSpPr txBox="1">
            <a:spLocks noChangeArrowheads="1"/>
          </p:cNvSpPr>
          <p:nvPr/>
        </p:nvSpPr>
        <p:spPr bwMode="auto">
          <a:xfrm>
            <a:off x="468313" y="476250"/>
            <a:ext cx="77755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endParaRPr lang="es-MX" altLang="es-MX" sz="2400" b="1">
              <a:solidFill>
                <a:schemeClr val="tx1"/>
              </a:solidFill>
              <a:effectLst/>
              <a:latin typeface="Arial" charset="0"/>
            </a:endParaRPr>
          </a:p>
        </p:txBody>
      </p:sp>
      <p:sp>
        <p:nvSpPr>
          <p:cNvPr id="144393" name="Rectangle 9"/>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394" name="Rectangle 10"/>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395" name="Rectangle 11"/>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396" name="Rectangle 12"/>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397" name="Rectangle 13"/>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398" name="Rectangle 14"/>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399" name="Rectangle 15"/>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00" name="Rectangle 16"/>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01" name="Rectangle 17"/>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02" name="Rectangle 18"/>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03" name="Rectangle 19"/>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04" name="Rectangle 20"/>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05" name="Rectangle 21"/>
          <p:cNvSpPr>
            <a:spLocks noChangeArrowheads="1"/>
          </p:cNvSpPr>
          <p:nvPr/>
        </p:nvSpPr>
        <p:spPr bwMode="auto">
          <a:xfrm>
            <a:off x="1350963" y="2089150"/>
            <a:ext cx="184150" cy="701675"/>
          </a:xfrm>
          <a:prstGeom prst="rect">
            <a:avLst/>
          </a:prstGeom>
          <a:noFill/>
          <a:ln w="9525">
            <a:noFill/>
            <a:miter lim="800000"/>
            <a:headEnd/>
            <a:tailEnd/>
          </a:ln>
          <a:effectLst/>
        </p:spPr>
        <p:txBody>
          <a:bodyPr wrap="none">
            <a:spAutoFit/>
          </a:bodyPr>
          <a:lstStyle/>
          <a:p>
            <a:pPr>
              <a:defRPr/>
            </a:pPr>
            <a:endParaRPr lang="es-ES"/>
          </a:p>
        </p:txBody>
      </p:sp>
      <p:sp>
        <p:nvSpPr>
          <p:cNvPr id="106518" name="Rectangle 22"/>
          <p:cNvSpPr>
            <a:spLocks noChangeArrowheads="1"/>
          </p:cNvSpPr>
          <p:nvPr/>
        </p:nvSpPr>
        <p:spPr bwMode="auto">
          <a:xfrm>
            <a:off x="0" y="6197600"/>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grpSp>
        <p:nvGrpSpPr>
          <p:cNvPr id="106519" name="Group 23"/>
          <p:cNvGrpSpPr>
            <a:grpSpLocks/>
          </p:cNvGrpSpPr>
          <p:nvPr/>
        </p:nvGrpSpPr>
        <p:grpSpPr bwMode="auto">
          <a:xfrm>
            <a:off x="0" y="1457325"/>
            <a:ext cx="8172450" cy="4891088"/>
            <a:chOff x="0" y="346"/>
            <a:chExt cx="5148" cy="3081"/>
          </a:xfrm>
        </p:grpSpPr>
        <p:sp>
          <p:nvSpPr>
            <p:cNvPr id="106540" name="Rectangle 24"/>
            <p:cNvSpPr>
              <a:spLocks noChangeArrowheads="1"/>
            </p:cNvSpPr>
            <p:nvPr/>
          </p:nvSpPr>
          <p:spPr bwMode="auto">
            <a:xfrm>
              <a:off x="0" y="1001"/>
              <a:ext cx="1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6541" name="Rectangle 25"/>
            <p:cNvSpPr>
              <a:spLocks noChangeArrowheads="1"/>
            </p:cNvSpPr>
            <p:nvPr/>
          </p:nvSpPr>
          <p:spPr bwMode="auto">
            <a:xfrm>
              <a:off x="0" y="3196"/>
              <a:ext cx="1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6542" name="Text Box 26"/>
            <p:cNvSpPr txBox="1">
              <a:spLocks noChangeArrowheads="1"/>
            </p:cNvSpPr>
            <p:nvPr/>
          </p:nvSpPr>
          <p:spPr bwMode="auto">
            <a:xfrm>
              <a:off x="2562" y="346"/>
              <a:ext cx="2586" cy="1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ES" altLang="es-MX" sz="1800" b="1">
                  <a:solidFill>
                    <a:schemeClr val="tx1"/>
                  </a:solidFill>
                  <a:effectLst/>
                  <a:latin typeface="Arial" charset="0"/>
                </a:rPr>
                <a:t>Es un dispositivo que convierte el mensaje (forma de energía) en una señal eléctrica, la cual puede ser procesada por el transmisor; ejemplo: un micrófono o una videocámara</a:t>
              </a:r>
            </a:p>
          </p:txBody>
        </p:sp>
      </p:grpSp>
      <p:sp>
        <p:nvSpPr>
          <p:cNvPr id="106520" name="Text Box 27"/>
          <p:cNvSpPr txBox="1">
            <a:spLocks noChangeArrowheads="1"/>
          </p:cNvSpPr>
          <p:nvPr/>
        </p:nvSpPr>
        <p:spPr bwMode="auto">
          <a:xfrm>
            <a:off x="468313" y="1241425"/>
            <a:ext cx="77755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endParaRPr lang="es-MX" altLang="es-MX" sz="2400" b="1">
              <a:solidFill>
                <a:schemeClr val="tx1"/>
              </a:solidFill>
              <a:effectLst/>
              <a:latin typeface="Arial" charset="0"/>
            </a:endParaRPr>
          </a:p>
        </p:txBody>
      </p:sp>
      <p:sp>
        <p:nvSpPr>
          <p:cNvPr id="106521" name="Rectangle 28"/>
          <p:cNvSpPr>
            <a:spLocks noChangeArrowheads="1"/>
          </p:cNvSpPr>
          <p:nvPr/>
        </p:nvSpPr>
        <p:spPr bwMode="auto">
          <a:xfrm>
            <a:off x="7380288" y="6243638"/>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44413" name="Rectangle 29"/>
          <p:cNvSpPr>
            <a:spLocks noChangeArrowheads="1"/>
          </p:cNvSpPr>
          <p:nvPr/>
        </p:nvSpPr>
        <p:spPr bwMode="auto">
          <a:xfrm>
            <a:off x="1627188" y="2408238"/>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14" name="Rectangle 30"/>
          <p:cNvSpPr>
            <a:spLocks noChangeArrowheads="1"/>
          </p:cNvSpPr>
          <p:nvPr/>
        </p:nvSpPr>
        <p:spPr bwMode="auto">
          <a:xfrm>
            <a:off x="1627188" y="2408238"/>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15" name="Rectangle 31"/>
          <p:cNvSpPr>
            <a:spLocks noChangeArrowheads="1"/>
          </p:cNvSpPr>
          <p:nvPr/>
        </p:nvSpPr>
        <p:spPr bwMode="auto">
          <a:xfrm>
            <a:off x="1627188" y="2408238"/>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16" name="Rectangle 32"/>
          <p:cNvSpPr>
            <a:spLocks noChangeArrowheads="1"/>
          </p:cNvSpPr>
          <p:nvPr/>
        </p:nvSpPr>
        <p:spPr bwMode="auto">
          <a:xfrm>
            <a:off x="1627188" y="2408238"/>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17" name="Rectangle 33"/>
          <p:cNvSpPr>
            <a:spLocks noChangeArrowheads="1"/>
          </p:cNvSpPr>
          <p:nvPr/>
        </p:nvSpPr>
        <p:spPr bwMode="auto">
          <a:xfrm>
            <a:off x="1627188" y="2408238"/>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18" name="Rectangle 34"/>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19" name="Rectangle 35"/>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20" name="Rectangle 36"/>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21" name="Rectangle 37"/>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22" name="Rectangle 38"/>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23" name="Rectangle 39"/>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24" name="Rectangle 40"/>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4425" name="Rectangle 41"/>
          <p:cNvSpPr>
            <a:spLocks noChangeArrowheads="1"/>
          </p:cNvSpPr>
          <p:nvPr/>
        </p:nvSpPr>
        <p:spPr bwMode="auto">
          <a:xfrm>
            <a:off x="1350963" y="2854325"/>
            <a:ext cx="184150" cy="701675"/>
          </a:xfrm>
          <a:prstGeom prst="rect">
            <a:avLst/>
          </a:prstGeom>
          <a:noFill/>
          <a:ln w="9525">
            <a:noFill/>
            <a:miter lim="800000"/>
            <a:headEnd/>
            <a:tailEnd/>
          </a:ln>
          <a:effectLst/>
        </p:spPr>
        <p:txBody>
          <a:bodyPr wrap="none">
            <a:spAutoFit/>
          </a:bodyPr>
          <a:lstStyle/>
          <a:p>
            <a:pPr>
              <a:defRPr/>
            </a:pPr>
            <a:endParaRPr lang="es-ES"/>
          </a:p>
        </p:txBody>
      </p:sp>
      <p:sp>
        <p:nvSpPr>
          <p:cNvPr id="106535" name="Text Box 42"/>
          <p:cNvSpPr txBox="1">
            <a:spLocks noChangeArrowheads="1"/>
          </p:cNvSpPr>
          <p:nvPr/>
        </p:nvSpPr>
        <p:spPr bwMode="auto">
          <a:xfrm>
            <a:off x="755650" y="1844675"/>
            <a:ext cx="20875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2400" b="1">
                <a:solidFill>
                  <a:schemeClr val="tx1"/>
                </a:solidFill>
                <a:effectLst/>
                <a:latin typeface="Arial" charset="0"/>
              </a:rPr>
              <a:t>Receptor</a:t>
            </a:r>
            <a:endParaRPr lang="es-ES" altLang="es-MX" sz="2400" b="1">
              <a:solidFill>
                <a:schemeClr val="tx1"/>
              </a:solidFill>
              <a:effectLst/>
              <a:latin typeface="Arial" charset="0"/>
            </a:endParaRPr>
          </a:p>
        </p:txBody>
      </p:sp>
      <p:sp>
        <p:nvSpPr>
          <p:cNvPr id="106536" name="Text Box 43"/>
          <p:cNvSpPr txBox="1">
            <a:spLocks noChangeArrowheads="1"/>
          </p:cNvSpPr>
          <p:nvPr/>
        </p:nvSpPr>
        <p:spPr bwMode="auto">
          <a:xfrm>
            <a:off x="827088" y="3860800"/>
            <a:ext cx="20891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2400" b="1">
                <a:solidFill>
                  <a:schemeClr val="tx1"/>
                </a:solidFill>
                <a:effectLst/>
                <a:latin typeface="Arial" charset="0"/>
              </a:rPr>
              <a:t>Transductor de salida</a:t>
            </a:r>
            <a:endParaRPr lang="es-ES" altLang="es-MX" sz="2400" b="1">
              <a:solidFill>
                <a:schemeClr val="tx1"/>
              </a:solidFill>
              <a:effectLst/>
              <a:latin typeface="Arial" charset="0"/>
            </a:endParaRPr>
          </a:p>
        </p:txBody>
      </p:sp>
      <p:sp>
        <p:nvSpPr>
          <p:cNvPr id="106537" name="Text Box 44"/>
          <p:cNvSpPr txBox="1">
            <a:spLocks noChangeArrowheads="1"/>
          </p:cNvSpPr>
          <p:nvPr/>
        </p:nvSpPr>
        <p:spPr bwMode="auto">
          <a:xfrm>
            <a:off x="4140200" y="3762375"/>
            <a:ext cx="3816350" cy="173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800" b="1">
                <a:solidFill>
                  <a:schemeClr val="tx1"/>
                </a:solidFill>
                <a:effectLst/>
                <a:latin typeface="Arial" charset="0"/>
              </a:rPr>
              <a:t>Tiene como principal función producir la señal del mensaje de entrada a partir de una versión degradada de la señal transmitida originalmente a través del canal.</a:t>
            </a:r>
            <a:endParaRPr lang="es-ES" altLang="es-MX" sz="1800" b="1">
              <a:solidFill>
                <a:schemeClr val="tx1"/>
              </a:solidFill>
              <a:effectLst/>
              <a:latin typeface="Arial" charset="0"/>
            </a:endParaRPr>
          </a:p>
        </p:txBody>
      </p:sp>
      <p:sp>
        <p:nvSpPr>
          <p:cNvPr id="144429" name="Line 45"/>
          <p:cNvSpPr>
            <a:spLocks noChangeShapeType="1"/>
          </p:cNvSpPr>
          <p:nvPr/>
        </p:nvSpPr>
        <p:spPr bwMode="auto">
          <a:xfrm>
            <a:off x="2987675" y="2033588"/>
            <a:ext cx="865188" cy="0"/>
          </a:xfrm>
          <a:prstGeom prst="line">
            <a:avLst/>
          </a:prstGeom>
          <a:noFill/>
          <a:ln w="127000">
            <a:solidFill>
              <a:srgbClr val="FF0000"/>
            </a:solidFill>
            <a:round/>
            <a:headEnd/>
            <a:tailEnd type="triangle" w="lg" len="med"/>
          </a:ln>
          <a:effectLst/>
        </p:spPr>
        <p:txBody>
          <a:bodyPr/>
          <a:lstStyle/>
          <a:p>
            <a:pPr>
              <a:defRPr/>
            </a:pPr>
            <a:endParaRPr lang="es-ES"/>
          </a:p>
        </p:txBody>
      </p:sp>
      <p:sp>
        <p:nvSpPr>
          <p:cNvPr id="144430" name="Line 46"/>
          <p:cNvSpPr>
            <a:spLocks noChangeShapeType="1"/>
          </p:cNvSpPr>
          <p:nvPr/>
        </p:nvSpPr>
        <p:spPr bwMode="auto">
          <a:xfrm>
            <a:off x="2987675" y="4581525"/>
            <a:ext cx="865188" cy="0"/>
          </a:xfrm>
          <a:prstGeom prst="line">
            <a:avLst/>
          </a:prstGeom>
          <a:noFill/>
          <a:ln w="127000">
            <a:solidFill>
              <a:srgbClr val="FF0000"/>
            </a:solidFill>
            <a:round/>
            <a:headEnd/>
            <a:tailEnd type="triangle" w="lg" len="med"/>
          </a:ln>
          <a:effectLst/>
        </p:spPr>
        <p:txBody>
          <a:bodyPr/>
          <a:lstStyle/>
          <a:p>
            <a:pPr>
              <a:defRPr/>
            </a:pPr>
            <a:endParaRPr lang="es-ES"/>
          </a:p>
        </p:txBody>
      </p:sp>
    </p:spTree>
    <p:extLst>
      <p:ext uri="{BB962C8B-B14F-4D97-AF65-F5344CB8AC3E}">
        <p14:creationId xmlns:p14="http://schemas.microsoft.com/office/powerpoint/2010/main" xmlns="" val="15007497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5411" name="Rectangle 3"/>
          <p:cNvSpPr>
            <a:spLocks noChangeArrowheads="1"/>
          </p:cNvSpPr>
          <p:nvPr/>
        </p:nvSpPr>
        <p:spPr bwMode="auto">
          <a:xfrm>
            <a:off x="0" y="26352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07524" name="Rectangle 4"/>
          <p:cNvSpPr>
            <a:spLocks noChangeArrowheads="1"/>
          </p:cNvSpPr>
          <p:nvPr/>
        </p:nvSpPr>
        <p:spPr bwMode="auto">
          <a:xfrm>
            <a:off x="0" y="1589088"/>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7525" name="Rectangle 5"/>
          <p:cNvSpPr>
            <a:spLocks noChangeArrowheads="1"/>
          </p:cNvSpPr>
          <p:nvPr/>
        </p:nvSpPr>
        <p:spPr bwMode="auto">
          <a:xfrm>
            <a:off x="0" y="5073650"/>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7526" name="Rectangle 6"/>
          <p:cNvSpPr>
            <a:spLocks noChangeArrowheads="1"/>
          </p:cNvSpPr>
          <p:nvPr/>
        </p:nvSpPr>
        <p:spPr bwMode="auto">
          <a:xfrm>
            <a:off x="0" y="5387975"/>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7527" name="Rectangle 7"/>
          <p:cNvSpPr>
            <a:spLocks noChangeArrowheads="1"/>
          </p:cNvSpPr>
          <p:nvPr/>
        </p:nvSpPr>
        <p:spPr bwMode="auto">
          <a:xfrm>
            <a:off x="7380288" y="5478463"/>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7528" name="Text Box 8"/>
          <p:cNvSpPr txBox="1">
            <a:spLocks noChangeArrowheads="1"/>
          </p:cNvSpPr>
          <p:nvPr/>
        </p:nvSpPr>
        <p:spPr bwMode="auto">
          <a:xfrm>
            <a:off x="468313" y="476250"/>
            <a:ext cx="77755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endParaRPr lang="es-MX" altLang="es-MX" sz="2400" b="1">
              <a:solidFill>
                <a:schemeClr val="tx1"/>
              </a:solidFill>
              <a:effectLst/>
              <a:latin typeface="Arial" charset="0"/>
            </a:endParaRPr>
          </a:p>
        </p:txBody>
      </p:sp>
      <p:sp>
        <p:nvSpPr>
          <p:cNvPr id="145417" name="Rectangle 9"/>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5418" name="Rectangle 10"/>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5419" name="Rectangle 11"/>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5420" name="Rectangle 12"/>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5421" name="Rectangle 13"/>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5422" name="Rectangle 14"/>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5423" name="Rectangle 15"/>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5424" name="Rectangle 16"/>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5425" name="Rectangle 17"/>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5426" name="Rectangle 18"/>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5427" name="Rectangle 19"/>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5428" name="Rectangle 20"/>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5429" name="Rectangle 21"/>
          <p:cNvSpPr>
            <a:spLocks noChangeArrowheads="1"/>
          </p:cNvSpPr>
          <p:nvPr/>
        </p:nvSpPr>
        <p:spPr bwMode="auto">
          <a:xfrm>
            <a:off x="1350963" y="2089150"/>
            <a:ext cx="184150" cy="701675"/>
          </a:xfrm>
          <a:prstGeom prst="rect">
            <a:avLst/>
          </a:prstGeom>
          <a:noFill/>
          <a:ln w="9525">
            <a:noFill/>
            <a:miter lim="800000"/>
            <a:headEnd/>
            <a:tailEnd/>
          </a:ln>
          <a:effectLst/>
        </p:spPr>
        <p:txBody>
          <a:bodyPr wrap="none">
            <a:spAutoFit/>
          </a:bodyPr>
          <a:lstStyle/>
          <a:p>
            <a:pPr>
              <a:defRPr/>
            </a:pPr>
            <a:endParaRPr lang="es-ES"/>
          </a:p>
        </p:txBody>
      </p:sp>
      <p:sp>
        <p:nvSpPr>
          <p:cNvPr id="107542" name="Text Box 22"/>
          <p:cNvSpPr txBox="1">
            <a:spLocks noChangeArrowheads="1"/>
          </p:cNvSpPr>
          <p:nvPr/>
        </p:nvSpPr>
        <p:spPr bwMode="auto">
          <a:xfrm>
            <a:off x="611188" y="549275"/>
            <a:ext cx="68405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2000" b="1">
                <a:solidFill>
                  <a:schemeClr val="tx1"/>
                </a:solidFill>
                <a:effectLst/>
                <a:latin typeface="Arial" charset="0"/>
              </a:rPr>
              <a:t>Los sistemas de comunicación se clasifican en:</a:t>
            </a:r>
            <a:endParaRPr lang="es-ES" altLang="es-MX" sz="2000" b="1">
              <a:solidFill>
                <a:schemeClr val="tx1"/>
              </a:solidFill>
              <a:effectLst/>
              <a:latin typeface="Arial" charset="0"/>
            </a:endParaRPr>
          </a:p>
        </p:txBody>
      </p:sp>
      <p:sp>
        <p:nvSpPr>
          <p:cNvPr id="107543" name="Text Box 23"/>
          <p:cNvSpPr txBox="1">
            <a:spLocks noChangeArrowheads="1"/>
          </p:cNvSpPr>
          <p:nvPr/>
        </p:nvSpPr>
        <p:spPr bwMode="auto">
          <a:xfrm>
            <a:off x="755650" y="1268413"/>
            <a:ext cx="7488238" cy="4722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buFont typeface="Wingdings" pitchFamily="2" charset="2"/>
              <a:buChar char="Ø"/>
            </a:pPr>
            <a:r>
              <a:rPr lang="es-MX" altLang="es-MX" sz="3200" b="1">
                <a:solidFill>
                  <a:srgbClr val="C50707"/>
                </a:solidFill>
                <a:effectLst/>
                <a:latin typeface="Arial" charset="0"/>
              </a:rPr>
              <a:t> </a:t>
            </a:r>
            <a:r>
              <a:rPr lang="es-MX" altLang="es-MX" sz="2400" b="1">
                <a:solidFill>
                  <a:srgbClr val="C50707"/>
                </a:solidFill>
                <a:effectLst/>
                <a:latin typeface="Arial" charset="0"/>
              </a:rPr>
              <a:t>SISTEMAS DE COMUNICACIÓN ANALOGICA</a:t>
            </a:r>
            <a:r>
              <a:rPr lang="es-MX" altLang="es-MX" sz="2400" b="1">
                <a:solidFill>
                  <a:schemeClr val="tx1"/>
                </a:solidFill>
                <a:effectLst/>
                <a:latin typeface="Arial" charset="0"/>
              </a:rPr>
              <a:t>. </a:t>
            </a:r>
            <a:r>
              <a:rPr lang="es-MX" altLang="es-MX" sz="2000">
                <a:solidFill>
                  <a:schemeClr val="tx1"/>
                </a:solidFill>
                <a:effectLst/>
                <a:latin typeface="Arial" charset="0"/>
              </a:rPr>
              <a:t>Son aquellos sistemas que están diseñados para transmitir información analógica usando técnicas de modulación analógica</a:t>
            </a:r>
          </a:p>
          <a:p>
            <a:pPr eaLnBrk="1" hangingPunct="1">
              <a:spcBef>
                <a:spcPct val="50000"/>
              </a:spcBef>
              <a:buFont typeface="Wingdings" pitchFamily="2" charset="2"/>
              <a:buNone/>
            </a:pPr>
            <a:endParaRPr lang="es-MX" altLang="es-MX" sz="2000">
              <a:solidFill>
                <a:schemeClr val="tx1"/>
              </a:solidFill>
              <a:effectLst/>
              <a:latin typeface="Arial" charset="0"/>
            </a:endParaRPr>
          </a:p>
          <a:p>
            <a:pPr eaLnBrk="1" hangingPunct="1">
              <a:spcBef>
                <a:spcPct val="50000"/>
              </a:spcBef>
              <a:buFont typeface="Wingdings" pitchFamily="2" charset="2"/>
              <a:buChar char="Ø"/>
            </a:pPr>
            <a:r>
              <a:rPr lang="es-MX" altLang="es-MX" sz="2400" b="1">
                <a:solidFill>
                  <a:schemeClr val="tx1"/>
                </a:solidFill>
                <a:effectLst/>
                <a:latin typeface="Arial" charset="0"/>
              </a:rPr>
              <a:t> </a:t>
            </a:r>
            <a:r>
              <a:rPr lang="es-MX" altLang="es-MX" sz="2400" b="1">
                <a:solidFill>
                  <a:srgbClr val="C50707"/>
                </a:solidFill>
                <a:effectLst/>
                <a:latin typeface="Arial" charset="0"/>
              </a:rPr>
              <a:t>SISTEMAS DE COMUNICACIÓN DIGITAL.</a:t>
            </a:r>
            <a:r>
              <a:rPr lang="es-MX" altLang="es-MX" sz="2400" b="1">
                <a:solidFill>
                  <a:schemeClr val="tx1"/>
                </a:solidFill>
                <a:effectLst/>
                <a:latin typeface="Arial" charset="0"/>
              </a:rPr>
              <a:t> </a:t>
            </a:r>
            <a:r>
              <a:rPr lang="es-MX" altLang="es-MX" sz="2000">
                <a:solidFill>
                  <a:schemeClr val="tx1"/>
                </a:solidFill>
                <a:effectLst/>
                <a:latin typeface="Arial" charset="0"/>
              </a:rPr>
              <a:t>Son aquellos sistemas que están diseñados para transmitir información digital empleando técnicas de modulación digital</a:t>
            </a:r>
          </a:p>
          <a:p>
            <a:pPr eaLnBrk="1" hangingPunct="1">
              <a:spcBef>
                <a:spcPct val="50000"/>
              </a:spcBef>
              <a:buFont typeface="Wingdings" pitchFamily="2" charset="2"/>
              <a:buNone/>
            </a:pPr>
            <a:endParaRPr lang="es-MX" altLang="es-MX" sz="2000">
              <a:solidFill>
                <a:schemeClr val="tx1"/>
              </a:solidFill>
              <a:effectLst/>
              <a:latin typeface="Arial" charset="0"/>
            </a:endParaRPr>
          </a:p>
          <a:p>
            <a:pPr eaLnBrk="1" hangingPunct="1">
              <a:spcBef>
                <a:spcPct val="50000"/>
              </a:spcBef>
              <a:buFont typeface="Wingdings" pitchFamily="2" charset="2"/>
              <a:buChar char="Ø"/>
            </a:pPr>
            <a:r>
              <a:rPr lang="es-MX" altLang="es-MX" sz="2400" b="1">
                <a:solidFill>
                  <a:schemeClr val="tx1"/>
                </a:solidFill>
                <a:effectLst/>
                <a:latin typeface="Arial" charset="0"/>
              </a:rPr>
              <a:t> </a:t>
            </a:r>
            <a:r>
              <a:rPr lang="es-MX" altLang="es-MX" sz="2400" b="1">
                <a:solidFill>
                  <a:srgbClr val="C50707"/>
                </a:solidFill>
                <a:effectLst/>
                <a:latin typeface="Arial" charset="0"/>
              </a:rPr>
              <a:t>SISTEMAS DE COMUNICACIÓN HIBRIDOS.</a:t>
            </a:r>
            <a:r>
              <a:rPr lang="es-MX" altLang="es-MX" sz="2400" b="1">
                <a:solidFill>
                  <a:schemeClr val="tx1"/>
                </a:solidFill>
                <a:effectLst/>
                <a:latin typeface="Arial" charset="0"/>
              </a:rPr>
              <a:t> </a:t>
            </a:r>
            <a:r>
              <a:rPr lang="es-MX" altLang="es-MX" sz="2000">
                <a:solidFill>
                  <a:schemeClr val="tx1"/>
                </a:solidFill>
                <a:effectLst/>
                <a:latin typeface="Arial" charset="0"/>
              </a:rPr>
              <a:t>Son aquellos sistemas que utilizan técnicas de modulación digital para transmitir valores muestreados y cuantificados de una señal analógica de mensaje</a:t>
            </a:r>
            <a:endParaRPr lang="es-ES" altLang="es-MX" sz="2000">
              <a:solidFill>
                <a:schemeClr val="tx1"/>
              </a:solidFill>
              <a:effectLst/>
              <a:latin typeface="Arial" charset="0"/>
            </a:endParaRPr>
          </a:p>
        </p:txBody>
      </p:sp>
    </p:spTree>
    <p:extLst>
      <p:ext uri="{BB962C8B-B14F-4D97-AF65-F5344CB8AC3E}">
        <p14:creationId xmlns:p14="http://schemas.microsoft.com/office/powerpoint/2010/main" xmlns="" val="16648321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6435" name="Rectangle 3"/>
          <p:cNvSpPr>
            <a:spLocks noChangeArrowheads="1"/>
          </p:cNvSpPr>
          <p:nvPr/>
        </p:nvSpPr>
        <p:spPr bwMode="auto">
          <a:xfrm>
            <a:off x="0" y="26352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08548" name="Text Box 4"/>
          <p:cNvSpPr txBox="1">
            <a:spLocks noChangeArrowheads="1"/>
          </p:cNvSpPr>
          <p:nvPr/>
        </p:nvSpPr>
        <p:spPr bwMode="auto">
          <a:xfrm>
            <a:off x="1437547" y="5917406"/>
            <a:ext cx="63373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800" b="1" dirty="0">
                <a:solidFill>
                  <a:schemeClr val="tx1"/>
                </a:solidFill>
                <a:effectLst/>
                <a:latin typeface="Arial" charset="0"/>
              </a:rPr>
              <a:t>Figura </a:t>
            </a:r>
            <a:r>
              <a:rPr lang="es-MX" altLang="es-MX" sz="1800" b="1" dirty="0" smtClean="0">
                <a:solidFill>
                  <a:schemeClr val="tx1"/>
                </a:solidFill>
                <a:effectLst/>
                <a:latin typeface="Arial" charset="0"/>
              </a:rPr>
              <a:t>1.2.2</a:t>
            </a:r>
            <a:r>
              <a:rPr lang="es-MX" altLang="es-MX" sz="1800" dirty="0" smtClean="0">
                <a:solidFill>
                  <a:schemeClr val="tx1"/>
                </a:solidFill>
                <a:effectLst/>
                <a:latin typeface="Arial" charset="0"/>
              </a:rPr>
              <a:t> </a:t>
            </a:r>
            <a:r>
              <a:rPr lang="es-MX" altLang="es-MX" sz="1600" b="1" dirty="0">
                <a:solidFill>
                  <a:schemeClr val="tx1"/>
                </a:solidFill>
                <a:effectLst/>
                <a:latin typeface="Arial" charset="0"/>
              </a:rPr>
              <a:t>Modelo de un sistema de comunicación digital</a:t>
            </a:r>
            <a:endParaRPr lang="es-ES" altLang="es-MX" sz="1600" b="1" dirty="0">
              <a:solidFill>
                <a:schemeClr val="tx1"/>
              </a:solidFill>
              <a:effectLst/>
              <a:latin typeface="Arial" charset="0"/>
            </a:endParaRPr>
          </a:p>
        </p:txBody>
      </p:sp>
      <p:pic>
        <p:nvPicPr>
          <p:cNvPr id="10854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4213" y="1472700"/>
            <a:ext cx="7848600" cy="423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Box 4"/>
          <p:cNvSpPr txBox="1">
            <a:spLocks noChangeArrowheads="1"/>
          </p:cNvSpPr>
          <p:nvPr/>
        </p:nvSpPr>
        <p:spPr bwMode="auto">
          <a:xfrm>
            <a:off x="684213" y="433387"/>
            <a:ext cx="741617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400" b="1" u="sng" dirty="0" smtClean="0">
                <a:solidFill>
                  <a:schemeClr val="tx1"/>
                </a:solidFill>
                <a:latin typeface="Arial" charset="0"/>
              </a:rPr>
              <a:t>1</a:t>
            </a:r>
            <a:r>
              <a:rPr lang="es-MX" altLang="es-MX" sz="2400" b="1" u="sng" dirty="0" smtClean="0">
                <a:solidFill>
                  <a:schemeClr val="tx1"/>
                </a:solidFill>
                <a:effectLst/>
                <a:latin typeface="Arial" charset="0"/>
              </a:rPr>
              <a:t>.2.1  Diagrama </a:t>
            </a:r>
            <a:r>
              <a:rPr lang="es-MX" altLang="es-MX" sz="2400" b="1" u="sng" dirty="0" smtClean="0">
                <a:solidFill>
                  <a:schemeClr val="tx1"/>
                </a:solidFill>
                <a:latin typeface="Arial" charset="0"/>
              </a:rPr>
              <a:t>a bloques de un sistema de comunicación digital</a:t>
            </a:r>
            <a:endParaRPr lang="es-ES" altLang="es-MX" sz="2400" b="1" u="sng" dirty="0">
              <a:solidFill>
                <a:schemeClr val="tx1"/>
              </a:solidFill>
              <a:effectLst/>
              <a:latin typeface="Arial" charset="0"/>
            </a:endParaRPr>
          </a:p>
        </p:txBody>
      </p:sp>
    </p:spTree>
    <p:extLst>
      <p:ext uri="{BB962C8B-B14F-4D97-AF65-F5344CB8AC3E}">
        <p14:creationId xmlns:p14="http://schemas.microsoft.com/office/powerpoint/2010/main" xmlns="" val="6349205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7459" name="Rectangle 3"/>
          <p:cNvSpPr>
            <a:spLocks noChangeArrowheads="1"/>
          </p:cNvSpPr>
          <p:nvPr/>
        </p:nvSpPr>
        <p:spPr bwMode="auto">
          <a:xfrm>
            <a:off x="0" y="26352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09572" name="Rectangle 4"/>
          <p:cNvSpPr>
            <a:spLocks noChangeArrowheads="1"/>
          </p:cNvSpPr>
          <p:nvPr/>
        </p:nvSpPr>
        <p:spPr bwMode="auto">
          <a:xfrm>
            <a:off x="0" y="1589088"/>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9573" name="Rectangle 5"/>
          <p:cNvSpPr>
            <a:spLocks noChangeArrowheads="1"/>
          </p:cNvSpPr>
          <p:nvPr/>
        </p:nvSpPr>
        <p:spPr bwMode="auto">
          <a:xfrm>
            <a:off x="0" y="5073650"/>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9574" name="Rectangle 6"/>
          <p:cNvSpPr>
            <a:spLocks noChangeArrowheads="1"/>
          </p:cNvSpPr>
          <p:nvPr/>
        </p:nvSpPr>
        <p:spPr bwMode="auto">
          <a:xfrm>
            <a:off x="0" y="5387975"/>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9575" name="Text Box 7"/>
          <p:cNvSpPr txBox="1">
            <a:spLocks noChangeArrowheads="1"/>
          </p:cNvSpPr>
          <p:nvPr/>
        </p:nvSpPr>
        <p:spPr bwMode="auto">
          <a:xfrm>
            <a:off x="468313" y="476250"/>
            <a:ext cx="77755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endParaRPr lang="es-MX" altLang="es-MX" sz="2400" b="1">
              <a:solidFill>
                <a:schemeClr val="tx1"/>
              </a:solidFill>
              <a:effectLst/>
              <a:latin typeface="Arial" charset="0"/>
            </a:endParaRPr>
          </a:p>
        </p:txBody>
      </p:sp>
      <p:sp>
        <p:nvSpPr>
          <p:cNvPr id="147464" name="Rectangle 8"/>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65" name="Rectangle 9"/>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66" name="Rectangle 10"/>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67" name="Rectangle 11"/>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68" name="Rectangle 12"/>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69" name="Rectangle 13"/>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70" name="Rectangle 14"/>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71" name="Rectangle 15"/>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72" name="Rectangle 16"/>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73" name="Rectangle 17"/>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74" name="Rectangle 18"/>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75" name="Rectangle 19"/>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76" name="Rectangle 20"/>
          <p:cNvSpPr>
            <a:spLocks noChangeArrowheads="1"/>
          </p:cNvSpPr>
          <p:nvPr/>
        </p:nvSpPr>
        <p:spPr bwMode="auto">
          <a:xfrm>
            <a:off x="1350963" y="2089150"/>
            <a:ext cx="184150" cy="701675"/>
          </a:xfrm>
          <a:prstGeom prst="rect">
            <a:avLst/>
          </a:prstGeom>
          <a:noFill/>
          <a:ln w="9525">
            <a:noFill/>
            <a:miter lim="800000"/>
            <a:headEnd/>
            <a:tailEnd/>
          </a:ln>
          <a:effectLst/>
        </p:spPr>
        <p:txBody>
          <a:bodyPr wrap="none">
            <a:spAutoFit/>
          </a:bodyPr>
          <a:lstStyle/>
          <a:p>
            <a:pPr>
              <a:defRPr/>
            </a:pPr>
            <a:endParaRPr lang="es-ES"/>
          </a:p>
        </p:txBody>
      </p:sp>
      <p:sp>
        <p:nvSpPr>
          <p:cNvPr id="109589" name="Text Box 21"/>
          <p:cNvSpPr txBox="1">
            <a:spLocks noChangeArrowheads="1"/>
          </p:cNvSpPr>
          <p:nvPr/>
        </p:nvSpPr>
        <p:spPr bwMode="auto">
          <a:xfrm>
            <a:off x="468313" y="1241425"/>
            <a:ext cx="77755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endParaRPr lang="es-MX" altLang="es-MX" sz="2400" b="1">
              <a:solidFill>
                <a:schemeClr val="tx1"/>
              </a:solidFill>
              <a:effectLst/>
              <a:latin typeface="Arial" charset="0"/>
            </a:endParaRPr>
          </a:p>
        </p:txBody>
      </p:sp>
      <p:sp>
        <p:nvSpPr>
          <p:cNvPr id="147478" name="Rectangle 22"/>
          <p:cNvSpPr>
            <a:spLocks noChangeArrowheads="1"/>
          </p:cNvSpPr>
          <p:nvPr/>
        </p:nvSpPr>
        <p:spPr bwMode="auto">
          <a:xfrm>
            <a:off x="1627188" y="2408238"/>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79" name="Rectangle 23"/>
          <p:cNvSpPr>
            <a:spLocks noChangeArrowheads="1"/>
          </p:cNvSpPr>
          <p:nvPr/>
        </p:nvSpPr>
        <p:spPr bwMode="auto">
          <a:xfrm>
            <a:off x="1627188" y="2408238"/>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80" name="Rectangle 24"/>
          <p:cNvSpPr>
            <a:spLocks noChangeArrowheads="1"/>
          </p:cNvSpPr>
          <p:nvPr/>
        </p:nvSpPr>
        <p:spPr bwMode="auto">
          <a:xfrm>
            <a:off x="1627188" y="2408238"/>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81" name="Rectangle 25"/>
          <p:cNvSpPr>
            <a:spLocks noChangeArrowheads="1"/>
          </p:cNvSpPr>
          <p:nvPr/>
        </p:nvSpPr>
        <p:spPr bwMode="auto">
          <a:xfrm>
            <a:off x="1627188" y="2408238"/>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82" name="Rectangle 26"/>
          <p:cNvSpPr>
            <a:spLocks noChangeArrowheads="1"/>
          </p:cNvSpPr>
          <p:nvPr/>
        </p:nvSpPr>
        <p:spPr bwMode="auto">
          <a:xfrm>
            <a:off x="1627188" y="2408238"/>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83" name="Rectangle 27"/>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84" name="Rectangle 28"/>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85" name="Rectangle 29"/>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86" name="Rectangle 30"/>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87" name="Rectangle 31"/>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88" name="Rectangle 32"/>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89" name="Rectangle 33"/>
          <p:cNvSpPr>
            <a:spLocks noChangeArrowheads="1"/>
          </p:cNvSpPr>
          <p:nvPr/>
        </p:nvSpPr>
        <p:spPr bwMode="auto">
          <a:xfrm>
            <a:off x="1350963" y="254952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7490" name="Rectangle 34"/>
          <p:cNvSpPr>
            <a:spLocks noChangeArrowheads="1"/>
          </p:cNvSpPr>
          <p:nvPr/>
        </p:nvSpPr>
        <p:spPr bwMode="auto">
          <a:xfrm>
            <a:off x="1350963" y="2854325"/>
            <a:ext cx="184150" cy="701675"/>
          </a:xfrm>
          <a:prstGeom prst="rect">
            <a:avLst/>
          </a:prstGeom>
          <a:noFill/>
          <a:ln w="9525">
            <a:noFill/>
            <a:miter lim="800000"/>
            <a:headEnd/>
            <a:tailEnd/>
          </a:ln>
          <a:effectLst/>
        </p:spPr>
        <p:txBody>
          <a:bodyPr wrap="none">
            <a:spAutoFit/>
          </a:bodyPr>
          <a:lstStyle/>
          <a:p>
            <a:pPr>
              <a:defRPr/>
            </a:pPr>
            <a:endParaRPr lang="es-ES"/>
          </a:p>
        </p:txBody>
      </p:sp>
      <p:sp>
        <p:nvSpPr>
          <p:cNvPr id="109603" name="Text Box 35"/>
          <p:cNvSpPr txBox="1">
            <a:spLocks noChangeArrowheads="1"/>
          </p:cNvSpPr>
          <p:nvPr/>
        </p:nvSpPr>
        <p:spPr bwMode="auto">
          <a:xfrm>
            <a:off x="755650" y="1557338"/>
            <a:ext cx="2087563"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2400" b="1">
                <a:solidFill>
                  <a:schemeClr val="tx1"/>
                </a:solidFill>
                <a:effectLst/>
                <a:latin typeface="Arial" charset="0"/>
              </a:rPr>
              <a:t>Fuente de información digital </a:t>
            </a:r>
            <a:endParaRPr lang="es-ES" altLang="es-MX" sz="2400" b="1">
              <a:solidFill>
                <a:schemeClr val="tx1"/>
              </a:solidFill>
              <a:effectLst/>
              <a:latin typeface="Arial" charset="0"/>
            </a:endParaRPr>
          </a:p>
        </p:txBody>
      </p:sp>
      <p:sp>
        <p:nvSpPr>
          <p:cNvPr id="109604" name="Text Box 36"/>
          <p:cNvSpPr txBox="1">
            <a:spLocks noChangeArrowheads="1"/>
          </p:cNvSpPr>
          <p:nvPr/>
        </p:nvSpPr>
        <p:spPr bwMode="auto">
          <a:xfrm>
            <a:off x="755650" y="4941888"/>
            <a:ext cx="1944688"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2400" b="1">
                <a:solidFill>
                  <a:schemeClr val="tx1"/>
                </a:solidFill>
                <a:effectLst/>
                <a:latin typeface="Arial" charset="0"/>
              </a:rPr>
              <a:t>Codificador fuente</a:t>
            </a:r>
            <a:endParaRPr lang="es-ES" altLang="es-MX" sz="2400" b="1">
              <a:solidFill>
                <a:schemeClr val="tx1"/>
              </a:solidFill>
              <a:effectLst/>
              <a:latin typeface="Arial" charset="0"/>
            </a:endParaRPr>
          </a:p>
        </p:txBody>
      </p:sp>
      <p:sp>
        <p:nvSpPr>
          <p:cNvPr id="109605" name="Text Box 37"/>
          <p:cNvSpPr txBox="1">
            <a:spLocks noChangeArrowheads="1"/>
          </p:cNvSpPr>
          <p:nvPr/>
        </p:nvSpPr>
        <p:spPr bwMode="auto">
          <a:xfrm>
            <a:off x="4140200" y="4797425"/>
            <a:ext cx="381635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800" b="1">
                <a:solidFill>
                  <a:schemeClr val="tx1"/>
                </a:solidFill>
                <a:effectLst/>
                <a:latin typeface="Arial" charset="0"/>
              </a:rPr>
              <a:t>Convierte una secuencia de símbolos a una secuencia binaria de ceros y unos</a:t>
            </a:r>
            <a:endParaRPr lang="es-ES" altLang="es-MX" sz="1800" b="1">
              <a:solidFill>
                <a:schemeClr val="tx1"/>
              </a:solidFill>
              <a:effectLst/>
              <a:latin typeface="Arial" charset="0"/>
            </a:endParaRPr>
          </a:p>
        </p:txBody>
      </p:sp>
      <p:sp>
        <p:nvSpPr>
          <p:cNvPr id="147494" name="Line 38"/>
          <p:cNvSpPr>
            <a:spLocks noChangeShapeType="1"/>
          </p:cNvSpPr>
          <p:nvPr/>
        </p:nvSpPr>
        <p:spPr bwMode="auto">
          <a:xfrm>
            <a:off x="2987675" y="2033588"/>
            <a:ext cx="865188" cy="0"/>
          </a:xfrm>
          <a:prstGeom prst="line">
            <a:avLst/>
          </a:prstGeom>
          <a:noFill/>
          <a:ln w="127000">
            <a:solidFill>
              <a:srgbClr val="FF0000"/>
            </a:solidFill>
            <a:round/>
            <a:headEnd/>
            <a:tailEnd type="triangle" w="lg" len="med"/>
          </a:ln>
          <a:effectLst/>
        </p:spPr>
        <p:txBody>
          <a:bodyPr/>
          <a:lstStyle/>
          <a:p>
            <a:pPr>
              <a:defRPr/>
            </a:pPr>
            <a:endParaRPr lang="es-ES"/>
          </a:p>
        </p:txBody>
      </p:sp>
      <p:sp>
        <p:nvSpPr>
          <p:cNvPr id="147495" name="Line 39"/>
          <p:cNvSpPr>
            <a:spLocks noChangeShapeType="1"/>
          </p:cNvSpPr>
          <p:nvPr/>
        </p:nvSpPr>
        <p:spPr bwMode="auto">
          <a:xfrm>
            <a:off x="2916238" y="5229225"/>
            <a:ext cx="865187" cy="0"/>
          </a:xfrm>
          <a:prstGeom prst="line">
            <a:avLst/>
          </a:prstGeom>
          <a:noFill/>
          <a:ln w="127000">
            <a:solidFill>
              <a:srgbClr val="FF0000"/>
            </a:solidFill>
            <a:round/>
            <a:headEnd/>
            <a:tailEnd type="triangle" w="lg" len="med"/>
          </a:ln>
          <a:effectLst/>
        </p:spPr>
        <p:txBody>
          <a:bodyPr/>
          <a:lstStyle/>
          <a:p>
            <a:pPr>
              <a:defRPr/>
            </a:pPr>
            <a:endParaRPr lang="es-ES"/>
          </a:p>
        </p:txBody>
      </p:sp>
      <p:sp>
        <p:nvSpPr>
          <p:cNvPr id="109608" name="Text Box 40"/>
          <p:cNvSpPr txBox="1">
            <a:spLocks noChangeArrowheads="1"/>
          </p:cNvSpPr>
          <p:nvPr/>
        </p:nvSpPr>
        <p:spPr bwMode="auto">
          <a:xfrm>
            <a:off x="3995738" y="1773238"/>
            <a:ext cx="3816350" cy="779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800" b="1">
                <a:solidFill>
                  <a:schemeClr val="tx1"/>
                </a:solidFill>
                <a:effectLst/>
                <a:latin typeface="Arial" charset="0"/>
              </a:rPr>
              <a:t>Se caracteriza por:</a:t>
            </a:r>
          </a:p>
          <a:p>
            <a:pPr eaLnBrk="1" hangingPunct="1">
              <a:spcBef>
                <a:spcPct val="50000"/>
              </a:spcBef>
            </a:pPr>
            <a:endParaRPr lang="es-ES" altLang="es-MX" sz="1800" b="1">
              <a:solidFill>
                <a:schemeClr val="tx1"/>
              </a:solidFill>
              <a:effectLst/>
              <a:latin typeface="Arial" charset="0"/>
            </a:endParaRPr>
          </a:p>
        </p:txBody>
      </p:sp>
      <p:sp>
        <p:nvSpPr>
          <p:cNvPr id="109609" name="Rectangle 41"/>
          <p:cNvSpPr>
            <a:spLocks noChangeArrowheads="1"/>
          </p:cNvSpPr>
          <p:nvPr/>
        </p:nvSpPr>
        <p:spPr bwMode="auto">
          <a:xfrm>
            <a:off x="7237413" y="2986088"/>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09610" name="Rectangle 42"/>
          <p:cNvSpPr>
            <a:spLocks noChangeArrowheads="1"/>
          </p:cNvSpPr>
          <p:nvPr/>
        </p:nvSpPr>
        <p:spPr bwMode="auto">
          <a:xfrm>
            <a:off x="7237413" y="3751263"/>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47499" name="Line 43"/>
          <p:cNvSpPr>
            <a:spLocks noChangeShapeType="1"/>
          </p:cNvSpPr>
          <p:nvPr/>
        </p:nvSpPr>
        <p:spPr bwMode="auto">
          <a:xfrm>
            <a:off x="4284663" y="2493963"/>
            <a:ext cx="504825" cy="0"/>
          </a:xfrm>
          <a:prstGeom prst="line">
            <a:avLst/>
          </a:prstGeom>
          <a:noFill/>
          <a:ln w="101600">
            <a:solidFill>
              <a:srgbClr val="FFFF00"/>
            </a:solidFill>
            <a:round/>
            <a:headEnd/>
            <a:tailEnd type="triangle" w="med" len="sm"/>
          </a:ln>
          <a:effectLst/>
        </p:spPr>
        <p:txBody>
          <a:bodyPr/>
          <a:lstStyle/>
          <a:p>
            <a:pPr>
              <a:defRPr/>
            </a:pPr>
            <a:endParaRPr lang="es-ES"/>
          </a:p>
        </p:txBody>
      </p:sp>
      <p:sp>
        <p:nvSpPr>
          <p:cNvPr id="109612" name="Text Box 44"/>
          <p:cNvSpPr txBox="1">
            <a:spLocks noChangeArrowheads="1"/>
          </p:cNvSpPr>
          <p:nvPr/>
        </p:nvSpPr>
        <p:spPr bwMode="auto">
          <a:xfrm>
            <a:off x="4860925" y="2349500"/>
            <a:ext cx="25209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400" b="1">
                <a:solidFill>
                  <a:schemeClr val="tx1"/>
                </a:solidFill>
                <a:effectLst/>
                <a:latin typeface="Arial" charset="0"/>
              </a:rPr>
              <a:t>Un alfabeto fuente</a:t>
            </a:r>
            <a:endParaRPr lang="es-ES" altLang="es-MX" sz="1400" b="1">
              <a:solidFill>
                <a:schemeClr val="tx1"/>
              </a:solidFill>
              <a:effectLst/>
              <a:latin typeface="Arial" charset="0"/>
            </a:endParaRPr>
          </a:p>
        </p:txBody>
      </p:sp>
      <p:sp>
        <p:nvSpPr>
          <p:cNvPr id="109613" name="Text Box 45"/>
          <p:cNvSpPr txBox="1">
            <a:spLocks noChangeArrowheads="1"/>
          </p:cNvSpPr>
          <p:nvPr/>
        </p:nvSpPr>
        <p:spPr bwMode="auto">
          <a:xfrm>
            <a:off x="4860925" y="2709863"/>
            <a:ext cx="374491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400" b="1">
                <a:solidFill>
                  <a:schemeClr val="tx1"/>
                </a:solidFill>
                <a:effectLst/>
                <a:latin typeface="Arial" charset="0"/>
              </a:rPr>
              <a:t>Una razón de símbolos</a:t>
            </a:r>
            <a:endParaRPr lang="es-ES" altLang="es-MX" sz="1400" b="1">
              <a:solidFill>
                <a:schemeClr val="tx1"/>
              </a:solidFill>
              <a:effectLst/>
              <a:latin typeface="Arial" charset="0"/>
            </a:endParaRPr>
          </a:p>
        </p:txBody>
      </p:sp>
      <p:sp>
        <p:nvSpPr>
          <p:cNvPr id="109614" name="Text Box 46"/>
          <p:cNvSpPr txBox="1">
            <a:spLocks noChangeArrowheads="1"/>
          </p:cNvSpPr>
          <p:nvPr/>
        </p:nvSpPr>
        <p:spPr bwMode="auto">
          <a:xfrm>
            <a:off x="4860925" y="3141663"/>
            <a:ext cx="374491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400" b="1">
                <a:solidFill>
                  <a:schemeClr val="tx1"/>
                </a:solidFill>
                <a:effectLst/>
                <a:latin typeface="Arial" charset="0"/>
              </a:rPr>
              <a:t>Conjunto de probabilidades del alfabeto</a:t>
            </a:r>
            <a:endParaRPr lang="es-ES" altLang="es-MX" sz="1400" b="1">
              <a:solidFill>
                <a:schemeClr val="tx1"/>
              </a:solidFill>
              <a:effectLst/>
              <a:latin typeface="Arial" charset="0"/>
            </a:endParaRPr>
          </a:p>
        </p:txBody>
      </p:sp>
      <p:sp>
        <p:nvSpPr>
          <p:cNvPr id="147503" name="Line 47"/>
          <p:cNvSpPr>
            <a:spLocks noChangeShapeType="1"/>
          </p:cNvSpPr>
          <p:nvPr/>
        </p:nvSpPr>
        <p:spPr bwMode="auto">
          <a:xfrm>
            <a:off x="4284663" y="2852738"/>
            <a:ext cx="504825" cy="0"/>
          </a:xfrm>
          <a:prstGeom prst="line">
            <a:avLst/>
          </a:prstGeom>
          <a:noFill/>
          <a:ln w="101600">
            <a:solidFill>
              <a:srgbClr val="FFFF00"/>
            </a:solidFill>
            <a:round/>
            <a:headEnd/>
            <a:tailEnd type="triangle" w="med" len="sm"/>
          </a:ln>
          <a:effectLst/>
        </p:spPr>
        <p:txBody>
          <a:bodyPr/>
          <a:lstStyle/>
          <a:p>
            <a:pPr>
              <a:defRPr/>
            </a:pPr>
            <a:endParaRPr lang="es-ES"/>
          </a:p>
        </p:txBody>
      </p:sp>
      <p:sp>
        <p:nvSpPr>
          <p:cNvPr id="147504" name="Line 48"/>
          <p:cNvSpPr>
            <a:spLocks noChangeShapeType="1"/>
          </p:cNvSpPr>
          <p:nvPr/>
        </p:nvSpPr>
        <p:spPr bwMode="auto">
          <a:xfrm>
            <a:off x="4284663" y="3284538"/>
            <a:ext cx="504825" cy="0"/>
          </a:xfrm>
          <a:prstGeom prst="line">
            <a:avLst/>
          </a:prstGeom>
          <a:noFill/>
          <a:ln w="101600">
            <a:solidFill>
              <a:srgbClr val="FFFF00"/>
            </a:solidFill>
            <a:round/>
            <a:headEnd/>
            <a:tailEnd type="triangle" w="med" len="sm"/>
          </a:ln>
          <a:effectLst/>
        </p:spPr>
        <p:txBody>
          <a:bodyPr/>
          <a:lstStyle/>
          <a:p>
            <a:pPr>
              <a:defRPr/>
            </a:pPr>
            <a:endParaRPr lang="es-ES"/>
          </a:p>
        </p:txBody>
      </p:sp>
      <p:sp>
        <p:nvSpPr>
          <p:cNvPr id="109617" name="Text Box 49"/>
          <p:cNvSpPr txBox="1">
            <a:spLocks noChangeArrowheads="1"/>
          </p:cNvSpPr>
          <p:nvPr/>
        </p:nvSpPr>
        <p:spPr bwMode="auto">
          <a:xfrm>
            <a:off x="4860925" y="3573463"/>
            <a:ext cx="38163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400" b="1">
                <a:solidFill>
                  <a:schemeClr val="tx1"/>
                </a:solidFill>
                <a:effectLst/>
                <a:latin typeface="Arial" charset="0"/>
              </a:rPr>
              <a:t>Dependencia probabilística</a:t>
            </a:r>
            <a:endParaRPr lang="es-ES" altLang="es-MX" sz="1400" b="1">
              <a:solidFill>
                <a:schemeClr val="tx1"/>
              </a:solidFill>
              <a:effectLst/>
              <a:latin typeface="Arial" charset="0"/>
            </a:endParaRPr>
          </a:p>
        </p:txBody>
      </p:sp>
      <p:sp>
        <p:nvSpPr>
          <p:cNvPr id="147506" name="Line 50"/>
          <p:cNvSpPr>
            <a:spLocks noChangeShapeType="1"/>
          </p:cNvSpPr>
          <p:nvPr/>
        </p:nvSpPr>
        <p:spPr bwMode="auto">
          <a:xfrm>
            <a:off x="4284663" y="3717925"/>
            <a:ext cx="504825" cy="0"/>
          </a:xfrm>
          <a:prstGeom prst="line">
            <a:avLst/>
          </a:prstGeom>
          <a:noFill/>
          <a:ln w="101600">
            <a:solidFill>
              <a:srgbClr val="FFFF00"/>
            </a:solidFill>
            <a:round/>
            <a:headEnd/>
            <a:tailEnd type="triangle" w="med" len="sm"/>
          </a:ln>
          <a:effectLst/>
        </p:spPr>
        <p:txBody>
          <a:bodyPr/>
          <a:lstStyle/>
          <a:p>
            <a:pPr>
              <a:defRPr/>
            </a:pPr>
            <a:endParaRPr lang="es-ES"/>
          </a:p>
        </p:txBody>
      </p:sp>
    </p:spTree>
    <p:extLst>
      <p:ext uri="{BB962C8B-B14F-4D97-AF65-F5344CB8AC3E}">
        <p14:creationId xmlns:p14="http://schemas.microsoft.com/office/powerpoint/2010/main" xmlns="" val="38241120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8483" name="Rectangle 3"/>
          <p:cNvSpPr>
            <a:spLocks noChangeArrowheads="1"/>
          </p:cNvSpPr>
          <p:nvPr/>
        </p:nvSpPr>
        <p:spPr bwMode="auto">
          <a:xfrm>
            <a:off x="0" y="26352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10596" name="Rectangle 4"/>
          <p:cNvSpPr>
            <a:spLocks noChangeArrowheads="1"/>
          </p:cNvSpPr>
          <p:nvPr/>
        </p:nvSpPr>
        <p:spPr bwMode="auto">
          <a:xfrm>
            <a:off x="0" y="1589088"/>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10597" name="Rectangle 5"/>
          <p:cNvSpPr>
            <a:spLocks noChangeArrowheads="1"/>
          </p:cNvSpPr>
          <p:nvPr/>
        </p:nvSpPr>
        <p:spPr bwMode="auto">
          <a:xfrm>
            <a:off x="0" y="5073650"/>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10598" name="Rectangle 6"/>
          <p:cNvSpPr>
            <a:spLocks noChangeArrowheads="1"/>
          </p:cNvSpPr>
          <p:nvPr/>
        </p:nvSpPr>
        <p:spPr bwMode="auto">
          <a:xfrm>
            <a:off x="0" y="5387975"/>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10599" name="Rectangle 7"/>
          <p:cNvSpPr>
            <a:spLocks noChangeArrowheads="1"/>
          </p:cNvSpPr>
          <p:nvPr/>
        </p:nvSpPr>
        <p:spPr bwMode="auto">
          <a:xfrm>
            <a:off x="7380288" y="5478463"/>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10600" name="Text Box 8"/>
          <p:cNvSpPr txBox="1">
            <a:spLocks noChangeArrowheads="1"/>
          </p:cNvSpPr>
          <p:nvPr/>
        </p:nvSpPr>
        <p:spPr bwMode="auto">
          <a:xfrm>
            <a:off x="468313" y="476250"/>
            <a:ext cx="77755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endParaRPr lang="es-MX" altLang="es-MX" sz="2400" b="1">
              <a:solidFill>
                <a:schemeClr val="tx1"/>
              </a:solidFill>
              <a:effectLst/>
              <a:latin typeface="Arial" charset="0"/>
            </a:endParaRPr>
          </a:p>
        </p:txBody>
      </p:sp>
      <p:sp>
        <p:nvSpPr>
          <p:cNvPr id="148489" name="Rectangle 9"/>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8490" name="Rectangle 10"/>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8491" name="Rectangle 11"/>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8492" name="Rectangle 12"/>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8493" name="Rectangle 13"/>
          <p:cNvSpPr>
            <a:spLocks noChangeArrowheads="1"/>
          </p:cNvSpPr>
          <p:nvPr/>
        </p:nvSpPr>
        <p:spPr bwMode="auto">
          <a:xfrm>
            <a:off x="1627188" y="1643063"/>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8494" name="Rectangle 14"/>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8495" name="Rectangle 15"/>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8496" name="Rectangle 16"/>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8497" name="Rectangle 17"/>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8498" name="Rectangle 18"/>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8499" name="Rectangle 19"/>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8500" name="Rectangle 20"/>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8501" name="Rectangle 21"/>
          <p:cNvSpPr>
            <a:spLocks noChangeArrowheads="1"/>
          </p:cNvSpPr>
          <p:nvPr/>
        </p:nvSpPr>
        <p:spPr bwMode="auto">
          <a:xfrm>
            <a:off x="1350963" y="2089150"/>
            <a:ext cx="184150" cy="701675"/>
          </a:xfrm>
          <a:prstGeom prst="rect">
            <a:avLst/>
          </a:prstGeom>
          <a:noFill/>
          <a:ln w="9525">
            <a:noFill/>
            <a:miter lim="800000"/>
            <a:headEnd/>
            <a:tailEnd/>
          </a:ln>
          <a:effectLst/>
        </p:spPr>
        <p:txBody>
          <a:bodyPr wrap="none">
            <a:spAutoFit/>
          </a:bodyPr>
          <a:lstStyle/>
          <a:p>
            <a:pPr>
              <a:defRPr/>
            </a:pPr>
            <a:endParaRPr lang="es-ES"/>
          </a:p>
        </p:txBody>
      </p:sp>
      <p:grpSp>
        <p:nvGrpSpPr>
          <p:cNvPr id="110614" name="Group 22"/>
          <p:cNvGrpSpPr>
            <a:grpSpLocks/>
          </p:cNvGrpSpPr>
          <p:nvPr/>
        </p:nvGrpSpPr>
        <p:grpSpPr bwMode="auto">
          <a:xfrm>
            <a:off x="468313" y="1125538"/>
            <a:ext cx="7956550" cy="1465262"/>
            <a:chOff x="0" y="3022"/>
            <a:chExt cx="5012" cy="923"/>
          </a:xfrm>
        </p:grpSpPr>
        <p:sp>
          <p:nvSpPr>
            <p:cNvPr id="110626" name="Rectangle 23"/>
            <p:cNvSpPr>
              <a:spLocks noChangeArrowheads="1"/>
            </p:cNvSpPr>
            <p:nvPr/>
          </p:nvSpPr>
          <p:spPr bwMode="auto">
            <a:xfrm>
              <a:off x="0" y="3196"/>
              <a:ext cx="1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10627" name="Rectangle 24"/>
            <p:cNvSpPr>
              <a:spLocks noChangeArrowheads="1"/>
            </p:cNvSpPr>
            <p:nvPr/>
          </p:nvSpPr>
          <p:spPr bwMode="auto">
            <a:xfrm>
              <a:off x="0" y="3394"/>
              <a:ext cx="1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10628" name="Text Box 25"/>
            <p:cNvSpPr txBox="1">
              <a:spLocks noChangeArrowheads="1"/>
            </p:cNvSpPr>
            <p:nvPr/>
          </p:nvSpPr>
          <p:spPr bwMode="auto">
            <a:xfrm>
              <a:off x="476" y="3113"/>
              <a:ext cx="1225"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2400" b="1">
                  <a:solidFill>
                    <a:schemeClr val="tx1"/>
                  </a:solidFill>
                  <a:effectLst/>
                  <a:latin typeface="Arial" charset="0"/>
                </a:rPr>
                <a:t>Codificador de canal</a:t>
              </a:r>
              <a:endParaRPr lang="es-ES" altLang="es-MX" sz="2400" b="1">
                <a:solidFill>
                  <a:schemeClr val="tx1"/>
                </a:solidFill>
                <a:effectLst/>
                <a:latin typeface="Arial" charset="0"/>
              </a:endParaRPr>
            </a:p>
          </p:txBody>
        </p:sp>
        <p:sp>
          <p:nvSpPr>
            <p:cNvPr id="110629" name="Text Box 26"/>
            <p:cNvSpPr txBox="1">
              <a:spLocks noChangeArrowheads="1"/>
            </p:cNvSpPr>
            <p:nvPr/>
          </p:nvSpPr>
          <p:spPr bwMode="auto">
            <a:xfrm>
              <a:off x="2608" y="3022"/>
              <a:ext cx="2404" cy="9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800" b="1">
                  <a:solidFill>
                    <a:schemeClr val="tx1"/>
                  </a:solidFill>
                  <a:effectLst/>
                  <a:latin typeface="Arial" charset="0"/>
                </a:rPr>
                <a:t>Reasigna otra codificación al flujo de datos proveniente del codificador fuente, con el fin de detectar y corregir errores en la recepción.</a:t>
              </a:r>
              <a:endParaRPr lang="es-ES" altLang="es-MX" sz="1800" b="1">
                <a:solidFill>
                  <a:schemeClr val="tx1"/>
                </a:solidFill>
                <a:effectLst/>
                <a:latin typeface="Arial" charset="0"/>
              </a:endParaRPr>
            </a:p>
          </p:txBody>
        </p:sp>
        <p:sp>
          <p:nvSpPr>
            <p:cNvPr id="148507" name="Line 27"/>
            <p:cNvSpPr>
              <a:spLocks noChangeShapeType="1"/>
            </p:cNvSpPr>
            <p:nvPr/>
          </p:nvSpPr>
          <p:spPr bwMode="auto">
            <a:xfrm>
              <a:off x="1837" y="3294"/>
              <a:ext cx="545" cy="0"/>
            </a:xfrm>
            <a:prstGeom prst="line">
              <a:avLst/>
            </a:prstGeom>
            <a:noFill/>
            <a:ln w="127000">
              <a:solidFill>
                <a:srgbClr val="FF0000"/>
              </a:solidFill>
              <a:round/>
              <a:headEnd/>
              <a:tailEnd type="triangle" w="lg" len="med"/>
            </a:ln>
            <a:effectLst/>
          </p:spPr>
          <p:txBody>
            <a:bodyPr/>
            <a:lstStyle/>
            <a:p>
              <a:pPr>
                <a:defRPr/>
              </a:pPr>
              <a:endParaRPr lang="es-ES"/>
            </a:p>
          </p:txBody>
        </p:sp>
      </p:grpSp>
      <p:grpSp>
        <p:nvGrpSpPr>
          <p:cNvPr id="110615" name="Group 28"/>
          <p:cNvGrpSpPr>
            <a:grpSpLocks/>
          </p:cNvGrpSpPr>
          <p:nvPr/>
        </p:nvGrpSpPr>
        <p:grpSpPr bwMode="auto">
          <a:xfrm>
            <a:off x="468313" y="3357563"/>
            <a:ext cx="7956550" cy="1190625"/>
            <a:chOff x="0" y="3022"/>
            <a:chExt cx="5012" cy="750"/>
          </a:xfrm>
        </p:grpSpPr>
        <p:sp>
          <p:nvSpPr>
            <p:cNvPr id="110621" name="Rectangle 29"/>
            <p:cNvSpPr>
              <a:spLocks noChangeArrowheads="1"/>
            </p:cNvSpPr>
            <p:nvPr/>
          </p:nvSpPr>
          <p:spPr bwMode="auto">
            <a:xfrm>
              <a:off x="0" y="3196"/>
              <a:ext cx="1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10622" name="Rectangle 30"/>
            <p:cNvSpPr>
              <a:spLocks noChangeArrowheads="1"/>
            </p:cNvSpPr>
            <p:nvPr/>
          </p:nvSpPr>
          <p:spPr bwMode="auto">
            <a:xfrm>
              <a:off x="0" y="3394"/>
              <a:ext cx="1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10623" name="Text Box 31"/>
            <p:cNvSpPr txBox="1">
              <a:spLocks noChangeArrowheads="1"/>
            </p:cNvSpPr>
            <p:nvPr/>
          </p:nvSpPr>
          <p:spPr bwMode="auto">
            <a:xfrm>
              <a:off x="476" y="3113"/>
              <a:ext cx="122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2400" b="1">
                  <a:solidFill>
                    <a:schemeClr val="tx1"/>
                  </a:solidFill>
                  <a:effectLst/>
                  <a:latin typeface="Arial" charset="0"/>
                </a:rPr>
                <a:t>Modulador</a:t>
              </a:r>
              <a:endParaRPr lang="es-ES" altLang="es-MX" sz="2400" b="1">
                <a:solidFill>
                  <a:schemeClr val="tx1"/>
                </a:solidFill>
                <a:effectLst/>
                <a:latin typeface="Arial" charset="0"/>
              </a:endParaRPr>
            </a:p>
          </p:txBody>
        </p:sp>
        <p:sp>
          <p:nvSpPr>
            <p:cNvPr id="110624" name="Text Box 32"/>
            <p:cNvSpPr txBox="1">
              <a:spLocks noChangeArrowheads="1"/>
            </p:cNvSpPr>
            <p:nvPr/>
          </p:nvSpPr>
          <p:spPr bwMode="auto">
            <a:xfrm>
              <a:off x="2608" y="3022"/>
              <a:ext cx="2404" cy="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800" b="1">
                  <a:solidFill>
                    <a:schemeClr val="tx1"/>
                  </a:solidFill>
                  <a:effectLst/>
                  <a:latin typeface="Arial" charset="0"/>
                </a:rPr>
                <a:t>Acepta un flujo de bits como entrada y lo convierte a una forma de onda eléctrica apropiada para su transmisión.</a:t>
              </a:r>
              <a:endParaRPr lang="es-ES" altLang="es-MX" sz="1800" b="1">
                <a:solidFill>
                  <a:schemeClr val="tx1"/>
                </a:solidFill>
                <a:effectLst/>
                <a:latin typeface="Arial" charset="0"/>
              </a:endParaRPr>
            </a:p>
          </p:txBody>
        </p:sp>
        <p:sp>
          <p:nvSpPr>
            <p:cNvPr id="148513" name="Line 33"/>
            <p:cNvSpPr>
              <a:spLocks noChangeShapeType="1"/>
            </p:cNvSpPr>
            <p:nvPr/>
          </p:nvSpPr>
          <p:spPr bwMode="auto">
            <a:xfrm>
              <a:off x="1837" y="3294"/>
              <a:ext cx="545" cy="0"/>
            </a:xfrm>
            <a:prstGeom prst="line">
              <a:avLst/>
            </a:prstGeom>
            <a:noFill/>
            <a:ln w="127000">
              <a:solidFill>
                <a:srgbClr val="FF0000"/>
              </a:solidFill>
              <a:round/>
              <a:headEnd/>
              <a:tailEnd type="triangle" w="lg" len="med"/>
            </a:ln>
            <a:effectLst/>
          </p:spPr>
          <p:txBody>
            <a:bodyPr/>
            <a:lstStyle/>
            <a:p>
              <a:pPr>
                <a:defRPr/>
              </a:pPr>
              <a:endParaRPr lang="es-ES"/>
            </a:p>
          </p:txBody>
        </p:sp>
      </p:grpSp>
      <p:sp>
        <p:nvSpPr>
          <p:cNvPr id="110616" name="Rectangle 34"/>
          <p:cNvSpPr>
            <a:spLocks noChangeArrowheads="1"/>
          </p:cNvSpPr>
          <p:nvPr/>
        </p:nvSpPr>
        <p:spPr bwMode="auto">
          <a:xfrm>
            <a:off x="539750" y="5360988"/>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10617" name="Rectangle 35"/>
          <p:cNvSpPr>
            <a:spLocks noChangeArrowheads="1"/>
          </p:cNvSpPr>
          <p:nvPr/>
        </p:nvSpPr>
        <p:spPr bwMode="auto">
          <a:xfrm>
            <a:off x="539750" y="5675313"/>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10618" name="Text Box 36"/>
          <p:cNvSpPr txBox="1">
            <a:spLocks noChangeArrowheads="1"/>
          </p:cNvSpPr>
          <p:nvPr/>
        </p:nvSpPr>
        <p:spPr bwMode="auto">
          <a:xfrm>
            <a:off x="1042988" y="5229225"/>
            <a:ext cx="21971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2400" b="1">
                <a:solidFill>
                  <a:schemeClr val="tx1"/>
                </a:solidFill>
                <a:effectLst/>
                <a:latin typeface="Arial" charset="0"/>
              </a:rPr>
              <a:t>Demodulador</a:t>
            </a:r>
            <a:endParaRPr lang="es-ES" altLang="es-MX" sz="2400" b="1">
              <a:solidFill>
                <a:schemeClr val="tx1"/>
              </a:solidFill>
              <a:effectLst/>
              <a:latin typeface="Arial" charset="0"/>
            </a:endParaRPr>
          </a:p>
        </p:txBody>
      </p:sp>
      <p:sp>
        <p:nvSpPr>
          <p:cNvPr id="110619" name="Text Box 37"/>
          <p:cNvSpPr txBox="1">
            <a:spLocks noChangeArrowheads="1"/>
          </p:cNvSpPr>
          <p:nvPr/>
        </p:nvSpPr>
        <p:spPr bwMode="auto">
          <a:xfrm>
            <a:off x="4679950" y="5084763"/>
            <a:ext cx="381635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800" b="1">
                <a:solidFill>
                  <a:schemeClr val="tx1"/>
                </a:solidFill>
                <a:effectLst/>
                <a:latin typeface="Arial" charset="0"/>
              </a:rPr>
              <a:t>Recibe una forma e onda proveniente del canal de transmisión y la convierte en un flujo de bits.</a:t>
            </a:r>
            <a:endParaRPr lang="es-ES" altLang="es-MX" sz="1800" b="1">
              <a:solidFill>
                <a:schemeClr val="tx1"/>
              </a:solidFill>
              <a:effectLst/>
              <a:latin typeface="Arial" charset="0"/>
            </a:endParaRPr>
          </a:p>
        </p:txBody>
      </p:sp>
      <p:sp>
        <p:nvSpPr>
          <p:cNvPr id="148518" name="Line 38"/>
          <p:cNvSpPr>
            <a:spLocks noChangeShapeType="1"/>
          </p:cNvSpPr>
          <p:nvPr/>
        </p:nvSpPr>
        <p:spPr bwMode="auto">
          <a:xfrm>
            <a:off x="3455988" y="5516563"/>
            <a:ext cx="865187" cy="0"/>
          </a:xfrm>
          <a:prstGeom prst="line">
            <a:avLst/>
          </a:prstGeom>
          <a:noFill/>
          <a:ln w="127000">
            <a:solidFill>
              <a:srgbClr val="FF0000"/>
            </a:solidFill>
            <a:round/>
            <a:headEnd/>
            <a:tailEnd type="triangle" w="lg" len="med"/>
          </a:ln>
          <a:effectLst/>
        </p:spPr>
        <p:txBody>
          <a:bodyPr/>
          <a:lstStyle/>
          <a:p>
            <a:pPr>
              <a:defRPr/>
            </a:pPr>
            <a:endParaRPr lang="es-ES"/>
          </a:p>
        </p:txBody>
      </p:sp>
    </p:spTree>
    <p:extLst>
      <p:ext uri="{BB962C8B-B14F-4D97-AF65-F5344CB8AC3E}">
        <p14:creationId xmlns:p14="http://schemas.microsoft.com/office/powerpoint/2010/main" xmlns="" val="42709891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9507" name="Rectangle 3"/>
          <p:cNvSpPr>
            <a:spLocks noChangeArrowheads="1"/>
          </p:cNvSpPr>
          <p:nvPr/>
        </p:nvSpPr>
        <p:spPr bwMode="auto">
          <a:xfrm>
            <a:off x="250825" y="336550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11620" name="Rectangle 4"/>
          <p:cNvSpPr>
            <a:spLocks noChangeArrowheads="1"/>
          </p:cNvSpPr>
          <p:nvPr/>
        </p:nvSpPr>
        <p:spPr bwMode="auto">
          <a:xfrm>
            <a:off x="0" y="1589088"/>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11621" name="Rectangle 5"/>
          <p:cNvSpPr>
            <a:spLocks noChangeArrowheads="1"/>
          </p:cNvSpPr>
          <p:nvPr/>
        </p:nvSpPr>
        <p:spPr bwMode="auto">
          <a:xfrm>
            <a:off x="0" y="5073650"/>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11622" name="Rectangle 6"/>
          <p:cNvSpPr>
            <a:spLocks noChangeArrowheads="1"/>
          </p:cNvSpPr>
          <p:nvPr/>
        </p:nvSpPr>
        <p:spPr bwMode="auto">
          <a:xfrm>
            <a:off x="0" y="5387975"/>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11623" name="Rectangle 7"/>
          <p:cNvSpPr>
            <a:spLocks noChangeArrowheads="1"/>
          </p:cNvSpPr>
          <p:nvPr/>
        </p:nvSpPr>
        <p:spPr bwMode="auto">
          <a:xfrm>
            <a:off x="7380288" y="5478463"/>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11624" name="Text Box 8"/>
          <p:cNvSpPr txBox="1">
            <a:spLocks noChangeArrowheads="1"/>
          </p:cNvSpPr>
          <p:nvPr/>
        </p:nvSpPr>
        <p:spPr bwMode="auto">
          <a:xfrm>
            <a:off x="468313" y="549275"/>
            <a:ext cx="77755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endParaRPr lang="es-MX" altLang="es-MX" sz="2400" b="1">
              <a:solidFill>
                <a:schemeClr val="tx1"/>
              </a:solidFill>
              <a:effectLst/>
              <a:latin typeface="Arial" charset="0"/>
            </a:endParaRPr>
          </a:p>
        </p:txBody>
      </p:sp>
      <p:sp>
        <p:nvSpPr>
          <p:cNvPr id="149513" name="Rectangle 9"/>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9514" name="Rectangle 10"/>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9515" name="Rectangle 11"/>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9516" name="Rectangle 12"/>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9517" name="Rectangle 13"/>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9518" name="Rectangle 14"/>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9519" name="Rectangle 15"/>
          <p:cNvSpPr>
            <a:spLocks noChangeArrowheads="1"/>
          </p:cNvSpPr>
          <p:nvPr/>
        </p:nvSpPr>
        <p:spPr bwMode="auto">
          <a:xfrm>
            <a:off x="1350963" y="1784350"/>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49520" name="Rectangle 16"/>
          <p:cNvSpPr>
            <a:spLocks noChangeArrowheads="1"/>
          </p:cNvSpPr>
          <p:nvPr/>
        </p:nvSpPr>
        <p:spPr bwMode="auto">
          <a:xfrm>
            <a:off x="1350963" y="2089150"/>
            <a:ext cx="184150" cy="701675"/>
          </a:xfrm>
          <a:prstGeom prst="rect">
            <a:avLst/>
          </a:prstGeom>
          <a:noFill/>
          <a:ln w="9525">
            <a:noFill/>
            <a:miter lim="800000"/>
            <a:headEnd/>
            <a:tailEnd/>
          </a:ln>
          <a:effectLst/>
        </p:spPr>
        <p:txBody>
          <a:bodyPr wrap="none">
            <a:spAutoFit/>
          </a:bodyPr>
          <a:lstStyle/>
          <a:p>
            <a:pPr>
              <a:defRPr/>
            </a:pPr>
            <a:endParaRPr lang="es-ES"/>
          </a:p>
        </p:txBody>
      </p:sp>
      <p:grpSp>
        <p:nvGrpSpPr>
          <p:cNvPr id="111633" name="Group 17"/>
          <p:cNvGrpSpPr>
            <a:grpSpLocks/>
          </p:cNvGrpSpPr>
          <p:nvPr/>
        </p:nvGrpSpPr>
        <p:grpSpPr bwMode="auto">
          <a:xfrm>
            <a:off x="395288" y="1341438"/>
            <a:ext cx="7956550" cy="1579562"/>
            <a:chOff x="295" y="482"/>
            <a:chExt cx="5012" cy="995"/>
          </a:xfrm>
        </p:grpSpPr>
        <p:sp>
          <p:nvSpPr>
            <p:cNvPr id="149522" name="Rectangle 18"/>
            <p:cNvSpPr>
              <a:spLocks noChangeArrowheads="1"/>
            </p:cNvSpPr>
            <p:nvPr/>
          </p:nvSpPr>
          <p:spPr bwMode="auto">
            <a:xfrm>
              <a:off x="1025" y="1035"/>
              <a:ext cx="116" cy="442"/>
            </a:xfrm>
            <a:prstGeom prst="rect">
              <a:avLst/>
            </a:prstGeom>
            <a:noFill/>
            <a:ln w="9525">
              <a:noFill/>
              <a:miter lim="800000"/>
              <a:headEnd/>
              <a:tailEnd/>
            </a:ln>
            <a:effectLst/>
          </p:spPr>
          <p:txBody>
            <a:bodyPr wrap="none" anchor="ctr">
              <a:spAutoFit/>
            </a:bodyPr>
            <a:lstStyle/>
            <a:p>
              <a:pPr>
                <a:defRPr/>
              </a:pPr>
              <a:endParaRPr lang="es-ES"/>
            </a:p>
          </p:txBody>
        </p:sp>
        <p:sp>
          <p:nvSpPr>
            <p:cNvPr id="149523" name="Rectangle 19"/>
            <p:cNvSpPr>
              <a:spLocks noChangeArrowheads="1"/>
            </p:cNvSpPr>
            <p:nvPr/>
          </p:nvSpPr>
          <p:spPr bwMode="auto">
            <a:xfrm>
              <a:off x="1025" y="1035"/>
              <a:ext cx="116" cy="442"/>
            </a:xfrm>
            <a:prstGeom prst="rect">
              <a:avLst/>
            </a:prstGeom>
            <a:noFill/>
            <a:ln w="9525">
              <a:noFill/>
              <a:miter lim="800000"/>
              <a:headEnd/>
              <a:tailEnd/>
            </a:ln>
            <a:effectLst/>
          </p:spPr>
          <p:txBody>
            <a:bodyPr wrap="none" anchor="ctr">
              <a:spAutoFit/>
            </a:bodyPr>
            <a:lstStyle/>
            <a:p>
              <a:pPr>
                <a:defRPr/>
              </a:pPr>
              <a:endParaRPr lang="es-ES"/>
            </a:p>
          </p:txBody>
        </p:sp>
        <p:sp>
          <p:nvSpPr>
            <p:cNvPr id="149524" name="Rectangle 20"/>
            <p:cNvSpPr>
              <a:spLocks noChangeArrowheads="1"/>
            </p:cNvSpPr>
            <p:nvPr/>
          </p:nvSpPr>
          <p:spPr bwMode="auto">
            <a:xfrm>
              <a:off x="1025" y="1035"/>
              <a:ext cx="116" cy="442"/>
            </a:xfrm>
            <a:prstGeom prst="rect">
              <a:avLst/>
            </a:prstGeom>
            <a:noFill/>
            <a:ln w="9525">
              <a:noFill/>
              <a:miter lim="800000"/>
              <a:headEnd/>
              <a:tailEnd/>
            </a:ln>
            <a:effectLst/>
          </p:spPr>
          <p:txBody>
            <a:bodyPr wrap="none" anchor="ctr">
              <a:spAutoFit/>
            </a:bodyPr>
            <a:lstStyle/>
            <a:p>
              <a:pPr>
                <a:defRPr/>
              </a:pPr>
              <a:endParaRPr lang="es-ES"/>
            </a:p>
          </p:txBody>
        </p:sp>
        <p:sp>
          <p:nvSpPr>
            <p:cNvPr id="149525" name="Rectangle 21"/>
            <p:cNvSpPr>
              <a:spLocks noChangeArrowheads="1"/>
            </p:cNvSpPr>
            <p:nvPr/>
          </p:nvSpPr>
          <p:spPr bwMode="auto">
            <a:xfrm>
              <a:off x="1025" y="1035"/>
              <a:ext cx="116" cy="442"/>
            </a:xfrm>
            <a:prstGeom prst="rect">
              <a:avLst/>
            </a:prstGeom>
            <a:noFill/>
            <a:ln w="9525">
              <a:noFill/>
              <a:miter lim="800000"/>
              <a:headEnd/>
              <a:tailEnd/>
            </a:ln>
            <a:effectLst/>
          </p:spPr>
          <p:txBody>
            <a:bodyPr wrap="none" anchor="ctr">
              <a:spAutoFit/>
            </a:bodyPr>
            <a:lstStyle/>
            <a:p>
              <a:pPr>
                <a:defRPr/>
              </a:pPr>
              <a:endParaRPr lang="es-ES"/>
            </a:p>
          </p:txBody>
        </p:sp>
        <p:sp>
          <p:nvSpPr>
            <p:cNvPr id="149526" name="Rectangle 22"/>
            <p:cNvSpPr>
              <a:spLocks noChangeArrowheads="1"/>
            </p:cNvSpPr>
            <p:nvPr/>
          </p:nvSpPr>
          <p:spPr bwMode="auto">
            <a:xfrm>
              <a:off x="1025" y="1035"/>
              <a:ext cx="116" cy="442"/>
            </a:xfrm>
            <a:prstGeom prst="rect">
              <a:avLst/>
            </a:prstGeom>
            <a:noFill/>
            <a:ln w="9525">
              <a:noFill/>
              <a:miter lim="800000"/>
              <a:headEnd/>
              <a:tailEnd/>
            </a:ln>
            <a:effectLst/>
          </p:spPr>
          <p:txBody>
            <a:bodyPr wrap="none" anchor="ctr">
              <a:spAutoFit/>
            </a:bodyPr>
            <a:lstStyle/>
            <a:p>
              <a:pPr>
                <a:defRPr/>
              </a:pPr>
              <a:endParaRPr lang="es-ES"/>
            </a:p>
          </p:txBody>
        </p:sp>
        <p:sp>
          <p:nvSpPr>
            <p:cNvPr id="111645" name="Rectangle 23"/>
            <p:cNvSpPr>
              <a:spLocks noChangeArrowheads="1"/>
            </p:cNvSpPr>
            <p:nvPr/>
          </p:nvSpPr>
          <p:spPr bwMode="auto">
            <a:xfrm>
              <a:off x="295" y="656"/>
              <a:ext cx="1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11646" name="Rectangle 24"/>
            <p:cNvSpPr>
              <a:spLocks noChangeArrowheads="1"/>
            </p:cNvSpPr>
            <p:nvPr/>
          </p:nvSpPr>
          <p:spPr bwMode="auto">
            <a:xfrm>
              <a:off x="295" y="854"/>
              <a:ext cx="1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11647" name="Text Box 25"/>
            <p:cNvSpPr txBox="1">
              <a:spLocks noChangeArrowheads="1"/>
            </p:cNvSpPr>
            <p:nvPr/>
          </p:nvSpPr>
          <p:spPr bwMode="auto">
            <a:xfrm>
              <a:off x="476" y="573"/>
              <a:ext cx="1520"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2400" b="1">
                  <a:solidFill>
                    <a:schemeClr val="tx1"/>
                  </a:solidFill>
                  <a:effectLst/>
                  <a:latin typeface="Arial" charset="0"/>
                </a:rPr>
                <a:t>Decodificador de canal</a:t>
              </a:r>
              <a:endParaRPr lang="es-ES" altLang="es-MX" sz="2400" b="1">
                <a:solidFill>
                  <a:schemeClr val="tx1"/>
                </a:solidFill>
                <a:effectLst/>
                <a:latin typeface="Arial" charset="0"/>
              </a:endParaRPr>
            </a:p>
          </p:txBody>
        </p:sp>
        <p:sp>
          <p:nvSpPr>
            <p:cNvPr id="111648" name="Text Box 26"/>
            <p:cNvSpPr txBox="1">
              <a:spLocks noChangeArrowheads="1"/>
            </p:cNvSpPr>
            <p:nvPr/>
          </p:nvSpPr>
          <p:spPr bwMode="auto">
            <a:xfrm>
              <a:off x="2903" y="482"/>
              <a:ext cx="2404" cy="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800" b="1">
                  <a:solidFill>
                    <a:schemeClr val="tx1"/>
                  </a:solidFill>
                  <a:effectLst/>
                  <a:latin typeface="Arial" charset="0"/>
                </a:rPr>
                <a:t>Recupera los bits que contienen la información del flujo binario codificado. En esta etapa se detectan y corrigen errores</a:t>
              </a:r>
              <a:endParaRPr lang="es-ES" altLang="es-MX" sz="1800" b="1">
                <a:solidFill>
                  <a:schemeClr val="tx1"/>
                </a:solidFill>
                <a:effectLst/>
                <a:latin typeface="Arial" charset="0"/>
              </a:endParaRPr>
            </a:p>
          </p:txBody>
        </p:sp>
        <p:sp>
          <p:nvSpPr>
            <p:cNvPr id="149531" name="Line 27"/>
            <p:cNvSpPr>
              <a:spLocks noChangeShapeType="1"/>
            </p:cNvSpPr>
            <p:nvPr/>
          </p:nvSpPr>
          <p:spPr bwMode="auto">
            <a:xfrm>
              <a:off x="2154" y="754"/>
              <a:ext cx="545" cy="0"/>
            </a:xfrm>
            <a:prstGeom prst="line">
              <a:avLst/>
            </a:prstGeom>
            <a:noFill/>
            <a:ln w="127000">
              <a:solidFill>
                <a:srgbClr val="FF0000"/>
              </a:solidFill>
              <a:round/>
              <a:headEnd/>
              <a:tailEnd type="triangle" w="lg" len="med"/>
            </a:ln>
            <a:effectLst/>
          </p:spPr>
          <p:txBody>
            <a:bodyPr/>
            <a:lstStyle/>
            <a:p>
              <a:pPr>
                <a:defRPr/>
              </a:pPr>
              <a:endParaRPr lang="es-ES"/>
            </a:p>
          </p:txBody>
        </p:sp>
      </p:grpSp>
      <p:sp>
        <p:nvSpPr>
          <p:cNvPr id="111634" name="Rectangle 28"/>
          <p:cNvSpPr>
            <a:spLocks noChangeArrowheads="1"/>
          </p:cNvSpPr>
          <p:nvPr/>
        </p:nvSpPr>
        <p:spPr bwMode="auto">
          <a:xfrm>
            <a:off x="0" y="3057525"/>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sp>
        <p:nvSpPr>
          <p:cNvPr id="111635" name="Rectangle 29"/>
          <p:cNvSpPr>
            <a:spLocks noChangeArrowheads="1"/>
          </p:cNvSpPr>
          <p:nvPr/>
        </p:nvSpPr>
        <p:spPr bwMode="auto">
          <a:xfrm>
            <a:off x="0" y="3371850"/>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endParaRPr lang="es-MX" altLang="es-MX" sz="1800">
              <a:solidFill>
                <a:schemeClr val="tx1"/>
              </a:solidFill>
              <a:effectLst/>
              <a:latin typeface="Arial" charset="0"/>
            </a:endParaRPr>
          </a:p>
        </p:txBody>
      </p:sp>
      <p:grpSp>
        <p:nvGrpSpPr>
          <p:cNvPr id="111636" name="Group 30"/>
          <p:cNvGrpSpPr>
            <a:grpSpLocks/>
          </p:cNvGrpSpPr>
          <p:nvPr/>
        </p:nvGrpSpPr>
        <p:grpSpPr bwMode="auto">
          <a:xfrm>
            <a:off x="827088" y="3860800"/>
            <a:ext cx="7416800" cy="965200"/>
            <a:chOff x="340" y="1752"/>
            <a:chExt cx="4672" cy="608"/>
          </a:xfrm>
        </p:grpSpPr>
        <p:sp>
          <p:nvSpPr>
            <p:cNvPr id="111637" name="Text Box 31"/>
            <p:cNvSpPr txBox="1">
              <a:spLocks noChangeArrowheads="1"/>
            </p:cNvSpPr>
            <p:nvPr/>
          </p:nvSpPr>
          <p:spPr bwMode="auto">
            <a:xfrm>
              <a:off x="340" y="1842"/>
              <a:ext cx="1452"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2400" b="1">
                  <a:solidFill>
                    <a:schemeClr val="tx1"/>
                  </a:solidFill>
                  <a:effectLst/>
                  <a:latin typeface="Arial" charset="0"/>
                </a:rPr>
                <a:t>Decodificador fuente</a:t>
              </a:r>
              <a:endParaRPr lang="es-ES" altLang="es-MX" sz="2400" b="1">
                <a:solidFill>
                  <a:schemeClr val="tx1"/>
                </a:solidFill>
                <a:effectLst/>
                <a:latin typeface="Arial" charset="0"/>
              </a:endParaRPr>
            </a:p>
          </p:txBody>
        </p:sp>
        <p:sp>
          <p:nvSpPr>
            <p:cNvPr id="111638" name="Text Box 32"/>
            <p:cNvSpPr txBox="1">
              <a:spLocks noChangeArrowheads="1"/>
            </p:cNvSpPr>
            <p:nvPr/>
          </p:nvSpPr>
          <p:spPr bwMode="auto">
            <a:xfrm>
              <a:off x="2608" y="1752"/>
              <a:ext cx="2404"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spcBef>
                  <a:spcPct val="50000"/>
                </a:spcBef>
              </a:pPr>
              <a:r>
                <a:rPr lang="es-MX" altLang="es-MX" sz="1800" b="1">
                  <a:solidFill>
                    <a:schemeClr val="tx1"/>
                  </a:solidFill>
                  <a:effectLst/>
                  <a:latin typeface="Arial" charset="0"/>
                </a:rPr>
                <a:t>Convierte la salida binaria del decodificador de canal en una secuencia de símbolos.</a:t>
              </a:r>
              <a:endParaRPr lang="es-ES" altLang="es-MX" sz="1800" b="1">
                <a:solidFill>
                  <a:schemeClr val="tx1"/>
                </a:solidFill>
                <a:effectLst/>
                <a:latin typeface="Arial" charset="0"/>
              </a:endParaRPr>
            </a:p>
          </p:txBody>
        </p:sp>
        <p:sp>
          <p:nvSpPr>
            <p:cNvPr id="149537" name="Line 33"/>
            <p:cNvSpPr>
              <a:spLocks noChangeShapeType="1"/>
            </p:cNvSpPr>
            <p:nvPr/>
          </p:nvSpPr>
          <p:spPr bwMode="auto">
            <a:xfrm>
              <a:off x="1837" y="2024"/>
              <a:ext cx="545" cy="0"/>
            </a:xfrm>
            <a:prstGeom prst="line">
              <a:avLst/>
            </a:prstGeom>
            <a:noFill/>
            <a:ln w="127000">
              <a:solidFill>
                <a:srgbClr val="FF0000"/>
              </a:solidFill>
              <a:round/>
              <a:headEnd/>
              <a:tailEnd type="triangle" w="lg" len="med"/>
            </a:ln>
            <a:effectLst/>
          </p:spPr>
          <p:txBody>
            <a:bodyPr/>
            <a:lstStyle/>
            <a:p>
              <a:pPr>
                <a:defRPr/>
              </a:pPr>
              <a:endParaRPr lang="es-ES"/>
            </a:p>
          </p:txBody>
        </p:sp>
      </p:grpSp>
    </p:spTree>
    <p:extLst>
      <p:ext uri="{BB962C8B-B14F-4D97-AF65-F5344CB8AC3E}">
        <p14:creationId xmlns:p14="http://schemas.microsoft.com/office/powerpoint/2010/main" xmlns="" val="4058779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67544" y="1844824"/>
            <a:ext cx="8187038" cy="912164"/>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3600" kern="0" dirty="0" smtClean="0">
                <a:solidFill>
                  <a:schemeClr val="tx2"/>
                </a:solidFill>
                <a:effectLst>
                  <a:outerShdw blurRad="38100" dist="38100" dir="2700000" algn="tl">
                    <a:srgbClr val="000000"/>
                  </a:outerShdw>
                </a:effectLst>
                <a:latin typeface="+mj-lt"/>
                <a:ea typeface="+mj-ea"/>
                <a:cs typeface="+mj-cs"/>
              </a:rPr>
              <a:t>Señal </a:t>
            </a:r>
            <a:r>
              <a:rPr kumimoji="0" lang="es-ES" sz="36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PAM DIGITAL (PCM)</a:t>
            </a:r>
          </a:p>
        </p:txBody>
      </p:sp>
      <p:sp>
        <p:nvSpPr>
          <p:cNvPr id="3" name="Rectangle 3"/>
          <p:cNvSpPr txBox="1">
            <a:spLocks noChangeArrowheads="1"/>
          </p:cNvSpPr>
          <p:nvPr/>
        </p:nvSpPr>
        <p:spPr>
          <a:xfrm>
            <a:off x="911847" y="2924944"/>
            <a:ext cx="7010400" cy="2879725"/>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s-ES" sz="2400" b="0" i="0" u="none" strike="noStrike" kern="0" cap="none" spc="0" normalizeH="0" baseline="0" noProof="0" dirty="0" smtClean="0">
                <a:ln>
                  <a:noFill/>
                </a:ln>
                <a:solidFill>
                  <a:schemeClr val="tx1"/>
                </a:solidFill>
                <a:effectLst/>
                <a:uLnTx/>
                <a:uFillTx/>
                <a:latin typeface="+mn-lt"/>
                <a:ea typeface="+mn-ea"/>
                <a:cs typeface="+mn-cs"/>
              </a:rPr>
              <a:t>Dentro del codificador fuente en un sistema de</a:t>
            </a:r>
            <a:r>
              <a:rPr kumimoji="0" lang="es-ES" sz="2400" b="0" i="0" u="none" strike="noStrike" kern="0" cap="none" spc="0" normalizeH="0" noProof="0" dirty="0" smtClean="0">
                <a:ln>
                  <a:noFill/>
                </a:ln>
                <a:solidFill>
                  <a:schemeClr val="tx1"/>
                </a:solidFill>
                <a:effectLst/>
                <a:uLnTx/>
                <a:uFillTx/>
                <a:latin typeface="+mn-lt"/>
                <a:ea typeface="+mn-ea"/>
                <a:cs typeface="+mn-cs"/>
              </a:rPr>
              <a:t> </a:t>
            </a:r>
            <a:r>
              <a:rPr kumimoji="0" lang="es-ES" sz="2400" b="0" i="0" u="none" strike="noStrike" kern="0" cap="none" spc="0" normalizeH="0" baseline="0" noProof="0" dirty="0" smtClean="0">
                <a:ln>
                  <a:noFill/>
                </a:ln>
                <a:solidFill>
                  <a:schemeClr val="tx1"/>
                </a:solidFill>
                <a:effectLst/>
                <a:uLnTx/>
                <a:uFillTx/>
                <a:latin typeface="+mn-lt"/>
                <a:ea typeface="+mn-ea"/>
                <a:cs typeface="+mn-cs"/>
              </a:rPr>
              <a:t>comunicación digital ocurre una MODULACION POR CODIFICACION DE PULSOS (PCM), en donde una señal analógica se muestre,</a:t>
            </a:r>
            <a:r>
              <a:rPr kumimoji="0" lang="es-ES" sz="2400" b="0" i="0" u="none" strike="noStrike" kern="0" cap="none" spc="0" normalizeH="0" noProof="0" dirty="0" smtClean="0">
                <a:ln>
                  <a:noFill/>
                </a:ln>
                <a:solidFill>
                  <a:schemeClr val="tx1"/>
                </a:solidFill>
                <a:effectLst/>
                <a:uLnTx/>
                <a:uFillTx/>
                <a:latin typeface="+mn-lt"/>
                <a:ea typeface="+mn-ea"/>
                <a:cs typeface="+mn-cs"/>
              </a:rPr>
              <a:t> </a:t>
            </a:r>
            <a:r>
              <a:rPr kumimoji="0" lang="es-ES" sz="2400" b="0" i="0" u="none" strike="noStrike" kern="0" cap="none" spc="0" normalizeH="0" noProof="0" dirty="0" err="1" smtClean="0">
                <a:ln>
                  <a:noFill/>
                </a:ln>
                <a:solidFill>
                  <a:schemeClr val="tx1"/>
                </a:solidFill>
                <a:effectLst/>
                <a:uLnTx/>
                <a:uFillTx/>
                <a:latin typeface="+mn-lt"/>
                <a:ea typeface="+mn-ea"/>
                <a:cs typeface="+mn-cs"/>
              </a:rPr>
              <a:t>despu</a:t>
            </a:r>
            <a:r>
              <a:rPr lang="es-ES" sz="2400" kern="0" dirty="0" err="1" smtClean="0">
                <a:latin typeface="+mn-lt"/>
                <a:cs typeface="+mn-cs"/>
              </a:rPr>
              <a:t>és</a:t>
            </a:r>
            <a:r>
              <a:rPr kumimoji="0" lang="es-ES" sz="2400" b="0" i="0" u="none" strike="noStrike" kern="0" cap="none" spc="0" normalizeH="0" baseline="0" noProof="0" dirty="0" smtClean="0">
                <a:ln>
                  <a:noFill/>
                </a:ln>
                <a:solidFill>
                  <a:schemeClr val="tx1"/>
                </a:solidFill>
                <a:effectLst/>
                <a:uLnTx/>
                <a:uFillTx/>
                <a:latin typeface="+mn-lt"/>
                <a:ea typeface="+mn-ea"/>
                <a:cs typeface="+mn-cs"/>
              </a:rPr>
              <a:t> se cuantifica en cierto número de</a:t>
            </a:r>
          </a:p>
          <a:p>
            <a:pPr marL="342900" marR="0" lvl="0" indent="-342900" algn="just"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s-ES" sz="2400" b="0" i="0" u="none" strike="noStrike" kern="0" cap="none" spc="0" normalizeH="0" baseline="0" noProof="0" dirty="0" smtClean="0">
                <a:ln>
                  <a:noFill/>
                </a:ln>
                <a:solidFill>
                  <a:schemeClr val="tx1"/>
                </a:solidFill>
                <a:effectLst/>
                <a:uLnTx/>
                <a:uFillTx/>
                <a:latin typeface="+mn-lt"/>
                <a:ea typeface="+mn-ea"/>
                <a:cs typeface="+mn-cs"/>
              </a:rPr>
              <a:t>niveles discretos (niveles de </a:t>
            </a:r>
            <a:r>
              <a:rPr kumimoji="0" lang="es-ES" sz="2400" b="0" i="0" u="none" strike="noStrike" kern="0" cap="none" spc="0" normalizeH="0" baseline="0" noProof="0" dirty="0" err="1" smtClean="0">
                <a:ln>
                  <a:noFill/>
                </a:ln>
                <a:solidFill>
                  <a:schemeClr val="tx1"/>
                </a:solidFill>
                <a:effectLst/>
                <a:uLnTx/>
                <a:uFillTx/>
                <a:latin typeface="+mn-lt"/>
                <a:ea typeface="+mn-ea"/>
                <a:cs typeface="+mn-cs"/>
              </a:rPr>
              <a:t>cuantización</a:t>
            </a:r>
            <a:r>
              <a:rPr kumimoji="0" lang="es-ES" sz="2400" b="0" i="0" u="none" strike="noStrike" kern="0" cap="none" spc="0" normalizeH="0" baseline="0" noProof="0" dirty="0" smtClean="0">
                <a:ln>
                  <a:noFill/>
                </a:ln>
                <a:solidFill>
                  <a:schemeClr val="tx1"/>
                </a:solidFill>
                <a:effectLst/>
                <a:uLnTx/>
                <a:uFillTx/>
                <a:latin typeface="+mn-lt"/>
                <a:ea typeface="+mn-ea"/>
                <a:cs typeface="+mn-cs"/>
              </a:rPr>
              <a:t>) y se codifica</a:t>
            </a:r>
          </a:p>
          <a:p>
            <a:pPr marL="342900" marR="0" lvl="0" indent="-342900" algn="just"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s-ES" sz="2400" b="0" i="0" u="none" strike="noStrike" kern="0" cap="none" spc="0" normalizeH="0" baseline="0" noProof="0" dirty="0" smtClean="0">
                <a:ln>
                  <a:noFill/>
                </a:ln>
                <a:solidFill>
                  <a:schemeClr val="tx1"/>
                </a:solidFill>
                <a:effectLst/>
                <a:uLnTx/>
                <a:uFillTx/>
                <a:latin typeface="+mn-lt"/>
                <a:ea typeface="+mn-ea"/>
                <a:cs typeface="+mn-cs"/>
              </a:rPr>
              <a:t>(se usa un código para designar cada nivel en cada</a:t>
            </a:r>
          </a:p>
          <a:p>
            <a:pPr marL="342900" marR="0" lvl="0" indent="-342900" algn="just"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s-ES" sz="2400" b="0" i="0" u="none" strike="noStrike" kern="0" cap="none" spc="0" normalizeH="0" baseline="0" noProof="0" dirty="0" smtClean="0">
                <a:ln>
                  <a:noFill/>
                </a:ln>
                <a:solidFill>
                  <a:schemeClr val="tx1"/>
                </a:solidFill>
                <a:effectLst/>
                <a:uLnTx/>
                <a:uFillTx/>
                <a:latin typeface="+mn-lt"/>
                <a:ea typeface="+mn-ea"/>
                <a:cs typeface="+mn-cs"/>
              </a:rPr>
              <a:t>tiempo de muestra). A este proceso se le denomina </a:t>
            </a:r>
            <a:r>
              <a:rPr kumimoji="0" lang="es-ES" sz="2400" b="0" i="1" u="none" strike="noStrike" kern="0" cap="none" spc="0" normalizeH="0" baseline="0" noProof="0" dirty="0" smtClean="0">
                <a:ln>
                  <a:noFill/>
                </a:ln>
                <a:solidFill>
                  <a:schemeClr val="tx1"/>
                </a:solidFill>
                <a:effectLst/>
                <a:uLnTx/>
                <a:uFillTx/>
                <a:latin typeface="+mn-lt"/>
                <a:ea typeface="+mn-ea"/>
                <a:cs typeface="+mn-cs"/>
              </a:rPr>
              <a:t>Conversión analógico-digital</a:t>
            </a:r>
          </a:p>
        </p:txBody>
      </p:sp>
      <p:sp>
        <p:nvSpPr>
          <p:cNvPr id="6" name="Text Box 5"/>
          <p:cNvSpPr txBox="1">
            <a:spLocks noChangeArrowheads="1"/>
          </p:cNvSpPr>
          <p:nvPr/>
        </p:nvSpPr>
        <p:spPr bwMode="auto">
          <a:xfrm>
            <a:off x="179512" y="536509"/>
            <a:ext cx="8475070" cy="1077218"/>
          </a:xfrm>
          <a:prstGeom prst="rect">
            <a:avLst/>
          </a:prstGeom>
          <a:noFill/>
          <a:ln w="9525">
            <a:noFill/>
            <a:miter lim="800000"/>
            <a:headEnd/>
            <a:tailEnd/>
          </a:ln>
          <a:effectLst/>
        </p:spPr>
        <p:txBody>
          <a:bodyPr wrap="squar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3200" b="1" dirty="0" smtClean="0">
                <a:solidFill>
                  <a:schemeClr val="tx1"/>
                </a:solidFill>
                <a:effectLst>
                  <a:outerShdw blurRad="38100" dist="38100" dir="2700000" algn="tl">
                    <a:srgbClr val="000000"/>
                  </a:outerShdw>
                </a:effectLst>
                <a:latin typeface="Arial" charset="0"/>
              </a:rPr>
              <a:t>1.2 Diagrama a bloques de un sistema de comunicación digital</a:t>
            </a:r>
            <a:endParaRPr lang="es-ES" altLang="es-MX" sz="3200" b="1" dirty="0">
              <a:solidFill>
                <a:schemeClr val="tx1"/>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xmlns="" val="37819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Rectangle 4"/>
          <p:cNvSpPr>
            <a:spLocks noGrp="1" noChangeArrowheads="1"/>
          </p:cNvSpPr>
          <p:nvPr>
            <p:ph type="body" idx="1"/>
          </p:nvPr>
        </p:nvSpPr>
        <p:spPr>
          <a:xfrm>
            <a:off x="457200" y="2130425"/>
            <a:ext cx="8229600" cy="2306638"/>
          </a:xfrm>
        </p:spPr>
        <p:txBody>
          <a:bodyPr/>
          <a:lstStyle/>
          <a:p>
            <a:pPr eaLnBrk="1" hangingPunct="1">
              <a:lnSpc>
                <a:spcPct val="80000"/>
              </a:lnSpc>
              <a:defRPr/>
            </a:pPr>
            <a:r>
              <a:rPr lang="es-MX" sz="2000" dirty="0" smtClean="0"/>
              <a:t>SEÑAL. Es una magnitud física o variable detectable mediante la cual se puede transmitir mensajes o información.</a:t>
            </a:r>
          </a:p>
          <a:p>
            <a:pPr eaLnBrk="1" hangingPunct="1">
              <a:lnSpc>
                <a:spcPct val="80000"/>
              </a:lnSpc>
              <a:defRPr/>
            </a:pPr>
            <a:endParaRPr lang="es-MX" sz="2000" dirty="0" smtClean="0"/>
          </a:p>
          <a:p>
            <a:pPr eaLnBrk="1" hangingPunct="1">
              <a:lnSpc>
                <a:spcPct val="80000"/>
              </a:lnSpc>
              <a:defRPr/>
            </a:pPr>
            <a:r>
              <a:rPr lang="es-MX" sz="2000" dirty="0" smtClean="0"/>
              <a:t>	Las señales se representan como funciones de una o más variables independientes.</a:t>
            </a:r>
          </a:p>
          <a:p>
            <a:pPr eaLnBrk="1" hangingPunct="1">
              <a:lnSpc>
                <a:spcPct val="80000"/>
              </a:lnSpc>
              <a:defRPr/>
            </a:pPr>
            <a:endParaRPr lang="es-MX" sz="2000" dirty="0" smtClean="0"/>
          </a:p>
          <a:p>
            <a:pPr eaLnBrk="1" hangingPunct="1">
              <a:lnSpc>
                <a:spcPct val="80000"/>
              </a:lnSpc>
              <a:defRPr/>
            </a:pPr>
            <a:r>
              <a:rPr lang="es-MX" sz="2000" dirty="0" smtClean="0"/>
              <a:t>SEÑAL ELECTRICA. Es aquel tipo de señal en donde la información se manifiesta por corrientes o voltajes.</a:t>
            </a:r>
            <a:endParaRPr lang="es-ES" sz="2000" dirty="0" smtClean="0"/>
          </a:p>
        </p:txBody>
      </p:sp>
      <p:grpSp>
        <p:nvGrpSpPr>
          <p:cNvPr id="94213" name="Group 7"/>
          <p:cNvGrpSpPr>
            <a:grpSpLocks/>
          </p:cNvGrpSpPr>
          <p:nvPr/>
        </p:nvGrpSpPr>
        <p:grpSpPr bwMode="auto">
          <a:xfrm>
            <a:off x="1441450" y="4821238"/>
            <a:ext cx="5800725" cy="1223962"/>
            <a:chOff x="517" y="2704"/>
            <a:chExt cx="3654" cy="771"/>
          </a:xfrm>
        </p:grpSpPr>
        <p:sp>
          <p:nvSpPr>
            <p:cNvPr id="344072" name="AutoShape 8"/>
            <p:cNvSpPr>
              <a:spLocks/>
            </p:cNvSpPr>
            <p:nvPr/>
          </p:nvSpPr>
          <p:spPr bwMode="auto">
            <a:xfrm>
              <a:off x="2109" y="2704"/>
              <a:ext cx="136" cy="771"/>
            </a:xfrm>
            <a:prstGeom prst="leftBrace">
              <a:avLst>
                <a:gd name="adj1" fmla="val 47243"/>
                <a:gd name="adj2" fmla="val 50000"/>
              </a:avLst>
            </a:prstGeom>
            <a:noFill/>
            <a:ln w="9525">
              <a:solidFill>
                <a:schemeClr val="tx1"/>
              </a:solidFill>
              <a:round/>
              <a:headEnd/>
              <a:tailEnd/>
            </a:ln>
            <a:effectLst/>
          </p:spPr>
          <p:txBody>
            <a:bodyPr wrap="none" anchor="ctr"/>
            <a:lstStyle/>
            <a:p>
              <a:pPr>
                <a:defRPr/>
              </a:pPr>
              <a:endParaRPr lang="es-ES"/>
            </a:p>
          </p:txBody>
        </p:sp>
        <p:sp>
          <p:nvSpPr>
            <p:cNvPr id="94216" name="Text Box 9"/>
            <p:cNvSpPr txBox="1">
              <a:spLocks noChangeArrowheads="1"/>
            </p:cNvSpPr>
            <p:nvPr/>
          </p:nvSpPr>
          <p:spPr bwMode="auto">
            <a:xfrm>
              <a:off x="2189" y="2709"/>
              <a:ext cx="1982" cy="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buFontTx/>
                <a:buChar char="•"/>
              </a:pPr>
              <a:r>
                <a:rPr lang="es-MX" altLang="es-MX" sz="1800">
                  <a:solidFill>
                    <a:schemeClr val="tx1"/>
                  </a:solidFill>
                  <a:effectLst/>
                  <a:latin typeface="Arial" charset="0"/>
                </a:rPr>
                <a:t> Señales en tiempo continuo</a:t>
              </a:r>
            </a:p>
            <a:p>
              <a:pPr eaLnBrk="1" hangingPunct="1"/>
              <a:endParaRPr lang="es-MX" altLang="es-MX" sz="1800">
                <a:solidFill>
                  <a:schemeClr val="tx1"/>
                </a:solidFill>
                <a:effectLst/>
                <a:latin typeface="Arial" charset="0"/>
              </a:endParaRPr>
            </a:p>
            <a:p>
              <a:pPr eaLnBrk="1" hangingPunct="1"/>
              <a:endParaRPr lang="es-MX" altLang="es-MX" sz="1800">
                <a:solidFill>
                  <a:schemeClr val="tx1"/>
                </a:solidFill>
                <a:effectLst/>
                <a:latin typeface="Arial" charset="0"/>
              </a:endParaRPr>
            </a:p>
            <a:p>
              <a:pPr eaLnBrk="1" hangingPunct="1">
                <a:buFontTx/>
                <a:buChar char="•"/>
              </a:pPr>
              <a:r>
                <a:rPr lang="es-MX" altLang="es-MX" sz="1800">
                  <a:solidFill>
                    <a:schemeClr val="tx1"/>
                  </a:solidFill>
                  <a:effectLst/>
                  <a:latin typeface="Arial" charset="0"/>
                </a:rPr>
                <a:t> Señales en tiempo discreto</a:t>
              </a:r>
              <a:endParaRPr lang="es-ES" altLang="es-MX" sz="1800">
                <a:solidFill>
                  <a:schemeClr val="tx1"/>
                </a:solidFill>
                <a:effectLst/>
                <a:latin typeface="Arial" charset="0"/>
              </a:endParaRPr>
            </a:p>
          </p:txBody>
        </p:sp>
        <p:sp>
          <p:nvSpPr>
            <p:cNvPr id="94217" name="Text Box 10"/>
            <p:cNvSpPr txBox="1">
              <a:spLocks noChangeArrowheads="1"/>
            </p:cNvSpPr>
            <p:nvPr/>
          </p:nvSpPr>
          <p:spPr bwMode="auto">
            <a:xfrm>
              <a:off x="517" y="2910"/>
              <a:ext cx="1651"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1800">
                  <a:solidFill>
                    <a:schemeClr val="tx1"/>
                  </a:solidFill>
                  <a:effectLst/>
                  <a:latin typeface="Arial" charset="0"/>
                </a:rPr>
                <a:t>Naturaleza de la variable independiente</a:t>
              </a:r>
              <a:endParaRPr lang="es-ES" altLang="es-MX" sz="1800">
                <a:solidFill>
                  <a:schemeClr val="tx1"/>
                </a:solidFill>
                <a:effectLst/>
                <a:latin typeface="Arial" charset="0"/>
              </a:endParaRPr>
            </a:p>
          </p:txBody>
        </p:sp>
      </p:grpSp>
      <p:pic>
        <p:nvPicPr>
          <p:cNvPr id="94214" name="Picture 11"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5"/>
          <p:cNvSpPr txBox="1">
            <a:spLocks noChangeArrowheads="1"/>
          </p:cNvSpPr>
          <p:nvPr/>
        </p:nvSpPr>
        <p:spPr bwMode="auto">
          <a:xfrm>
            <a:off x="442913" y="234950"/>
            <a:ext cx="7319962" cy="1077218"/>
          </a:xfrm>
          <a:prstGeom prst="rect">
            <a:avLst/>
          </a:prstGeom>
          <a:noFill/>
          <a:ln w="9525">
            <a:noFill/>
            <a:miter lim="800000"/>
            <a:headEnd/>
            <a:tailEnd/>
          </a:ln>
          <a:effec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3200" b="1" dirty="0" smtClean="0">
                <a:solidFill>
                  <a:schemeClr val="tx1"/>
                </a:solidFill>
                <a:effectLst>
                  <a:outerShdw blurRad="38100" dist="38100" dir="2700000" algn="tl">
                    <a:srgbClr val="000000"/>
                  </a:outerShdw>
                </a:effectLst>
                <a:latin typeface="Arial" charset="0"/>
              </a:rPr>
              <a:t>1.1 </a:t>
            </a:r>
            <a:r>
              <a:rPr lang="es-MX" altLang="es-MX" sz="3200" b="1" dirty="0">
                <a:solidFill>
                  <a:schemeClr val="tx1"/>
                </a:solidFill>
                <a:effectLst>
                  <a:outerShdw blurRad="38100" dist="38100" dir="2700000" algn="tl">
                    <a:srgbClr val="000000"/>
                  </a:outerShdw>
                </a:effectLst>
                <a:latin typeface="Arial" charset="0"/>
              </a:rPr>
              <a:t>Definición y </a:t>
            </a:r>
            <a:r>
              <a:rPr lang="es-MX" altLang="es-MX" sz="3200" b="1" dirty="0" smtClean="0">
                <a:solidFill>
                  <a:schemeClr val="tx1"/>
                </a:solidFill>
                <a:effectLst>
                  <a:outerShdw blurRad="38100" dist="38100" dir="2700000" algn="tl">
                    <a:srgbClr val="000000"/>
                  </a:outerShdw>
                </a:effectLst>
                <a:latin typeface="Arial" charset="0"/>
              </a:rPr>
              <a:t>clasificación de señales y sistemas</a:t>
            </a:r>
            <a:endParaRPr lang="es-ES" altLang="es-MX" sz="3200" b="1" dirty="0">
              <a:solidFill>
                <a:schemeClr val="tx1"/>
              </a:solidFill>
              <a:effectLst>
                <a:outerShdw blurRad="38100" dist="38100" dir="2700000" algn="tl">
                  <a:srgbClr val="000000"/>
                </a:outerShdw>
              </a:effectLst>
              <a:latin typeface="Arial" charset="0"/>
            </a:endParaRPr>
          </a:p>
        </p:txBody>
      </p:sp>
      <p:sp>
        <p:nvSpPr>
          <p:cNvPr id="9" name="Text Box 4"/>
          <p:cNvSpPr txBox="1">
            <a:spLocks noChangeArrowheads="1"/>
          </p:cNvSpPr>
          <p:nvPr/>
        </p:nvSpPr>
        <p:spPr bwMode="auto">
          <a:xfrm>
            <a:off x="550863" y="1400175"/>
            <a:ext cx="75057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400" b="1" u="sng" dirty="0">
                <a:solidFill>
                  <a:schemeClr val="tx1"/>
                </a:solidFill>
                <a:latin typeface="Arial" charset="0"/>
              </a:rPr>
              <a:t>1</a:t>
            </a:r>
            <a:r>
              <a:rPr lang="es-MX" altLang="es-MX" sz="2400" b="1" u="sng" dirty="0" smtClean="0">
                <a:solidFill>
                  <a:schemeClr val="tx1"/>
                </a:solidFill>
                <a:effectLst/>
                <a:latin typeface="Arial" charset="0"/>
              </a:rPr>
              <a:t>.1.1  Definición y clasificación de señales</a:t>
            </a:r>
            <a:endParaRPr lang="es-ES" altLang="es-MX" sz="2400" b="1" u="sng" dirty="0">
              <a:solidFill>
                <a:schemeClr val="tx1"/>
              </a:solidFill>
              <a:effectLst/>
              <a:latin typeface="Arial" charset="0"/>
            </a:endParaRPr>
          </a:p>
        </p:txBody>
      </p:sp>
    </p:spTree>
    <p:extLst>
      <p:ext uri="{BB962C8B-B14F-4D97-AF65-F5344CB8AC3E}">
        <p14:creationId xmlns:p14="http://schemas.microsoft.com/office/powerpoint/2010/main" xmlns="" val="32540688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14416" y="357177"/>
            <a:ext cx="7010400" cy="1527175"/>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Ejemplo  </a:t>
            </a:r>
            <a:br>
              <a:rPr kumimoji="0" lang="es-E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br>
            <a:r>
              <a:rPr kumimoji="0" lang="es-ES" sz="1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Muestreo de la señal analógica</a:t>
            </a:r>
            <a:endParaRPr kumimoji="0" lang="es-E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3" name="Picture 6"/>
          <p:cNvPicPr>
            <a:picLocks noChangeAspect="1" noChangeArrowheads="1"/>
          </p:cNvPicPr>
          <p:nvPr/>
        </p:nvPicPr>
        <p:blipFill>
          <a:blip r:embed="rId2" cstate="print"/>
          <a:srcRect/>
          <a:stretch>
            <a:fillRect/>
          </a:stretch>
        </p:blipFill>
        <p:spPr bwMode="auto">
          <a:xfrm>
            <a:off x="1500166" y="1928802"/>
            <a:ext cx="6723062" cy="4443412"/>
          </a:xfrm>
          <a:prstGeom prst="rect">
            <a:avLst/>
          </a:prstGeom>
          <a:noFill/>
          <a:ln w="9525">
            <a:noFill/>
            <a:miter lim="800000"/>
            <a:headEnd/>
            <a:tailEnd/>
          </a:ln>
        </p:spPr>
      </p:pic>
    </p:spTree>
    <p:extLst>
      <p:ext uri="{BB962C8B-B14F-4D97-AF65-F5344CB8AC3E}">
        <p14:creationId xmlns:p14="http://schemas.microsoft.com/office/powerpoint/2010/main" xmlns="" val="2504115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00188" y="500063"/>
            <a:ext cx="7010400" cy="1527175"/>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1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PAM usando 8 niveles de cuantización. </a:t>
            </a:r>
          </a:p>
        </p:txBody>
      </p:sp>
      <p:pic>
        <p:nvPicPr>
          <p:cNvPr id="3" name="Picture 5"/>
          <p:cNvPicPr>
            <a:picLocks noChangeAspect="1" noChangeArrowheads="1"/>
          </p:cNvPicPr>
          <p:nvPr/>
        </p:nvPicPr>
        <p:blipFill>
          <a:blip r:embed="rId2" cstate="print"/>
          <a:srcRect/>
          <a:stretch>
            <a:fillRect/>
          </a:stretch>
        </p:blipFill>
        <p:spPr bwMode="auto">
          <a:xfrm>
            <a:off x="1928813" y="1928813"/>
            <a:ext cx="6399212" cy="4229100"/>
          </a:xfrm>
          <a:prstGeom prst="rect">
            <a:avLst/>
          </a:prstGeom>
          <a:noFill/>
          <a:ln w="9525">
            <a:noFill/>
            <a:miter lim="800000"/>
            <a:headEnd/>
            <a:tailEnd/>
          </a:ln>
        </p:spPr>
      </p:pic>
    </p:spTree>
    <p:extLst>
      <p:ext uri="{BB962C8B-B14F-4D97-AF65-F5344CB8AC3E}">
        <p14:creationId xmlns:p14="http://schemas.microsoft.com/office/powerpoint/2010/main" xmlns="" val="2547660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71625" y="428625"/>
            <a:ext cx="7010400" cy="1527175"/>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1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En cada tiempo de muestra debe decidirse cuál de los 8 niveles es la mejor aproximación a la señal analógica. Elegido el valor más cercano, se mantiene hasta el siguiente tiempo de muestra, etc.</a:t>
            </a:r>
            <a:endParaRPr kumimoji="0" lang="es-ES" sz="16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3" name="Picture 4"/>
          <p:cNvPicPr>
            <a:picLocks noChangeAspect="1" noChangeArrowheads="1"/>
          </p:cNvPicPr>
          <p:nvPr/>
        </p:nvPicPr>
        <p:blipFill>
          <a:blip r:embed="rId2" cstate="print"/>
          <a:srcRect/>
          <a:stretch>
            <a:fillRect/>
          </a:stretch>
        </p:blipFill>
        <p:spPr bwMode="auto">
          <a:xfrm>
            <a:off x="642938" y="2000250"/>
            <a:ext cx="6419850" cy="4257675"/>
          </a:xfrm>
          <a:prstGeom prst="rect">
            <a:avLst/>
          </a:prstGeom>
          <a:noFill/>
          <a:ln w="9525">
            <a:noFill/>
            <a:miter lim="800000"/>
            <a:headEnd/>
            <a:tailEnd/>
          </a:ln>
        </p:spPr>
      </p:pic>
      <p:pic>
        <p:nvPicPr>
          <p:cNvPr id="4" name="Picture 6"/>
          <p:cNvPicPr>
            <a:picLocks noChangeAspect="1" noChangeArrowheads="1"/>
          </p:cNvPicPr>
          <p:nvPr/>
        </p:nvPicPr>
        <p:blipFill>
          <a:blip r:embed="rId3" cstate="print"/>
          <a:srcRect/>
          <a:stretch>
            <a:fillRect/>
          </a:stretch>
        </p:blipFill>
        <p:spPr bwMode="auto">
          <a:xfrm>
            <a:off x="5643563" y="2500313"/>
            <a:ext cx="3162300" cy="3381375"/>
          </a:xfrm>
          <a:prstGeom prst="rect">
            <a:avLst/>
          </a:prstGeom>
          <a:noFill/>
          <a:ln w="9525">
            <a:noFill/>
            <a:miter lim="800000"/>
            <a:headEnd/>
            <a:tailEnd/>
          </a:ln>
        </p:spPr>
      </p:pic>
    </p:spTree>
    <p:extLst>
      <p:ext uri="{BB962C8B-B14F-4D97-AF65-F5344CB8AC3E}">
        <p14:creationId xmlns:p14="http://schemas.microsoft.com/office/powerpoint/2010/main" xmlns="" val="701835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00" y="190500"/>
            <a:ext cx="7010400" cy="1527175"/>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ERROR DE CUANTIZACION</a:t>
            </a:r>
          </a:p>
        </p:txBody>
      </p:sp>
      <p:sp>
        <p:nvSpPr>
          <p:cNvPr id="3" name="Rectangle 3"/>
          <p:cNvSpPr txBox="1">
            <a:spLocks noChangeArrowheads="1"/>
          </p:cNvSpPr>
          <p:nvPr/>
        </p:nvSpPr>
        <p:spPr>
          <a:xfrm>
            <a:off x="1571625" y="1643063"/>
            <a:ext cx="7010400" cy="4114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s-ES" sz="2400" b="0" i="0" u="none" strike="noStrike" kern="0" cap="none" spc="0" normalizeH="0" baseline="0" noProof="0" smtClean="0">
                <a:ln>
                  <a:noFill/>
                </a:ln>
                <a:solidFill>
                  <a:schemeClr val="tx1"/>
                </a:solidFill>
                <a:effectLst/>
                <a:uLnTx/>
                <a:uFillTx/>
                <a:latin typeface="+mn-lt"/>
                <a:ea typeface="+mn-ea"/>
                <a:cs typeface="+mn-cs"/>
              </a:rPr>
              <a:t>El proceso de cuantización introduce algunas</a:t>
            </a: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s-ES" sz="2400" b="0" i="0" u="none" strike="noStrike" kern="0" cap="none" spc="0" normalizeH="0" baseline="0" noProof="0" smtClean="0">
                <a:ln>
                  <a:noFill/>
                </a:ln>
                <a:solidFill>
                  <a:schemeClr val="tx1"/>
                </a:solidFill>
                <a:effectLst/>
                <a:uLnTx/>
                <a:uFillTx/>
                <a:latin typeface="+mn-lt"/>
                <a:ea typeface="+mn-ea"/>
                <a:cs typeface="+mn-cs"/>
              </a:rPr>
              <a:t>fluctuaciones con respecto al valor real. Esto</a:t>
            </a: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s-ES" sz="2400" b="0" i="0" u="none" strike="noStrike" kern="0" cap="none" spc="0" normalizeH="0" baseline="0" noProof="0" smtClean="0">
                <a:ln>
                  <a:noFill/>
                </a:ln>
                <a:solidFill>
                  <a:schemeClr val="tx1"/>
                </a:solidFill>
                <a:effectLst/>
                <a:uLnTx/>
                <a:uFillTx/>
                <a:latin typeface="+mn-lt"/>
                <a:ea typeface="+mn-ea"/>
                <a:cs typeface="+mn-cs"/>
              </a:rPr>
              <a:t>resulta en un error cuando el código se convierte</a:t>
            </a: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s-ES" sz="2400" b="0" i="0" u="none" strike="noStrike" kern="0" cap="none" spc="0" normalizeH="0" baseline="0" noProof="0" smtClean="0">
                <a:ln>
                  <a:noFill/>
                </a:ln>
                <a:solidFill>
                  <a:schemeClr val="tx1"/>
                </a:solidFill>
                <a:effectLst/>
                <a:uLnTx/>
                <a:uFillTx/>
                <a:latin typeface="+mn-lt"/>
                <a:ea typeface="+mn-ea"/>
                <a:cs typeface="+mn-cs"/>
              </a:rPr>
              <a:t>nuevamente a analógico. Este error se denomina</a:t>
            </a: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s-ES" sz="2400" b="0" i="1" u="none" strike="noStrike" kern="0" cap="none" spc="0" normalizeH="0" baseline="0" noProof="0" smtClean="0">
                <a:ln>
                  <a:noFill/>
                </a:ln>
                <a:solidFill>
                  <a:schemeClr val="tx1"/>
                </a:solidFill>
                <a:effectLst/>
                <a:uLnTx/>
                <a:uFillTx/>
                <a:latin typeface="+mn-lt"/>
                <a:ea typeface="+mn-ea"/>
                <a:cs typeface="+mn-cs"/>
              </a:rPr>
              <a:t>error de cuantización (Qe).</a:t>
            </a: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s-ES" sz="2400" b="0" i="1" u="none" strike="noStrike" kern="0" cap="none" spc="0" normalizeH="0" baseline="0" noProof="0" smtClean="0">
                <a:ln>
                  <a:noFill/>
                </a:ln>
                <a:solidFill>
                  <a:schemeClr val="tx1"/>
                </a:solidFill>
                <a:effectLst/>
                <a:uLnTx/>
                <a:uFillTx/>
                <a:latin typeface="+mn-lt"/>
                <a:ea typeface="+mn-ea"/>
                <a:cs typeface="+mn-cs"/>
              </a:rPr>
              <a:t>Qe</a:t>
            </a:r>
            <a:r>
              <a:rPr kumimoji="0" lang="es-ES" sz="1200" b="0" i="1" u="none" strike="noStrike" kern="0" cap="none" spc="0" normalizeH="0" baseline="0" noProof="0" smtClean="0">
                <a:ln>
                  <a:noFill/>
                </a:ln>
                <a:solidFill>
                  <a:schemeClr val="tx1"/>
                </a:solidFill>
                <a:effectLst/>
                <a:uLnTx/>
                <a:uFillTx/>
                <a:latin typeface="+mn-lt"/>
                <a:ea typeface="+mn-ea"/>
                <a:cs typeface="+mn-cs"/>
              </a:rPr>
              <a:t>max</a:t>
            </a:r>
            <a:r>
              <a:rPr kumimoji="0" lang="es-ES" sz="2400" b="0" i="1" u="none" strike="noStrike" kern="0" cap="none" spc="0" normalizeH="0" baseline="0" noProof="0" smtClean="0">
                <a:ln>
                  <a:noFill/>
                </a:ln>
                <a:solidFill>
                  <a:schemeClr val="tx1"/>
                </a:solidFill>
                <a:effectLst/>
                <a:uLnTx/>
                <a:uFillTx/>
                <a:latin typeface="+mn-lt"/>
                <a:ea typeface="+mn-ea"/>
                <a:cs typeface="+mn-cs"/>
              </a:rPr>
              <a:t>= ½ V</a:t>
            </a:r>
            <a:r>
              <a:rPr kumimoji="0" lang="es-ES" sz="1600" b="0" i="1" u="none" strike="noStrike" kern="0" cap="none" spc="0" normalizeH="0" baseline="0" noProof="0" smtClean="0">
                <a:ln>
                  <a:noFill/>
                </a:ln>
                <a:solidFill>
                  <a:schemeClr val="tx1"/>
                </a:solidFill>
                <a:effectLst/>
                <a:uLnTx/>
                <a:uFillTx/>
                <a:latin typeface="+mn-lt"/>
                <a:ea typeface="+mn-ea"/>
                <a:cs typeface="+mn-cs"/>
              </a:rPr>
              <a:t>LSB</a:t>
            </a: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endParaRPr kumimoji="0" lang="es-ES" sz="1600" b="0" i="1"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s-ES" sz="1800" b="0" i="1" u="none" strike="noStrike" kern="0" cap="none" spc="0" normalizeH="0" baseline="0" noProof="0" smtClean="0">
                <a:ln>
                  <a:noFill/>
                </a:ln>
                <a:solidFill>
                  <a:schemeClr val="tx1"/>
                </a:solidFill>
                <a:effectLst/>
                <a:uLnTx/>
                <a:uFillTx/>
                <a:latin typeface="+mn-lt"/>
                <a:ea typeface="+mn-ea"/>
                <a:cs typeface="+mn-cs"/>
              </a:rPr>
              <a:t>Donde:  V</a:t>
            </a:r>
            <a:r>
              <a:rPr kumimoji="0" lang="es-ES" sz="1600" b="0" i="1" u="none" strike="noStrike" kern="0" cap="none" spc="0" normalizeH="0" baseline="0" noProof="0" smtClean="0">
                <a:ln>
                  <a:noFill/>
                </a:ln>
                <a:solidFill>
                  <a:schemeClr val="tx1"/>
                </a:solidFill>
                <a:effectLst/>
                <a:uLnTx/>
                <a:uFillTx/>
                <a:latin typeface="+mn-lt"/>
                <a:ea typeface="+mn-ea"/>
                <a:cs typeface="+mn-cs"/>
              </a:rPr>
              <a:t>LSB</a:t>
            </a:r>
            <a:r>
              <a:rPr kumimoji="0" lang="es-ES" sz="1800" b="0" i="1" u="none" strike="noStrike" kern="0" cap="none" spc="0" normalizeH="0" baseline="0" noProof="0" smtClean="0">
                <a:ln>
                  <a:noFill/>
                </a:ln>
                <a:solidFill>
                  <a:schemeClr val="tx1"/>
                </a:solidFill>
                <a:effectLst/>
                <a:uLnTx/>
                <a:uFillTx/>
                <a:latin typeface="+mn-lt"/>
                <a:ea typeface="+mn-ea"/>
                <a:cs typeface="+mn-cs"/>
              </a:rPr>
              <a:t> es el voltaje de resolución o tamaño del escalón, se define como la diferencia entre dos niveles de cuantización sucesivos.</a:t>
            </a:r>
          </a:p>
        </p:txBody>
      </p:sp>
    </p:spTree>
    <p:extLst>
      <p:ext uri="{BB962C8B-B14F-4D97-AF65-F5344CB8AC3E}">
        <p14:creationId xmlns:p14="http://schemas.microsoft.com/office/powerpoint/2010/main" xmlns="" val="150260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5" end="5"/>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3">
                                            <p:txEl>
                                              <p:pRg st="7" end="7"/>
                                            </p:txEl>
                                          </p:spTgt>
                                        </p:tgtEl>
                                      </p:cBhvr>
                                    </p:animEffect>
                                    <p:animScale>
                                      <p:cBhvr>
                                        <p:cTn id="11" dur="250" autoRev="1" fill="hold"/>
                                        <p:tgtEl>
                                          <p:spTgt spid="3">
                                            <p:txEl>
                                              <p:pRg st="7" end="7"/>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00188" y="428625"/>
            <a:ext cx="7010400" cy="1527175"/>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Codificación PCM (Señal Digital)</a:t>
            </a:r>
          </a:p>
        </p:txBody>
      </p:sp>
      <p:sp>
        <p:nvSpPr>
          <p:cNvPr id="3" name="Rectangle 3"/>
          <p:cNvSpPr txBox="1">
            <a:spLocks noChangeArrowheads="1"/>
          </p:cNvSpPr>
          <p:nvPr/>
        </p:nvSpPr>
        <p:spPr>
          <a:xfrm>
            <a:off x="1500188" y="2143125"/>
            <a:ext cx="7010400" cy="271462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s-ES" sz="2400" b="0" i="1" u="none" strike="noStrike" kern="0" cap="none" spc="0" normalizeH="0" baseline="0" noProof="0" smtClean="0">
                <a:ln>
                  <a:noFill/>
                </a:ln>
                <a:solidFill>
                  <a:schemeClr val="tx1"/>
                </a:solidFill>
                <a:effectLst/>
                <a:uLnTx/>
                <a:uFillTx/>
                <a:latin typeface="+mn-lt"/>
                <a:ea typeface="+mn-ea"/>
                <a:cs typeface="+mn-cs"/>
              </a:rPr>
              <a:t>Para conocer el código PCM de una muestra</a:t>
            </a: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s-ES" sz="2400" b="0" i="1" u="none" strike="noStrike" kern="0" cap="none" spc="0" normalizeH="0" baseline="0" noProof="0" smtClean="0">
                <a:ln>
                  <a:noFill/>
                </a:ln>
                <a:solidFill>
                  <a:schemeClr val="tx1"/>
                </a:solidFill>
                <a:effectLst/>
                <a:uLnTx/>
                <a:uFillTx/>
                <a:latin typeface="+mn-lt"/>
                <a:ea typeface="+mn-ea"/>
                <a:cs typeface="+mn-cs"/>
              </a:rPr>
              <a:t>específica, se divide el voltaje de la muestra por </a:t>
            </a: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s-ES" sz="2400" b="0" i="1" u="none" strike="noStrike" kern="0" cap="none" spc="0" normalizeH="0" baseline="0" noProof="0" smtClean="0">
                <a:ln>
                  <a:noFill/>
                </a:ln>
                <a:solidFill>
                  <a:schemeClr val="tx1"/>
                </a:solidFill>
                <a:effectLst/>
                <a:uLnTx/>
                <a:uFillTx/>
                <a:latin typeface="+mn-lt"/>
                <a:ea typeface="+mn-ea"/>
                <a:cs typeface="+mn-cs"/>
              </a:rPr>
              <a:t>el voltaje de resolución y se convierte a un código </a:t>
            </a: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s-ES" sz="2400" b="0" i="1" u="none" strike="noStrike" kern="0" cap="none" spc="0" normalizeH="0" baseline="0" noProof="0" smtClean="0">
                <a:ln>
                  <a:noFill/>
                </a:ln>
                <a:solidFill>
                  <a:schemeClr val="tx1"/>
                </a:solidFill>
                <a:effectLst/>
                <a:uLnTx/>
                <a:uFillTx/>
                <a:latin typeface="+mn-lt"/>
                <a:ea typeface="+mn-ea"/>
                <a:cs typeface="+mn-cs"/>
              </a:rPr>
              <a:t>binario de n bits. Si el cociente anterior no genera</a:t>
            </a: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s-ES" sz="2400" b="0" i="1" u="none" strike="noStrike" kern="0" cap="none" spc="0" normalizeH="0" baseline="0" noProof="0" smtClean="0">
                <a:ln>
                  <a:noFill/>
                </a:ln>
                <a:solidFill>
                  <a:schemeClr val="tx1"/>
                </a:solidFill>
                <a:effectLst/>
                <a:uLnTx/>
                <a:uFillTx/>
                <a:latin typeface="+mn-lt"/>
                <a:ea typeface="+mn-ea"/>
                <a:cs typeface="+mn-cs"/>
              </a:rPr>
              <a:t>un código PCM válido (fraccionario), la muestra </a:t>
            </a: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s-ES" sz="2400" b="0" i="1" u="none" strike="noStrike" kern="0" cap="none" spc="0" normalizeH="0" baseline="0" noProof="0" smtClean="0">
                <a:ln>
                  <a:noFill/>
                </a:ln>
                <a:solidFill>
                  <a:schemeClr val="tx1"/>
                </a:solidFill>
                <a:effectLst/>
                <a:uLnTx/>
                <a:uFillTx/>
                <a:latin typeface="+mn-lt"/>
                <a:ea typeface="+mn-ea"/>
                <a:cs typeface="+mn-cs"/>
              </a:rPr>
              <a:t>se redondea o trunca al valor más cercano.</a:t>
            </a:r>
            <a:endParaRPr kumimoji="0" lang="es-ES" sz="1800" b="0" i="1" u="none" strike="noStrike" kern="0" cap="none" spc="0" normalizeH="0" baseline="0" noProof="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1582283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43063" y="571508"/>
            <a:ext cx="68580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Sistemas Prácticos de Conversión Analógico a Digital</a:t>
            </a:r>
            <a:endParaRPr kumimoji="0" lang="es-ES" sz="32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Rectangle 2"/>
          <p:cNvSpPr txBox="1">
            <a:spLocks noChangeArrowheads="1"/>
          </p:cNvSpPr>
          <p:nvPr/>
        </p:nvSpPr>
        <p:spPr bwMode="auto">
          <a:xfrm>
            <a:off x="1571625" y="2428883"/>
            <a:ext cx="6143625" cy="2143125"/>
          </a:xfrm>
          <a:prstGeom prst="rect">
            <a:avLst/>
          </a:prstGeom>
          <a:noFill/>
          <a:ln w="9525">
            <a:noFill/>
            <a:miter lim="800000"/>
            <a:headEnd/>
            <a:tailEnd/>
          </a:ln>
        </p:spPr>
        <p:txBody>
          <a:bodyPr anchor="ctr"/>
          <a:lstStyle/>
          <a:p>
            <a:pPr>
              <a:defRPr/>
            </a:pPr>
            <a:r>
              <a:rPr lang="es-ES" sz="2400" b="1" kern="0" dirty="0">
                <a:solidFill>
                  <a:schemeClr val="tx2"/>
                </a:solidFill>
                <a:latin typeface="+mj-lt"/>
                <a:ea typeface="+mj-ea"/>
                <a:cs typeface="+mj-cs"/>
              </a:rPr>
              <a:t>Conversión Digital / Analógico  (DAC)</a:t>
            </a:r>
          </a:p>
          <a:p>
            <a:pPr>
              <a:defRPr/>
            </a:pPr>
            <a:endParaRPr lang="es-ES" b="1" kern="0" dirty="0">
              <a:solidFill>
                <a:schemeClr val="tx2"/>
              </a:solidFill>
              <a:latin typeface="+mj-lt"/>
              <a:ea typeface="+mj-ea"/>
              <a:cs typeface="+mj-cs"/>
            </a:endParaRPr>
          </a:p>
          <a:p>
            <a:pPr>
              <a:defRPr/>
            </a:pPr>
            <a:r>
              <a:rPr lang="es-ES" sz="2400" kern="0" dirty="0">
                <a:solidFill>
                  <a:schemeClr val="tx2"/>
                </a:solidFill>
                <a:latin typeface="+mj-lt"/>
                <a:ea typeface="+mj-ea"/>
                <a:cs typeface="+mj-cs"/>
              </a:rPr>
              <a:t>Es el proceso de tomar un valor representado en código digital y convertirlo en un voltaje o corriente que sea proporcional al valor digital</a:t>
            </a:r>
          </a:p>
        </p:txBody>
      </p:sp>
    </p:spTree>
    <p:extLst>
      <p:ext uri="{BB962C8B-B14F-4D97-AF65-F5344CB8AC3E}">
        <p14:creationId xmlns:p14="http://schemas.microsoft.com/office/powerpoint/2010/main" xmlns="" val="32004957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43063" y="500063"/>
            <a:ext cx="68580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DAC de 4 bits</a:t>
            </a:r>
            <a:endParaRPr kumimoji="0" lang="es-ES" sz="32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3" name="Picture 3"/>
          <p:cNvPicPr>
            <a:picLocks noChangeAspect="1" noChangeArrowheads="1"/>
          </p:cNvPicPr>
          <p:nvPr/>
        </p:nvPicPr>
        <p:blipFill>
          <a:blip r:embed="rId2" cstate="print"/>
          <a:srcRect/>
          <a:stretch>
            <a:fillRect/>
          </a:stretch>
        </p:blipFill>
        <p:spPr bwMode="auto">
          <a:xfrm>
            <a:off x="785813" y="2571750"/>
            <a:ext cx="5121275" cy="2347913"/>
          </a:xfrm>
          <a:prstGeom prst="rect">
            <a:avLst/>
          </a:prstGeom>
          <a:noFill/>
          <a:ln w="9525">
            <a:noFill/>
            <a:miter lim="800000"/>
            <a:headEnd/>
            <a:tailEnd/>
          </a:ln>
        </p:spPr>
      </p:pic>
      <p:graphicFrame>
        <p:nvGraphicFramePr>
          <p:cNvPr id="4" name="3 Tabla"/>
          <p:cNvGraphicFramePr>
            <a:graphicFrameLocks noGrp="1"/>
          </p:cNvGraphicFramePr>
          <p:nvPr/>
        </p:nvGraphicFramePr>
        <p:xfrm>
          <a:off x="6215063" y="1500188"/>
          <a:ext cx="1928826" cy="4931520"/>
        </p:xfrm>
        <a:graphic>
          <a:graphicData uri="http://schemas.openxmlformats.org/drawingml/2006/table">
            <a:tbl>
              <a:tblPr firstRow="1" bandRow="1">
                <a:tableStyleId>{5C22544A-7EE6-4342-B048-85BDC9FD1C3A}</a:tableStyleId>
              </a:tblPr>
              <a:tblGrid>
                <a:gridCol w="321471"/>
                <a:gridCol w="321471"/>
                <a:gridCol w="321471"/>
                <a:gridCol w="321471"/>
                <a:gridCol w="642942"/>
              </a:tblGrid>
              <a:tr h="212406">
                <a:tc>
                  <a:txBody>
                    <a:bodyPr/>
                    <a:lstStyle/>
                    <a:p>
                      <a:pPr algn="ctr"/>
                      <a:r>
                        <a:rPr lang="es-ES" sz="1100" dirty="0" smtClean="0">
                          <a:solidFill>
                            <a:schemeClr val="tx1">
                              <a:lumMod val="10000"/>
                            </a:schemeClr>
                          </a:solidFill>
                        </a:rPr>
                        <a:t>D</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C</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B</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A</a:t>
                      </a:r>
                      <a:endParaRPr lang="es-ES" sz="1100" dirty="0">
                        <a:solidFill>
                          <a:schemeClr val="tx1">
                            <a:lumMod val="10000"/>
                          </a:schemeClr>
                        </a:solidFill>
                      </a:endParaRPr>
                    </a:p>
                  </a:txBody>
                  <a:tcPr/>
                </a:tc>
                <a:tc>
                  <a:txBody>
                    <a:bodyPr/>
                    <a:lstStyle/>
                    <a:p>
                      <a:pPr algn="ctr"/>
                      <a:r>
                        <a:rPr lang="es-ES" sz="1100" dirty="0" err="1" smtClean="0">
                          <a:solidFill>
                            <a:schemeClr val="tx1">
                              <a:lumMod val="10000"/>
                            </a:schemeClr>
                          </a:solidFill>
                        </a:rPr>
                        <a:t>Vout</a:t>
                      </a:r>
                      <a:endParaRPr lang="es-ES" sz="1100" dirty="0" smtClean="0">
                        <a:solidFill>
                          <a:schemeClr val="tx1">
                            <a:lumMod val="10000"/>
                          </a:schemeClr>
                        </a:solidFill>
                      </a:endParaRPr>
                    </a:p>
                    <a:p>
                      <a:pPr algn="ctr"/>
                      <a:r>
                        <a:rPr lang="es-ES" sz="1100" dirty="0" smtClean="0">
                          <a:solidFill>
                            <a:schemeClr val="tx1">
                              <a:lumMod val="10000"/>
                            </a:schemeClr>
                          </a:solidFill>
                        </a:rPr>
                        <a:t>(volts)</a:t>
                      </a:r>
                      <a:endParaRPr lang="es-ES" sz="1100" dirty="0">
                        <a:solidFill>
                          <a:schemeClr val="tx1">
                            <a:lumMod val="10000"/>
                          </a:schemeClr>
                        </a:solidFill>
                      </a:endParaRPr>
                    </a:p>
                  </a:txBody>
                  <a:tcPr/>
                </a:tc>
              </a:tr>
              <a:tr h="281550">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r>
              <a:tr h="281550">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r>
              <a:tr h="281550">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2</a:t>
                      </a:r>
                      <a:endParaRPr lang="es-ES" sz="1100" dirty="0">
                        <a:solidFill>
                          <a:schemeClr val="tx1">
                            <a:lumMod val="10000"/>
                          </a:schemeClr>
                        </a:solidFill>
                      </a:endParaRPr>
                    </a:p>
                  </a:txBody>
                  <a:tcPr/>
                </a:tc>
              </a:tr>
              <a:tr h="281550">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3</a:t>
                      </a:r>
                      <a:endParaRPr lang="es-ES" sz="1100" dirty="0">
                        <a:solidFill>
                          <a:schemeClr val="tx1">
                            <a:lumMod val="10000"/>
                          </a:schemeClr>
                        </a:solidFill>
                      </a:endParaRPr>
                    </a:p>
                  </a:txBody>
                  <a:tcPr/>
                </a:tc>
              </a:tr>
              <a:tr h="281550">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4</a:t>
                      </a:r>
                      <a:endParaRPr lang="es-ES" sz="1100" dirty="0">
                        <a:solidFill>
                          <a:schemeClr val="tx1">
                            <a:lumMod val="10000"/>
                          </a:schemeClr>
                        </a:solidFill>
                      </a:endParaRPr>
                    </a:p>
                  </a:txBody>
                  <a:tcPr/>
                </a:tc>
              </a:tr>
              <a:tr h="281550">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5</a:t>
                      </a:r>
                      <a:endParaRPr lang="es-ES" sz="1100" dirty="0">
                        <a:solidFill>
                          <a:schemeClr val="tx1">
                            <a:lumMod val="10000"/>
                          </a:schemeClr>
                        </a:solidFill>
                      </a:endParaRPr>
                    </a:p>
                  </a:txBody>
                  <a:tcPr/>
                </a:tc>
              </a:tr>
              <a:tr h="281550">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6</a:t>
                      </a:r>
                      <a:endParaRPr lang="es-ES" sz="1100" dirty="0">
                        <a:solidFill>
                          <a:schemeClr val="tx1">
                            <a:lumMod val="10000"/>
                          </a:schemeClr>
                        </a:solidFill>
                      </a:endParaRPr>
                    </a:p>
                  </a:txBody>
                  <a:tcPr/>
                </a:tc>
              </a:tr>
              <a:tr h="281550">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7</a:t>
                      </a:r>
                      <a:endParaRPr lang="es-ES" sz="1100" dirty="0">
                        <a:solidFill>
                          <a:schemeClr val="tx1">
                            <a:lumMod val="10000"/>
                          </a:schemeClr>
                        </a:solidFill>
                      </a:endParaRPr>
                    </a:p>
                  </a:txBody>
                  <a:tcPr/>
                </a:tc>
              </a:tr>
              <a:tr h="281550">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8</a:t>
                      </a:r>
                      <a:endParaRPr lang="es-ES" sz="1100" dirty="0">
                        <a:solidFill>
                          <a:schemeClr val="tx1">
                            <a:lumMod val="10000"/>
                          </a:schemeClr>
                        </a:solidFill>
                      </a:endParaRPr>
                    </a:p>
                  </a:txBody>
                  <a:tcPr/>
                </a:tc>
              </a:tr>
              <a:tr h="281550">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9</a:t>
                      </a:r>
                      <a:endParaRPr lang="es-ES" sz="1100" dirty="0">
                        <a:solidFill>
                          <a:schemeClr val="tx1">
                            <a:lumMod val="10000"/>
                          </a:schemeClr>
                        </a:solidFill>
                      </a:endParaRPr>
                    </a:p>
                  </a:txBody>
                  <a:tcPr/>
                </a:tc>
              </a:tr>
              <a:tr h="281550">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10</a:t>
                      </a:r>
                      <a:endParaRPr lang="es-ES" sz="1100" dirty="0">
                        <a:solidFill>
                          <a:schemeClr val="tx1">
                            <a:lumMod val="10000"/>
                          </a:schemeClr>
                        </a:solidFill>
                      </a:endParaRPr>
                    </a:p>
                  </a:txBody>
                  <a:tcPr/>
                </a:tc>
              </a:tr>
              <a:tr h="281550">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11</a:t>
                      </a:r>
                      <a:endParaRPr lang="es-ES" sz="1100" dirty="0">
                        <a:solidFill>
                          <a:schemeClr val="tx1">
                            <a:lumMod val="10000"/>
                          </a:schemeClr>
                        </a:solidFill>
                      </a:endParaRPr>
                    </a:p>
                  </a:txBody>
                  <a:tcPr/>
                </a:tc>
              </a:tr>
              <a:tr h="281550">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12</a:t>
                      </a:r>
                      <a:endParaRPr lang="es-ES" sz="1100" dirty="0">
                        <a:solidFill>
                          <a:schemeClr val="tx1">
                            <a:lumMod val="10000"/>
                          </a:schemeClr>
                        </a:solidFill>
                      </a:endParaRPr>
                    </a:p>
                  </a:txBody>
                  <a:tcPr/>
                </a:tc>
              </a:tr>
              <a:tr h="281550">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13</a:t>
                      </a:r>
                      <a:endParaRPr lang="es-ES" sz="1100" dirty="0">
                        <a:solidFill>
                          <a:schemeClr val="tx1">
                            <a:lumMod val="10000"/>
                          </a:schemeClr>
                        </a:solidFill>
                      </a:endParaRPr>
                    </a:p>
                  </a:txBody>
                  <a:tcPr/>
                </a:tc>
              </a:tr>
              <a:tr h="281550">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0</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14</a:t>
                      </a:r>
                      <a:endParaRPr lang="es-ES" sz="1100" dirty="0">
                        <a:solidFill>
                          <a:schemeClr val="tx1">
                            <a:lumMod val="10000"/>
                          </a:schemeClr>
                        </a:solidFill>
                      </a:endParaRPr>
                    </a:p>
                  </a:txBody>
                  <a:tcPr/>
                </a:tc>
              </a:tr>
              <a:tr h="281550">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a:t>
                      </a:r>
                      <a:endParaRPr lang="es-ES" sz="1100" dirty="0">
                        <a:solidFill>
                          <a:schemeClr val="tx1">
                            <a:lumMod val="10000"/>
                          </a:schemeClr>
                        </a:solidFill>
                      </a:endParaRPr>
                    </a:p>
                  </a:txBody>
                  <a:tcPr/>
                </a:tc>
                <a:tc>
                  <a:txBody>
                    <a:bodyPr/>
                    <a:lstStyle/>
                    <a:p>
                      <a:pPr algn="ctr"/>
                      <a:r>
                        <a:rPr lang="es-ES" sz="1100" dirty="0" smtClean="0">
                          <a:solidFill>
                            <a:schemeClr val="tx1">
                              <a:lumMod val="10000"/>
                            </a:schemeClr>
                          </a:solidFill>
                        </a:rPr>
                        <a:t>15</a:t>
                      </a:r>
                      <a:endParaRPr lang="es-ES" sz="1100" dirty="0">
                        <a:solidFill>
                          <a:schemeClr val="tx1">
                            <a:lumMod val="10000"/>
                          </a:schemeClr>
                        </a:solidFill>
                      </a:endParaRPr>
                    </a:p>
                  </a:txBody>
                  <a:tcPr/>
                </a:tc>
              </a:tr>
            </a:tbl>
          </a:graphicData>
        </a:graphic>
      </p:graphicFrame>
    </p:spTree>
    <p:extLst>
      <p:ext uri="{BB962C8B-B14F-4D97-AF65-F5344CB8AC3E}">
        <p14:creationId xmlns:p14="http://schemas.microsoft.com/office/powerpoint/2010/main" xmlns="" val="20239991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43063" y="500063"/>
            <a:ext cx="68580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DAC de 4 bits</a:t>
            </a:r>
            <a:endParaRPr kumimoji="0" lang="es-ES" sz="32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4 CuadroTexto"/>
          <p:cNvSpPr txBox="1">
            <a:spLocks noChangeArrowheads="1"/>
          </p:cNvSpPr>
          <p:nvPr/>
        </p:nvSpPr>
        <p:spPr bwMode="auto">
          <a:xfrm>
            <a:off x="1357313" y="2357438"/>
            <a:ext cx="2214562" cy="2308225"/>
          </a:xfrm>
          <a:prstGeom prst="rect">
            <a:avLst/>
          </a:prstGeom>
          <a:noFill/>
          <a:ln w="9525">
            <a:noFill/>
            <a:miter lim="800000"/>
            <a:headEnd/>
            <a:tailEnd/>
          </a:ln>
        </p:spPr>
        <p:txBody>
          <a:bodyPr>
            <a:spAutoFit/>
          </a:bodyPr>
          <a:lstStyle/>
          <a:p>
            <a:r>
              <a:rPr lang="es-ES">
                <a:solidFill>
                  <a:schemeClr val="tx2"/>
                </a:solidFill>
              </a:rPr>
              <a:t>Obsérvese que cada entrada digital contribuye con una cantidad diferente de salida analógica. Examínense los casos marcados en la tabla</a:t>
            </a:r>
          </a:p>
        </p:txBody>
      </p:sp>
      <p:graphicFrame>
        <p:nvGraphicFramePr>
          <p:cNvPr id="4" name="3 Tabla"/>
          <p:cNvGraphicFramePr>
            <a:graphicFrameLocks noGrp="1"/>
          </p:cNvGraphicFramePr>
          <p:nvPr/>
        </p:nvGraphicFramePr>
        <p:xfrm>
          <a:off x="5500688" y="1285875"/>
          <a:ext cx="1928826" cy="4931520"/>
        </p:xfrm>
        <a:graphic>
          <a:graphicData uri="http://schemas.openxmlformats.org/drawingml/2006/table">
            <a:tbl>
              <a:tblPr firstRow="1" bandRow="1">
                <a:tableStyleId>{5C22544A-7EE6-4342-B048-85BDC9FD1C3A}</a:tableStyleId>
              </a:tblPr>
              <a:tblGrid>
                <a:gridCol w="321471"/>
                <a:gridCol w="321471"/>
                <a:gridCol w="321471"/>
                <a:gridCol w="321471"/>
                <a:gridCol w="642942"/>
              </a:tblGrid>
              <a:tr h="212406">
                <a:tc>
                  <a:txBody>
                    <a:bodyPr/>
                    <a:lstStyle/>
                    <a:p>
                      <a:pPr algn="ctr"/>
                      <a:r>
                        <a:rPr lang="es-ES" sz="1100" dirty="0" smtClean="0">
                          <a:solidFill>
                            <a:schemeClr val="bg2">
                              <a:lumMod val="50000"/>
                            </a:schemeClr>
                          </a:solidFill>
                        </a:rPr>
                        <a:t>D</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C</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B</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A</a:t>
                      </a:r>
                      <a:endParaRPr lang="es-ES" sz="1100" dirty="0">
                        <a:solidFill>
                          <a:schemeClr val="bg2">
                            <a:lumMod val="50000"/>
                          </a:schemeClr>
                        </a:solidFill>
                      </a:endParaRPr>
                    </a:p>
                  </a:txBody>
                  <a:tcPr/>
                </a:tc>
                <a:tc>
                  <a:txBody>
                    <a:bodyPr/>
                    <a:lstStyle/>
                    <a:p>
                      <a:pPr algn="ctr"/>
                      <a:r>
                        <a:rPr lang="es-ES" sz="1100" dirty="0" err="1" smtClean="0">
                          <a:solidFill>
                            <a:schemeClr val="bg2">
                              <a:lumMod val="50000"/>
                            </a:schemeClr>
                          </a:solidFill>
                        </a:rPr>
                        <a:t>Vout</a:t>
                      </a:r>
                      <a:endParaRPr lang="es-ES" sz="1100" dirty="0" smtClean="0">
                        <a:solidFill>
                          <a:schemeClr val="bg2">
                            <a:lumMod val="50000"/>
                          </a:schemeClr>
                        </a:solidFill>
                      </a:endParaRPr>
                    </a:p>
                    <a:p>
                      <a:pPr algn="ctr"/>
                      <a:r>
                        <a:rPr lang="es-ES" sz="1100" dirty="0" smtClean="0">
                          <a:solidFill>
                            <a:schemeClr val="bg2">
                              <a:lumMod val="50000"/>
                            </a:schemeClr>
                          </a:solidFill>
                        </a:rPr>
                        <a:t>(volts)</a:t>
                      </a:r>
                      <a:endParaRPr lang="es-ES" sz="1100" dirty="0">
                        <a:solidFill>
                          <a:schemeClr val="bg2">
                            <a:lumMod val="50000"/>
                          </a:schemeClr>
                        </a:solidFill>
                      </a:endParaRPr>
                    </a:p>
                  </a:txBody>
                  <a:tcPr/>
                </a:tc>
              </a:tr>
              <a:tr h="281550">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r>
              <a:tr h="281550">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solidFill>
                      <a:srgbClr val="C00000"/>
                    </a:solidFill>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solidFill>
                      <a:srgbClr val="C00000"/>
                    </a:solidFill>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solidFill>
                      <a:srgbClr val="C00000"/>
                    </a:solidFill>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solidFill>
                      <a:srgbClr val="C00000"/>
                    </a:solidFill>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solidFill>
                      <a:srgbClr val="C00000"/>
                    </a:solidFill>
                  </a:tcPr>
                </a:tc>
              </a:tr>
              <a:tr h="281550">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solidFill>
                      <a:srgbClr val="00B050"/>
                    </a:solidFill>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solidFill>
                      <a:srgbClr val="00B050"/>
                    </a:solidFill>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solidFill>
                      <a:srgbClr val="00B050"/>
                    </a:solidFill>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solidFill>
                      <a:srgbClr val="00B050"/>
                    </a:solidFill>
                  </a:tcPr>
                </a:tc>
                <a:tc>
                  <a:txBody>
                    <a:bodyPr/>
                    <a:lstStyle/>
                    <a:p>
                      <a:pPr algn="ctr"/>
                      <a:r>
                        <a:rPr lang="es-ES" sz="1100" dirty="0" smtClean="0">
                          <a:solidFill>
                            <a:schemeClr val="bg2">
                              <a:lumMod val="50000"/>
                            </a:schemeClr>
                          </a:solidFill>
                        </a:rPr>
                        <a:t>2</a:t>
                      </a:r>
                      <a:endParaRPr lang="es-ES" sz="1100" dirty="0">
                        <a:solidFill>
                          <a:schemeClr val="bg2">
                            <a:lumMod val="50000"/>
                          </a:schemeClr>
                        </a:solidFill>
                      </a:endParaRPr>
                    </a:p>
                  </a:txBody>
                  <a:tcPr>
                    <a:solidFill>
                      <a:srgbClr val="00B050"/>
                    </a:solidFill>
                  </a:tcPr>
                </a:tc>
              </a:tr>
              <a:tr h="281550">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3</a:t>
                      </a:r>
                      <a:endParaRPr lang="es-ES" sz="1100" dirty="0">
                        <a:solidFill>
                          <a:schemeClr val="bg2">
                            <a:lumMod val="50000"/>
                          </a:schemeClr>
                        </a:solidFill>
                      </a:endParaRPr>
                    </a:p>
                  </a:txBody>
                  <a:tcPr/>
                </a:tc>
              </a:tr>
              <a:tr h="281550">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solidFill>
                      <a:srgbClr val="FFFF00"/>
                    </a:solidFill>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solidFill>
                      <a:srgbClr val="FFFF00"/>
                    </a:solidFill>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solidFill>
                      <a:srgbClr val="FFFF00"/>
                    </a:solidFill>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solidFill>
                      <a:srgbClr val="FFFF00"/>
                    </a:solidFill>
                  </a:tcPr>
                </a:tc>
                <a:tc>
                  <a:txBody>
                    <a:bodyPr/>
                    <a:lstStyle/>
                    <a:p>
                      <a:pPr algn="ctr"/>
                      <a:r>
                        <a:rPr lang="es-ES" sz="1100" dirty="0" smtClean="0">
                          <a:solidFill>
                            <a:schemeClr val="bg2">
                              <a:lumMod val="50000"/>
                            </a:schemeClr>
                          </a:solidFill>
                        </a:rPr>
                        <a:t>4</a:t>
                      </a:r>
                      <a:endParaRPr lang="es-ES" sz="1100" dirty="0">
                        <a:solidFill>
                          <a:schemeClr val="bg2">
                            <a:lumMod val="50000"/>
                          </a:schemeClr>
                        </a:solidFill>
                      </a:endParaRPr>
                    </a:p>
                  </a:txBody>
                  <a:tcPr>
                    <a:solidFill>
                      <a:srgbClr val="FFFF00"/>
                    </a:solidFill>
                  </a:tcPr>
                </a:tc>
              </a:tr>
              <a:tr h="281550">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5</a:t>
                      </a:r>
                      <a:endParaRPr lang="es-ES" sz="1100" dirty="0">
                        <a:solidFill>
                          <a:schemeClr val="bg2">
                            <a:lumMod val="50000"/>
                          </a:schemeClr>
                        </a:solidFill>
                      </a:endParaRPr>
                    </a:p>
                  </a:txBody>
                  <a:tcPr/>
                </a:tc>
              </a:tr>
              <a:tr h="281550">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6</a:t>
                      </a:r>
                      <a:endParaRPr lang="es-ES" sz="1100" dirty="0">
                        <a:solidFill>
                          <a:schemeClr val="bg2">
                            <a:lumMod val="50000"/>
                          </a:schemeClr>
                        </a:solidFill>
                      </a:endParaRPr>
                    </a:p>
                  </a:txBody>
                  <a:tcPr/>
                </a:tc>
              </a:tr>
              <a:tr h="281550">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7</a:t>
                      </a:r>
                      <a:endParaRPr lang="es-ES" sz="1100" dirty="0">
                        <a:solidFill>
                          <a:schemeClr val="bg2">
                            <a:lumMod val="50000"/>
                          </a:schemeClr>
                        </a:solidFill>
                      </a:endParaRPr>
                    </a:p>
                  </a:txBody>
                  <a:tcPr/>
                </a:tc>
              </a:tr>
              <a:tr h="281550">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solidFill>
                      <a:srgbClr val="00B0F0"/>
                    </a:solidFill>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solidFill>
                      <a:srgbClr val="00B0F0"/>
                    </a:solidFill>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solidFill>
                      <a:srgbClr val="00B0F0"/>
                    </a:solidFill>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solidFill>
                      <a:srgbClr val="00B0F0"/>
                    </a:solidFill>
                  </a:tcPr>
                </a:tc>
                <a:tc>
                  <a:txBody>
                    <a:bodyPr/>
                    <a:lstStyle/>
                    <a:p>
                      <a:pPr algn="ctr"/>
                      <a:r>
                        <a:rPr lang="es-ES" sz="1100" dirty="0" smtClean="0">
                          <a:solidFill>
                            <a:schemeClr val="bg2">
                              <a:lumMod val="50000"/>
                            </a:schemeClr>
                          </a:solidFill>
                        </a:rPr>
                        <a:t>8</a:t>
                      </a:r>
                      <a:endParaRPr lang="es-ES" sz="1100" dirty="0">
                        <a:solidFill>
                          <a:schemeClr val="bg2">
                            <a:lumMod val="50000"/>
                          </a:schemeClr>
                        </a:solidFill>
                      </a:endParaRPr>
                    </a:p>
                  </a:txBody>
                  <a:tcPr>
                    <a:solidFill>
                      <a:srgbClr val="00B0F0"/>
                    </a:solidFill>
                  </a:tcPr>
                </a:tc>
              </a:tr>
              <a:tr h="281550">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9</a:t>
                      </a:r>
                      <a:endParaRPr lang="es-ES" sz="1100" dirty="0">
                        <a:solidFill>
                          <a:schemeClr val="bg2">
                            <a:lumMod val="50000"/>
                          </a:schemeClr>
                        </a:solidFill>
                      </a:endParaRPr>
                    </a:p>
                  </a:txBody>
                  <a:tcPr/>
                </a:tc>
              </a:tr>
              <a:tr h="281550">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10</a:t>
                      </a:r>
                      <a:endParaRPr lang="es-ES" sz="1100" dirty="0">
                        <a:solidFill>
                          <a:schemeClr val="bg2">
                            <a:lumMod val="50000"/>
                          </a:schemeClr>
                        </a:solidFill>
                      </a:endParaRPr>
                    </a:p>
                  </a:txBody>
                  <a:tcPr/>
                </a:tc>
              </a:tr>
              <a:tr h="281550">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11</a:t>
                      </a:r>
                      <a:endParaRPr lang="es-ES" sz="1100" dirty="0">
                        <a:solidFill>
                          <a:schemeClr val="bg2">
                            <a:lumMod val="50000"/>
                          </a:schemeClr>
                        </a:solidFill>
                      </a:endParaRPr>
                    </a:p>
                  </a:txBody>
                  <a:tcPr/>
                </a:tc>
              </a:tr>
              <a:tr h="281550">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12</a:t>
                      </a:r>
                      <a:endParaRPr lang="es-ES" sz="1100" dirty="0">
                        <a:solidFill>
                          <a:schemeClr val="bg2">
                            <a:lumMod val="50000"/>
                          </a:schemeClr>
                        </a:solidFill>
                      </a:endParaRPr>
                    </a:p>
                  </a:txBody>
                  <a:tcPr/>
                </a:tc>
              </a:tr>
              <a:tr h="281550">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13</a:t>
                      </a:r>
                      <a:endParaRPr lang="es-ES" sz="1100" dirty="0">
                        <a:solidFill>
                          <a:schemeClr val="bg2">
                            <a:lumMod val="50000"/>
                          </a:schemeClr>
                        </a:solidFill>
                      </a:endParaRPr>
                    </a:p>
                  </a:txBody>
                  <a:tcPr/>
                </a:tc>
              </a:tr>
              <a:tr h="281550">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0</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14</a:t>
                      </a:r>
                      <a:endParaRPr lang="es-ES" sz="1100" dirty="0">
                        <a:solidFill>
                          <a:schemeClr val="bg2">
                            <a:lumMod val="50000"/>
                          </a:schemeClr>
                        </a:solidFill>
                      </a:endParaRPr>
                    </a:p>
                  </a:txBody>
                  <a:tcPr/>
                </a:tc>
              </a:tr>
              <a:tr h="281550">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a:t>
                      </a:r>
                      <a:endParaRPr lang="es-ES" sz="1100" dirty="0">
                        <a:solidFill>
                          <a:schemeClr val="bg2">
                            <a:lumMod val="50000"/>
                          </a:schemeClr>
                        </a:solidFill>
                      </a:endParaRPr>
                    </a:p>
                  </a:txBody>
                  <a:tcPr/>
                </a:tc>
                <a:tc>
                  <a:txBody>
                    <a:bodyPr/>
                    <a:lstStyle/>
                    <a:p>
                      <a:pPr algn="ctr"/>
                      <a:r>
                        <a:rPr lang="es-ES" sz="1100" dirty="0" smtClean="0">
                          <a:solidFill>
                            <a:schemeClr val="bg2">
                              <a:lumMod val="50000"/>
                            </a:schemeClr>
                          </a:solidFill>
                        </a:rPr>
                        <a:t>15</a:t>
                      </a:r>
                      <a:endParaRPr lang="es-ES" sz="1100" dirty="0">
                        <a:solidFill>
                          <a:schemeClr val="bg2">
                            <a:lumMod val="50000"/>
                          </a:schemeClr>
                        </a:solidFill>
                      </a:endParaRPr>
                    </a:p>
                  </a:txBody>
                  <a:tcPr/>
                </a:tc>
              </a:tr>
            </a:tbl>
          </a:graphicData>
        </a:graphic>
      </p:graphicFrame>
    </p:spTree>
    <p:extLst>
      <p:ext uri="{BB962C8B-B14F-4D97-AF65-F5344CB8AC3E}">
        <p14:creationId xmlns:p14="http://schemas.microsoft.com/office/powerpoint/2010/main" xmlns="" val="1130245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43063" y="500063"/>
            <a:ext cx="68580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DAC de 4 bits</a:t>
            </a:r>
            <a:endParaRPr kumimoji="0" lang="es-ES" sz="32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4 CuadroTexto"/>
          <p:cNvSpPr txBox="1">
            <a:spLocks noChangeArrowheads="1"/>
          </p:cNvSpPr>
          <p:nvPr/>
        </p:nvSpPr>
        <p:spPr bwMode="auto">
          <a:xfrm>
            <a:off x="1357313" y="2357438"/>
            <a:ext cx="3429000" cy="2862262"/>
          </a:xfrm>
          <a:prstGeom prst="rect">
            <a:avLst/>
          </a:prstGeom>
          <a:noFill/>
          <a:ln w="9525">
            <a:noFill/>
            <a:miter lim="800000"/>
            <a:headEnd/>
            <a:tailEnd/>
          </a:ln>
        </p:spPr>
        <p:txBody>
          <a:bodyPr>
            <a:spAutoFit/>
          </a:bodyPr>
          <a:lstStyle/>
          <a:p>
            <a:r>
              <a:rPr lang="es-ES">
                <a:solidFill>
                  <a:schemeClr val="tx2"/>
                </a:solidFill>
              </a:rPr>
              <a:t>Asì a las contribuciones de cada entrada digital se les asignan valores según su posición en el número binario.</a:t>
            </a:r>
          </a:p>
          <a:p>
            <a:r>
              <a:rPr lang="es-ES">
                <a:solidFill>
                  <a:schemeClr val="tx2"/>
                </a:solidFill>
              </a:rPr>
              <a:t>  </a:t>
            </a:r>
          </a:p>
          <a:p>
            <a:r>
              <a:rPr lang="es-ES">
                <a:solidFill>
                  <a:schemeClr val="tx2"/>
                </a:solidFill>
              </a:rPr>
              <a:t>Para hallar por ejemplo Vout para la entrada digital  0111, tenemos que:</a:t>
            </a:r>
          </a:p>
          <a:p>
            <a:endParaRPr lang="es-ES">
              <a:solidFill>
                <a:schemeClr val="tx2"/>
              </a:solidFill>
            </a:endParaRPr>
          </a:p>
          <a:p>
            <a:r>
              <a:rPr lang="es-ES">
                <a:solidFill>
                  <a:schemeClr val="tx2"/>
                </a:solidFill>
              </a:rPr>
              <a:t>0 + 4V + 2V + 1V =7 V</a:t>
            </a:r>
          </a:p>
        </p:txBody>
      </p:sp>
      <p:graphicFrame>
        <p:nvGraphicFramePr>
          <p:cNvPr id="4" name="3 Tabla"/>
          <p:cNvGraphicFramePr>
            <a:graphicFrameLocks noGrp="1"/>
          </p:cNvGraphicFramePr>
          <p:nvPr/>
        </p:nvGraphicFramePr>
        <p:xfrm>
          <a:off x="5214938" y="2714625"/>
          <a:ext cx="2786084" cy="1643074"/>
        </p:xfrm>
        <a:graphic>
          <a:graphicData uri="http://schemas.openxmlformats.org/drawingml/2006/table">
            <a:tbl>
              <a:tblPr firstRow="1" bandRow="1">
                <a:tableStyleId>{5C22544A-7EE6-4342-B048-85BDC9FD1C3A}</a:tableStyleId>
              </a:tblPr>
              <a:tblGrid>
                <a:gridCol w="696521"/>
                <a:gridCol w="696521"/>
                <a:gridCol w="696521"/>
                <a:gridCol w="696521"/>
              </a:tblGrid>
              <a:tr h="787391">
                <a:tc>
                  <a:txBody>
                    <a:bodyPr/>
                    <a:lstStyle/>
                    <a:p>
                      <a:pPr algn="ctr"/>
                      <a:r>
                        <a:rPr lang="es-ES" sz="2800" dirty="0" smtClean="0">
                          <a:solidFill>
                            <a:srgbClr val="952E05"/>
                          </a:solidFill>
                        </a:rPr>
                        <a:t>8</a:t>
                      </a:r>
                      <a:endParaRPr lang="es-ES" sz="2800" dirty="0">
                        <a:solidFill>
                          <a:srgbClr val="952E05"/>
                        </a:solidFill>
                      </a:endParaRPr>
                    </a:p>
                  </a:txBody>
                  <a:tcPr/>
                </a:tc>
                <a:tc>
                  <a:txBody>
                    <a:bodyPr/>
                    <a:lstStyle/>
                    <a:p>
                      <a:pPr algn="ctr"/>
                      <a:r>
                        <a:rPr lang="es-ES" sz="2800" dirty="0" smtClean="0">
                          <a:solidFill>
                            <a:srgbClr val="952E05"/>
                          </a:solidFill>
                        </a:rPr>
                        <a:t>4</a:t>
                      </a:r>
                      <a:endParaRPr lang="es-ES" sz="2800" dirty="0">
                        <a:solidFill>
                          <a:srgbClr val="952E05"/>
                        </a:solidFill>
                      </a:endParaRPr>
                    </a:p>
                  </a:txBody>
                  <a:tcPr/>
                </a:tc>
                <a:tc>
                  <a:txBody>
                    <a:bodyPr/>
                    <a:lstStyle/>
                    <a:p>
                      <a:pPr algn="ctr"/>
                      <a:r>
                        <a:rPr lang="es-ES" sz="2800" dirty="0" smtClean="0">
                          <a:solidFill>
                            <a:srgbClr val="952E05"/>
                          </a:solidFill>
                        </a:rPr>
                        <a:t>2</a:t>
                      </a:r>
                      <a:endParaRPr lang="es-ES" sz="2800" dirty="0">
                        <a:solidFill>
                          <a:srgbClr val="952E05"/>
                        </a:solidFill>
                      </a:endParaRPr>
                    </a:p>
                  </a:txBody>
                  <a:tcPr/>
                </a:tc>
                <a:tc>
                  <a:txBody>
                    <a:bodyPr/>
                    <a:lstStyle/>
                    <a:p>
                      <a:pPr algn="ctr"/>
                      <a:r>
                        <a:rPr lang="es-ES" sz="2800" dirty="0" smtClean="0">
                          <a:solidFill>
                            <a:srgbClr val="952E05"/>
                          </a:solidFill>
                        </a:rPr>
                        <a:t>1</a:t>
                      </a:r>
                      <a:endParaRPr lang="es-ES" sz="2800" dirty="0">
                        <a:solidFill>
                          <a:srgbClr val="952E05"/>
                        </a:solidFill>
                      </a:endParaRPr>
                    </a:p>
                  </a:txBody>
                  <a:tcPr/>
                </a:tc>
              </a:tr>
              <a:tr h="855683">
                <a:tc>
                  <a:txBody>
                    <a:bodyPr/>
                    <a:lstStyle/>
                    <a:p>
                      <a:pPr algn="ctr"/>
                      <a:r>
                        <a:rPr lang="es-ES" sz="2800" dirty="0" smtClean="0">
                          <a:solidFill>
                            <a:schemeClr val="bg2">
                              <a:lumMod val="50000"/>
                            </a:schemeClr>
                          </a:solidFill>
                        </a:rPr>
                        <a:t>D</a:t>
                      </a:r>
                      <a:endParaRPr lang="es-ES" sz="2800" dirty="0">
                        <a:solidFill>
                          <a:schemeClr val="bg2">
                            <a:lumMod val="50000"/>
                          </a:schemeClr>
                        </a:solidFill>
                      </a:endParaRPr>
                    </a:p>
                  </a:txBody>
                  <a:tcPr/>
                </a:tc>
                <a:tc>
                  <a:txBody>
                    <a:bodyPr/>
                    <a:lstStyle/>
                    <a:p>
                      <a:pPr algn="ctr"/>
                      <a:r>
                        <a:rPr lang="es-ES" sz="2800" dirty="0" smtClean="0">
                          <a:solidFill>
                            <a:schemeClr val="tx1">
                              <a:lumMod val="10000"/>
                            </a:schemeClr>
                          </a:solidFill>
                        </a:rPr>
                        <a:t>C</a:t>
                      </a:r>
                      <a:endParaRPr lang="es-ES" sz="2800" dirty="0">
                        <a:solidFill>
                          <a:schemeClr val="tx1">
                            <a:lumMod val="10000"/>
                          </a:schemeClr>
                        </a:solidFill>
                      </a:endParaRPr>
                    </a:p>
                  </a:txBody>
                  <a:tcPr/>
                </a:tc>
                <a:tc>
                  <a:txBody>
                    <a:bodyPr/>
                    <a:lstStyle/>
                    <a:p>
                      <a:pPr algn="ctr"/>
                      <a:r>
                        <a:rPr lang="es-ES" sz="2800" dirty="0" smtClean="0">
                          <a:solidFill>
                            <a:schemeClr val="tx1">
                              <a:lumMod val="10000"/>
                            </a:schemeClr>
                          </a:solidFill>
                        </a:rPr>
                        <a:t>B</a:t>
                      </a:r>
                      <a:endParaRPr lang="es-ES" sz="2800" dirty="0">
                        <a:solidFill>
                          <a:schemeClr val="tx1">
                            <a:lumMod val="10000"/>
                          </a:schemeClr>
                        </a:solidFill>
                      </a:endParaRPr>
                    </a:p>
                  </a:txBody>
                  <a:tcPr/>
                </a:tc>
                <a:tc>
                  <a:txBody>
                    <a:bodyPr/>
                    <a:lstStyle/>
                    <a:p>
                      <a:pPr algn="ctr"/>
                      <a:r>
                        <a:rPr lang="es-ES" sz="2800" dirty="0" smtClean="0">
                          <a:solidFill>
                            <a:schemeClr val="tx1">
                              <a:lumMod val="10000"/>
                            </a:schemeClr>
                          </a:solidFill>
                        </a:rPr>
                        <a:t>A</a:t>
                      </a:r>
                      <a:endParaRPr lang="es-ES" sz="2800" dirty="0">
                        <a:solidFill>
                          <a:schemeClr val="tx1">
                            <a:lumMod val="10000"/>
                          </a:schemeClr>
                        </a:solidFill>
                      </a:endParaRPr>
                    </a:p>
                  </a:txBody>
                  <a:tcPr/>
                </a:tc>
              </a:tr>
            </a:tbl>
          </a:graphicData>
        </a:graphic>
      </p:graphicFrame>
    </p:spTree>
    <p:extLst>
      <p:ext uri="{BB962C8B-B14F-4D97-AF65-F5344CB8AC3E}">
        <p14:creationId xmlns:p14="http://schemas.microsoft.com/office/powerpoint/2010/main" xmlns="" val="33207516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43063" y="500063"/>
            <a:ext cx="68580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RESOLUCION </a:t>
            </a:r>
            <a:r>
              <a:rPr kumimoji="0" lang="es-ES" sz="2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(tamaño del escalón)</a:t>
            </a:r>
            <a:endParaRPr kumimoji="0" lang="es-E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4 CuadroTexto"/>
          <p:cNvSpPr txBox="1">
            <a:spLocks noChangeArrowheads="1"/>
          </p:cNvSpPr>
          <p:nvPr/>
        </p:nvSpPr>
        <p:spPr bwMode="auto">
          <a:xfrm>
            <a:off x="1428750" y="1857375"/>
            <a:ext cx="6429375" cy="2586038"/>
          </a:xfrm>
          <a:prstGeom prst="rect">
            <a:avLst/>
          </a:prstGeom>
          <a:noFill/>
          <a:ln w="9525">
            <a:noFill/>
            <a:miter lim="800000"/>
            <a:headEnd/>
            <a:tailEnd/>
          </a:ln>
        </p:spPr>
        <p:txBody>
          <a:bodyPr>
            <a:spAutoFit/>
          </a:bodyPr>
          <a:lstStyle/>
          <a:p>
            <a:r>
              <a:rPr lang="es-ES">
                <a:solidFill>
                  <a:schemeClr val="tx2"/>
                </a:solidFill>
              </a:rPr>
              <a:t>Se define como la menor variación que puede ocurrir en la salida analógica como resultado de un cambio en la entrada digital.</a:t>
            </a:r>
          </a:p>
          <a:p>
            <a:endParaRPr lang="es-ES">
              <a:solidFill>
                <a:schemeClr val="tx2"/>
              </a:solidFill>
            </a:endParaRPr>
          </a:p>
          <a:p>
            <a:r>
              <a:rPr lang="es-ES">
                <a:solidFill>
                  <a:schemeClr val="tx2"/>
                </a:solidFill>
              </a:rPr>
              <a:t>La resolución siempre es igual al valor en volts del LSB</a:t>
            </a:r>
          </a:p>
          <a:p>
            <a:endParaRPr lang="es-ES">
              <a:solidFill>
                <a:schemeClr val="tx2"/>
              </a:solidFill>
            </a:endParaRPr>
          </a:p>
          <a:p>
            <a:r>
              <a:rPr lang="es-ES">
                <a:solidFill>
                  <a:schemeClr val="tx2"/>
                </a:solidFill>
              </a:rPr>
              <a:t>Resulta útil expresar a la resolución como un porcentaje de la salida de escala completa:</a:t>
            </a:r>
          </a:p>
          <a:p>
            <a:endParaRPr lang="es-ES">
              <a:solidFill>
                <a:schemeClr val="tx2"/>
              </a:solidFill>
            </a:endParaRPr>
          </a:p>
        </p:txBody>
      </p:sp>
      <p:graphicFrame>
        <p:nvGraphicFramePr>
          <p:cNvPr id="4" name="Object 2"/>
          <p:cNvGraphicFramePr>
            <a:graphicFrameLocks noChangeAspect="1"/>
          </p:cNvGraphicFramePr>
          <p:nvPr/>
        </p:nvGraphicFramePr>
        <p:xfrm>
          <a:off x="2214563" y="4857750"/>
          <a:ext cx="4576762" cy="931863"/>
        </p:xfrm>
        <a:graphic>
          <a:graphicData uri="http://schemas.openxmlformats.org/presentationml/2006/ole">
            <p:oleObj spid="_x0000_s113680" name="Equation" r:id="rId3" imgW="2120900" imgH="431800" progId="Equation.DSMT4">
              <p:embed/>
            </p:oleObj>
          </a:graphicData>
        </a:graphic>
      </p:graphicFrame>
    </p:spTree>
    <p:extLst>
      <p:ext uri="{BB962C8B-B14F-4D97-AF65-F5344CB8AC3E}">
        <p14:creationId xmlns:p14="http://schemas.microsoft.com/office/powerpoint/2010/main" xmlns="" val="201212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body" idx="1"/>
          </p:nvPr>
        </p:nvSpPr>
        <p:spPr>
          <a:xfrm>
            <a:off x="1338263" y="4560888"/>
            <a:ext cx="6865937" cy="1631950"/>
          </a:xfrm>
        </p:spPr>
        <p:txBody>
          <a:bodyPr/>
          <a:lstStyle/>
          <a:p>
            <a:pPr eaLnBrk="1" hangingPunct="1">
              <a:lnSpc>
                <a:spcPct val="80000"/>
              </a:lnSpc>
              <a:buFontTx/>
              <a:buNone/>
              <a:defRPr/>
            </a:pPr>
            <a:r>
              <a:rPr lang="es-MX" sz="1400" smtClean="0"/>
              <a:t>Una señal en tiempo continuo es aquella que existe para cualquier valor de la variable independiente. Se definen en un continuo temporal y se denominan también señales analógicas.</a:t>
            </a:r>
          </a:p>
          <a:p>
            <a:pPr eaLnBrk="1" hangingPunct="1">
              <a:lnSpc>
                <a:spcPct val="80000"/>
              </a:lnSpc>
              <a:buFontTx/>
              <a:buNone/>
              <a:defRPr/>
            </a:pPr>
            <a:endParaRPr lang="es-MX" sz="1400" smtClean="0"/>
          </a:p>
          <a:p>
            <a:pPr eaLnBrk="1" hangingPunct="1">
              <a:lnSpc>
                <a:spcPct val="80000"/>
              </a:lnSpc>
              <a:buFontTx/>
              <a:buNone/>
              <a:defRPr/>
            </a:pPr>
            <a:r>
              <a:rPr lang="es-MX" sz="1400" smtClean="0"/>
              <a:t>Una señal en tiempo discreto es aquella que sólo existe para determinados valores de la variable independiente, ya que ésta solo toma valores a instantes precisos de tiempo de valor nT</a:t>
            </a:r>
            <a:r>
              <a:rPr lang="es-MX" sz="1400" baseline="-25000" smtClean="0"/>
              <a:t>s</a:t>
            </a:r>
            <a:r>
              <a:rPr lang="es-MX" sz="1400" smtClean="0"/>
              <a:t>. Se definen en instantes discretos del tiempo y se representan como secuencias de números.</a:t>
            </a:r>
            <a:endParaRPr lang="es-ES" sz="1400" smtClean="0"/>
          </a:p>
        </p:txBody>
      </p:sp>
      <p:grpSp>
        <p:nvGrpSpPr>
          <p:cNvPr id="95235" name="Group 3"/>
          <p:cNvGrpSpPr>
            <a:grpSpLocks/>
          </p:cNvGrpSpPr>
          <p:nvPr/>
        </p:nvGrpSpPr>
        <p:grpSpPr bwMode="auto">
          <a:xfrm>
            <a:off x="1060450" y="754063"/>
            <a:ext cx="5245100" cy="1223962"/>
            <a:chOff x="668" y="475"/>
            <a:chExt cx="3304" cy="771"/>
          </a:xfrm>
        </p:grpSpPr>
        <p:sp>
          <p:nvSpPr>
            <p:cNvPr id="348164" name="AutoShape 4"/>
            <p:cNvSpPr>
              <a:spLocks/>
            </p:cNvSpPr>
            <p:nvPr/>
          </p:nvSpPr>
          <p:spPr bwMode="auto">
            <a:xfrm>
              <a:off x="2390" y="475"/>
              <a:ext cx="136" cy="771"/>
            </a:xfrm>
            <a:prstGeom prst="leftBrace">
              <a:avLst>
                <a:gd name="adj1" fmla="val 47243"/>
                <a:gd name="adj2" fmla="val 50000"/>
              </a:avLst>
            </a:prstGeom>
            <a:noFill/>
            <a:ln w="9525">
              <a:solidFill>
                <a:schemeClr val="tx1"/>
              </a:solidFill>
              <a:round/>
              <a:headEnd/>
              <a:tailEnd/>
            </a:ln>
            <a:effectLst/>
          </p:spPr>
          <p:txBody>
            <a:bodyPr wrap="none" anchor="ctr"/>
            <a:lstStyle/>
            <a:p>
              <a:pPr>
                <a:defRPr/>
              </a:pPr>
              <a:endParaRPr lang="es-ES"/>
            </a:p>
          </p:txBody>
        </p:sp>
        <p:sp>
          <p:nvSpPr>
            <p:cNvPr id="95242" name="Text Box 5"/>
            <p:cNvSpPr txBox="1">
              <a:spLocks noChangeArrowheads="1"/>
            </p:cNvSpPr>
            <p:nvPr/>
          </p:nvSpPr>
          <p:spPr bwMode="auto">
            <a:xfrm>
              <a:off x="2470" y="480"/>
              <a:ext cx="1502" cy="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buFontTx/>
                <a:buChar char="•"/>
              </a:pPr>
              <a:r>
                <a:rPr lang="es-MX" altLang="es-MX" sz="1800">
                  <a:solidFill>
                    <a:schemeClr val="tx1"/>
                  </a:solidFill>
                  <a:effectLst/>
                  <a:latin typeface="Arial" charset="0"/>
                </a:rPr>
                <a:t> Señales periódicas</a:t>
              </a:r>
            </a:p>
            <a:p>
              <a:pPr eaLnBrk="1" hangingPunct="1"/>
              <a:endParaRPr lang="es-MX" altLang="es-MX" sz="1800">
                <a:solidFill>
                  <a:schemeClr val="tx1"/>
                </a:solidFill>
                <a:effectLst/>
                <a:latin typeface="Arial" charset="0"/>
              </a:endParaRPr>
            </a:p>
            <a:p>
              <a:pPr eaLnBrk="1" hangingPunct="1"/>
              <a:endParaRPr lang="es-MX" altLang="es-MX" sz="1800">
                <a:solidFill>
                  <a:schemeClr val="tx1"/>
                </a:solidFill>
                <a:effectLst/>
                <a:latin typeface="Arial" charset="0"/>
              </a:endParaRPr>
            </a:p>
            <a:p>
              <a:pPr eaLnBrk="1" hangingPunct="1">
                <a:buFontTx/>
                <a:buChar char="•"/>
              </a:pPr>
              <a:r>
                <a:rPr lang="es-MX" altLang="es-MX" sz="1800">
                  <a:solidFill>
                    <a:schemeClr val="tx1"/>
                  </a:solidFill>
                  <a:effectLst/>
                  <a:latin typeface="Arial" charset="0"/>
                </a:rPr>
                <a:t> Señales aperiódicas</a:t>
              </a:r>
              <a:endParaRPr lang="es-ES" altLang="es-MX" sz="1800">
                <a:solidFill>
                  <a:schemeClr val="tx1"/>
                </a:solidFill>
                <a:effectLst/>
                <a:latin typeface="Arial" charset="0"/>
              </a:endParaRPr>
            </a:p>
          </p:txBody>
        </p:sp>
        <p:sp>
          <p:nvSpPr>
            <p:cNvPr id="95243" name="Text Box 6"/>
            <p:cNvSpPr txBox="1">
              <a:spLocks noChangeArrowheads="1"/>
            </p:cNvSpPr>
            <p:nvPr/>
          </p:nvSpPr>
          <p:spPr bwMode="auto">
            <a:xfrm>
              <a:off x="668" y="647"/>
              <a:ext cx="1788"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1800">
                  <a:solidFill>
                    <a:schemeClr val="tx1"/>
                  </a:solidFill>
                  <a:effectLst/>
                  <a:latin typeface="Arial" charset="0"/>
                </a:rPr>
                <a:t>Por su repetibilidad en la variable independiente</a:t>
              </a:r>
              <a:endParaRPr lang="es-ES" altLang="es-MX" sz="1800">
                <a:solidFill>
                  <a:schemeClr val="tx1"/>
                </a:solidFill>
                <a:effectLst/>
                <a:latin typeface="Arial" charset="0"/>
              </a:endParaRPr>
            </a:p>
          </p:txBody>
        </p:sp>
      </p:grpSp>
      <p:grpSp>
        <p:nvGrpSpPr>
          <p:cNvPr id="95236" name="Group 7"/>
          <p:cNvGrpSpPr>
            <a:grpSpLocks/>
          </p:cNvGrpSpPr>
          <p:nvPr/>
        </p:nvGrpSpPr>
        <p:grpSpPr bwMode="auto">
          <a:xfrm>
            <a:off x="1309688" y="2417763"/>
            <a:ext cx="5407025" cy="1223962"/>
            <a:chOff x="867" y="1600"/>
            <a:chExt cx="3406" cy="771"/>
          </a:xfrm>
        </p:grpSpPr>
        <p:sp>
          <p:nvSpPr>
            <p:cNvPr id="348168" name="AutoShape 8"/>
            <p:cNvSpPr>
              <a:spLocks/>
            </p:cNvSpPr>
            <p:nvPr/>
          </p:nvSpPr>
          <p:spPr bwMode="auto">
            <a:xfrm>
              <a:off x="2459" y="1600"/>
              <a:ext cx="136" cy="771"/>
            </a:xfrm>
            <a:prstGeom prst="leftBrace">
              <a:avLst>
                <a:gd name="adj1" fmla="val 47243"/>
                <a:gd name="adj2" fmla="val 50000"/>
              </a:avLst>
            </a:prstGeom>
            <a:noFill/>
            <a:ln w="9525">
              <a:solidFill>
                <a:schemeClr val="tx1"/>
              </a:solidFill>
              <a:round/>
              <a:headEnd/>
              <a:tailEnd/>
            </a:ln>
            <a:effectLst/>
          </p:spPr>
          <p:txBody>
            <a:bodyPr wrap="none" anchor="ctr"/>
            <a:lstStyle/>
            <a:p>
              <a:pPr>
                <a:defRPr/>
              </a:pPr>
              <a:endParaRPr lang="es-ES"/>
            </a:p>
          </p:txBody>
        </p:sp>
        <p:sp>
          <p:nvSpPr>
            <p:cNvPr id="95239" name="Text Box 9"/>
            <p:cNvSpPr txBox="1">
              <a:spLocks noChangeArrowheads="1"/>
            </p:cNvSpPr>
            <p:nvPr/>
          </p:nvSpPr>
          <p:spPr bwMode="auto">
            <a:xfrm>
              <a:off x="2539" y="1605"/>
              <a:ext cx="1734" cy="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buFontTx/>
                <a:buChar char="•"/>
              </a:pPr>
              <a:r>
                <a:rPr lang="es-MX" altLang="es-MX" sz="1800">
                  <a:solidFill>
                    <a:schemeClr val="tx1"/>
                  </a:solidFill>
                  <a:effectLst/>
                  <a:latin typeface="Arial" charset="0"/>
                </a:rPr>
                <a:t> Señales determinísticas</a:t>
              </a:r>
            </a:p>
            <a:p>
              <a:pPr eaLnBrk="1" hangingPunct="1"/>
              <a:endParaRPr lang="es-MX" altLang="es-MX" sz="1800">
                <a:solidFill>
                  <a:schemeClr val="tx1"/>
                </a:solidFill>
                <a:effectLst/>
                <a:latin typeface="Arial" charset="0"/>
              </a:endParaRPr>
            </a:p>
            <a:p>
              <a:pPr eaLnBrk="1" hangingPunct="1"/>
              <a:endParaRPr lang="es-MX" altLang="es-MX" sz="1800">
                <a:solidFill>
                  <a:schemeClr val="tx1"/>
                </a:solidFill>
                <a:effectLst/>
                <a:latin typeface="Arial" charset="0"/>
              </a:endParaRPr>
            </a:p>
            <a:p>
              <a:pPr eaLnBrk="1" hangingPunct="1">
                <a:buFontTx/>
                <a:buChar char="•"/>
              </a:pPr>
              <a:r>
                <a:rPr lang="es-MX" altLang="es-MX" sz="1800">
                  <a:solidFill>
                    <a:schemeClr val="tx1"/>
                  </a:solidFill>
                  <a:effectLst/>
                  <a:latin typeface="Arial" charset="0"/>
                </a:rPr>
                <a:t> Señales aleatorias</a:t>
              </a:r>
              <a:endParaRPr lang="es-ES" altLang="es-MX" sz="1800">
                <a:solidFill>
                  <a:schemeClr val="tx1"/>
                </a:solidFill>
                <a:effectLst/>
                <a:latin typeface="Arial" charset="0"/>
              </a:endParaRPr>
            </a:p>
          </p:txBody>
        </p:sp>
        <p:sp>
          <p:nvSpPr>
            <p:cNvPr id="95240" name="Text Box 10"/>
            <p:cNvSpPr txBox="1">
              <a:spLocks noChangeArrowheads="1"/>
            </p:cNvSpPr>
            <p:nvPr/>
          </p:nvSpPr>
          <p:spPr bwMode="auto">
            <a:xfrm>
              <a:off x="867" y="1806"/>
              <a:ext cx="1651"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1800">
                  <a:solidFill>
                    <a:schemeClr val="tx1"/>
                  </a:solidFill>
                  <a:effectLst/>
                  <a:latin typeface="Arial" charset="0"/>
                </a:rPr>
                <a:t>Comportamiento de la variable independiente</a:t>
              </a:r>
              <a:endParaRPr lang="es-ES" altLang="es-MX" sz="1800">
                <a:solidFill>
                  <a:schemeClr val="tx1"/>
                </a:solidFill>
                <a:effectLst/>
                <a:latin typeface="Arial" charset="0"/>
              </a:endParaRPr>
            </a:p>
          </p:txBody>
        </p:sp>
      </p:grpSp>
      <p:pic>
        <p:nvPicPr>
          <p:cNvPr id="95237" name="Picture 11"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537413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43063" y="500063"/>
            <a:ext cx="68580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RESOLUCION </a:t>
            </a:r>
            <a:r>
              <a:rPr kumimoji="0" lang="es-ES" sz="2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(tamaño del escalón)</a:t>
            </a:r>
            <a:endParaRPr kumimoji="0" lang="es-E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3" name="Object 3"/>
          <p:cNvGraphicFramePr>
            <a:graphicFrameLocks noChangeAspect="1"/>
          </p:cNvGraphicFramePr>
          <p:nvPr/>
        </p:nvGraphicFramePr>
        <p:xfrm>
          <a:off x="2143125" y="2000250"/>
          <a:ext cx="4851400" cy="931863"/>
        </p:xfrm>
        <a:graphic>
          <a:graphicData uri="http://schemas.openxmlformats.org/presentationml/2006/ole">
            <p:oleObj spid="_x0000_s114718" name="Equation" r:id="rId3" imgW="2247900" imgH="431800" progId="Equation.DSMT4">
              <p:embed/>
            </p:oleObj>
          </a:graphicData>
        </a:graphic>
      </p:graphicFrame>
      <p:graphicFrame>
        <p:nvGraphicFramePr>
          <p:cNvPr id="4" name="Object 4"/>
          <p:cNvGraphicFramePr>
            <a:graphicFrameLocks noChangeAspect="1"/>
          </p:cNvGraphicFramePr>
          <p:nvPr/>
        </p:nvGraphicFramePr>
        <p:xfrm>
          <a:off x="3203575" y="4532313"/>
          <a:ext cx="2906713" cy="930275"/>
        </p:xfrm>
        <a:graphic>
          <a:graphicData uri="http://schemas.openxmlformats.org/presentationml/2006/ole">
            <p:oleObj spid="_x0000_s114719" name="Equation" r:id="rId4" imgW="1346200" imgH="431800" progId="Equation.DSMT4">
              <p:embed/>
            </p:oleObj>
          </a:graphicData>
        </a:graphic>
      </p:graphicFrame>
      <p:sp>
        <p:nvSpPr>
          <p:cNvPr id="5" name="Rectangle 2"/>
          <p:cNvSpPr txBox="1">
            <a:spLocks noChangeArrowheads="1"/>
          </p:cNvSpPr>
          <p:nvPr/>
        </p:nvSpPr>
        <p:spPr bwMode="auto">
          <a:xfrm>
            <a:off x="571500" y="3571875"/>
            <a:ext cx="7000875" cy="571500"/>
          </a:xfrm>
          <a:prstGeom prst="rect">
            <a:avLst/>
          </a:prstGeom>
          <a:noFill/>
          <a:ln w="9525">
            <a:noFill/>
            <a:miter lim="800000"/>
            <a:headEnd/>
            <a:tailEnd/>
          </a:ln>
        </p:spPr>
        <p:txBody>
          <a:bodyPr anchor="ctr"/>
          <a:lstStyle/>
          <a:p>
            <a:pPr>
              <a:defRPr/>
            </a:pPr>
            <a:r>
              <a:rPr lang="es-ES" b="1" kern="0" dirty="0">
                <a:solidFill>
                  <a:schemeClr val="tx2"/>
                </a:solidFill>
                <a:latin typeface="+mj-lt"/>
                <a:ea typeface="+mj-ea"/>
                <a:cs typeface="+mj-cs"/>
              </a:rPr>
              <a:t>Para un código de entrada binario de N bits, tenemos que:</a:t>
            </a:r>
            <a:endParaRPr lang="es-ES" kern="0" dirty="0">
              <a:solidFill>
                <a:schemeClr val="tx2"/>
              </a:solidFill>
              <a:latin typeface="+mj-lt"/>
              <a:ea typeface="+mj-ea"/>
              <a:cs typeface="+mj-cs"/>
            </a:endParaRPr>
          </a:p>
        </p:txBody>
      </p:sp>
      <p:sp>
        <p:nvSpPr>
          <p:cNvPr id="6" name="5 Rectángulo redondeado"/>
          <p:cNvSpPr/>
          <p:nvPr/>
        </p:nvSpPr>
        <p:spPr>
          <a:xfrm>
            <a:off x="3071813" y="4286250"/>
            <a:ext cx="3643312" cy="1643063"/>
          </a:xfrm>
          <a:prstGeom prst="roundRect">
            <a:avLst/>
          </a:prstGeom>
          <a:noFill/>
          <a:effectLst>
            <a:outerShdw blurRad="50800" dist="50800" dir="5400000" algn="ctr" rotWithShape="0">
              <a:srgbClr val="FF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Tree>
    <p:extLst>
      <p:ext uri="{BB962C8B-B14F-4D97-AF65-F5344CB8AC3E}">
        <p14:creationId xmlns:p14="http://schemas.microsoft.com/office/powerpoint/2010/main" xmlns="" val="3184948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47813" y="404813"/>
            <a:ext cx="6858000" cy="1143000"/>
          </a:xfrm>
          <a:prstGeom prst="rect">
            <a:avLst/>
          </a:prstGeom>
          <a:noFill/>
          <a:ln w="9525">
            <a:noFill/>
            <a:miter lim="800000"/>
            <a:headEnd/>
            <a:tailEnd/>
          </a:ln>
        </p:spPr>
        <p:txBody>
          <a:bodyPr anchor="ctr"/>
          <a:lstStyle/>
          <a:p>
            <a:r>
              <a:rPr lang="es-ES" sz="3200" b="1">
                <a:solidFill>
                  <a:schemeClr val="tx2"/>
                </a:solidFill>
              </a:rPr>
              <a:t>DAC de 4 bits</a:t>
            </a:r>
            <a:endParaRPr lang="es-ES" sz="3200">
              <a:solidFill>
                <a:schemeClr val="tx2"/>
              </a:solidFill>
            </a:endParaRPr>
          </a:p>
        </p:txBody>
      </p:sp>
      <p:graphicFrame>
        <p:nvGraphicFramePr>
          <p:cNvPr id="3" name="Group 5"/>
          <p:cNvGraphicFramePr>
            <a:graphicFrameLocks noGrp="1"/>
          </p:cNvGraphicFramePr>
          <p:nvPr/>
        </p:nvGraphicFramePr>
        <p:xfrm>
          <a:off x="6227763" y="1196975"/>
          <a:ext cx="1928812" cy="4922528"/>
        </p:xfrm>
        <a:graphic>
          <a:graphicData uri="http://schemas.openxmlformats.org/drawingml/2006/table">
            <a:tbl>
              <a:tblPr/>
              <a:tblGrid>
                <a:gridCol w="322262"/>
                <a:gridCol w="320675"/>
                <a:gridCol w="322263"/>
                <a:gridCol w="320675"/>
                <a:gridCol w="642937"/>
              </a:tblGrid>
              <a:tr h="212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1" i="0" u="none" strike="noStrike" cap="none" normalizeH="0" baseline="0" dirty="0" smtClean="0">
                          <a:ln>
                            <a:noFill/>
                          </a:ln>
                          <a:solidFill>
                            <a:schemeClr val="tx1">
                              <a:lumMod val="10000"/>
                            </a:schemeClr>
                          </a:solidFill>
                          <a:effectLst/>
                          <a:latin typeface="Arial"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1" i="0" u="none" strike="noStrike" cap="none" normalizeH="0" baseline="0" dirty="0" smtClean="0">
                          <a:ln>
                            <a:noFill/>
                          </a:ln>
                          <a:solidFill>
                            <a:schemeClr val="tx1">
                              <a:lumMod val="10000"/>
                            </a:schemeClr>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1" i="0" u="none" strike="noStrike" cap="none" normalizeH="0" baseline="0" smtClean="0">
                          <a:ln>
                            <a:noFill/>
                          </a:ln>
                          <a:solidFill>
                            <a:schemeClr val="tx1">
                              <a:lumMod val="10000"/>
                            </a:schemeClr>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1" i="0" u="none" strike="noStrike" cap="none" normalizeH="0" baseline="0" smtClean="0">
                          <a:ln>
                            <a:noFill/>
                          </a:ln>
                          <a:solidFill>
                            <a:schemeClr val="tx1">
                              <a:lumMod val="10000"/>
                            </a:schemeClr>
                          </a:solidFill>
                          <a:effectLst/>
                          <a:latin typeface="Arial"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1" i="0" u="none" strike="noStrike" cap="none" normalizeH="0" baseline="0" dirty="0" err="1" smtClean="0">
                          <a:ln>
                            <a:noFill/>
                          </a:ln>
                          <a:solidFill>
                            <a:schemeClr val="tx1">
                              <a:lumMod val="10000"/>
                            </a:schemeClr>
                          </a:solidFill>
                          <a:effectLst/>
                          <a:latin typeface="Arial" charset="0"/>
                        </a:rPr>
                        <a:t>Vout</a:t>
                      </a:r>
                      <a:endParaRPr kumimoji="0" lang="es-ES" sz="1100" b="1" i="0" u="none" strike="noStrike" cap="none" normalizeH="0" baseline="0" dirty="0" smtClean="0">
                        <a:ln>
                          <a:noFill/>
                        </a:ln>
                        <a:solidFill>
                          <a:schemeClr val="tx1">
                            <a:lumMod val="10000"/>
                          </a:schemeClr>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1" i="0" u="none" strike="noStrike" cap="none" normalizeH="0" baseline="0" dirty="0" smtClean="0">
                          <a:ln>
                            <a:noFill/>
                          </a:ln>
                          <a:solidFill>
                            <a:schemeClr val="tx1">
                              <a:lumMod val="10000"/>
                            </a:schemeClr>
                          </a:solidFill>
                          <a:effectLst/>
                          <a:latin typeface="Arial" charset="0"/>
                        </a:rPr>
                        <a:t>(volts)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lumMod val="10000"/>
                            </a:schemeClr>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lumMod val="10000"/>
                            </a:schemeClr>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lumMod val="10000"/>
                            </a:schemeClr>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lumMod val="10000"/>
                            </a:schemeClr>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lumMod val="10000"/>
                            </a:schemeClr>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lumMod val="10000"/>
                            </a:schemeClr>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lumMod val="10000"/>
                            </a:schemeClr>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lumMod val="10000"/>
                            </a:schemeClr>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lumMod val="10000"/>
                            </a:schemeClr>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lumMod val="10000"/>
                            </a:schemeClr>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lumMod val="10000"/>
                            </a:schemeClr>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lumMod val="10000"/>
                            </a:schemeClr>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lumMod val="10000"/>
                            </a:schemeClr>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lumMod val="10000"/>
                            </a:schemeClr>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EC"/>
                    </a:solidFill>
                  </a:tcPr>
                </a:tc>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smtClean="0">
                          <a:ln>
                            <a:noFill/>
                          </a:ln>
                          <a:solidFill>
                            <a:schemeClr val="tx1">
                              <a:lumMod val="10000"/>
                            </a:schemeClr>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lumMod val="10000"/>
                            </a:schemeClr>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F6"/>
                    </a:solidFill>
                  </a:tcPr>
                </a:tc>
              </a:tr>
            </a:tbl>
          </a:graphicData>
        </a:graphic>
      </p:graphicFrame>
      <p:pic>
        <p:nvPicPr>
          <p:cNvPr id="4" name="Picture 115"/>
          <p:cNvPicPr>
            <a:picLocks noChangeAspect="1" noChangeArrowheads="1"/>
          </p:cNvPicPr>
          <p:nvPr/>
        </p:nvPicPr>
        <p:blipFill>
          <a:blip r:embed="rId2" cstate="print"/>
          <a:srcRect/>
          <a:stretch>
            <a:fillRect/>
          </a:stretch>
        </p:blipFill>
        <p:spPr bwMode="auto">
          <a:xfrm>
            <a:off x="971550" y="2636838"/>
            <a:ext cx="4824413" cy="2505075"/>
          </a:xfrm>
          <a:prstGeom prst="rect">
            <a:avLst/>
          </a:prstGeom>
          <a:noFill/>
          <a:ln w="9525">
            <a:noFill/>
            <a:miter lim="800000"/>
            <a:headEnd/>
            <a:tailEnd/>
          </a:ln>
        </p:spPr>
      </p:pic>
    </p:spTree>
    <p:extLst>
      <p:ext uri="{BB962C8B-B14F-4D97-AF65-F5344CB8AC3E}">
        <p14:creationId xmlns:p14="http://schemas.microsoft.com/office/powerpoint/2010/main" xmlns="" val="48380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1476375" y="260350"/>
            <a:ext cx="6911975" cy="2519363"/>
          </a:xfrm>
          <a:prstGeom prst="rect">
            <a:avLst/>
          </a:prstGeom>
          <a:noFill/>
          <a:ln w="9525">
            <a:noFill/>
            <a:miter lim="800000"/>
            <a:headEnd/>
            <a:tailEnd/>
          </a:ln>
        </p:spPr>
        <p:txBody>
          <a:bodyPr anchor="ctr"/>
          <a:lstStyle/>
          <a:p>
            <a:r>
              <a:rPr lang="es-ES" sz="3200" b="1">
                <a:solidFill>
                  <a:schemeClr val="tx2"/>
                </a:solidFill>
              </a:rPr>
              <a:t>Ejercicio:</a:t>
            </a:r>
            <a:br>
              <a:rPr lang="es-ES" sz="3200" b="1">
                <a:solidFill>
                  <a:schemeClr val="tx2"/>
                </a:solidFill>
              </a:rPr>
            </a:br>
            <a:r>
              <a:rPr lang="es-ES" sz="3200" b="1">
                <a:solidFill>
                  <a:schemeClr val="tx2"/>
                </a:solidFill>
              </a:rPr>
              <a:t/>
            </a:r>
            <a:br>
              <a:rPr lang="es-ES" sz="3200" b="1">
                <a:solidFill>
                  <a:schemeClr val="tx2"/>
                </a:solidFill>
              </a:rPr>
            </a:br>
            <a:r>
              <a:rPr lang="es-ES" sz="2000" b="1">
                <a:solidFill>
                  <a:schemeClr val="tx2"/>
                </a:solidFill>
              </a:rPr>
              <a:t>Un DAC de 10 bits tiene un tamaño de escalón de 10mV. Determine el voltaje de salida de escala completa y la resolución porcentual</a:t>
            </a:r>
          </a:p>
        </p:txBody>
      </p:sp>
      <p:grpSp>
        <p:nvGrpSpPr>
          <p:cNvPr id="8" name="Group 125"/>
          <p:cNvGrpSpPr>
            <a:grpSpLocks/>
          </p:cNvGrpSpPr>
          <p:nvPr/>
        </p:nvGrpSpPr>
        <p:grpSpPr bwMode="auto">
          <a:xfrm>
            <a:off x="1331913" y="2852738"/>
            <a:ext cx="6427787" cy="2925762"/>
            <a:chOff x="839" y="1797"/>
            <a:chExt cx="4049" cy="1843"/>
          </a:xfrm>
        </p:grpSpPr>
        <p:sp>
          <p:nvSpPr>
            <p:cNvPr id="9" name="Text Box 115"/>
            <p:cNvSpPr txBox="1">
              <a:spLocks noChangeArrowheads="1"/>
            </p:cNvSpPr>
            <p:nvPr/>
          </p:nvSpPr>
          <p:spPr bwMode="auto">
            <a:xfrm>
              <a:off x="839" y="1797"/>
              <a:ext cx="3583" cy="1704"/>
            </a:xfrm>
            <a:prstGeom prst="rect">
              <a:avLst/>
            </a:prstGeom>
            <a:noFill/>
            <a:ln w="9525">
              <a:noFill/>
              <a:miter lim="800000"/>
              <a:headEnd/>
              <a:tailEnd/>
            </a:ln>
          </p:spPr>
          <p:txBody>
            <a:bodyPr>
              <a:spAutoFit/>
            </a:bodyPr>
            <a:lstStyle/>
            <a:p>
              <a:pPr>
                <a:spcBef>
                  <a:spcPct val="50000"/>
                </a:spcBef>
              </a:pPr>
              <a:r>
                <a:rPr lang="es-ES">
                  <a:solidFill>
                    <a:schemeClr val="tx2"/>
                  </a:solidFill>
                </a:rPr>
                <a:t>SOLUCION:</a:t>
              </a:r>
            </a:p>
            <a:p>
              <a:pPr>
                <a:spcBef>
                  <a:spcPct val="50000"/>
                </a:spcBef>
              </a:pPr>
              <a:r>
                <a:rPr lang="es-ES">
                  <a:solidFill>
                    <a:schemeClr val="tx2"/>
                  </a:solidFill>
                </a:rPr>
                <a:t>Con 10 bits habrá  el siguiente número de escalones de 10 mV cada uno:</a:t>
              </a:r>
            </a:p>
            <a:p>
              <a:pPr>
                <a:spcBef>
                  <a:spcPct val="50000"/>
                </a:spcBef>
              </a:pPr>
              <a:endParaRPr lang="es-ES">
                <a:solidFill>
                  <a:schemeClr val="tx2"/>
                </a:solidFill>
              </a:endParaRPr>
            </a:p>
            <a:p>
              <a:pPr>
                <a:spcBef>
                  <a:spcPct val="50000"/>
                </a:spcBef>
              </a:pPr>
              <a:r>
                <a:rPr lang="es-ES">
                  <a:solidFill>
                    <a:schemeClr val="tx2"/>
                  </a:solidFill>
                </a:rPr>
                <a:t>La salida de escala completa :</a:t>
              </a:r>
            </a:p>
            <a:p>
              <a:pPr>
                <a:spcBef>
                  <a:spcPct val="50000"/>
                </a:spcBef>
              </a:pPr>
              <a:endParaRPr lang="es-ES">
                <a:solidFill>
                  <a:schemeClr val="tx2"/>
                </a:solidFill>
              </a:endParaRPr>
            </a:p>
            <a:p>
              <a:pPr>
                <a:spcBef>
                  <a:spcPct val="50000"/>
                </a:spcBef>
              </a:pPr>
              <a:r>
                <a:rPr lang="es-ES">
                  <a:solidFill>
                    <a:schemeClr val="tx2"/>
                  </a:solidFill>
                </a:rPr>
                <a:t>Y el porcentaje de resolución:                            </a:t>
              </a:r>
            </a:p>
          </p:txBody>
        </p:sp>
        <p:graphicFrame>
          <p:nvGraphicFramePr>
            <p:cNvPr id="10" name="Object 116"/>
            <p:cNvGraphicFramePr>
              <a:graphicFrameLocks noChangeAspect="1"/>
            </p:cNvGraphicFramePr>
            <p:nvPr/>
          </p:nvGraphicFramePr>
          <p:xfrm>
            <a:off x="2290" y="2296"/>
            <a:ext cx="1089" cy="264"/>
          </p:xfrm>
          <a:graphic>
            <a:graphicData uri="http://schemas.openxmlformats.org/presentationml/2006/ole">
              <p:oleObj spid="_x0000_s115756" name="Ecuación" r:id="rId3" imgW="837836" imgH="203112" progId="Equation.3">
                <p:embed/>
              </p:oleObj>
            </a:graphicData>
          </a:graphic>
        </p:graphicFrame>
        <p:graphicFrame>
          <p:nvGraphicFramePr>
            <p:cNvPr id="11" name="Object 118"/>
            <p:cNvGraphicFramePr>
              <a:graphicFrameLocks noChangeAspect="1"/>
            </p:cNvGraphicFramePr>
            <p:nvPr/>
          </p:nvGraphicFramePr>
          <p:xfrm>
            <a:off x="2971" y="3203"/>
            <a:ext cx="1860" cy="437"/>
          </p:xfrm>
          <a:graphic>
            <a:graphicData uri="http://schemas.openxmlformats.org/presentationml/2006/ole">
              <p:oleObj spid="_x0000_s115757" name="Ecuación" r:id="rId4" imgW="1675673" imgH="393529" progId="Equation.3">
                <p:embed/>
              </p:oleObj>
            </a:graphicData>
          </a:graphic>
        </p:graphicFrame>
        <p:graphicFrame>
          <p:nvGraphicFramePr>
            <p:cNvPr id="12" name="Object 122"/>
            <p:cNvGraphicFramePr>
              <a:graphicFrameLocks noChangeAspect="1"/>
            </p:cNvGraphicFramePr>
            <p:nvPr/>
          </p:nvGraphicFramePr>
          <p:xfrm>
            <a:off x="3016" y="2750"/>
            <a:ext cx="1872" cy="238"/>
          </p:xfrm>
          <a:graphic>
            <a:graphicData uri="http://schemas.openxmlformats.org/presentationml/2006/ole">
              <p:oleObj spid="_x0000_s115758" name="Ecuación" r:id="rId5" imgW="1396394" imgH="177723" progId="Equation.3">
                <p:embed/>
              </p:oleObj>
            </a:graphicData>
          </a:graphic>
        </p:graphicFrame>
      </p:grpSp>
    </p:spTree>
    <p:extLst>
      <p:ext uri="{BB962C8B-B14F-4D97-AF65-F5344CB8AC3E}">
        <p14:creationId xmlns:p14="http://schemas.microsoft.com/office/powerpoint/2010/main" xmlns="" val="217483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476375" y="260350"/>
            <a:ext cx="6911975" cy="2519363"/>
          </a:xfrm>
          <a:prstGeom prst="rect">
            <a:avLst/>
          </a:prstGeom>
          <a:noFill/>
          <a:ln w="9525">
            <a:noFill/>
            <a:miter lim="800000"/>
            <a:headEnd/>
            <a:tailEnd/>
          </a:ln>
        </p:spPr>
        <p:txBody>
          <a:bodyPr anchor="ctr"/>
          <a:lstStyle/>
          <a:p>
            <a:r>
              <a:rPr lang="es-ES" sz="3200" b="1">
                <a:solidFill>
                  <a:schemeClr val="tx2"/>
                </a:solidFill>
              </a:rPr>
              <a:t>Ejercicio:</a:t>
            </a:r>
            <a:br>
              <a:rPr lang="es-ES" sz="3200" b="1">
                <a:solidFill>
                  <a:schemeClr val="tx2"/>
                </a:solidFill>
              </a:rPr>
            </a:br>
            <a:r>
              <a:rPr lang="es-ES" sz="3200" b="1">
                <a:solidFill>
                  <a:schemeClr val="tx2"/>
                </a:solidFill>
              </a:rPr>
              <a:t/>
            </a:r>
            <a:br>
              <a:rPr lang="es-ES" sz="3200" b="1">
                <a:solidFill>
                  <a:schemeClr val="tx2"/>
                </a:solidFill>
              </a:rPr>
            </a:br>
            <a:r>
              <a:rPr lang="es-ES" sz="2000" b="1">
                <a:solidFill>
                  <a:schemeClr val="tx2"/>
                </a:solidFill>
              </a:rPr>
              <a:t>Si a la entrada del convertidor D/A anterior se conecta un contador de 10 bits que cambia cada segundo. Dibuje la forma de onda resultante</a:t>
            </a:r>
          </a:p>
        </p:txBody>
      </p:sp>
    </p:spTree>
    <p:extLst>
      <p:ext uri="{BB962C8B-B14F-4D97-AF65-F5344CB8AC3E}">
        <p14:creationId xmlns:p14="http://schemas.microsoft.com/office/powerpoint/2010/main" xmlns="" val="518523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43063" y="214313"/>
            <a:ext cx="6858000" cy="1143000"/>
          </a:xfrm>
          <a:prstGeom prst="rect">
            <a:avLst/>
          </a:prstGeom>
          <a:noFill/>
          <a:ln w="9525">
            <a:noFill/>
            <a:miter lim="800000"/>
            <a:headEnd/>
            <a:tailEnd/>
          </a:ln>
          <a:effectLst/>
        </p:spPr>
        <p:txBody>
          <a:bodyPr vert="horz" wrap="square" lIns="92075" tIns="46037" rIns="92075" bIns="4603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Circuitos prácticos DAC</a:t>
            </a:r>
            <a:endParaRPr kumimoji="0" lang="es-E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4" name="Object 119"/>
          <p:cNvGraphicFramePr>
            <a:graphicFrameLocks noChangeAspect="1"/>
          </p:cNvGraphicFramePr>
          <p:nvPr/>
        </p:nvGraphicFramePr>
        <p:xfrm>
          <a:off x="3419475" y="5013325"/>
          <a:ext cx="4968875" cy="912813"/>
        </p:xfrm>
        <a:graphic>
          <a:graphicData uri="http://schemas.openxmlformats.org/presentationml/2006/ole">
            <p:oleObj spid="_x0000_s116752" name="Ecuación" r:id="rId3" imgW="2628900" imgH="482600" progId="Equation.3">
              <p:embed/>
            </p:oleObj>
          </a:graphicData>
        </a:graphic>
      </p:graphicFrame>
      <p:pic>
        <p:nvPicPr>
          <p:cNvPr id="5" name="Picture 120"/>
          <p:cNvPicPr>
            <a:picLocks noChangeAspect="1" noChangeArrowheads="1"/>
          </p:cNvPicPr>
          <p:nvPr/>
        </p:nvPicPr>
        <p:blipFill>
          <a:blip r:embed="rId4" cstate="print"/>
          <a:srcRect/>
          <a:stretch>
            <a:fillRect/>
          </a:stretch>
        </p:blipFill>
        <p:spPr bwMode="auto">
          <a:xfrm>
            <a:off x="1500166" y="1643050"/>
            <a:ext cx="4608512" cy="2703512"/>
          </a:xfrm>
          <a:prstGeom prst="rect">
            <a:avLst/>
          </a:prstGeom>
          <a:noFill/>
          <a:ln w="9525">
            <a:noFill/>
            <a:miter lim="800000"/>
            <a:headEnd/>
            <a:tailEnd/>
          </a:ln>
        </p:spPr>
      </p:pic>
    </p:spTree>
    <p:extLst>
      <p:ext uri="{BB962C8B-B14F-4D97-AF65-F5344CB8AC3E}">
        <p14:creationId xmlns:p14="http://schemas.microsoft.com/office/powerpoint/2010/main" xmlns="" val="36317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43063" y="214313"/>
            <a:ext cx="6858000" cy="1143000"/>
          </a:xfrm>
          <a:prstGeom prst="rect">
            <a:avLst/>
          </a:prstGeom>
          <a:noFill/>
          <a:ln w="9525">
            <a:noFill/>
            <a:miter lim="800000"/>
            <a:headEnd/>
            <a:tailEnd/>
          </a:ln>
          <a:effectLst/>
        </p:spPr>
        <p:txBody>
          <a:bodyPr vert="horz" wrap="square" lIns="92075" tIns="46037" rIns="92075" bIns="4603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Circuitos prácticos DAC</a:t>
            </a:r>
            <a:endParaRPr kumimoji="0" lang="es-E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 name="Text Box 116"/>
          <p:cNvSpPr txBox="1">
            <a:spLocks noChangeArrowheads="1"/>
          </p:cNvSpPr>
          <p:nvPr/>
        </p:nvSpPr>
        <p:spPr bwMode="auto">
          <a:xfrm>
            <a:off x="1619250" y="1484313"/>
            <a:ext cx="7056438" cy="366712"/>
          </a:xfrm>
          <a:prstGeom prst="rect">
            <a:avLst/>
          </a:prstGeom>
          <a:noFill/>
          <a:ln w="9525">
            <a:noFill/>
            <a:miter lim="800000"/>
            <a:headEnd/>
            <a:tailEnd/>
          </a:ln>
        </p:spPr>
        <p:txBody>
          <a:bodyPr>
            <a:spAutoFit/>
          </a:bodyPr>
          <a:lstStyle/>
          <a:p>
            <a:pPr>
              <a:spcBef>
                <a:spcPct val="50000"/>
              </a:spcBef>
            </a:pPr>
            <a:r>
              <a:rPr lang="es-ES">
                <a:solidFill>
                  <a:schemeClr val="tx2"/>
                </a:solidFill>
              </a:rPr>
              <a:t>La resolución de este convertidor D/A es :   </a:t>
            </a:r>
          </a:p>
        </p:txBody>
      </p:sp>
      <p:sp>
        <p:nvSpPr>
          <p:cNvPr id="5" name="Text Box 117"/>
          <p:cNvSpPr txBox="1">
            <a:spLocks noChangeArrowheads="1"/>
          </p:cNvSpPr>
          <p:nvPr/>
        </p:nvSpPr>
        <p:spPr bwMode="auto">
          <a:xfrm>
            <a:off x="1187450" y="3500438"/>
            <a:ext cx="7056438" cy="2017712"/>
          </a:xfrm>
          <a:prstGeom prst="rect">
            <a:avLst/>
          </a:prstGeom>
          <a:noFill/>
          <a:ln w="9525">
            <a:noFill/>
            <a:miter lim="800000"/>
            <a:headEnd/>
            <a:tailEnd/>
          </a:ln>
        </p:spPr>
        <p:txBody>
          <a:bodyPr>
            <a:spAutoFit/>
          </a:bodyPr>
          <a:lstStyle/>
          <a:p>
            <a:pPr marL="342900" indent="-342900">
              <a:spcBef>
                <a:spcPct val="50000"/>
              </a:spcBef>
            </a:pPr>
            <a:r>
              <a:rPr lang="es-ES">
                <a:solidFill>
                  <a:schemeClr val="tx2"/>
                </a:solidFill>
              </a:rPr>
              <a:t>La precisión que logre este circuito al producir los valores de salida,</a:t>
            </a:r>
          </a:p>
          <a:p>
            <a:pPr marL="342900" indent="-342900">
              <a:spcBef>
                <a:spcPct val="50000"/>
              </a:spcBef>
            </a:pPr>
            <a:r>
              <a:rPr lang="es-ES">
                <a:solidFill>
                  <a:schemeClr val="tx2"/>
                </a:solidFill>
              </a:rPr>
              <a:t>dependerá de 2 factores:</a:t>
            </a:r>
          </a:p>
          <a:p>
            <a:pPr marL="342900" indent="-342900">
              <a:spcBef>
                <a:spcPct val="50000"/>
              </a:spcBef>
            </a:pPr>
            <a:endParaRPr lang="es-ES">
              <a:solidFill>
                <a:schemeClr val="tx2"/>
              </a:solidFill>
            </a:endParaRPr>
          </a:p>
          <a:p>
            <a:pPr marL="342900" indent="-342900">
              <a:spcBef>
                <a:spcPct val="50000"/>
              </a:spcBef>
              <a:buFontTx/>
              <a:buAutoNum type="arabicParenR"/>
            </a:pPr>
            <a:r>
              <a:rPr lang="es-ES">
                <a:solidFill>
                  <a:schemeClr val="tx2"/>
                </a:solidFill>
              </a:rPr>
              <a:t>La precisión de las resistencias</a:t>
            </a:r>
          </a:p>
          <a:p>
            <a:pPr marL="342900" indent="-342900">
              <a:spcBef>
                <a:spcPct val="50000"/>
              </a:spcBef>
              <a:buFontTx/>
              <a:buAutoNum type="arabicParenR"/>
            </a:pPr>
            <a:r>
              <a:rPr lang="es-ES">
                <a:solidFill>
                  <a:schemeClr val="tx2"/>
                </a:solidFill>
              </a:rPr>
              <a:t>La precisión de los niveles de voltaje de entrada</a:t>
            </a:r>
          </a:p>
        </p:txBody>
      </p:sp>
      <p:graphicFrame>
        <p:nvGraphicFramePr>
          <p:cNvPr id="6" name="Object 118"/>
          <p:cNvGraphicFramePr>
            <a:graphicFrameLocks noChangeAspect="1"/>
          </p:cNvGraphicFramePr>
          <p:nvPr/>
        </p:nvGraphicFramePr>
        <p:xfrm>
          <a:off x="4140200" y="2420938"/>
          <a:ext cx="1973263" cy="728662"/>
        </p:xfrm>
        <a:graphic>
          <a:graphicData uri="http://schemas.openxmlformats.org/presentationml/2006/ole">
            <p:oleObj spid="_x0000_s117776" name="Ecuación" r:id="rId3" imgW="1066337" imgH="393529" progId="Equation.3">
              <p:embed/>
            </p:oleObj>
          </a:graphicData>
        </a:graphic>
      </p:graphicFrame>
    </p:spTree>
    <p:extLst>
      <p:ext uri="{BB962C8B-B14F-4D97-AF65-F5344CB8AC3E}">
        <p14:creationId xmlns:p14="http://schemas.microsoft.com/office/powerpoint/2010/main" xmlns="" val="59173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43063" y="214313"/>
            <a:ext cx="6858000" cy="1143000"/>
          </a:xfrm>
          <a:prstGeom prst="rect">
            <a:avLst/>
          </a:prstGeom>
          <a:noFill/>
          <a:ln w="9525">
            <a:noFill/>
            <a:miter lim="800000"/>
            <a:headEnd/>
            <a:tailEnd/>
          </a:ln>
          <a:effectLst/>
        </p:spPr>
        <p:txBody>
          <a:bodyPr vert="horz" wrap="square" lIns="92075" tIns="46037" rIns="92075" bIns="4603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Circuitos prácticos DAC</a:t>
            </a:r>
            <a:endParaRPr kumimoji="0" lang="es-E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3" name="Picture 3" descr="Dibujo_1"/>
          <p:cNvPicPr>
            <a:picLocks noChangeAspect="1" noChangeArrowheads="1"/>
          </p:cNvPicPr>
          <p:nvPr/>
        </p:nvPicPr>
        <p:blipFill>
          <a:blip r:embed="rId2" cstate="print">
            <a:grayscl/>
          </a:blip>
          <a:srcRect/>
          <a:stretch>
            <a:fillRect/>
          </a:stretch>
        </p:blipFill>
        <p:spPr bwMode="auto">
          <a:xfrm>
            <a:off x="625475" y="2571750"/>
            <a:ext cx="8101013" cy="3000375"/>
          </a:xfrm>
          <a:prstGeom prst="rect">
            <a:avLst/>
          </a:prstGeom>
          <a:noFill/>
          <a:ln w="9525">
            <a:noFill/>
            <a:miter lim="800000"/>
            <a:headEnd/>
            <a:tailEnd/>
          </a:ln>
        </p:spPr>
      </p:pic>
      <p:sp>
        <p:nvSpPr>
          <p:cNvPr id="4" name="Rectangle 2"/>
          <p:cNvSpPr txBox="1">
            <a:spLocks noChangeArrowheads="1"/>
          </p:cNvSpPr>
          <p:nvPr/>
        </p:nvSpPr>
        <p:spPr bwMode="auto">
          <a:xfrm>
            <a:off x="1285875" y="1643063"/>
            <a:ext cx="6858000" cy="1143000"/>
          </a:xfrm>
          <a:prstGeom prst="rect">
            <a:avLst/>
          </a:prstGeom>
          <a:noFill/>
          <a:ln w="9525">
            <a:noFill/>
            <a:miter lim="800000"/>
            <a:headEnd/>
            <a:tailEnd/>
          </a:ln>
        </p:spPr>
        <p:txBody>
          <a:bodyPr anchor="ctr"/>
          <a:lstStyle/>
          <a:p>
            <a:pPr>
              <a:defRPr/>
            </a:pPr>
            <a:r>
              <a:rPr lang="es-ES" dirty="0">
                <a:solidFill>
                  <a:schemeClr val="tx2"/>
                </a:solidFill>
              </a:rPr>
              <a:t>Convertidor D/A con entradas ponderadas</a:t>
            </a:r>
            <a:endParaRPr lang="es-ES" kern="0" dirty="0">
              <a:solidFill>
                <a:schemeClr val="tx2"/>
              </a:solidFill>
              <a:latin typeface="+mj-lt"/>
              <a:ea typeface="+mj-ea"/>
              <a:cs typeface="+mj-cs"/>
            </a:endParaRPr>
          </a:p>
        </p:txBody>
      </p:sp>
    </p:spTree>
    <p:extLst>
      <p:ext uri="{BB962C8B-B14F-4D97-AF65-F5344CB8AC3E}">
        <p14:creationId xmlns:p14="http://schemas.microsoft.com/office/powerpoint/2010/main" xmlns="" val="34761435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43063" y="214313"/>
            <a:ext cx="68580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Circuitos prácticos DAC</a:t>
            </a:r>
            <a:endParaRPr kumimoji="0" lang="es-E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Rectangle 2"/>
          <p:cNvSpPr txBox="1">
            <a:spLocks noChangeArrowheads="1"/>
          </p:cNvSpPr>
          <p:nvPr/>
        </p:nvSpPr>
        <p:spPr bwMode="auto">
          <a:xfrm>
            <a:off x="1285875" y="1643063"/>
            <a:ext cx="6858000" cy="1143000"/>
          </a:xfrm>
          <a:prstGeom prst="rect">
            <a:avLst/>
          </a:prstGeom>
          <a:noFill/>
          <a:ln w="9525">
            <a:noFill/>
            <a:miter lim="800000"/>
            <a:headEnd/>
            <a:tailEnd/>
          </a:ln>
        </p:spPr>
        <p:txBody>
          <a:bodyPr anchor="ctr"/>
          <a:lstStyle/>
          <a:p>
            <a:r>
              <a:rPr lang="es-ES">
                <a:solidFill>
                  <a:schemeClr val="tx2"/>
                </a:solidFill>
              </a:rPr>
              <a:t>Convertidor D/A R-2R (escalera).</a:t>
            </a:r>
          </a:p>
        </p:txBody>
      </p:sp>
      <p:pic>
        <p:nvPicPr>
          <p:cNvPr id="4" name="Picture 2" descr="Dibujo_2a"/>
          <p:cNvPicPr>
            <a:picLocks noChangeAspect="1" noChangeArrowheads="1"/>
          </p:cNvPicPr>
          <p:nvPr/>
        </p:nvPicPr>
        <p:blipFill>
          <a:blip r:embed="rId2" cstate="print">
            <a:lum contrast="24000"/>
          </a:blip>
          <a:srcRect/>
          <a:stretch>
            <a:fillRect/>
          </a:stretch>
        </p:blipFill>
        <p:spPr bwMode="auto">
          <a:xfrm>
            <a:off x="900113" y="2708275"/>
            <a:ext cx="7388225" cy="2843213"/>
          </a:xfrm>
          <a:prstGeom prst="rect">
            <a:avLst/>
          </a:prstGeom>
          <a:noFill/>
          <a:ln w="9525">
            <a:noFill/>
            <a:miter lim="800000"/>
            <a:headEnd/>
            <a:tailEnd/>
          </a:ln>
        </p:spPr>
      </p:pic>
    </p:spTree>
    <p:extLst>
      <p:ext uri="{BB962C8B-B14F-4D97-AF65-F5344CB8AC3E}">
        <p14:creationId xmlns:p14="http://schemas.microsoft.com/office/powerpoint/2010/main" xmlns="" val="1740181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01688" y="1624013"/>
            <a:ext cx="7656512" cy="3195637"/>
          </a:xfrm>
          <a:prstGeom prst="rect">
            <a:avLst/>
          </a:prstGeom>
          <a:noFill/>
          <a:ln w="12700" cap="sq">
            <a:noFill/>
            <a:miter lim="800000"/>
            <a:headEnd type="none" w="sm" len="sm"/>
            <a:tailEnd type="none" w="sm" len="sm"/>
          </a:ln>
        </p:spPr>
        <p:txBody>
          <a:bodyPr>
            <a:spAutoFit/>
          </a:bodyPr>
          <a:lstStyle/>
          <a:p>
            <a:pPr>
              <a:spcBef>
                <a:spcPct val="50000"/>
              </a:spcBef>
            </a:pPr>
            <a:endParaRPr lang="es-MX" sz="2400" b="1">
              <a:latin typeface="Tahoma" pitchFamily="34" charset="0"/>
              <a:cs typeface="Tahoma" pitchFamily="34" charset="0"/>
            </a:endParaRPr>
          </a:p>
          <a:p>
            <a:pPr>
              <a:spcBef>
                <a:spcPct val="50000"/>
              </a:spcBef>
            </a:pPr>
            <a:r>
              <a:rPr lang="es-MX" sz="2400" b="1">
                <a:latin typeface="Times New Roman" pitchFamily="18" charset="0"/>
                <a:cs typeface="Tahoma" pitchFamily="34" charset="0"/>
              </a:rPr>
              <a:t>	</a:t>
            </a:r>
            <a:r>
              <a:rPr lang="es-ES" sz="2400" b="1">
                <a:solidFill>
                  <a:schemeClr val="tx2"/>
                </a:solidFill>
                <a:latin typeface="Times New Roman" pitchFamily="18" charset="0"/>
                <a:cs typeface="Tahoma" pitchFamily="34" charset="0"/>
              </a:rPr>
              <a:t>1.-MONOTICIDAD</a:t>
            </a:r>
          </a:p>
          <a:p>
            <a:pPr>
              <a:spcBef>
                <a:spcPct val="50000"/>
              </a:spcBef>
            </a:pPr>
            <a:r>
              <a:rPr lang="es-ES" sz="2400" b="1">
                <a:solidFill>
                  <a:schemeClr val="tx2"/>
                </a:solidFill>
                <a:latin typeface="Times New Roman" pitchFamily="18" charset="0"/>
                <a:cs typeface="Tahoma" pitchFamily="34" charset="0"/>
              </a:rPr>
              <a:t>	2. PRECISION</a:t>
            </a:r>
            <a:endParaRPr lang="es-MX" sz="2400" b="1">
              <a:solidFill>
                <a:schemeClr val="tx2"/>
              </a:solidFill>
              <a:latin typeface="Times New Roman" pitchFamily="18" charset="0"/>
              <a:cs typeface="Tahoma" pitchFamily="34" charset="0"/>
            </a:endParaRPr>
          </a:p>
          <a:p>
            <a:pPr>
              <a:spcBef>
                <a:spcPct val="50000"/>
              </a:spcBef>
            </a:pPr>
            <a:r>
              <a:rPr lang="es-MX" sz="2400" b="1">
                <a:solidFill>
                  <a:schemeClr val="tx2"/>
                </a:solidFill>
                <a:latin typeface="Times New Roman" pitchFamily="18" charset="0"/>
                <a:cs typeface="Tahoma" pitchFamily="34" charset="0"/>
              </a:rPr>
              <a:t>	</a:t>
            </a:r>
            <a:r>
              <a:rPr lang="es-ES" sz="2400" b="1">
                <a:solidFill>
                  <a:schemeClr val="tx2"/>
                </a:solidFill>
                <a:latin typeface="Times New Roman" pitchFamily="18" charset="0"/>
                <a:cs typeface="Tahoma" pitchFamily="34" charset="0"/>
              </a:rPr>
              <a:t>3.-ERROR DE DESPLAZAMIENTO (off-set</a:t>
            </a:r>
            <a:r>
              <a:rPr lang="es-MX" sz="2400" b="1">
                <a:solidFill>
                  <a:schemeClr val="tx2"/>
                </a:solidFill>
                <a:latin typeface="Times New Roman" pitchFamily="18" charset="0"/>
                <a:cs typeface="Tahoma" pitchFamily="34" charset="0"/>
              </a:rPr>
              <a:t>)</a:t>
            </a:r>
          </a:p>
          <a:p>
            <a:pPr>
              <a:spcBef>
                <a:spcPct val="50000"/>
              </a:spcBef>
            </a:pPr>
            <a:r>
              <a:rPr lang="es-MX" sz="2400" b="1">
                <a:solidFill>
                  <a:schemeClr val="tx2"/>
                </a:solidFill>
                <a:latin typeface="Times New Roman" pitchFamily="18" charset="0"/>
                <a:cs typeface="Tahoma" pitchFamily="34" charset="0"/>
              </a:rPr>
              <a:t>	</a:t>
            </a:r>
            <a:r>
              <a:rPr lang="es-ES" sz="2400" b="1">
                <a:solidFill>
                  <a:schemeClr val="tx2"/>
                </a:solidFill>
                <a:latin typeface="Times New Roman" pitchFamily="18" charset="0"/>
                <a:cs typeface="Tahoma" pitchFamily="34" charset="0"/>
              </a:rPr>
              <a:t>4.-TIEMPO DE ESTABLECIMIENTO</a:t>
            </a:r>
          </a:p>
          <a:p>
            <a:pPr>
              <a:spcBef>
                <a:spcPct val="50000"/>
              </a:spcBef>
            </a:pPr>
            <a:r>
              <a:rPr lang="es-MX" sz="2400" b="1">
                <a:solidFill>
                  <a:schemeClr val="tx2"/>
                </a:solidFill>
                <a:latin typeface="Times New Roman" pitchFamily="18" charset="0"/>
                <a:cs typeface="Tahoma" pitchFamily="34" charset="0"/>
              </a:rPr>
              <a:t>	</a:t>
            </a:r>
            <a:r>
              <a:rPr lang="es-ES" sz="2400" b="1">
                <a:solidFill>
                  <a:schemeClr val="tx2"/>
                </a:solidFill>
                <a:latin typeface="Times New Roman" pitchFamily="18" charset="0"/>
                <a:cs typeface="Tahoma" pitchFamily="34" charset="0"/>
              </a:rPr>
              <a:t>5.-RESOLUCION</a:t>
            </a:r>
            <a:endParaRPr lang="es-ES" sz="2400" b="1">
              <a:solidFill>
                <a:schemeClr val="tx2"/>
              </a:solidFill>
              <a:latin typeface="Times New Roman" pitchFamily="18" charset="0"/>
            </a:endParaRPr>
          </a:p>
        </p:txBody>
      </p:sp>
      <p:sp>
        <p:nvSpPr>
          <p:cNvPr id="3" name="Rectangle 3"/>
          <p:cNvSpPr txBox="1">
            <a:spLocks noChangeArrowheads="1"/>
          </p:cNvSpPr>
          <p:nvPr/>
        </p:nvSpPr>
        <p:spPr>
          <a:xfrm>
            <a:off x="1524000" y="190500"/>
            <a:ext cx="7010400" cy="1527175"/>
          </a:xfrm>
          <a:prstGeom prst="rect">
            <a:avLst/>
          </a:prstGeom>
          <a:noFill/>
        </p:spPr>
        <p:txBody>
          <a:bodyPr lIns="92075" tIns="46038" rIns="92075" bIns="46038"/>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MX"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Caracteristícas de un DAC</a:t>
            </a:r>
          </a:p>
        </p:txBody>
      </p:sp>
    </p:spTree>
    <p:extLst>
      <p:ext uri="{BB962C8B-B14F-4D97-AF65-F5344CB8AC3E}">
        <p14:creationId xmlns:p14="http://schemas.microsoft.com/office/powerpoint/2010/main" xmlns="" val="838195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txBox="1">
            <a:spLocks noChangeArrowheads="1"/>
          </p:cNvSpPr>
          <p:nvPr/>
        </p:nvSpPr>
        <p:spPr>
          <a:xfrm>
            <a:off x="1476375" y="404813"/>
            <a:ext cx="7151688" cy="1077912"/>
          </a:xfrm>
          <a:prstGeom prst="rect">
            <a:avLst/>
          </a:prstGeom>
          <a:noFill/>
        </p:spPr>
        <p:txBody>
          <a:bodyPr lIns="92075" tIns="46038" rIns="92075" bIns="46038"/>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MX"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Caracteristícas de un DAC</a:t>
            </a:r>
          </a:p>
        </p:txBody>
      </p:sp>
      <p:sp>
        <p:nvSpPr>
          <p:cNvPr id="3" name="Text Box 15"/>
          <p:cNvSpPr txBox="1">
            <a:spLocks noChangeArrowheads="1"/>
          </p:cNvSpPr>
          <p:nvPr/>
        </p:nvSpPr>
        <p:spPr bwMode="auto">
          <a:xfrm>
            <a:off x="1068388" y="2697163"/>
            <a:ext cx="7389812" cy="1187450"/>
          </a:xfrm>
          <a:prstGeom prst="rect">
            <a:avLst/>
          </a:prstGeom>
          <a:noFill/>
          <a:ln w="12700" cap="sq">
            <a:noFill/>
            <a:miter lim="800000"/>
            <a:headEnd type="none" w="sm" len="sm"/>
            <a:tailEnd type="none" w="sm" len="sm"/>
          </a:ln>
        </p:spPr>
        <p:txBody>
          <a:bodyPr>
            <a:spAutoFit/>
          </a:bodyPr>
          <a:lstStyle/>
          <a:p>
            <a:pPr>
              <a:spcBef>
                <a:spcPct val="50000"/>
              </a:spcBef>
            </a:pPr>
            <a:r>
              <a:rPr lang="es-MX" sz="2400" b="1">
                <a:solidFill>
                  <a:schemeClr val="tx2"/>
                </a:solidFill>
                <a:latin typeface="Times New Roman" pitchFamily="18" charset="0"/>
                <a:cs typeface="Tahoma" pitchFamily="34" charset="0"/>
              </a:rPr>
              <a:t>1.- Monotonicidad</a:t>
            </a:r>
            <a:r>
              <a:rPr lang="es-ES" sz="2400">
                <a:solidFill>
                  <a:schemeClr val="tx2"/>
                </a:solidFill>
                <a:latin typeface="Times New Roman" pitchFamily="18" charset="0"/>
                <a:cs typeface="Tahoma" pitchFamily="34" charset="0"/>
              </a:rPr>
              <a:t>.- Un DAC es monotónico, si su salida aumenta a medida que la entrada binaria se incrementa de un valor a otro.</a:t>
            </a:r>
          </a:p>
        </p:txBody>
      </p:sp>
    </p:spTree>
    <p:extLst>
      <p:ext uri="{BB962C8B-B14F-4D97-AF65-F5344CB8AC3E}">
        <p14:creationId xmlns:p14="http://schemas.microsoft.com/office/powerpoint/2010/main" xmlns="" val="142416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body" sz="half" idx="1"/>
          </p:nvPr>
        </p:nvSpPr>
        <p:spPr>
          <a:xfrm>
            <a:off x="422275" y="401638"/>
            <a:ext cx="8118475" cy="4497387"/>
          </a:xfrm>
        </p:spPr>
        <p:txBody>
          <a:bodyPr/>
          <a:lstStyle/>
          <a:p>
            <a:pPr eaLnBrk="1" hangingPunct="1">
              <a:lnSpc>
                <a:spcPct val="90000"/>
              </a:lnSpc>
              <a:buFontTx/>
              <a:buNone/>
            </a:pPr>
            <a:r>
              <a:rPr lang="es-MX" altLang="es-MX" sz="1600" smtClean="0"/>
              <a:t>Una señal periódica se define como:</a:t>
            </a:r>
          </a:p>
          <a:p>
            <a:pPr eaLnBrk="1" hangingPunct="1">
              <a:lnSpc>
                <a:spcPct val="90000"/>
              </a:lnSpc>
              <a:buFontTx/>
              <a:buNone/>
            </a:pPr>
            <a:endParaRPr lang="es-MX" altLang="es-MX" sz="1600" smtClean="0"/>
          </a:p>
          <a:p>
            <a:pPr eaLnBrk="1" hangingPunct="1">
              <a:lnSpc>
                <a:spcPct val="90000"/>
              </a:lnSpc>
              <a:buFontTx/>
              <a:buNone/>
            </a:pPr>
            <a:endParaRPr lang="es-MX" altLang="es-MX" sz="1600" smtClean="0"/>
          </a:p>
          <a:p>
            <a:pPr eaLnBrk="1" hangingPunct="1">
              <a:lnSpc>
                <a:spcPct val="90000"/>
              </a:lnSpc>
              <a:buFontTx/>
              <a:buNone/>
            </a:pPr>
            <a:endParaRPr lang="es-MX" altLang="es-MX" sz="1600" smtClean="0"/>
          </a:p>
          <a:p>
            <a:pPr eaLnBrk="1" hangingPunct="1">
              <a:lnSpc>
                <a:spcPct val="90000"/>
              </a:lnSpc>
              <a:buFontTx/>
              <a:buNone/>
            </a:pPr>
            <a:r>
              <a:rPr lang="es-MX" altLang="es-MX" sz="1600" smtClean="0"/>
              <a:t>En caso de no cumplir la condición anterior, se le llama aperiódica.</a:t>
            </a:r>
          </a:p>
          <a:p>
            <a:pPr eaLnBrk="1" hangingPunct="1">
              <a:lnSpc>
                <a:spcPct val="90000"/>
              </a:lnSpc>
              <a:buFontTx/>
              <a:buNone/>
            </a:pPr>
            <a:endParaRPr lang="es-MX" altLang="es-MX" sz="1600" smtClean="0"/>
          </a:p>
          <a:p>
            <a:pPr eaLnBrk="1" hangingPunct="1">
              <a:lnSpc>
                <a:spcPct val="90000"/>
              </a:lnSpc>
              <a:buFontTx/>
              <a:buNone/>
            </a:pPr>
            <a:endParaRPr lang="es-MX" altLang="es-MX" sz="1600" smtClean="0"/>
          </a:p>
          <a:p>
            <a:pPr eaLnBrk="1" hangingPunct="1">
              <a:lnSpc>
                <a:spcPct val="90000"/>
              </a:lnSpc>
              <a:buFontTx/>
              <a:buNone/>
            </a:pPr>
            <a:r>
              <a:rPr lang="es-MX" altLang="es-MX" sz="1600" smtClean="0"/>
              <a:t>Una señal determinística es aquella que se conoce su comportamiento a cualquier instante de tiempo y se puede modelar mediante una ecuación matemática.</a:t>
            </a:r>
          </a:p>
          <a:p>
            <a:pPr eaLnBrk="1" hangingPunct="1">
              <a:lnSpc>
                <a:spcPct val="90000"/>
              </a:lnSpc>
              <a:buFontTx/>
              <a:buNone/>
            </a:pPr>
            <a:endParaRPr lang="es-MX" altLang="es-MX" sz="1600" smtClean="0"/>
          </a:p>
          <a:p>
            <a:pPr eaLnBrk="1" hangingPunct="1">
              <a:lnSpc>
                <a:spcPct val="90000"/>
              </a:lnSpc>
              <a:buFontTx/>
              <a:buNone/>
            </a:pPr>
            <a:r>
              <a:rPr lang="es-MX" altLang="es-MX" sz="1600" smtClean="0"/>
              <a:t>Una señal aleatoria es aquella que no puede predecirse su comportamiento en un instante determinado de tiempo y solamente se pueden generar estimaciones probabilísticas sobre ella.</a:t>
            </a:r>
          </a:p>
          <a:p>
            <a:pPr eaLnBrk="1" hangingPunct="1">
              <a:lnSpc>
                <a:spcPct val="90000"/>
              </a:lnSpc>
              <a:buFontTx/>
              <a:buNone/>
            </a:pPr>
            <a:endParaRPr lang="es-MX" altLang="es-MX" sz="1600" smtClean="0"/>
          </a:p>
          <a:p>
            <a:pPr eaLnBrk="1" hangingPunct="1">
              <a:lnSpc>
                <a:spcPct val="90000"/>
              </a:lnSpc>
              <a:buFontTx/>
              <a:buNone/>
            </a:pPr>
            <a:r>
              <a:rPr lang="es-MX" altLang="es-MX" sz="1600" smtClean="0"/>
              <a:t>Ejemplo se señales determinísticas son las señales de audio y ejemplo de señal aleatoria es la señal de ruido eléctrico inducido.</a:t>
            </a:r>
            <a:endParaRPr lang="es-ES" altLang="es-MX" sz="1600" smtClean="0"/>
          </a:p>
        </p:txBody>
      </p:sp>
      <p:graphicFrame>
        <p:nvGraphicFramePr>
          <p:cNvPr id="41986" name="Object 3"/>
          <p:cNvGraphicFramePr>
            <a:graphicFrameLocks noGrp="1" noChangeAspect="1"/>
          </p:cNvGraphicFramePr>
          <p:nvPr>
            <p:ph sz="half" idx="2"/>
          </p:nvPr>
        </p:nvGraphicFramePr>
        <p:xfrm>
          <a:off x="2765425" y="812800"/>
          <a:ext cx="2928938" cy="381000"/>
        </p:xfrm>
        <a:graphic>
          <a:graphicData uri="http://schemas.openxmlformats.org/presentationml/2006/ole">
            <p:oleObj spid="_x0000_s112658" name="Equation" r:id="rId3" imgW="1954951" imgH="253890" progId="Equation.DSMT4">
              <p:embed/>
            </p:oleObj>
          </a:graphicData>
        </a:graphic>
      </p:graphicFrame>
      <p:pic>
        <p:nvPicPr>
          <p:cNvPr id="41988" name="Picture 4" descr="image009"/>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629400" y="4759325"/>
            <a:ext cx="1890713" cy="1512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989" name="Picture 5" descr="image008"/>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117725" y="4945063"/>
            <a:ext cx="2001838"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9190" name="AutoShape 6"/>
          <p:cNvSpPr>
            <a:spLocks noChangeArrowheads="1"/>
          </p:cNvSpPr>
          <p:nvPr/>
        </p:nvSpPr>
        <p:spPr bwMode="auto">
          <a:xfrm>
            <a:off x="1490663" y="5462588"/>
            <a:ext cx="501650" cy="403225"/>
          </a:xfrm>
          <a:prstGeom prst="rightArrow">
            <a:avLst>
              <a:gd name="adj1" fmla="val 50000"/>
              <a:gd name="adj2" fmla="val 31102"/>
            </a:avLst>
          </a:prstGeom>
          <a:solidFill>
            <a:schemeClr val="accent1"/>
          </a:solidFill>
          <a:ln w="9525">
            <a:solidFill>
              <a:schemeClr val="tx1"/>
            </a:solidFill>
            <a:miter lim="800000"/>
            <a:headEnd/>
            <a:tailEnd/>
          </a:ln>
          <a:effectLst/>
        </p:spPr>
        <p:txBody>
          <a:bodyPr wrap="none" anchor="ctr"/>
          <a:lstStyle/>
          <a:p>
            <a:pPr>
              <a:defRPr/>
            </a:pPr>
            <a:endParaRPr lang="es-ES"/>
          </a:p>
        </p:txBody>
      </p:sp>
      <p:sp>
        <p:nvSpPr>
          <p:cNvPr id="41991" name="Text Box 7"/>
          <p:cNvSpPr txBox="1">
            <a:spLocks noChangeArrowheads="1"/>
          </p:cNvSpPr>
          <p:nvPr/>
        </p:nvSpPr>
        <p:spPr bwMode="auto">
          <a:xfrm>
            <a:off x="130175" y="5273675"/>
            <a:ext cx="164465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1800">
                <a:solidFill>
                  <a:schemeClr val="tx1"/>
                </a:solidFill>
                <a:effectLst/>
                <a:latin typeface="Arial" charset="0"/>
              </a:rPr>
              <a:t>Señal</a:t>
            </a:r>
          </a:p>
          <a:p>
            <a:pPr eaLnBrk="1" hangingPunct="1"/>
            <a:r>
              <a:rPr lang="es-MX" altLang="es-MX" sz="1800">
                <a:solidFill>
                  <a:schemeClr val="tx1"/>
                </a:solidFill>
                <a:effectLst/>
                <a:latin typeface="Arial" charset="0"/>
              </a:rPr>
              <a:t>Discreta</a:t>
            </a:r>
          </a:p>
          <a:p>
            <a:pPr eaLnBrk="1" hangingPunct="1"/>
            <a:r>
              <a:rPr lang="es-MX" altLang="es-MX" sz="1800">
                <a:solidFill>
                  <a:schemeClr val="tx1"/>
                </a:solidFill>
                <a:effectLst/>
                <a:latin typeface="Arial" charset="0"/>
              </a:rPr>
              <a:t>Determinística</a:t>
            </a:r>
          </a:p>
          <a:p>
            <a:pPr eaLnBrk="1" hangingPunct="1"/>
            <a:r>
              <a:rPr lang="es-MX" altLang="es-MX" sz="1800">
                <a:solidFill>
                  <a:schemeClr val="tx1"/>
                </a:solidFill>
                <a:effectLst/>
                <a:latin typeface="Arial" charset="0"/>
              </a:rPr>
              <a:t>Aperiódica</a:t>
            </a:r>
            <a:endParaRPr lang="es-ES" altLang="es-MX" sz="1800">
              <a:solidFill>
                <a:schemeClr val="tx1"/>
              </a:solidFill>
              <a:effectLst/>
              <a:latin typeface="Arial" charset="0"/>
            </a:endParaRPr>
          </a:p>
        </p:txBody>
      </p:sp>
      <p:sp>
        <p:nvSpPr>
          <p:cNvPr id="41992" name="Text Box 8"/>
          <p:cNvSpPr txBox="1">
            <a:spLocks noChangeArrowheads="1"/>
          </p:cNvSpPr>
          <p:nvPr/>
        </p:nvSpPr>
        <p:spPr bwMode="auto">
          <a:xfrm>
            <a:off x="4830763" y="4867275"/>
            <a:ext cx="126365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1800">
                <a:solidFill>
                  <a:schemeClr val="tx1"/>
                </a:solidFill>
                <a:effectLst/>
                <a:latin typeface="Arial" charset="0"/>
              </a:rPr>
              <a:t>Señal</a:t>
            </a:r>
          </a:p>
          <a:p>
            <a:pPr eaLnBrk="1" hangingPunct="1"/>
            <a:r>
              <a:rPr lang="es-MX" altLang="es-MX" sz="1800">
                <a:solidFill>
                  <a:schemeClr val="tx1"/>
                </a:solidFill>
                <a:effectLst/>
                <a:latin typeface="Arial" charset="0"/>
              </a:rPr>
              <a:t>Continua</a:t>
            </a:r>
          </a:p>
          <a:p>
            <a:pPr eaLnBrk="1" hangingPunct="1"/>
            <a:r>
              <a:rPr lang="es-MX" altLang="es-MX" sz="1800">
                <a:solidFill>
                  <a:schemeClr val="tx1"/>
                </a:solidFill>
                <a:effectLst/>
                <a:latin typeface="Arial" charset="0"/>
              </a:rPr>
              <a:t>Aleatoria</a:t>
            </a:r>
          </a:p>
          <a:p>
            <a:pPr eaLnBrk="1" hangingPunct="1"/>
            <a:r>
              <a:rPr lang="es-MX" altLang="es-MX" sz="1800">
                <a:solidFill>
                  <a:schemeClr val="tx1"/>
                </a:solidFill>
                <a:effectLst/>
                <a:latin typeface="Arial" charset="0"/>
              </a:rPr>
              <a:t>Aperiódica</a:t>
            </a:r>
            <a:endParaRPr lang="es-ES" altLang="es-MX" sz="1800">
              <a:solidFill>
                <a:schemeClr val="tx1"/>
              </a:solidFill>
              <a:effectLst/>
              <a:latin typeface="Arial" charset="0"/>
            </a:endParaRPr>
          </a:p>
        </p:txBody>
      </p:sp>
      <p:sp>
        <p:nvSpPr>
          <p:cNvPr id="349193" name="AutoShape 9"/>
          <p:cNvSpPr>
            <a:spLocks noChangeArrowheads="1"/>
          </p:cNvSpPr>
          <p:nvPr/>
        </p:nvSpPr>
        <p:spPr bwMode="auto">
          <a:xfrm>
            <a:off x="6007100" y="5253038"/>
            <a:ext cx="501650" cy="403225"/>
          </a:xfrm>
          <a:prstGeom prst="rightArrow">
            <a:avLst>
              <a:gd name="adj1" fmla="val 50000"/>
              <a:gd name="adj2" fmla="val 31102"/>
            </a:avLst>
          </a:prstGeom>
          <a:solidFill>
            <a:schemeClr val="accent1"/>
          </a:solidFill>
          <a:ln w="9525">
            <a:solidFill>
              <a:schemeClr val="tx1"/>
            </a:solidFill>
            <a:miter lim="800000"/>
            <a:headEnd/>
            <a:tailEnd/>
          </a:ln>
          <a:effectLst/>
        </p:spPr>
        <p:txBody>
          <a:bodyPr wrap="none" anchor="ctr"/>
          <a:lstStyle/>
          <a:p>
            <a:pPr>
              <a:defRPr/>
            </a:pPr>
            <a:endParaRPr lang="es-ES"/>
          </a:p>
        </p:txBody>
      </p:sp>
      <p:pic>
        <p:nvPicPr>
          <p:cNvPr id="41994" name="Picture 10" descr="FIGURA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602453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inary"/>
          <p:cNvPicPr>
            <a:picLocks noChangeAspect="1" noChangeArrowheads="1"/>
          </p:cNvPicPr>
          <p:nvPr/>
        </p:nvPicPr>
        <p:blipFill>
          <a:blip r:embed="rId3" cstate="print"/>
          <a:srcRect/>
          <a:stretch>
            <a:fillRect/>
          </a:stretch>
        </p:blipFill>
        <p:spPr bwMode="auto">
          <a:xfrm>
            <a:off x="1344613" y="4049713"/>
            <a:ext cx="1020762" cy="1001712"/>
          </a:xfrm>
          <a:prstGeom prst="rect">
            <a:avLst/>
          </a:prstGeom>
          <a:noFill/>
          <a:ln w="9525">
            <a:noFill/>
            <a:miter lim="800000"/>
            <a:headEnd/>
            <a:tailEnd/>
          </a:ln>
        </p:spPr>
      </p:pic>
      <p:sp>
        <p:nvSpPr>
          <p:cNvPr id="3" name="Text Box 3"/>
          <p:cNvSpPr txBox="1">
            <a:spLocks noChangeArrowheads="1"/>
          </p:cNvSpPr>
          <p:nvPr/>
        </p:nvSpPr>
        <p:spPr bwMode="auto">
          <a:xfrm>
            <a:off x="1166813" y="1838325"/>
            <a:ext cx="7291387" cy="2465388"/>
          </a:xfrm>
          <a:prstGeom prst="rect">
            <a:avLst/>
          </a:prstGeom>
          <a:noFill/>
          <a:ln w="12700" cap="sq">
            <a:noFill/>
            <a:miter lim="800000"/>
            <a:headEnd type="none" w="sm" len="sm"/>
            <a:tailEnd type="none" w="sm" len="sm"/>
          </a:ln>
        </p:spPr>
        <p:txBody>
          <a:bodyPr>
            <a:spAutoFit/>
          </a:bodyPr>
          <a:lstStyle/>
          <a:p>
            <a:pPr algn="just">
              <a:spcBef>
                <a:spcPct val="50000"/>
              </a:spcBef>
            </a:pPr>
            <a:r>
              <a:rPr lang="es-MX" sz="2400" b="1">
                <a:solidFill>
                  <a:schemeClr val="tx2"/>
                </a:solidFill>
                <a:latin typeface="Times New Roman" pitchFamily="18" charset="0"/>
              </a:rPr>
              <a:t>2.- Resolución</a:t>
            </a:r>
            <a:r>
              <a:rPr lang="es-MX" sz="2400">
                <a:solidFill>
                  <a:schemeClr val="tx2"/>
                </a:solidFill>
                <a:latin typeface="Times New Roman" pitchFamily="18" charset="0"/>
              </a:rPr>
              <a:t> (tamaño del escalon)</a:t>
            </a:r>
          </a:p>
          <a:p>
            <a:pPr algn="just">
              <a:spcBef>
                <a:spcPct val="50000"/>
              </a:spcBef>
            </a:pPr>
            <a:r>
              <a:rPr lang="es-MX" sz="2400">
                <a:solidFill>
                  <a:schemeClr val="tx2"/>
                </a:solidFill>
                <a:latin typeface="Times New Roman" pitchFamily="18" charset="0"/>
              </a:rPr>
              <a:t>Se define como la menor variación que puede ocurrir en la salida analógica como resultado de una cambio en la entrada digital. También se puede representar a la 			resolución como un porcentaje de la salida 		de escala completa esto es:</a:t>
            </a:r>
            <a:endParaRPr lang="es-ES" sz="2400">
              <a:solidFill>
                <a:schemeClr val="tx2"/>
              </a:solidFill>
              <a:latin typeface="Times New Roman" pitchFamily="18" charset="0"/>
            </a:endParaRPr>
          </a:p>
        </p:txBody>
      </p:sp>
      <p:sp>
        <p:nvSpPr>
          <p:cNvPr id="4" name="Rectangle 4"/>
          <p:cNvSpPr txBox="1">
            <a:spLocks noChangeArrowheads="1"/>
          </p:cNvSpPr>
          <p:nvPr/>
        </p:nvSpPr>
        <p:spPr>
          <a:xfrm>
            <a:off x="1476375" y="404813"/>
            <a:ext cx="7151688" cy="1077912"/>
          </a:xfrm>
          <a:prstGeom prst="rect">
            <a:avLst/>
          </a:prstGeom>
          <a:noFill/>
        </p:spPr>
        <p:txBody>
          <a:bodyPr lIns="92075" tIns="46038" rIns="92075" bIns="46038"/>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MX"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Caracteristícas de un DAC</a:t>
            </a:r>
          </a:p>
        </p:txBody>
      </p:sp>
      <p:graphicFrame>
        <p:nvGraphicFramePr>
          <p:cNvPr id="5" name="Object 4"/>
          <p:cNvGraphicFramePr>
            <a:graphicFrameLocks noChangeAspect="1"/>
          </p:cNvGraphicFramePr>
          <p:nvPr/>
        </p:nvGraphicFramePr>
        <p:xfrm>
          <a:off x="4067175" y="4724400"/>
          <a:ext cx="3024188" cy="971550"/>
        </p:xfrm>
        <a:graphic>
          <a:graphicData uri="http://schemas.openxmlformats.org/presentationml/2006/ole">
            <p:oleObj spid="_x0000_s118800" name="Equation" r:id="rId4" imgW="1346200" imgH="431800" progId="Equation.DSMT4">
              <p:embed/>
            </p:oleObj>
          </a:graphicData>
        </a:graphic>
      </p:graphicFrame>
    </p:spTree>
    <p:extLst>
      <p:ext uri="{BB962C8B-B14F-4D97-AF65-F5344CB8AC3E}">
        <p14:creationId xmlns:p14="http://schemas.microsoft.com/office/powerpoint/2010/main" xmlns="" val="1799693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166813" y="1838325"/>
            <a:ext cx="7291387" cy="4291013"/>
          </a:xfrm>
          <a:prstGeom prst="rect">
            <a:avLst/>
          </a:prstGeom>
          <a:noFill/>
          <a:ln w="12700" cap="sq">
            <a:noFill/>
            <a:miter lim="800000"/>
            <a:headEnd type="none" w="sm" len="sm"/>
            <a:tailEnd type="none" w="sm" len="sm"/>
          </a:ln>
        </p:spPr>
        <p:txBody>
          <a:bodyPr>
            <a:spAutoFit/>
          </a:bodyPr>
          <a:lstStyle/>
          <a:p>
            <a:pPr algn="just">
              <a:spcBef>
                <a:spcPct val="50000"/>
              </a:spcBef>
            </a:pPr>
            <a:r>
              <a:rPr lang="es-MX" sz="2400" b="1">
                <a:solidFill>
                  <a:schemeClr val="tx2"/>
                </a:solidFill>
                <a:latin typeface="Times New Roman" pitchFamily="18" charset="0"/>
              </a:rPr>
              <a:t>3.- Precisión</a:t>
            </a:r>
            <a:r>
              <a:rPr lang="es-MX" sz="2400">
                <a:solidFill>
                  <a:schemeClr val="tx2"/>
                </a:solidFill>
                <a:latin typeface="Times New Roman" pitchFamily="18" charset="0"/>
              </a:rPr>
              <a:t>, se expresa como un porcentaje de la salida a escala completa. </a:t>
            </a:r>
            <a:r>
              <a:rPr lang="es-ES" sz="2400">
                <a:solidFill>
                  <a:schemeClr val="tx2"/>
                </a:solidFill>
                <a:latin typeface="Times New Roman" pitchFamily="18" charset="0"/>
                <a:cs typeface="Tahoma" pitchFamily="34" charset="0"/>
              </a:rPr>
              <a:t>Los fabricantes de DACs tienen varias maneras de especificar la precisión, siendo las dos más comunes las llamadas </a:t>
            </a:r>
            <a:r>
              <a:rPr lang="es-ES" sz="2400" i="1">
                <a:solidFill>
                  <a:schemeClr val="tx2"/>
                </a:solidFill>
                <a:latin typeface="Times New Roman" pitchFamily="18" charset="0"/>
                <a:cs typeface="Tahoma" pitchFamily="34" charset="0"/>
              </a:rPr>
              <a:t>error de escala completa</a:t>
            </a:r>
            <a:r>
              <a:rPr lang="es-ES" sz="2400">
                <a:solidFill>
                  <a:schemeClr val="tx2"/>
                </a:solidFill>
                <a:latin typeface="Times New Roman" pitchFamily="18" charset="0"/>
                <a:cs typeface="Tahoma" pitchFamily="34" charset="0"/>
              </a:rPr>
              <a:t> y </a:t>
            </a:r>
            <a:r>
              <a:rPr lang="es-ES" sz="2400" i="1">
                <a:solidFill>
                  <a:schemeClr val="tx2"/>
                </a:solidFill>
                <a:latin typeface="Times New Roman" pitchFamily="18" charset="0"/>
                <a:cs typeface="Tahoma" pitchFamily="34" charset="0"/>
              </a:rPr>
              <a:t>error de linealidad </a:t>
            </a:r>
            <a:r>
              <a:rPr lang="es-ES" sz="2400">
                <a:solidFill>
                  <a:schemeClr val="tx2"/>
                </a:solidFill>
                <a:latin typeface="Times New Roman" pitchFamily="18" charset="0"/>
                <a:cs typeface="Tahoma" pitchFamily="34" charset="0"/>
              </a:rPr>
              <a:t>.</a:t>
            </a:r>
            <a:endParaRPr lang="es-MX" sz="2400">
              <a:solidFill>
                <a:schemeClr val="tx2"/>
              </a:solidFill>
              <a:latin typeface="Times New Roman" pitchFamily="18" charset="0"/>
            </a:endParaRPr>
          </a:p>
          <a:p>
            <a:pPr algn="just">
              <a:spcBef>
                <a:spcPct val="50000"/>
              </a:spcBef>
              <a:buFontTx/>
              <a:buChar char="-"/>
            </a:pPr>
            <a:r>
              <a:rPr lang="es-MX" sz="2400" b="1">
                <a:solidFill>
                  <a:schemeClr val="tx2"/>
                </a:solidFill>
                <a:latin typeface="Times New Roman" pitchFamily="18" charset="0"/>
              </a:rPr>
              <a:t>Error de escala completa</a:t>
            </a:r>
            <a:r>
              <a:rPr lang="es-MX" sz="2400">
                <a:solidFill>
                  <a:schemeClr val="tx2"/>
                </a:solidFill>
                <a:latin typeface="Times New Roman" pitchFamily="18" charset="0"/>
              </a:rPr>
              <a:t>. Es la máxima desviación de salida del DAC de su valor estimado (teórico).</a:t>
            </a:r>
          </a:p>
          <a:p>
            <a:pPr algn="just">
              <a:spcBef>
                <a:spcPct val="50000"/>
              </a:spcBef>
              <a:buFontTx/>
              <a:buChar char="-"/>
            </a:pPr>
            <a:r>
              <a:rPr lang="es-MX" sz="2400" b="1">
                <a:solidFill>
                  <a:schemeClr val="tx2"/>
                </a:solidFill>
                <a:latin typeface="Times New Roman" pitchFamily="18" charset="0"/>
              </a:rPr>
              <a:t>Error de linealidad</a:t>
            </a:r>
            <a:r>
              <a:rPr lang="es-MX" sz="2400">
                <a:solidFill>
                  <a:schemeClr val="tx2"/>
                </a:solidFill>
                <a:latin typeface="Times New Roman" pitchFamily="18" charset="0"/>
              </a:rPr>
              <a:t>. Es la desviacion máxima en el tamaño de escalón del teórico.</a:t>
            </a:r>
          </a:p>
          <a:p>
            <a:pPr algn="just">
              <a:spcBef>
                <a:spcPct val="50000"/>
              </a:spcBef>
            </a:pPr>
            <a:endParaRPr lang="es-MX" sz="2400">
              <a:solidFill>
                <a:schemeClr val="tx2"/>
              </a:solidFill>
              <a:latin typeface="Times New Roman" pitchFamily="18" charset="0"/>
            </a:endParaRPr>
          </a:p>
        </p:txBody>
      </p:sp>
      <p:sp>
        <p:nvSpPr>
          <p:cNvPr id="3" name="Rectangle 5"/>
          <p:cNvSpPr txBox="1">
            <a:spLocks noChangeArrowheads="1"/>
          </p:cNvSpPr>
          <p:nvPr/>
        </p:nvSpPr>
        <p:spPr>
          <a:xfrm>
            <a:off x="1476375" y="404813"/>
            <a:ext cx="7151688" cy="1077912"/>
          </a:xfrm>
          <a:prstGeom prst="rect">
            <a:avLst/>
          </a:prstGeom>
          <a:noFill/>
        </p:spPr>
        <p:txBody>
          <a:bodyPr lIns="92075" tIns="46038" rIns="92075" bIns="46038"/>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MX"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Caracteristícas de un DAC</a:t>
            </a:r>
          </a:p>
        </p:txBody>
      </p:sp>
    </p:spTree>
    <p:extLst>
      <p:ext uri="{BB962C8B-B14F-4D97-AF65-F5344CB8AC3E}">
        <p14:creationId xmlns:p14="http://schemas.microsoft.com/office/powerpoint/2010/main" xmlns="" val="2074504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54100" y="2071688"/>
            <a:ext cx="6746875" cy="3195637"/>
          </a:xfrm>
          <a:prstGeom prst="rect">
            <a:avLst/>
          </a:prstGeom>
          <a:noFill/>
          <a:ln w="12700" cap="sq">
            <a:noFill/>
            <a:miter lim="800000"/>
            <a:headEnd type="none" w="sm" len="sm"/>
            <a:tailEnd type="none" w="sm" len="sm"/>
          </a:ln>
        </p:spPr>
        <p:txBody>
          <a:bodyPr>
            <a:spAutoFit/>
          </a:bodyPr>
          <a:lstStyle/>
          <a:p>
            <a:pPr algn="just">
              <a:spcBef>
                <a:spcPct val="50000"/>
              </a:spcBef>
            </a:pPr>
            <a:r>
              <a:rPr lang="es-MX" sz="2400" b="1">
                <a:solidFill>
                  <a:schemeClr val="tx2"/>
                </a:solidFill>
                <a:latin typeface="Times New Roman" pitchFamily="18" charset="0"/>
                <a:cs typeface="Tahoma" pitchFamily="34" charset="0"/>
              </a:rPr>
              <a:t>4.- Error de desplazamiento</a:t>
            </a:r>
            <a:r>
              <a:rPr lang="es-MX" sz="2400">
                <a:solidFill>
                  <a:schemeClr val="tx2"/>
                </a:solidFill>
                <a:latin typeface="Times New Roman" pitchFamily="18" charset="0"/>
                <a:cs typeface="Tahoma" pitchFamily="34" charset="0"/>
              </a:rPr>
              <a:t>.</a:t>
            </a:r>
            <a:r>
              <a:rPr lang="es-ES" sz="2400" b="1">
                <a:solidFill>
                  <a:schemeClr val="tx2"/>
                </a:solidFill>
                <a:latin typeface="Times New Roman" pitchFamily="18" charset="0"/>
                <a:cs typeface="Tahoma" pitchFamily="34" charset="0"/>
              </a:rPr>
              <a:t> (off-set)</a:t>
            </a:r>
            <a:r>
              <a:rPr lang="es-ES" sz="2400">
                <a:solidFill>
                  <a:schemeClr val="tx2"/>
                </a:solidFill>
                <a:latin typeface="Times New Roman" pitchFamily="18" charset="0"/>
                <a:cs typeface="Tahoma" pitchFamily="34" charset="0"/>
              </a:rPr>
              <a:t>.-En el caso ideal, la salida de un DAC será de cero volts, cuando el código a su entrada sea cero. Pero en la practica habrá un voltaje de caída muy pequeño para esta situación y se llama error de desplazamiento. Si este error de desplazamiento no se corrige se sumará a la salida del DAC.</a:t>
            </a:r>
          </a:p>
          <a:p>
            <a:pPr>
              <a:spcBef>
                <a:spcPct val="50000"/>
              </a:spcBef>
            </a:pPr>
            <a:endParaRPr lang="es-ES" sz="2400">
              <a:solidFill>
                <a:schemeClr val="tx2"/>
              </a:solidFill>
              <a:latin typeface="Times New Roman" pitchFamily="18" charset="0"/>
            </a:endParaRPr>
          </a:p>
        </p:txBody>
      </p:sp>
      <p:sp>
        <p:nvSpPr>
          <p:cNvPr id="3" name="Rectangle 5"/>
          <p:cNvSpPr txBox="1">
            <a:spLocks noChangeArrowheads="1"/>
          </p:cNvSpPr>
          <p:nvPr/>
        </p:nvSpPr>
        <p:spPr>
          <a:xfrm>
            <a:off x="1476375" y="404813"/>
            <a:ext cx="7151688" cy="1077912"/>
          </a:xfrm>
          <a:prstGeom prst="rect">
            <a:avLst/>
          </a:prstGeom>
          <a:noFill/>
        </p:spPr>
        <p:txBody>
          <a:bodyPr lIns="92075" tIns="46038" rIns="92075" bIns="46038"/>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MX"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Caracteristícas de un DAC</a:t>
            </a:r>
          </a:p>
        </p:txBody>
      </p:sp>
    </p:spTree>
    <p:extLst>
      <p:ext uri="{BB962C8B-B14F-4D97-AF65-F5344CB8AC3E}">
        <p14:creationId xmlns:p14="http://schemas.microsoft.com/office/powerpoint/2010/main" xmlns="" val="23329416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958850" y="1601788"/>
            <a:ext cx="7389813" cy="3195637"/>
          </a:xfrm>
          <a:prstGeom prst="rect">
            <a:avLst/>
          </a:prstGeom>
          <a:noFill/>
          <a:ln w="12700" cap="sq">
            <a:noFill/>
            <a:miter lim="800000"/>
            <a:headEnd type="none" w="sm" len="sm"/>
            <a:tailEnd type="none" w="sm" len="sm"/>
          </a:ln>
        </p:spPr>
        <p:txBody>
          <a:bodyPr>
            <a:spAutoFit/>
          </a:bodyPr>
          <a:lstStyle/>
          <a:p>
            <a:pPr algn="just">
              <a:spcBef>
                <a:spcPct val="50000"/>
              </a:spcBef>
            </a:pPr>
            <a:r>
              <a:rPr lang="es-MX" sz="2400" b="1">
                <a:solidFill>
                  <a:schemeClr val="tx2"/>
                </a:solidFill>
                <a:latin typeface="Times New Roman" pitchFamily="18" charset="0"/>
                <a:cs typeface="Tahoma" pitchFamily="34" charset="0"/>
              </a:rPr>
              <a:t>Ejemplo :</a:t>
            </a:r>
          </a:p>
          <a:p>
            <a:pPr algn="just">
              <a:spcBef>
                <a:spcPct val="50000"/>
              </a:spcBef>
            </a:pPr>
            <a:endParaRPr lang="es-MX" sz="2400">
              <a:solidFill>
                <a:schemeClr val="tx2"/>
              </a:solidFill>
              <a:latin typeface="Times New Roman" pitchFamily="18" charset="0"/>
              <a:cs typeface="Tahoma" pitchFamily="34" charset="0"/>
            </a:endParaRPr>
          </a:p>
          <a:p>
            <a:pPr algn="just">
              <a:spcBef>
                <a:spcPct val="50000"/>
              </a:spcBef>
            </a:pPr>
            <a:r>
              <a:rPr lang="es-MX" sz="2400">
                <a:solidFill>
                  <a:schemeClr val="tx2"/>
                </a:solidFill>
                <a:latin typeface="Times New Roman" pitchFamily="18" charset="0"/>
                <a:cs typeface="Tahoma" pitchFamily="34" charset="0"/>
              </a:rPr>
              <a:t>-</a:t>
            </a:r>
            <a:r>
              <a:rPr lang="es-ES" sz="2400">
                <a:solidFill>
                  <a:schemeClr val="tx2"/>
                </a:solidFill>
                <a:latin typeface="Times New Roman" pitchFamily="18" charset="0"/>
                <a:cs typeface="Tahoma" pitchFamily="34" charset="0"/>
              </a:rPr>
              <a:t>Un convertidor D/A de cinco bits tiene una corriente  cómo salida. Para una entrada digital de 10100, se produce una corriente de salida de 10 mA ¿Cuál será el valor de Isal para una entrada digital de 11101?</a:t>
            </a:r>
          </a:p>
          <a:p>
            <a:pPr algn="just">
              <a:spcBef>
                <a:spcPct val="50000"/>
              </a:spcBef>
            </a:pPr>
            <a:endParaRPr lang="es-ES" sz="2400">
              <a:solidFill>
                <a:schemeClr val="tx2"/>
              </a:solidFill>
              <a:latin typeface="Times New Roman" pitchFamily="18" charset="0"/>
              <a:cs typeface="Tahoma" pitchFamily="34" charset="0"/>
            </a:endParaRPr>
          </a:p>
        </p:txBody>
      </p:sp>
    </p:spTree>
    <p:extLst>
      <p:ext uri="{BB962C8B-B14F-4D97-AF65-F5344CB8AC3E}">
        <p14:creationId xmlns:p14="http://schemas.microsoft.com/office/powerpoint/2010/main" xmlns="" val="1192026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971550" y="1773238"/>
            <a:ext cx="7389813" cy="3387725"/>
          </a:xfrm>
          <a:prstGeom prst="rect">
            <a:avLst/>
          </a:prstGeom>
          <a:noFill/>
          <a:ln w="12700" cap="sq">
            <a:noFill/>
            <a:miter lim="800000"/>
            <a:headEnd type="none" w="sm" len="sm"/>
            <a:tailEnd type="none" w="sm" len="sm"/>
          </a:ln>
        </p:spPr>
        <p:txBody>
          <a:bodyPr>
            <a:spAutoFit/>
          </a:bodyPr>
          <a:lstStyle/>
          <a:p>
            <a:pPr algn="just">
              <a:spcBef>
                <a:spcPct val="50000"/>
              </a:spcBef>
            </a:pPr>
            <a:r>
              <a:rPr lang="es-MX" sz="2800" b="1">
                <a:solidFill>
                  <a:schemeClr val="tx2"/>
                </a:solidFill>
                <a:latin typeface="Times New Roman" pitchFamily="18" charset="0"/>
                <a:cs typeface="Tahoma" pitchFamily="34" charset="0"/>
              </a:rPr>
              <a:t>Ejemplo :</a:t>
            </a:r>
          </a:p>
          <a:p>
            <a:pPr algn="just">
              <a:spcBef>
                <a:spcPct val="50000"/>
              </a:spcBef>
            </a:pPr>
            <a:r>
              <a:rPr lang="es-ES" sz="2800">
                <a:solidFill>
                  <a:schemeClr val="tx2"/>
                </a:solidFill>
                <a:latin typeface="Times New Roman" pitchFamily="18" charset="0"/>
                <a:cs typeface="Tahoma" pitchFamily="34" charset="0"/>
              </a:rPr>
              <a:t>-</a:t>
            </a:r>
            <a:r>
              <a:rPr lang="es-MX" sz="2800">
                <a:solidFill>
                  <a:schemeClr val="tx2"/>
                </a:solidFill>
                <a:latin typeface="Times New Roman" pitchFamily="18" charset="0"/>
                <a:cs typeface="Tahoma" pitchFamily="34" charset="0"/>
              </a:rPr>
              <a:t> </a:t>
            </a:r>
            <a:r>
              <a:rPr lang="es-ES" sz="2800">
                <a:solidFill>
                  <a:schemeClr val="tx2"/>
                </a:solidFill>
                <a:latin typeface="Times New Roman" pitchFamily="18" charset="0"/>
                <a:cs typeface="Tahoma" pitchFamily="34" charset="0"/>
              </a:rPr>
              <a:t>¿Cuál es el porcentaje de resolución experimentado por un DAC de 8 bits que genera 1.0 V para una entrada digital de 00110010?</a:t>
            </a:r>
          </a:p>
          <a:p>
            <a:pPr algn="just">
              <a:spcBef>
                <a:spcPct val="50000"/>
              </a:spcBef>
            </a:pPr>
            <a:endParaRPr lang="es-ES" sz="2800">
              <a:solidFill>
                <a:schemeClr val="tx2"/>
              </a:solidFill>
              <a:latin typeface="Times New Roman" pitchFamily="18" charset="0"/>
              <a:cs typeface="Tahoma" pitchFamily="34" charset="0"/>
            </a:endParaRPr>
          </a:p>
          <a:p>
            <a:pPr algn="just">
              <a:spcBef>
                <a:spcPct val="50000"/>
              </a:spcBef>
            </a:pPr>
            <a:endParaRPr lang="es-ES" sz="3200">
              <a:latin typeface="Times New Roman" pitchFamily="18" charset="0"/>
              <a:cs typeface="Tahoma" pitchFamily="34" charset="0"/>
            </a:endParaRPr>
          </a:p>
        </p:txBody>
      </p:sp>
    </p:spTree>
    <p:extLst>
      <p:ext uri="{BB962C8B-B14F-4D97-AF65-F5344CB8AC3E}">
        <p14:creationId xmlns:p14="http://schemas.microsoft.com/office/powerpoint/2010/main" xmlns="" val="21929571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958850" y="1447800"/>
            <a:ext cx="7389813" cy="4838700"/>
          </a:xfrm>
          <a:prstGeom prst="rect">
            <a:avLst/>
          </a:prstGeom>
          <a:noFill/>
          <a:ln w="12700" cap="sq">
            <a:noFill/>
            <a:miter lim="800000"/>
            <a:headEnd type="none" w="sm" len="sm"/>
            <a:tailEnd type="none" w="sm" len="sm"/>
          </a:ln>
        </p:spPr>
        <p:txBody>
          <a:bodyPr>
            <a:spAutoFit/>
          </a:bodyPr>
          <a:lstStyle/>
          <a:p>
            <a:pPr algn="just">
              <a:spcBef>
                <a:spcPct val="50000"/>
              </a:spcBef>
            </a:pPr>
            <a:r>
              <a:rPr lang="es-ES" sz="2400" b="1">
                <a:solidFill>
                  <a:schemeClr val="tx2"/>
                </a:solidFill>
                <a:latin typeface="Times New Roman" pitchFamily="18" charset="0"/>
                <a:cs typeface="Tahoma" pitchFamily="34" charset="0"/>
              </a:rPr>
              <a:t>DAC BIPOLAR.</a:t>
            </a:r>
          </a:p>
          <a:p>
            <a:pPr algn="just">
              <a:spcBef>
                <a:spcPct val="50000"/>
              </a:spcBef>
            </a:pPr>
            <a:r>
              <a:rPr lang="es-ES" sz="2400">
                <a:solidFill>
                  <a:schemeClr val="tx2"/>
                </a:solidFill>
                <a:latin typeface="Times New Roman" pitchFamily="18" charset="0"/>
                <a:cs typeface="Tahoma" pitchFamily="34" charset="0"/>
              </a:rPr>
              <a:t>Hasta este momento </a:t>
            </a:r>
            <a:r>
              <a:rPr lang="es-MX" sz="2400">
                <a:solidFill>
                  <a:schemeClr val="tx2"/>
                </a:solidFill>
                <a:latin typeface="Times New Roman" pitchFamily="18" charset="0"/>
                <a:cs typeface="Tahoma" pitchFamily="34" charset="0"/>
              </a:rPr>
              <a:t>se ha</a:t>
            </a:r>
            <a:r>
              <a:rPr lang="es-ES" sz="2400">
                <a:solidFill>
                  <a:schemeClr val="tx2"/>
                </a:solidFill>
                <a:latin typeface="Times New Roman" pitchFamily="18" charset="0"/>
                <a:cs typeface="Tahoma" pitchFamily="34" charset="0"/>
              </a:rPr>
              <a:t> supuesto que la entrada binaria al DAC es un número binario sin signo y que la salida del DAC es un voltaje o corriente positiva. Algunos DAC's están diseñados para producir valores positivos como negativos, tales como </a:t>
            </a:r>
          </a:p>
          <a:p>
            <a:pPr algn="just">
              <a:spcBef>
                <a:spcPct val="50000"/>
              </a:spcBef>
            </a:pPr>
            <a:r>
              <a:rPr lang="es-ES" sz="2400">
                <a:solidFill>
                  <a:schemeClr val="tx2"/>
                </a:solidFill>
                <a:latin typeface="Times New Roman" pitchFamily="18" charset="0"/>
                <a:cs typeface="Tahoma" pitchFamily="34" charset="0"/>
              </a:rPr>
              <a:t>			-10V a +10V.</a:t>
            </a:r>
          </a:p>
          <a:p>
            <a:pPr algn="just">
              <a:spcBef>
                <a:spcPct val="50000"/>
              </a:spcBef>
            </a:pPr>
            <a:r>
              <a:rPr lang="es-ES" sz="2400">
                <a:solidFill>
                  <a:schemeClr val="tx2"/>
                </a:solidFill>
                <a:latin typeface="Times New Roman" pitchFamily="18" charset="0"/>
                <a:cs typeface="Tahoma" pitchFamily="34" charset="0"/>
              </a:rPr>
              <a:t>En general lo anterior se hace utilizando la entrada binaria como un número con signo, donde el MSB es el bit de signo (0 para + y 1 para -).</a:t>
            </a:r>
          </a:p>
          <a:p>
            <a:pPr algn="just">
              <a:spcBef>
                <a:spcPct val="50000"/>
              </a:spcBef>
            </a:pPr>
            <a:endParaRPr lang="es-ES" sz="2400">
              <a:solidFill>
                <a:schemeClr val="tx2"/>
              </a:solidFill>
              <a:latin typeface="Times New Roman" pitchFamily="18" charset="0"/>
              <a:cs typeface="Tahoma" pitchFamily="34" charset="0"/>
            </a:endParaRPr>
          </a:p>
        </p:txBody>
      </p:sp>
      <p:sp>
        <p:nvSpPr>
          <p:cNvPr id="3" name="Rectangle 5"/>
          <p:cNvSpPr txBox="1">
            <a:spLocks noChangeArrowheads="1"/>
          </p:cNvSpPr>
          <p:nvPr/>
        </p:nvSpPr>
        <p:spPr>
          <a:xfrm>
            <a:off x="1476375" y="404813"/>
            <a:ext cx="7151688" cy="1077912"/>
          </a:xfrm>
          <a:prstGeom prst="rect">
            <a:avLst/>
          </a:prstGeom>
          <a:noFill/>
        </p:spPr>
        <p:txBody>
          <a:bodyPr lIns="92075" tIns="46038" rIns="92075" bIns="46038"/>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MX"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CONVERTIDOR D/A</a:t>
            </a:r>
          </a:p>
        </p:txBody>
      </p:sp>
    </p:spTree>
    <p:extLst>
      <p:ext uri="{BB962C8B-B14F-4D97-AF65-F5344CB8AC3E}">
        <p14:creationId xmlns:p14="http://schemas.microsoft.com/office/powerpoint/2010/main" xmlns="" val="27359013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958850" y="1447800"/>
            <a:ext cx="7389813" cy="4473575"/>
          </a:xfrm>
          <a:prstGeom prst="rect">
            <a:avLst/>
          </a:prstGeom>
          <a:noFill/>
          <a:ln w="12700" cap="sq">
            <a:noFill/>
            <a:miter lim="800000"/>
            <a:headEnd type="none" w="sm" len="sm"/>
            <a:tailEnd type="none" w="sm" len="sm"/>
          </a:ln>
        </p:spPr>
        <p:txBody>
          <a:bodyPr>
            <a:spAutoFit/>
          </a:bodyPr>
          <a:lstStyle/>
          <a:p>
            <a:pPr algn="just">
              <a:spcBef>
                <a:spcPct val="50000"/>
              </a:spcBef>
            </a:pPr>
            <a:endParaRPr lang="es-ES" sz="2400">
              <a:solidFill>
                <a:schemeClr val="tx2"/>
              </a:solidFill>
              <a:latin typeface="Times New Roman" pitchFamily="18" charset="0"/>
              <a:cs typeface="Tahoma" pitchFamily="34" charset="0"/>
            </a:endParaRPr>
          </a:p>
          <a:p>
            <a:pPr algn="just">
              <a:spcBef>
                <a:spcPct val="50000"/>
              </a:spcBef>
            </a:pPr>
            <a:r>
              <a:rPr lang="es-ES" sz="2400">
                <a:solidFill>
                  <a:schemeClr val="tx2"/>
                </a:solidFill>
                <a:latin typeface="Times New Roman" pitchFamily="18" charset="0"/>
                <a:cs typeface="Tahoma" pitchFamily="34" charset="0"/>
              </a:rPr>
              <a:t>Con frecuencia, los valores de entrada negativos están representados en forma de complemento a dos, aunque algunos DAC'S utilizan la forma de magnitud verdadera.</a:t>
            </a:r>
          </a:p>
          <a:p>
            <a:pPr algn="just">
              <a:spcBef>
                <a:spcPct val="50000"/>
              </a:spcBef>
            </a:pPr>
            <a:r>
              <a:rPr lang="es-ES" sz="2400">
                <a:solidFill>
                  <a:schemeClr val="tx2"/>
                </a:solidFill>
                <a:latin typeface="Times New Roman" pitchFamily="18" charset="0"/>
                <a:cs typeface="Tahoma" pitchFamily="34" charset="0"/>
              </a:rPr>
              <a:t>Por ejemplo, suponga que tenemos un DAC bipolar de 6 bits que utiliza el sistema de complemento a dos y que ofrece una resolución de 0.2Volts. Los valores binarios en la entrada varían de 100000 (-32) a 011111 (+31) para producir salidas analógicas que van desde               hasta.                       	Entre estos limites negativos y positivos existen 63 pasos o escalones de 0.2V.</a:t>
            </a:r>
          </a:p>
        </p:txBody>
      </p:sp>
      <p:sp>
        <p:nvSpPr>
          <p:cNvPr id="3" name="Text Box 7"/>
          <p:cNvSpPr txBox="1">
            <a:spLocks noChangeArrowheads="1"/>
          </p:cNvSpPr>
          <p:nvPr/>
        </p:nvSpPr>
        <p:spPr bwMode="auto">
          <a:xfrm>
            <a:off x="6300788" y="4724400"/>
            <a:ext cx="1152525" cy="457200"/>
          </a:xfrm>
          <a:prstGeom prst="rect">
            <a:avLst/>
          </a:prstGeom>
          <a:noFill/>
          <a:ln w="9525">
            <a:noFill/>
            <a:miter lim="800000"/>
            <a:headEnd/>
            <a:tailEnd/>
          </a:ln>
        </p:spPr>
        <p:txBody>
          <a:bodyPr>
            <a:spAutoFit/>
          </a:bodyPr>
          <a:lstStyle/>
          <a:p>
            <a:pPr>
              <a:spcBef>
                <a:spcPct val="50000"/>
              </a:spcBef>
            </a:pPr>
            <a:r>
              <a:rPr lang="es-ES" sz="2400" b="1">
                <a:solidFill>
                  <a:schemeClr val="tx2"/>
                </a:solidFill>
              </a:rPr>
              <a:t>-6.4V</a:t>
            </a:r>
          </a:p>
        </p:txBody>
      </p:sp>
      <p:sp>
        <p:nvSpPr>
          <p:cNvPr id="4" name="Text Box 8"/>
          <p:cNvSpPr txBox="1">
            <a:spLocks noChangeArrowheads="1"/>
          </p:cNvSpPr>
          <p:nvPr/>
        </p:nvSpPr>
        <p:spPr bwMode="auto">
          <a:xfrm>
            <a:off x="1042988" y="5084763"/>
            <a:ext cx="1152525" cy="457200"/>
          </a:xfrm>
          <a:prstGeom prst="rect">
            <a:avLst/>
          </a:prstGeom>
          <a:noFill/>
          <a:ln w="9525">
            <a:noFill/>
            <a:miter lim="800000"/>
            <a:headEnd/>
            <a:tailEnd/>
          </a:ln>
        </p:spPr>
        <p:txBody>
          <a:bodyPr>
            <a:spAutoFit/>
          </a:bodyPr>
          <a:lstStyle/>
          <a:p>
            <a:pPr>
              <a:spcBef>
                <a:spcPct val="50000"/>
              </a:spcBef>
            </a:pPr>
            <a:r>
              <a:rPr lang="es-ES" sz="2400" b="1">
                <a:solidFill>
                  <a:schemeClr val="tx2"/>
                </a:solidFill>
              </a:rPr>
              <a:t>6.2V</a:t>
            </a:r>
          </a:p>
        </p:txBody>
      </p:sp>
      <p:sp>
        <p:nvSpPr>
          <p:cNvPr id="5" name="Rectangle 2"/>
          <p:cNvSpPr>
            <a:spLocks noChangeArrowheads="1"/>
          </p:cNvSpPr>
          <p:nvPr/>
        </p:nvSpPr>
        <p:spPr bwMode="auto">
          <a:xfrm>
            <a:off x="1643063" y="214313"/>
            <a:ext cx="6858000" cy="1143000"/>
          </a:xfrm>
          <a:prstGeom prst="rect">
            <a:avLst/>
          </a:prstGeom>
          <a:noFill/>
          <a:ln w="9525">
            <a:noFill/>
            <a:miter lim="800000"/>
            <a:headEnd/>
            <a:tailEnd/>
          </a:ln>
        </p:spPr>
        <p:txBody>
          <a:bodyPr anchor="ctr"/>
          <a:lstStyle/>
          <a:p>
            <a:r>
              <a:rPr lang="es-ES" sz="2400" b="1">
                <a:solidFill>
                  <a:schemeClr val="tx2"/>
                </a:solidFill>
              </a:rPr>
              <a:t>DAC BIPOLAR</a:t>
            </a:r>
            <a:endParaRPr lang="es-ES" sz="2400">
              <a:solidFill>
                <a:schemeClr val="tx2"/>
              </a:solidFill>
            </a:endParaRPr>
          </a:p>
        </p:txBody>
      </p:sp>
    </p:spTree>
    <p:extLst>
      <p:ext uri="{BB962C8B-B14F-4D97-AF65-F5344CB8AC3E}">
        <p14:creationId xmlns:p14="http://schemas.microsoft.com/office/powerpoint/2010/main" xmlns="" val="339109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403350" y="2133600"/>
            <a:ext cx="6842125" cy="3195638"/>
          </a:xfrm>
          <a:prstGeom prst="rect">
            <a:avLst/>
          </a:prstGeom>
          <a:noFill/>
          <a:ln w="12700" cap="sq">
            <a:noFill/>
            <a:miter lim="800000"/>
            <a:headEnd type="none" w="sm" len="sm"/>
            <a:tailEnd type="none" w="sm" len="sm"/>
          </a:ln>
        </p:spPr>
        <p:txBody>
          <a:bodyPr>
            <a:spAutoFit/>
          </a:bodyPr>
          <a:lstStyle/>
          <a:p>
            <a:pPr algn="just">
              <a:spcBef>
                <a:spcPct val="50000"/>
              </a:spcBef>
            </a:pPr>
            <a:r>
              <a:rPr lang="es-ES" sz="2400">
                <a:solidFill>
                  <a:schemeClr val="tx2"/>
                </a:solidFill>
                <a:latin typeface="Times New Roman" pitchFamily="18" charset="0"/>
                <a:cs typeface="Tahoma" pitchFamily="34" charset="0"/>
              </a:rPr>
              <a:t>Un convertidor A/D toma un voltaje de entrada analógico y después de cierto tiempo produce un código de salida digital que representa la entrada analógica. El proceso de conversión A/D es generalmente más complejo y largo que el proceso D/A, y se han creado y utilizado muchos métodos</a:t>
            </a:r>
            <a:r>
              <a:rPr lang="es-MX" sz="2400">
                <a:solidFill>
                  <a:schemeClr val="tx2"/>
                </a:solidFill>
                <a:latin typeface="Times New Roman" pitchFamily="18" charset="0"/>
                <a:cs typeface="Tahoma" pitchFamily="34" charset="0"/>
              </a:rPr>
              <a:t>.</a:t>
            </a:r>
          </a:p>
          <a:p>
            <a:pPr algn="just">
              <a:spcBef>
                <a:spcPct val="50000"/>
              </a:spcBef>
            </a:pPr>
            <a:r>
              <a:rPr lang="es-ES" sz="2400">
                <a:solidFill>
                  <a:schemeClr val="tx2"/>
                </a:solidFill>
                <a:latin typeface="Times New Roman" pitchFamily="18" charset="0"/>
                <a:cs typeface="Tahoma" pitchFamily="34" charset="0"/>
              </a:rPr>
              <a:t>Algunos ADC comunes utilizan un DAC como parte de sus circuitos.</a:t>
            </a:r>
          </a:p>
        </p:txBody>
      </p:sp>
      <p:sp>
        <p:nvSpPr>
          <p:cNvPr id="3" name="Rectangle 2"/>
          <p:cNvSpPr>
            <a:spLocks noChangeArrowheads="1"/>
          </p:cNvSpPr>
          <p:nvPr/>
        </p:nvSpPr>
        <p:spPr bwMode="auto">
          <a:xfrm>
            <a:off x="1643063" y="214313"/>
            <a:ext cx="6858000" cy="1143000"/>
          </a:xfrm>
          <a:prstGeom prst="rect">
            <a:avLst/>
          </a:prstGeom>
          <a:noFill/>
          <a:ln w="9525">
            <a:noFill/>
            <a:miter lim="800000"/>
            <a:headEnd/>
            <a:tailEnd/>
          </a:ln>
        </p:spPr>
        <p:txBody>
          <a:bodyPr anchor="ctr"/>
          <a:lstStyle/>
          <a:p>
            <a:r>
              <a:rPr lang="es-ES" sz="3200" b="1">
                <a:solidFill>
                  <a:schemeClr val="tx2"/>
                </a:solidFill>
              </a:rPr>
              <a:t>Conversión Analógico/Digital (ADC)</a:t>
            </a:r>
            <a:endParaRPr lang="es-ES" sz="2400">
              <a:solidFill>
                <a:schemeClr val="tx2"/>
              </a:solidFill>
            </a:endParaRPr>
          </a:p>
        </p:txBody>
      </p:sp>
    </p:spTree>
    <p:extLst>
      <p:ext uri="{BB962C8B-B14F-4D97-AF65-F5344CB8AC3E}">
        <p14:creationId xmlns:p14="http://schemas.microsoft.com/office/powerpoint/2010/main" xmlns="" val="1834240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43063" y="214313"/>
            <a:ext cx="68580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Conversión Analógico/Digital (ADC)</a:t>
            </a:r>
            <a:endParaRPr kumimoji="0" lang="es-E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Rectangle 2"/>
          <p:cNvSpPr txBox="1">
            <a:spLocks noChangeArrowheads="1"/>
          </p:cNvSpPr>
          <p:nvPr/>
        </p:nvSpPr>
        <p:spPr bwMode="auto">
          <a:xfrm>
            <a:off x="285750" y="5786438"/>
            <a:ext cx="3422650" cy="857250"/>
          </a:xfrm>
          <a:prstGeom prst="rect">
            <a:avLst/>
          </a:prstGeom>
          <a:noFill/>
          <a:ln w="9525">
            <a:noFill/>
            <a:miter lim="800000"/>
            <a:headEnd/>
            <a:tailEnd/>
          </a:ln>
        </p:spPr>
        <p:txBody>
          <a:bodyPr anchor="ctr"/>
          <a:lstStyle/>
          <a:p>
            <a:r>
              <a:rPr lang="es-ES" b="1">
                <a:solidFill>
                  <a:schemeClr val="tx2"/>
                </a:solidFill>
              </a:rPr>
              <a:t>ADC DE RAMPA DIGITAL</a:t>
            </a:r>
          </a:p>
        </p:txBody>
      </p:sp>
      <p:pic>
        <p:nvPicPr>
          <p:cNvPr id="4" name="Picture 2"/>
          <p:cNvPicPr>
            <a:picLocks noChangeAspect="1" noChangeArrowheads="1"/>
          </p:cNvPicPr>
          <p:nvPr/>
        </p:nvPicPr>
        <p:blipFill>
          <a:blip r:embed="rId2" cstate="print"/>
          <a:srcRect/>
          <a:stretch>
            <a:fillRect/>
          </a:stretch>
        </p:blipFill>
        <p:spPr bwMode="auto">
          <a:xfrm>
            <a:off x="1428750" y="1714500"/>
            <a:ext cx="6848475" cy="4357688"/>
          </a:xfrm>
          <a:prstGeom prst="rect">
            <a:avLst/>
          </a:prstGeom>
          <a:noFill/>
          <a:ln w="9525">
            <a:noFill/>
            <a:miter lim="800000"/>
            <a:headEnd/>
            <a:tailEnd/>
          </a:ln>
        </p:spPr>
      </p:pic>
    </p:spTree>
    <p:extLst>
      <p:ext uri="{BB962C8B-B14F-4D97-AF65-F5344CB8AC3E}">
        <p14:creationId xmlns:p14="http://schemas.microsoft.com/office/powerpoint/2010/main" xmlns="" val="24031199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43063" y="214313"/>
            <a:ext cx="6858000" cy="1143000"/>
          </a:xfrm>
          <a:prstGeom prst="rect">
            <a:avLst/>
          </a:prstGeom>
          <a:noFill/>
          <a:ln w="9525">
            <a:noFill/>
            <a:miter lim="800000"/>
            <a:headEnd/>
            <a:tailEnd/>
          </a:ln>
          <a:effectLst/>
        </p:spPr>
        <p:txBody>
          <a:bodyPr vert="horz" wrap="square" lIns="92075" tIns="46037" rIns="92075" bIns="4603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Conversión Analógico/Digital (ADC)</a:t>
            </a:r>
            <a:endParaRPr kumimoji="0" lang="es-E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Rectangle 2"/>
          <p:cNvSpPr txBox="1">
            <a:spLocks noChangeArrowheads="1"/>
          </p:cNvSpPr>
          <p:nvPr/>
        </p:nvSpPr>
        <p:spPr bwMode="auto">
          <a:xfrm>
            <a:off x="285750" y="5786438"/>
            <a:ext cx="3422650" cy="857250"/>
          </a:xfrm>
          <a:prstGeom prst="rect">
            <a:avLst/>
          </a:prstGeom>
          <a:noFill/>
          <a:ln w="9525">
            <a:noFill/>
            <a:miter lim="800000"/>
            <a:headEnd/>
            <a:tailEnd/>
          </a:ln>
        </p:spPr>
        <p:txBody>
          <a:bodyPr anchor="ctr"/>
          <a:lstStyle/>
          <a:p>
            <a:r>
              <a:rPr lang="es-ES" b="1">
                <a:solidFill>
                  <a:schemeClr val="tx2"/>
                </a:solidFill>
              </a:rPr>
              <a:t>ADC DE RAMPA DIGITAL</a:t>
            </a:r>
          </a:p>
        </p:txBody>
      </p:sp>
      <p:pic>
        <p:nvPicPr>
          <p:cNvPr id="4" name="Picture 5"/>
          <p:cNvPicPr>
            <a:picLocks noChangeAspect="1" noChangeArrowheads="1"/>
          </p:cNvPicPr>
          <p:nvPr/>
        </p:nvPicPr>
        <p:blipFill>
          <a:blip r:embed="rId2" cstate="print"/>
          <a:srcRect/>
          <a:stretch>
            <a:fillRect/>
          </a:stretch>
        </p:blipFill>
        <p:spPr bwMode="auto">
          <a:xfrm>
            <a:off x="2771775" y="1341438"/>
            <a:ext cx="4510088" cy="4581525"/>
          </a:xfrm>
          <a:prstGeom prst="rect">
            <a:avLst/>
          </a:prstGeom>
          <a:noFill/>
          <a:ln w="9525">
            <a:noFill/>
            <a:miter lim="800000"/>
            <a:headEnd/>
            <a:tailEnd/>
          </a:ln>
        </p:spPr>
      </p:pic>
      <p:sp>
        <p:nvSpPr>
          <p:cNvPr id="5" name="Text Box 6"/>
          <p:cNvSpPr txBox="1">
            <a:spLocks noChangeArrowheads="1"/>
          </p:cNvSpPr>
          <p:nvPr/>
        </p:nvSpPr>
        <p:spPr bwMode="auto">
          <a:xfrm>
            <a:off x="2268538" y="2781300"/>
            <a:ext cx="1584325" cy="274638"/>
          </a:xfrm>
          <a:prstGeom prst="rect">
            <a:avLst/>
          </a:prstGeom>
          <a:solidFill>
            <a:schemeClr val="bg1"/>
          </a:solidFill>
          <a:ln w="9525">
            <a:noFill/>
            <a:miter lim="800000"/>
            <a:headEnd/>
            <a:tailEnd/>
          </a:ln>
        </p:spPr>
        <p:txBody>
          <a:bodyPr>
            <a:spAutoFit/>
          </a:bodyPr>
          <a:lstStyle/>
          <a:p>
            <a:pPr>
              <a:spcBef>
                <a:spcPct val="50000"/>
              </a:spcBef>
            </a:pPr>
            <a:r>
              <a:rPr lang="es-MX" sz="1200"/>
              <a:t>Voltaje de referencia</a:t>
            </a:r>
            <a:endParaRPr lang="es-ES" sz="1200"/>
          </a:p>
        </p:txBody>
      </p:sp>
    </p:spTree>
    <p:extLst>
      <p:ext uri="{BB962C8B-B14F-4D97-AF65-F5344CB8AC3E}">
        <p14:creationId xmlns:p14="http://schemas.microsoft.com/office/powerpoint/2010/main" xmlns="" val="168094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8" name="Picture 6"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6970" name="Rectangle 10"/>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sp>
        <p:nvSpPr>
          <p:cNvPr id="296972" name="Rectangle 12"/>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sp>
        <p:nvSpPr>
          <p:cNvPr id="296974" name="Rectangle 14"/>
          <p:cNvSpPr>
            <a:spLocks noChangeArrowheads="1"/>
          </p:cNvSpPr>
          <p:nvPr/>
        </p:nvSpPr>
        <p:spPr bwMode="auto">
          <a:xfrm>
            <a:off x="0" y="-350838"/>
            <a:ext cx="184150" cy="701676"/>
          </a:xfrm>
          <a:prstGeom prst="rect">
            <a:avLst/>
          </a:prstGeom>
          <a:noFill/>
          <a:ln w="9525" cap="flat" cmpd="sng" algn="ctr">
            <a:noFill/>
            <a:prstDash val="solid"/>
            <a:miter lim="800000"/>
            <a:headEnd/>
            <a:tailEnd/>
          </a:ln>
          <a:effectLst/>
        </p:spPr>
        <p:txBody>
          <a:bodyPr wrap="none" anchor="ctr">
            <a:spAutoFit/>
          </a:bodyPr>
          <a:lstStyle/>
          <a:p>
            <a:pPr>
              <a:defRPr/>
            </a:pPr>
            <a:endParaRPr lang="es-ES"/>
          </a:p>
        </p:txBody>
      </p:sp>
      <p:sp>
        <p:nvSpPr>
          <p:cNvPr id="12" name="Rectangle 2"/>
          <p:cNvSpPr>
            <a:spLocks noChangeArrowheads="1"/>
          </p:cNvSpPr>
          <p:nvPr/>
        </p:nvSpPr>
        <p:spPr bwMode="auto">
          <a:xfrm>
            <a:off x="1434789" y="1237382"/>
            <a:ext cx="6858000" cy="1358900"/>
          </a:xfrm>
          <a:prstGeom prst="rect">
            <a:avLst/>
          </a:prstGeom>
          <a:noFill/>
          <a:ln w="9525">
            <a:noFill/>
            <a:miter lim="800000"/>
            <a:headEnd/>
            <a:tailEnd/>
          </a:ln>
        </p:spPr>
        <p:txBody>
          <a:bodyPr anchor="ctr"/>
          <a:lstStyle/>
          <a:p>
            <a:endParaRPr lang="es-ES" sz="1600" b="1" dirty="0">
              <a:solidFill>
                <a:srgbClr val="C00000"/>
              </a:solidFill>
            </a:endParaRPr>
          </a:p>
          <a:p>
            <a:r>
              <a:rPr lang="es-ES" sz="1600" b="1" dirty="0" smtClean="0">
                <a:solidFill>
                  <a:schemeClr val="tx2"/>
                </a:solidFill>
                <a:latin typeface="Tahoma" pitchFamily="34" charset="0"/>
                <a:ea typeface="Tahoma" pitchFamily="34" charset="0"/>
                <a:cs typeface="Tahoma" pitchFamily="34" charset="0"/>
              </a:rPr>
              <a:t>Matemáticamente las SEÑALES </a:t>
            </a:r>
            <a:r>
              <a:rPr lang="es-ES" sz="1600" b="1" dirty="0">
                <a:solidFill>
                  <a:schemeClr val="tx2"/>
                </a:solidFill>
                <a:latin typeface="Tahoma" pitchFamily="34" charset="0"/>
                <a:ea typeface="Tahoma" pitchFamily="34" charset="0"/>
                <a:cs typeface="Tahoma" pitchFamily="34" charset="0"/>
              </a:rPr>
              <a:t>son funciones de una o más variables independientes. Ejemplo: la señal de voz (es una función del tiempo), una imagen fotográfica(es una función del brillo respecto a dos variables espaciales), una imagen de video(es una función del brillo respecto a dos variables espaciales y al tiempo).</a:t>
            </a:r>
          </a:p>
          <a:p>
            <a:endParaRPr lang="es-ES" sz="800" b="1" dirty="0">
              <a:solidFill>
                <a:schemeClr val="tx2"/>
              </a:solidFill>
            </a:endParaRPr>
          </a:p>
          <a:p>
            <a:endParaRPr lang="es-ES" sz="800" b="1" dirty="0">
              <a:solidFill>
                <a:schemeClr val="tx2"/>
              </a:solidFill>
            </a:endParaRPr>
          </a:p>
        </p:txBody>
      </p:sp>
      <p:sp>
        <p:nvSpPr>
          <p:cNvPr id="13" name="Rectangle 2"/>
          <p:cNvSpPr>
            <a:spLocks noChangeArrowheads="1"/>
          </p:cNvSpPr>
          <p:nvPr/>
        </p:nvSpPr>
        <p:spPr bwMode="auto">
          <a:xfrm>
            <a:off x="1434789" y="3137280"/>
            <a:ext cx="6858000" cy="2143125"/>
          </a:xfrm>
          <a:prstGeom prst="rect">
            <a:avLst/>
          </a:prstGeom>
          <a:noFill/>
          <a:ln w="9525">
            <a:noFill/>
            <a:miter lim="800000"/>
            <a:headEnd/>
            <a:tailEnd/>
          </a:ln>
        </p:spPr>
        <p:txBody>
          <a:bodyPr anchor="ctr"/>
          <a:lstStyle/>
          <a:p>
            <a:endParaRPr lang="es-ES" sz="1600" b="1" dirty="0">
              <a:solidFill>
                <a:srgbClr val="C00000"/>
              </a:solidFill>
            </a:endParaRPr>
          </a:p>
          <a:p>
            <a:endParaRPr lang="es-ES" sz="1600" b="1" dirty="0">
              <a:solidFill>
                <a:srgbClr val="C00000"/>
              </a:solidFill>
            </a:endParaRPr>
          </a:p>
          <a:p>
            <a:endParaRPr lang="es-ES" sz="1600" b="1" dirty="0">
              <a:solidFill>
                <a:srgbClr val="C00000"/>
              </a:solidFill>
            </a:endParaRPr>
          </a:p>
          <a:p>
            <a:r>
              <a:rPr lang="es-ES" sz="1600" b="1" dirty="0">
                <a:solidFill>
                  <a:srgbClr val="C00000"/>
                </a:solidFill>
                <a:latin typeface="Tahoma" pitchFamily="34" charset="0"/>
                <a:ea typeface="Tahoma" pitchFamily="34" charset="0"/>
                <a:cs typeface="Tahoma" pitchFamily="34" charset="0"/>
              </a:rPr>
              <a:t>LA VARIABLE INDEPENDIENTE DE LA REPRESENTACION MATEMATICA DE UNA SEÑAL PUEDE SER CONTINUA O DISCRETA</a:t>
            </a:r>
            <a:endParaRPr lang="es-ES" sz="1600" b="1" dirty="0">
              <a:solidFill>
                <a:schemeClr val="tx2"/>
              </a:solidFill>
              <a:latin typeface="Tahoma" pitchFamily="34" charset="0"/>
              <a:ea typeface="Tahoma" pitchFamily="34" charset="0"/>
              <a:cs typeface="Tahoma" pitchFamily="34" charset="0"/>
            </a:endParaRPr>
          </a:p>
          <a:p>
            <a:endParaRPr lang="es-ES" sz="1400" b="1" dirty="0">
              <a:solidFill>
                <a:schemeClr val="tx2"/>
              </a:solidFill>
              <a:latin typeface="Tahoma" pitchFamily="34" charset="0"/>
              <a:ea typeface="Tahoma" pitchFamily="34" charset="0"/>
              <a:cs typeface="Tahoma" pitchFamily="34" charset="0"/>
            </a:endParaRPr>
          </a:p>
          <a:p>
            <a:endParaRPr lang="es-ES" sz="1400" b="1" dirty="0">
              <a:solidFill>
                <a:schemeClr val="tx2"/>
              </a:solidFill>
            </a:endParaRPr>
          </a:p>
          <a:p>
            <a:r>
              <a:rPr lang="es-ES" sz="1400" b="1" dirty="0">
                <a:solidFill>
                  <a:schemeClr val="tx2"/>
                </a:solidFill>
              </a:rPr>
              <a:t>  </a:t>
            </a:r>
          </a:p>
          <a:p>
            <a:endParaRPr lang="es-ES" sz="3600" b="1" dirty="0">
              <a:solidFill>
                <a:schemeClr val="tx2"/>
              </a:solidFill>
            </a:endParaRPr>
          </a:p>
        </p:txBody>
      </p:sp>
    </p:spTree>
    <p:extLst>
      <p:ext uri="{BB962C8B-B14F-4D97-AF65-F5344CB8AC3E}">
        <p14:creationId xmlns:p14="http://schemas.microsoft.com/office/powerpoint/2010/main" xmlns="" val="119913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43063" y="214313"/>
            <a:ext cx="6858000" cy="1143000"/>
          </a:xfrm>
          <a:prstGeom prst="rect">
            <a:avLst/>
          </a:prstGeom>
          <a:noFill/>
          <a:ln w="9525">
            <a:noFill/>
            <a:miter lim="800000"/>
            <a:headEnd/>
            <a:tailEnd/>
          </a:ln>
          <a:effectLst/>
        </p:spPr>
        <p:txBody>
          <a:bodyPr vert="horz" wrap="square" lIns="92075" tIns="46037" rIns="92075" bIns="4603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Conversión Analógico/Digital (ADC)</a:t>
            </a:r>
            <a:endParaRPr kumimoji="0" lang="es-E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Rectangle 2"/>
          <p:cNvSpPr txBox="1">
            <a:spLocks noChangeArrowheads="1"/>
          </p:cNvSpPr>
          <p:nvPr/>
        </p:nvSpPr>
        <p:spPr bwMode="auto">
          <a:xfrm>
            <a:off x="285750" y="5786438"/>
            <a:ext cx="3422650" cy="857250"/>
          </a:xfrm>
          <a:prstGeom prst="rect">
            <a:avLst/>
          </a:prstGeom>
          <a:noFill/>
          <a:ln w="9525">
            <a:noFill/>
            <a:miter lim="800000"/>
            <a:headEnd/>
            <a:tailEnd/>
          </a:ln>
        </p:spPr>
        <p:txBody>
          <a:bodyPr anchor="ctr"/>
          <a:lstStyle/>
          <a:p>
            <a:r>
              <a:rPr lang="es-ES" b="1">
                <a:solidFill>
                  <a:schemeClr val="tx2"/>
                </a:solidFill>
              </a:rPr>
              <a:t>ADC DE RAMPA DIGITAL</a:t>
            </a:r>
          </a:p>
        </p:txBody>
      </p:sp>
      <p:sp>
        <p:nvSpPr>
          <p:cNvPr id="4" name="Text Box 5"/>
          <p:cNvSpPr txBox="1">
            <a:spLocks noChangeArrowheads="1"/>
          </p:cNvSpPr>
          <p:nvPr/>
        </p:nvSpPr>
        <p:spPr bwMode="auto">
          <a:xfrm>
            <a:off x="958850" y="1447800"/>
            <a:ext cx="7389813" cy="4108450"/>
          </a:xfrm>
          <a:prstGeom prst="rect">
            <a:avLst/>
          </a:prstGeom>
          <a:noFill/>
          <a:ln w="12700" cap="sq">
            <a:noFill/>
            <a:miter lim="800000"/>
            <a:headEnd type="none" w="sm" len="sm"/>
            <a:tailEnd type="none" w="sm" len="sm"/>
          </a:ln>
        </p:spPr>
        <p:txBody>
          <a:bodyPr>
            <a:spAutoFit/>
          </a:bodyPr>
          <a:lstStyle/>
          <a:p>
            <a:pPr marL="342900" indent="-342900" algn="just">
              <a:spcBef>
                <a:spcPct val="50000"/>
              </a:spcBef>
            </a:pPr>
            <a:endParaRPr lang="es-ES" sz="2400">
              <a:solidFill>
                <a:schemeClr val="tx2"/>
              </a:solidFill>
              <a:latin typeface="Times New Roman" pitchFamily="18" charset="0"/>
              <a:cs typeface="Tahoma" pitchFamily="34" charset="0"/>
            </a:endParaRPr>
          </a:p>
          <a:p>
            <a:pPr marL="342900" indent="-342900">
              <a:spcBef>
                <a:spcPct val="50000"/>
              </a:spcBef>
            </a:pPr>
            <a:r>
              <a:rPr lang="es-ES" sz="2400">
                <a:solidFill>
                  <a:schemeClr val="tx2"/>
                </a:solidFill>
                <a:latin typeface="Times New Roman" pitchFamily="18" charset="0"/>
                <a:cs typeface="Tahoma" pitchFamily="34" charset="0"/>
              </a:rPr>
              <a:t>	Suponga los siguientes valores para el ADC de rampa digital:  frecuencia de reloj (CLK)= 1MHz; V</a:t>
            </a:r>
            <a:r>
              <a:rPr lang="es-ES">
                <a:solidFill>
                  <a:schemeClr val="tx2"/>
                </a:solidFill>
                <a:latin typeface="Times New Roman" pitchFamily="18" charset="0"/>
                <a:cs typeface="Tahoma" pitchFamily="34" charset="0"/>
              </a:rPr>
              <a:t>T</a:t>
            </a:r>
            <a:r>
              <a:rPr lang="es-ES" sz="2400">
                <a:solidFill>
                  <a:schemeClr val="tx2"/>
                </a:solidFill>
                <a:latin typeface="Times New Roman" pitchFamily="18" charset="0"/>
                <a:cs typeface="Tahoma" pitchFamily="34" charset="0"/>
              </a:rPr>
              <a:t>=0.1mV. El DAC interno tiene una salida a plena escala= 2.55V y una entrada de 8 bits. Determine los siguientes valores:</a:t>
            </a:r>
          </a:p>
          <a:p>
            <a:pPr marL="342900" indent="-342900">
              <a:spcBef>
                <a:spcPct val="50000"/>
              </a:spcBef>
              <a:buFontTx/>
              <a:buAutoNum type="alphaLcParenBoth"/>
            </a:pPr>
            <a:r>
              <a:rPr lang="es-ES" sz="2400">
                <a:solidFill>
                  <a:schemeClr val="tx2"/>
                </a:solidFill>
                <a:latin typeface="Times New Roman" pitchFamily="18" charset="0"/>
                <a:cs typeface="Tahoma" pitchFamily="34" charset="0"/>
              </a:rPr>
              <a:t>El equivalente digital obtenido por V</a:t>
            </a:r>
            <a:r>
              <a:rPr lang="es-ES">
                <a:solidFill>
                  <a:schemeClr val="tx2"/>
                </a:solidFill>
                <a:latin typeface="Times New Roman" pitchFamily="18" charset="0"/>
                <a:cs typeface="Tahoma" pitchFamily="34" charset="0"/>
              </a:rPr>
              <a:t>A</a:t>
            </a:r>
            <a:r>
              <a:rPr lang="es-ES" sz="2400">
                <a:solidFill>
                  <a:schemeClr val="tx2"/>
                </a:solidFill>
                <a:latin typeface="Times New Roman" pitchFamily="18" charset="0"/>
                <a:cs typeface="Tahoma" pitchFamily="34" charset="0"/>
              </a:rPr>
              <a:t>= 1.728 Volts</a:t>
            </a:r>
          </a:p>
          <a:p>
            <a:pPr marL="342900" indent="-342900">
              <a:spcBef>
                <a:spcPct val="50000"/>
              </a:spcBef>
              <a:buFontTx/>
              <a:buAutoNum type="alphaLcParenBoth"/>
            </a:pPr>
            <a:r>
              <a:rPr lang="es-ES" sz="2400">
                <a:solidFill>
                  <a:schemeClr val="tx2"/>
                </a:solidFill>
                <a:latin typeface="Times New Roman" pitchFamily="18" charset="0"/>
                <a:cs typeface="Tahoma" pitchFamily="34" charset="0"/>
              </a:rPr>
              <a:t>El tiempo de conversión</a:t>
            </a:r>
          </a:p>
          <a:p>
            <a:pPr marL="342900" indent="-342900">
              <a:spcBef>
                <a:spcPct val="50000"/>
              </a:spcBef>
              <a:buFontTx/>
              <a:buAutoNum type="alphaLcParenBoth"/>
            </a:pPr>
            <a:r>
              <a:rPr lang="es-ES" sz="2400">
                <a:solidFill>
                  <a:schemeClr val="tx2"/>
                </a:solidFill>
                <a:latin typeface="Times New Roman" pitchFamily="18" charset="0"/>
                <a:cs typeface="Tahoma" pitchFamily="34" charset="0"/>
              </a:rPr>
              <a:t>La resolución de este convertidor</a:t>
            </a:r>
          </a:p>
        </p:txBody>
      </p:sp>
    </p:spTree>
    <p:extLst>
      <p:ext uri="{BB962C8B-B14F-4D97-AF65-F5344CB8AC3E}">
        <p14:creationId xmlns:p14="http://schemas.microsoft.com/office/powerpoint/2010/main" xmlns="" val="10678295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43063" y="214313"/>
            <a:ext cx="6858000" cy="1143000"/>
          </a:xfrm>
          <a:prstGeom prst="rect">
            <a:avLst/>
          </a:prstGeom>
          <a:noFill/>
          <a:ln w="9525">
            <a:noFill/>
            <a:miter lim="800000"/>
            <a:headEnd/>
            <a:tailEnd/>
          </a:ln>
          <a:effectLst/>
        </p:spPr>
        <p:txBody>
          <a:bodyPr vert="horz" wrap="square" lIns="92075" tIns="46037" rIns="92075" bIns="4603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Conversión Analógico/Digital (ADC)</a:t>
            </a:r>
            <a:endParaRPr kumimoji="0" lang="es-E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Text Box 4"/>
          <p:cNvSpPr txBox="1">
            <a:spLocks noChangeArrowheads="1"/>
          </p:cNvSpPr>
          <p:nvPr/>
        </p:nvSpPr>
        <p:spPr bwMode="auto">
          <a:xfrm>
            <a:off x="1042988" y="1471613"/>
            <a:ext cx="7389812" cy="4691062"/>
          </a:xfrm>
          <a:prstGeom prst="rect">
            <a:avLst/>
          </a:prstGeom>
          <a:noFill/>
          <a:ln w="12700" cap="sq">
            <a:noFill/>
            <a:miter lim="800000"/>
            <a:headEnd type="none" w="sm" len="sm"/>
            <a:tailEnd type="none" w="sm" len="sm"/>
          </a:ln>
        </p:spPr>
        <p:txBody>
          <a:bodyPr>
            <a:spAutoFit/>
          </a:bodyPr>
          <a:lstStyle/>
          <a:p>
            <a:pPr marL="342900" indent="-342900" algn="just">
              <a:spcBef>
                <a:spcPct val="50000"/>
              </a:spcBef>
            </a:pPr>
            <a:r>
              <a:rPr lang="es-ES" sz="2400">
                <a:solidFill>
                  <a:schemeClr val="tx2"/>
                </a:solidFill>
                <a:latin typeface="Times New Roman" pitchFamily="18" charset="0"/>
                <a:cs typeface="Tahoma" pitchFamily="34" charset="0"/>
              </a:rPr>
              <a:t>SOLUCION:</a:t>
            </a:r>
          </a:p>
          <a:p>
            <a:pPr marL="342900" indent="-342900">
              <a:spcBef>
                <a:spcPct val="50000"/>
              </a:spcBef>
            </a:pPr>
            <a:r>
              <a:rPr lang="es-ES" sz="2400">
                <a:solidFill>
                  <a:schemeClr val="tx2"/>
                </a:solidFill>
                <a:latin typeface="Times New Roman" pitchFamily="18" charset="0"/>
                <a:cs typeface="Tahoma" pitchFamily="34" charset="0"/>
              </a:rPr>
              <a:t>	</a:t>
            </a:r>
            <a:r>
              <a:rPr lang="es-ES" sz="2000">
                <a:solidFill>
                  <a:schemeClr val="tx2"/>
                </a:solidFill>
                <a:latin typeface="Times New Roman" pitchFamily="18" charset="0"/>
                <a:cs typeface="Tahoma" pitchFamily="34" charset="0"/>
              </a:rPr>
              <a:t>El DAC tiene entrada de 8 bits y una salida máxima de 2.55 Volts. Así el número total de posibles escalones es:</a:t>
            </a:r>
          </a:p>
          <a:p>
            <a:pPr marL="342900" indent="-342900">
              <a:spcBef>
                <a:spcPct val="50000"/>
              </a:spcBef>
            </a:pPr>
            <a:endParaRPr lang="es-ES" sz="2000">
              <a:solidFill>
                <a:schemeClr val="tx2"/>
              </a:solidFill>
              <a:latin typeface="Times New Roman" pitchFamily="18" charset="0"/>
              <a:cs typeface="Tahoma" pitchFamily="34" charset="0"/>
            </a:endParaRPr>
          </a:p>
          <a:p>
            <a:pPr marL="342900" indent="-342900">
              <a:spcBef>
                <a:spcPct val="50000"/>
              </a:spcBef>
            </a:pPr>
            <a:r>
              <a:rPr lang="es-ES" sz="2000">
                <a:solidFill>
                  <a:schemeClr val="tx2"/>
                </a:solidFill>
                <a:latin typeface="Times New Roman" pitchFamily="18" charset="0"/>
                <a:cs typeface="Tahoma" pitchFamily="34" charset="0"/>
              </a:rPr>
              <a:t>Por lo tanto el tamaño del escalón :</a:t>
            </a:r>
          </a:p>
          <a:p>
            <a:pPr marL="342900" indent="-342900">
              <a:spcBef>
                <a:spcPct val="50000"/>
              </a:spcBef>
            </a:pPr>
            <a:endParaRPr lang="es-ES" sz="2000">
              <a:solidFill>
                <a:schemeClr val="tx2"/>
              </a:solidFill>
              <a:latin typeface="Times New Roman" pitchFamily="18" charset="0"/>
              <a:cs typeface="Tahoma" pitchFamily="34" charset="0"/>
            </a:endParaRPr>
          </a:p>
          <a:p>
            <a:pPr marL="342900" indent="-342900">
              <a:spcBef>
                <a:spcPct val="50000"/>
              </a:spcBef>
            </a:pPr>
            <a:endParaRPr lang="es-ES" sz="2400">
              <a:solidFill>
                <a:schemeClr val="tx2"/>
              </a:solidFill>
              <a:latin typeface="Times New Roman" pitchFamily="18" charset="0"/>
              <a:cs typeface="Tahoma" pitchFamily="34" charset="0"/>
            </a:endParaRPr>
          </a:p>
          <a:p>
            <a:pPr marL="342900" indent="-342900">
              <a:spcBef>
                <a:spcPct val="50000"/>
              </a:spcBef>
            </a:pPr>
            <a:endParaRPr lang="es-ES" sz="2000">
              <a:solidFill>
                <a:schemeClr val="tx2"/>
              </a:solidFill>
              <a:latin typeface="Times New Roman" pitchFamily="18" charset="0"/>
              <a:cs typeface="Tahoma" pitchFamily="34" charset="0"/>
            </a:endParaRPr>
          </a:p>
          <a:p>
            <a:pPr marL="342900" indent="-342900">
              <a:spcBef>
                <a:spcPct val="50000"/>
              </a:spcBef>
            </a:pPr>
            <a:r>
              <a:rPr lang="es-ES" sz="2000">
                <a:solidFill>
                  <a:schemeClr val="tx2"/>
                </a:solidFill>
                <a:latin typeface="Times New Roman" pitchFamily="18" charset="0"/>
                <a:cs typeface="Tahoma" pitchFamily="34" charset="0"/>
              </a:rPr>
              <a:t>Esto significa que V</a:t>
            </a:r>
            <a:r>
              <a:rPr lang="es-ES" sz="1400">
                <a:solidFill>
                  <a:schemeClr val="tx2"/>
                </a:solidFill>
                <a:latin typeface="Times New Roman" pitchFamily="18" charset="0"/>
                <a:cs typeface="Tahoma" pitchFamily="34" charset="0"/>
              </a:rPr>
              <a:t>AX</a:t>
            </a:r>
            <a:r>
              <a:rPr lang="es-ES" sz="1600">
                <a:solidFill>
                  <a:schemeClr val="tx2"/>
                </a:solidFill>
                <a:latin typeface="Times New Roman" pitchFamily="18" charset="0"/>
                <a:cs typeface="Tahoma" pitchFamily="34" charset="0"/>
              </a:rPr>
              <a:t> </a:t>
            </a:r>
            <a:r>
              <a:rPr lang="es-ES" sz="2000">
                <a:solidFill>
                  <a:schemeClr val="tx2"/>
                </a:solidFill>
                <a:latin typeface="Times New Roman" pitchFamily="18" charset="0"/>
                <a:cs typeface="Tahoma" pitchFamily="34" charset="0"/>
              </a:rPr>
              <a:t>se incrementa en escalones de 10mV cuando </a:t>
            </a:r>
          </a:p>
          <a:p>
            <a:pPr marL="342900" indent="-342900">
              <a:spcBef>
                <a:spcPct val="50000"/>
              </a:spcBef>
            </a:pPr>
            <a:r>
              <a:rPr lang="es-ES" sz="2000">
                <a:solidFill>
                  <a:schemeClr val="tx2"/>
                </a:solidFill>
                <a:latin typeface="Times New Roman" pitchFamily="18" charset="0"/>
                <a:cs typeface="Tahoma" pitchFamily="34" charset="0"/>
              </a:rPr>
              <a:t>el contador cuenta hacia arriba desde</a:t>
            </a:r>
            <a:r>
              <a:rPr lang="es-ES" sz="2400">
                <a:solidFill>
                  <a:schemeClr val="tx2"/>
                </a:solidFill>
                <a:latin typeface="Times New Roman" pitchFamily="18" charset="0"/>
                <a:cs typeface="Tahoma" pitchFamily="34" charset="0"/>
              </a:rPr>
              <a:t> </a:t>
            </a:r>
            <a:r>
              <a:rPr lang="es-ES" sz="2000">
                <a:solidFill>
                  <a:schemeClr val="tx2"/>
                </a:solidFill>
                <a:latin typeface="Times New Roman" pitchFamily="18" charset="0"/>
                <a:cs typeface="Tahoma" pitchFamily="34" charset="0"/>
              </a:rPr>
              <a:t>cero</a:t>
            </a:r>
          </a:p>
        </p:txBody>
      </p:sp>
      <p:graphicFrame>
        <p:nvGraphicFramePr>
          <p:cNvPr id="4" name="Object 5"/>
          <p:cNvGraphicFramePr>
            <a:graphicFrameLocks noChangeAspect="1"/>
          </p:cNvGraphicFramePr>
          <p:nvPr/>
        </p:nvGraphicFramePr>
        <p:xfrm>
          <a:off x="5435600" y="2852738"/>
          <a:ext cx="1439863" cy="390525"/>
        </p:xfrm>
        <a:graphic>
          <a:graphicData uri="http://schemas.openxmlformats.org/presentationml/2006/ole">
            <p:oleObj spid="_x0000_s119838" name="Ecuación" r:id="rId3" imgW="748975" imgH="203112" progId="Equation.3">
              <p:embed/>
            </p:oleObj>
          </a:graphicData>
        </a:graphic>
      </p:graphicFrame>
      <p:graphicFrame>
        <p:nvGraphicFramePr>
          <p:cNvPr id="5" name="Object 6"/>
          <p:cNvGraphicFramePr>
            <a:graphicFrameLocks noChangeAspect="1"/>
          </p:cNvGraphicFramePr>
          <p:nvPr/>
        </p:nvGraphicFramePr>
        <p:xfrm>
          <a:off x="3492500" y="4005263"/>
          <a:ext cx="1512888" cy="700087"/>
        </p:xfrm>
        <a:graphic>
          <a:graphicData uri="http://schemas.openxmlformats.org/presentationml/2006/ole">
            <p:oleObj spid="_x0000_s119839" name="Ecuación" r:id="rId4" imgW="850531" imgH="393529" progId="Equation.3">
              <p:embed/>
            </p:oleObj>
          </a:graphicData>
        </a:graphic>
      </p:graphicFrame>
    </p:spTree>
    <p:extLst>
      <p:ext uri="{BB962C8B-B14F-4D97-AF65-F5344CB8AC3E}">
        <p14:creationId xmlns:p14="http://schemas.microsoft.com/office/powerpoint/2010/main" xmlns="" val="42090254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43063" y="214313"/>
            <a:ext cx="6858000" cy="1143000"/>
          </a:xfrm>
          <a:prstGeom prst="rect">
            <a:avLst/>
          </a:prstGeom>
          <a:noFill/>
          <a:ln w="9525">
            <a:noFill/>
            <a:miter lim="800000"/>
            <a:headEnd/>
            <a:tailEnd/>
          </a:ln>
          <a:effectLst/>
        </p:spPr>
        <p:txBody>
          <a:bodyPr vert="horz" wrap="square" lIns="92075" tIns="46037" rIns="92075" bIns="4603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Conversión Analógico/Digital (ADC)</a:t>
            </a:r>
            <a:endParaRPr kumimoji="0" lang="es-E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Text Box 3"/>
          <p:cNvSpPr txBox="1">
            <a:spLocks noChangeArrowheads="1"/>
          </p:cNvSpPr>
          <p:nvPr/>
        </p:nvSpPr>
        <p:spPr bwMode="auto">
          <a:xfrm>
            <a:off x="1042988" y="1471613"/>
            <a:ext cx="7389812" cy="2647950"/>
          </a:xfrm>
          <a:prstGeom prst="rect">
            <a:avLst/>
          </a:prstGeom>
          <a:noFill/>
          <a:ln w="12700" cap="sq">
            <a:noFill/>
            <a:miter lim="800000"/>
            <a:headEnd type="none" w="sm" len="sm"/>
            <a:tailEnd type="none" w="sm" len="sm"/>
          </a:ln>
        </p:spPr>
        <p:txBody>
          <a:bodyPr>
            <a:spAutoFit/>
          </a:bodyPr>
          <a:lstStyle/>
          <a:p>
            <a:pPr marL="342900" indent="-342900" algn="just">
              <a:spcBef>
                <a:spcPct val="50000"/>
              </a:spcBef>
            </a:pPr>
            <a:r>
              <a:rPr lang="es-ES" sz="2400">
                <a:solidFill>
                  <a:schemeClr val="tx2"/>
                </a:solidFill>
                <a:latin typeface="Times New Roman" pitchFamily="18" charset="0"/>
                <a:cs typeface="Tahoma" pitchFamily="34" charset="0"/>
              </a:rPr>
              <a:t>SOLUCION:</a:t>
            </a:r>
          </a:p>
          <a:p>
            <a:pPr marL="342900" indent="-342900" algn="just">
              <a:spcBef>
                <a:spcPct val="50000"/>
              </a:spcBef>
            </a:pPr>
            <a:r>
              <a:rPr lang="es-ES" sz="2400">
                <a:solidFill>
                  <a:schemeClr val="tx2"/>
                </a:solidFill>
                <a:latin typeface="Times New Roman" pitchFamily="18" charset="0"/>
                <a:cs typeface="Tahoma" pitchFamily="34" charset="0"/>
              </a:rPr>
              <a:t>Como V</a:t>
            </a:r>
            <a:r>
              <a:rPr lang="es-ES">
                <a:solidFill>
                  <a:schemeClr val="tx2"/>
                </a:solidFill>
                <a:latin typeface="Times New Roman" pitchFamily="18" charset="0"/>
                <a:cs typeface="Tahoma" pitchFamily="34" charset="0"/>
              </a:rPr>
              <a:t>A</a:t>
            </a:r>
            <a:r>
              <a:rPr lang="es-ES" sz="2400">
                <a:solidFill>
                  <a:schemeClr val="tx2"/>
                </a:solidFill>
                <a:latin typeface="Times New Roman" pitchFamily="18" charset="0"/>
                <a:cs typeface="Tahoma" pitchFamily="34" charset="0"/>
              </a:rPr>
              <a:t>= 1.728 y V</a:t>
            </a:r>
            <a:r>
              <a:rPr lang="es-ES">
                <a:solidFill>
                  <a:schemeClr val="tx2"/>
                </a:solidFill>
                <a:latin typeface="Times New Roman" pitchFamily="18" charset="0"/>
                <a:cs typeface="Tahoma" pitchFamily="34" charset="0"/>
              </a:rPr>
              <a:t>T</a:t>
            </a:r>
            <a:r>
              <a:rPr lang="es-ES" sz="2400">
                <a:solidFill>
                  <a:schemeClr val="tx2"/>
                </a:solidFill>
                <a:latin typeface="Times New Roman" pitchFamily="18" charset="0"/>
                <a:cs typeface="Tahoma" pitchFamily="34" charset="0"/>
              </a:rPr>
              <a:t>=0.1mV </a:t>
            </a:r>
          </a:p>
          <a:p>
            <a:pPr marL="342900" indent="-342900" algn="just">
              <a:spcBef>
                <a:spcPct val="50000"/>
              </a:spcBef>
            </a:pPr>
            <a:r>
              <a:rPr lang="es-ES" sz="2400">
                <a:solidFill>
                  <a:schemeClr val="tx2"/>
                </a:solidFill>
                <a:latin typeface="Times New Roman" pitchFamily="18" charset="0"/>
                <a:cs typeface="Tahoma" pitchFamily="34" charset="0"/>
              </a:rPr>
              <a:t>V</a:t>
            </a:r>
            <a:r>
              <a:rPr lang="es-ES">
                <a:solidFill>
                  <a:schemeClr val="tx2"/>
                </a:solidFill>
                <a:latin typeface="Times New Roman" pitchFamily="18" charset="0"/>
                <a:cs typeface="Tahoma" pitchFamily="34" charset="0"/>
              </a:rPr>
              <a:t>referencia</a:t>
            </a:r>
            <a:r>
              <a:rPr lang="es-ES" sz="2400">
                <a:solidFill>
                  <a:schemeClr val="tx2"/>
                </a:solidFill>
                <a:latin typeface="Times New Roman" pitchFamily="18" charset="0"/>
                <a:cs typeface="Tahoma" pitchFamily="34" charset="0"/>
              </a:rPr>
              <a:t> debe alcanzar 1.7281V o más antes que el </a:t>
            </a:r>
          </a:p>
          <a:p>
            <a:pPr marL="342900" indent="-342900" algn="just">
              <a:spcBef>
                <a:spcPct val="50000"/>
              </a:spcBef>
            </a:pPr>
            <a:r>
              <a:rPr lang="es-ES" sz="2400">
                <a:solidFill>
                  <a:schemeClr val="tx2"/>
                </a:solidFill>
                <a:latin typeface="Times New Roman" pitchFamily="18" charset="0"/>
                <a:cs typeface="Tahoma" pitchFamily="34" charset="0"/>
              </a:rPr>
              <a:t>comparador cambie a BAJO. Esto requeriría que:</a:t>
            </a:r>
          </a:p>
          <a:p>
            <a:pPr marL="342900" indent="-342900">
              <a:spcBef>
                <a:spcPct val="50000"/>
              </a:spcBef>
            </a:pPr>
            <a:r>
              <a:rPr lang="es-ES" sz="2400">
                <a:solidFill>
                  <a:schemeClr val="tx2"/>
                </a:solidFill>
                <a:latin typeface="Times New Roman" pitchFamily="18" charset="0"/>
                <a:cs typeface="Tahoma" pitchFamily="34" charset="0"/>
              </a:rPr>
              <a:t>	</a:t>
            </a:r>
            <a:endParaRPr lang="es-ES" sz="2000">
              <a:solidFill>
                <a:schemeClr val="tx2"/>
              </a:solidFill>
              <a:latin typeface="Times New Roman" pitchFamily="18" charset="0"/>
              <a:cs typeface="Tahoma" pitchFamily="34" charset="0"/>
            </a:endParaRPr>
          </a:p>
        </p:txBody>
      </p:sp>
      <p:graphicFrame>
        <p:nvGraphicFramePr>
          <p:cNvPr id="4" name="Object 5"/>
          <p:cNvGraphicFramePr>
            <a:graphicFrameLocks noChangeAspect="1"/>
          </p:cNvGraphicFramePr>
          <p:nvPr/>
        </p:nvGraphicFramePr>
        <p:xfrm>
          <a:off x="2211388" y="3933825"/>
          <a:ext cx="5816600" cy="874713"/>
        </p:xfrm>
        <a:graphic>
          <a:graphicData uri="http://schemas.openxmlformats.org/presentationml/2006/ole">
            <p:oleObj spid="_x0000_s120848" name="Ecuación" r:id="rId3" imgW="2616200" imgH="393700" progId="Equation.3">
              <p:embed/>
            </p:oleObj>
          </a:graphicData>
        </a:graphic>
      </p:graphicFrame>
    </p:spTree>
    <p:extLst>
      <p:ext uri="{BB962C8B-B14F-4D97-AF65-F5344CB8AC3E}">
        <p14:creationId xmlns:p14="http://schemas.microsoft.com/office/powerpoint/2010/main" xmlns="" val="2076091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643063" y="214313"/>
            <a:ext cx="6858000" cy="1143000"/>
          </a:xfrm>
          <a:prstGeom prst="rect">
            <a:avLst/>
          </a:prstGeom>
          <a:noFill/>
          <a:ln w="9525">
            <a:noFill/>
            <a:miter lim="800000"/>
            <a:headEnd/>
            <a:tailEnd/>
          </a:ln>
          <a:effectLst/>
        </p:spPr>
        <p:txBody>
          <a:bodyPr vert="horz" wrap="square" lIns="92075" tIns="46037" rIns="92075" bIns="4603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Conversión Analógico/Digital (ADC)</a:t>
            </a:r>
            <a:endParaRPr kumimoji="0" lang="es-E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6" name="Text Box 3"/>
          <p:cNvSpPr txBox="1">
            <a:spLocks noChangeArrowheads="1"/>
          </p:cNvSpPr>
          <p:nvPr/>
        </p:nvSpPr>
        <p:spPr bwMode="auto">
          <a:xfrm>
            <a:off x="1187450" y="1916113"/>
            <a:ext cx="7389813" cy="2465387"/>
          </a:xfrm>
          <a:prstGeom prst="rect">
            <a:avLst/>
          </a:prstGeom>
          <a:noFill/>
          <a:ln w="12700" cap="sq">
            <a:noFill/>
            <a:miter lim="800000"/>
            <a:headEnd type="none" w="sm" len="sm"/>
            <a:tailEnd type="none" w="sm" len="sm"/>
          </a:ln>
        </p:spPr>
        <p:txBody>
          <a:bodyPr>
            <a:spAutoFit/>
          </a:bodyPr>
          <a:lstStyle/>
          <a:p>
            <a:pPr marL="342900" indent="-342900" algn="just">
              <a:spcBef>
                <a:spcPct val="50000"/>
              </a:spcBef>
            </a:pPr>
            <a:r>
              <a:rPr lang="es-ES" sz="2400">
                <a:solidFill>
                  <a:schemeClr val="tx2"/>
                </a:solidFill>
                <a:latin typeface="Times New Roman" pitchFamily="18" charset="0"/>
                <a:cs typeface="Tahoma" pitchFamily="34" charset="0"/>
              </a:rPr>
              <a:t>(b) Se requieren 173 escalones para completar la conversión. Así ocurrieron 173 pulsos de reloj a la frecuencia de uno por microsegundo. Esto da un tiempo total de conversión de 173 microsegundos.</a:t>
            </a:r>
          </a:p>
          <a:p>
            <a:pPr marL="342900" indent="-342900" algn="just">
              <a:spcBef>
                <a:spcPct val="50000"/>
              </a:spcBef>
            </a:pPr>
            <a:r>
              <a:rPr lang="es-ES" sz="2400">
                <a:solidFill>
                  <a:schemeClr val="tx2"/>
                </a:solidFill>
                <a:latin typeface="Times New Roman" pitchFamily="18" charset="0"/>
                <a:cs typeface="Tahoma" pitchFamily="34" charset="0"/>
              </a:rPr>
              <a:t>(c) La resolución de este convertidor es igual al tamaño del escalón del DAC, que es de 10 mV. En porcentaje es:</a:t>
            </a:r>
          </a:p>
        </p:txBody>
      </p:sp>
      <p:graphicFrame>
        <p:nvGraphicFramePr>
          <p:cNvPr id="7" name="Object 4"/>
          <p:cNvGraphicFramePr>
            <a:graphicFrameLocks noChangeAspect="1"/>
          </p:cNvGraphicFramePr>
          <p:nvPr/>
        </p:nvGraphicFramePr>
        <p:xfrm>
          <a:off x="3419475" y="4652963"/>
          <a:ext cx="2908300" cy="874712"/>
        </p:xfrm>
        <a:graphic>
          <a:graphicData uri="http://schemas.openxmlformats.org/presentationml/2006/ole">
            <p:oleObj spid="_x0000_s121872" name="Ecuación" r:id="rId3" imgW="1307532" imgH="393529" progId="Equation.3">
              <p:embed/>
            </p:oleObj>
          </a:graphicData>
        </a:graphic>
      </p:graphicFrame>
    </p:spTree>
    <p:extLst>
      <p:ext uri="{BB962C8B-B14F-4D97-AF65-F5344CB8AC3E}">
        <p14:creationId xmlns:p14="http://schemas.microsoft.com/office/powerpoint/2010/main" xmlns="" val="35707472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43063" y="214313"/>
            <a:ext cx="68580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Conversión Analógico/Digital (ADC)</a:t>
            </a:r>
            <a:endParaRPr kumimoji="0" lang="es-E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Rectangle 2"/>
          <p:cNvSpPr txBox="1">
            <a:spLocks noChangeArrowheads="1"/>
          </p:cNvSpPr>
          <p:nvPr/>
        </p:nvSpPr>
        <p:spPr bwMode="auto">
          <a:xfrm>
            <a:off x="285750" y="5786438"/>
            <a:ext cx="4572000" cy="857250"/>
          </a:xfrm>
          <a:prstGeom prst="rect">
            <a:avLst/>
          </a:prstGeom>
          <a:noFill/>
          <a:ln w="9525">
            <a:noFill/>
            <a:miter lim="800000"/>
            <a:headEnd/>
            <a:tailEnd/>
          </a:ln>
        </p:spPr>
        <p:txBody>
          <a:bodyPr anchor="ctr"/>
          <a:lstStyle/>
          <a:p>
            <a:r>
              <a:rPr lang="es-ES" b="1">
                <a:solidFill>
                  <a:schemeClr val="tx2"/>
                </a:solidFill>
              </a:rPr>
              <a:t>ADC DE PENDIENTE  SIMPLE O UNICA</a:t>
            </a:r>
          </a:p>
        </p:txBody>
      </p:sp>
      <p:sp>
        <p:nvSpPr>
          <p:cNvPr id="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graphicFrame>
        <p:nvGraphicFramePr>
          <p:cNvPr id="5" name="Object 1"/>
          <p:cNvGraphicFramePr>
            <a:graphicFrameLocks noChangeAspect="1"/>
          </p:cNvGraphicFramePr>
          <p:nvPr/>
        </p:nvGraphicFramePr>
        <p:xfrm>
          <a:off x="1714500" y="1357313"/>
          <a:ext cx="6215063" cy="4332287"/>
        </p:xfrm>
        <a:graphic>
          <a:graphicData uri="http://schemas.openxmlformats.org/presentationml/2006/ole">
            <p:oleObj spid="_x0000_s122896" r:id="rId3" imgW="5718175" imgH="3683000" progId="">
              <p:embed/>
            </p:oleObj>
          </a:graphicData>
        </a:graphic>
      </p:graphicFrame>
    </p:spTree>
    <p:extLst>
      <p:ext uri="{BB962C8B-B14F-4D97-AF65-F5344CB8AC3E}">
        <p14:creationId xmlns:p14="http://schemas.microsoft.com/office/powerpoint/2010/main" xmlns="" val="34680654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76375" y="188913"/>
            <a:ext cx="68580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Conversión Analógico/Digital (ADC)</a:t>
            </a:r>
            <a:endParaRPr kumimoji="0" lang="es-E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Rectangle 2"/>
          <p:cNvSpPr txBox="1">
            <a:spLocks noChangeArrowheads="1"/>
          </p:cNvSpPr>
          <p:nvPr/>
        </p:nvSpPr>
        <p:spPr bwMode="auto">
          <a:xfrm>
            <a:off x="285750" y="5786438"/>
            <a:ext cx="5149850" cy="857250"/>
          </a:xfrm>
          <a:prstGeom prst="rect">
            <a:avLst/>
          </a:prstGeom>
          <a:noFill/>
          <a:ln w="9525">
            <a:noFill/>
            <a:miter lim="800000"/>
            <a:headEnd/>
            <a:tailEnd/>
          </a:ln>
        </p:spPr>
        <p:txBody>
          <a:bodyPr anchor="ctr"/>
          <a:lstStyle/>
          <a:p>
            <a:r>
              <a:rPr lang="es-ES" b="1">
                <a:solidFill>
                  <a:schemeClr val="tx2"/>
                </a:solidFill>
              </a:rPr>
              <a:t>ADC DE APROXIMACIONES SUCESIVAS</a:t>
            </a:r>
          </a:p>
        </p:txBody>
      </p:sp>
      <p:sp>
        <p:nvSpPr>
          <p:cNvPr id="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graphicFrame>
        <p:nvGraphicFramePr>
          <p:cNvPr id="7" name="Object 3"/>
          <p:cNvGraphicFramePr>
            <a:graphicFrameLocks noChangeAspect="1"/>
          </p:cNvGraphicFramePr>
          <p:nvPr/>
        </p:nvGraphicFramePr>
        <p:xfrm>
          <a:off x="428625" y="1928813"/>
          <a:ext cx="4064000" cy="3414712"/>
        </p:xfrm>
        <a:graphic>
          <a:graphicData uri="http://schemas.openxmlformats.org/presentationml/2006/ole">
            <p:oleObj spid="_x0000_s123934" r:id="rId3" imgW="4559300" imgH="4584700" progId="">
              <p:embed/>
            </p:oleObj>
          </a:graphicData>
        </a:graphic>
      </p:graphicFrame>
      <p:grpSp>
        <p:nvGrpSpPr>
          <p:cNvPr id="8" name="Group 17"/>
          <p:cNvGrpSpPr>
            <a:grpSpLocks/>
          </p:cNvGrpSpPr>
          <p:nvPr/>
        </p:nvGrpSpPr>
        <p:grpSpPr bwMode="auto">
          <a:xfrm>
            <a:off x="5148263" y="1341438"/>
            <a:ext cx="3219450" cy="5029200"/>
            <a:chOff x="3243" y="845"/>
            <a:chExt cx="2028" cy="3168"/>
          </a:xfrm>
        </p:grpSpPr>
        <p:graphicFrame>
          <p:nvGraphicFramePr>
            <p:cNvPr id="9" name="Object 5"/>
            <p:cNvGraphicFramePr>
              <a:graphicFrameLocks noChangeAspect="1"/>
            </p:cNvGraphicFramePr>
            <p:nvPr/>
          </p:nvGraphicFramePr>
          <p:xfrm>
            <a:off x="3243" y="845"/>
            <a:ext cx="2028" cy="3168"/>
          </p:xfrm>
          <a:graphic>
            <a:graphicData uri="http://schemas.openxmlformats.org/presentationml/2006/ole">
              <p:oleObj spid="_x0000_s123935" r:id="rId4" imgW="4756150" imgH="8350250" progId="">
                <p:embed/>
              </p:oleObj>
            </a:graphicData>
          </a:graphic>
        </p:graphicFrame>
        <p:sp>
          <p:nvSpPr>
            <p:cNvPr id="10" name="Text Box 10"/>
            <p:cNvSpPr txBox="1">
              <a:spLocks noChangeArrowheads="1"/>
            </p:cNvSpPr>
            <p:nvPr/>
          </p:nvSpPr>
          <p:spPr bwMode="auto">
            <a:xfrm>
              <a:off x="4558" y="2160"/>
              <a:ext cx="317" cy="154"/>
            </a:xfrm>
            <a:prstGeom prst="rect">
              <a:avLst/>
            </a:prstGeom>
            <a:noFill/>
            <a:ln w="9525">
              <a:noFill/>
              <a:miter lim="800000"/>
              <a:headEnd/>
              <a:tailEnd/>
            </a:ln>
          </p:spPr>
          <p:txBody>
            <a:bodyPr>
              <a:spAutoFit/>
            </a:bodyPr>
            <a:lstStyle/>
            <a:p>
              <a:pPr>
                <a:spcBef>
                  <a:spcPct val="50000"/>
                </a:spcBef>
              </a:pPr>
              <a:r>
                <a:rPr lang="es-MX" sz="1000"/>
                <a:t>SI</a:t>
              </a:r>
              <a:endParaRPr lang="es-ES" sz="1000"/>
            </a:p>
          </p:txBody>
        </p:sp>
        <p:sp>
          <p:nvSpPr>
            <p:cNvPr id="11" name="Text Box 11"/>
            <p:cNvSpPr txBox="1">
              <a:spLocks noChangeArrowheads="1"/>
            </p:cNvSpPr>
            <p:nvPr/>
          </p:nvSpPr>
          <p:spPr bwMode="auto">
            <a:xfrm>
              <a:off x="3969" y="2659"/>
              <a:ext cx="317" cy="154"/>
            </a:xfrm>
            <a:prstGeom prst="rect">
              <a:avLst/>
            </a:prstGeom>
            <a:noFill/>
            <a:ln w="9525">
              <a:noFill/>
              <a:miter lim="800000"/>
              <a:headEnd/>
              <a:tailEnd/>
            </a:ln>
          </p:spPr>
          <p:txBody>
            <a:bodyPr>
              <a:spAutoFit/>
            </a:bodyPr>
            <a:lstStyle/>
            <a:p>
              <a:pPr>
                <a:spcBef>
                  <a:spcPct val="50000"/>
                </a:spcBef>
              </a:pPr>
              <a:r>
                <a:rPr lang="es-MX" sz="1000"/>
                <a:t>NO</a:t>
              </a:r>
              <a:endParaRPr lang="es-ES" sz="1000"/>
            </a:p>
          </p:txBody>
        </p:sp>
        <p:sp>
          <p:nvSpPr>
            <p:cNvPr id="12" name="Line 14"/>
            <p:cNvSpPr>
              <a:spLocks noChangeShapeType="1"/>
            </p:cNvSpPr>
            <p:nvPr/>
          </p:nvSpPr>
          <p:spPr bwMode="auto">
            <a:xfrm flipH="1">
              <a:off x="3833" y="3113"/>
              <a:ext cx="226" cy="0"/>
            </a:xfrm>
            <a:prstGeom prst="line">
              <a:avLst/>
            </a:prstGeom>
            <a:noFill/>
            <a:ln w="9525">
              <a:solidFill>
                <a:schemeClr val="tx1"/>
              </a:solidFill>
              <a:round/>
              <a:headEnd/>
              <a:tailEnd/>
            </a:ln>
          </p:spPr>
          <p:txBody>
            <a:bodyPr/>
            <a:lstStyle/>
            <a:p>
              <a:endParaRPr lang="es-MX"/>
            </a:p>
          </p:txBody>
        </p:sp>
        <p:sp>
          <p:nvSpPr>
            <p:cNvPr id="13" name="Text Box 15"/>
            <p:cNvSpPr txBox="1">
              <a:spLocks noChangeArrowheads="1"/>
            </p:cNvSpPr>
            <p:nvPr/>
          </p:nvSpPr>
          <p:spPr bwMode="auto">
            <a:xfrm>
              <a:off x="4558" y="3294"/>
              <a:ext cx="317" cy="154"/>
            </a:xfrm>
            <a:prstGeom prst="rect">
              <a:avLst/>
            </a:prstGeom>
            <a:noFill/>
            <a:ln w="9525">
              <a:noFill/>
              <a:miter lim="800000"/>
              <a:headEnd/>
              <a:tailEnd/>
            </a:ln>
          </p:spPr>
          <p:txBody>
            <a:bodyPr>
              <a:spAutoFit/>
            </a:bodyPr>
            <a:lstStyle/>
            <a:p>
              <a:pPr>
                <a:spcBef>
                  <a:spcPct val="50000"/>
                </a:spcBef>
              </a:pPr>
              <a:r>
                <a:rPr lang="es-MX" sz="1000"/>
                <a:t>SI</a:t>
              </a:r>
              <a:endParaRPr lang="es-ES" sz="1000"/>
            </a:p>
          </p:txBody>
        </p:sp>
        <p:sp>
          <p:nvSpPr>
            <p:cNvPr id="14" name="Text Box 16"/>
            <p:cNvSpPr txBox="1">
              <a:spLocks noChangeArrowheads="1"/>
            </p:cNvSpPr>
            <p:nvPr/>
          </p:nvSpPr>
          <p:spPr bwMode="auto">
            <a:xfrm>
              <a:off x="3833" y="3203"/>
              <a:ext cx="317" cy="154"/>
            </a:xfrm>
            <a:prstGeom prst="rect">
              <a:avLst/>
            </a:prstGeom>
            <a:noFill/>
            <a:ln w="9525">
              <a:noFill/>
              <a:miter lim="800000"/>
              <a:headEnd/>
              <a:tailEnd/>
            </a:ln>
          </p:spPr>
          <p:txBody>
            <a:bodyPr>
              <a:spAutoFit/>
            </a:bodyPr>
            <a:lstStyle/>
            <a:p>
              <a:pPr>
                <a:spcBef>
                  <a:spcPct val="50000"/>
                </a:spcBef>
              </a:pPr>
              <a:r>
                <a:rPr lang="es-MX" sz="1000"/>
                <a:t>NO</a:t>
              </a:r>
              <a:endParaRPr lang="es-ES" sz="1000"/>
            </a:p>
          </p:txBody>
        </p:sp>
      </p:grpSp>
    </p:spTree>
    <p:extLst>
      <p:ext uri="{BB962C8B-B14F-4D97-AF65-F5344CB8AC3E}">
        <p14:creationId xmlns:p14="http://schemas.microsoft.com/office/powerpoint/2010/main" xmlns="" val="31041228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43063" y="214313"/>
            <a:ext cx="68580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Conversión Analógico/Digital (ADC)</a:t>
            </a:r>
            <a:endParaRPr kumimoji="0" lang="es-E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Rectangle 2"/>
          <p:cNvSpPr txBox="1">
            <a:spLocks noChangeArrowheads="1"/>
          </p:cNvSpPr>
          <p:nvPr/>
        </p:nvSpPr>
        <p:spPr bwMode="auto">
          <a:xfrm>
            <a:off x="1000125" y="3071813"/>
            <a:ext cx="1857375" cy="1357312"/>
          </a:xfrm>
          <a:prstGeom prst="rect">
            <a:avLst/>
          </a:prstGeom>
          <a:noFill/>
          <a:ln w="9525">
            <a:noFill/>
            <a:miter lim="800000"/>
            <a:headEnd/>
            <a:tailEnd/>
          </a:ln>
        </p:spPr>
        <p:txBody>
          <a:bodyPr anchor="ctr"/>
          <a:lstStyle/>
          <a:p>
            <a:r>
              <a:rPr lang="es-ES" b="1">
                <a:solidFill>
                  <a:schemeClr val="tx2"/>
                </a:solidFill>
              </a:rPr>
              <a:t>ADC PARALELO</a:t>
            </a:r>
          </a:p>
          <a:p>
            <a:r>
              <a:rPr lang="es-ES" b="1">
                <a:solidFill>
                  <a:schemeClr val="tx2"/>
                </a:solidFill>
              </a:rPr>
              <a:t>O FLASH</a:t>
            </a:r>
          </a:p>
        </p:txBody>
      </p:sp>
      <p:sp>
        <p:nvSpPr>
          <p:cNvPr id="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pic>
        <p:nvPicPr>
          <p:cNvPr id="8" name="Picture 10"/>
          <p:cNvPicPr>
            <a:picLocks noChangeAspect="1" noChangeArrowheads="1"/>
          </p:cNvPicPr>
          <p:nvPr/>
        </p:nvPicPr>
        <p:blipFill>
          <a:blip r:embed="rId2" cstate="print"/>
          <a:srcRect/>
          <a:stretch>
            <a:fillRect/>
          </a:stretch>
        </p:blipFill>
        <p:spPr bwMode="auto">
          <a:xfrm>
            <a:off x="3419475" y="1052513"/>
            <a:ext cx="4962525" cy="5457825"/>
          </a:xfrm>
          <a:prstGeom prst="rect">
            <a:avLst/>
          </a:prstGeom>
          <a:noFill/>
          <a:ln w="9525">
            <a:noFill/>
            <a:miter lim="800000"/>
            <a:headEnd/>
            <a:tailEnd/>
          </a:ln>
        </p:spPr>
      </p:pic>
    </p:spTree>
    <p:extLst>
      <p:ext uri="{BB962C8B-B14F-4D97-AF65-F5344CB8AC3E}">
        <p14:creationId xmlns:p14="http://schemas.microsoft.com/office/powerpoint/2010/main" xmlns="" val="9800025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643063" y="214313"/>
            <a:ext cx="6858000" cy="1143000"/>
          </a:xfrm>
          <a:prstGeom prst="rect">
            <a:avLst/>
          </a:prstGeom>
          <a:noFill/>
          <a:ln w="9525">
            <a:noFill/>
            <a:miter lim="800000"/>
            <a:headEnd/>
            <a:tailEnd/>
          </a:ln>
          <a:effectLst/>
        </p:spPr>
        <p:txBody>
          <a:bodyPr vert="horz" wrap="square" lIns="92075" tIns="46037" rIns="92075" bIns="4603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Circuito practico:  ADC0804</a:t>
            </a:r>
            <a:br>
              <a:rPr kumimoji="0" lang="es-ES" sz="3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br>
            <a:r>
              <a:rPr kumimoji="0" lang="es-ES" sz="1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De Aproximaciones Sucesivas</a:t>
            </a:r>
            <a:endParaRPr kumimoji="0" lang="es-ES" sz="28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1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pic>
        <p:nvPicPr>
          <p:cNvPr id="11" name="Picture 10"/>
          <p:cNvPicPr>
            <a:picLocks noChangeAspect="1" noChangeArrowheads="1"/>
          </p:cNvPicPr>
          <p:nvPr/>
        </p:nvPicPr>
        <p:blipFill>
          <a:blip r:embed="rId2" cstate="print"/>
          <a:srcRect/>
          <a:stretch>
            <a:fillRect/>
          </a:stretch>
        </p:blipFill>
        <p:spPr bwMode="auto">
          <a:xfrm>
            <a:off x="2195513" y="1557338"/>
            <a:ext cx="5472112" cy="4318000"/>
          </a:xfrm>
          <a:prstGeom prst="rect">
            <a:avLst/>
          </a:prstGeom>
          <a:noFill/>
          <a:ln w="9525">
            <a:noFill/>
            <a:miter lim="800000"/>
            <a:headEnd/>
            <a:tailEnd/>
          </a:ln>
        </p:spPr>
      </p:pic>
    </p:spTree>
    <p:extLst>
      <p:ext uri="{BB962C8B-B14F-4D97-AF65-F5344CB8AC3E}">
        <p14:creationId xmlns:p14="http://schemas.microsoft.com/office/powerpoint/2010/main" xmlns="" val="2215533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43063" y="214313"/>
            <a:ext cx="6858000" cy="1143000"/>
          </a:xfrm>
          <a:prstGeom prst="rect">
            <a:avLst/>
          </a:prstGeom>
          <a:noFill/>
          <a:ln w="9525">
            <a:noFill/>
            <a:miter lim="800000"/>
            <a:headEnd/>
            <a:tailEnd/>
          </a:ln>
          <a:effectLst/>
        </p:spPr>
        <p:txBody>
          <a:bodyPr vert="horz" wrap="square" lIns="92075" tIns="46037" rIns="92075" bIns="4603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Circuito practico:  ADC0804</a:t>
            </a:r>
            <a:br>
              <a:rPr kumimoji="0" lang="es-ES" sz="3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br>
            <a:r>
              <a:rPr kumimoji="0" lang="es-ES" sz="1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De Aproximaciones Sucesivas</a:t>
            </a:r>
            <a:endParaRPr kumimoji="0" lang="es-ES" sz="28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pic>
        <p:nvPicPr>
          <p:cNvPr id="7" name="Picture 7"/>
          <p:cNvPicPr>
            <a:picLocks noChangeAspect="1" noChangeArrowheads="1"/>
          </p:cNvPicPr>
          <p:nvPr/>
        </p:nvPicPr>
        <p:blipFill>
          <a:blip r:embed="rId2" cstate="print"/>
          <a:srcRect/>
          <a:stretch>
            <a:fillRect/>
          </a:stretch>
        </p:blipFill>
        <p:spPr bwMode="auto">
          <a:xfrm>
            <a:off x="611188" y="1844675"/>
            <a:ext cx="7224712" cy="4184650"/>
          </a:xfrm>
          <a:prstGeom prst="rect">
            <a:avLst/>
          </a:prstGeom>
          <a:noFill/>
          <a:ln w="9525">
            <a:noFill/>
            <a:miter lim="800000"/>
            <a:headEnd/>
            <a:tailEnd/>
          </a:ln>
        </p:spPr>
      </p:pic>
    </p:spTree>
    <p:extLst>
      <p:ext uri="{BB962C8B-B14F-4D97-AF65-F5344CB8AC3E}">
        <p14:creationId xmlns:p14="http://schemas.microsoft.com/office/powerpoint/2010/main" xmlns="" val="30915074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43063" y="214313"/>
            <a:ext cx="6858000" cy="1143000"/>
          </a:xfrm>
          <a:prstGeom prst="rect">
            <a:avLst/>
          </a:prstGeom>
          <a:noFill/>
          <a:ln w="9525">
            <a:noFill/>
            <a:miter lim="800000"/>
            <a:headEnd/>
            <a:tailEnd/>
          </a:ln>
          <a:effectLst/>
        </p:spPr>
        <p:txBody>
          <a:bodyPr vert="horz" wrap="square" lIns="92075" tIns="46037" rIns="92075" bIns="4603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Circuito practico:  ADC0804</a:t>
            </a:r>
            <a:br>
              <a:rPr kumimoji="0" lang="es-ES" sz="3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br>
            <a:r>
              <a:rPr kumimoji="0" lang="es-ES" sz="1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De Aproximaciones Sucesivas</a:t>
            </a:r>
            <a:endParaRPr kumimoji="0" lang="es-ES" sz="28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pic>
        <p:nvPicPr>
          <p:cNvPr id="7" name="Picture 7"/>
          <p:cNvPicPr>
            <a:picLocks noChangeAspect="1" noChangeArrowheads="1"/>
          </p:cNvPicPr>
          <p:nvPr/>
        </p:nvPicPr>
        <p:blipFill>
          <a:blip r:embed="rId2" cstate="print"/>
          <a:srcRect/>
          <a:stretch>
            <a:fillRect/>
          </a:stretch>
        </p:blipFill>
        <p:spPr bwMode="auto">
          <a:xfrm>
            <a:off x="0" y="1484313"/>
            <a:ext cx="5688013" cy="4406900"/>
          </a:xfrm>
          <a:prstGeom prst="rect">
            <a:avLst/>
          </a:prstGeom>
          <a:noFill/>
          <a:ln w="9525">
            <a:noFill/>
            <a:miter lim="800000"/>
            <a:headEnd/>
            <a:tailEnd/>
          </a:ln>
        </p:spPr>
      </p:pic>
      <p:sp>
        <p:nvSpPr>
          <p:cNvPr id="8" name="Text Box 9"/>
          <p:cNvSpPr txBox="1">
            <a:spLocks noChangeArrowheads="1"/>
          </p:cNvSpPr>
          <p:nvPr/>
        </p:nvSpPr>
        <p:spPr bwMode="auto">
          <a:xfrm>
            <a:off x="5867400" y="1196975"/>
            <a:ext cx="3132138" cy="4833938"/>
          </a:xfrm>
          <a:prstGeom prst="rect">
            <a:avLst/>
          </a:prstGeom>
          <a:noFill/>
          <a:ln w="9525">
            <a:noFill/>
            <a:miter lim="800000"/>
            <a:headEnd/>
            <a:tailEnd/>
          </a:ln>
        </p:spPr>
        <p:txBody>
          <a:bodyPr>
            <a:spAutoFit/>
          </a:bodyPr>
          <a:lstStyle/>
          <a:p>
            <a:pPr>
              <a:spcBef>
                <a:spcPct val="50000"/>
              </a:spcBef>
              <a:buFont typeface="Wingdings" pitchFamily="2" charset="2"/>
              <a:buChar char="ü"/>
            </a:pPr>
            <a:r>
              <a:rPr lang="es-ES" sz="1400" b="1">
                <a:solidFill>
                  <a:schemeClr val="tx2"/>
                </a:solidFill>
              </a:rPr>
              <a:t> CI de 20 terminales CMOS</a:t>
            </a:r>
          </a:p>
          <a:p>
            <a:pPr>
              <a:spcBef>
                <a:spcPct val="50000"/>
              </a:spcBef>
              <a:buFont typeface="Wingdings" pitchFamily="2" charset="2"/>
              <a:buNone/>
            </a:pPr>
            <a:endParaRPr lang="es-ES" sz="1400" b="1">
              <a:solidFill>
                <a:schemeClr val="tx2"/>
              </a:solidFill>
            </a:endParaRPr>
          </a:p>
          <a:p>
            <a:pPr>
              <a:spcBef>
                <a:spcPct val="50000"/>
              </a:spcBef>
              <a:buFont typeface="Wingdings" pitchFamily="2" charset="2"/>
              <a:buChar char="ü"/>
            </a:pPr>
            <a:r>
              <a:rPr lang="es-ES" sz="1400" b="1">
                <a:solidFill>
                  <a:schemeClr val="tx2"/>
                </a:solidFill>
              </a:rPr>
              <a:t> Salida de 8 bits de tres estados, Vresol=5V</a:t>
            </a:r>
            <a:r>
              <a:rPr lang="es-ES" b="1">
                <a:solidFill>
                  <a:schemeClr val="tx2"/>
                </a:solidFill>
              </a:rPr>
              <a:t>/</a:t>
            </a:r>
            <a:r>
              <a:rPr lang="es-ES" sz="1400" b="1">
                <a:solidFill>
                  <a:schemeClr val="tx2"/>
                </a:solidFill>
              </a:rPr>
              <a:t>255=19.6mV</a:t>
            </a:r>
          </a:p>
          <a:p>
            <a:pPr>
              <a:spcBef>
                <a:spcPct val="50000"/>
              </a:spcBef>
              <a:buFont typeface="Wingdings" pitchFamily="2" charset="2"/>
              <a:buNone/>
            </a:pPr>
            <a:endParaRPr lang="es-ES" sz="1400" b="1">
              <a:solidFill>
                <a:schemeClr val="tx2"/>
              </a:solidFill>
            </a:endParaRPr>
          </a:p>
          <a:p>
            <a:pPr>
              <a:spcBef>
                <a:spcPct val="50000"/>
              </a:spcBef>
              <a:buFont typeface="Wingdings" pitchFamily="2" charset="2"/>
              <a:buChar char="ü"/>
            </a:pPr>
            <a:r>
              <a:rPr lang="es-ES" sz="1400" b="1">
                <a:solidFill>
                  <a:schemeClr val="tx2"/>
                </a:solidFill>
              </a:rPr>
              <a:t>Tiene un reloj interno con una frecuencia f = 1/ (1.1RC). Tipicamente R=10k y C=150pF para una frecuencia de 606kHz</a:t>
            </a:r>
          </a:p>
          <a:p>
            <a:pPr>
              <a:spcBef>
                <a:spcPct val="50000"/>
              </a:spcBef>
              <a:buFont typeface="Wingdings" pitchFamily="2" charset="2"/>
              <a:buNone/>
            </a:pPr>
            <a:endParaRPr lang="es-ES" sz="1400" b="1">
              <a:solidFill>
                <a:schemeClr val="tx2"/>
              </a:solidFill>
            </a:endParaRPr>
          </a:p>
          <a:p>
            <a:pPr>
              <a:spcBef>
                <a:spcPct val="50000"/>
              </a:spcBef>
              <a:buFont typeface="Wingdings" pitchFamily="2" charset="2"/>
              <a:buChar char="ü"/>
            </a:pPr>
            <a:r>
              <a:rPr lang="es-ES" sz="1400" b="1">
                <a:solidFill>
                  <a:schemeClr val="tx2"/>
                </a:solidFill>
              </a:rPr>
              <a:t>Con f= 606kHz, tiempo de conversión de 100 microsegundos</a:t>
            </a:r>
          </a:p>
          <a:p>
            <a:pPr>
              <a:spcBef>
                <a:spcPct val="50000"/>
              </a:spcBef>
              <a:buFont typeface="Wingdings" pitchFamily="2" charset="2"/>
              <a:buNone/>
            </a:pPr>
            <a:endParaRPr lang="es-ES" sz="1400" b="1">
              <a:solidFill>
                <a:schemeClr val="tx2"/>
              </a:solidFill>
            </a:endParaRPr>
          </a:p>
          <a:p>
            <a:pPr>
              <a:spcBef>
                <a:spcPct val="50000"/>
              </a:spcBef>
              <a:buFont typeface="Wingdings" pitchFamily="2" charset="2"/>
              <a:buChar char="ü"/>
            </a:pPr>
            <a:r>
              <a:rPr lang="es-ES" sz="1400" b="1">
                <a:solidFill>
                  <a:schemeClr val="tx2"/>
                </a:solidFill>
              </a:rPr>
              <a:t> Tiene 2 entradas analógicas: V</a:t>
            </a:r>
            <a:r>
              <a:rPr lang="es-ES" sz="900" b="1">
                <a:solidFill>
                  <a:schemeClr val="tx2"/>
                </a:solidFill>
              </a:rPr>
              <a:t>ENT</a:t>
            </a:r>
            <a:r>
              <a:rPr lang="es-ES" sz="1400" b="1">
                <a:solidFill>
                  <a:schemeClr val="tx2"/>
                </a:solidFill>
              </a:rPr>
              <a:t>(+) y V</a:t>
            </a:r>
            <a:r>
              <a:rPr lang="es-ES" sz="800" b="1">
                <a:solidFill>
                  <a:schemeClr val="tx2"/>
                </a:solidFill>
              </a:rPr>
              <a:t>ENT</a:t>
            </a:r>
            <a:r>
              <a:rPr lang="es-ES" sz="1400" b="1">
                <a:solidFill>
                  <a:schemeClr val="tx2"/>
                </a:solidFill>
              </a:rPr>
              <a:t>(-). Así :</a:t>
            </a:r>
          </a:p>
          <a:p>
            <a:pPr>
              <a:spcBef>
                <a:spcPct val="50000"/>
              </a:spcBef>
              <a:buFont typeface="Wingdings" pitchFamily="2" charset="2"/>
              <a:buNone/>
            </a:pPr>
            <a:r>
              <a:rPr lang="es-ES" sz="1400" b="1">
                <a:solidFill>
                  <a:schemeClr val="tx2"/>
                </a:solidFill>
              </a:rPr>
              <a:t>V</a:t>
            </a:r>
            <a:r>
              <a:rPr lang="es-ES" sz="900" b="1">
                <a:solidFill>
                  <a:schemeClr val="tx2"/>
                </a:solidFill>
              </a:rPr>
              <a:t>ENT </a:t>
            </a:r>
            <a:r>
              <a:rPr lang="es-ES" sz="1400" b="1">
                <a:solidFill>
                  <a:schemeClr val="tx2"/>
                </a:solidFill>
              </a:rPr>
              <a:t>analogico= V</a:t>
            </a:r>
            <a:r>
              <a:rPr lang="es-ES" sz="800" b="1">
                <a:solidFill>
                  <a:schemeClr val="tx2"/>
                </a:solidFill>
              </a:rPr>
              <a:t>ENT</a:t>
            </a:r>
            <a:r>
              <a:rPr lang="es-ES" sz="1400" b="1">
                <a:solidFill>
                  <a:schemeClr val="tx2"/>
                </a:solidFill>
              </a:rPr>
              <a:t>(+) - V</a:t>
            </a:r>
            <a:r>
              <a:rPr lang="es-ES" sz="800" b="1">
                <a:solidFill>
                  <a:schemeClr val="tx2"/>
                </a:solidFill>
              </a:rPr>
              <a:t>ENT</a:t>
            </a:r>
            <a:r>
              <a:rPr lang="es-ES" sz="1400" b="1">
                <a:solidFill>
                  <a:schemeClr val="tx2"/>
                </a:solidFill>
              </a:rPr>
              <a:t>(-)</a:t>
            </a:r>
          </a:p>
          <a:p>
            <a:pPr>
              <a:spcBef>
                <a:spcPct val="50000"/>
              </a:spcBef>
              <a:buFont typeface="Wingdings" pitchFamily="2" charset="2"/>
              <a:buNone/>
            </a:pPr>
            <a:r>
              <a:rPr lang="es-ES" sz="1400"/>
              <a:t> </a:t>
            </a:r>
            <a:endParaRPr lang="es-ES" sz="1400" b="1">
              <a:solidFill>
                <a:schemeClr val="tx2"/>
              </a:solidFill>
            </a:endParaRPr>
          </a:p>
        </p:txBody>
      </p:sp>
      <p:pic>
        <p:nvPicPr>
          <p:cNvPr id="9" name="Picture 10" descr="BD10255_"/>
          <p:cNvPicPr>
            <a:picLocks noChangeAspect="1" noChangeArrowheads="1"/>
          </p:cNvPicPr>
          <p:nvPr/>
        </p:nvPicPr>
        <p:blipFill>
          <a:blip r:embed="rId3" cstate="print"/>
          <a:srcRect/>
          <a:stretch>
            <a:fillRect/>
          </a:stretch>
        </p:blipFill>
        <p:spPr bwMode="auto">
          <a:xfrm>
            <a:off x="4514850" y="3371850"/>
            <a:ext cx="114300" cy="114300"/>
          </a:xfrm>
          <a:prstGeom prst="rect">
            <a:avLst/>
          </a:prstGeom>
          <a:noFill/>
          <a:ln w="9525">
            <a:noFill/>
            <a:miter lim="800000"/>
            <a:headEnd/>
            <a:tailEnd/>
          </a:ln>
        </p:spPr>
      </p:pic>
      <p:pic>
        <p:nvPicPr>
          <p:cNvPr id="10" name="Picture 11" descr="BD10255_"/>
          <p:cNvPicPr>
            <a:picLocks noChangeAspect="1" noChangeArrowheads="1"/>
          </p:cNvPicPr>
          <p:nvPr/>
        </p:nvPicPr>
        <p:blipFill>
          <a:blip r:embed="rId3" cstate="print"/>
          <a:srcRect/>
          <a:stretch>
            <a:fillRect/>
          </a:stretch>
        </p:blipFill>
        <p:spPr bwMode="auto">
          <a:xfrm>
            <a:off x="4514850" y="3371850"/>
            <a:ext cx="114300" cy="114300"/>
          </a:xfrm>
          <a:prstGeom prst="rect">
            <a:avLst/>
          </a:prstGeom>
          <a:noFill/>
          <a:ln w="9525">
            <a:noFill/>
            <a:miter lim="800000"/>
            <a:headEnd/>
            <a:tailEnd/>
          </a:ln>
        </p:spPr>
      </p:pic>
      <p:pic>
        <p:nvPicPr>
          <p:cNvPr id="11" name="Picture 12" descr="BD10255_"/>
          <p:cNvPicPr>
            <a:picLocks noChangeAspect="1" noChangeArrowheads="1"/>
          </p:cNvPicPr>
          <p:nvPr/>
        </p:nvPicPr>
        <p:blipFill>
          <a:blip r:embed="rId3" cstate="print"/>
          <a:srcRect/>
          <a:stretch>
            <a:fillRect/>
          </a:stretch>
        </p:blipFill>
        <p:spPr bwMode="auto">
          <a:xfrm>
            <a:off x="4514850" y="3371850"/>
            <a:ext cx="114300" cy="114300"/>
          </a:xfrm>
          <a:prstGeom prst="rect">
            <a:avLst/>
          </a:prstGeom>
          <a:noFill/>
          <a:ln w="9525">
            <a:noFill/>
            <a:miter lim="800000"/>
            <a:headEnd/>
            <a:tailEnd/>
          </a:ln>
        </p:spPr>
      </p:pic>
      <p:pic>
        <p:nvPicPr>
          <p:cNvPr id="12" name="Picture 13" descr="BD10255_"/>
          <p:cNvPicPr>
            <a:picLocks noChangeAspect="1" noChangeArrowheads="1"/>
          </p:cNvPicPr>
          <p:nvPr/>
        </p:nvPicPr>
        <p:blipFill>
          <a:blip r:embed="rId3" cstate="print"/>
          <a:srcRect/>
          <a:stretch>
            <a:fillRect/>
          </a:stretch>
        </p:blipFill>
        <p:spPr bwMode="auto">
          <a:xfrm>
            <a:off x="4514850" y="3371850"/>
            <a:ext cx="114300" cy="114300"/>
          </a:xfrm>
          <a:prstGeom prst="rect">
            <a:avLst/>
          </a:prstGeom>
          <a:noFill/>
          <a:ln w="9525">
            <a:noFill/>
            <a:miter lim="800000"/>
            <a:headEnd/>
            <a:tailEnd/>
          </a:ln>
        </p:spPr>
      </p:pic>
    </p:spTree>
    <p:extLst>
      <p:ext uri="{BB962C8B-B14F-4D97-AF65-F5344CB8AC3E}">
        <p14:creationId xmlns:p14="http://schemas.microsoft.com/office/powerpoint/2010/main" xmlns="" val="283427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1071538" y="694590"/>
            <a:ext cx="7786742"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Las </a:t>
            </a:r>
            <a:r>
              <a:rPr kumimoji="0" lang="es-MX" sz="1600" b="1" i="0" u="none" strike="noStrike" cap="none" normalizeH="0" baseline="0" dirty="0" smtClean="0">
                <a:ln>
                  <a:noFill/>
                </a:ln>
                <a:solidFill>
                  <a:schemeClr val="tx1"/>
                </a:solidFill>
                <a:effectLst/>
                <a:latin typeface="Tahoma" pitchFamily="34" charset="0"/>
                <a:ea typeface="Tahoma" pitchFamily="34" charset="0"/>
                <a:cs typeface="Tahoma" pitchFamily="34" charset="0"/>
              </a:rPr>
              <a:t>señales eléctricas </a:t>
            </a:r>
            <a:r>
              <a:rPr kumimoji="0" lang="es-MX"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son tensiones o corrientes que contienen información. Además de las señales eléctricas existen otras, de naturaleza magnética, hidráulica, neumática, luminosa, etc.</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Las señales pueden ser generadas en forma natural o artificial. Algunos ejemplos de señales naturales son la radiación electromagnética de una estrella, la altura de la marea y la velocidad del viento. </a:t>
            </a:r>
          </a:p>
          <a:p>
            <a:pPr marL="0" marR="0" lvl="0" indent="0" algn="l" defTabSz="914400" rtl="0" eaLnBrk="0" fontAlgn="base" latinLnBrk="0" hangingPunct="0">
              <a:lnSpc>
                <a:spcPct val="100000"/>
              </a:lnSpc>
              <a:spcBef>
                <a:spcPct val="0"/>
              </a:spcBef>
              <a:spcAft>
                <a:spcPct val="0"/>
              </a:spcAft>
              <a:buClrTx/>
              <a:buSzTx/>
              <a:buFontTx/>
              <a:buNone/>
              <a:tabLst/>
            </a:pPr>
            <a:endParaRPr lang="es-MX" sz="1600" dirty="0">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Algunos ejemplos de señales artificiales son la emisión de un canal de</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TV, las ondas emitidas y recibidas por radares, teléfonos celulares, sonares,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Las señales se representan matemáticamente como funciones de una o más variables independientes.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La variable independiente más común es el tiempo, y algunas señales que</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dependen de él son, por ejemplo, la voz, una onda de radio, un electrocardiograma,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Otras señales, tales como las imágenes, son funciones de 2 variables independientes, ya que contienen información de brillo o de colorido en función de las coordenadas X e Y de un plano.</a:t>
            </a:r>
          </a:p>
        </p:txBody>
      </p:sp>
    </p:spTree>
    <p:extLst>
      <p:ext uri="{BB962C8B-B14F-4D97-AF65-F5344CB8AC3E}">
        <p14:creationId xmlns:p14="http://schemas.microsoft.com/office/powerpoint/2010/main" xmlns="" val="35536561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43063" y="214313"/>
            <a:ext cx="6858000" cy="1143000"/>
          </a:xfrm>
          <a:prstGeom prst="rect">
            <a:avLst/>
          </a:prstGeom>
          <a:noFill/>
          <a:ln w="9525">
            <a:noFill/>
            <a:miter lim="800000"/>
            <a:headEnd/>
            <a:tailEnd/>
          </a:ln>
          <a:effectLst/>
        </p:spPr>
        <p:txBody>
          <a:bodyPr vert="horz" wrap="square" lIns="92075" tIns="46037" rIns="92075" bIns="4603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Circuito practico:  ADC0804</a:t>
            </a:r>
            <a:br>
              <a:rPr kumimoji="0" lang="es-E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br>
            <a:r>
              <a:rPr kumimoji="0" lang="es-ES" sz="1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De Aproximaciones Sucesivas</a:t>
            </a:r>
            <a:endParaRPr kumimoji="0" lang="es-ES" sz="28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dirty="0"/>
          </a:p>
        </p:txBody>
      </p:sp>
      <p:sp>
        <p:nvSpPr>
          <p:cNvPr id="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dirty="0"/>
          </a:p>
        </p:txBody>
      </p:sp>
      <p:sp>
        <p:nvSpPr>
          <p:cNvPr id="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dirty="0"/>
          </a:p>
        </p:txBody>
      </p:sp>
      <p:sp>
        <p:nvSpPr>
          <p:cNvPr id="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dirty="0"/>
          </a:p>
        </p:txBody>
      </p:sp>
      <p:pic>
        <p:nvPicPr>
          <p:cNvPr id="7" name="Picture 7"/>
          <p:cNvPicPr>
            <a:picLocks noChangeAspect="1" noChangeArrowheads="1"/>
          </p:cNvPicPr>
          <p:nvPr/>
        </p:nvPicPr>
        <p:blipFill>
          <a:blip r:embed="rId3" cstate="print"/>
          <a:srcRect/>
          <a:stretch>
            <a:fillRect/>
          </a:stretch>
        </p:blipFill>
        <p:spPr bwMode="auto">
          <a:xfrm>
            <a:off x="142844" y="1500174"/>
            <a:ext cx="5688013" cy="4406900"/>
          </a:xfrm>
          <a:prstGeom prst="rect">
            <a:avLst/>
          </a:prstGeom>
          <a:noFill/>
          <a:ln w="9525">
            <a:noFill/>
            <a:miter lim="800000"/>
            <a:headEnd/>
            <a:tailEnd/>
          </a:ln>
        </p:spPr>
      </p:pic>
      <p:sp>
        <p:nvSpPr>
          <p:cNvPr id="8" name="Text Box 8"/>
          <p:cNvSpPr txBox="1">
            <a:spLocks noChangeArrowheads="1"/>
          </p:cNvSpPr>
          <p:nvPr/>
        </p:nvSpPr>
        <p:spPr bwMode="auto">
          <a:xfrm>
            <a:off x="6011863" y="1268413"/>
            <a:ext cx="3132137" cy="5516562"/>
          </a:xfrm>
          <a:prstGeom prst="rect">
            <a:avLst/>
          </a:prstGeom>
          <a:noFill/>
          <a:ln w="9525">
            <a:noFill/>
            <a:miter lim="800000"/>
            <a:headEnd/>
            <a:tailEnd/>
          </a:ln>
        </p:spPr>
        <p:txBody>
          <a:bodyPr>
            <a:spAutoFit/>
          </a:bodyPr>
          <a:lstStyle/>
          <a:p>
            <a:pPr>
              <a:spcBef>
                <a:spcPct val="50000"/>
              </a:spcBef>
              <a:buFont typeface="Wingdings" pitchFamily="2" charset="2"/>
              <a:buChar char="ü"/>
            </a:pPr>
            <a:r>
              <a:rPr lang="es-ES" sz="1400" b="1" dirty="0">
                <a:solidFill>
                  <a:schemeClr val="tx2"/>
                </a:solidFill>
              </a:rPr>
              <a:t> Tierra analógica y digital</a:t>
            </a:r>
          </a:p>
          <a:p>
            <a:pPr>
              <a:spcBef>
                <a:spcPct val="50000"/>
              </a:spcBef>
              <a:buFont typeface="Wingdings" pitchFamily="2" charset="2"/>
              <a:buChar char="ü"/>
            </a:pPr>
            <a:r>
              <a:rPr lang="es-ES" sz="1400" b="1" dirty="0">
                <a:solidFill>
                  <a:schemeClr val="tx2"/>
                </a:solidFill>
              </a:rPr>
              <a:t>          Habilitación del circuito</a:t>
            </a:r>
          </a:p>
          <a:p>
            <a:pPr>
              <a:spcBef>
                <a:spcPct val="50000"/>
              </a:spcBef>
              <a:buFont typeface="Wingdings" pitchFamily="2" charset="2"/>
              <a:buChar char="ü"/>
            </a:pPr>
            <a:r>
              <a:rPr lang="es-ES" sz="1400" b="1" dirty="0">
                <a:solidFill>
                  <a:schemeClr val="tx2"/>
                </a:solidFill>
              </a:rPr>
              <a:t>          (READ) Las salidas tienen niveles lógicos que representan el resultado de la última conversión</a:t>
            </a:r>
          </a:p>
          <a:p>
            <a:pPr>
              <a:spcBef>
                <a:spcPct val="50000"/>
              </a:spcBef>
              <a:buFont typeface="Wingdings" pitchFamily="2" charset="2"/>
              <a:buNone/>
            </a:pPr>
            <a:endParaRPr lang="es-ES" sz="1400" b="1" dirty="0">
              <a:solidFill>
                <a:schemeClr val="tx2"/>
              </a:solidFill>
            </a:endParaRPr>
          </a:p>
          <a:p>
            <a:pPr>
              <a:spcBef>
                <a:spcPct val="50000"/>
              </a:spcBef>
              <a:buFont typeface="Wingdings" pitchFamily="2" charset="2"/>
              <a:buChar char="ü"/>
            </a:pPr>
            <a:r>
              <a:rPr lang="es-ES" sz="1400" b="1" dirty="0">
                <a:solidFill>
                  <a:schemeClr val="tx2"/>
                </a:solidFill>
              </a:rPr>
              <a:t>          (ESCRIBIR). Un pulso bajo señala el inicio de una nueva conversión</a:t>
            </a:r>
          </a:p>
          <a:p>
            <a:pPr>
              <a:spcBef>
                <a:spcPct val="50000"/>
              </a:spcBef>
              <a:buFont typeface="Wingdings" pitchFamily="2" charset="2"/>
              <a:buNone/>
            </a:pPr>
            <a:endParaRPr lang="es-ES" sz="1400" b="1" dirty="0">
              <a:solidFill>
                <a:schemeClr val="tx2"/>
              </a:solidFill>
            </a:endParaRPr>
          </a:p>
          <a:p>
            <a:pPr>
              <a:spcBef>
                <a:spcPct val="50000"/>
              </a:spcBef>
              <a:buFont typeface="Wingdings" pitchFamily="2" charset="2"/>
              <a:buChar char="ü"/>
            </a:pPr>
            <a:r>
              <a:rPr lang="es-ES" sz="1400" b="1" dirty="0">
                <a:solidFill>
                  <a:schemeClr val="tx2"/>
                </a:solidFill>
              </a:rPr>
              <a:t>              (INTERRUMPIR). Esta salida retornará a BAJO al final de una conversión.</a:t>
            </a:r>
          </a:p>
          <a:p>
            <a:pPr>
              <a:spcBef>
                <a:spcPct val="50000"/>
              </a:spcBef>
              <a:buFont typeface="Wingdings" pitchFamily="2" charset="2"/>
              <a:buNone/>
            </a:pPr>
            <a:endParaRPr lang="es-ES" sz="1400" b="1" dirty="0">
              <a:solidFill>
                <a:schemeClr val="tx2"/>
              </a:solidFill>
            </a:endParaRPr>
          </a:p>
          <a:p>
            <a:pPr>
              <a:spcBef>
                <a:spcPct val="50000"/>
              </a:spcBef>
              <a:buFont typeface="Wingdings" pitchFamily="2" charset="2"/>
              <a:buChar char="ü"/>
            </a:pPr>
            <a:r>
              <a:rPr lang="es-ES" sz="1400" b="1" dirty="0">
                <a:solidFill>
                  <a:schemeClr val="tx2"/>
                </a:solidFill>
              </a:rPr>
              <a:t>                 Esta es una entrada opcional. Si se conecta un voltaje externo a esta terminal, la referencia interna cambia y su valor es el doble del voltaje externo.</a:t>
            </a:r>
          </a:p>
          <a:p>
            <a:pPr>
              <a:spcBef>
                <a:spcPct val="50000"/>
              </a:spcBef>
              <a:buFont typeface="Wingdings" pitchFamily="2" charset="2"/>
              <a:buNone/>
            </a:pPr>
            <a:r>
              <a:rPr lang="es-ES" sz="1400" dirty="0"/>
              <a:t> </a:t>
            </a:r>
            <a:endParaRPr lang="es-ES" sz="1400" b="1" dirty="0">
              <a:solidFill>
                <a:schemeClr val="tx2"/>
              </a:solidFill>
            </a:endParaRPr>
          </a:p>
        </p:txBody>
      </p:sp>
      <p:pic>
        <p:nvPicPr>
          <p:cNvPr id="9" name="Picture 9" descr="BD10255_"/>
          <p:cNvPicPr>
            <a:picLocks noChangeAspect="1" noChangeArrowheads="1"/>
          </p:cNvPicPr>
          <p:nvPr/>
        </p:nvPicPr>
        <p:blipFill>
          <a:blip r:embed="rId4" cstate="print"/>
          <a:srcRect/>
          <a:stretch>
            <a:fillRect/>
          </a:stretch>
        </p:blipFill>
        <p:spPr bwMode="auto">
          <a:xfrm>
            <a:off x="4514850" y="3371850"/>
            <a:ext cx="114300" cy="114300"/>
          </a:xfrm>
          <a:prstGeom prst="rect">
            <a:avLst/>
          </a:prstGeom>
          <a:noFill/>
          <a:ln w="9525">
            <a:noFill/>
            <a:miter lim="800000"/>
            <a:headEnd/>
            <a:tailEnd/>
          </a:ln>
        </p:spPr>
      </p:pic>
      <p:pic>
        <p:nvPicPr>
          <p:cNvPr id="10" name="Picture 10" descr="BD10255_"/>
          <p:cNvPicPr>
            <a:picLocks noChangeAspect="1" noChangeArrowheads="1"/>
          </p:cNvPicPr>
          <p:nvPr/>
        </p:nvPicPr>
        <p:blipFill>
          <a:blip r:embed="rId4" cstate="print"/>
          <a:srcRect/>
          <a:stretch>
            <a:fillRect/>
          </a:stretch>
        </p:blipFill>
        <p:spPr bwMode="auto">
          <a:xfrm>
            <a:off x="4514850" y="3371850"/>
            <a:ext cx="114300" cy="114300"/>
          </a:xfrm>
          <a:prstGeom prst="rect">
            <a:avLst/>
          </a:prstGeom>
          <a:noFill/>
          <a:ln w="9525">
            <a:noFill/>
            <a:miter lim="800000"/>
            <a:headEnd/>
            <a:tailEnd/>
          </a:ln>
        </p:spPr>
      </p:pic>
      <p:pic>
        <p:nvPicPr>
          <p:cNvPr id="11" name="Picture 11" descr="BD10255_"/>
          <p:cNvPicPr>
            <a:picLocks noChangeAspect="1" noChangeArrowheads="1"/>
          </p:cNvPicPr>
          <p:nvPr/>
        </p:nvPicPr>
        <p:blipFill>
          <a:blip r:embed="rId4" cstate="print"/>
          <a:srcRect/>
          <a:stretch>
            <a:fillRect/>
          </a:stretch>
        </p:blipFill>
        <p:spPr bwMode="auto">
          <a:xfrm>
            <a:off x="4514850" y="3371850"/>
            <a:ext cx="114300" cy="114300"/>
          </a:xfrm>
          <a:prstGeom prst="rect">
            <a:avLst/>
          </a:prstGeom>
          <a:noFill/>
          <a:ln w="9525">
            <a:noFill/>
            <a:miter lim="800000"/>
            <a:headEnd/>
            <a:tailEnd/>
          </a:ln>
        </p:spPr>
      </p:pic>
      <p:pic>
        <p:nvPicPr>
          <p:cNvPr id="12" name="Picture 12" descr="BD10255_"/>
          <p:cNvPicPr>
            <a:picLocks noChangeAspect="1" noChangeArrowheads="1"/>
          </p:cNvPicPr>
          <p:nvPr/>
        </p:nvPicPr>
        <p:blipFill>
          <a:blip r:embed="rId4" cstate="print"/>
          <a:srcRect/>
          <a:stretch>
            <a:fillRect/>
          </a:stretch>
        </p:blipFill>
        <p:spPr bwMode="auto">
          <a:xfrm>
            <a:off x="4514850" y="3371850"/>
            <a:ext cx="114300" cy="114300"/>
          </a:xfrm>
          <a:prstGeom prst="rect">
            <a:avLst/>
          </a:prstGeom>
          <a:noFill/>
          <a:ln w="9525">
            <a:noFill/>
            <a:miter lim="800000"/>
            <a:headEnd/>
            <a:tailEnd/>
          </a:ln>
        </p:spPr>
      </p:pic>
      <p:graphicFrame>
        <p:nvGraphicFramePr>
          <p:cNvPr id="13" name="Object 13"/>
          <p:cNvGraphicFramePr>
            <a:graphicFrameLocks noChangeAspect="1"/>
          </p:cNvGraphicFramePr>
          <p:nvPr/>
        </p:nvGraphicFramePr>
        <p:xfrm>
          <a:off x="6300788" y="1557338"/>
          <a:ext cx="358775" cy="282575"/>
        </p:xfrm>
        <a:graphic>
          <a:graphicData uri="http://schemas.openxmlformats.org/presentationml/2006/ole">
            <p:oleObj spid="_x0000_s125000" name="Ecuación" r:id="rId5" imgW="241195" imgH="190417" progId="Equation.3">
              <p:embed/>
            </p:oleObj>
          </a:graphicData>
        </a:graphic>
      </p:graphicFrame>
      <p:graphicFrame>
        <p:nvGraphicFramePr>
          <p:cNvPr id="14" name="Object 14"/>
          <p:cNvGraphicFramePr>
            <a:graphicFrameLocks noChangeAspect="1"/>
          </p:cNvGraphicFramePr>
          <p:nvPr/>
        </p:nvGraphicFramePr>
        <p:xfrm>
          <a:off x="6300788" y="1916113"/>
          <a:ext cx="342900" cy="239712"/>
        </p:xfrm>
        <a:graphic>
          <a:graphicData uri="http://schemas.openxmlformats.org/presentationml/2006/ole">
            <p:oleObj spid="_x0000_s125001" name="Ecuación" r:id="rId6" imgW="253670" imgH="177569" progId="Equation.3">
              <p:embed/>
            </p:oleObj>
          </a:graphicData>
        </a:graphic>
      </p:graphicFrame>
      <p:graphicFrame>
        <p:nvGraphicFramePr>
          <p:cNvPr id="15" name="Object 15"/>
          <p:cNvGraphicFramePr>
            <a:graphicFrameLocks noChangeAspect="1"/>
          </p:cNvGraphicFramePr>
          <p:nvPr/>
        </p:nvGraphicFramePr>
        <p:xfrm>
          <a:off x="6300788" y="2997200"/>
          <a:ext cx="342900" cy="257175"/>
        </p:xfrm>
        <a:graphic>
          <a:graphicData uri="http://schemas.openxmlformats.org/presentationml/2006/ole">
            <p:oleObj spid="_x0000_s125002" name="Ecuación" r:id="rId7" imgW="253890" imgH="190417" progId="Equation.3">
              <p:embed/>
            </p:oleObj>
          </a:graphicData>
        </a:graphic>
      </p:graphicFrame>
      <p:graphicFrame>
        <p:nvGraphicFramePr>
          <p:cNvPr id="16" name="Object 16"/>
          <p:cNvGraphicFramePr>
            <a:graphicFrameLocks noChangeAspect="1"/>
          </p:cNvGraphicFramePr>
          <p:nvPr/>
        </p:nvGraphicFramePr>
        <p:xfrm>
          <a:off x="6300788" y="4005263"/>
          <a:ext cx="557212" cy="269875"/>
        </p:xfrm>
        <a:graphic>
          <a:graphicData uri="http://schemas.openxmlformats.org/presentationml/2006/ole">
            <p:oleObj spid="_x0000_s125003" name="Ecuación" r:id="rId8" imgW="393529" imgH="190417" progId="Equation.3">
              <p:embed/>
            </p:oleObj>
          </a:graphicData>
        </a:graphic>
      </p:graphicFrame>
      <p:graphicFrame>
        <p:nvGraphicFramePr>
          <p:cNvPr id="17" name="Object 17"/>
          <p:cNvGraphicFramePr>
            <a:graphicFrameLocks noChangeAspect="1"/>
          </p:cNvGraphicFramePr>
          <p:nvPr/>
        </p:nvGraphicFramePr>
        <p:xfrm>
          <a:off x="6300788" y="5084763"/>
          <a:ext cx="673100" cy="301625"/>
        </p:xfrm>
        <a:graphic>
          <a:graphicData uri="http://schemas.openxmlformats.org/presentationml/2006/ole">
            <p:oleObj spid="_x0000_s125004" name="Ecuación" r:id="rId9" imgW="482181" imgH="215713" progId="Equation.3">
              <p:embed/>
            </p:oleObj>
          </a:graphicData>
        </a:graphic>
      </p:graphicFrame>
    </p:spTree>
    <p:extLst>
      <p:ext uri="{BB962C8B-B14F-4D97-AF65-F5344CB8AC3E}">
        <p14:creationId xmlns:p14="http://schemas.microsoft.com/office/powerpoint/2010/main" xmlns="" val="4307483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19250" y="188913"/>
            <a:ext cx="6858000" cy="1143000"/>
          </a:xfrm>
          <a:prstGeom prst="rect">
            <a:avLst/>
          </a:prstGeom>
          <a:noFill/>
          <a:ln w="9525">
            <a:noFill/>
            <a:miter lim="800000"/>
            <a:headEnd/>
            <a:tailEnd/>
          </a:ln>
          <a:effectLst/>
        </p:spPr>
        <p:txBody>
          <a:bodyPr vert="horz" wrap="square" lIns="92075" tIns="46037" rIns="92075" bIns="4603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Circuito práctico:  ADC0804</a:t>
            </a:r>
            <a:br>
              <a:rPr kumimoji="0" lang="es-ES" sz="3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br>
            <a:r>
              <a:rPr kumimoji="0" lang="es-ES" sz="16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De Aproximaciones Sucesivas</a:t>
            </a:r>
            <a:endParaRPr kumimoji="0" lang="es-ES" sz="28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sp>
        <p:nvSpPr>
          <p:cNvPr id="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MX"/>
          </a:p>
        </p:txBody>
      </p:sp>
      <p:pic>
        <p:nvPicPr>
          <p:cNvPr id="7" name="Picture 7"/>
          <p:cNvPicPr>
            <a:picLocks noChangeAspect="1" noChangeArrowheads="1"/>
          </p:cNvPicPr>
          <p:nvPr/>
        </p:nvPicPr>
        <p:blipFill>
          <a:blip r:embed="rId2" cstate="print"/>
          <a:srcRect/>
          <a:stretch>
            <a:fillRect/>
          </a:stretch>
        </p:blipFill>
        <p:spPr bwMode="auto">
          <a:xfrm>
            <a:off x="0" y="1557338"/>
            <a:ext cx="4787900" cy="4406900"/>
          </a:xfrm>
          <a:prstGeom prst="rect">
            <a:avLst/>
          </a:prstGeom>
          <a:noFill/>
          <a:ln w="9525">
            <a:noFill/>
            <a:miter lim="800000"/>
            <a:headEnd/>
            <a:tailEnd/>
          </a:ln>
        </p:spPr>
      </p:pic>
      <p:pic>
        <p:nvPicPr>
          <p:cNvPr id="8" name="Picture 9" descr="BD10255_"/>
          <p:cNvPicPr>
            <a:picLocks noChangeAspect="1" noChangeArrowheads="1"/>
          </p:cNvPicPr>
          <p:nvPr/>
        </p:nvPicPr>
        <p:blipFill>
          <a:blip r:embed="rId3" cstate="print"/>
          <a:srcRect/>
          <a:stretch>
            <a:fillRect/>
          </a:stretch>
        </p:blipFill>
        <p:spPr bwMode="auto">
          <a:xfrm>
            <a:off x="4514850" y="3371850"/>
            <a:ext cx="114300" cy="114300"/>
          </a:xfrm>
          <a:prstGeom prst="rect">
            <a:avLst/>
          </a:prstGeom>
          <a:noFill/>
          <a:ln w="9525">
            <a:noFill/>
            <a:miter lim="800000"/>
            <a:headEnd/>
            <a:tailEnd/>
          </a:ln>
        </p:spPr>
      </p:pic>
      <p:pic>
        <p:nvPicPr>
          <p:cNvPr id="9" name="Picture 10" descr="BD10255_"/>
          <p:cNvPicPr>
            <a:picLocks noChangeAspect="1" noChangeArrowheads="1"/>
          </p:cNvPicPr>
          <p:nvPr/>
        </p:nvPicPr>
        <p:blipFill>
          <a:blip r:embed="rId3" cstate="print"/>
          <a:srcRect/>
          <a:stretch>
            <a:fillRect/>
          </a:stretch>
        </p:blipFill>
        <p:spPr bwMode="auto">
          <a:xfrm>
            <a:off x="4514850" y="3371850"/>
            <a:ext cx="114300" cy="114300"/>
          </a:xfrm>
          <a:prstGeom prst="rect">
            <a:avLst/>
          </a:prstGeom>
          <a:noFill/>
          <a:ln w="9525">
            <a:noFill/>
            <a:miter lim="800000"/>
            <a:headEnd/>
            <a:tailEnd/>
          </a:ln>
        </p:spPr>
      </p:pic>
      <p:pic>
        <p:nvPicPr>
          <p:cNvPr id="10" name="Picture 11" descr="BD10255_"/>
          <p:cNvPicPr>
            <a:picLocks noChangeAspect="1" noChangeArrowheads="1"/>
          </p:cNvPicPr>
          <p:nvPr/>
        </p:nvPicPr>
        <p:blipFill>
          <a:blip r:embed="rId3" cstate="print"/>
          <a:srcRect/>
          <a:stretch>
            <a:fillRect/>
          </a:stretch>
        </p:blipFill>
        <p:spPr bwMode="auto">
          <a:xfrm>
            <a:off x="4514850" y="3371850"/>
            <a:ext cx="114300" cy="114300"/>
          </a:xfrm>
          <a:prstGeom prst="rect">
            <a:avLst/>
          </a:prstGeom>
          <a:noFill/>
          <a:ln w="9525">
            <a:noFill/>
            <a:miter lim="800000"/>
            <a:headEnd/>
            <a:tailEnd/>
          </a:ln>
        </p:spPr>
      </p:pic>
      <p:pic>
        <p:nvPicPr>
          <p:cNvPr id="11" name="Picture 12" descr="BD10255_"/>
          <p:cNvPicPr>
            <a:picLocks noChangeAspect="1" noChangeArrowheads="1"/>
          </p:cNvPicPr>
          <p:nvPr/>
        </p:nvPicPr>
        <p:blipFill>
          <a:blip r:embed="rId3" cstate="print"/>
          <a:srcRect/>
          <a:stretch>
            <a:fillRect/>
          </a:stretch>
        </p:blipFill>
        <p:spPr bwMode="auto">
          <a:xfrm>
            <a:off x="4514850" y="3371850"/>
            <a:ext cx="114300" cy="114300"/>
          </a:xfrm>
          <a:prstGeom prst="rect">
            <a:avLst/>
          </a:prstGeom>
          <a:noFill/>
          <a:ln w="9525">
            <a:noFill/>
            <a:miter lim="800000"/>
            <a:headEnd/>
            <a:tailEnd/>
          </a:ln>
        </p:spPr>
      </p:pic>
      <p:pic>
        <p:nvPicPr>
          <p:cNvPr id="12" name="Picture 18"/>
          <p:cNvPicPr>
            <a:picLocks noChangeAspect="1" noChangeArrowheads="1"/>
          </p:cNvPicPr>
          <p:nvPr/>
        </p:nvPicPr>
        <p:blipFill>
          <a:blip r:embed="rId4" cstate="print"/>
          <a:srcRect/>
          <a:stretch>
            <a:fillRect/>
          </a:stretch>
        </p:blipFill>
        <p:spPr bwMode="auto">
          <a:xfrm>
            <a:off x="3609975" y="2060575"/>
            <a:ext cx="5534025" cy="4286250"/>
          </a:xfrm>
          <a:prstGeom prst="rect">
            <a:avLst/>
          </a:prstGeom>
          <a:noFill/>
          <a:ln w="9525">
            <a:noFill/>
            <a:miter lim="800000"/>
            <a:headEnd/>
            <a:tailEnd/>
          </a:ln>
        </p:spPr>
      </p:pic>
    </p:spTree>
    <p:extLst>
      <p:ext uri="{BB962C8B-B14F-4D97-AF65-F5344CB8AC3E}">
        <p14:creationId xmlns:p14="http://schemas.microsoft.com/office/powerpoint/2010/main" xmlns="" val="154501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a:xfrm>
            <a:off x="4253693" y="2564904"/>
            <a:ext cx="4667250" cy="2647950"/>
          </a:xfrm>
        </p:spPr>
        <p:txBody>
          <a:bodyPr/>
          <a:lstStyle/>
          <a:p>
            <a:pPr eaLnBrk="1" hangingPunct="1">
              <a:defRPr/>
            </a:pPr>
            <a:r>
              <a:rPr lang="es-MX" sz="1800" dirty="0" smtClean="0"/>
              <a:t>Dos vectores son ortogonales si su producto punto es igual a cero.</a:t>
            </a:r>
          </a:p>
          <a:p>
            <a:pPr eaLnBrk="1" hangingPunct="1">
              <a:defRPr/>
            </a:pPr>
            <a:endParaRPr lang="es-MX" sz="1800" dirty="0" smtClean="0"/>
          </a:p>
          <a:p>
            <a:pPr eaLnBrk="1" hangingPunct="1">
              <a:defRPr/>
            </a:pPr>
            <a:endParaRPr lang="es-MX" sz="1800" dirty="0" smtClean="0"/>
          </a:p>
          <a:p>
            <a:pPr eaLnBrk="1" hangingPunct="1">
              <a:defRPr/>
            </a:pPr>
            <a:endParaRPr lang="es-MX" sz="1800" dirty="0" smtClean="0"/>
          </a:p>
          <a:p>
            <a:pPr eaLnBrk="1" hangingPunct="1">
              <a:defRPr/>
            </a:pPr>
            <a:endParaRPr lang="es-MX" sz="1800" dirty="0" smtClean="0"/>
          </a:p>
          <a:p>
            <a:pPr eaLnBrk="1" hangingPunct="1">
              <a:defRPr/>
            </a:pPr>
            <a:endParaRPr lang="es-MX" sz="1800" dirty="0" smtClean="0"/>
          </a:p>
          <a:p>
            <a:pPr eaLnBrk="1" hangingPunct="1">
              <a:defRPr/>
            </a:pPr>
            <a:r>
              <a:rPr lang="es-MX" sz="1800" dirty="0" smtClean="0"/>
              <a:t>Si son ortogonales, ello implica que son perpendiculares entre sí.</a:t>
            </a:r>
            <a:endParaRPr lang="es-ES" sz="1800" dirty="0" smtClean="0"/>
          </a:p>
        </p:txBody>
      </p:sp>
      <p:sp>
        <p:nvSpPr>
          <p:cNvPr id="113667" name="Text Box 3"/>
          <p:cNvSpPr txBox="1">
            <a:spLocks noChangeArrowheads="1"/>
          </p:cNvSpPr>
          <p:nvPr/>
        </p:nvSpPr>
        <p:spPr bwMode="auto">
          <a:xfrm>
            <a:off x="336550" y="77788"/>
            <a:ext cx="7767638" cy="1200329"/>
          </a:xfrm>
          <a:prstGeom prst="rect">
            <a:avLst/>
          </a:prstGeom>
          <a:noFill/>
          <a:ln w="9525">
            <a:noFill/>
            <a:miter lim="800000"/>
            <a:headEnd/>
            <a:tailEnd/>
          </a:ln>
          <a:effectLst/>
        </p:spPr>
        <p:txBody>
          <a:bodyPr>
            <a:spAutoFit/>
          </a:bodyPr>
          <a:lstStyle/>
          <a:p>
            <a:pPr>
              <a:defRPr/>
            </a:pPr>
            <a:r>
              <a:rPr lang="es-MX" sz="3600" b="1" dirty="0" smtClean="0">
                <a:effectLst>
                  <a:outerShdw blurRad="38100" dist="38100" dir="2700000" algn="tl">
                    <a:srgbClr val="000000"/>
                  </a:outerShdw>
                </a:effectLst>
                <a:latin typeface="Arial" charset="0"/>
              </a:rPr>
              <a:t>1</a:t>
            </a:r>
            <a:r>
              <a:rPr lang="es-MX" sz="3600" b="1" dirty="0" smtClean="0">
                <a:solidFill>
                  <a:schemeClr val="tx1"/>
                </a:solidFill>
                <a:effectLst>
                  <a:outerShdw blurRad="38100" dist="38100" dir="2700000" algn="tl">
                    <a:srgbClr val="000000"/>
                  </a:outerShdw>
                </a:effectLst>
                <a:latin typeface="Arial" charset="0"/>
              </a:rPr>
              <a:t>.3 Análisis de sistemas en tiempo continuo.</a:t>
            </a:r>
            <a:endParaRPr lang="es-ES" sz="3600" b="1" dirty="0">
              <a:solidFill>
                <a:schemeClr val="tx1"/>
              </a:solidFill>
              <a:effectLst>
                <a:outerShdw blurRad="38100" dist="38100" dir="2700000" algn="tl">
                  <a:srgbClr val="000000"/>
                </a:outerShdw>
              </a:effectLst>
              <a:latin typeface="Arial" charset="0"/>
            </a:endParaRPr>
          </a:p>
        </p:txBody>
      </p:sp>
      <p:sp>
        <p:nvSpPr>
          <p:cNvPr id="113668" name="Rectangle 4"/>
          <p:cNvSpPr>
            <a:spLocks noChangeArrowheads="1"/>
          </p:cNvSpPr>
          <p:nvPr/>
        </p:nvSpPr>
        <p:spPr bwMode="auto">
          <a:xfrm>
            <a:off x="0" y="2414588"/>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4338" name="Object 5"/>
          <p:cNvGraphicFramePr>
            <a:graphicFrameLocks noChangeAspect="1"/>
          </p:cNvGraphicFramePr>
          <p:nvPr>
            <p:extLst>
              <p:ext uri="{D42A27DB-BD31-4B8C-83A1-F6EECF244321}">
                <p14:modId xmlns:p14="http://schemas.microsoft.com/office/powerpoint/2010/main" xmlns="" val="3531917966"/>
              </p:ext>
            </p:extLst>
          </p:nvPr>
        </p:nvGraphicFramePr>
        <p:xfrm>
          <a:off x="318459" y="2414588"/>
          <a:ext cx="3714750" cy="2700338"/>
        </p:xfrm>
        <a:graphic>
          <a:graphicData uri="http://schemas.openxmlformats.org/presentationml/2006/ole">
            <p:oleObj spid="_x0000_s127004" name="Imagen de mapa de bits" r:id="rId3" imgW="4734586" imgH="2580952" progId="PBrush">
              <p:embed/>
            </p:oleObj>
          </a:graphicData>
        </a:graphic>
      </p:graphicFrame>
      <p:sp>
        <p:nvSpPr>
          <p:cNvPr id="113670" name="Rectangle 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4339" name="Object 7"/>
          <p:cNvGraphicFramePr>
            <a:graphicFrameLocks noChangeAspect="1"/>
          </p:cNvGraphicFramePr>
          <p:nvPr>
            <p:extLst>
              <p:ext uri="{D42A27DB-BD31-4B8C-83A1-F6EECF244321}">
                <p14:modId xmlns:p14="http://schemas.microsoft.com/office/powerpoint/2010/main" xmlns="" val="2938915774"/>
              </p:ext>
            </p:extLst>
          </p:nvPr>
        </p:nvGraphicFramePr>
        <p:xfrm>
          <a:off x="5148064" y="3429000"/>
          <a:ext cx="2479675" cy="1062037"/>
        </p:xfrm>
        <a:graphic>
          <a:graphicData uri="http://schemas.openxmlformats.org/presentationml/2006/ole">
            <p:oleObj spid="_x0000_s127005" name="Equation" r:id="rId4" imgW="1638300" imgH="711200" progId="Equation.DSMT4">
              <p:embed/>
            </p:oleObj>
          </a:graphicData>
        </a:graphic>
      </p:graphicFrame>
      <p:sp>
        <p:nvSpPr>
          <p:cNvPr id="113672" name="Rectangle 8"/>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es-ES"/>
          </a:p>
        </p:txBody>
      </p:sp>
      <p:sp>
        <p:nvSpPr>
          <p:cNvPr id="113674" name="Rectangle 10"/>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pPr>
              <a:defRPr/>
            </a:pPr>
            <a:endParaRPr lang="es-ES"/>
          </a:p>
        </p:txBody>
      </p:sp>
      <p:pic>
        <p:nvPicPr>
          <p:cNvPr id="14348" name="Picture 12" descr="FIGURA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3677" name="Text Box 13"/>
          <p:cNvSpPr txBox="1">
            <a:spLocks noChangeArrowheads="1"/>
          </p:cNvSpPr>
          <p:nvPr/>
        </p:nvSpPr>
        <p:spPr bwMode="auto">
          <a:xfrm>
            <a:off x="212130" y="5373216"/>
            <a:ext cx="3954463" cy="274638"/>
          </a:xfrm>
          <a:prstGeom prst="rect">
            <a:avLst/>
          </a:prstGeom>
          <a:noFill/>
          <a:ln w="9525" algn="ctr">
            <a:noFill/>
            <a:miter lim="800000"/>
            <a:headEnd/>
            <a:tailEnd/>
          </a:ln>
          <a:effectLst/>
        </p:spPr>
        <p:txBody>
          <a:bodyPr>
            <a:spAutoFit/>
          </a:bodyPr>
          <a:lstStyle/>
          <a:p>
            <a:pPr>
              <a:spcBef>
                <a:spcPct val="50000"/>
              </a:spcBef>
              <a:defRPr/>
            </a:pPr>
            <a:r>
              <a:rPr lang="es-MX" sz="1200" b="1" dirty="0">
                <a:effectLst>
                  <a:outerShdw blurRad="38100" dist="38100" dir="2700000" algn="tl">
                    <a:srgbClr val="000000"/>
                  </a:outerShdw>
                </a:effectLst>
              </a:rPr>
              <a:t>Figura </a:t>
            </a:r>
            <a:r>
              <a:rPr lang="es-MX" sz="1200" b="1" dirty="0" smtClean="0">
                <a:effectLst>
                  <a:outerShdw blurRad="38100" dist="38100" dir="2700000" algn="tl">
                    <a:srgbClr val="000000"/>
                  </a:outerShdw>
                </a:effectLst>
              </a:rPr>
              <a:t>1.3.1  </a:t>
            </a:r>
            <a:r>
              <a:rPr lang="es-MX" sz="1200" b="1" dirty="0">
                <a:effectLst>
                  <a:outerShdw blurRad="38100" dist="38100" dir="2700000" algn="tl">
                    <a:srgbClr val="000000"/>
                  </a:outerShdw>
                </a:effectLst>
              </a:rPr>
              <a:t>Sistema cartesiano de 3 dimensiones</a:t>
            </a:r>
            <a:endParaRPr lang="es-ES" sz="1200" b="1" dirty="0">
              <a:effectLst>
                <a:outerShdw blurRad="38100" dist="38100" dir="2700000" algn="tl">
                  <a:srgbClr val="000000"/>
                </a:outerShdw>
              </a:effectLst>
            </a:endParaRPr>
          </a:p>
        </p:txBody>
      </p:sp>
      <p:sp>
        <p:nvSpPr>
          <p:cNvPr id="14" name="Text Box 4"/>
          <p:cNvSpPr txBox="1">
            <a:spLocks noChangeArrowheads="1"/>
          </p:cNvSpPr>
          <p:nvPr/>
        </p:nvSpPr>
        <p:spPr bwMode="auto">
          <a:xfrm>
            <a:off x="550863" y="1400175"/>
            <a:ext cx="75057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400" b="1" u="sng" dirty="0" err="1" smtClean="0">
                <a:solidFill>
                  <a:schemeClr val="tx1"/>
                </a:solidFill>
                <a:latin typeface="Arial" charset="0"/>
              </a:rPr>
              <a:t>Ortogonalidad</a:t>
            </a:r>
            <a:r>
              <a:rPr lang="es-MX" altLang="es-MX" sz="2400" b="1" u="sng" dirty="0" smtClean="0">
                <a:solidFill>
                  <a:schemeClr val="tx1"/>
                </a:solidFill>
                <a:latin typeface="Arial" charset="0"/>
              </a:rPr>
              <a:t> </a:t>
            </a:r>
            <a:r>
              <a:rPr lang="es-MX" altLang="es-MX" sz="2400" b="1" u="sng" dirty="0" smtClean="0">
                <a:solidFill>
                  <a:schemeClr val="tx1"/>
                </a:solidFill>
                <a:effectLst/>
                <a:latin typeface="Arial" charset="0"/>
              </a:rPr>
              <a:t>y </a:t>
            </a:r>
            <a:r>
              <a:rPr lang="es-MX" altLang="es-MX" sz="2400" b="1" u="sng" dirty="0" err="1" smtClean="0">
                <a:solidFill>
                  <a:schemeClr val="tx1"/>
                </a:solidFill>
                <a:effectLst/>
                <a:latin typeface="Arial" charset="0"/>
              </a:rPr>
              <a:t>representacion</a:t>
            </a:r>
            <a:r>
              <a:rPr lang="es-MX" altLang="es-MX" sz="2400" b="1" u="sng" dirty="0" smtClean="0">
                <a:solidFill>
                  <a:schemeClr val="tx1"/>
                </a:solidFill>
                <a:effectLst/>
                <a:latin typeface="Arial" charset="0"/>
              </a:rPr>
              <a:t> de señales</a:t>
            </a:r>
            <a:endParaRPr lang="es-ES" altLang="es-MX" sz="2400" b="1" u="sng" dirty="0">
              <a:solidFill>
                <a:schemeClr val="tx1"/>
              </a:solidFill>
              <a:effectLst/>
              <a:latin typeface="Arial" charset="0"/>
            </a:endParaRPr>
          </a:p>
        </p:txBody>
      </p:sp>
    </p:spTree>
    <p:extLst>
      <p:ext uri="{BB962C8B-B14F-4D97-AF65-F5344CB8AC3E}">
        <p14:creationId xmlns:p14="http://schemas.microsoft.com/office/powerpoint/2010/main" xmlns="" val="281435592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4"/>
          <p:cNvSpPr>
            <a:spLocks noChangeArrowheads="1"/>
          </p:cNvSpPr>
          <p:nvPr/>
        </p:nvSpPr>
        <p:spPr bwMode="auto">
          <a:xfrm>
            <a:off x="0" y="2414588"/>
            <a:ext cx="9144000" cy="0"/>
          </a:xfrm>
          <a:prstGeom prst="rect">
            <a:avLst/>
          </a:prstGeom>
          <a:noFill/>
          <a:ln w="9525">
            <a:noFill/>
            <a:miter lim="800000"/>
            <a:headEnd/>
            <a:tailEnd/>
          </a:ln>
          <a:effectLst/>
        </p:spPr>
        <p:txBody>
          <a:bodyPr wrap="none" anchor="ctr">
            <a:spAutoFit/>
          </a:bodyPr>
          <a:lstStyle/>
          <a:p>
            <a:pPr>
              <a:defRPr/>
            </a:pPr>
            <a:endParaRPr lang="es-ES"/>
          </a:p>
        </p:txBody>
      </p:sp>
      <p:sp>
        <p:nvSpPr>
          <p:cNvPr id="113670" name="Rectangle 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es-ES"/>
          </a:p>
        </p:txBody>
      </p:sp>
      <p:sp>
        <p:nvSpPr>
          <p:cNvPr id="113672" name="Rectangle 8"/>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es-ES"/>
          </a:p>
        </p:txBody>
      </p:sp>
      <p:sp>
        <p:nvSpPr>
          <p:cNvPr id="14346" name="Text Box 9"/>
          <p:cNvSpPr txBox="1">
            <a:spLocks noChangeArrowheads="1"/>
          </p:cNvSpPr>
          <p:nvPr/>
        </p:nvSpPr>
        <p:spPr bwMode="auto">
          <a:xfrm>
            <a:off x="1187624" y="1675924"/>
            <a:ext cx="4032126"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algn="just" eaLnBrk="1" hangingPunct="1"/>
            <a:r>
              <a:rPr lang="es-MX" altLang="es-MX" sz="1800" dirty="0">
                <a:solidFill>
                  <a:schemeClr val="tx1"/>
                </a:solidFill>
                <a:effectLst/>
                <a:latin typeface="Arial" charset="0"/>
              </a:rPr>
              <a:t>Si tenemos un sistema rectangular con </a:t>
            </a:r>
            <a:r>
              <a:rPr lang="es-MX" altLang="es-MX" sz="1800" b="1" i="1" dirty="0">
                <a:solidFill>
                  <a:schemeClr val="tx1"/>
                </a:solidFill>
                <a:effectLst/>
                <a:latin typeface="Arial" charset="0"/>
              </a:rPr>
              <a:t>n</a:t>
            </a:r>
            <a:r>
              <a:rPr lang="es-MX" altLang="es-MX" sz="1800" dirty="0">
                <a:solidFill>
                  <a:schemeClr val="tx1"/>
                </a:solidFill>
                <a:effectLst/>
                <a:latin typeface="Arial" charset="0"/>
              </a:rPr>
              <a:t> coordenadas mutuamente perpendiculares entre sí, se dice que éstos forman un conjunto ortogonal si:</a:t>
            </a:r>
            <a:endParaRPr lang="es-ES" altLang="es-MX" sz="1800" dirty="0">
              <a:solidFill>
                <a:schemeClr val="tx1"/>
              </a:solidFill>
              <a:effectLst/>
              <a:latin typeface="Arial" charset="0"/>
            </a:endParaRPr>
          </a:p>
        </p:txBody>
      </p:sp>
      <p:sp>
        <p:nvSpPr>
          <p:cNvPr id="113674" name="Rectangle 10"/>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4340" name="Object 11"/>
          <p:cNvGraphicFramePr>
            <a:graphicFrameLocks noChangeAspect="1"/>
          </p:cNvGraphicFramePr>
          <p:nvPr>
            <p:extLst>
              <p:ext uri="{D42A27DB-BD31-4B8C-83A1-F6EECF244321}">
                <p14:modId xmlns:p14="http://schemas.microsoft.com/office/powerpoint/2010/main" xmlns="" val="1977702606"/>
              </p:ext>
            </p:extLst>
          </p:nvPr>
        </p:nvGraphicFramePr>
        <p:xfrm>
          <a:off x="4211960" y="4149080"/>
          <a:ext cx="2260600" cy="815975"/>
        </p:xfrm>
        <a:graphic>
          <a:graphicData uri="http://schemas.openxmlformats.org/presentationml/2006/ole">
            <p:oleObj spid="_x0000_s128015" name="Equation" r:id="rId3" imgW="1270000" imgH="457200" progId="Equation.DSMT4">
              <p:embed/>
            </p:oleObj>
          </a:graphicData>
        </a:graphic>
      </p:graphicFrame>
      <p:pic>
        <p:nvPicPr>
          <p:cNvPr id="14348" name="Picture 12" descr="FIGURA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973071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4" name="Rectangle 2"/>
          <p:cNvSpPr>
            <a:spLocks noGrp="1" noChangeArrowheads="1"/>
          </p:cNvSpPr>
          <p:nvPr>
            <p:ph type="body" idx="1"/>
          </p:nvPr>
        </p:nvSpPr>
        <p:spPr>
          <a:xfrm>
            <a:off x="422275" y="254000"/>
            <a:ext cx="8432800" cy="6326188"/>
          </a:xfrm>
        </p:spPr>
        <p:txBody>
          <a:bodyPr/>
          <a:lstStyle/>
          <a:p>
            <a:pPr eaLnBrk="1" hangingPunct="1">
              <a:buFontTx/>
              <a:buNone/>
            </a:pPr>
            <a:r>
              <a:rPr lang="es-MX" altLang="es-MX" sz="1800" dirty="0" smtClean="0">
                <a:effectLst/>
              </a:rPr>
              <a:t>Cualquier vector      de este espacio, con escalares                            , puede quedar expresado como:</a:t>
            </a:r>
          </a:p>
          <a:p>
            <a:pPr eaLnBrk="1" hangingPunct="1">
              <a:buFontTx/>
              <a:buNone/>
            </a:pPr>
            <a:endParaRPr lang="es-MX" altLang="es-MX" sz="1800" dirty="0" smtClean="0">
              <a:effectLst/>
            </a:endParaRPr>
          </a:p>
          <a:p>
            <a:pPr eaLnBrk="1" hangingPunct="1">
              <a:buFontTx/>
              <a:buNone/>
            </a:pPr>
            <a:endParaRPr lang="es-MX" altLang="es-MX" sz="1800" dirty="0" smtClean="0">
              <a:effectLst/>
            </a:endParaRPr>
          </a:p>
          <a:p>
            <a:pPr eaLnBrk="1" hangingPunct="1">
              <a:buFontTx/>
              <a:buNone/>
            </a:pPr>
            <a:endParaRPr lang="es-MX" altLang="es-MX" sz="1800" dirty="0" smtClean="0">
              <a:effectLst/>
            </a:endParaRPr>
          </a:p>
          <a:p>
            <a:pPr eaLnBrk="1" hangingPunct="1">
              <a:buFontTx/>
              <a:buNone/>
            </a:pPr>
            <a:r>
              <a:rPr lang="es-MX" altLang="es-MX" sz="1800" dirty="0" smtClean="0">
                <a:effectLst/>
              </a:rPr>
              <a:t>Para las señales, también existe una definición para la </a:t>
            </a:r>
            <a:r>
              <a:rPr lang="es-MX" altLang="es-MX" sz="1800" dirty="0" err="1" smtClean="0">
                <a:effectLst/>
              </a:rPr>
              <a:t>ortogonalidad</a:t>
            </a:r>
            <a:r>
              <a:rPr lang="es-MX" altLang="es-MX" sz="1800" dirty="0" smtClean="0">
                <a:effectLst/>
              </a:rPr>
              <a:t>:</a:t>
            </a:r>
          </a:p>
          <a:p>
            <a:pPr eaLnBrk="1" hangingPunct="1">
              <a:buFontTx/>
              <a:buNone/>
            </a:pPr>
            <a:endParaRPr lang="es-MX" altLang="es-MX" sz="1800" dirty="0" smtClean="0">
              <a:effectLst/>
            </a:endParaRPr>
          </a:p>
          <a:p>
            <a:pPr eaLnBrk="1" hangingPunct="1"/>
            <a:r>
              <a:rPr lang="es-MX" altLang="es-MX" sz="1800" dirty="0" smtClean="0">
                <a:effectLst/>
              </a:rPr>
              <a:t>Sean          y         , dos funciones dentro del intervalo                 , entonces se dice que estas funciones son ORTOGONALES si su producto interno es igual a cero dentro de este intervalo, es decir:</a:t>
            </a:r>
          </a:p>
          <a:p>
            <a:pPr eaLnBrk="1" hangingPunct="1"/>
            <a:endParaRPr lang="es-MX" altLang="es-MX" sz="1800" dirty="0" smtClean="0">
              <a:effectLst/>
            </a:endParaRPr>
          </a:p>
          <a:p>
            <a:pPr eaLnBrk="1" hangingPunct="1"/>
            <a:endParaRPr lang="es-MX" altLang="es-MX" sz="1800" dirty="0" smtClean="0">
              <a:effectLst/>
            </a:endParaRPr>
          </a:p>
          <a:p>
            <a:pPr eaLnBrk="1" hangingPunct="1"/>
            <a:endParaRPr lang="es-MX" altLang="es-MX" sz="1800" dirty="0" smtClean="0">
              <a:effectLst/>
            </a:endParaRPr>
          </a:p>
          <a:p>
            <a:pPr eaLnBrk="1" hangingPunct="1"/>
            <a:r>
              <a:rPr lang="es-MX" altLang="es-MX" sz="1800" dirty="0" smtClean="0">
                <a:effectLst/>
              </a:rPr>
              <a:t>Sea             un conjunto de </a:t>
            </a:r>
            <a:r>
              <a:rPr lang="es-MX" altLang="es-MX" sz="1800" b="1" i="1" dirty="0" smtClean="0">
                <a:effectLst/>
              </a:rPr>
              <a:t>n</a:t>
            </a:r>
            <a:r>
              <a:rPr lang="es-MX" altLang="es-MX" sz="1800" dirty="0" smtClean="0">
                <a:effectLst/>
              </a:rPr>
              <a:t> funciones,                                      , entonces se dice que este conjunto de funciones es ORTOGONAL dentro del intervalo                       .              , si se satisface que:</a:t>
            </a:r>
          </a:p>
          <a:p>
            <a:pPr eaLnBrk="1" hangingPunct="1">
              <a:buFontTx/>
              <a:buNone/>
            </a:pPr>
            <a:endParaRPr lang="es-MX" altLang="es-MX" sz="1800" dirty="0" smtClean="0">
              <a:effectLst/>
            </a:endParaRPr>
          </a:p>
          <a:p>
            <a:pPr algn="r" eaLnBrk="1" hangingPunct="1">
              <a:buFontTx/>
              <a:buNone/>
            </a:pPr>
            <a:r>
              <a:rPr lang="es-MX" altLang="es-MX" sz="1800" dirty="0" smtClean="0">
                <a:effectLst/>
              </a:rPr>
              <a:t>Y</a:t>
            </a:r>
            <a:endParaRPr lang="es-ES" altLang="es-MX" sz="1800" dirty="0" smtClean="0">
              <a:effectLst/>
            </a:endParaRPr>
          </a:p>
        </p:txBody>
      </p:sp>
      <p:sp>
        <p:nvSpPr>
          <p:cNvPr id="114691" name="Rectangle 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5362" name="Object 4"/>
          <p:cNvGraphicFramePr>
            <a:graphicFrameLocks noChangeAspect="1"/>
          </p:cNvGraphicFramePr>
          <p:nvPr>
            <p:extLst>
              <p:ext uri="{D42A27DB-BD31-4B8C-83A1-F6EECF244321}">
                <p14:modId xmlns:p14="http://schemas.microsoft.com/office/powerpoint/2010/main" xmlns="" val="645958122"/>
              </p:ext>
            </p:extLst>
          </p:nvPr>
        </p:nvGraphicFramePr>
        <p:xfrm>
          <a:off x="2123728" y="228601"/>
          <a:ext cx="260350" cy="341312"/>
        </p:xfrm>
        <a:graphic>
          <a:graphicData uri="http://schemas.openxmlformats.org/presentationml/2006/ole">
            <p:oleObj spid="_x0000_s80234" name="Equation" r:id="rId3" imgW="152268" imgH="203024" progId="Equation.DSMT4">
              <p:embed/>
            </p:oleObj>
          </a:graphicData>
        </a:graphic>
      </p:graphicFrame>
      <p:sp>
        <p:nvSpPr>
          <p:cNvPr id="114693"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5363" name="Object 6"/>
          <p:cNvGraphicFramePr>
            <a:graphicFrameLocks noChangeAspect="1"/>
          </p:cNvGraphicFramePr>
          <p:nvPr>
            <p:extLst>
              <p:ext uri="{D42A27DB-BD31-4B8C-83A1-F6EECF244321}">
                <p14:modId xmlns:p14="http://schemas.microsoft.com/office/powerpoint/2010/main" xmlns="" val="1923513925"/>
              </p:ext>
            </p:extLst>
          </p:nvPr>
        </p:nvGraphicFramePr>
        <p:xfrm>
          <a:off x="5148064" y="214029"/>
          <a:ext cx="1652587" cy="381000"/>
        </p:xfrm>
        <a:graphic>
          <a:graphicData uri="http://schemas.openxmlformats.org/presentationml/2006/ole">
            <p:oleObj spid="_x0000_s80235" name="Equation" r:id="rId4" imgW="990600" imgH="228600" progId="Equation.DSMT4">
              <p:embed/>
            </p:oleObj>
          </a:graphicData>
        </a:graphic>
      </p:graphicFrame>
      <p:sp>
        <p:nvSpPr>
          <p:cNvPr id="114695" name="Rectangle 7"/>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5364" name="Object 8"/>
          <p:cNvGraphicFramePr>
            <a:graphicFrameLocks noChangeAspect="1"/>
          </p:cNvGraphicFramePr>
          <p:nvPr/>
        </p:nvGraphicFramePr>
        <p:xfrm>
          <a:off x="2209800" y="841375"/>
          <a:ext cx="4519613" cy="873125"/>
        </p:xfrm>
        <a:graphic>
          <a:graphicData uri="http://schemas.openxmlformats.org/presentationml/2006/ole">
            <p:oleObj spid="_x0000_s80236" name="Equation" r:id="rId5" imgW="2222500" imgH="431800" progId="Equation.DSMT4">
              <p:embed/>
            </p:oleObj>
          </a:graphicData>
        </a:graphic>
      </p:graphicFrame>
      <p:sp>
        <p:nvSpPr>
          <p:cNvPr id="114697" name="Rectangle 9"/>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5365" name="Object 10"/>
          <p:cNvGraphicFramePr>
            <a:graphicFrameLocks noChangeAspect="1"/>
          </p:cNvGraphicFramePr>
          <p:nvPr/>
        </p:nvGraphicFramePr>
        <p:xfrm>
          <a:off x="1501775" y="2522538"/>
          <a:ext cx="444500" cy="323850"/>
        </p:xfrm>
        <a:graphic>
          <a:graphicData uri="http://schemas.openxmlformats.org/presentationml/2006/ole">
            <p:oleObj spid="_x0000_s80237" name="Equation" r:id="rId6" imgW="355292" imgH="253780" progId="Equation.DSMT4">
              <p:embed/>
            </p:oleObj>
          </a:graphicData>
        </a:graphic>
      </p:graphicFrame>
      <p:sp>
        <p:nvSpPr>
          <p:cNvPr id="114699" name="Rectangle 11"/>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5366" name="Object 12"/>
          <p:cNvGraphicFramePr>
            <a:graphicFrameLocks noChangeAspect="1"/>
          </p:cNvGraphicFramePr>
          <p:nvPr/>
        </p:nvGraphicFramePr>
        <p:xfrm>
          <a:off x="2265363" y="2513013"/>
          <a:ext cx="500062" cy="346075"/>
        </p:xfrm>
        <a:graphic>
          <a:graphicData uri="http://schemas.openxmlformats.org/presentationml/2006/ole">
            <p:oleObj spid="_x0000_s80238" name="Equation" r:id="rId7" imgW="368140" imgH="253890" progId="Equation.DSMT4">
              <p:embed/>
            </p:oleObj>
          </a:graphicData>
        </a:graphic>
      </p:graphicFrame>
      <p:sp>
        <p:nvSpPr>
          <p:cNvPr id="114701" name="Rectangle 13"/>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5367" name="Object 14"/>
          <p:cNvGraphicFramePr>
            <a:graphicFrameLocks noChangeAspect="1"/>
          </p:cNvGraphicFramePr>
          <p:nvPr/>
        </p:nvGraphicFramePr>
        <p:xfrm>
          <a:off x="6423025" y="2535238"/>
          <a:ext cx="930275" cy="379412"/>
        </p:xfrm>
        <a:graphic>
          <a:graphicData uri="http://schemas.openxmlformats.org/presentationml/2006/ole">
            <p:oleObj spid="_x0000_s80239" name="Equation" r:id="rId8" imgW="571252" imgH="228501" progId="Equation.DSMT4">
              <p:embed/>
            </p:oleObj>
          </a:graphicData>
        </a:graphic>
      </p:graphicFrame>
      <p:sp>
        <p:nvSpPr>
          <p:cNvPr id="114703" name="Rectangle 15"/>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5368" name="Object 16"/>
          <p:cNvGraphicFramePr>
            <a:graphicFrameLocks noChangeAspect="1"/>
          </p:cNvGraphicFramePr>
          <p:nvPr/>
        </p:nvGraphicFramePr>
        <p:xfrm>
          <a:off x="3330575" y="3402013"/>
          <a:ext cx="1960563" cy="842962"/>
        </p:xfrm>
        <a:graphic>
          <a:graphicData uri="http://schemas.openxmlformats.org/presentationml/2006/ole">
            <p:oleObj spid="_x0000_s80240" name="Equation" r:id="rId9" imgW="1155199" imgH="495085" progId="Equation.DSMT4">
              <p:embed/>
            </p:oleObj>
          </a:graphicData>
        </a:graphic>
      </p:graphicFrame>
      <p:sp>
        <p:nvSpPr>
          <p:cNvPr id="114705" name="Rectangle 1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5369" name="Object 18"/>
          <p:cNvGraphicFramePr>
            <a:graphicFrameLocks noChangeAspect="1"/>
          </p:cNvGraphicFramePr>
          <p:nvPr/>
        </p:nvGraphicFramePr>
        <p:xfrm>
          <a:off x="1393825" y="4386263"/>
          <a:ext cx="671513" cy="355600"/>
        </p:xfrm>
        <a:graphic>
          <a:graphicData uri="http://schemas.openxmlformats.org/presentationml/2006/ole">
            <p:oleObj spid="_x0000_s80241" name="Equation" r:id="rId10" imgW="482391" imgH="253890" progId="Equation.DSMT4">
              <p:embed/>
            </p:oleObj>
          </a:graphicData>
        </a:graphic>
      </p:graphicFrame>
      <p:sp>
        <p:nvSpPr>
          <p:cNvPr id="114707" name="Rectangle 19"/>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5370" name="Object 20"/>
          <p:cNvGraphicFramePr>
            <a:graphicFrameLocks noChangeAspect="1"/>
          </p:cNvGraphicFramePr>
          <p:nvPr/>
        </p:nvGraphicFramePr>
        <p:xfrm>
          <a:off x="5027613" y="4376738"/>
          <a:ext cx="2268537" cy="344487"/>
        </p:xfrm>
        <a:graphic>
          <a:graphicData uri="http://schemas.openxmlformats.org/presentationml/2006/ole">
            <p:oleObj spid="_x0000_s80242" name="Equation" r:id="rId11" imgW="1688367" imgH="253890" progId="Equation.DSMT4">
              <p:embed/>
            </p:oleObj>
          </a:graphicData>
        </a:graphic>
      </p:graphicFrame>
      <p:sp>
        <p:nvSpPr>
          <p:cNvPr id="114709" name="Rectangle 21"/>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5371" name="Object 22"/>
          <p:cNvGraphicFramePr>
            <a:graphicFrameLocks noChangeAspect="1"/>
          </p:cNvGraphicFramePr>
          <p:nvPr/>
        </p:nvGraphicFramePr>
        <p:xfrm>
          <a:off x="846138" y="4933950"/>
          <a:ext cx="973137" cy="396875"/>
        </p:xfrm>
        <a:graphic>
          <a:graphicData uri="http://schemas.openxmlformats.org/presentationml/2006/ole">
            <p:oleObj spid="_x0000_s80243" name="Equation" r:id="rId12" imgW="571252" imgH="228501" progId="Equation.DSMT4">
              <p:embed/>
            </p:oleObj>
          </a:graphicData>
        </a:graphic>
      </p:graphicFrame>
      <p:sp>
        <p:nvSpPr>
          <p:cNvPr id="114711" name="Rectangle 23"/>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5372" name="Object 24"/>
          <p:cNvGraphicFramePr>
            <a:graphicFrameLocks noChangeAspect="1"/>
          </p:cNvGraphicFramePr>
          <p:nvPr/>
        </p:nvGraphicFramePr>
        <p:xfrm>
          <a:off x="903288" y="5368925"/>
          <a:ext cx="3209925" cy="865188"/>
        </p:xfrm>
        <a:graphic>
          <a:graphicData uri="http://schemas.openxmlformats.org/presentationml/2006/ole">
            <p:oleObj spid="_x0000_s80244" name="Equation" r:id="rId13" imgW="1841500" imgH="495300" progId="Equation.DSMT4">
              <p:embed/>
            </p:oleObj>
          </a:graphicData>
        </a:graphic>
      </p:graphicFrame>
      <p:sp>
        <p:nvSpPr>
          <p:cNvPr id="114713" name="Rectangle 25"/>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5373" name="Object 26"/>
          <p:cNvGraphicFramePr>
            <a:graphicFrameLocks noChangeAspect="1"/>
          </p:cNvGraphicFramePr>
          <p:nvPr/>
        </p:nvGraphicFramePr>
        <p:xfrm>
          <a:off x="5127625" y="5337175"/>
          <a:ext cx="2816225" cy="892175"/>
        </p:xfrm>
        <a:graphic>
          <a:graphicData uri="http://schemas.openxmlformats.org/presentationml/2006/ole">
            <p:oleObj spid="_x0000_s80245" name="Equation" r:id="rId14" imgW="1562100" imgH="495300" progId="Equation.DSMT4">
              <p:embed/>
            </p:oleObj>
          </a:graphicData>
        </a:graphic>
      </p:graphicFrame>
      <p:pic>
        <p:nvPicPr>
          <p:cNvPr id="15387" name="Picture 27" descr="FIGURA6"/>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8574088" y="0"/>
            <a:ext cx="569912" cy="569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8418173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2"/>
          <p:cNvSpPr>
            <a:spLocks noGrp="1" noChangeArrowheads="1"/>
          </p:cNvSpPr>
          <p:nvPr>
            <p:ph type="body" idx="1"/>
          </p:nvPr>
        </p:nvSpPr>
        <p:spPr>
          <a:xfrm>
            <a:off x="368300" y="1774825"/>
            <a:ext cx="8302625" cy="4398963"/>
          </a:xfrm>
        </p:spPr>
        <p:txBody>
          <a:bodyPr/>
          <a:lstStyle/>
          <a:p>
            <a:pPr eaLnBrk="1" hangingPunct="1">
              <a:buFontTx/>
              <a:buNone/>
            </a:pPr>
            <a:r>
              <a:rPr lang="es-MX" altLang="es-MX" sz="2000" dirty="0" smtClean="0">
                <a:effectLst/>
              </a:rPr>
              <a:t>La idea principal consiste en representar una función cualquiera          a partir de un conjunto ortogonal de funciones de tal modo que:</a:t>
            </a:r>
          </a:p>
          <a:p>
            <a:pPr eaLnBrk="1" hangingPunct="1">
              <a:buFontTx/>
              <a:buNone/>
            </a:pPr>
            <a:endParaRPr lang="es-MX" altLang="es-MX" sz="2000" dirty="0" smtClean="0">
              <a:effectLst/>
            </a:endParaRPr>
          </a:p>
          <a:p>
            <a:pPr eaLnBrk="1" hangingPunct="1">
              <a:buFontTx/>
              <a:buNone/>
            </a:pPr>
            <a:endParaRPr lang="es-MX" altLang="es-MX" sz="2000" dirty="0" smtClean="0">
              <a:effectLst/>
            </a:endParaRPr>
          </a:p>
          <a:p>
            <a:pPr eaLnBrk="1" hangingPunct="1">
              <a:buFontTx/>
              <a:buNone/>
            </a:pPr>
            <a:endParaRPr lang="es-MX" altLang="es-MX" sz="2000" dirty="0" smtClean="0">
              <a:effectLst/>
            </a:endParaRPr>
          </a:p>
          <a:p>
            <a:pPr eaLnBrk="1" hangingPunct="1">
              <a:buFontTx/>
              <a:buNone/>
            </a:pPr>
            <a:r>
              <a:rPr lang="es-MX" altLang="es-MX" sz="2000" dirty="0" smtClean="0">
                <a:effectLst/>
              </a:rPr>
              <a:t>Aplicando la definición de </a:t>
            </a:r>
            <a:r>
              <a:rPr lang="es-MX" altLang="es-MX" sz="2000" dirty="0" err="1" smtClean="0">
                <a:effectLst/>
              </a:rPr>
              <a:t>ortogonalidad</a:t>
            </a:r>
            <a:r>
              <a:rPr lang="es-MX" altLang="es-MX" sz="2000" dirty="0" smtClean="0">
                <a:effectLst/>
              </a:rPr>
              <a:t>, ecuación (3), a la ecuación anterior tal que:</a:t>
            </a:r>
          </a:p>
          <a:p>
            <a:pPr eaLnBrk="1" hangingPunct="1">
              <a:buFontTx/>
              <a:buNone/>
            </a:pPr>
            <a:endParaRPr lang="es-MX" altLang="es-MX" sz="2000" dirty="0" smtClean="0">
              <a:effectLst/>
            </a:endParaRPr>
          </a:p>
          <a:p>
            <a:pPr eaLnBrk="1" hangingPunct="1">
              <a:buFontTx/>
              <a:buNone/>
            </a:pPr>
            <a:endParaRPr lang="es-MX" altLang="es-MX" sz="2000" dirty="0" smtClean="0">
              <a:effectLst/>
            </a:endParaRPr>
          </a:p>
          <a:p>
            <a:pPr eaLnBrk="1" hangingPunct="1">
              <a:buFontTx/>
              <a:buNone/>
            </a:pPr>
            <a:endParaRPr lang="es-MX" altLang="es-MX" sz="2000" dirty="0" smtClean="0">
              <a:effectLst/>
            </a:endParaRPr>
          </a:p>
          <a:p>
            <a:pPr eaLnBrk="1" hangingPunct="1">
              <a:buFontTx/>
              <a:buNone/>
            </a:pPr>
            <a:endParaRPr lang="es-MX" altLang="es-MX" dirty="0" smtClean="0">
              <a:effectLst/>
            </a:endParaRPr>
          </a:p>
          <a:p>
            <a:pPr algn="r" eaLnBrk="1" hangingPunct="1">
              <a:buFontTx/>
              <a:buNone/>
            </a:pPr>
            <a:endParaRPr lang="es-MX" altLang="es-MX" dirty="0" smtClean="0">
              <a:effectLst/>
            </a:endParaRPr>
          </a:p>
          <a:p>
            <a:pPr eaLnBrk="1" hangingPunct="1">
              <a:buFontTx/>
              <a:buNone/>
            </a:pPr>
            <a:endParaRPr lang="es-ES" altLang="es-MX" dirty="0" smtClean="0">
              <a:effectLst/>
            </a:endParaRPr>
          </a:p>
        </p:txBody>
      </p:sp>
      <p:sp>
        <p:nvSpPr>
          <p:cNvPr id="115715" name="Text Box 3"/>
          <p:cNvSpPr txBox="1">
            <a:spLocks noChangeArrowheads="1"/>
          </p:cNvSpPr>
          <p:nvPr/>
        </p:nvSpPr>
        <p:spPr bwMode="auto">
          <a:xfrm>
            <a:off x="522288" y="227013"/>
            <a:ext cx="6767237" cy="461665"/>
          </a:xfrm>
          <a:prstGeom prst="rect">
            <a:avLst/>
          </a:prstGeom>
          <a:noFill/>
          <a:ln w="9525">
            <a:noFill/>
            <a:miter lim="800000"/>
            <a:headEnd/>
            <a:tailEnd/>
          </a:ln>
          <a:effectLst/>
        </p:spPr>
        <p:txBody>
          <a:bodyPr wrap="none">
            <a:spAutoFit/>
          </a:bodyPr>
          <a:lstStyle/>
          <a:p>
            <a:pPr>
              <a:defRPr/>
            </a:pPr>
            <a:r>
              <a:rPr lang="es-MX" sz="2400" b="1" dirty="0" smtClean="0">
                <a:effectLst>
                  <a:outerShdw blurRad="38100" dist="38100" dir="2700000" algn="tl">
                    <a:srgbClr val="000000"/>
                  </a:outerShdw>
                </a:effectLst>
                <a:latin typeface="Arial" charset="0"/>
              </a:rPr>
              <a:t>1</a:t>
            </a:r>
            <a:r>
              <a:rPr lang="es-MX" sz="2400" b="1" dirty="0" smtClean="0">
                <a:solidFill>
                  <a:schemeClr val="tx1"/>
                </a:solidFill>
                <a:effectLst>
                  <a:outerShdw blurRad="38100" dist="38100" dir="2700000" algn="tl">
                    <a:srgbClr val="000000"/>
                  </a:outerShdw>
                </a:effectLst>
                <a:latin typeface="Arial" charset="0"/>
              </a:rPr>
              <a:t>.3 Análisis de Sistemas en Tiempo Discreto</a:t>
            </a:r>
            <a:endParaRPr lang="es-ES" sz="2400" b="1" dirty="0">
              <a:solidFill>
                <a:schemeClr val="tx1"/>
              </a:solidFill>
              <a:effectLst>
                <a:outerShdw blurRad="38100" dist="38100" dir="2700000" algn="tl">
                  <a:srgbClr val="000000"/>
                </a:outerShdw>
              </a:effectLst>
              <a:latin typeface="Arial" charset="0"/>
            </a:endParaRPr>
          </a:p>
        </p:txBody>
      </p:sp>
      <p:sp>
        <p:nvSpPr>
          <p:cNvPr id="16392" name="Text Box 4"/>
          <p:cNvSpPr txBox="1">
            <a:spLocks noChangeArrowheads="1"/>
          </p:cNvSpPr>
          <p:nvPr/>
        </p:nvSpPr>
        <p:spPr bwMode="auto">
          <a:xfrm>
            <a:off x="533400" y="782638"/>
            <a:ext cx="672010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000" b="1" u="sng" dirty="0" smtClean="0">
                <a:solidFill>
                  <a:schemeClr val="tx1"/>
                </a:solidFill>
                <a:effectLst/>
                <a:latin typeface="Arial" charset="0"/>
              </a:rPr>
              <a:t>Análisis </a:t>
            </a:r>
            <a:r>
              <a:rPr lang="es-MX" altLang="es-MX" sz="2000" b="1" u="sng" dirty="0">
                <a:solidFill>
                  <a:schemeClr val="tx1"/>
                </a:solidFill>
                <a:effectLst/>
                <a:latin typeface="Arial" charset="0"/>
              </a:rPr>
              <a:t>y representación en tiempo y frecuencia de</a:t>
            </a:r>
          </a:p>
          <a:p>
            <a:pPr eaLnBrk="1" hangingPunct="1"/>
            <a:r>
              <a:rPr lang="es-MX" altLang="es-MX" sz="2000" b="1" u="sng" dirty="0">
                <a:solidFill>
                  <a:schemeClr val="tx1"/>
                </a:solidFill>
                <a:effectLst/>
                <a:latin typeface="Arial" charset="0"/>
              </a:rPr>
              <a:t>una señal periódica.</a:t>
            </a:r>
            <a:endParaRPr lang="es-ES" altLang="es-MX" sz="2000" b="1" u="sng" dirty="0">
              <a:solidFill>
                <a:schemeClr val="tx1"/>
              </a:solidFill>
              <a:effectLst/>
              <a:latin typeface="Arial" charset="0"/>
            </a:endParaRPr>
          </a:p>
        </p:txBody>
      </p:sp>
      <p:sp>
        <p:nvSpPr>
          <p:cNvPr id="115717" name="Rectangle 5"/>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6386" name="Object 6"/>
          <p:cNvGraphicFramePr>
            <a:graphicFrameLocks noChangeAspect="1"/>
          </p:cNvGraphicFramePr>
          <p:nvPr/>
        </p:nvGraphicFramePr>
        <p:xfrm>
          <a:off x="7753350" y="1814513"/>
          <a:ext cx="461963" cy="347662"/>
        </p:xfrm>
        <a:graphic>
          <a:graphicData uri="http://schemas.openxmlformats.org/presentationml/2006/ole">
            <p:oleObj spid="_x0000_s81018" name="Equation" r:id="rId3" imgW="342751" imgH="253890" progId="Equation.DSMT4">
              <p:embed/>
            </p:oleObj>
          </a:graphicData>
        </a:graphic>
      </p:graphicFrame>
      <p:sp>
        <p:nvSpPr>
          <p:cNvPr id="115719" name="Rectangle 7"/>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6387" name="Object 8"/>
          <p:cNvGraphicFramePr>
            <a:graphicFrameLocks noChangeAspect="1"/>
          </p:cNvGraphicFramePr>
          <p:nvPr/>
        </p:nvGraphicFramePr>
        <p:xfrm>
          <a:off x="1212850" y="2490788"/>
          <a:ext cx="6388100" cy="760412"/>
        </p:xfrm>
        <a:graphic>
          <a:graphicData uri="http://schemas.openxmlformats.org/presentationml/2006/ole">
            <p:oleObj spid="_x0000_s81019" name="Equation" r:id="rId4" imgW="3683000" imgH="431800" progId="Equation.DSMT4">
              <p:embed/>
            </p:oleObj>
          </a:graphicData>
        </a:graphic>
      </p:graphicFrame>
      <p:sp>
        <p:nvSpPr>
          <p:cNvPr id="115721"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6388" name="Object 10"/>
          <p:cNvGraphicFramePr>
            <a:graphicFrameLocks noChangeAspect="1"/>
          </p:cNvGraphicFramePr>
          <p:nvPr/>
        </p:nvGraphicFramePr>
        <p:xfrm>
          <a:off x="595313" y="4543425"/>
          <a:ext cx="6438900" cy="758825"/>
        </p:xfrm>
        <a:graphic>
          <a:graphicData uri="http://schemas.openxmlformats.org/presentationml/2006/ole">
            <p:oleObj spid="_x0000_s81020" name="Equation" r:id="rId5" imgW="4203700" imgH="495300" progId="Equation.DSMT4">
              <p:embed/>
            </p:oleObj>
          </a:graphicData>
        </a:graphic>
      </p:graphicFrame>
      <p:sp>
        <p:nvSpPr>
          <p:cNvPr id="115723" name="Rectangle 11"/>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6389" name="Object 12"/>
          <p:cNvGraphicFramePr>
            <a:graphicFrameLocks noChangeAspect="1"/>
          </p:cNvGraphicFramePr>
          <p:nvPr/>
        </p:nvGraphicFramePr>
        <p:xfrm>
          <a:off x="539750" y="5464175"/>
          <a:ext cx="7275513" cy="765175"/>
        </p:xfrm>
        <a:graphic>
          <a:graphicData uri="http://schemas.openxmlformats.org/presentationml/2006/ole">
            <p:oleObj spid="_x0000_s81021" name="Equation" r:id="rId6" imgW="4711700" imgH="495300" progId="Equation.DSMT4">
              <p:embed/>
            </p:oleObj>
          </a:graphicData>
        </a:graphic>
      </p:graphicFrame>
      <p:pic>
        <p:nvPicPr>
          <p:cNvPr id="16397" name="Picture 13" descr="FIGURA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8412795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Rectangle 2"/>
          <p:cNvSpPr>
            <a:spLocks noGrp="1" noChangeArrowheads="1"/>
          </p:cNvSpPr>
          <p:nvPr>
            <p:ph type="body" idx="1"/>
          </p:nvPr>
        </p:nvSpPr>
        <p:spPr>
          <a:xfrm>
            <a:off x="422275" y="379413"/>
            <a:ext cx="8226425" cy="6010275"/>
          </a:xfrm>
        </p:spPr>
        <p:txBody>
          <a:bodyPr/>
          <a:lstStyle/>
          <a:p>
            <a:pPr eaLnBrk="1" hangingPunct="1">
              <a:buFontTx/>
              <a:buNone/>
            </a:pPr>
            <a:r>
              <a:rPr lang="es-MX" altLang="es-MX" sz="1800" smtClean="0">
                <a:effectLst/>
              </a:rPr>
              <a:t>Como           representa un conjunto ortogonal de funciones, entonces por la propia definición de ésta, se nota que cada término integral de la ecuación (5) será igual a cero para toda           , a excepción de un solo término, aquel para el que          , entonces:</a:t>
            </a:r>
          </a:p>
          <a:p>
            <a:pPr eaLnBrk="1" hangingPunct="1">
              <a:buFontTx/>
              <a:buNone/>
            </a:pPr>
            <a:endParaRPr lang="es-MX" altLang="es-MX" sz="1800" smtClean="0">
              <a:effectLst/>
            </a:endParaRPr>
          </a:p>
          <a:p>
            <a:pPr eaLnBrk="1" hangingPunct="1">
              <a:buFontTx/>
              <a:buNone/>
            </a:pPr>
            <a:endParaRPr lang="es-MX" altLang="es-MX" sz="1800" smtClean="0">
              <a:effectLst/>
            </a:endParaRPr>
          </a:p>
          <a:p>
            <a:pPr eaLnBrk="1" hangingPunct="1">
              <a:buFontTx/>
              <a:buNone/>
            </a:pPr>
            <a:endParaRPr lang="es-MX" altLang="es-MX" sz="1800" smtClean="0">
              <a:effectLst/>
            </a:endParaRPr>
          </a:p>
          <a:p>
            <a:pPr eaLnBrk="1" hangingPunct="1">
              <a:buFontTx/>
              <a:buNone/>
            </a:pPr>
            <a:endParaRPr lang="es-MX" altLang="es-MX" sz="1800" smtClean="0">
              <a:effectLst/>
            </a:endParaRPr>
          </a:p>
          <a:p>
            <a:pPr eaLnBrk="1" hangingPunct="1">
              <a:buFontTx/>
              <a:buNone/>
            </a:pPr>
            <a:endParaRPr lang="es-MX" altLang="es-MX" sz="1800" smtClean="0">
              <a:effectLst/>
            </a:endParaRPr>
          </a:p>
          <a:p>
            <a:pPr eaLnBrk="1" hangingPunct="1">
              <a:buFontTx/>
              <a:buNone/>
            </a:pPr>
            <a:endParaRPr lang="es-MX" altLang="es-MX" sz="1800" smtClean="0">
              <a:effectLst/>
            </a:endParaRPr>
          </a:p>
          <a:p>
            <a:pPr eaLnBrk="1" hangingPunct="1">
              <a:buFontTx/>
              <a:buNone/>
            </a:pPr>
            <a:endParaRPr lang="es-MX" altLang="es-MX" sz="1800" smtClean="0">
              <a:effectLst/>
            </a:endParaRPr>
          </a:p>
          <a:p>
            <a:pPr eaLnBrk="1" hangingPunct="1">
              <a:buFontTx/>
              <a:buNone/>
            </a:pPr>
            <a:endParaRPr lang="es-MX" altLang="es-MX" sz="1800" smtClean="0">
              <a:effectLst/>
            </a:endParaRPr>
          </a:p>
          <a:p>
            <a:pPr eaLnBrk="1" hangingPunct="1">
              <a:buFontTx/>
              <a:buNone/>
            </a:pPr>
            <a:endParaRPr lang="es-MX" altLang="es-MX" sz="1800" smtClean="0">
              <a:effectLst/>
            </a:endParaRPr>
          </a:p>
          <a:p>
            <a:pPr eaLnBrk="1" hangingPunct="1">
              <a:buFontTx/>
              <a:buNone/>
            </a:pPr>
            <a:r>
              <a:rPr lang="es-MX" altLang="es-MX" sz="1800" smtClean="0">
                <a:effectLst/>
              </a:rPr>
              <a:t>Despejando al factor      :</a:t>
            </a:r>
            <a:endParaRPr lang="es-ES" altLang="es-MX" sz="1800" smtClean="0">
              <a:effectLst/>
            </a:endParaRPr>
          </a:p>
        </p:txBody>
      </p:sp>
      <p:sp>
        <p:nvSpPr>
          <p:cNvPr id="116739" name="Rectangle 3"/>
          <p:cNvSpPr>
            <a:spLocks noChangeArrowheads="1"/>
          </p:cNvSpPr>
          <p:nvPr/>
        </p:nvSpPr>
        <p:spPr bwMode="auto">
          <a:xfrm>
            <a:off x="0" y="2949575"/>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7410" name="Object 4"/>
          <p:cNvGraphicFramePr>
            <a:graphicFrameLocks noChangeAspect="1"/>
          </p:cNvGraphicFramePr>
          <p:nvPr/>
        </p:nvGraphicFramePr>
        <p:xfrm>
          <a:off x="1174750" y="406400"/>
          <a:ext cx="630238" cy="333375"/>
        </p:xfrm>
        <a:graphic>
          <a:graphicData uri="http://schemas.openxmlformats.org/presentationml/2006/ole">
            <p:oleObj spid="_x0000_s82132" name="Equation" r:id="rId3" imgW="482391" imgH="253890" progId="Equation.DSMT4">
              <p:embed/>
            </p:oleObj>
          </a:graphicData>
        </a:graphic>
      </p:graphicFrame>
      <p:sp>
        <p:nvSpPr>
          <p:cNvPr id="116741" name="Rectangle 5"/>
          <p:cNvSpPr>
            <a:spLocks noChangeArrowheads="1"/>
          </p:cNvSpPr>
          <p:nvPr/>
        </p:nvSpPr>
        <p:spPr bwMode="auto">
          <a:xfrm>
            <a:off x="0" y="3001963"/>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7411" name="Object 6"/>
          <p:cNvGraphicFramePr>
            <a:graphicFrameLocks noChangeAspect="1"/>
          </p:cNvGraphicFramePr>
          <p:nvPr/>
        </p:nvGraphicFramePr>
        <p:xfrm>
          <a:off x="4029075" y="1014413"/>
          <a:ext cx="576263" cy="225425"/>
        </p:xfrm>
        <a:graphic>
          <a:graphicData uri="http://schemas.openxmlformats.org/presentationml/2006/ole">
            <p:oleObj spid="_x0000_s82133" name="Equation" r:id="rId4" imgW="393529" imgH="152334" progId="Equation.DSMT4">
              <p:embed/>
            </p:oleObj>
          </a:graphicData>
        </a:graphic>
      </p:graphicFrame>
      <p:sp>
        <p:nvSpPr>
          <p:cNvPr id="116743" name="Rectangle 7"/>
          <p:cNvSpPr>
            <a:spLocks noChangeArrowheads="1"/>
          </p:cNvSpPr>
          <p:nvPr/>
        </p:nvSpPr>
        <p:spPr bwMode="auto">
          <a:xfrm>
            <a:off x="0" y="3001963"/>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7412" name="Object 8"/>
          <p:cNvGraphicFramePr>
            <a:graphicFrameLocks noChangeAspect="1"/>
          </p:cNvGraphicFramePr>
          <p:nvPr/>
        </p:nvGraphicFramePr>
        <p:xfrm>
          <a:off x="2700338" y="1311275"/>
          <a:ext cx="573087" cy="204788"/>
        </p:xfrm>
        <a:graphic>
          <a:graphicData uri="http://schemas.openxmlformats.org/presentationml/2006/ole">
            <p:oleObj spid="_x0000_s82134" name="Equation" r:id="rId5" imgW="393529" imgH="139639" progId="Equation.DSMT4">
              <p:embed/>
            </p:oleObj>
          </a:graphicData>
        </a:graphic>
      </p:graphicFrame>
      <p:sp>
        <p:nvSpPr>
          <p:cNvPr id="116745" name="Rectangle 9"/>
          <p:cNvSpPr>
            <a:spLocks noChangeArrowheads="1"/>
          </p:cNvSpPr>
          <p:nvPr/>
        </p:nvSpPr>
        <p:spPr bwMode="auto">
          <a:xfrm>
            <a:off x="0" y="2787650"/>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7413" name="Object 10"/>
          <p:cNvGraphicFramePr>
            <a:graphicFrameLocks noChangeAspect="1"/>
          </p:cNvGraphicFramePr>
          <p:nvPr/>
        </p:nvGraphicFramePr>
        <p:xfrm>
          <a:off x="660400" y="1668463"/>
          <a:ext cx="8145463" cy="958850"/>
        </p:xfrm>
        <a:graphic>
          <a:graphicData uri="http://schemas.openxmlformats.org/presentationml/2006/ole">
            <p:oleObj spid="_x0000_s82135" name="Equation" r:id="rId6" imgW="5295900" imgH="584200" progId="Equation.DSMT4">
              <p:embed/>
            </p:oleObj>
          </a:graphicData>
        </a:graphic>
      </p:graphicFrame>
      <p:sp>
        <p:nvSpPr>
          <p:cNvPr id="116747" name="Rectangle 11"/>
          <p:cNvSpPr>
            <a:spLocks noChangeArrowheads="1"/>
          </p:cNvSpPr>
          <p:nvPr/>
        </p:nvSpPr>
        <p:spPr bwMode="auto">
          <a:xfrm>
            <a:off x="0" y="2830513"/>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7414" name="Object 12"/>
          <p:cNvGraphicFramePr>
            <a:graphicFrameLocks noChangeAspect="1"/>
          </p:cNvGraphicFramePr>
          <p:nvPr/>
        </p:nvGraphicFramePr>
        <p:xfrm>
          <a:off x="2654300" y="2832100"/>
          <a:ext cx="3248025" cy="898525"/>
        </p:xfrm>
        <a:graphic>
          <a:graphicData uri="http://schemas.openxmlformats.org/presentationml/2006/ole">
            <p:oleObj spid="_x0000_s82136" name="Equation" r:id="rId7" imgW="1790700" imgH="495300" progId="Equation.DSMT4">
              <p:embed/>
            </p:oleObj>
          </a:graphicData>
        </a:graphic>
      </p:graphicFrame>
      <p:sp>
        <p:nvSpPr>
          <p:cNvPr id="116749" name="Rectangle 13"/>
          <p:cNvSpPr>
            <a:spLocks noChangeArrowheads="1"/>
          </p:cNvSpPr>
          <p:nvPr/>
        </p:nvSpPr>
        <p:spPr bwMode="auto">
          <a:xfrm>
            <a:off x="0" y="2582863"/>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7415" name="Object 14"/>
          <p:cNvGraphicFramePr>
            <a:graphicFrameLocks noChangeAspect="1"/>
          </p:cNvGraphicFramePr>
          <p:nvPr/>
        </p:nvGraphicFramePr>
        <p:xfrm>
          <a:off x="3100388" y="4775200"/>
          <a:ext cx="4465637" cy="1676400"/>
        </p:xfrm>
        <a:graphic>
          <a:graphicData uri="http://schemas.openxmlformats.org/presentationml/2006/ole">
            <p:oleObj spid="_x0000_s82137" name="Equation" r:id="rId8" imgW="2641600" imgH="990600" progId="Equation.DSMT4">
              <p:embed/>
            </p:oleObj>
          </a:graphicData>
        </a:graphic>
      </p:graphicFrame>
      <p:sp>
        <p:nvSpPr>
          <p:cNvPr id="116751" name="Rectangle 15"/>
          <p:cNvSpPr>
            <a:spLocks noChangeArrowheads="1"/>
          </p:cNvSpPr>
          <p:nvPr/>
        </p:nvSpPr>
        <p:spPr bwMode="auto">
          <a:xfrm>
            <a:off x="0" y="2963863"/>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7416" name="Object 16"/>
          <p:cNvGraphicFramePr>
            <a:graphicFrameLocks noChangeAspect="1"/>
          </p:cNvGraphicFramePr>
          <p:nvPr/>
        </p:nvGraphicFramePr>
        <p:xfrm>
          <a:off x="2701925" y="4459288"/>
          <a:ext cx="296863" cy="374650"/>
        </p:xfrm>
        <a:graphic>
          <a:graphicData uri="http://schemas.openxmlformats.org/presentationml/2006/ole">
            <p:oleObj spid="_x0000_s82138" name="Equation" r:id="rId9" imgW="177646" imgH="228402" progId="Equation.DSMT4">
              <p:embed/>
            </p:oleObj>
          </a:graphicData>
        </a:graphic>
      </p:graphicFrame>
      <p:pic>
        <p:nvPicPr>
          <p:cNvPr id="17425" name="Picture 17" descr="FIGURA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8388350" y="0"/>
            <a:ext cx="755650" cy="75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5406736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body" idx="1"/>
          </p:nvPr>
        </p:nvSpPr>
        <p:spPr>
          <a:xfrm>
            <a:off x="401638" y="565150"/>
            <a:ext cx="8226425" cy="5553075"/>
          </a:xfrm>
        </p:spPr>
        <p:txBody>
          <a:bodyPr/>
          <a:lstStyle/>
          <a:p>
            <a:pPr eaLnBrk="1" hangingPunct="1">
              <a:lnSpc>
                <a:spcPct val="80000"/>
              </a:lnSpc>
              <a:buFontTx/>
              <a:buNone/>
            </a:pPr>
            <a:r>
              <a:rPr lang="es-MX" altLang="es-MX" sz="2000" smtClean="0">
                <a:effectLst/>
              </a:rPr>
              <a:t>La Serie Generalizada de Fourier se define como:</a:t>
            </a:r>
          </a:p>
          <a:p>
            <a:pPr eaLnBrk="1" hangingPunct="1">
              <a:lnSpc>
                <a:spcPct val="80000"/>
              </a:lnSpc>
              <a:buFontTx/>
              <a:buNone/>
            </a:pPr>
            <a:endParaRPr lang="es-MX" altLang="es-MX" sz="2000" smtClean="0">
              <a:effectLst/>
            </a:endParaRPr>
          </a:p>
          <a:p>
            <a:pPr eaLnBrk="1" hangingPunct="1">
              <a:lnSpc>
                <a:spcPct val="80000"/>
              </a:lnSpc>
              <a:buFontTx/>
              <a:buNone/>
            </a:pPr>
            <a:endParaRPr lang="es-MX" altLang="es-MX" sz="2000" smtClean="0">
              <a:effectLst/>
            </a:endParaRPr>
          </a:p>
          <a:p>
            <a:pPr eaLnBrk="1" hangingPunct="1">
              <a:lnSpc>
                <a:spcPct val="80000"/>
              </a:lnSpc>
              <a:buFontTx/>
              <a:buNone/>
            </a:pPr>
            <a:endParaRPr lang="es-MX" altLang="es-MX" sz="2000" smtClean="0">
              <a:effectLst/>
            </a:endParaRPr>
          </a:p>
          <a:p>
            <a:pPr eaLnBrk="1" hangingPunct="1">
              <a:lnSpc>
                <a:spcPct val="80000"/>
              </a:lnSpc>
              <a:buFontTx/>
              <a:buNone/>
            </a:pPr>
            <a:endParaRPr lang="es-MX" altLang="es-MX" sz="2000" smtClean="0">
              <a:effectLst/>
            </a:endParaRPr>
          </a:p>
          <a:p>
            <a:pPr eaLnBrk="1" hangingPunct="1">
              <a:lnSpc>
                <a:spcPct val="80000"/>
              </a:lnSpc>
              <a:buFontTx/>
              <a:buNone/>
            </a:pPr>
            <a:endParaRPr lang="es-MX" altLang="es-MX" sz="2000" smtClean="0">
              <a:effectLst/>
            </a:endParaRPr>
          </a:p>
          <a:p>
            <a:pPr eaLnBrk="1" hangingPunct="1">
              <a:lnSpc>
                <a:spcPct val="80000"/>
              </a:lnSpc>
              <a:buFontTx/>
              <a:buNone/>
            </a:pPr>
            <a:r>
              <a:rPr lang="es-MX" altLang="es-MX" sz="2000" smtClean="0">
                <a:effectLst/>
              </a:rPr>
              <a:t>Y los coeficientes de Fourier son:</a:t>
            </a:r>
          </a:p>
          <a:p>
            <a:pPr eaLnBrk="1" hangingPunct="1">
              <a:lnSpc>
                <a:spcPct val="80000"/>
              </a:lnSpc>
              <a:buFontTx/>
              <a:buNone/>
            </a:pPr>
            <a:endParaRPr lang="es-MX" altLang="es-MX" sz="2000" smtClean="0">
              <a:effectLst/>
            </a:endParaRPr>
          </a:p>
          <a:p>
            <a:pPr eaLnBrk="1" hangingPunct="1">
              <a:lnSpc>
                <a:spcPct val="80000"/>
              </a:lnSpc>
              <a:buFontTx/>
              <a:buNone/>
            </a:pPr>
            <a:endParaRPr lang="es-MX" altLang="es-MX" sz="2000" smtClean="0">
              <a:effectLst/>
            </a:endParaRPr>
          </a:p>
          <a:p>
            <a:pPr eaLnBrk="1" hangingPunct="1">
              <a:lnSpc>
                <a:spcPct val="80000"/>
              </a:lnSpc>
              <a:buFontTx/>
              <a:buNone/>
            </a:pPr>
            <a:endParaRPr lang="es-MX" altLang="es-MX" sz="2000" smtClean="0">
              <a:effectLst/>
            </a:endParaRPr>
          </a:p>
          <a:p>
            <a:pPr eaLnBrk="1" hangingPunct="1">
              <a:lnSpc>
                <a:spcPct val="80000"/>
              </a:lnSpc>
              <a:buFontTx/>
              <a:buNone/>
            </a:pPr>
            <a:endParaRPr lang="es-MX" altLang="es-MX" sz="2000" smtClean="0">
              <a:effectLst/>
            </a:endParaRPr>
          </a:p>
          <a:p>
            <a:pPr eaLnBrk="1" hangingPunct="1">
              <a:lnSpc>
                <a:spcPct val="80000"/>
              </a:lnSpc>
              <a:buFontTx/>
              <a:buNone/>
            </a:pPr>
            <a:endParaRPr lang="es-MX" altLang="es-MX" sz="2000" smtClean="0">
              <a:effectLst/>
            </a:endParaRPr>
          </a:p>
          <a:p>
            <a:pPr eaLnBrk="1" hangingPunct="1">
              <a:lnSpc>
                <a:spcPct val="80000"/>
              </a:lnSpc>
              <a:buFontTx/>
              <a:buNone/>
            </a:pPr>
            <a:endParaRPr lang="es-MX" altLang="es-MX" sz="2000" smtClean="0">
              <a:effectLst/>
            </a:endParaRPr>
          </a:p>
          <a:p>
            <a:pPr eaLnBrk="1" hangingPunct="1">
              <a:lnSpc>
                <a:spcPct val="80000"/>
              </a:lnSpc>
              <a:buFontTx/>
              <a:buNone/>
            </a:pPr>
            <a:endParaRPr lang="es-MX" altLang="es-MX" sz="2000" smtClean="0">
              <a:effectLst/>
            </a:endParaRPr>
          </a:p>
          <a:p>
            <a:pPr eaLnBrk="1" hangingPunct="1">
              <a:lnSpc>
                <a:spcPct val="80000"/>
              </a:lnSpc>
              <a:buFontTx/>
              <a:buNone/>
            </a:pPr>
            <a:endParaRPr lang="es-MX" altLang="es-MX" sz="2000" smtClean="0">
              <a:effectLst/>
            </a:endParaRPr>
          </a:p>
          <a:p>
            <a:pPr eaLnBrk="1" hangingPunct="1">
              <a:lnSpc>
                <a:spcPct val="80000"/>
              </a:lnSpc>
              <a:buFontTx/>
              <a:buNone/>
            </a:pPr>
            <a:r>
              <a:rPr lang="es-MX" altLang="es-MX" sz="2000" smtClean="0">
                <a:effectLst/>
              </a:rPr>
              <a:t>A partir de la representación anterior, es posible aproximar cualquier función mediante un conjunto ortogonal definido por la serie anterior.</a:t>
            </a:r>
            <a:endParaRPr lang="es-ES" altLang="es-MX" sz="2000" smtClean="0">
              <a:effectLst/>
            </a:endParaRPr>
          </a:p>
        </p:txBody>
      </p:sp>
      <p:sp>
        <p:nvSpPr>
          <p:cNvPr id="117763" name="Rectangle 3"/>
          <p:cNvSpPr>
            <a:spLocks noChangeArrowheads="1"/>
          </p:cNvSpPr>
          <p:nvPr/>
        </p:nvSpPr>
        <p:spPr bwMode="auto">
          <a:xfrm>
            <a:off x="0" y="2863850"/>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8434" name="Object 4"/>
          <p:cNvGraphicFramePr>
            <a:graphicFrameLocks noChangeAspect="1"/>
          </p:cNvGraphicFramePr>
          <p:nvPr/>
        </p:nvGraphicFramePr>
        <p:xfrm>
          <a:off x="3113088" y="1069975"/>
          <a:ext cx="2163762" cy="831850"/>
        </p:xfrm>
        <a:graphic>
          <a:graphicData uri="http://schemas.openxmlformats.org/presentationml/2006/ole">
            <p:oleObj spid="_x0000_s83006" name="Equation" r:id="rId3" imgW="1117600" imgH="431800" progId="Equation.DSMT4">
              <p:embed/>
            </p:oleObj>
          </a:graphicData>
        </a:graphic>
      </p:graphicFrame>
      <p:sp>
        <p:nvSpPr>
          <p:cNvPr id="117765" name="Rectangle 5"/>
          <p:cNvSpPr>
            <a:spLocks noChangeArrowheads="1"/>
          </p:cNvSpPr>
          <p:nvPr/>
        </p:nvSpPr>
        <p:spPr bwMode="auto">
          <a:xfrm>
            <a:off x="0" y="2582863"/>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18435" name="Object 6"/>
          <p:cNvGraphicFramePr>
            <a:graphicFrameLocks noChangeAspect="1"/>
          </p:cNvGraphicFramePr>
          <p:nvPr/>
        </p:nvGraphicFramePr>
        <p:xfrm>
          <a:off x="2951163" y="3194050"/>
          <a:ext cx="4397375" cy="1687513"/>
        </p:xfrm>
        <a:graphic>
          <a:graphicData uri="http://schemas.openxmlformats.org/presentationml/2006/ole">
            <p:oleObj spid="_x0000_s83007" name="Equation" r:id="rId4" imgW="2641600" imgH="990600" progId="Equation.DSMT4">
              <p:embed/>
            </p:oleObj>
          </a:graphicData>
        </a:graphic>
      </p:graphicFrame>
      <p:pic>
        <p:nvPicPr>
          <p:cNvPr id="18439" name="Picture 7" descr="FIGURA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747617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sz="half" idx="1"/>
          </p:nvPr>
        </p:nvSpPr>
        <p:spPr>
          <a:xfrm>
            <a:off x="325438" y="673100"/>
            <a:ext cx="8499475" cy="6184900"/>
          </a:xfrm>
        </p:spPr>
        <p:txBody>
          <a:bodyPr/>
          <a:lstStyle/>
          <a:p>
            <a:pPr eaLnBrk="1" hangingPunct="1">
              <a:defRPr/>
            </a:pPr>
            <a:r>
              <a:rPr lang="es-MX" sz="1800" b="1" dirty="0" smtClean="0">
                <a:effectLst/>
              </a:rPr>
              <a:t>EJEMPLO.</a:t>
            </a:r>
            <a:r>
              <a:rPr lang="es-MX" sz="1800" dirty="0" smtClean="0"/>
              <a:t> Cierta función rectangular en el intervalo de (0,2) se muestra en la figura siguiente. Se desea aproximar esta función de energía finita empleando un conjunto de funciones ortogonales definidas por:</a:t>
            </a:r>
          </a:p>
          <a:p>
            <a:pPr eaLnBrk="1" hangingPunct="1">
              <a:defRPr/>
            </a:pPr>
            <a:endParaRPr lang="es-MX" sz="1800" dirty="0" smtClean="0"/>
          </a:p>
          <a:p>
            <a:pPr eaLnBrk="1" hangingPunct="1">
              <a:defRPr/>
            </a:pPr>
            <a:endParaRPr lang="es-MX" sz="1800" dirty="0" smtClean="0"/>
          </a:p>
          <a:p>
            <a:pPr eaLnBrk="1" hangingPunct="1">
              <a:defRPr/>
            </a:pPr>
            <a:endParaRPr lang="es-MX" sz="1800" dirty="0" smtClean="0"/>
          </a:p>
          <a:p>
            <a:pPr eaLnBrk="1" hangingPunct="1">
              <a:defRPr/>
            </a:pPr>
            <a:endParaRPr lang="es-MX" sz="1800" dirty="0" smtClean="0"/>
          </a:p>
          <a:p>
            <a:pPr eaLnBrk="1" hangingPunct="1">
              <a:defRPr/>
            </a:pPr>
            <a:endParaRPr lang="es-MX" sz="1800" dirty="0" smtClean="0"/>
          </a:p>
          <a:p>
            <a:pPr eaLnBrk="1" hangingPunct="1">
              <a:defRPr/>
            </a:pPr>
            <a:endParaRPr lang="es-MX" sz="1800" dirty="0" smtClean="0"/>
          </a:p>
          <a:p>
            <a:pPr eaLnBrk="1" hangingPunct="1">
              <a:buFontTx/>
              <a:buNone/>
              <a:defRPr/>
            </a:pPr>
            <a:endParaRPr lang="es-MX" sz="1800" dirty="0" smtClean="0"/>
          </a:p>
          <a:p>
            <a:pPr eaLnBrk="1" hangingPunct="1">
              <a:buFontTx/>
              <a:buNone/>
              <a:defRPr/>
            </a:pPr>
            <a:endParaRPr lang="es-MX" sz="1800" dirty="0" smtClean="0"/>
          </a:p>
          <a:p>
            <a:pPr eaLnBrk="1" hangingPunct="1">
              <a:buFontTx/>
              <a:buNone/>
              <a:defRPr/>
            </a:pPr>
            <a:endParaRPr lang="es-MX" sz="1800" dirty="0" smtClean="0"/>
          </a:p>
          <a:p>
            <a:pPr eaLnBrk="1" hangingPunct="1">
              <a:buFontTx/>
              <a:buNone/>
              <a:defRPr/>
            </a:pPr>
            <a:endParaRPr lang="es-MX" sz="1800" dirty="0" smtClean="0"/>
          </a:p>
          <a:p>
            <a:pPr eaLnBrk="1" hangingPunct="1">
              <a:buFontTx/>
              <a:buNone/>
              <a:defRPr/>
            </a:pPr>
            <a:r>
              <a:rPr lang="es-MX" sz="1800" dirty="0" smtClean="0"/>
              <a:t>Halle su representación en serie generalizada de Fourier</a:t>
            </a:r>
          </a:p>
          <a:p>
            <a:pPr eaLnBrk="1" hangingPunct="1">
              <a:buFontTx/>
              <a:buNone/>
              <a:defRPr/>
            </a:pPr>
            <a:r>
              <a:rPr lang="es-MX" sz="1800" dirty="0" smtClean="0"/>
              <a:t>y realice su gráfica.</a:t>
            </a:r>
            <a:endParaRPr lang="es-ES" sz="1800" dirty="0" smtClean="0"/>
          </a:p>
        </p:txBody>
      </p:sp>
      <p:graphicFrame>
        <p:nvGraphicFramePr>
          <p:cNvPr id="19458" name="Object 3"/>
          <p:cNvGraphicFramePr>
            <a:graphicFrameLocks noGrp="1" noChangeAspect="1"/>
          </p:cNvGraphicFramePr>
          <p:nvPr>
            <p:ph sz="quarter" idx="2"/>
          </p:nvPr>
        </p:nvGraphicFramePr>
        <p:xfrm>
          <a:off x="4695825" y="2528888"/>
          <a:ext cx="2336800" cy="1108075"/>
        </p:xfrm>
        <a:graphic>
          <a:graphicData uri="http://schemas.openxmlformats.org/presentationml/2006/ole">
            <p:oleObj spid="_x0000_s84030" name="Equation" r:id="rId3" imgW="1371600" imgH="711200" progId="Equation.DSMT4">
              <p:embed/>
            </p:oleObj>
          </a:graphicData>
        </a:graphic>
      </p:graphicFrame>
      <p:pic>
        <p:nvPicPr>
          <p:cNvPr id="19461"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24013" y="1928813"/>
            <a:ext cx="2241550" cy="231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9459" name="Object 5"/>
          <p:cNvGraphicFramePr>
            <a:graphicFrameLocks noGrp="1" noChangeAspect="1"/>
          </p:cNvGraphicFramePr>
          <p:nvPr>
            <p:ph sz="quarter" idx="3"/>
          </p:nvPr>
        </p:nvGraphicFramePr>
        <p:xfrm>
          <a:off x="6111875" y="1260475"/>
          <a:ext cx="2459038" cy="384175"/>
        </p:xfrm>
        <a:graphic>
          <a:graphicData uri="http://schemas.openxmlformats.org/presentationml/2006/ole">
            <p:oleObj spid="_x0000_s84031" name="Equation" r:id="rId5" imgW="1625600" imgH="254000" progId="Equation.DSMT4">
              <p:embed/>
            </p:oleObj>
          </a:graphicData>
        </a:graphic>
      </p:graphicFrame>
      <p:pic>
        <p:nvPicPr>
          <p:cNvPr id="19462" name="Picture 6" descr="FIGURA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486775" y="0"/>
            <a:ext cx="657225"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8791" name="Text Box 7"/>
          <p:cNvSpPr txBox="1">
            <a:spLocks noChangeArrowheads="1"/>
          </p:cNvSpPr>
          <p:nvPr/>
        </p:nvSpPr>
        <p:spPr bwMode="auto">
          <a:xfrm>
            <a:off x="901700" y="4435475"/>
            <a:ext cx="3670300" cy="274638"/>
          </a:xfrm>
          <a:prstGeom prst="rect">
            <a:avLst/>
          </a:prstGeom>
          <a:noFill/>
          <a:ln w="9525" algn="ctr">
            <a:noFill/>
            <a:miter lim="800000"/>
            <a:headEnd/>
            <a:tailEnd/>
          </a:ln>
          <a:effectLst/>
        </p:spPr>
        <p:txBody>
          <a:bodyPr>
            <a:spAutoFit/>
          </a:bodyPr>
          <a:lstStyle/>
          <a:p>
            <a:pPr>
              <a:spcBef>
                <a:spcPct val="50000"/>
              </a:spcBef>
              <a:defRPr/>
            </a:pPr>
            <a:r>
              <a:rPr lang="es-MX" sz="1200" b="1" dirty="0">
                <a:effectLst>
                  <a:outerShdw blurRad="38100" dist="38100" dir="2700000" algn="tl">
                    <a:srgbClr val="000000"/>
                  </a:outerShdw>
                </a:effectLst>
              </a:rPr>
              <a:t>Figura </a:t>
            </a:r>
            <a:r>
              <a:rPr lang="es-MX" sz="1200" b="1" dirty="0" smtClean="0">
                <a:effectLst>
                  <a:outerShdw blurRad="38100" dist="38100" dir="2700000" algn="tl">
                    <a:srgbClr val="000000"/>
                  </a:outerShdw>
                </a:effectLst>
              </a:rPr>
              <a:t>1.3.2 </a:t>
            </a:r>
            <a:r>
              <a:rPr lang="es-MX" sz="1200" b="1" dirty="0">
                <a:effectLst>
                  <a:outerShdw blurRad="38100" dist="38100" dir="2700000" algn="tl">
                    <a:srgbClr val="000000"/>
                  </a:outerShdw>
                </a:effectLst>
              </a:rPr>
              <a:t>Función no-periódica</a:t>
            </a:r>
            <a:endParaRPr lang="es-ES" sz="1200" b="1" dirty="0">
              <a:effectLst>
                <a:outerShdw blurRad="38100" dist="38100" dir="2700000" algn="tl">
                  <a:srgbClr val="000000"/>
                </a:outerShdw>
              </a:effectLst>
            </a:endParaRPr>
          </a:p>
        </p:txBody>
      </p:sp>
    </p:spTree>
    <p:extLst>
      <p:ext uri="{BB962C8B-B14F-4D97-AF65-F5344CB8AC3E}">
        <p14:creationId xmlns:p14="http://schemas.microsoft.com/office/powerpoint/2010/main" xmlns="" val="250594141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body" sz="half" idx="1"/>
          </p:nvPr>
        </p:nvSpPr>
        <p:spPr>
          <a:xfrm>
            <a:off x="455613" y="989013"/>
            <a:ext cx="8313737" cy="5553075"/>
          </a:xfrm>
        </p:spPr>
        <p:txBody>
          <a:bodyPr/>
          <a:lstStyle/>
          <a:p>
            <a:pPr eaLnBrk="1" hangingPunct="1">
              <a:buFontTx/>
              <a:buNone/>
            </a:pPr>
            <a:r>
              <a:rPr lang="es-MX" altLang="es-MX" sz="1600" smtClean="0">
                <a:effectLst/>
              </a:rPr>
              <a:t>Primero se realizará el cálculo de los coeficientes de Fourier a partir de:</a:t>
            </a:r>
          </a:p>
          <a:p>
            <a:pPr eaLnBrk="1" hangingPunct="1">
              <a:buFontTx/>
              <a:buNone/>
            </a:pPr>
            <a:endParaRPr lang="es-MX" altLang="es-MX" sz="1600" smtClean="0">
              <a:effectLst/>
            </a:endParaRPr>
          </a:p>
          <a:p>
            <a:pPr eaLnBrk="1" hangingPunct="1">
              <a:buFontTx/>
              <a:buNone/>
            </a:pPr>
            <a:endParaRPr lang="es-MX" altLang="es-MX" sz="1600" smtClean="0">
              <a:effectLst/>
            </a:endParaRPr>
          </a:p>
          <a:p>
            <a:pPr eaLnBrk="1" hangingPunct="1">
              <a:buFontTx/>
              <a:buNone/>
            </a:pPr>
            <a:endParaRPr lang="es-MX" altLang="es-MX" sz="1600" smtClean="0">
              <a:effectLst/>
            </a:endParaRPr>
          </a:p>
          <a:p>
            <a:pPr eaLnBrk="1" hangingPunct="1">
              <a:buFontTx/>
              <a:buNone/>
            </a:pPr>
            <a:endParaRPr lang="es-MX" altLang="es-MX" sz="1600" smtClean="0">
              <a:effectLst/>
            </a:endParaRPr>
          </a:p>
          <a:p>
            <a:pPr eaLnBrk="1" hangingPunct="1">
              <a:buFontTx/>
              <a:buNone/>
            </a:pPr>
            <a:endParaRPr lang="es-MX" altLang="es-MX" sz="1600" smtClean="0">
              <a:effectLst/>
            </a:endParaRPr>
          </a:p>
          <a:p>
            <a:pPr eaLnBrk="1" hangingPunct="1">
              <a:buFontTx/>
              <a:buNone/>
            </a:pPr>
            <a:endParaRPr lang="es-MX" altLang="es-MX" sz="1600" smtClean="0">
              <a:effectLst/>
            </a:endParaRPr>
          </a:p>
          <a:p>
            <a:pPr eaLnBrk="1" hangingPunct="1">
              <a:buFontTx/>
              <a:buNone/>
            </a:pPr>
            <a:endParaRPr lang="es-MX" altLang="es-MX" sz="1600" smtClean="0">
              <a:effectLst/>
            </a:endParaRPr>
          </a:p>
          <a:p>
            <a:pPr eaLnBrk="1" hangingPunct="1">
              <a:buFontTx/>
              <a:buNone/>
            </a:pPr>
            <a:endParaRPr lang="es-MX" altLang="es-MX" sz="1600" smtClean="0">
              <a:effectLst/>
            </a:endParaRPr>
          </a:p>
          <a:p>
            <a:pPr eaLnBrk="1" hangingPunct="1">
              <a:buFontTx/>
              <a:buNone/>
            </a:pPr>
            <a:r>
              <a:rPr lang="es-MX" altLang="es-MX" sz="1600" smtClean="0">
                <a:effectLst/>
              </a:rPr>
              <a:t>Realizando todos los cálculos, se obtiene como resultado:</a:t>
            </a:r>
          </a:p>
          <a:p>
            <a:pPr eaLnBrk="1" hangingPunct="1">
              <a:buFontTx/>
              <a:buNone/>
            </a:pPr>
            <a:endParaRPr lang="es-MX" altLang="es-MX" sz="1600" smtClean="0">
              <a:effectLst/>
            </a:endParaRPr>
          </a:p>
          <a:p>
            <a:pPr eaLnBrk="1" hangingPunct="1">
              <a:buFontTx/>
              <a:buNone/>
            </a:pPr>
            <a:endParaRPr lang="es-MX" altLang="es-MX" sz="1600" smtClean="0">
              <a:effectLst/>
            </a:endParaRPr>
          </a:p>
          <a:p>
            <a:pPr eaLnBrk="1" hangingPunct="1">
              <a:buFontTx/>
              <a:buNone/>
            </a:pPr>
            <a:endParaRPr lang="es-MX" altLang="es-MX" sz="1600" smtClean="0">
              <a:effectLst/>
            </a:endParaRPr>
          </a:p>
          <a:p>
            <a:pPr eaLnBrk="1" hangingPunct="1">
              <a:buFontTx/>
              <a:buNone/>
            </a:pPr>
            <a:endParaRPr lang="es-MX" altLang="es-MX" sz="1600" smtClean="0">
              <a:effectLst/>
            </a:endParaRPr>
          </a:p>
          <a:p>
            <a:pPr eaLnBrk="1" hangingPunct="1">
              <a:buFontTx/>
              <a:buNone/>
            </a:pPr>
            <a:r>
              <a:rPr lang="es-MX" altLang="es-MX" sz="1600" smtClean="0">
                <a:effectLst/>
              </a:rPr>
              <a:t>Finalmente, la representación en serie generalizada de Fourier de la señal </a:t>
            </a:r>
            <a:r>
              <a:rPr lang="es-MX" altLang="es-MX" sz="1600" i="1" smtClean="0">
                <a:effectLst/>
              </a:rPr>
              <a:t>f(t)</a:t>
            </a:r>
            <a:r>
              <a:rPr lang="es-MX" altLang="es-MX" sz="1600" smtClean="0">
                <a:effectLst/>
              </a:rPr>
              <a:t> es:</a:t>
            </a:r>
            <a:endParaRPr lang="es-ES" altLang="es-MX" sz="1600" smtClean="0">
              <a:effectLst/>
            </a:endParaRPr>
          </a:p>
        </p:txBody>
      </p:sp>
      <p:graphicFrame>
        <p:nvGraphicFramePr>
          <p:cNvPr id="20482" name="Object 3"/>
          <p:cNvGraphicFramePr>
            <a:graphicFrameLocks noGrp="1" noChangeAspect="1"/>
          </p:cNvGraphicFramePr>
          <p:nvPr>
            <p:ph sz="quarter" idx="2"/>
          </p:nvPr>
        </p:nvGraphicFramePr>
        <p:xfrm>
          <a:off x="1149350" y="1516063"/>
          <a:ext cx="6305550" cy="1644650"/>
        </p:xfrm>
        <a:graphic>
          <a:graphicData uri="http://schemas.openxmlformats.org/presentationml/2006/ole">
            <p:oleObj spid="_x0000_s85084" name="Equation" r:id="rId3" imgW="3797300" imgH="990600" progId="Equation.DSMT4">
              <p:embed/>
            </p:oleObj>
          </a:graphicData>
        </a:graphic>
      </p:graphicFrame>
      <p:sp>
        <p:nvSpPr>
          <p:cNvPr id="119812" name="Text Box 4"/>
          <p:cNvSpPr txBox="1">
            <a:spLocks noChangeArrowheads="1"/>
          </p:cNvSpPr>
          <p:nvPr/>
        </p:nvSpPr>
        <p:spPr bwMode="auto">
          <a:xfrm>
            <a:off x="571500" y="434975"/>
            <a:ext cx="1230313" cy="396875"/>
          </a:xfrm>
          <a:prstGeom prst="rect">
            <a:avLst/>
          </a:prstGeom>
          <a:noFill/>
          <a:ln w="9525">
            <a:noFill/>
            <a:miter lim="800000"/>
            <a:headEnd/>
            <a:tailEnd/>
          </a:ln>
          <a:effec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2000">
                <a:solidFill>
                  <a:srgbClr val="FF3300"/>
                </a:solidFill>
                <a:effectLst>
                  <a:outerShdw blurRad="38100" dist="38100" dir="2700000" algn="tl">
                    <a:srgbClr val="000000"/>
                  </a:outerShdw>
                </a:effectLst>
                <a:latin typeface="Arial" charset="0"/>
              </a:rPr>
              <a:t>Solución:</a:t>
            </a:r>
            <a:endParaRPr lang="es-ES" altLang="es-MX" sz="2000">
              <a:solidFill>
                <a:srgbClr val="FF3300"/>
              </a:solidFill>
              <a:effectLst>
                <a:outerShdw blurRad="38100" dist="38100" dir="2700000" algn="tl">
                  <a:srgbClr val="000000"/>
                </a:outerShdw>
              </a:effectLst>
              <a:latin typeface="Arial" charset="0"/>
            </a:endParaRPr>
          </a:p>
        </p:txBody>
      </p:sp>
      <p:graphicFrame>
        <p:nvGraphicFramePr>
          <p:cNvPr id="20483" name="Object 5"/>
          <p:cNvGraphicFramePr>
            <a:graphicFrameLocks noGrp="1" noChangeAspect="1"/>
          </p:cNvGraphicFramePr>
          <p:nvPr>
            <p:ph sz="quarter" idx="3"/>
          </p:nvPr>
        </p:nvGraphicFramePr>
        <p:xfrm>
          <a:off x="2568575" y="4146550"/>
          <a:ext cx="3271838" cy="617538"/>
        </p:xfrm>
        <a:graphic>
          <a:graphicData uri="http://schemas.openxmlformats.org/presentationml/2006/ole">
            <p:oleObj spid="_x0000_s85085" name="Equation" r:id="rId4" imgW="1905000" imgH="393700" progId="Equation.DSMT4">
              <p:embed/>
            </p:oleObj>
          </a:graphicData>
        </a:graphic>
      </p:graphicFrame>
      <p:graphicFrame>
        <p:nvGraphicFramePr>
          <p:cNvPr id="20484" name="Object 6"/>
          <p:cNvGraphicFramePr>
            <a:graphicFrameLocks noChangeAspect="1"/>
          </p:cNvGraphicFramePr>
          <p:nvPr/>
        </p:nvGraphicFramePr>
        <p:xfrm>
          <a:off x="1090613" y="5613400"/>
          <a:ext cx="6805612" cy="785813"/>
        </p:xfrm>
        <a:graphic>
          <a:graphicData uri="http://schemas.openxmlformats.org/presentationml/2006/ole">
            <p:oleObj spid="_x0000_s85086" name="Equation" r:id="rId5" imgW="3962400" imgH="457200" progId="Equation.DSMT4">
              <p:embed/>
            </p:oleObj>
          </a:graphicData>
        </a:graphic>
      </p:graphicFrame>
      <p:pic>
        <p:nvPicPr>
          <p:cNvPr id="20487" name="Picture 7" descr="FIGURA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43407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28794" y="2000240"/>
            <a:ext cx="3286125" cy="2143125"/>
          </a:xfrm>
          <a:prstGeom prst="rect">
            <a:avLst/>
          </a:prstGeom>
          <a:noFill/>
          <a:ln w="9525">
            <a:noFill/>
            <a:miter lim="800000"/>
            <a:headEnd/>
            <a:tailEnd/>
          </a:ln>
        </p:spPr>
        <p:txBody>
          <a:bodyPr anchor="ctr"/>
          <a:lstStyle/>
          <a:p>
            <a:endParaRPr lang="es-ES" sz="1600" b="1">
              <a:solidFill>
                <a:srgbClr val="C00000"/>
              </a:solidFill>
            </a:endParaRPr>
          </a:p>
          <a:p>
            <a:endParaRPr lang="es-ES" sz="1600" b="1">
              <a:solidFill>
                <a:srgbClr val="C00000"/>
              </a:solidFill>
            </a:endParaRPr>
          </a:p>
          <a:p>
            <a:endParaRPr lang="es-ES" sz="1600" b="1">
              <a:solidFill>
                <a:srgbClr val="C00000"/>
              </a:solidFill>
            </a:endParaRPr>
          </a:p>
          <a:p>
            <a:r>
              <a:rPr lang="es-ES" sz="1600" b="1">
                <a:solidFill>
                  <a:srgbClr val="C00000"/>
                </a:solidFill>
              </a:rPr>
              <a:t>SEÑALES EN TIEMPO CONTINUO</a:t>
            </a:r>
            <a:endParaRPr lang="es-ES" sz="1600" b="1">
              <a:solidFill>
                <a:schemeClr val="tx2"/>
              </a:solidFill>
            </a:endParaRPr>
          </a:p>
          <a:p>
            <a:endParaRPr lang="es-ES" sz="1600" b="1">
              <a:solidFill>
                <a:schemeClr val="tx2"/>
              </a:solidFill>
            </a:endParaRPr>
          </a:p>
          <a:p>
            <a:r>
              <a:rPr lang="es-ES" sz="1600" b="1">
                <a:solidFill>
                  <a:schemeClr val="tx2"/>
                </a:solidFill>
              </a:rPr>
              <a:t>Se definen en un continuo temporal y se representan por tanto con una variable independiente continua .</a:t>
            </a:r>
            <a:endParaRPr lang="es-ES" sz="1400" b="1">
              <a:solidFill>
                <a:schemeClr val="tx2"/>
              </a:solidFill>
            </a:endParaRPr>
          </a:p>
          <a:p>
            <a:endParaRPr lang="es-ES" sz="1400" b="1">
              <a:solidFill>
                <a:schemeClr val="tx2"/>
              </a:solidFill>
            </a:endParaRPr>
          </a:p>
          <a:p>
            <a:r>
              <a:rPr lang="es-ES" sz="1400" b="1">
                <a:solidFill>
                  <a:schemeClr val="tx2"/>
                </a:solidFill>
              </a:rPr>
              <a:t>  </a:t>
            </a:r>
          </a:p>
          <a:p>
            <a:endParaRPr lang="es-ES" sz="3600" b="1">
              <a:solidFill>
                <a:schemeClr val="tx2"/>
              </a:solidFill>
            </a:endParaRPr>
          </a:p>
        </p:txBody>
      </p:sp>
      <p:pic>
        <p:nvPicPr>
          <p:cNvPr id="109570" name="Picture 2" descr="C:\Users\escom\Desktop\Temporal_diapositivasTeoria\fig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52120" y="2205027"/>
            <a:ext cx="2628900" cy="17335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830122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0413" y="365125"/>
            <a:ext cx="2814637" cy="2481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08"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697538" y="358775"/>
            <a:ext cx="2778125" cy="2473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09"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81038" y="3454400"/>
            <a:ext cx="3843337" cy="2498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10" name="Text Box 5"/>
          <p:cNvSpPr txBox="1">
            <a:spLocks noChangeArrowheads="1"/>
          </p:cNvSpPr>
          <p:nvPr/>
        </p:nvSpPr>
        <p:spPr bwMode="auto">
          <a:xfrm>
            <a:off x="1887538" y="2881313"/>
            <a:ext cx="463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1800">
                <a:solidFill>
                  <a:schemeClr val="tx1"/>
                </a:solidFill>
                <a:effectLst/>
                <a:latin typeface="Arial" charset="0"/>
              </a:rPr>
              <a:t>(a)</a:t>
            </a:r>
            <a:endParaRPr lang="es-ES" altLang="es-MX" sz="1800">
              <a:solidFill>
                <a:schemeClr val="tx1"/>
              </a:solidFill>
              <a:effectLst/>
              <a:latin typeface="Arial" charset="0"/>
            </a:endParaRPr>
          </a:p>
        </p:txBody>
      </p:sp>
      <p:sp>
        <p:nvSpPr>
          <p:cNvPr id="21511" name="Text Box 6"/>
          <p:cNvSpPr txBox="1">
            <a:spLocks noChangeArrowheads="1"/>
          </p:cNvSpPr>
          <p:nvPr/>
        </p:nvSpPr>
        <p:spPr bwMode="auto">
          <a:xfrm>
            <a:off x="6824663" y="2843213"/>
            <a:ext cx="463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1800">
                <a:solidFill>
                  <a:schemeClr val="tx1"/>
                </a:solidFill>
                <a:effectLst/>
                <a:latin typeface="Arial" charset="0"/>
              </a:rPr>
              <a:t>(b)</a:t>
            </a:r>
            <a:endParaRPr lang="es-ES" altLang="es-MX" sz="1800">
              <a:solidFill>
                <a:schemeClr val="tx1"/>
              </a:solidFill>
              <a:effectLst/>
              <a:latin typeface="Arial" charset="0"/>
            </a:endParaRPr>
          </a:p>
        </p:txBody>
      </p:sp>
      <p:sp>
        <p:nvSpPr>
          <p:cNvPr id="21512" name="Text Box 7"/>
          <p:cNvSpPr txBox="1">
            <a:spLocks noChangeArrowheads="1"/>
          </p:cNvSpPr>
          <p:nvPr/>
        </p:nvSpPr>
        <p:spPr bwMode="auto">
          <a:xfrm>
            <a:off x="2349500" y="6048375"/>
            <a:ext cx="450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1800">
                <a:solidFill>
                  <a:schemeClr val="tx1"/>
                </a:solidFill>
                <a:effectLst/>
                <a:latin typeface="Arial" charset="0"/>
              </a:rPr>
              <a:t>(c)</a:t>
            </a:r>
            <a:endParaRPr lang="es-ES" altLang="es-MX" sz="1800">
              <a:solidFill>
                <a:schemeClr val="tx1"/>
              </a:solidFill>
              <a:effectLst/>
              <a:latin typeface="Arial" charset="0"/>
            </a:endParaRPr>
          </a:p>
        </p:txBody>
      </p:sp>
      <p:pic>
        <p:nvPicPr>
          <p:cNvPr id="21513" name="Picture 8" descr="FIGURA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648700" y="0"/>
            <a:ext cx="495300"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0841" name="Text Box 9"/>
          <p:cNvSpPr txBox="1">
            <a:spLocks noChangeArrowheads="1"/>
          </p:cNvSpPr>
          <p:nvPr/>
        </p:nvSpPr>
        <p:spPr bwMode="auto">
          <a:xfrm>
            <a:off x="4756150" y="3941763"/>
            <a:ext cx="3657600" cy="1555750"/>
          </a:xfrm>
          <a:prstGeom prst="rect">
            <a:avLst/>
          </a:prstGeom>
          <a:noFill/>
          <a:ln w="9525" algn="ctr">
            <a:noFill/>
            <a:miter lim="800000"/>
            <a:headEnd/>
            <a:tailEnd/>
          </a:ln>
          <a:effectLst/>
        </p:spPr>
        <p:txBody>
          <a:bodyPr>
            <a:spAutoFit/>
          </a:bodyPr>
          <a:lstStyle/>
          <a:p>
            <a:pPr marL="342900" indent="-342900">
              <a:spcBef>
                <a:spcPct val="50000"/>
              </a:spcBef>
              <a:defRPr/>
            </a:pPr>
            <a:r>
              <a:rPr lang="es-MX" sz="1200" b="1" dirty="0">
                <a:effectLst>
                  <a:outerShdw blurRad="38100" dist="38100" dir="2700000" algn="tl">
                    <a:srgbClr val="000000"/>
                  </a:outerShdw>
                </a:effectLst>
              </a:rPr>
              <a:t>	Figura </a:t>
            </a:r>
            <a:r>
              <a:rPr lang="es-MX" sz="1200" b="1" dirty="0" smtClean="0">
                <a:effectLst>
                  <a:outerShdw blurRad="38100" dist="38100" dir="2700000" algn="tl">
                    <a:srgbClr val="000000"/>
                  </a:outerShdw>
                </a:effectLst>
              </a:rPr>
              <a:t>1.3.3  </a:t>
            </a:r>
            <a:r>
              <a:rPr lang="es-MX" sz="1200" b="1" dirty="0">
                <a:effectLst>
                  <a:outerShdw blurRad="38100" dist="38100" dir="2700000" algn="tl">
                    <a:srgbClr val="000000"/>
                  </a:outerShdw>
                </a:effectLst>
              </a:rPr>
              <a:t>Representación de f(t) mediante un conjunto de funciones:</a:t>
            </a:r>
          </a:p>
          <a:p>
            <a:pPr marL="342900" indent="-342900">
              <a:spcBef>
                <a:spcPct val="50000"/>
              </a:spcBef>
              <a:defRPr/>
            </a:pPr>
            <a:endParaRPr lang="es-MX" sz="1200" b="1" dirty="0">
              <a:effectLst>
                <a:outerShdw blurRad="38100" dist="38100" dir="2700000" algn="tl">
                  <a:srgbClr val="000000"/>
                </a:outerShdw>
              </a:effectLst>
            </a:endParaRPr>
          </a:p>
          <a:p>
            <a:pPr marL="800100" lvl="1" indent="-342900">
              <a:spcBef>
                <a:spcPct val="50000"/>
              </a:spcBef>
              <a:buFontTx/>
              <a:buAutoNum type="alphaLcParenBoth"/>
              <a:defRPr/>
            </a:pPr>
            <a:r>
              <a:rPr lang="es-MX" sz="1200" b="1" dirty="0">
                <a:effectLst>
                  <a:outerShdw blurRad="38100" dist="38100" dir="2700000" algn="tl">
                    <a:srgbClr val="000000"/>
                  </a:outerShdw>
                </a:effectLst>
              </a:rPr>
              <a:t>Representación con 5 términos</a:t>
            </a:r>
          </a:p>
          <a:p>
            <a:pPr marL="342900" indent="-342900">
              <a:spcBef>
                <a:spcPct val="50000"/>
              </a:spcBef>
              <a:defRPr/>
            </a:pPr>
            <a:r>
              <a:rPr lang="es-MX" sz="1200" b="1" dirty="0">
                <a:effectLst>
                  <a:outerShdw blurRad="38100" dist="38100" dir="2700000" algn="tl">
                    <a:srgbClr val="000000"/>
                  </a:outerShdw>
                </a:effectLst>
              </a:rPr>
              <a:t>	  (b)   Representación con 20 términos</a:t>
            </a:r>
          </a:p>
          <a:p>
            <a:pPr marL="342900" indent="-342900">
              <a:spcBef>
                <a:spcPct val="50000"/>
              </a:spcBef>
              <a:defRPr/>
            </a:pPr>
            <a:r>
              <a:rPr lang="es-MX" sz="1200" b="1" dirty="0">
                <a:effectLst>
                  <a:outerShdw blurRad="38100" dist="38100" dir="2700000" algn="tl">
                    <a:srgbClr val="000000"/>
                  </a:outerShdw>
                </a:effectLst>
              </a:rPr>
              <a:t>          (c)   Representación con 100 términos</a:t>
            </a:r>
            <a:endParaRPr lang="es-ES" sz="1200" b="1" dirty="0">
              <a:effectLst>
                <a:outerShdw blurRad="38100" dist="38100" dir="2700000" algn="tl">
                  <a:srgbClr val="000000"/>
                </a:outerShdw>
              </a:effectLst>
            </a:endParaRPr>
          </a:p>
        </p:txBody>
      </p:sp>
      <p:graphicFrame>
        <p:nvGraphicFramePr>
          <p:cNvPr id="21506" name="Object 10"/>
          <p:cNvGraphicFramePr>
            <a:graphicFrameLocks noGrp="1" noChangeAspect="1"/>
          </p:cNvGraphicFramePr>
          <p:nvPr>
            <p:ph/>
          </p:nvPr>
        </p:nvGraphicFramePr>
        <p:xfrm>
          <a:off x="5827713" y="4387850"/>
          <a:ext cx="1468437" cy="315913"/>
        </p:xfrm>
        <a:graphic>
          <a:graphicData uri="http://schemas.openxmlformats.org/presentationml/2006/ole">
            <p:oleObj spid="_x0000_s86048" name="Equation" r:id="rId7" imgW="1180588" imgH="253890" progId="Equation.DSMT4">
              <p:embed/>
            </p:oleObj>
          </a:graphicData>
        </a:graphic>
      </p:graphicFrame>
    </p:spTree>
    <p:extLst>
      <p:ext uri="{BB962C8B-B14F-4D97-AF65-F5344CB8AC3E}">
        <p14:creationId xmlns:p14="http://schemas.microsoft.com/office/powerpoint/2010/main" xmlns="" val="26647554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512763" y="357188"/>
            <a:ext cx="5092700" cy="698500"/>
          </a:xfrm>
        </p:spPr>
        <p:txBody>
          <a:bodyPr/>
          <a:lstStyle/>
          <a:p>
            <a:pPr eaLnBrk="1" hangingPunct="1">
              <a:defRPr/>
            </a:pPr>
            <a:r>
              <a:rPr lang="es-MX" sz="2400" smtClean="0"/>
              <a:t>Serie Trigonométrica de Fourier</a:t>
            </a:r>
            <a:endParaRPr lang="es-ES" sz="2400" smtClean="0"/>
          </a:p>
        </p:txBody>
      </p:sp>
      <p:sp>
        <p:nvSpPr>
          <p:cNvPr id="22536" name="Rectangle 3"/>
          <p:cNvSpPr>
            <a:spLocks noGrp="1" noChangeArrowheads="1"/>
          </p:cNvSpPr>
          <p:nvPr>
            <p:ph type="body" idx="1"/>
          </p:nvPr>
        </p:nvSpPr>
        <p:spPr>
          <a:xfrm>
            <a:off x="357188" y="1044575"/>
            <a:ext cx="8323262" cy="4497388"/>
          </a:xfrm>
        </p:spPr>
        <p:txBody>
          <a:bodyPr/>
          <a:lstStyle/>
          <a:p>
            <a:pPr algn="just" eaLnBrk="1" hangingPunct="1">
              <a:buFontTx/>
              <a:buNone/>
            </a:pPr>
            <a:r>
              <a:rPr lang="es-MX" altLang="es-MX" sz="1800" smtClean="0">
                <a:effectLst/>
              </a:rPr>
              <a:t>     Cuando en la serie generalizada de Fourier, el conjunto ortogonal            se sustituye por el conjunto de las funciones  senoidales y cosenoidales, que forman un conjunto ortogonal completo, entonces se habla de la </a:t>
            </a:r>
            <a:r>
              <a:rPr lang="es-MX" altLang="es-MX" sz="1800" b="1" i="1" smtClean="0">
                <a:solidFill>
                  <a:srgbClr val="FF3300"/>
                </a:solidFill>
                <a:effectLst/>
              </a:rPr>
              <a:t>SERIE TRIGONOMETRICA DE FOURIER</a:t>
            </a:r>
            <a:r>
              <a:rPr lang="es-MX" altLang="es-MX" sz="1800" smtClean="0">
                <a:effectLst/>
              </a:rPr>
              <a:t>, que se define como:</a:t>
            </a:r>
          </a:p>
          <a:p>
            <a:pPr algn="just" eaLnBrk="1" hangingPunct="1">
              <a:buFontTx/>
              <a:buNone/>
            </a:pPr>
            <a:endParaRPr lang="es-MX" altLang="es-MX" sz="1800" smtClean="0">
              <a:effectLst/>
            </a:endParaRPr>
          </a:p>
          <a:p>
            <a:pPr algn="just" eaLnBrk="1" hangingPunct="1">
              <a:buFontTx/>
              <a:buNone/>
            </a:pPr>
            <a:endParaRPr lang="es-MX" altLang="es-MX" sz="1800" smtClean="0">
              <a:effectLst/>
            </a:endParaRPr>
          </a:p>
          <a:p>
            <a:pPr algn="just" eaLnBrk="1" hangingPunct="1">
              <a:buFontTx/>
              <a:buNone/>
            </a:pPr>
            <a:endParaRPr lang="es-MX" altLang="es-MX" sz="1800" smtClean="0">
              <a:effectLst/>
            </a:endParaRPr>
          </a:p>
          <a:p>
            <a:pPr algn="just" eaLnBrk="1" hangingPunct="1">
              <a:buFontTx/>
              <a:buNone/>
            </a:pPr>
            <a:endParaRPr lang="es-MX" altLang="es-MX" sz="1800" smtClean="0">
              <a:effectLst/>
            </a:endParaRPr>
          </a:p>
          <a:p>
            <a:pPr algn="just" eaLnBrk="1" hangingPunct="1">
              <a:buFontTx/>
              <a:buNone/>
            </a:pPr>
            <a:endParaRPr lang="es-MX" altLang="es-MX" sz="1800" smtClean="0">
              <a:effectLst/>
            </a:endParaRPr>
          </a:p>
          <a:p>
            <a:pPr algn="just" eaLnBrk="1" hangingPunct="1">
              <a:buFontTx/>
              <a:buNone/>
            </a:pPr>
            <a:r>
              <a:rPr lang="es-MX" altLang="es-MX" sz="1800" smtClean="0">
                <a:effectLst/>
              </a:rPr>
              <a:t>Donde las constantes </a:t>
            </a:r>
            <a:r>
              <a:rPr lang="es-MX" altLang="es-MX" sz="1800" b="1" i="1" smtClean="0">
                <a:solidFill>
                  <a:srgbClr val="FFFF99"/>
                </a:solidFill>
                <a:effectLst/>
              </a:rPr>
              <a:t>a</a:t>
            </a:r>
            <a:r>
              <a:rPr lang="es-MX" altLang="es-MX" sz="1800" b="1" i="1" baseline="-25000" smtClean="0">
                <a:solidFill>
                  <a:srgbClr val="FFFF99"/>
                </a:solidFill>
                <a:effectLst/>
              </a:rPr>
              <a:t>n</a:t>
            </a:r>
            <a:r>
              <a:rPr lang="es-MX" altLang="es-MX" sz="1800" smtClean="0">
                <a:effectLst/>
              </a:rPr>
              <a:t> y </a:t>
            </a:r>
            <a:r>
              <a:rPr lang="es-MX" altLang="es-MX" sz="1800" b="1" i="1" smtClean="0">
                <a:solidFill>
                  <a:srgbClr val="FFFF99"/>
                </a:solidFill>
                <a:effectLst/>
              </a:rPr>
              <a:t>b</a:t>
            </a:r>
            <a:r>
              <a:rPr lang="es-MX" altLang="es-MX" sz="1800" b="1" i="1" baseline="-25000" smtClean="0">
                <a:solidFill>
                  <a:srgbClr val="FFFF99"/>
                </a:solidFill>
                <a:effectLst/>
              </a:rPr>
              <a:t>n</a:t>
            </a:r>
            <a:r>
              <a:rPr lang="es-MX" altLang="es-MX" sz="1800" smtClean="0">
                <a:effectLst/>
              </a:rPr>
              <a:t> se conocen como los coeficientes trigonométricos de la serie de Fourier, los cuales se calculan a partir de las siguientes ecuaciones:</a:t>
            </a:r>
          </a:p>
          <a:p>
            <a:pPr algn="just" eaLnBrk="1" hangingPunct="1">
              <a:buFontTx/>
              <a:buNone/>
            </a:pPr>
            <a:endParaRPr lang="es-ES" altLang="es-MX" sz="1800" smtClean="0">
              <a:effectLst/>
            </a:endParaRPr>
          </a:p>
        </p:txBody>
      </p:sp>
      <p:sp>
        <p:nvSpPr>
          <p:cNvPr id="121860" name="Rectangle 4"/>
          <p:cNvSpPr>
            <a:spLocks noChangeArrowheads="1"/>
          </p:cNvSpPr>
          <p:nvPr/>
        </p:nvSpPr>
        <p:spPr bwMode="auto">
          <a:xfrm>
            <a:off x="0" y="2863850"/>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22530" name="Object 5"/>
          <p:cNvGraphicFramePr>
            <a:graphicFrameLocks noChangeAspect="1"/>
          </p:cNvGraphicFramePr>
          <p:nvPr/>
        </p:nvGraphicFramePr>
        <p:xfrm>
          <a:off x="2108200" y="2498725"/>
          <a:ext cx="5160963" cy="887413"/>
        </p:xfrm>
        <a:graphic>
          <a:graphicData uri="http://schemas.openxmlformats.org/presentationml/2006/ole">
            <p:oleObj spid="_x0000_s87192" name="Equation" r:id="rId3" imgW="2489200" imgH="431800" progId="Equation.DSMT4">
              <p:embed/>
            </p:oleObj>
          </a:graphicData>
        </a:graphic>
      </p:graphicFrame>
      <p:sp>
        <p:nvSpPr>
          <p:cNvPr id="121862" name="Rectangle 6"/>
          <p:cNvSpPr>
            <a:spLocks noChangeArrowheads="1"/>
          </p:cNvSpPr>
          <p:nvPr/>
        </p:nvSpPr>
        <p:spPr bwMode="auto">
          <a:xfrm>
            <a:off x="0" y="2835275"/>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22531" name="Object 7"/>
          <p:cNvGraphicFramePr>
            <a:graphicFrameLocks noChangeAspect="1"/>
          </p:cNvGraphicFramePr>
          <p:nvPr/>
        </p:nvGraphicFramePr>
        <p:xfrm>
          <a:off x="2608263" y="5056188"/>
          <a:ext cx="2736850" cy="822325"/>
        </p:xfrm>
        <a:graphic>
          <a:graphicData uri="http://schemas.openxmlformats.org/presentationml/2006/ole">
            <p:oleObj spid="_x0000_s87193" name="Equation" r:id="rId4" imgW="1612900" imgH="482600" progId="Equation.DSMT4">
              <p:embed/>
            </p:oleObj>
          </a:graphicData>
        </a:graphic>
      </p:graphicFrame>
      <p:sp>
        <p:nvSpPr>
          <p:cNvPr id="121864" name="Rectangle 8"/>
          <p:cNvSpPr>
            <a:spLocks noChangeArrowheads="1"/>
          </p:cNvSpPr>
          <p:nvPr/>
        </p:nvSpPr>
        <p:spPr bwMode="auto">
          <a:xfrm>
            <a:off x="0" y="2835275"/>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22532" name="Object 9"/>
          <p:cNvGraphicFramePr>
            <a:graphicFrameLocks noChangeAspect="1"/>
          </p:cNvGraphicFramePr>
          <p:nvPr/>
        </p:nvGraphicFramePr>
        <p:xfrm>
          <a:off x="5864225" y="5080000"/>
          <a:ext cx="2835275" cy="855663"/>
        </p:xfrm>
        <a:graphic>
          <a:graphicData uri="http://schemas.openxmlformats.org/presentationml/2006/ole">
            <p:oleObj spid="_x0000_s87194" name="Equation" r:id="rId5" imgW="1612900" imgH="482600" progId="Equation.DSMT4">
              <p:embed/>
            </p:oleObj>
          </a:graphicData>
        </a:graphic>
      </p:graphicFrame>
      <p:sp>
        <p:nvSpPr>
          <p:cNvPr id="121866" name="Rectangle 10"/>
          <p:cNvSpPr>
            <a:spLocks noChangeArrowheads="1"/>
          </p:cNvSpPr>
          <p:nvPr/>
        </p:nvSpPr>
        <p:spPr bwMode="auto">
          <a:xfrm>
            <a:off x="0" y="2835275"/>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22533" name="Object 11"/>
          <p:cNvGraphicFramePr>
            <a:graphicFrameLocks noChangeAspect="1"/>
          </p:cNvGraphicFramePr>
          <p:nvPr/>
        </p:nvGraphicFramePr>
        <p:xfrm>
          <a:off x="420688" y="5073650"/>
          <a:ext cx="1697037" cy="779463"/>
        </p:xfrm>
        <a:graphic>
          <a:graphicData uri="http://schemas.openxmlformats.org/presentationml/2006/ole">
            <p:oleObj spid="_x0000_s87195" name="Equation" r:id="rId6" imgW="1054100" imgH="482600" progId="Equation.DSMT4">
              <p:embed/>
            </p:oleObj>
          </a:graphicData>
        </a:graphic>
      </p:graphicFrame>
      <p:sp>
        <p:nvSpPr>
          <p:cNvPr id="121868" name="Rectangle 12"/>
          <p:cNvSpPr>
            <a:spLocks noChangeArrowheads="1"/>
          </p:cNvSpPr>
          <p:nvPr/>
        </p:nvSpPr>
        <p:spPr bwMode="auto">
          <a:xfrm>
            <a:off x="0" y="2949575"/>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22534" name="Object 13"/>
          <p:cNvGraphicFramePr>
            <a:graphicFrameLocks noChangeAspect="1"/>
          </p:cNvGraphicFramePr>
          <p:nvPr/>
        </p:nvGraphicFramePr>
        <p:xfrm>
          <a:off x="7594600" y="1036638"/>
          <a:ext cx="630238" cy="333375"/>
        </p:xfrm>
        <a:graphic>
          <a:graphicData uri="http://schemas.openxmlformats.org/presentationml/2006/ole">
            <p:oleObj spid="_x0000_s87196" name="Equation" r:id="rId7" imgW="482391" imgH="253890" progId="Equation.DSMT4">
              <p:embed/>
            </p:oleObj>
          </a:graphicData>
        </a:graphic>
      </p:graphicFrame>
      <p:sp>
        <p:nvSpPr>
          <p:cNvPr id="121870" name="Rectangle 14"/>
          <p:cNvSpPr>
            <a:spLocks noChangeArrowheads="1"/>
          </p:cNvSpPr>
          <p:nvPr/>
        </p:nvSpPr>
        <p:spPr bwMode="auto">
          <a:xfrm>
            <a:off x="0" y="2863850"/>
            <a:ext cx="184150" cy="701675"/>
          </a:xfrm>
          <a:prstGeom prst="rect">
            <a:avLst/>
          </a:prstGeom>
          <a:noFill/>
          <a:ln w="9525">
            <a:noFill/>
            <a:miter lim="800000"/>
            <a:headEnd/>
            <a:tailEnd/>
          </a:ln>
          <a:effectLst/>
        </p:spPr>
        <p:txBody>
          <a:bodyPr wrap="none" anchor="ctr">
            <a:spAutoFit/>
          </a:bodyPr>
          <a:lstStyle/>
          <a:p>
            <a:pPr>
              <a:defRPr/>
            </a:pPr>
            <a:endParaRPr lang="es-ES"/>
          </a:p>
        </p:txBody>
      </p:sp>
      <p:pic>
        <p:nvPicPr>
          <p:cNvPr id="22543" name="Picture 15" descr="FIGURA6"/>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0446579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2"/>
          <p:cNvSpPr txBox="1">
            <a:spLocks noChangeArrowheads="1"/>
          </p:cNvSpPr>
          <p:nvPr/>
        </p:nvSpPr>
        <p:spPr bwMode="auto">
          <a:xfrm>
            <a:off x="582613" y="330200"/>
            <a:ext cx="2622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1800">
                <a:solidFill>
                  <a:schemeClr val="tx1"/>
                </a:solidFill>
                <a:effectLst/>
                <a:latin typeface="Arial" charset="0"/>
              </a:rPr>
              <a:t>Simetría de las señales.</a:t>
            </a:r>
            <a:endParaRPr lang="es-ES" altLang="es-MX" sz="1800">
              <a:solidFill>
                <a:schemeClr val="tx1"/>
              </a:solidFill>
              <a:effectLst/>
              <a:latin typeface="Arial" charset="0"/>
            </a:endParaRPr>
          </a:p>
        </p:txBody>
      </p:sp>
      <p:sp>
        <p:nvSpPr>
          <p:cNvPr id="23557" name="Text Box 3"/>
          <p:cNvSpPr txBox="1">
            <a:spLocks noChangeArrowheads="1"/>
          </p:cNvSpPr>
          <p:nvPr/>
        </p:nvSpPr>
        <p:spPr bwMode="auto">
          <a:xfrm>
            <a:off x="604838" y="841375"/>
            <a:ext cx="5767387" cy="311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1800">
                <a:solidFill>
                  <a:schemeClr val="tx1"/>
                </a:solidFill>
                <a:effectLst/>
                <a:latin typeface="Arial" charset="0"/>
              </a:rPr>
              <a:t>Una señal tiene simetría par si cumple que:</a:t>
            </a:r>
          </a:p>
          <a:p>
            <a:pPr eaLnBrk="1" hangingPunct="1"/>
            <a:endParaRPr lang="es-MX" altLang="es-MX" sz="1800">
              <a:solidFill>
                <a:schemeClr val="tx1"/>
              </a:solidFill>
              <a:effectLst/>
              <a:latin typeface="Arial" charset="0"/>
            </a:endParaRPr>
          </a:p>
          <a:p>
            <a:pPr eaLnBrk="1" hangingPunct="1"/>
            <a:endParaRPr lang="es-MX" altLang="es-MX" sz="1800">
              <a:solidFill>
                <a:schemeClr val="tx1"/>
              </a:solidFill>
              <a:effectLst/>
              <a:latin typeface="Arial" charset="0"/>
            </a:endParaRPr>
          </a:p>
          <a:p>
            <a:pPr eaLnBrk="1" hangingPunct="1"/>
            <a:endParaRPr lang="es-MX" altLang="es-MX" sz="1800">
              <a:solidFill>
                <a:schemeClr val="tx1"/>
              </a:solidFill>
              <a:effectLst/>
              <a:latin typeface="Arial" charset="0"/>
            </a:endParaRPr>
          </a:p>
          <a:p>
            <a:pPr eaLnBrk="1" hangingPunct="1"/>
            <a:endParaRPr lang="es-MX" altLang="es-MX" sz="1800">
              <a:solidFill>
                <a:schemeClr val="tx1"/>
              </a:solidFill>
              <a:effectLst/>
              <a:latin typeface="Arial" charset="0"/>
            </a:endParaRPr>
          </a:p>
          <a:p>
            <a:pPr eaLnBrk="1" hangingPunct="1"/>
            <a:endParaRPr lang="es-MX" altLang="es-MX" sz="1800">
              <a:solidFill>
                <a:schemeClr val="tx1"/>
              </a:solidFill>
              <a:effectLst/>
              <a:latin typeface="Arial" charset="0"/>
            </a:endParaRPr>
          </a:p>
          <a:p>
            <a:pPr eaLnBrk="1" hangingPunct="1"/>
            <a:endParaRPr lang="es-MX" altLang="es-MX" sz="1800">
              <a:solidFill>
                <a:schemeClr val="tx1"/>
              </a:solidFill>
              <a:effectLst/>
              <a:latin typeface="Arial" charset="0"/>
            </a:endParaRPr>
          </a:p>
          <a:p>
            <a:pPr eaLnBrk="1" hangingPunct="1"/>
            <a:endParaRPr lang="es-MX" altLang="es-MX" sz="1800">
              <a:solidFill>
                <a:schemeClr val="tx1"/>
              </a:solidFill>
              <a:effectLst/>
              <a:latin typeface="Arial" charset="0"/>
            </a:endParaRPr>
          </a:p>
          <a:p>
            <a:pPr eaLnBrk="1" hangingPunct="1"/>
            <a:endParaRPr lang="es-MX" altLang="es-MX" sz="1800">
              <a:solidFill>
                <a:schemeClr val="tx1"/>
              </a:solidFill>
              <a:effectLst/>
              <a:latin typeface="Arial" charset="0"/>
            </a:endParaRPr>
          </a:p>
          <a:p>
            <a:pPr eaLnBrk="1" hangingPunct="1"/>
            <a:endParaRPr lang="es-MX" altLang="es-MX" sz="1800">
              <a:solidFill>
                <a:schemeClr val="tx1"/>
              </a:solidFill>
              <a:effectLst/>
              <a:latin typeface="Arial" charset="0"/>
            </a:endParaRPr>
          </a:p>
          <a:p>
            <a:pPr eaLnBrk="1" hangingPunct="1"/>
            <a:r>
              <a:rPr lang="es-MX" altLang="es-MX" sz="1800">
                <a:solidFill>
                  <a:schemeClr val="tx1"/>
                </a:solidFill>
                <a:effectLst/>
                <a:latin typeface="Arial" charset="0"/>
              </a:rPr>
              <a:t>Una señal tiene simetría impar si cumple que:</a:t>
            </a:r>
            <a:endParaRPr lang="es-ES" altLang="es-MX" sz="1800">
              <a:solidFill>
                <a:schemeClr val="tx1"/>
              </a:solidFill>
              <a:effectLst/>
              <a:latin typeface="Arial" charset="0"/>
            </a:endParaRPr>
          </a:p>
        </p:txBody>
      </p:sp>
      <p:graphicFrame>
        <p:nvGraphicFramePr>
          <p:cNvPr id="23554" name="Object 4"/>
          <p:cNvGraphicFramePr>
            <a:graphicFrameLocks noGrp="1" noChangeAspect="1"/>
          </p:cNvGraphicFramePr>
          <p:nvPr>
            <p:ph sz="half" idx="1"/>
          </p:nvPr>
        </p:nvGraphicFramePr>
        <p:xfrm>
          <a:off x="1357313" y="2170113"/>
          <a:ext cx="1865312" cy="501650"/>
        </p:xfrm>
        <a:graphic>
          <a:graphicData uri="http://schemas.openxmlformats.org/presentationml/2006/ole">
            <p:oleObj spid="_x0000_s88126" name="Equation" r:id="rId3" imgW="863225" imgH="253890" progId="Equation.DSMT4">
              <p:embed/>
            </p:oleObj>
          </a:graphicData>
        </a:graphic>
      </p:graphicFrame>
      <p:graphicFrame>
        <p:nvGraphicFramePr>
          <p:cNvPr id="23555" name="Object 5"/>
          <p:cNvGraphicFramePr>
            <a:graphicFrameLocks noGrp="1" noChangeAspect="1"/>
          </p:cNvGraphicFramePr>
          <p:nvPr>
            <p:ph sz="half" idx="2"/>
          </p:nvPr>
        </p:nvGraphicFramePr>
        <p:xfrm>
          <a:off x="1292225" y="4889500"/>
          <a:ext cx="2012950" cy="490538"/>
        </p:xfrm>
        <a:graphic>
          <a:graphicData uri="http://schemas.openxmlformats.org/presentationml/2006/ole">
            <p:oleObj spid="_x0000_s88127" name="Equation" r:id="rId4" imgW="952087" imgH="253890" progId="Equation.DSMT4">
              <p:embed/>
            </p:oleObj>
          </a:graphicData>
        </a:graphic>
      </p:graphicFrame>
      <p:pic>
        <p:nvPicPr>
          <p:cNvPr id="23558"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248400" y="684213"/>
            <a:ext cx="2711450" cy="202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59" name="Picture 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389688" y="3565525"/>
            <a:ext cx="2492375" cy="2419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60" name="Picture 8" descr="FIGURA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889" name="Text Box 9"/>
          <p:cNvSpPr txBox="1">
            <a:spLocks noChangeArrowheads="1"/>
          </p:cNvSpPr>
          <p:nvPr/>
        </p:nvSpPr>
        <p:spPr bwMode="auto">
          <a:xfrm>
            <a:off x="7056438" y="1878013"/>
            <a:ext cx="1816100" cy="274637"/>
          </a:xfrm>
          <a:prstGeom prst="rect">
            <a:avLst/>
          </a:prstGeom>
          <a:noFill/>
          <a:ln w="9525" algn="ctr">
            <a:noFill/>
            <a:miter lim="800000"/>
            <a:headEnd/>
            <a:tailEnd/>
          </a:ln>
          <a:effectLst/>
        </p:spPr>
        <p:txBody>
          <a:bodyPr>
            <a:spAutoFit/>
          </a:bodyPr>
          <a:lstStyle/>
          <a:p>
            <a:pPr>
              <a:spcBef>
                <a:spcPct val="50000"/>
              </a:spcBef>
              <a:defRPr/>
            </a:pPr>
            <a:endParaRPr lang="es-ES" sz="1200">
              <a:effectLst>
                <a:outerShdw blurRad="38100" dist="38100" dir="2700000" algn="tl">
                  <a:srgbClr val="000000"/>
                </a:outerShdw>
              </a:effectLst>
            </a:endParaRPr>
          </a:p>
        </p:txBody>
      </p:sp>
      <p:sp>
        <p:nvSpPr>
          <p:cNvPr id="122890" name="Text Box 10"/>
          <p:cNvSpPr txBox="1">
            <a:spLocks noChangeArrowheads="1"/>
          </p:cNvSpPr>
          <p:nvPr/>
        </p:nvSpPr>
        <p:spPr bwMode="auto">
          <a:xfrm>
            <a:off x="6315075" y="6191250"/>
            <a:ext cx="2681288" cy="457200"/>
          </a:xfrm>
          <a:prstGeom prst="rect">
            <a:avLst/>
          </a:prstGeom>
          <a:noFill/>
          <a:ln w="9525" algn="ctr">
            <a:noFill/>
            <a:miter lim="800000"/>
            <a:headEnd/>
            <a:tailEnd/>
          </a:ln>
          <a:effectLst/>
        </p:spPr>
        <p:txBody>
          <a:bodyPr>
            <a:spAutoFit/>
          </a:bodyPr>
          <a:lstStyle/>
          <a:p>
            <a:pPr>
              <a:spcBef>
                <a:spcPct val="50000"/>
              </a:spcBef>
              <a:defRPr/>
            </a:pPr>
            <a:r>
              <a:rPr lang="es-MX" sz="1200" b="1" dirty="0">
                <a:effectLst>
                  <a:outerShdw blurRad="38100" dist="38100" dir="2700000" algn="tl">
                    <a:srgbClr val="000000"/>
                  </a:outerShdw>
                </a:effectLst>
              </a:rPr>
              <a:t>Figura </a:t>
            </a:r>
            <a:r>
              <a:rPr lang="es-MX" sz="1200" b="1" dirty="0" smtClean="0">
                <a:effectLst>
                  <a:outerShdw blurRad="38100" dist="38100" dir="2700000" algn="tl">
                    <a:srgbClr val="000000"/>
                  </a:outerShdw>
                </a:effectLst>
              </a:rPr>
              <a:t>1.3.5 </a:t>
            </a:r>
            <a:r>
              <a:rPr lang="es-MX" sz="1200" b="1" dirty="0">
                <a:effectLst>
                  <a:outerShdw blurRad="38100" dist="38100" dir="2700000" algn="tl">
                    <a:srgbClr val="000000"/>
                  </a:outerShdw>
                </a:effectLst>
              </a:rPr>
              <a:t>Ejemplo de una función con simetría impar</a:t>
            </a:r>
            <a:endParaRPr lang="es-ES" sz="1200" b="1" dirty="0">
              <a:effectLst>
                <a:outerShdw blurRad="38100" dist="38100" dir="2700000" algn="tl">
                  <a:srgbClr val="000000"/>
                </a:outerShdw>
              </a:effectLst>
            </a:endParaRPr>
          </a:p>
        </p:txBody>
      </p:sp>
      <p:sp>
        <p:nvSpPr>
          <p:cNvPr id="122891" name="Text Box 11"/>
          <p:cNvSpPr txBox="1">
            <a:spLocks noChangeArrowheads="1"/>
          </p:cNvSpPr>
          <p:nvPr/>
        </p:nvSpPr>
        <p:spPr bwMode="auto">
          <a:xfrm>
            <a:off x="6283325" y="2871788"/>
            <a:ext cx="2681288" cy="457200"/>
          </a:xfrm>
          <a:prstGeom prst="rect">
            <a:avLst/>
          </a:prstGeom>
          <a:noFill/>
          <a:ln w="9525" algn="ctr">
            <a:noFill/>
            <a:miter lim="800000"/>
            <a:headEnd/>
            <a:tailEnd/>
          </a:ln>
          <a:effectLst/>
        </p:spPr>
        <p:txBody>
          <a:bodyPr>
            <a:spAutoFit/>
          </a:bodyPr>
          <a:lstStyle/>
          <a:p>
            <a:pPr>
              <a:spcBef>
                <a:spcPct val="50000"/>
              </a:spcBef>
              <a:defRPr/>
            </a:pPr>
            <a:r>
              <a:rPr lang="es-MX" sz="1200" b="1" dirty="0">
                <a:effectLst>
                  <a:outerShdw blurRad="38100" dist="38100" dir="2700000" algn="tl">
                    <a:srgbClr val="000000"/>
                  </a:outerShdw>
                </a:effectLst>
              </a:rPr>
              <a:t>Figura </a:t>
            </a:r>
            <a:r>
              <a:rPr lang="es-MX" sz="1200" b="1" dirty="0" smtClean="0">
                <a:effectLst>
                  <a:outerShdw blurRad="38100" dist="38100" dir="2700000" algn="tl">
                    <a:srgbClr val="000000"/>
                  </a:outerShdw>
                </a:effectLst>
              </a:rPr>
              <a:t>1.3.4. </a:t>
            </a:r>
            <a:r>
              <a:rPr lang="es-MX" sz="1200" b="1" dirty="0">
                <a:effectLst>
                  <a:outerShdw blurRad="38100" dist="38100" dir="2700000" algn="tl">
                    <a:srgbClr val="000000"/>
                  </a:outerShdw>
                </a:effectLst>
              </a:rPr>
              <a:t>Ejemplo de una función con simetría par</a:t>
            </a:r>
            <a:endParaRPr lang="es-ES" sz="1200" b="1" dirty="0">
              <a:effectLst>
                <a:outerShdw blurRad="38100" dist="38100" dir="2700000" algn="tl">
                  <a:srgbClr val="000000"/>
                </a:outerShdw>
              </a:effectLst>
            </a:endParaRPr>
          </a:p>
        </p:txBody>
      </p:sp>
    </p:spTree>
    <p:extLst>
      <p:ext uri="{BB962C8B-B14F-4D97-AF65-F5344CB8AC3E}">
        <p14:creationId xmlns:p14="http://schemas.microsoft.com/office/powerpoint/2010/main" xmlns="" val="202881653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2"/>
          <p:cNvSpPr txBox="1">
            <a:spLocks noChangeArrowheads="1"/>
          </p:cNvSpPr>
          <p:nvPr/>
        </p:nvSpPr>
        <p:spPr bwMode="auto">
          <a:xfrm>
            <a:off x="409575" y="331788"/>
            <a:ext cx="7753350" cy="338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MX" altLang="es-MX" sz="1800">
                <a:solidFill>
                  <a:schemeClr val="tx1"/>
                </a:solidFill>
                <a:effectLst/>
                <a:latin typeface="Arial" charset="0"/>
              </a:rPr>
              <a:t>De los cursos de cálculo integral, si una función presenta un tipo de simetría en particular, se tiene lo siguiente:</a:t>
            </a:r>
          </a:p>
          <a:p>
            <a:pPr eaLnBrk="1" hangingPunct="1"/>
            <a:endParaRPr lang="es-MX" altLang="es-MX" sz="1800">
              <a:solidFill>
                <a:schemeClr val="tx1"/>
              </a:solidFill>
              <a:effectLst/>
              <a:latin typeface="Arial" charset="0"/>
            </a:endParaRPr>
          </a:p>
          <a:p>
            <a:pPr eaLnBrk="1" hangingPunct="1"/>
            <a:endParaRPr lang="es-MX" altLang="es-MX" sz="1800">
              <a:solidFill>
                <a:schemeClr val="tx1"/>
              </a:solidFill>
              <a:effectLst/>
              <a:latin typeface="Arial" charset="0"/>
            </a:endParaRPr>
          </a:p>
          <a:p>
            <a:pPr eaLnBrk="1" hangingPunct="1"/>
            <a:r>
              <a:rPr lang="es-MX" altLang="es-MX" sz="1800">
                <a:solidFill>
                  <a:schemeClr val="tx1"/>
                </a:solidFill>
                <a:effectLst/>
                <a:latin typeface="Arial" charset="0"/>
              </a:rPr>
              <a:t>1. Si f(t) es una función con simetría par, entonces:</a:t>
            </a:r>
          </a:p>
          <a:p>
            <a:pPr eaLnBrk="1" hangingPunct="1"/>
            <a:endParaRPr lang="es-MX" altLang="es-MX" sz="1800">
              <a:solidFill>
                <a:schemeClr val="tx1"/>
              </a:solidFill>
              <a:effectLst/>
              <a:latin typeface="Arial" charset="0"/>
            </a:endParaRPr>
          </a:p>
          <a:p>
            <a:pPr eaLnBrk="1" hangingPunct="1"/>
            <a:endParaRPr lang="es-MX" altLang="es-MX" sz="1800">
              <a:solidFill>
                <a:schemeClr val="tx1"/>
              </a:solidFill>
              <a:effectLst/>
              <a:latin typeface="Arial" charset="0"/>
            </a:endParaRPr>
          </a:p>
          <a:p>
            <a:pPr eaLnBrk="1" hangingPunct="1"/>
            <a:endParaRPr lang="es-MX" altLang="es-MX" sz="1800">
              <a:solidFill>
                <a:schemeClr val="tx1"/>
              </a:solidFill>
              <a:effectLst/>
              <a:latin typeface="Arial" charset="0"/>
            </a:endParaRPr>
          </a:p>
          <a:p>
            <a:pPr eaLnBrk="1" hangingPunct="1"/>
            <a:r>
              <a:rPr lang="es-MX" altLang="es-MX" sz="1800">
                <a:solidFill>
                  <a:schemeClr val="tx1"/>
                </a:solidFill>
                <a:effectLst/>
                <a:latin typeface="Arial" charset="0"/>
              </a:rPr>
              <a:t>2. Si f(t) es una función con simetría impar, entonces:</a:t>
            </a:r>
          </a:p>
          <a:p>
            <a:pPr eaLnBrk="1" hangingPunct="1"/>
            <a:endParaRPr lang="es-MX" altLang="es-MX" sz="1800">
              <a:solidFill>
                <a:schemeClr val="tx1"/>
              </a:solidFill>
              <a:effectLst/>
              <a:latin typeface="Arial" charset="0"/>
            </a:endParaRPr>
          </a:p>
          <a:p>
            <a:pPr eaLnBrk="1" hangingPunct="1"/>
            <a:endParaRPr lang="es-MX" altLang="es-MX" sz="1800">
              <a:solidFill>
                <a:schemeClr val="tx1"/>
              </a:solidFill>
              <a:effectLst/>
              <a:latin typeface="Arial" charset="0"/>
            </a:endParaRPr>
          </a:p>
          <a:p>
            <a:pPr eaLnBrk="1" hangingPunct="1"/>
            <a:r>
              <a:rPr lang="es-MX" altLang="es-MX" sz="1800">
                <a:solidFill>
                  <a:schemeClr val="tx1"/>
                </a:solidFill>
                <a:effectLst/>
                <a:latin typeface="Arial" charset="0"/>
              </a:rPr>
              <a:t>Además:</a:t>
            </a:r>
            <a:endParaRPr lang="es-ES" altLang="es-MX" sz="1800">
              <a:solidFill>
                <a:schemeClr val="tx1"/>
              </a:solidFill>
              <a:effectLst/>
              <a:latin typeface="Arial" charset="0"/>
            </a:endParaRPr>
          </a:p>
        </p:txBody>
      </p:sp>
      <p:graphicFrame>
        <p:nvGraphicFramePr>
          <p:cNvPr id="24578" name="Object 3"/>
          <p:cNvGraphicFramePr>
            <a:graphicFrameLocks noGrp="1" noChangeAspect="1"/>
          </p:cNvGraphicFramePr>
          <p:nvPr>
            <p:ph sz="quarter" idx="1"/>
          </p:nvPr>
        </p:nvGraphicFramePr>
        <p:xfrm>
          <a:off x="5932488" y="1208088"/>
          <a:ext cx="2478087" cy="833437"/>
        </p:xfrm>
        <a:graphic>
          <a:graphicData uri="http://schemas.openxmlformats.org/presentationml/2006/ole">
            <p:oleObj spid="_x0000_s89240" name="Equation" r:id="rId3" imgW="1397000" imgH="469900" progId="Equation.DSMT4">
              <p:embed/>
            </p:oleObj>
          </a:graphicData>
        </a:graphic>
      </p:graphicFrame>
      <p:graphicFrame>
        <p:nvGraphicFramePr>
          <p:cNvPr id="24579" name="Object 4"/>
          <p:cNvGraphicFramePr>
            <a:graphicFrameLocks noGrp="1" noChangeAspect="1"/>
          </p:cNvGraphicFramePr>
          <p:nvPr>
            <p:ph sz="quarter" idx="2"/>
          </p:nvPr>
        </p:nvGraphicFramePr>
        <p:xfrm>
          <a:off x="6164263" y="2520950"/>
          <a:ext cx="1654175" cy="835025"/>
        </p:xfrm>
        <a:graphic>
          <a:graphicData uri="http://schemas.openxmlformats.org/presentationml/2006/ole">
            <p:oleObj spid="_x0000_s89241" name="Equation" r:id="rId4" imgW="850531" imgH="469696" progId="Equation.DSMT4">
              <p:embed/>
            </p:oleObj>
          </a:graphicData>
        </a:graphic>
      </p:graphicFrame>
      <p:graphicFrame>
        <p:nvGraphicFramePr>
          <p:cNvPr id="123909" name="Group 5"/>
          <p:cNvGraphicFramePr>
            <a:graphicFrameLocks noGrp="1"/>
          </p:cNvGraphicFramePr>
          <p:nvPr>
            <p:ph sz="quarter" idx="3"/>
          </p:nvPr>
        </p:nvGraphicFramePr>
        <p:xfrm>
          <a:off x="2371725" y="3935413"/>
          <a:ext cx="3235325" cy="2173288"/>
        </p:xfrm>
        <a:graphic>
          <a:graphicData uri="http://schemas.openxmlformats.org/drawingml/2006/table">
            <a:tbl>
              <a:tblPr/>
              <a:tblGrid>
                <a:gridCol w="3235325"/>
              </a:tblGrid>
              <a:tr h="5429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PRODUCTO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580" name="Object 17"/>
          <p:cNvGraphicFramePr>
            <a:graphicFrameLocks noGrp="1" noChangeAspect="1"/>
          </p:cNvGraphicFramePr>
          <p:nvPr>
            <p:ph sz="quarter" idx="4"/>
          </p:nvPr>
        </p:nvGraphicFramePr>
        <p:xfrm>
          <a:off x="2898775" y="4546600"/>
          <a:ext cx="2063750" cy="473075"/>
        </p:xfrm>
        <a:graphic>
          <a:graphicData uri="http://schemas.openxmlformats.org/presentationml/2006/ole">
            <p:oleObj spid="_x0000_s89242" name="Equation" r:id="rId5" imgW="965200" imgH="241300" progId="Equation.DSMT4">
              <p:embed/>
            </p:oleObj>
          </a:graphicData>
        </a:graphic>
      </p:graphicFrame>
      <p:graphicFrame>
        <p:nvGraphicFramePr>
          <p:cNvPr id="24581" name="Object 18"/>
          <p:cNvGraphicFramePr>
            <a:graphicFrameLocks noChangeAspect="1"/>
          </p:cNvGraphicFramePr>
          <p:nvPr/>
        </p:nvGraphicFramePr>
        <p:xfrm>
          <a:off x="2790825" y="5011738"/>
          <a:ext cx="2536825" cy="554037"/>
        </p:xfrm>
        <a:graphic>
          <a:graphicData uri="http://schemas.openxmlformats.org/presentationml/2006/ole">
            <p:oleObj spid="_x0000_s89243" name="Equation" r:id="rId6" imgW="1104900" imgH="241300" progId="Equation.DSMT4">
              <p:embed/>
            </p:oleObj>
          </a:graphicData>
        </a:graphic>
      </p:graphicFrame>
      <p:graphicFrame>
        <p:nvGraphicFramePr>
          <p:cNvPr id="24582" name="Object 19"/>
          <p:cNvGraphicFramePr>
            <a:graphicFrameLocks noChangeAspect="1"/>
          </p:cNvGraphicFramePr>
          <p:nvPr/>
        </p:nvGraphicFramePr>
        <p:xfrm>
          <a:off x="2805113" y="5562600"/>
          <a:ext cx="2479675" cy="541338"/>
        </p:xfrm>
        <a:graphic>
          <a:graphicData uri="http://schemas.openxmlformats.org/presentationml/2006/ole">
            <p:oleObj spid="_x0000_s89244" name="Equation" r:id="rId7" imgW="1104900" imgH="241300" progId="Equation.DSMT4">
              <p:embed/>
            </p:oleObj>
          </a:graphicData>
        </a:graphic>
      </p:graphicFrame>
      <p:pic>
        <p:nvPicPr>
          <p:cNvPr id="24596" name="Picture 20" descr="FIGURA6"/>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8970362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body" sz="half" idx="1"/>
          </p:nvPr>
        </p:nvSpPr>
        <p:spPr>
          <a:xfrm>
            <a:off x="354013" y="307975"/>
            <a:ext cx="8183562" cy="4497388"/>
          </a:xfrm>
        </p:spPr>
        <p:txBody>
          <a:bodyPr/>
          <a:lstStyle/>
          <a:p>
            <a:pPr marL="609600" indent="-609600" eaLnBrk="1" hangingPunct="1">
              <a:buFontTx/>
              <a:buNone/>
            </a:pPr>
            <a:r>
              <a:rPr lang="es-ES" altLang="es-MX" sz="1800" smtClean="0">
                <a:effectLst/>
              </a:rPr>
              <a:t>Aplicando los conceptos anteriores a las ecuaciones que definen los coeficientes de Fourier:</a:t>
            </a:r>
          </a:p>
          <a:p>
            <a:pPr marL="609600" indent="-609600" eaLnBrk="1" hangingPunct="1">
              <a:buFontTx/>
              <a:buNone/>
            </a:pPr>
            <a:endParaRPr lang="es-ES" altLang="es-MX" sz="1800" smtClean="0">
              <a:effectLst/>
            </a:endParaRPr>
          </a:p>
          <a:p>
            <a:pPr marL="609600" indent="-609600" eaLnBrk="1" hangingPunct="1">
              <a:buFont typeface="Wingdings" pitchFamily="2" charset="2"/>
              <a:buAutoNum type="arabicPeriod"/>
            </a:pPr>
            <a:r>
              <a:rPr lang="es-ES" altLang="es-MX" sz="1800" smtClean="0">
                <a:effectLst/>
              </a:rPr>
              <a:t>Si </a:t>
            </a:r>
            <a:r>
              <a:rPr lang="es-ES" altLang="es-MX" sz="1800" i="1" smtClean="0">
                <a:effectLst/>
              </a:rPr>
              <a:t>f(t)</a:t>
            </a:r>
            <a:r>
              <a:rPr lang="es-ES" altLang="es-MX" sz="1800" smtClean="0">
                <a:effectLst/>
              </a:rPr>
              <a:t> es una función impar, entonces:</a:t>
            </a:r>
          </a:p>
          <a:p>
            <a:pPr marL="609600" indent="-609600" eaLnBrk="1" hangingPunct="1">
              <a:buFont typeface="Wingdings" pitchFamily="2" charset="2"/>
              <a:buAutoNum type="arabicPeriod"/>
            </a:pPr>
            <a:endParaRPr lang="es-ES" altLang="es-MX" sz="1800" smtClean="0">
              <a:effectLst/>
            </a:endParaRPr>
          </a:p>
          <a:p>
            <a:pPr marL="609600" indent="-609600" eaLnBrk="1" hangingPunct="1">
              <a:buFont typeface="Wingdings" pitchFamily="2" charset="2"/>
              <a:buAutoNum type="arabicPeriod"/>
            </a:pPr>
            <a:endParaRPr lang="es-ES" altLang="es-MX" sz="1800" smtClean="0">
              <a:effectLst/>
            </a:endParaRPr>
          </a:p>
          <a:p>
            <a:pPr marL="609600" indent="-609600" eaLnBrk="1" hangingPunct="1">
              <a:buFont typeface="Wingdings" pitchFamily="2" charset="2"/>
              <a:buAutoNum type="arabicPeriod"/>
            </a:pPr>
            <a:endParaRPr lang="es-ES" altLang="es-MX" sz="1800" smtClean="0">
              <a:effectLst/>
            </a:endParaRPr>
          </a:p>
          <a:p>
            <a:pPr marL="609600" indent="-609600" eaLnBrk="1" hangingPunct="1">
              <a:buFont typeface="Wingdings" pitchFamily="2" charset="2"/>
              <a:buAutoNum type="arabicPeriod"/>
            </a:pPr>
            <a:endParaRPr lang="es-ES" altLang="es-MX" sz="1800" smtClean="0">
              <a:effectLst/>
            </a:endParaRPr>
          </a:p>
          <a:p>
            <a:pPr marL="609600" indent="-609600" eaLnBrk="1" hangingPunct="1">
              <a:buFont typeface="Wingdings" pitchFamily="2" charset="2"/>
              <a:buAutoNum type="arabicPeriod"/>
            </a:pPr>
            <a:endParaRPr lang="es-ES" altLang="es-MX" sz="1800" smtClean="0">
              <a:effectLst/>
            </a:endParaRPr>
          </a:p>
          <a:p>
            <a:pPr marL="609600" indent="-609600" eaLnBrk="1" hangingPunct="1">
              <a:buFont typeface="Wingdings" pitchFamily="2" charset="2"/>
              <a:buAutoNum type="arabicPeriod"/>
            </a:pPr>
            <a:endParaRPr lang="es-ES" altLang="es-MX" sz="1800" smtClean="0">
              <a:effectLst/>
            </a:endParaRPr>
          </a:p>
          <a:p>
            <a:pPr marL="609600" indent="-609600" eaLnBrk="1" hangingPunct="1">
              <a:buFont typeface="Wingdings" pitchFamily="2" charset="2"/>
              <a:buAutoNum type="arabicPeriod"/>
            </a:pPr>
            <a:endParaRPr lang="es-ES" altLang="es-MX" sz="1800" smtClean="0">
              <a:effectLst/>
            </a:endParaRPr>
          </a:p>
          <a:p>
            <a:pPr marL="609600" indent="-609600" eaLnBrk="1" hangingPunct="1">
              <a:buFont typeface="Wingdings" pitchFamily="2" charset="2"/>
              <a:buAutoNum type="arabicPeriod"/>
            </a:pPr>
            <a:r>
              <a:rPr lang="es-ES" altLang="es-MX" sz="1800" smtClean="0">
                <a:effectLst/>
              </a:rPr>
              <a:t>Si </a:t>
            </a:r>
            <a:r>
              <a:rPr lang="es-ES" altLang="es-MX" sz="1800" i="1" smtClean="0">
                <a:effectLst/>
              </a:rPr>
              <a:t>f(t)</a:t>
            </a:r>
            <a:r>
              <a:rPr lang="es-ES" altLang="es-MX" sz="1800" smtClean="0">
                <a:effectLst/>
              </a:rPr>
              <a:t> es una función par, entonces:</a:t>
            </a:r>
          </a:p>
        </p:txBody>
      </p:sp>
      <p:graphicFrame>
        <p:nvGraphicFramePr>
          <p:cNvPr id="25602" name="Object 3"/>
          <p:cNvGraphicFramePr>
            <a:graphicFrameLocks noGrp="1" noChangeAspect="1"/>
          </p:cNvGraphicFramePr>
          <p:nvPr>
            <p:ph sz="quarter" idx="2"/>
          </p:nvPr>
        </p:nvGraphicFramePr>
        <p:xfrm>
          <a:off x="1809750" y="2225675"/>
          <a:ext cx="5275263" cy="1027113"/>
        </p:xfrm>
        <a:graphic>
          <a:graphicData uri="http://schemas.openxmlformats.org/presentationml/2006/ole">
            <p:oleObj spid="_x0000_s90174" name="Equation" r:id="rId3" imgW="2921000" imgH="622300" progId="Equation.DSMT4">
              <p:embed/>
            </p:oleObj>
          </a:graphicData>
        </a:graphic>
      </p:graphicFrame>
      <p:graphicFrame>
        <p:nvGraphicFramePr>
          <p:cNvPr id="25603" name="Object 4"/>
          <p:cNvGraphicFramePr>
            <a:graphicFrameLocks noGrp="1" noChangeAspect="1"/>
          </p:cNvGraphicFramePr>
          <p:nvPr>
            <p:ph sz="quarter" idx="3"/>
          </p:nvPr>
        </p:nvGraphicFramePr>
        <p:xfrm>
          <a:off x="1752600" y="4613275"/>
          <a:ext cx="5249863" cy="1027113"/>
        </p:xfrm>
        <a:graphic>
          <a:graphicData uri="http://schemas.openxmlformats.org/presentationml/2006/ole">
            <p:oleObj spid="_x0000_s90175" name="Equation" r:id="rId4" imgW="2908300" imgH="622300" progId="Equation.DSMT4">
              <p:embed/>
            </p:oleObj>
          </a:graphicData>
        </a:graphic>
      </p:graphicFrame>
      <p:pic>
        <p:nvPicPr>
          <p:cNvPr id="25605" name="Picture 5" descr="FIGURA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3162964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469900" y="971550"/>
            <a:ext cx="8288338" cy="496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algn="just" eaLnBrk="1" hangingPunct="1">
              <a:buFontTx/>
              <a:buChar char="•"/>
            </a:pPr>
            <a:r>
              <a:rPr lang="es-ES" altLang="es-MX" sz="1800">
                <a:solidFill>
                  <a:schemeClr val="tx1"/>
                </a:solidFill>
                <a:effectLst/>
                <a:latin typeface="Arial" charset="0"/>
              </a:rPr>
              <a:t> </a:t>
            </a:r>
            <a:r>
              <a:rPr lang="es-ES" altLang="es-MX" sz="2000">
                <a:solidFill>
                  <a:schemeClr val="tx1"/>
                </a:solidFill>
                <a:effectLst/>
                <a:latin typeface="Arial" charset="0"/>
              </a:rPr>
              <a:t>La serie de Fourier es una herramienta que nos permite representar cualquier tipo de señal en el dominio del tiempo a partir de un conjunto de señales ortogonales.</a:t>
            </a:r>
          </a:p>
          <a:p>
            <a:pPr eaLnBrk="1" hangingPunct="1">
              <a:buFontTx/>
              <a:buChar char="•"/>
            </a:pPr>
            <a:endParaRPr lang="es-ES" altLang="es-MX" sz="2000">
              <a:solidFill>
                <a:schemeClr val="tx1"/>
              </a:solidFill>
              <a:effectLst/>
              <a:latin typeface="Arial" charset="0"/>
            </a:endParaRPr>
          </a:p>
          <a:p>
            <a:pPr algn="just" eaLnBrk="1" hangingPunct="1">
              <a:buFontTx/>
              <a:buChar char="•"/>
            </a:pPr>
            <a:r>
              <a:rPr lang="es-ES" altLang="es-MX" sz="2000">
                <a:solidFill>
                  <a:schemeClr val="tx1"/>
                </a:solidFill>
                <a:effectLst/>
                <a:latin typeface="Arial" charset="0"/>
              </a:rPr>
              <a:t> Como el conjunto ortogonal esta formado por señales senoidales y cosenoidales, que por naturaleza son periódicas, entonces la señal serie de Fourier también será de naturaleza periódica.</a:t>
            </a:r>
          </a:p>
          <a:p>
            <a:pPr eaLnBrk="1" hangingPunct="1">
              <a:buFontTx/>
              <a:buChar char="•"/>
            </a:pPr>
            <a:endParaRPr lang="es-ES" altLang="es-MX" sz="2000">
              <a:solidFill>
                <a:schemeClr val="tx1"/>
              </a:solidFill>
              <a:effectLst/>
              <a:latin typeface="Arial" charset="0"/>
            </a:endParaRPr>
          </a:p>
          <a:p>
            <a:pPr algn="just" eaLnBrk="1" hangingPunct="1">
              <a:buFontTx/>
              <a:buChar char="•"/>
            </a:pPr>
            <a:r>
              <a:rPr lang="es-ES" altLang="es-MX" sz="2000">
                <a:solidFill>
                  <a:schemeClr val="tx1"/>
                </a:solidFill>
                <a:effectLst/>
                <a:latin typeface="Arial" charset="0"/>
              </a:rPr>
              <a:t> Si la señal </a:t>
            </a:r>
            <a:r>
              <a:rPr lang="es-ES" altLang="es-MX" sz="2000" i="1">
                <a:solidFill>
                  <a:schemeClr val="tx1"/>
                </a:solidFill>
                <a:effectLst/>
                <a:latin typeface="Arial" charset="0"/>
              </a:rPr>
              <a:t>f(t)</a:t>
            </a:r>
            <a:r>
              <a:rPr lang="es-ES" altLang="es-MX" sz="2000">
                <a:solidFill>
                  <a:schemeClr val="tx1"/>
                </a:solidFill>
                <a:effectLst/>
                <a:latin typeface="Arial" charset="0"/>
              </a:rPr>
              <a:t> a representarse por serie de Fourier es periódica, entonces la señal serie de Fourier es idéntica a f(t) en cualquier instante de tiempo.</a:t>
            </a:r>
          </a:p>
          <a:p>
            <a:pPr eaLnBrk="1" hangingPunct="1">
              <a:buFontTx/>
              <a:buChar char="•"/>
            </a:pPr>
            <a:endParaRPr lang="es-ES" altLang="es-MX" sz="2000">
              <a:solidFill>
                <a:schemeClr val="tx1"/>
              </a:solidFill>
              <a:effectLst/>
              <a:latin typeface="Arial" charset="0"/>
            </a:endParaRPr>
          </a:p>
          <a:p>
            <a:pPr algn="just" eaLnBrk="1" hangingPunct="1">
              <a:buFontTx/>
              <a:buChar char="•"/>
            </a:pPr>
            <a:r>
              <a:rPr lang="es-ES" altLang="es-MX" sz="2000">
                <a:solidFill>
                  <a:schemeClr val="tx1"/>
                </a:solidFill>
                <a:effectLst/>
                <a:latin typeface="Arial" charset="0"/>
              </a:rPr>
              <a:t> Si la señal </a:t>
            </a:r>
            <a:r>
              <a:rPr lang="es-ES" altLang="es-MX" sz="2000" i="1">
                <a:solidFill>
                  <a:schemeClr val="tx1"/>
                </a:solidFill>
                <a:effectLst/>
                <a:latin typeface="Arial" charset="0"/>
              </a:rPr>
              <a:t>f(t)</a:t>
            </a:r>
            <a:r>
              <a:rPr lang="es-ES" altLang="es-MX" sz="2000">
                <a:solidFill>
                  <a:schemeClr val="tx1"/>
                </a:solidFill>
                <a:effectLst/>
                <a:latin typeface="Arial" charset="0"/>
              </a:rPr>
              <a:t> a representarse por serie de Fourier está definida en un intervalo temporal cerrado, entonces la señal serie de Fourier representará a </a:t>
            </a:r>
            <a:r>
              <a:rPr lang="es-ES" altLang="es-MX" sz="2000" i="1">
                <a:solidFill>
                  <a:schemeClr val="tx1"/>
                </a:solidFill>
                <a:effectLst/>
                <a:latin typeface="Arial" charset="0"/>
              </a:rPr>
              <a:t>f(t)</a:t>
            </a:r>
            <a:r>
              <a:rPr lang="es-ES" altLang="es-MX" sz="2000">
                <a:solidFill>
                  <a:schemeClr val="tx1"/>
                </a:solidFill>
                <a:effectLst/>
                <a:latin typeface="Arial" charset="0"/>
              </a:rPr>
              <a:t> solamente en ese mismo intervalo cerrado; fuera de ese intervalo, las dos señales son totalmente diferentes.</a:t>
            </a:r>
          </a:p>
        </p:txBody>
      </p:sp>
      <p:sp>
        <p:nvSpPr>
          <p:cNvPr id="125955" name="Text Box 3"/>
          <p:cNvSpPr txBox="1">
            <a:spLocks noChangeArrowheads="1"/>
          </p:cNvSpPr>
          <p:nvPr/>
        </p:nvSpPr>
        <p:spPr bwMode="auto">
          <a:xfrm>
            <a:off x="923925" y="398463"/>
            <a:ext cx="1793875" cy="457200"/>
          </a:xfrm>
          <a:prstGeom prst="rect">
            <a:avLst/>
          </a:prstGeom>
          <a:noFill/>
          <a:ln w="9525">
            <a:noFill/>
            <a:miter lim="800000"/>
            <a:headEnd/>
            <a:tailEnd/>
          </a:ln>
          <a:effectLst/>
        </p:spPr>
        <p:txBody>
          <a:bodyPr wrap="none">
            <a:spAutoFit/>
          </a:bodyPr>
          <a:lstStyle/>
          <a:p>
            <a:pPr>
              <a:defRPr/>
            </a:pPr>
            <a:r>
              <a:rPr lang="es-ES" sz="2400" b="1">
                <a:solidFill>
                  <a:schemeClr val="tx1"/>
                </a:solidFill>
                <a:effectLst>
                  <a:outerShdw blurRad="38100" dist="38100" dir="2700000" algn="tl">
                    <a:srgbClr val="000000"/>
                  </a:outerShdw>
                </a:effectLst>
                <a:latin typeface="Arial" charset="0"/>
              </a:rPr>
              <a:t>RESUMEN.</a:t>
            </a:r>
          </a:p>
        </p:txBody>
      </p:sp>
      <p:pic>
        <p:nvPicPr>
          <p:cNvPr id="90116" name="Picture 4" descr="FIGURA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4671117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4557713" y="1876425"/>
          <a:ext cx="2366962" cy="495300"/>
        </p:xfrm>
        <a:graphic>
          <a:graphicData uri="http://schemas.openxmlformats.org/presentationml/2006/ole">
            <p:oleObj spid="_x0000_s91228" name="Equation" r:id="rId3" imgW="1231366" imgH="253890" progId="Equation.DSMT4">
              <p:embed/>
            </p:oleObj>
          </a:graphicData>
        </a:graphic>
      </p:graphicFrame>
      <p:pic>
        <p:nvPicPr>
          <p:cNvPr id="26629" name="Picture 3" descr="fig_1c"/>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790700" y="1417638"/>
            <a:ext cx="1997075" cy="1997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6980" name="Rectangle 4"/>
          <p:cNvSpPr>
            <a:spLocks noChangeArrowheads="1"/>
          </p:cNvSpPr>
          <p:nvPr/>
        </p:nvSpPr>
        <p:spPr bwMode="auto">
          <a:xfrm>
            <a:off x="763588" y="547688"/>
            <a:ext cx="7294562" cy="641350"/>
          </a:xfrm>
          <a:prstGeom prst="rect">
            <a:avLst/>
          </a:prstGeom>
          <a:noFill/>
          <a:ln w="9525">
            <a:noFill/>
            <a:miter lim="800000"/>
            <a:headEnd/>
            <a:tailEnd/>
          </a:ln>
          <a:effectLst/>
        </p:spPr>
        <p:txBody>
          <a:bodyPr anchor="ctr">
            <a:spAutoFit/>
          </a:bodyPr>
          <a:lstStyle/>
          <a:p>
            <a:pPr>
              <a:defRPr/>
            </a:pPr>
            <a:r>
              <a:rPr lang="es-ES_tradnl" sz="1800" b="1">
                <a:solidFill>
                  <a:srgbClr val="FF3300"/>
                </a:solidFill>
                <a:effectLst>
                  <a:outerShdw blurRad="38100" dist="38100" dir="2700000" algn="tl">
                    <a:srgbClr val="000000"/>
                  </a:outerShdw>
                </a:effectLst>
                <a:latin typeface="Arial" charset="0"/>
                <a:cs typeface="Times New Roman" pitchFamily="18" charset="0"/>
              </a:rPr>
              <a:t>EJEMPLO.</a:t>
            </a:r>
            <a:r>
              <a:rPr lang="es-ES_tradnl" sz="1800">
                <a:solidFill>
                  <a:schemeClr val="tx1"/>
                </a:solidFill>
                <a:effectLst/>
                <a:latin typeface="Arial" charset="0"/>
                <a:cs typeface="Times New Roman" pitchFamily="18" charset="0"/>
              </a:rPr>
              <a:t> Halle la representación en serie trigonométrica de Fourier para la siguiente señal mostrada en la figura.</a:t>
            </a:r>
            <a:endParaRPr lang="es-ES_tradnl" sz="1800">
              <a:solidFill>
                <a:schemeClr val="tx1"/>
              </a:solidFill>
              <a:effectLst/>
              <a:latin typeface="Arial" charset="0"/>
            </a:endParaRPr>
          </a:p>
        </p:txBody>
      </p:sp>
      <p:sp>
        <p:nvSpPr>
          <p:cNvPr id="126981" name="Text Box 5"/>
          <p:cNvSpPr txBox="1">
            <a:spLocks noChangeArrowheads="1"/>
          </p:cNvSpPr>
          <p:nvPr/>
        </p:nvSpPr>
        <p:spPr bwMode="auto">
          <a:xfrm>
            <a:off x="815975" y="3932238"/>
            <a:ext cx="1454150" cy="366712"/>
          </a:xfrm>
          <a:prstGeom prst="rect">
            <a:avLst/>
          </a:prstGeom>
          <a:noFill/>
          <a:ln w="9525">
            <a:noFill/>
            <a:miter lim="800000"/>
            <a:headEnd/>
            <a:tailEnd/>
          </a:ln>
          <a:effectLst/>
        </p:spPr>
        <p:txBody>
          <a:bodyPr wrap="none">
            <a:spAutoFit/>
          </a:bodyPr>
          <a:lstStyle/>
          <a:p>
            <a:pPr>
              <a:defRPr/>
            </a:pPr>
            <a:r>
              <a:rPr lang="es-ES" sz="1800" b="1">
                <a:solidFill>
                  <a:srgbClr val="FF3300"/>
                </a:solidFill>
                <a:effectLst>
                  <a:outerShdw blurRad="38100" dist="38100" dir="2700000" algn="tl">
                    <a:srgbClr val="000000"/>
                  </a:outerShdw>
                </a:effectLst>
                <a:latin typeface="Arial" charset="0"/>
              </a:rPr>
              <a:t>SOLUCION.</a:t>
            </a:r>
          </a:p>
        </p:txBody>
      </p:sp>
      <p:graphicFrame>
        <p:nvGraphicFramePr>
          <p:cNvPr id="26627" name="Object 6"/>
          <p:cNvGraphicFramePr>
            <a:graphicFrameLocks noChangeAspect="1"/>
          </p:cNvGraphicFramePr>
          <p:nvPr/>
        </p:nvGraphicFramePr>
        <p:xfrm>
          <a:off x="4062413" y="4481513"/>
          <a:ext cx="2049462" cy="660400"/>
        </p:xfrm>
        <a:graphic>
          <a:graphicData uri="http://schemas.openxmlformats.org/presentationml/2006/ole">
            <p:oleObj spid="_x0000_s91229" name="Equation" r:id="rId5" imgW="1422400" imgH="457200" progId="Equation.DSMT4">
              <p:embed/>
            </p:oleObj>
          </a:graphicData>
        </a:graphic>
      </p:graphicFrame>
      <p:sp>
        <p:nvSpPr>
          <p:cNvPr id="26632" name="Rectangle 7"/>
          <p:cNvSpPr>
            <a:spLocks noChangeArrowheads="1"/>
          </p:cNvSpPr>
          <p:nvPr/>
        </p:nvSpPr>
        <p:spPr bwMode="auto">
          <a:xfrm>
            <a:off x="790575" y="4695825"/>
            <a:ext cx="32416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_tradnl" altLang="es-MX" sz="1600">
                <a:solidFill>
                  <a:schemeClr val="tx1"/>
                </a:solidFill>
                <a:effectLst/>
                <a:latin typeface="Arial" charset="0"/>
                <a:cs typeface="Times New Roman" pitchFamily="18" charset="0"/>
              </a:rPr>
              <a:t>La señal </a:t>
            </a:r>
            <a:r>
              <a:rPr lang="es-ES_tradnl" altLang="es-MX" sz="1600" i="1">
                <a:solidFill>
                  <a:schemeClr val="tx1"/>
                </a:solidFill>
                <a:effectLst/>
                <a:latin typeface="Arial" charset="0"/>
                <a:cs typeface="Times New Roman" pitchFamily="18" charset="0"/>
              </a:rPr>
              <a:t>f(t)</a:t>
            </a:r>
            <a:r>
              <a:rPr lang="es-ES_tradnl" altLang="es-MX" sz="1600">
                <a:solidFill>
                  <a:schemeClr val="tx1"/>
                </a:solidFill>
                <a:effectLst/>
                <a:latin typeface="Arial" charset="0"/>
                <a:cs typeface="Times New Roman" pitchFamily="18" charset="0"/>
              </a:rPr>
              <a:t> se define como:</a:t>
            </a:r>
            <a:endParaRPr lang="es-ES_tradnl" altLang="es-MX" sz="1600">
              <a:solidFill>
                <a:schemeClr val="tx1"/>
              </a:solidFill>
              <a:effectLst/>
              <a:latin typeface="Arial" charset="0"/>
            </a:endParaRPr>
          </a:p>
        </p:txBody>
      </p:sp>
      <p:sp>
        <p:nvSpPr>
          <p:cNvPr id="26633" name="Text Box 8"/>
          <p:cNvSpPr txBox="1">
            <a:spLocks noChangeArrowheads="1"/>
          </p:cNvSpPr>
          <p:nvPr/>
        </p:nvSpPr>
        <p:spPr bwMode="auto">
          <a:xfrm>
            <a:off x="808038" y="5487988"/>
            <a:ext cx="28860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600">
                <a:solidFill>
                  <a:schemeClr val="tx1"/>
                </a:solidFill>
                <a:effectLst/>
                <a:latin typeface="Arial" charset="0"/>
              </a:rPr>
              <a:t>Para este caso, tenemos que:</a:t>
            </a:r>
          </a:p>
        </p:txBody>
      </p:sp>
      <p:sp>
        <p:nvSpPr>
          <p:cNvPr id="126985" name="Rectangle 9"/>
          <p:cNvSpPr>
            <a:spLocks noChangeArrowheads="1"/>
          </p:cNvSpPr>
          <p:nvPr/>
        </p:nvSpPr>
        <p:spPr bwMode="auto">
          <a:xfrm>
            <a:off x="0" y="2963863"/>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26628" name="Object 10"/>
          <p:cNvGraphicFramePr>
            <a:graphicFrameLocks noChangeAspect="1"/>
          </p:cNvGraphicFramePr>
          <p:nvPr/>
        </p:nvGraphicFramePr>
        <p:xfrm>
          <a:off x="3748088" y="5467350"/>
          <a:ext cx="2103437" cy="407988"/>
        </p:xfrm>
        <a:graphic>
          <a:graphicData uri="http://schemas.openxmlformats.org/presentationml/2006/ole">
            <p:oleObj spid="_x0000_s91230" name="Equation" r:id="rId6" imgW="1307532" imgH="253890" progId="Equation.DSMT4">
              <p:embed/>
            </p:oleObj>
          </a:graphicData>
        </a:graphic>
      </p:graphicFrame>
      <p:sp>
        <p:nvSpPr>
          <p:cNvPr id="126987" name="Rectangle 11"/>
          <p:cNvSpPr>
            <a:spLocks noChangeArrowheads="1"/>
          </p:cNvSpPr>
          <p:nvPr/>
        </p:nvSpPr>
        <p:spPr bwMode="auto">
          <a:xfrm>
            <a:off x="0" y="2835275"/>
            <a:ext cx="184150" cy="701675"/>
          </a:xfrm>
          <a:prstGeom prst="rect">
            <a:avLst/>
          </a:prstGeom>
          <a:noFill/>
          <a:ln w="9525">
            <a:noFill/>
            <a:miter lim="800000"/>
            <a:headEnd/>
            <a:tailEnd/>
          </a:ln>
          <a:effectLst/>
        </p:spPr>
        <p:txBody>
          <a:bodyPr wrap="none" anchor="ctr">
            <a:spAutoFit/>
          </a:bodyPr>
          <a:lstStyle/>
          <a:p>
            <a:pPr>
              <a:defRPr/>
            </a:pPr>
            <a:endParaRPr lang="es-ES"/>
          </a:p>
        </p:txBody>
      </p:sp>
      <p:sp>
        <p:nvSpPr>
          <p:cNvPr id="126988" name="Rectangle 12"/>
          <p:cNvSpPr>
            <a:spLocks noChangeArrowheads="1"/>
          </p:cNvSpPr>
          <p:nvPr/>
        </p:nvSpPr>
        <p:spPr bwMode="auto">
          <a:xfrm>
            <a:off x="0" y="2844800"/>
            <a:ext cx="184150" cy="701675"/>
          </a:xfrm>
          <a:prstGeom prst="rect">
            <a:avLst/>
          </a:prstGeom>
          <a:noFill/>
          <a:ln w="9525">
            <a:noFill/>
            <a:miter lim="800000"/>
            <a:headEnd/>
            <a:tailEnd/>
          </a:ln>
          <a:effectLst/>
        </p:spPr>
        <p:txBody>
          <a:bodyPr wrap="none" anchor="ctr">
            <a:spAutoFit/>
          </a:bodyPr>
          <a:lstStyle/>
          <a:p>
            <a:pPr>
              <a:defRPr/>
            </a:pPr>
            <a:endParaRPr lang="es-ES"/>
          </a:p>
        </p:txBody>
      </p:sp>
      <p:pic>
        <p:nvPicPr>
          <p:cNvPr id="26637" name="Picture 13" descr="FIGURA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6990" name="Text Box 14"/>
          <p:cNvSpPr txBox="1">
            <a:spLocks noChangeArrowheads="1"/>
          </p:cNvSpPr>
          <p:nvPr/>
        </p:nvSpPr>
        <p:spPr bwMode="auto">
          <a:xfrm>
            <a:off x="3941763" y="2978150"/>
            <a:ext cx="2681287" cy="457200"/>
          </a:xfrm>
          <a:prstGeom prst="rect">
            <a:avLst/>
          </a:prstGeom>
          <a:noFill/>
          <a:ln w="9525" algn="ctr">
            <a:noFill/>
            <a:miter lim="800000"/>
            <a:headEnd/>
            <a:tailEnd/>
          </a:ln>
          <a:effectLst/>
        </p:spPr>
        <p:txBody>
          <a:bodyPr>
            <a:spAutoFit/>
          </a:bodyPr>
          <a:lstStyle/>
          <a:p>
            <a:pPr>
              <a:spcBef>
                <a:spcPct val="50000"/>
              </a:spcBef>
              <a:defRPr/>
            </a:pPr>
            <a:r>
              <a:rPr lang="es-MX" sz="1200" b="1" dirty="0">
                <a:effectLst>
                  <a:outerShdw blurRad="38100" dist="38100" dir="2700000" algn="tl">
                    <a:srgbClr val="000000"/>
                  </a:outerShdw>
                </a:effectLst>
              </a:rPr>
              <a:t>Figura </a:t>
            </a:r>
            <a:r>
              <a:rPr lang="es-MX" sz="1200" b="1" dirty="0" smtClean="0">
                <a:effectLst>
                  <a:outerShdw blurRad="38100" dist="38100" dir="2700000" algn="tl">
                    <a:srgbClr val="000000"/>
                  </a:outerShdw>
                </a:effectLst>
              </a:rPr>
              <a:t>1.3.6  </a:t>
            </a:r>
            <a:r>
              <a:rPr lang="es-MX" sz="1200" b="1" dirty="0">
                <a:effectLst>
                  <a:outerShdw blurRad="38100" dist="38100" dir="2700000" algn="tl">
                    <a:srgbClr val="000000"/>
                  </a:outerShdw>
                </a:effectLst>
              </a:rPr>
              <a:t>Ejemplo de una función no periódica</a:t>
            </a:r>
            <a:endParaRPr lang="es-ES" sz="1200" b="1" dirty="0">
              <a:effectLst>
                <a:outerShdw blurRad="38100" dist="38100" dir="2700000" algn="tl">
                  <a:srgbClr val="000000"/>
                </a:outerShdw>
              </a:effectLst>
            </a:endParaRPr>
          </a:p>
        </p:txBody>
      </p:sp>
    </p:spTree>
    <p:extLst>
      <p:ext uri="{BB962C8B-B14F-4D97-AF65-F5344CB8AC3E}">
        <p14:creationId xmlns:p14="http://schemas.microsoft.com/office/powerpoint/2010/main" xmlns="" val="87805174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0" y="2835275"/>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27650" name="Object 3"/>
          <p:cNvGraphicFramePr>
            <a:graphicFrameLocks noChangeAspect="1"/>
          </p:cNvGraphicFramePr>
          <p:nvPr/>
        </p:nvGraphicFramePr>
        <p:xfrm>
          <a:off x="687388" y="2009775"/>
          <a:ext cx="3100387" cy="790575"/>
        </p:xfrm>
        <a:graphic>
          <a:graphicData uri="http://schemas.openxmlformats.org/presentationml/2006/ole">
            <p:oleObj spid="_x0000_s92282" name="Equation" r:id="rId3" imgW="1905000" imgH="482600" progId="Equation.DSMT4">
              <p:embed/>
            </p:oleObj>
          </a:graphicData>
        </a:graphic>
      </p:graphicFrame>
      <p:sp>
        <p:nvSpPr>
          <p:cNvPr id="27655" name="Text Box 4"/>
          <p:cNvSpPr txBox="1">
            <a:spLocks noChangeArrowheads="1"/>
          </p:cNvSpPr>
          <p:nvPr/>
        </p:nvSpPr>
        <p:spPr bwMode="auto">
          <a:xfrm>
            <a:off x="658813" y="3352800"/>
            <a:ext cx="41878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600">
                <a:solidFill>
                  <a:schemeClr val="tx1"/>
                </a:solidFill>
                <a:effectLst/>
                <a:latin typeface="Arial" charset="0"/>
              </a:rPr>
              <a:t>Realizando el cálculo de los coeficientes </a:t>
            </a:r>
            <a:r>
              <a:rPr lang="es-ES" altLang="es-MX" sz="1600" i="1">
                <a:solidFill>
                  <a:schemeClr val="tx1"/>
                </a:solidFill>
                <a:effectLst/>
                <a:latin typeface="Arial" charset="0"/>
              </a:rPr>
              <a:t>b</a:t>
            </a:r>
            <a:r>
              <a:rPr lang="es-ES" altLang="es-MX" sz="1600" i="1" baseline="-25000">
                <a:solidFill>
                  <a:schemeClr val="tx1"/>
                </a:solidFill>
                <a:effectLst/>
                <a:latin typeface="Arial" charset="0"/>
              </a:rPr>
              <a:t>n</a:t>
            </a:r>
            <a:r>
              <a:rPr lang="es-ES" altLang="es-MX" sz="1600" i="1">
                <a:solidFill>
                  <a:schemeClr val="tx1"/>
                </a:solidFill>
                <a:effectLst/>
                <a:latin typeface="Arial" charset="0"/>
              </a:rPr>
              <a:t> </a:t>
            </a:r>
            <a:r>
              <a:rPr lang="es-ES" altLang="es-MX" sz="1600">
                <a:solidFill>
                  <a:schemeClr val="tx1"/>
                </a:solidFill>
                <a:effectLst/>
                <a:latin typeface="Arial" charset="0"/>
              </a:rPr>
              <a:t>:</a:t>
            </a:r>
            <a:endParaRPr lang="es-ES" altLang="es-MX" sz="1600" i="1">
              <a:solidFill>
                <a:schemeClr val="tx1"/>
              </a:solidFill>
              <a:effectLst/>
              <a:latin typeface="Arial" charset="0"/>
            </a:endParaRPr>
          </a:p>
        </p:txBody>
      </p:sp>
      <p:sp>
        <p:nvSpPr>
          <p:cNvPr id="128005" name="Rectangle 5"/>
          <p:cNvSpPr>
            <a:spLocks noChangeArrowheads="1"/>
          </p:cNvSpPr>
          <p:nvPr/>
        </p:nvSpPr>
        <p:spPr bwMode="auto">
          <a:xfrm>
            <a:off x="0" y="2835275"/>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27651" name="Object 6"/>
          <p:cNvGraphicFramePr>
            <a:graphicFrameLocks noChangeAspect="1"/>
          </p:cNvGraphicFramePr>
          <p:nvPr/>
        </p:nvGraphicFramePr>
        <p:xfrm>
          <a:off x="738188" y="3887788"/>
          <a:ext cx="7183437" cy="749300"/>
        </p:xfrm>
        <a:graphic>
          <a:graphicData uri="http://schemas.openxmlformats.org/presentationml/2006/ole">
            <p:oleObj spid="_x0000_s92283" name="Equation" r:id="rId4" imgW="4660900" imgH="482600" progId="Equation.DSMT4">
              <p:embed/>
            </p:oleObj>
          </a:graphicData>
        </a:graphic>
      </p:graphicFrame>
      <p:sp>
        <p:nvSpPr>
          <p:cNvPr id="27657" name="Text Box 7"/>
          <p:cNvSpPr txBox="1">
            <a:spLocks noChangeArrowheads="1"/>
          </p:cNvSpPr>
          <p:nvPr/>
        </p:nvSpPr>
        <p:spPr bwMode="auto">
          <a:xfrm>
            <a:off x="696913" y="5205413"/>
            <a:ext cx="49085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600">
                <a:solidFill>
                  <a:schemeClr val="tx1"/>
                </a:solidFill>
                <a:effectLst/>
                <a:latin typeface="Arial" charset="0"/>
              </a:rPr>
              <a:t>La serie trigonométrica de Fourier de la señal </a:t>
            </a:r>
            <a:r>
              <a:rPr lang="es-ES" altLang="es-MX" sz="1600" i="1">
                <a:solidFill>
                  <a:schemeClr val="tx1"/>
                </a:solidFill>
                <a:effectLst/>
                <a:latin typeface="Arial" charset="0"/>
              </a:rPr>
              <a:t>f(t)</a:t>
            </a:r>
            <a:r>
              <a:rPr lang="es-ES" altLang="es-MX" sz="1600">
                <a:solidFill>
                  <a:schemeClr val="tx1"/>
                </a:solidFill>
                <a:effectLst/>
                <a:latin typeface="Arial" charset="0"/>
              </a:rPr>
              <a:t> es:</a:t>
            </a:r>
          </a:p>
        </p:txBody>
      </p:sp>
      <p:sp>
        <p:nvSpPr>
          <p:cNvPr id="128008" name="Rectangle 8"/>
          <p:cNvSpPr>
            <a:spLocks noChangeArrowheads="1"/>
          </p:cNvSpPr>
          <p:nvPr/>
        </p:nvSpPr>
        <p:spPr bwMode="auto">
          <a:xfrm>
            <a:off x="0" y="2863850"/>
            <a:ext cx="184150" cy="701675"/>
          </a:xfrm>
          <a:prstGeom prst="rect">
            <a:avLst/>
          </a:prstGeom>
          <a:noFill/>
          <a:ln w="9525">
            <a:noFill/>
            <a:miter lim="800000"/>
            <a:headEnd/>
            <a:tailEnd/>
          </a:ln>
          <a:effectLst/>
        </p:spPr>
        <p:txBody>
          <a:bodyPr wrap="none" anchor="ctr">
            <a:spAutoFit/>
          </a:bodyPr>
          <a:lstStyle/>
          <a:p>
            <a:pPr>
              <a:defRPr/>
            </a:pPr>
            <a:endParaRPr lang="es-ES"/>
          </a:p>
        </p:txBody>
      </p:sp>
      <p:graphicFrame>
        <p:nvGraphicFramePr>
          <p:cNvPr id="27652" name="Object 9"/>
          <p:cNvGraphicFramePr>
            <a:graphicFrameLocks noChangeAspect="1"/>
          </p:cNvGraphicFramePr>
          <p:nvPr/>
        </p:nvGraphicFramePr>
        <p:xfrm>
          <a:off x="2606675" y="5859463"/>
          <a:ext cx="2689225" cy="654050"/>
        </p:xfrm>
        <a:graphic>
          <a:graphicData uri="http://schemas.openxmlformats.org/presentationml/2006/ole">
            <p:oleObj spid="_x0000_s92284" name="Equation" r:id="rId5" imgW="1765300" imgH="431800" progId="Equation.DSMT4">
              <p:embed/>
            </p:oleObj>
          </a:graphicData>
        </a:graphic>
      </p:graphicFrame>
      <p:graphicFrame>
        <p:nvGraphicFramePr>
          <p:cNvPr id="27653" name="Object 10"/>
          <p:cNvGraphicFramePr>
            <a:graphicFrameLocks noGrp="1" noChangeAspect="1"/>
          </p:cNvGraphicFramePr>
          <p:nvPr>
            <p:ph/>
          </p:nvPr>
        </p:nvGraphicFramePr>
        <p:xfrm>
          <a:off x="666750" y="958850"/>
          <a:ext cx="7599363" cy="771525"/>
        </p:xfrm>
        <a:graphic>
          <a:graphicData uri="http://schemas.openxmlformats.org/presentationml/2006/ole">
            <p:oleObj spid="_x0000_s92285" name="Equation" r:id="rId6" imgW="4673600" imgH="482600" progId="Equation.DSMT4">
              <p:embed/>
            </p:oleObj>
          </a:graphicData>
        </a:graphic>
      </p:graphicFrame>
      <p:sp>
        <p:nvSpPr>
          <p:cNvPr id="27659" name="Text Box 11"/>
          <p:cNvSpPr txBox="1">
            <a:spLocks noChangeArrowheads="1"/>
          </p:cNvSpPr>
          <p:nvPr/>
        </p:nvSpPr>
        <p:spPr bwMode="auto">
          <a:xfrm>
            <a:off x="608013" y="544513"/>
            <a:ext cx="41878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600">
                <a:solidFill>
                  <a:schemeClr val="tx1"/>
                </a:solidFill>
                <a:effectLst/>
                <a:latin typeface="Arial" charset="0"/>
              </a:rPr>
              <a:t>Realizando el cálculo de los coeficientes </a:t>
            </a:r>
            <a:r>
              <a:rPr lang="es-ES" altLang="es-MX" sz="1600" i="1">
                <a:solidFill>
                  <a:schemeClr val="tx1"/>
                </a:solidFill>
                <a:effectLst/>
                <a:latin typeface="Arial" charset="0"/>
              </a:rPr>
              <a:t>a</a:t>
            </a:r>
            <a:r>
              <a:rPr lang="es-ES" altLang="es-MX" sz="1600" i="1" baseline="-25000">
                <a:solidFill>
                  <a:schemeClr val="tx1"/>
                </a:solidFill>
                <a:effectLst/>
                <a:latin typeface="Arial" charset="0"/>
              </a:rPr>
              <a:t>n</a:t>
            </a:r>
            <a:r>
              <a:rPr lang="es-ES" altLang="es-MX" sz="1600" i="1">
                <a:solidFill>
                  <a:schemeClr val="tx1"/>
                </a:solidFill>
                <a:effectLst/>
                <a:latin typeface="Arial" charset="0"/>
              </a:rPr>
              <a:t> </a:t>
            </a:r>
            <a:r>
              <a:rPr lang="es-ES" altLang="es-MX" sz="1600">
                <a:solidFill>
                  <a:schemeClr val="tx1"/>
                </a:solidFill>
                <a:effectLst/>
                <a:latin typeface="Arial" charset="0"/>
              </a:rPr>
              <a:t>:</a:t>
            </a:r>
            <a:endParaRPr lang="es-ES" altLang="es-MX" sz="1600" i="1">
              <a:solidFill>
                <a:schemeClr val="tx1"/>
              </a:solidFill>
              <a:effectLst/>
              <a:latin typeface="Arial" charset="0"/>
            </a:endParaRPr>
          </a:p>
        </p:txBody>
      </p:sp>
      <p:pic>
        <p:nvPicPr>
          <p:cNvPr id="27660" name="Picture 12" descr="FIGURA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618711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7188" y="554038"/>
            <a:ext cx="2235200" cy="2028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13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54375" y="561975"/>
            <a:ext cx="2249488" cy="2036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140"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403975" y="552450"/>
            <a:ext cx="2212975" cy="206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141"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79413" y="3422650"/>
            <a:ext cx="2181225" cy="2181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142"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241675" y="3452813"/>
            <a:ext cx="2171700" cy="217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143" name="Text Box 7"/>
          <p:cNvSpPr txBox="1">
            <a:spLocks noChangeArrowheads="1"/>
          </p:cNvSpPr>
          <p:nvPr/>
        </p:nvSpPr>
        <p:spPr bwMode="auto">
          <a:xfrm>
            <a:off x="1338263" y="2713038"/>
            <a:ext cx="43338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600">
                <a:solidFill>
                  <a:schemeClr val="tx1"/>
                </a:solidFill>
                <a:effectLst/>
                <a:latin typeface="Arial" charset="0"/>
              </a:rPr>
              <a:t>(a)</a:t>
            </a:r>
            <a:endParaRPr lang="es-ES" altLang="es-MX" sz="1600" i="1">
              <a:solidFill>
                <a:schemeClr val="tx1"/>
              </a:solidFill>
              <a:effectLst/>
              <a:latin typeface="Arial" charset="0"/>
            </a:endParaRPr>
          </a:p>
        </p:txBody>
      </p:sp>
      <p:sp>
        <p:nvSpPr>
          <p:cNvPr id="91144" name="Text Box 8"/>
          <p:cNvSpPr txBox="1">
            <a:spLocks noChangeArrowheads="1"/>
          </p:cNvSpPr>
          <p:nvPr/>
        </p:nvSpPr>
        <p:spPr bwMode="auto">
          <a:xfrm>
            <a:off x="3481388" y="2613025"/>
            <a:ext cx="18415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algn="ctr" eaLnBrk="1" hangingPunct="1"/>
            <a:r>
              <a:rPr lang="es-ES" altLang="es-MX" sz="1600">
                <a:solidFill>
                  <a:schemeClr val="tx1"/>
                </a:solidFill>
                <a:effectLst/>
                <a:latin typeface="Arial" charset="0"/>
              </a:rPr>
              <a:t>(b)</a:t>
            </a:r>
            <a:endParaRPr lang="es-ES" altLang="es-MX" sz="1600" i="1">
              <a:solidFill>
                <a:schemeClr val="tx1"/>
              </a:solidFill>
              <a:effectLst/>
              <a:latin typeface="Arial" charset="0"/>
            </a:endParaRPr>
          </a:p>
        </p:txBody>
      </p:sp>
      <p:sp>
        <p:nvSpPr>
          <p:cNvPr id="91145" name="Text Box 9"/>
          <p:cNvSpPr txBox="1">
            <a:spLocks noChangeArrowheads="1"/>
          </p:cNvSpPr>
          <p:nvPr/>
        </p:nvSpPr>
        <p:spPr bwMode="auto">
          <a:xfrm>
            <a:off x="6526213" y="2614613"/>
            <a:ext cx="18415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algn="ctr" eaLnBrk="1" hangingPunct="1"/>
            <a:r>
              <a:rPr lang="es-ES" altLang="es-MX" sz="1600">
                <a:solidFill>
                  <a:schemeClr val="tx1"/>
                </a:solidFill>
                <a:effectLst/>
                <a:latin typeface="Arial" charset="0"/>
              </a:rPr>
              <a:t>(c)</a:t>
            </a:r>
            <a:endParaRPr lang="es-ES" altLang="es-MX" sz="1600" i="1">
              <a:solidFill>
                <a:schemeClr val="tx1"/>
              </a:solidFill>
              <a:effectLst/>
              <a:latin typeface="Arial" charset="0"/>
            </a:endParaRPr>
          </a:p>
        </p:txBody>
      </p:sp>
      <p:sp>
        <p:nvSpPr>
          <p:cNvPr id="91146" name="Text Box 10"/>
          <p:cNvSpPr txBox="1">
            <a:spLocks noChangeArrowheads="1"/>
          </p:cNvSpPr>
          <p:nvPr/>
        </p:nvSpPr>
        <p:spPr bwMode="auto">
          <a:xfrm>
            <a:off x="520700" y="5784850"/>
            <a:ext cx="18415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algn="ctr" eaLnBrk="1" hangingPunct="1"/>
            <a:r>
              <a:rPr lang="es-ES" altLang="es-MX" sz="1600">
                <a:solidFill>
                  <a:schemeClr val="tx1"/>
                </a:solidFill>
                <a:effectLst/>
                <a:latin typeface="Arial" charset="0"/>
              </a:rPr>
              <a:t>(d)</a:t>
            </a:r>
            <a:endParaRPr lang="es-ES" altLang="es-MX" sz="1600" i="1">
              <a:solidFill>
                <a:schemeClr val="tx1"/>
              </a:solidFill>
              <a:effectLst/>
              <a:latin typeface="Arial" charset="0"/>
            </a:endParaRPr>
          </a:p>
        </p:txBody>
      </p:sp>
      <p:sp>
        <p:nvSpPr>
          <p:cNvPr id="91147" name="Text Box 11"/>
          <p:cNvSpPr txBox="1">
            <a:spLocks noChangeArrowheads="1"/>
          </p:cNvSpPr>
          <p:nvPr/>
        </p:nvSpPr>
        <p:spPr bwMode="auto">
          <a:xfrm>
            <a:off x="3382963" y="5772150"/>
            <a:ext cx="19431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algn="ctr" eaLnBrk="1" hangingPunct="1"/>
            <a:r>
              <a:rPr lang="es-ES" altLang="es-MX" sz="1600">
                <a:solidFill>
                  <a:schemeClr val="tx1"/>
                </a:solidFill>
                <a:effectLst/>
                <a:latin typeface="Arial" charset="0"/>
              </a:rPr>
              <a:t>(e)</a:t>
            </a:r>
            <a:endParaRPr lang="es-ES" altLang="es-MX" sz="1600" i="1">
              <a:solidFill>
                <a:schemeClr val="tx1"/>
              </a:solidFill>
              <a:effectLst/>
              <a:latin typeface="Arial" charset="0"/>
            </a:endParaRPr>
          </a:p>
        </p:txBody>
      </p:sp>
      <p:sp>
        <p:nvSpPr>
          <p:cNvPr id="91148" name="Text Box 12"/>
          <p:cNvSpPr txBox="1">
            <a:spLocks noChangeArrowheads="1"/>
          </p:cNvSpPr>
          <p:nvPr/>
        </p:nvSpPr>
        <p:spPr bwMode="auto">
          <a:xfrm>
            <a:off x="409575" y="155575"/>
            <a:ext cx="75279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600">
                <a:solidFill>
                  <a:schemeClr val="tx1"/>
                </a:solidFill>
                <a:effectLst/>
                <a:latin typeface="Arial" charset="0"/>
              </a:rPr>
              <a:t>Gráficas de la aproximación de la señal </a:t>
            </a:r>
            <a:r>
              <a:rPr lang="es-ES" altLang="es-MX" sz="1600" i="1">
                <a:solidFill>
                  <a:schemeClr val="tx1"/>
                </a:solidFill>
                <a:effectLst/>
                <a:latin typeface="Arial" charset="0"/>
              </a:rPr>
              <a:t>f(t)</a:t>
            </a:r>
            <a:r>
              <a:rPr lang="es-ES" altLang="es-MX" sz="1600">
                <a:solidFill>
                  <a:schemeClr val="tx1"/>
                </a:solidFill>
                <a:effectLst/>
                <a:latin typeface="Arial" charset="0"/>
              </a:rPr>
              <a:t> con la serie trigonométrica de Fourier.</a:t>
            </a:r>
          </a:p>
        </p:txBody>
      </p:sp>
      <p:pic>
        <p:nvPicPr>
          <p:cNvPr id="91149" name="Picture 13" descr="FIGURA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659813" y="0"/>
            <a:ext cx="484187" cy="48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9038" name="Text Box 14"/>
          <p:cNvSpPr txBox="1">
            <a:spLocks noChangeArrowheads="1"/>
          </p:cNvSpPr>
          <p:nvPr/>
        </p:nvSpPr>
        <p:spPr bwMode="auto">
          <a:xfrm>
            <a:off x="5819775" y="3806825"/>
            <a:ext cx="3151188" cy="1830388"/>
          </a:xfrm>
          <a:prstGeom prst="rect">
            <a:avLst/>
          </a:prstGeom>
          <a:noFill/>
          <a:ln w="9525" algn="ctr">
            <a:noFill/>
            <a:miter lim="800000"/>
            <a:headEnd/>
            <a:tailEnd/>
          </a:ln>
          <a:effectLst/>
        </p:spPr>
        <p:txBody>
          <a:bodyPr>
            <a:spAutoFit/>
          </a:bodyPr>
          <a:lstStyle/>
          <a:p>
            <a:pPr>
              <a:spcBef>
                <a:spcPct val="50000"/>
              </a:spcBef>
              <a:defRPr/>
            </a:pPr>
            <a:r>
              <a:rPr lang="es-MX" sz="1200" b="1" dirty="0">
                <a:effectLst>
                  <a:outerShdw blurRad="38100" dist="38100" dir="2700000" algn="tl">
                    <a:srgbClr val="000000"/>
                  </a:outerShdw>
                </a:effectLst>
              </a:rPr>
              <a:t>Figura </a:t>
            </a:r>
            <a:r>
              <a:rPr lang="es-MX" sz="1200" b="1" dirty="0" smtClean="0">
                <a:effectLst>
                  <a:outerShdw blurRad="38100" dist="38100" dir="2700000" algn="tl">
                    <a:srgbClr val="000000"/>
                  </a:outerShdw>
                </a:effectLst>
              </a:rPr>
              <a:t>1.3.7. </a:t>
            </a:r>
            <a:r>
              <a:rPr lang="es-MX" sz="1200" b="1" dirty="0">
                <a:effectLst>
                  <a:outerShdw blurRad="38100" dist="38100" dir="2700000" algn="tl">
                    <a:srgbClr val="000000"/>
                  </a:outerShdw>
                </a:effectLst>
              </a:rPr>
              <a:t>Representación de f(t) mediante STF</a:t>
            </a:r>
          </a:p>
          <a:p>
            <a:pPr>
              <a:spcBef>
                <a:spcPct val="50000"/>
              </a:spcBef>
              <a:defRPr/>
            </a:pPr>
            <a:r>
              <a:rPr lang="es-MX" sz="1200" b="1" dirty="0">
                <a:effectLst>
                  <a:outerShdw blurRad="38100" dist="38100" dir="2700000" algn="tl">
                    <a:srgbClr val="000000"/>
                  </a:outerShdw>
                </a:effectLst>
              </a:rPr>
              <a:t>(a) Señal original</a:t>
            </a:r>
          </a:p>
          <a:p>
            <a:pPr>
              <a:spcBef>
                <a:spcPct val="50000"/>
              </a:spcBef>
              <a:defRPr/>
            </a:pPr>
            <a:r>
              <a:rPr lang="es-MX" sz="1200" b="1" dirty="0">
                <a:effectLst>
                  <a:outerShdw blurRad="38100" dist="38100" dir="2700000" algn="tl">
                    <a:srgbClr val="000000"/>
                  </a:outerShdw>
                </a:effectLst>
              </a:rPr>
              <a:t>(b) Serie de Fourier con 5 términos</a:t>
            </a:r>
          </a:p>
          <a:p>
            <a:pPr>
              <a:spcBef>
                <a:spcPct val="50000"/>
              </a:spcBef>
              <a:defRPr/>
            </a:pPr>
            <a:r>
              <a:rPr lang="es-MX" sz="1200" b="1" dirty="0">
                <a:effectLst>
                  <a:outerShdw blurRad="38100" dist="38100" dir="2700000" algn="tl">
                    <a:srgbClr val="000000"/>
                  </a:outerShdw>
                </a:effectLst>
              </a:rPr>
              <a:t>(c) Serie de Fourier con 10 términos</a:t>
            </a:r>
          </a:p>
          <a:p>
            <a:pPr>
              <a:spcBef>
                <a:spcPct val="50000"/>
              </a:spcBef>
              <a:defRPr/>
            </a:pPr>
            <a:r>
              <a:rPr lang="es-MX" sz="1200" b="1" dirty="0">
                <a:effectLst>
                  <a:outerShdw blurRad="38100" dist="38100" dir="2700000" algn="tl">
                    <a:srgbClr val="000000"/>
                  </a:outerShdw>
                </a:effectLst>
              </a:rPr>
              <a:t>(d) Serie de Fourier con 25 términos</a:t>
            </a:r>
          </a:p>
          <a:p>
            <a:pPr>
              <a:spcBef>
                <a:spcPct val="50000"/>
              </a:spcBef>
              <a:defRPr/>
            </a:pPr>
            <a:r>
              <a:rPr lang="es-MX" sz="1200" b="1" dirty="0">
                <a:effectLst>
                  <a:outerShdw blurRad="38100" dist="38100" dir="2700000" algn="tl">
                    <a:srgbClr val="000000"/>
                  </a:outerShdw>
                </a:effectLst>
              </a:rPr>
              <a:t>(e) Serie de Fourier con 100 términos</a:t>
            </a:r>
            <a:endParaRPr lang="es-ES" sz="1200" b="1" dirty="0">
              <a:effectLst>
                <a:outerShdw blurRad="38100" dist="38100" dir="2700000" algn="tl">
                  <a:srgbClr val="000000"/>
                </a:outerShdw>
              </a:effectLst>
            </a:endParaRPr>
          </a:p>
        </p:txBody>
      </p:sp>
    </p:spTree>
    <p:extLst>
      <p:ext uri="{BB962C8B-B14F-4D97-AF65-F5344CB8AC3E}">
        <p14:creationId xmlns:p14="http://schemas.microsoft.com/office/powerpoint/2010/main" xmlns="" val="187806744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44500" y="285750"/>
            <a:ext cx="4618038" cy="641350"/>
          </a:xfrm>
        </p:spPr>
        <p:txBody>
          <a:bodyPr anchorCtr="1"/>
          <a:lstStyle/>
          <a:p>
            <a:pPr eaLnBrk="1" hangingPunct="1">
              <a:defRPr/>
            </a:pPr>
            <a:r>
              <a:rPr lang="es-MX" sz="2400" smtClean="0"/>
              <a:t>Serie Exponencial de Fourier</a:t>
            </a:r>
            <a:endParaRPr lang="es-ES" sz="2400" smtClean="0"/>
          </a:p>
        </p:txBody>
      </p:sp>
      <p:graphicFrame>
        <p:nvGraphicFramePr>
          <p:cNvPr id="28674" name="Object 3"/>
          <p:cNvGraphicFramePr>
            <a:graphicFrameLocks noGrp="1" noChangeAspect="1"/>
          </p:cNvGraphicFramePr>
          <p:nvPr>
            <p:ph sz="half" idx="1"/>
          </p:nvPr>
        </p:nvGraphicFramePr>
        <p:xfrm>
          <a:off x="3100388" y="3981450"/>
          <a:ext cx="2787650" cy="876300"/>
        </p:xfrm>
        <a:graphic>
          <a:graphicData uri="http://schemas.openxmlformats.org/presentationml/2006/ole">
            <p:oleObj spid="_x0000_s93246" name="Equation" r:id="rId3" imgW="1257300" imgH="431800" progId="Equation.DSMT4">
              <p:embed/>
            </p:oleObj>
          </a:graphicData>
        </a:graphic>
      </p:graphicFrame>
      <p:sp>
        <p:nvSpPr>
          <p:cNvPr id="28677" name="Text Box 4"/>
          <p:cNvSpPr txBox="1">
            <a:spLocks noChangeArrowheads="1"/>
          </p:cNvSpPr>
          <p:nvPr/>
        </p:nvSpPr>
        <p:spPr bwMode="auto">
          <a:xfrm>
            <a:off x="422275" y="1158875"/>
            <a:ext cx="8272463" cy="2563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algn="just" eaLnBrk="1" hangingPunct="1"/>
            <a:r>
              <a:rPr lang="es-ES" altLang="es-MX" sz="1800">
                <a:solidFill>
                  <a:schemeClr val="tx1"/>
                </a:solidFill>
                <a:effectLst/>
                <a:latin typeface="Arial" charset="0"/>
              </a:rPr>
              <a:t>Una forma alternativa de la representación de señales en el dominio del tiempo, es la llamada SERIE EXPONENCIAL o COMPLEJA DE FOURIER, que no es mas que la misma serie trigonométrica, pero sustituyendo el conjunto ortogonal de funciones senoidales por sus equivalentes relaciones de Euler.</a:t>
            </a:r>
          </a:p>
          <a:p>
            <a:pPr eaLnBrk="1" hangingPunct="1"/>
            <a:endParaRPr lang="es-ES" altLang="es-MX" sz="1800">
              <a:solidFill>
                <a:schemeClr val="tx1"/>
              </a:solidFill>
              <a:effectLst/>
              <a:latin typeface="Arial" charset="0"/>
            </a:endParaRPr>
          </a:p>
          <a:p>
            <a:pPr algn="just" eaLnBrk="1" hangingPunct="1"/>
            <a:r>
              <a:rPr lang="es-ES" altLang="es-MX" sz="1800">
                <a:solidFill>
                  <a:schemeClr val="tx1"/>
                </a:solidFill>
                <a:effectLst/>
                <a:latin typeface="Arial" charset="0"/>
              </a:rPr>
              <a:t>Ahora se utilizará un conjunto de funciones exponenciales complejas en el tiempo, que también forman un conjunto ortogonal completo.</a:t>
            </a:r>
          </a:p>
          <a:p>
            <a:pPr eaLnBrk="1" hangingPunct="1"/>
            <a:endParaRPr lang="es-ES" altLang="es-MX" sz="1800">
              <a:solidFill>
                <a:schemeClr val="tx1"/>
              </a:solidFill>
              <a:effectLst/>
              <a:latin typeface="Arial" charset="0"/>
            </a:endParaRPr>
          </a:p>
          <a:p>
            <a:pPr eaLnBrk="1" hangingPunct="1"/>
            <a:r>
              <a:rPr lang="es-ES" altLang="es-MX" sz="1800">
                <a:solidFill>
                  <a:schemeClr val="tx1"/>
                </a:solidFill>
                <a:effectLst/>
                <a:latin typeface="Arial" charset="0"/>
              </a:rPr>
              <a:t>Luego entonces, la serie exponencial o compleja de Fourier se define como:</a:t>
            </a:r>
          </a:p>
        </p:txBody>
      </p:sp>
      <p:graphicFrame>
        <p:nvGraphicFramePr>
          <p:cNvPr id="28675" name="Object 5"/>
          <p:cNvGraphicFramePr>
            <a:graphicFrameLocks noGrp="1" noChangeAspect="1"/>
          </p:cNvGraphicFramePr>
          <p:nvPr>
            <p:ph sz="half" idx="2"/>
          </p:nvPr>
        </p:nvGraphicFramePr>
        <p:xfrm>
          <a:off x="3082925" y="5486400"/>
          <a:ext cx="2581275" cy="908050"/>
        </p:xfrm>
        <a:graphic>
          <a:graphicData uri="http://schemas.openxmlformats.org/presentationml/2006/ole">
            <p:oleObj spid="_x0000_s93247" name="Equation" r:id="rId4" imgW="1371600" imgH="482600" progId="Equation.DSMT4">
              <p:embed/>
            </p:oleObj>
          </a:graphicData>
        </a:graphic>
      </p:graphicFrame>
      <p:sp>
        <p:nvSpPr>
          <p:cNvPr id="28678" name="Text Box 6"/>
          <p:cNvSpPr txBox="1">
            <a:spLocks noChangeArrowheads="1"/>
          </p:cNvSpPr>
          <p:nvPr/>
        </p:nvSpPr>
        <p:spPr bwMode="auto">
          <a:xfrm>
            <a:off x="484188" y="5081588"/>
            <a:ext cx="4654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4000">
                <a:solidFill>
                  <a:schemeClr val="tx2"/>
                </a:solidFill>
                <a:latin typeface="Tahoma" pitchFamily="34" charset="0"/>
                <a:cs typeface="Arial" charset="0"/>
              </a:defRPr>
            </a:lvl1pPr>
            <a:lvl2pPr marL="742950" indent="-285750" eaLnBrk="0" hangingPunct="0">
              <a:defRPr sz="4000">
                <a:solidFill>
                  <a:schemeClr val="tx2"/>
                </a:solidFill>
                <a:latin typeface="Tahoma" pitchFamily="34" charset="0"/>
                <a:cs typeface="Arial" charset="0"/>
              </a:defRPr>
            </a:lvl2pPr>
            <a:lvl3pPr marL="1143000" indent="-228600" eaLnBrk="0" hangingPunct="0">
              <a:defRPr sz="4000">
                <a:solidFill>
                  <a:schemeClr val="tx2"/>
                </a:solidFill>
                <a:latin typeface="Tahoma" pitchFamily="34" charset="0"/>
                <a:cs typeface="Arial" charset="0"/>
              </a:defRPr>
            </a:lvl3pPr>
            <a:lvl4pPr marL="1600200" indent="-228600" eaLnBrk="0" hangingPunct="0">
              <a:defRPr sz="4000">
                <a:solidFill>
                  <a:schemeClr val="tx2"/>
                </a:solidFill>
                <a:latin typeface="Tahoma" pitchFamily="34" charset="0"/>
                <a:cs typeface="Arial" charset="0"/>
              </a:defRPr>
            </a:lvl4pPr>
            <a:lvl5pPr marL="2057400" indent="-228600" eaLnBrk="0" hangingPunct="0">
              <a:defRPr sz="4000">
                <a:solidFill>
                  <a:schemeClr val="tx2"/>
                </a:solidFill>
                <a:latin typeface="Tahoma" pitchFamily="34" charset="0"/>
                <a:cs typeface="Arial" charset="0"/>
              </a:defRPr>
            </a:lvl5pPr>
            <a:lvl6pPr marL="2514600" indent="-228600" eaLnBrk="0" fontAlgn="base" hangingPunct="0">
              <a:spcBef>
                <a:spcPct val="0"/>
              </a:spcBef>
              <a:spcAft>
                <a:spcPct val="0"/>
              </a:spcAft>
              <a:defRPr sz="4000">
                <a:solidFill>
                  <a:schemeClr val="tx2"/>
                </a:solidFill>
                <a:latin typeface="Tahoma" pitchFamily="34" charset="0"/>
                <a:cs typeface="Arial" charset="0"/>
              </a:defRPr>
            </a:lvl6pPr>
            <a:lvl7pPr marL="2971800" indent="-228600" eaLnBrk="0" fontAlgn="base" hangingPunct="0">
              <a:spcBef>
                <a:spcPct val="0"/>
              </a:spcBef>
              <a:spcAft>
                <a:spcPct val="0"/>
              </a:spcAft>
              <a:defRPr sz="4000">
                <a:solidFill>
                  <a:schemeClr val="tx2"/>
                </a:solidFill>
                <a:latin typeface="Tahoma" pitchFamily="34" charset="0"/>
                <a:cs typeface="Arial" charset="0"/>
              </a:defRPr>
            </a:lvl7pPr>
            <a:lvl8pPr marL="3429000" indent="-228600" eaLnBrk="0" fontAlgn="base" hangingPunct="0">
              <a:spcBef>
                <a:spcPct val="0"/>
              </a:spcBef>
              <a:spcAft>
                <a:spcPct val="0"/>
              </a:spcAft>
              <a:defRPr sz="4000">
                <a:solidFill>
                  <a:schemeClr val="tx2"/>
                </a:solidFill>
                <a:latin typeface="Tahoma" pitchFamily="34" charset="0"/>
                <a:cs typeface="Arial" charset="0"/>
              </a:defRPr>
            </a:lvl8pPr>
            <a:lvl9pPr marL="3886200" indent="-228600" eaLnBrk="0" fontAlgn="base" hangingPunct="0">
              <a:spcBef>
                <a:spcPct val="0"/>
              </a:spcBef>
              <a:spcAft>
                <a:spcPct val="0"/>
              </a:spcAft>
              <a:defRPr sz="4000">
                <a:solidFill>
                  <a:schemeClr val="tx2"/>
                </a:solidFill>
                <a:latin typeface="Tahoma" pitchFamily="34" charset="0"/>
                <a:cs typeface="Arial" charset="0"/>
              </a:defRPr>
            </a:lvl9pPr>
          </a:lstStyle>
          <a:p>
            <a:pPr eaLnBrk="1" hangingPunct="1"/>
            <a:r>
              <a:rPr lang="es-ES" altLang="es-MX" sz="1800">
                <a:solidFill>
                  <a:schemeClr val="tx1"/>
                </a:solidFill>
                <a:effectLst/>
                <a:latin typeface="Arial" charset="0"/>
              </a:rPr>
              <a:t>Y los coeficientes complejos de Fourier son:</a:t>
            </a:r>
          </a:p>
        </p:txBody>
      </p:sp>
      <p:pic>
        <p:nvPicPr>
          <p:cNvPr id="28679" name="Picture 7" descr="FIGURA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277225" y="0"/>
            <a:ext cx="8667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36886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ntilla de diseño de puzzle">
  <a:themeElements>
    <a:clrScheme name="Tema de Office 1">
      <a:dk1>
        <a:srgbClr val="003366"/>
      </a:dk1>
      <a:lt1>
        <a:srgbClr val="EAEAEA"/>
      </a:lt1>
      <a:dk2>
        <a:srgbClr val="0099CC"/>
      </a:dk2>
      <a:lt2>
        <a:srgbClr val="66FFFF"/>
      </a:lt2>
      <a:accent1>
        <a:srgbClr val="33CCFF"/>
      </a:accent1>
      <a:accent2>
        <a:srgbClr val="9999FF"/>
      </a:accent2>
      <a:accent3>
        <a:srgbClr val="AACAE2"/>
      </a:accent3>
      <a:accent4>
        <a:srgbClr val="C8C8C8"/>
      </a:accent4>
      <a:accent5>
        <a:srgbClr val="ADE2FF"/>
      </a:accent5>
      <a:accent6>
        <a:srgbClr val="8A8AE7"/>
      </a:accent6>
      <a:hlink>
        <a:srgbClr val="CC99FF"/>
      </a:hlink>
      <a:folHlink>
        <a:srgbClr val="008080"/>
      </a:folHlink>
    </a:clrScheme>
    <a:fontScheme name="Tema de Office">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a de Office 1">
        <a:dk1>
          <a:srgbClr val="003366"/>
        </a:dk1>
        <a:lt1>
          <a:srgbClr val="EAEAEA"/>
        </a:lt1>
        <a:dk2>
          <a:srgbClr val="0099CC"/>
        </a:dk2>
        <a:lt2>
          <a:srgbClr val="66FFFF"/>
        </a:lt2>
        <a:accent1>
          <a:srgbClr val="33CCFF"/>
        </a:accent1>
        <a:accent2>
          <a:srgbClr val="9999FF"/>
        </a:accent2>
        <a:accent3>
          <a:srgbClr val="AACAE2"/>
        </a:accent3>
        <a:accent4>
          <a:srgbClr val="C8C8C8"/>
        </a:accent4>
        <a:accent5>
          <a:srgbClr val="ADE2FF"/>
        </a:accent5>
        <a:accent6>
          <a:srgbClr val="8A8AE7"/>
        </a:accent6>
        <a:hlink>
          <a:srgbClr val="CC99FF"/>
        </a:hlink>
        <a:folHlink>
          <a:srgbClr val="008080"/>
        </a:folHlink>
      </a:clrScheme>
      <a:clrMap bg1="dk2" tx1="lt1" bg2="dk1" tx2="lt2" accent1="accent1" accent2="accent2" accent3="accent3" accent4="accent4" accent5="accent5" accent6="accent6" hlink="hlink" folHlink="folHlink"/>
    </a:extraClrScheme>
    <a:extraClrScheme>
      <a:clrScheme name="Tema de Office 2">
        <a:dk1>
          <a:srgbClr val="003366"/>
        </a:dk1>
        <a:lt1>
          <a:srgbClr val="CCECFF"/>
        </a:lt1>
        <a:dk2>
          <a:srgbClr val="0099CC"/>
        </a:dk2>
        <a:lt2>
          <a:srgbClr val="99CCFF"/>
        </a:lt2>
        <a:accent1>
          <a:srgbClr val="33CCFF"/>
        </a:accent1>
        <a:accent2>
          <a:srgbClr val="9999FF"/>
        </a:accent2>
        <a:accent3>
          <a:srgbClr val="E2F4FF"/>
        </a:accent3>
        <a:accent4>
          <a:srgbClr val="002A56"/>
        </a:accent4>
        <a:accent5>
          <a:srgbClr val="ADE2FF"/>
        </a:accent5>
        <a:accent6>
          <a:srgbClr val="8A8AE7"/>
        </a:accent6>
        <a:hlink>
          <a:srgbClr val="CC99FF"/>
        </a:hlink>
        <a:folHlink>
          <a:srgbClr val="CCCCFF"/>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000000"/>
        </a:dk2>
        <a:lt2>
          <a:srgbClr val="B2B2B2"/>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FF0033"/>
        </a:dk2>
        <a:lt2>
          <a:srgbClr val="FFCCCC"/>
        </a:lt2>
        <a:accent1>
          <a:srgbClr val="0099FF"/>
        </a:accent1>
        <a:accent2>
          <a:srgbClr val="33CC33"/>
        </a:accent2>
        <a:accent3>
          <a:srgbClr val="FFFFFF"/>
        </a:accent3>
        <a:accent4>
          <a:srgbClr val="000000"/>
        </a:accent4>
        <a:accent5>
          <a:srgbClr val="AACAFF"/>
        </a:accent5>
        <a:accent6>
          <a:srgbClr val="2DB92D"/>
        </a:accent6>
        <a:hlink>
          <a:srgbClr val="FFFF66"/>
        </a:hlink>
        <a:folHlink>
          <a:srgbClr val="FFFFCC"/>
        </a:folHlink>
      </a:clrScheme>
      <a:clrMap bg1="lt1" tx1="dk1" bg2="lt2" tx2="dk2" accent1="accent1" accent2="accent2" accent3="accent3" accent4="accent4" accent5="accent5" accent6="accent6" hlink="hlink" folHlink="folHlink"/>
    </a:extraClrScheme>
    <a:extraClrScheme>
      <a:clrScheme name="Tema de Office 5">
        <a:dk1>
          <a:srgbClr val="6B4587"/>
        </a:dk1>
        <a:lt1>
          <a:srgbClr val="CCECFF"/>
        </a:lt1>
        <a:dk2>
          <a:srgbClr val="A67FC4"/>
        </a:dk2>
        <a:lt2>
          <a:srgbClr val="66FFFF"/>
        </a:lt2>
        <a:accent1>
          <a:srgbClr val="0099FF"/>
        </a:accent1>
        <a:accent2>
          <a:srgbClr val="9999FF"/>
        </a:accent2>
        <a:accent3>
          <a:srgbClr val="D0C0DE"/>
        </a:accent3>
        <a:accent4>
          <a:srgbClr val="AEC9DA"/>
        </a:accent4>
        <a:accent5>
          <a:srgbClr val="AACAFF"/>
        </a:accent5>
        <a:accent6>
          <a:srgbClr val="8A8AE7"/>
        </a:accent6>
        <a:hlink>
          <a:srgbClr val="CC99FF"/>
        </a:hlink>
        <a:folHlink>
          <a:srgbClr val="0099CC"/>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Plantilla de diseño de puzzle</Template>
  <TotalTime>12148</TotalTime>
  <Words>11570</Words>
  <Application>Microsoft Office PowerPoint</Application>
  <PresentationFormat>Presentación en pantalla (4:3)</PresentationFormat>
  <Paragraphs>1663</Paragraphs>
  <Slides>192</Slides>
  <Notes>0</Notes>
  <HiddenSlides>0</HiddenSlides>
  <MMClips>0</MMClips>
  <ScaleCrop>false</ScaleCrop>
  <HeadingPairs>
    <vt:vector size="6" baseType="variant">
      <vt:variant>
        <vt:lpstr>Tema</vt:lpstr>
      </vt:variant>
      <vt:variant>
        <vt:i4>1</vt:i4>
      </vt:variant>
      <vt:variant>
        <vt:lpstr>Servidores OLE incrustados</vt:lpstr>
      </vt:variant>
      <vt:variant>
        <vt:i4>3</vt:i4>
      </vt:variant>
      <vt:variant>
        <vt:lpstr>Títulos de diapositiva</vt:lpstr>
      </vt:variant>
      <vt:variant>
        <vt:i4>192</vt:i4>
      </vt:variant>
    </vt:vector>
  </HeadingPairs>
  <TitlesOfParts>
    <vt:vector size="196" baseType="lpstr">
      <vt:lpstr>Plantilla de diseño de puzzle</vt:lpstr>
      <vt:lpstr>Equation</vt:lpstr>
      <vt:lpstr>Ecuación</vt:lpstr>
      <vt:lpstr>Imagen de mapa de bits</vt:lpstr>
      <vt:lpstr>INSTITUTO POLITECNICO NACIONAL</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lpstr>Diapositiva 53</vt:lpstr>
      <vt:lpstr>Diapositiva 54</vt:lpstr>
      <vt:lpstr>Diapositiva 55</vt:lpstr>
      <vt:lpstr>Diapositiva 56</vt:lpstr>
      <vt:lpstr>Diapositiva 57</vt:lpstr>
      <vt:lpstr>Diapositiva 58</vt:lpstr>
      <vt:lpstr>Diapositiva 59</vt:lpstr>
      <vt:lpstr>Diapositiva 60</vt:lpstr>
      <vt:lpstr>Diapositiva 61</vt:lpstr>
      <vt:lpstr>Diapositiva 62</vt:lpstr>
      <vt:lpstr>Diapositiva 63</vt:lpstr>
      <vt:lpstr>Diapositiva 64</vt:lpstr>
      <vt:lpstr>Diapositiva 65</vt:lpstr>
      <vt:lpstr>Diapositiva 66</vt:lpstr>
      <vt:lpstr>Diapositiva 67</vt:lpstr>
      <vt:lpstr>Diapositiva 68</vt:lpstr>
      <vt:lpstr>Diapositiva 69</vt:lpstr>
      <vt:lpstr>Diapositiva 70</vt:lpstr>
      <vt:lpstr>Diapositiva 71</vt:lpstr>
      <vt:lpstr>Diapositiva 72</vt:lpstr>
      <vt:lpstr>Diapositiva 73</vt:lpstr>
      <vt:lpstr>Diapositiva 74</vt:lpstr>
      <vt:lpstr>Diapositiva 75</vt:lpstr>
      <vt:lpstr>Diapositiva 76</vt:lpstr>
      <vt:lpstr>Diapositiva 77</vt:lpstr>
      <vt:lpstr>Diapositiva 78</vt:lpstr>
      <vt:lpstr>Diapositiva 79</vt:lpstr>
      <vt:lpstr>Diapositiva 80</vt:lpstr>
      <vt:lpstr>Diapositiva 81</vt:lpstr>
      <vt:lpstr>Diapositiva 82</vt:lpstr>
      <vt:lpstr>Diapositiva 83</vt:lpstr>
      <vt:lpstr>Diapositiva 84</vt:lpstr>
      <vt:lpstr>Diapositiva 85</vt:lpstr>
      <vt:lpstr>Diapositiva 86</vt:lpstr>
      <vt:lpstr>Diapositiva 87</vt:lpstr>
      <vt:lpstr>Diapositiva 88</vt:lpstr>
      <vt:lpstr>Diapositiva 89</vt:lpstr>
      <vt:lpstr>Diapositiva 90</vt:lpstr>
      <vt:lpstr>Serie Trigonométrica de Fourier</vt:lpstr>
      <vt:lpstr>Diapositiva 92</vt:lpstr>
      <vt:lpstr>Diapositiva 93</vt:lpstr>
      <vt:lpstr>Diapositiva 94</vt:lpstr>
      <vt:lpstr>Diapositiva 95</vt:lpstr>
      <vt:lpstr>Diapositiva 96</vt:lpstr>
      <vt:lpstr>Diapositiva 97</vt:lpstr>
      <vt:lpstr>Diapositiva 98</vt:lpstr>
      <vt:lpstr>Serie Exponencial de Fourier</vt:lpstr>
      <vt:lpstr>Análisis y representación en tiempo y frecuencia de señales no periódicas.</vt:lpstr>
      <vt:lpstr>Análisis y representación en tiempo y frecuencia de señales no periódicas.</vt:lpstr>
      <vt:lpstr>Diapositiva 102</vt:lpstr>
      <vt:lpstr>Diapositiva 103</vt:lpstr>
      <vt:lpstr>Diapositiva 104</vt:lpstr>
      <vt:lpstr>Diapositiva 105</vt:lpstr>
      <vt:lpstr>Diapositiva 106</vt:lpstr>
      <vt:lpstr>Propiedades de la transformada de Fourier.</vt:lpstr>
      <vt:lpstr>Diapositiva 108</vt:lpstr>
      <vt:lpstr>Diapositiva 109</vt:lpstr>
      <vt:lpstr>Diapositiva 110</vt:lpstr>
      <vt:lpstr>Diapositiva 111</vt:lpstr>
      <vt:lpstr>Diapositiva 112</vt:lpstr>
      <vt:lpstr>Diapositiva 113</vt:lpstr>
      <vt:lpstr>Diapositiva 114</vt:lpstr>
      <vt:lpstr>Diapositiva 115</vt:lpstr>
      <vt:lpstr>Diapositiva 116</vt:lpstr>
      <vt:lpstr>Diapositiva 117</vt:lpstr>
      <vt:lpstr>Diapositiva 118</vt:lpstr>
      <vt:lpstr>Diapositiva 119</vt:lpstr>
      <vt:lpstr>Diapositiva 120</vt:lpstr>
      <vt:lpstr>Diapositiva 121</vt:lpstr>
      <vt:lpstr>Diapositiva 122</vt:lpstr>
      <vt:lpstr>Diapositiva 123</vt:lpstr>
      <vt:lpstr>Diapositiva 124</vt:lpstr>
      <vt:lpstr>Diapositiva 125</vt:lpstr>
      <vt:lpstr>Diapositiva 126</vt:lpstr>
      <vt:lpstr>Diapositiva 127</vt:lpstr>
      <vt:lpstr>Diapositiva 128</vt:lpstr>
      <vt:lpstr>Diapositiva 129</vt:lpstr>
      <vt:lpstr>Diapositiva 130</vt:lpstr>
      <vt:lpstr>Diapositiva 131</vt:lpstr>
      <vt:lpstr>Diapositiva 132</vt:lpstr>
      <vt:lpstr>Diapositiva 133</vt:lpstr>
      <vt:lpstr>Diapositiva 134</vt:lpstr>
      <vt:lpstr>Diapositiva 135</vt:lpstr>
      <vt:lpstr>Diapositiva 136</vt:lpstr>
      <vt:lpstr>Diapositiva 137</vt:lpstr>
      <vt:lpstr>Diapositiva 138</vt:lpstr>
      <vt:lpstr>Diapositiva 139</vt:lpstr>
      <vt:lpstr>TRANSFORMADA Z </vt:lpstr>
      <vt:lpstr>Diapositiva 141</vt:lpstr>
      <vt:lpstr>Diapositiva 142</vt:lpstr>
      <vt:lpstr>Diapositiva 143</vt:lpstr>
      <vt:lpstr>Diapositiva 144</vt:lpstr>
      <vt:lpstr>Diapositiva 145</vt:lpstr>
      <vt:lpstr>Diapositiva 146</vt:lpstr>
      <vt:lpstr>Diapositiva 147</vt:lpstr>
      <vt:lpstr>Diapositiva 148</vt:lpstr>
      <vt:lpstr>Diapositiva 149</vt:lpstr>
      <vt:lpstr>Diapositiva 150</vt:lpstr>
      <vt:lpstr>Diapositiva 151</vt:lpstr>
      <vt:lpstr>Diapositiva 152</vt:lpstr>
      <vt:lpstr>Diapositiva 153</vt:lpstr>
      <vt:lpstr>Diapositiva 154</vt:lpstr>
      <vt:lpstr>Diapositiva 155</vt:lpstr>
      <vt:lpstr>Diapositiva 156</vt:lpstr>
      <vt:lpstr>Diapositiva 157</vt:lpstr>
      <vt:lpstr>Diapositiva 158</vt:lpstr>
      <vt:lpstr>Diapositiva 159</vt:lpstr>
      <vt:lpstr>Diapositiva 160</vt:lpstr>
      <vt:lpstr>Diapositiva 161</vt:lpstr>
      <vt:lpstr>Diapositiva 162</vt:lpstr>
      <vt:lpstr>Diapositiva 163</vt:lpstr>
      <vt:lpstr>Diapositiva 164</vt:lpstr>
      <vt:lpstr>Diapositiva 165</vt:lpstr>
      <vt:lpstr>Diapositiva 166</vt:lpstr>
      <vt:lpstr>Diapositiva 167</vt:lpstr>
      <vt:lpstr>Diapositiva 168</vt:lpstr>
      <vt:lpstr>Diapositiva 169</vt:lpstr>
      <vt:lpstr>Diapositiva 170</vt:lpstr>
      <vt:lpstr>Diapositiva 171</vt:lpstr>
      <vt:lpstr>Diapositiva 172</vt:lpstr>
      <vt:lpstr>Diapositiva 173</vt:lpstr>
      <vt:lpstr>Diapositiva 174</vt:lpstr>
      <vt:lpstr>Diapositiva 175</vt:lpstr>
      <vt:lpstr>Diapositiva 176</vt:lpstr>
      <vt:lpstr>Diapositiva 177</vt:lpstr>
      <vt:lpstr>Diapositiva 178</vt:lpstr>
      <vt:lpstr>Diapositiva 179</vt:lpstr>
      <vt:lpstr>Diapositiva 180</vt:lpstr>
      <vt:lpstr>Diapositiva 181</vt:lpstr>
      <vt:lpstr>Diapositiva 182</vt:lpstr>
      <vt:lpstr>Diapositiva 183</vt:lpstr>
      <vt:lpstr>Diapositiva 184</vt:lpstr>
      <vt:lpstr>Diapositiva 185</vt:lpstr>
      <vt:lpstr>Diapositiva 186</vt:lpstr>
      <vt:lpstr>Diapositiva 187</vt:lpstr>
      <vt:lpstr>Diapositiva 188</vt:lpstr>
      <vt:lpstr>Diapositiva 189</vt:lpstr>
      <vt:lpstr>Diapositiva 190</vt:lpstr>
      <vt:lpstr>Diapositiva 191</vt:lpstr>
      <vt:lpstr>Diapositiva 192</vt:lpstr>
    </vt:vector>
  </TitlesOfParts>
  <Company>NAVI Tech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PROCESAMIENTO DIGITAL DE SEÑALES</dc:title>
  <dc:creator>Ing. Ivan Diaz T</dc:creator>
  <cp:lastModifiedBy>Usuario de Windows</cp:lastModifiedBy>
  <cp:revision>109</cp:revision>
  <dcterms:created xsi:type="dcterms:W3CDTF">2011-08-03T18:50:57Z</dcterms:created>
  <dcterms:modified xsi:type="dcterms:W3CDTF">2013-12-15T06:19:23Z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TC010690323082</vt:lpwstr>
  </property>
</Properties>
</file>