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68304-49E4-4022-A3A2-234EF5874BCA}" v="167" dt="2022-08-19T23:36:29.8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76800"/>
            <a:ext cx="6943725" cy="257175"/>
          </a:xfrm>
          <a:custGeom>
            <a:avLst/>
            <a:gdLst/>
            <a:ahLst/>
            <a:cxnLst/>
            <a:rect l="l" t="t" r="r" b="b"/>
            <a:pathLst>
              <a:path w="6943725" h="257175">
                <a:moveTo>
                  <a:pt x="6943725" y="0"/>
                </a:moveTo>
                <a:lnTo>
                  <a:pt x="0" y="6565"/>
                </a:lnTo>
                <a:lnTo>
                  <a:pt x="2730" y="257175"/>
                </a:lnTo>
                <a:lnTo>
                  <a:pt x="6814058" y="247990"/>
                </a:lnTo>
                <a:lnTo>
                  <a:pt x="694372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96100" y="4772025"/>
            <a:ext cx="2247900" cy="361950"/>
          </a:xfrm>
          <a:custGeom>
            <a:avLst/>
            <a:gdLst/>
            <a:ahLst/>
            <a:cxnLst/>
            <a:rect l="l" t="t" r="r" b="b"/>
            <a:pathLst>
              <a:path w="2247900" h="361950">
                <a:moveTo>
                  <a:pt x="2247900" y="0"/>
                </a:moveTo>
                <a:lnTo>
                  <a:pt x="167258" y="0"/>
                </a:lnTo>
                <a:lnTo>
                  <a:pt x="0" y="361950"/>
                </a:lnTo>
                <a:lnTo>
                  <a:pt x="2239391" y="358096"/>
                </a:lnTo>
                <a:lnTo>
                  <a:pt x="22479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25" y="19050"/>
            <a:ext cx="6505575" cy="561975"/>
          </a:xfrm>
          <a:custGeom>
            <a:avLst/>
            <a:gdLst/>
            <a:ahLst/>
            <a:cxnLst/>
            <a:rect l="l" t="t" r="r" b="b"/>
            <a:pathLst>
              <a:path w="6505575" h="561975">
                <a:moveTo>
                  <a:pt x="0" y="0"/>
                </a:moveTo>
                <a:lnTo>
                  <a:pt x="2482" y="561975"/>
                </a:lnTo>
                <a:lnTo>
                  <a:pt x="6266307" y="541401"/>
                </a:lnTo>
                <a:lnTo>
                  <a:pt x="6505575" y="3301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2550" y="133032"/>
            <a:ext cx="643890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76800"/>
            <a:ext cx="6943725" cy="257175"/>
          </a:xfrm>
          <a:custGeom>
            <a:avLst/>
            <a:gdLst/>
            <a:ahLst/>
            <a:cxnLst/>
            <a:rect l="l" t="t" r="r" b="b"/>
            <a:pathLst>
              <a:path w="6943725" h="257175">
                <a:moveTo>
                  <a:pt x="6943725" y="0"/>
                </a:moveTo>
                <a:lnTo>
                  <a:pt x="0" y="6565"/>
                </a:lnTo>
                <a:lnTo>
                  <a:pt x="2730" y="257175"/>
                </a:lnTo>
                <a:lnTo>
                  <a:pt x="6814058" y="247990"/>
                </a:lnTo>
                <a:lnTo>
                  <a:pt x="694372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96100" y="4772025"/>
            <a:ext cx="2247900" cy="361950"/>
          </a:xfrm>
          <a:custGeom>
            <a:avLst/>
            <a:gdLst/>
            <a:ahLst/>
            <a:cxnLst/>
            <a:rect l="l" t="t" r="r" b="b"/>
            <a:pathLst>
              <a:path w="2247900" h="361950">
                <a:moveTo>
                  <a:pt x="2247900" y="0"/>
                </a:moveTo>
                <a:lnTo>
                  <a:pt x="167258" y="0"/>
                </a:lnTo>
                <a:lnTo>
                  <a:pt x="0" y="361950"/>
                </a:lnTo>
                <a:lnTo>
                  <a:pt x="2239391" y="358096"/>
                </a:lnTo>
                <a:lnTo>
                  <a:pt x="22479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25" y="19050"/>
            <a:ext cx="6505575" cy="561975"/>
          </a:xfrm>
          <a:custGeom>
            <a:avLst/>
            <a:gdLst/>
            <a:ahLst/>
            <a:cxnLst/>
            <a:rect l="l" t="t" r="r" b="b"/>
            <a:pathLst>
              <a:path w="6505575" h="561975">
                <a:moveTo>
                  <a:pt x="0" y="0"/>
                </a:moveTo>
                <a:lnTo>
                  <a:pt x="2482" y="561975"/>
                </a:lnTo>
                <a:lnTo>
                  <a:pt x="6266307" y="541401"/>
                </a:lnTo>
                <a:lnTo>
                  <a:pt x="6505575" y="3301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32852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32852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32852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76800"/>
            <a:ext cx="6943725" cy="257175"/>
          </a:xfrm>
          <a:custGeom>
            <a:avLst/>
            <a:gdLst/>
            <a:ahLst/>
            <a:cxnLst/>
            <a:rect l="l" t="t" r="r" b="b"/>
            <a:pathLst>
              <a:path w="6943725" h="257175">
                <a:moveTo>
                  <a:pt x="6943725" y="0"/>
                </a:moveTo>
                <a:lnTo>
                  <a:pt x="0" y="6565"/>
                </a:lnTo>
                <a:lnTo>
                  <a:pt x="2730" y="257175"/>
                </a:lnTo>
                <a:lnTo>
                  <a:pt x="6814058" y="247990"/>
                </a:lnTo>
                <a:lnTo>
                  <a:pt x="694372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96100" y="4772025"/>
            <a:ext cx="2247900" cy="361950"/>
          </a:xfrm>
          <a:custGeom>
            <a:avLst/>
            <a:gdLst/>
            <a:ahLst/>
            <a:cxnLst/>
            <a:rect l="l" t="t" r="r" b="b"/>
            <a:pathLst>
              <a:path w="2247900" h="361950">
                <a:moveTo>
                  <a:pt x="2247900" y="0"/>
                </a:moveTo>
                <a:lnTo>
                  <a:pt x="167258" y="0"/>
                </a:lnTo>
                <a:lnTo>
                  <a:pt x="0" y="361950"/>
                </a:lnTo>
                <a:lnTo>
                  <a:pt x="2239391" y="358096"/>
                </a:lnTo>
                <a:lnTo>
                  <a:pt x="22479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25" y="19050"/>
            <a:ext cx="6505575" cy="561975"/>
          </a:xfrm>
          <a:custGeom>
            <a:avLst/>
            <a:gdLst/>
            <a:ahLst/>
            <a:cxnLst/>
            <a:rect l="l" t="t" r="r" b="b"/>
            <a:pathLst>
              <a:path w="6505575" h="561975">
                <a:moveTo>
                  <a:pt x="0" y="0"/>
                </a:moveTo>
                <a:lnTo>
                  <a:pt x="2482" y="561975"/>
                </a:lnTo>
                <a:lnTo>
                  <a:pt x="6266307" y="541401"/>
                </a:lnTo>
                <a:lnTo>
                  <a:pt x="6505575" y="3301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72225" y="38100"/>
            <a:ext cx="2771775" cy="447675"/>
          </a:xfrm>
          <a:custGeom>
            <a:avLst/>
            <a:gdLst/>
            <a:ahLst/>
            <a:cxnLst/>
            <a:rect l="l" t="t" r="r" b="b"/>
            <a:pathLst>
              <a:path w="2771775" h="447675">
                <a:moveTo>
                  <a:pt x="2771775" y="0"/>
                </a:moveTo>
                <a:lnTo>
                  <a:pt x="206248" y="0"/>
                </a:lnTo>
                <a:lnTo>
                  <a:pt x="0" y="447675"/>
                </a:lnTo>
                <a:lnTo>
                  <a:pt x="2761360" y="442849"/>
                </a:lnTo>
                <a:lnTo>
                  <a:pt x="277177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05675" y="66675"/>
            <a:ext cx="1143000" cy="4000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5443" y="739457"/>
            <a:ext cx="4833112" cy="577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32852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245" y="1527555"/>
            <a:ext cx="7493508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14700"/>
            <a:ext cx="3019425" cy="1828800"/>
          </a:xfrm>
          <a:custGeom>
            <a:avLst/>
            <a:gdLst/>
            <a:ahLst/>
            <a:cxnLst/>
            <a:rect l="l" t="t" r="r" b="b"/>
            <a:pathLst>
              <a:path w="3019425" h="1828800">
                <a:moveTo>
                  <a:pt x="0" y="1526120"/>
                </a:moveTo>
                <a:lnTo>
                  <a:pt x="0" y="1828798"/>
                </a:lnTo>
                <a:lnTo>
                  <a:pt x="1704391" y="1828798"/>
                </a:lnTo>
                <a:lnTo>
                  <a:pt x="2000984" y="1530934"/>
                </a:lnTo>
                <a:lnTo>
                  <a:pt x="984478" y="1530934"/>
                </a:lnTo>
                <a:lnTo>
                  <a:pt x="0" y="1526120"/>
                </a:lnTo>
                <a:close/>
              </a:path>
              <a:path w="3019425" h="1828800">
                <a:moveTo>
                  <a:pt x="2511933" y="0"/>
                </a:moveTo>
                <a:lnTo>
                  <a:pt x="984478" y="1530934"/>
                </a:lnTo>
                <a:lnTo>
                  <a:pt x="2000984" y="1530934"/>
                </a:lnTo>
                <a:lnTo>
                  <a:pt x="3019425" y="508127"/>
                </a:lnTo>
                <a:lnTo>
                  <a:pt x="2511933" y="0"/>
                </a:lnTo>
                <a:close/>
              </a:path>
            </a:pathLst>
          </a:custGeom>
          <a:solidFill>
            <a:srgbClr val="1B1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4200" y="0"/>
            <a:ext cx="1781175" cy="952500"/>
          </a:xfrm>
          <a:custGeom>
            <a:avLst/>
            <a:gdLst/>
            <a:ahLst/>
            <a:cxnLst/>
            <a:rect l="l" t="t" r="r" b="b"/>
            <a:pathLst>
              <a:path w="1781175" h="952500">
                <a:moveTo>
                  <a:pt x="819912" y="0"/>
                </a:moveTo>
                <a:lnTo>
                  <a:pt x="0" y="0"/>
                </a:lnTo>
                <a:lnTo>
                  <a:pt x="959738" y="952500"/>
                </a:lnTo>
                <a:lnTo>
                  <a:pt x="1781175" y="952500"/>
                </a:lnTo>
                <a:lnTo>
                  <a:pt x="81991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438900" y="2809875"/>
            <a:ext cx="2705100" cy="2333625"/>
            <a:chOff x="6438900" y="2809875"/>
            <a:chExt cx="2705100" cy="2333625"/>
          </a:xfrm>
        </p:grpSpPr>
        <p:sp>
          <p:nvSpPr>
            <p:cNvPr id="5" name="object 5"/>
            <p:cNvSpPr/>
            <p:nvPr/>
          </p:nvSpPr>
          <p:spPr>
            <a:xfrm>
              <a:off x="7724775" y="2809875"/>
              <a:ext cx="1400175" cy="1400175"/>
            </a:xfrm>
            <a:custGeom>
              <a:avLst/>
              <a:gdLst/>
              <a:ahLst/>
              <a:cxnLst/>
              <a:rect l="l" t="t" r="r" b="b"/>
              <a:pathLst>
                <a:path w="1400175" h="1400175">
                  <a:moveTo>
                    <a:pt x="1400175" y="0"/>
                  </a:moveTo>
                  <a:lnTo>
                    <a:pt x="0" y="1400175"/>
                  </a:lnTo>
                  <a:lnTo>
                    <a:pt x="818769" y="1400175"/>
                  </a:lnTo>
                  <a:lnTo>
                    <a:pt x="1400175" y="818515"/>
                  </a:lnTo>
                  <a:lnTo>
                    <a:pt x="140017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3825" y="4200525"/>
              <a:ext cx="1400175" cy="942975"/>
            </a:xfrm>
            <a:custGeom>
              <a:avLst/>
              <a:gdLst/>
              <a:ahLst/>
              <a:cxnLst/>
              <a:rect l="l" t="t" r="r" b="b"/>
              <a:pathLst>
                <a:path w="1400175" h="942975">
                  <a:moveTo>
                    <a:pt x="818769" y="0"/>
                  </a:moveTo>
                  <a:lnTo>
                    <a:pt x="0" y="0"/>
                  </a:lnTo>
                  <a:lnTo>
                    <a:pt x="939115" y="942975"/>
                  </a:lnTo>
                  <a:lnTo>
                    <a:pt x="1400175" y="942975"/>
                  </a:lnTo>
                  <a:lnTo>
                    <a:pt x="1400175" y="584835"/>
                  </a:lnTo>
                  <a:lnTo>
                    <a:pt x="81876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8900" y="3571875"/>
              <a:ext cx="1343025" cy="1066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15925" y="946467"/>
            <a:ext cx="7271384" cy="21748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525270" marR="2147570" indent="-1440180">
              <a:lnSpc>
                <a:spcPct val="100899"/>
              </a:lnSpc>
              <a:spcBef>
                <a:spcPts val="65"/>
              </a:spcBef>
            </a:pPr>
            <a:r>
              <a:rPr sz="3600" b="1" spc="-10" dirty="0">
                <a:solidFill>
                  <a:srgbClr val="001F5F"/>
                </a:solidFill>
                <a:latin typeface="Microsoft YaHei"/>
                <a:cs typeface="Microsoft YaHei"/>
              </a:rPr>
              <a:t>Carrera: </a:t>
            </a:r>
            <a:r>
              <a:rPr sz="3600" b="1" spc="-5" dirty="0">
                <a:solidFill>
                  <a:srgbClr val="001F5F"/>
                </a:solidFill>
                <a:latin typeface="Microsoft YaHei"/>
                <a:cs typeface="Microsoft YaHei"/>
              </a:rPr>
              <a:t>Desarrollo </a:t>
            </a:r>
            <a:r>
              <a:rPr sz="3600" b="1" dirty="0">
                <a:solidFill>
                  <a:srgbClr val="001F5F"/>
                </a:solidFill>
                <a:latin typeface="Microsoft YaHei"/>
                <a:cs typeface="Microsoft YaHei"/>
              </a:rPr>
              <a:t>de </a:t>
            </a:r>
            <a:r>
              <a:rPr sz="3600" b="1" spc="-106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3600" b="1" dirty="0">
                <a:solidFill>
                  <a:srgbClr val="001F5F"/>
                </a:solidFill>
                <a:latin typeface="Microsoft YaHei"/>
                <a:cs typeface="Microsoft YaHei"/>
              </a:rPr>
              <a:t>software</a:t>
            </a:r>
            <a:endParaRPr sz="3600">
              <a:latin typeface="Microsoft YaHei"/>
              <a:cs typeface="Microsoft YaHei"/>
            </a:endParaRPr>
          </a:p>
          <a:p>
            <a:pPr marL="16510">
              <a:lnSpc>
                <a:spcPts val="3904"/>
              </a:lnSpc>
            </a:pPr>
            <a:r>
              <a:rPr sz="3600" b="1" dirty="0">
                <a:solidFill>
                  <a:srgbClr val="001F5F"/>
                </a:solidFill>
                <a:latin typeface="Microsoft YaHei"/>
                <a:cs typeface="Microsoft YaHei"/>
              </a:rPr>
              <a:t>Maestro:</a:t>
            </a:r>
            <a:r>
              <a:rPr sz="3600" b="1" spc="-6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3600" b="1" spc="-10" dirty="0">
                <a:solidFill>
                  <a:srgbClr val="001F5F"/>
                </a:solidFill>
                <a:latin typeface="Microsoft YaHei"/>
                <a:cs typeface="Microsoft YaHei"/>
              </a:rPr>
              <a:t>Lic.</a:t>
            </a:r>
            <a:r>
              <a:rPr sz="3600" b="1" spc="7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3600" spc="-5" dirty="0">
                <a:latin typeface="Arial MT"/>
                <a:cs typeface="Arial MT"/>
              </a:rPr>
              <a:t>Carlos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Pazmiño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5048885" algn="l"/>
              </a:tabLst>
            </a:pPr>
            <a:r>
              <a:rPr sz="3600" b="1" spc="-5" dirty="0">
                <a:solidFill>
                  <a:srgbClr val="001F5F"/>
                </a:solidFill>
                <a:latin typeface="Microsoft YaHei"/>
                <a:cs typeface="Microsoft YaHei"/>
              </a:rPr>
              <a:t>Alumno:</a:t>
            </a:r>
            <a:r>
              <a:rPr sz="3600" b="1" spc="1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3600" spc="10" dirty="0">
                <a:latin typeface="Arial MT"/>
                <a:cs typeface="Arial MT"/>
              </a:rPr>
              <a:t>Joel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15" dirty="0">
                <a:latin typeface="Arial MT"/>
                <a:cs typeface="Arial MT"/>
              </a:rPr>
              <a:t>Rugel</a:t>
            </a:r>
            <a:r>
              <a:rPr sz="3600" spc="-150" dirty="0">
                <a:latin typeface="Arial MT"/>
                <a:cs typeface="Arial MT"/>
              </a:rPr>
              <a:t> </a:t>
            </a:r>
            <a:r>
              <a:rPr sz="3600" spc="10" dirty="0">
                <a:latin typeface="Arial MT"/>
                <a:cs typeface="Arial MT"/>
              </a:rPr>
              <a:t>U.	</a:t>
            </a:r>
            <a:r>
              <a:rPr sz="3600" b="1" spc="-5" dirty="0">
                <a:solidFill>
                  <a:srgbClr val="001F5F"/>
                </a:solidFill>
                <a:latin typeface="Microsoft YaHei"/>
                <a:cs typeface="Microsoft YaHei"/>
              </a:rPr>
              <a:t>Curso:</a:t>
            </a:r>
            <a:r>
              <a:rPr sz="3600" b="1" spc="-65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3600" spc="25" dirty="0">
                <a:latin typeface="Arial MT"/>
                <a:cs typeface="Arial MT"/>
              </a:rPr>
              <a:t>3G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600" y="0"/>
            <a:ext cx="12954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" y="19050"/>
            <a:ext cx="9134475" cy="561975"/>
            <a:chOff x="9525" y="19050"/>
            <a:chExt cx="9134475" cy="561975"/>
          </a:xfrm>
        </p:grpSpPr>
        <p:sp>
          <p:nvSpPr>
            <p:cNvPr id="3" name="object 3"/>
            <p:cNvSpPr/>
            <p:nvPr/>
          </p:nvSpPr>
          <p:spPr>
            <a:xfrm>
              <a:off x="6372225" y="38100"/>
              <a:ext cx="2771775" cy="447675"/>
            </a:xfrm>
            <a:custGeom>
              <a:avLst/>
              <a:gdLst/>
              <a:ahLst/>
              <a:cxnLst/>
              <a:rect l="l" t="t" r="r" b="b"/>
              <a:pathLst>
                <a:path w="2771775" h="447675">
                  <a:moveTo>
                    <a:pt x="2771775" y="0"/>
                  </a:moveTo>
                  <a:lnTo>
                    <a:pt x="206248" y="0"/>
                  </a:lnTo>
                  <a:lnTo>
                    <a:pt x="0" y="447675"/>
                  </a:lnTo>
                  <a:lnTo>
                    <a:pt x="2761360" y="442849"/>
                  </a:lnTo>
                  <a:lnTo>
                    <a:pt x="277177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675" y="66675"/>
              <a:ext cx="1143000" cy="400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1616" y="664781"/>
            <a:ext cx="3528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¿Qué</a:t>
            </a:r>
            <a:r>
              <a:rPr spc="-20" dirty="0"/>
              <a:t> </a:t>
            </a:r>
            <a:r>
              <a:rPr spc="-5" dirty="0"/>
              <a:t>es</a:t>
            </a:r>
            <a:r>
              <a:rPr spc="-10" dirty="0"/>
              <a:t> </a:t>
            </a:r>
            <a:r>
              <a:rPr spc="-5" dirty="0"/>
              <a:t>la</a:t>
            </a:r>
            <a:r>
              <a:rPr spc="-10" dirty="0"/>
              <a:t> </a:t>
            </a:r>
            <a:r>
              <a:rPr spc="-5" dirty="0"/>
              <a:t>Carpeta</a:t>
            </a:r>
            <a:r>
              <a:rPr spc="20" dirty="0"/>
              <a:t> </a:t>
            </a:r>
            <a:r>
              <a:rPr dirty="0"/>
              <a:t>Templates?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1340" marR="5080">
              <a:lnSpc>
                <a:spcPct val="100000"/>
              </a:lnSpc>
              <a:spcBef>
                <a:spcPts val="105"/>
              </a:spcBef>
            </a:pPr>
            <a:r>
              <a:rPr b="1" spc="5" dirty="0">
                <a:latin typeface="Arial"/>
                <a:cs typeface="Arial"/>
              </a:rPr>
              <a:t>Template </a:t>
            </a:r>
            <a:r>
              <a:rPr spc="-30" dirty="0"/>
              <a:t>es </a:t>
            </a:r>
            <a:r>
              <a:rPr spc="5" dirty="0"/>
              <a:t>una </a:t>
            </a:r>
            <a:r>
              <a:rPr spc="-20" dirty="0"/>
              <a:t>plantilla</a:t>
            </a:r>
            <a:r>
              <a:rPr spc="625" dirty="0"/>
              <a:t> </a:t>
            </a:r>
            <a:r>
              <a:rPr spc="-25" dirty="0"/>
              <a:t>web </a:t>
            </a:r>
            <a:r>
              <a:rPr spc="-20" dirty="0"/>
              <a:t>con </a:t>
            </a:r>
            <a:r>
              <a:rPr spc="-35" dirty="0"/>
              <a:t>el </a:t>
            </a:r>
            <a:r>
              <a:rPr spc="-20" dirty="0"/>
              <a:t>diseño </a:t>
            </a:r>
            <a:r>
              <a:rPr spc="-25" dirty="0"/>
              <a:t>web </a:t>
            </a:r>
            <a:r>
              <a:rPr spc="-20" dirty="0"/>
              <a:t> </a:t>
            </a:r>
            <a:r>
              <a:rPr spc="-40" dirty="0"/>
              <a:t>ya</a:t>
            </a:r>
            <a:r>
              <a:rPr spc="90" dirty="0"/>
              <a:t> </a:t>
            </a:r>
            <a:r>
              <a:rPr spc="-40" dirty="0"/>
              <a:t>realizado.</a:t>
            </a:r>
            <a:r>
              <a:rPr spc="315" dirty="0"/>
              <a:t> </a:t>
            </a:r>
            <a:r>
              <a:rPr dirty="0"/>
              <a:t>Lo</a:t>
            </a:r>
            <a:r>
              <a:rPr spc="15" dirty="0"/>
              <a:t> </a:t>
            </a:r>
            <a:r>
              <a:rPr spc="-10" dirty="0"/>
              <a:t>cierto</a:t>
            </a:r>
            <a:r>
              <a:rPr spc="30" dirty="0"/>
              <a:t> </a:t>
            </a:r>
            <a:r>
              <a:rPr spc="-30" dirty="0"/>
              <a:t>es</a:t>
            </a:r>
            <a:r>
              <a:rPr spc="80" dirty="0"/>
              <a:t> </a:t>
            </a:r>
            <a:r>
              <a:rPr spc="-20" dirty="0"/>
              <a:t>que</a:t>
            </a:r>
            <a:r>
              <a:rPr spc="15" dirty="0"/>
              <a:t> </a:t>
            </a:r>
            <a:r>
              <a:rPr dirty="0"/>
              <a:t>un</a:t>
            </a:r>
            <a:r>
              <a:rPr spc="90" dirty="0"/>
              <a:t> </a:t>
            </a:r>
            <a:r>
              <a:rPr b="1" spc="5" dirty="0">
                <a:latin typeface="Arial"/>
                <a:cs typeface="Arial"/>
              </a:rPr>
              <a:t>template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dirty="0"/>
              <a:t>no</a:t>
            </a:r>
            <a:r>
              <a:rPr spc="20" dirty="0"/>
              <a:t> </a:t>
            </a:r>
            <a:r>
              <a:rPr spc="-15" dirty="0"/>
              <a:t>tiene </a:t>
            </a:r>
            <a:r>
              <a:rPr spc="-655" dirty="0"/>
              <a:t> </a:t>
            </a:r>
            <a:r>
              <a:rPr spc="-30" dirty="0"/>
              <a:t>nada </a:t>
            </a:r>
            <a:r>
              <a:rPr spc="-20" dirty="0"/>
              <a:t>que </a:t>
            </a:r>
            <a:r>
              <a:rPr spc="-50" dirty="0"/>
              <a:t>ver</a:t>
            </a:r>
            <a:r>
              <a:rPr spc="-45" dirty="0"/>
              <a:t> </a:t>
            </a:r>
            <a:r>
              <a:rPr spc="-20" dirty="0"/>
              <a:t>con </a:t>
            </a:r>
            <a:r>
              <a:rPr spc="5" dirty="0"/>
              <a:t>un </a:t>
            </a:r>
            <a:r>
              <a:rPr spc="-30" dirty="0"/>
              <a:t>proyecto</a:t>
            </a:r>
            <a:r>
              <a:rPr spc="-25" dirty="0"/>
              <a:t> </a:t>
            </a:r>
            <a:r>
              <a:rPr spc="-35" dirty="0"/>
              <a:t>de página</a:t>
            </a:r>
            <a:r>
              <a:rPr spc="-30" dirty="0"/>
              <a:t> </a:t>
            </a:r>
            <a:r>
              <a:rPr spc="-25" dirty="0"/>
              <a:t>web </a:t>
            </a:r>
            <a:r>
              <a:rPr spc="-20" dirty="0"/>
              <a:t> </a:t>
            </a:r>
            <a:r>
              <a:rPr spc="-15" dirty="0"/>
              <a:t>específico</a:t>
            </a:r>
            <a:r>
              <a:rPr spc="90" dirty="0"/>
              <a:t> </a:t>
            </a:r>
            <a:r>
              <a:rPr dirty="0"/>
              <a:t>y </a:t>
            </a:r>
            <a:r>
              <a:rPr spc="-30" dirty="0"/>
              <a:t>propio</a:t>
            </a:r>
            <a:r>
              <a:rPr spc="165" dirty="0"/>
              <a:t> </a:t>
            </a:r>
            <a:r>
              <a:rPr spc="-30" dirty="0"/>
              <a:t>para</a:t>
            </a:r>
            <a:r>
              <a:rPr spc="90" dirty="0"/>
              <a:t> </a:t>
            </a:r>
            <a:r>
              <a:rPr dirty="0"/>
              <a:t>tu</a:t>
            </a:r>
            <a:r>
              <a:rPr spc="-55" dirty="0"/>
              <a:t> </a:t>
            </a:r>
            <a:r>
              <a:rPr spc="-35" dirty="0"/>
              <a:t>negocio.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72025"/>
            <a:ext cx="9144000" cy="361950"/>
            <a:chOff x="0" y="4772025"/>
            <a:chExt cx="9144000" cy="361950"/>
          </a:xfrm>
        </p:grpSpPr>
        <p:sp>
          <p:nvSpPr>
            <p:cNvPr id="3" name="object 3"/>
            <p:cNvSpPr/>
            <p:nvPr/>
          </p:nvSpPr>
          <p:spPr>
            <a:xfrm>
              <a:off x="0" y="4876800"/>
              <a:ext cx="6943725" cy="257175"/>
            </a:xfrm>
            <a:custGeom>
              <a:avLst/>
              <a:gdLst/>
              <a:ahLst/>
              <a:cxnLst/>
              <a:rect l="l" t="t" r="r" b="b"/>
              <a:pathLst>
                <a:path w="6943725" h="257175">
                  <a:moveTo>
                    <a:pt x="6943725" y="0"/>
                  </a:moveTo>
                  <a:lnTo>
                    <a:pt x="0" y="6565"/>
                  </a:lnTo>
                  <a:lnTo>
                    <a:pt x="2730" y="257175"/>
                  </a:lnTo>
                  <a:lnTo>
                    <a:pt x="6814058" y="247990"/>
                  </a:lnTo>
                  <a:lnTo>
                    <a:pt x="69437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96100" y="4772025"/>
              <a:ext cx="2247900" cy="361950"/>
            </a:xfrm>
            <a:custGeom>
              <a:avLst/>
              <a:gdLst/>
              <a:ahLst/>
              <a:cxnLst/>
              <a:rect l="l" t="t" r="r" b="b"/>
              <a:pathLst>
                <a:path w="2247900" h="361950">
                  <a:moveTo>
                    <a:pt x="2247900" y="0"/>
                  </a:moveTo>
                  <a:lnTo>
                    <a:pt x="167258" y="0"/>
                  </a:lnTo>
                  <a:lnTo>
                    <a:pt x="0" y="361950"/>
                  </a:lnTo>
                  <a:lnTo>
                    <a:pt x="2239391" y="358096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525" y="19050"/>
            <a:ext cx="9134475" cy="561975"/>
            <a:chOff x="9525" y="19050"/>
            <a:chExt cx="9134475" cy="561975"/>
          </a:xfrm>
        </p:grpSpPr>
        <p:sp>
          <p:nvSpPr>
            <p:cNvPr id="6" name="object 6"/>
            <p:cNvSpPr/>
            <p:nvPr/>
          </p:nvSpPr>
          <p:spPr>
            <a:xfrm>
              <a:off x="9525" y="19050"/>
              <a:ext cx="6505575" cy="561975"/>
            </a:xfrm>
            <a:custGeom>
              <a:avLst/>
              <a:gdLst/>
              <a:ahLst/>
              <a:cxnLst/>
              <a:rect l="l" t="t" r="r" b="b"/>
              <a:pathLst>
                <a:path w="6505575" h="561975">
                  <a:moveTo>
                    <a:pt x="0" y="0"/>
                  </a:moveTo>
                  <a:lnTo>
                    <a:pt x="2482" y="561975"/>
                  </a:lnTo>
                  <a:lnTo>
                    <a:pt x="6266307" y="541401"/>
                  </a:lnTo>
                  <a:lnTo>
                    <a:pt x="6505575" y="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72225" y="38100"/>
              <a:ext cx="2771775" cy="447675"/>
            </a:xfrm>
            <a:custGeom>
              <a:avLst/>
              <a:gdLst/>
              <a:ahLst/>
              <a:cxnLst/>
              <a:rect l="l" t="t" r="r" b="b"/>
              <a:pathLst>
                <a:path w="2771775" h="447675">
                  <a:moveTo>
                    <a:pt x="2771775" y="0"/>
                  </a:moveTo>
                  <a:lnTo>
                    <a:pt x="206248" y="0"/>
                  </a:lnTo>
                  <a:lnTo>
                    <a:pt x="0" y="447675"/>
                  </a:lnTo>
                  <a:lnTo>
                    <a:pt x="2761360" y="442849"/>
                  </a:lnTo>
                  <a:lnTo>
                    <a:pt x="277177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675" y="66675"/>
              <a:ext cx="1143000" cy="4000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261616" y="664781"/>
            <a:ext cx="3061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¿Qué</a:t>
            </a:r>
            <a:r>
              <a:rPr sz="1800" b="1" spc="-2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es</a:t>
            </a:r>
            <a:r>
              <a:rPr sz="18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la</a:t>
            </a:r>
            <a:r>
              <a:rPr sz="18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Carpeta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10" dirty="0">
                <a:solidFill>
                  <a:srgbClr val="232852"/>
                </a:solidFill>
                <a:latin typeface="Microsoft YaHei"/>
                <a:cs typeface="Microsoft YaHei"/>
              </a:rPr>
              <a:t>stactic?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7667" y="1602104"/>
            <a:ext cx="7701915" cy="1489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400" b="0" spc="-30" dirty="0">
                <a:solidFill>
                  <a:srgbClr val="000000"/>
                </a:solidFill>
                <a:latin typeface="Arial MT"/>
                <a:cs typeface="Arial MT"/>
              </a:rPr>
              <a:t>E</a:t>
            </a:r>
            <a:r>
              <a:rPr sz="2400" b="0" dirty="0">
                <a:solidFill>
                  <a:srgbClr val="000000"/>
                </a:solidFill>
                <a:latin typeface="Arial MT"/>
                <a:cs typeface="Arial MT"/>
              </a:rPr>
              <a:t>sta</a:t>
            </a:r>
            <a:r>
              <a:rPr sz="2400" b="0" spc="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 MT"/>
                <a:cs typeface="Arial MT"/>
              </a:rPr>
              <a:t>c</a:t>
            </a:r>
            <a:r>
              <a:rPr sz="2400" b="0" spc="-65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2400" b="0" spc="20" dirty="0">
                <a:solidFill>
                  <a:srgbClr val="000000"/>
                </a:solidFill>
                <a:latin typeface="Arial MT"/>
                <a:cs typeface="Arial MT"/>
              </a:rPr>
              <a:t>r</a:t>
            </a:r>
            <a:r>
              <a:rPr sz="2400" b="0" spc="-65" dirty="0">
                <a:solidFill>
                  <a:srgbClr val="000000"/>
                </a:solidFill>
                <a:latin typeface="Arial MT"/>
                <a:cs typeface="Arial MT"/>
              </a:rPr>
              <a:t>pe</a:t>
            </a:r>
            <a:r>
              <a:rPr sz="2400" b="0" spc="5" dirty="0">
                <a:solidFill>
                  <a:srgbClr val="000000"/>
                </a:solidFill>
                <a:latin typeface="Arial MT"/>
                <a:cs typeface="Arial MT"/>
              </a:rPr>
              <a:t>t</a:t>
            </a:r>
            <a:r>
              <a:rPr sz="2400" b="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2400" b="0" spc="9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2400" spc="2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400" spc="7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400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od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400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400" spc="3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400" spc="80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400" spc="-65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4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4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es</a:t>
            </a:r>
            <a:r>
              <a:rPr sz="2400" spc="2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400" spc="75" dirty="0">
                <a:solidFill>
                  <a:srgbClr val="000000"/>
                </a:solidFill>
                <a:latin typeface="Arial"/>
                <a:cs typeface="Arial"/>
              </a:rPr>
              <a:t>il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400" spc="2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2400" spc="-1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00000"/>
                </a:solidFill>
                <a:latin typeface="Arial"/>
                <a:cs typeface="Arial"/>
              </a:rPr>
              <a:t>cs 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4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r>
              <a:rPr sz="2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scss,</a:t>
            </a:r>
            <a:r>
              <a:rPr sz="24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archivos</a:t>
            </a:r>
            <a:r>
              <a:rPr sz="24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z="24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Arial"/>
                <a:cs typeface="Arial"/>
              </a:rPr>
              <a:t>comportamientos</a:t>
            </a:r>
            <a:r>
              <a:rPr sz="24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JavaScript,</a:t>
            </a:r>
            <a:r>
              <a:rPr sz="2400" spc="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i </a:t>
            </a:r>
            <a:r>
              <a:rPr sz="24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á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400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2400" spc="7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u</a:t>
            </a:r>
            <a:r>
              <a:rPr sz="2400" spc="75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2400" spc="-1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400" spc="2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400" spc="4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24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2400" spc="20" dirty="0">
                <a:solidFill>
                  <a:srgbClr val="000000"/>
                </a:solidFill>
                <a:latin typeface="Arial"/>
                <a:cs typeface="Arial"/>
              </a:rPr>
              <a:t> t</a:t>
            </a:r>
            <a:r>
              <a:rPr sz="2400" spc="-4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400" spc="1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5"/>
              </a:lnSpc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y </a:t>
            </a:r>
            <a:r>
              <a:rPr sz="2400" spc="5" dirty="0">
                <a:solidFill>
                  <a:srgbClr val="000000"/>
                </a:solidFill>
                <a:latin typeface="Arial"/>
                <a:cs typeface="Arial"/>
              </a:rPr>
              <a:t>el</a:t>
            </a:r>
            <a:r>
              <a:rPr sz="24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archivo</a:t>
            </a:r>
            <a:r>
              <a:rPr sz="24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checkout</a:t>
            </a: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1616" y="664781"/>
            <a:ext cx="4983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Crear</a:t>
            </a:r>
            <a:r>
              <a:rPr sz="1800" b="1" spc="-3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un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archivo</a:t>
            </a:r>
            <a:r>
              <a:rPr sz="1800" b="1" spc="-7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base</a:t>
            </a:r>
            <a:r>
              <a:rPr sz="1800" b="1" spc="2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html</a:t>
            </a:r>
            <a:r>
              <a:rPr sz="18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en</a:t>
            </a:r>
            <a:r>
              <a:rPr sz="1800" b="1" spc="-5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la</a:t>
            </a:r>
            <a:r>
              <a:rPr sz="1800" b="1" spc="-1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APPS</a:t>
            </a:r>
            <a:r>
              <a:rPr sz="1800" b="1" spc="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10" dirty="0">
                <a:solidFill>
                  <a:srgbClr val="232852"/>
                </a:solidFill>
                <a:latin typeface="Microsoft YaHei"/>
                <a:cs typeface="Microsoft YaHei"/>
              </a:rPr>
              <a:t>core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5" y="1162050"/>
            <a:ext cx="5620004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262" y="747712"/>
            <a:ext cx="548957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Como</a:t>
            </a:r>
            <a:r>
              <a:rPr sz="1800" b="1" spc="-7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se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llaman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a los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20" dirty="0">
                <a:solidFill>
                  <a:srgbClr val="232852"/>
                </a:solidFill>
                <a:latin typeface="Microsoft YaHei"/>
                <a:cs typeface="Microsoft YaHei"/>
              </a:rPr>
              <a:t>CSS</a:t>
            </a:r>
            <a:r>
              <a:rPr sz="1800" b="1" spc="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desde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 el</a:t>
            </a:r>
            <a:r>
              <a:rPr sz="1800" b="1" spc="-2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archivo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base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10" dirty="0">
                <a:solidFill>
                  <a:srgbClr val="232852"/>
                </a:solidFill>
                <a:latin typeface="Microsoft YaHei"/>
                <a:cs typeface="Microsoft YaHei"/>
              </a:rPr>
              <a:t>html.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650" y="1285875"/>
            <a:ext cx="6496050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262" y="747712"/>
            <a:ext cx="559435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Como</a:t>
            </a:r>
            <a:r>
              <a:rPr sz="1800" b="1" spc="-7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10" dirty="0">
                <a:solidFill>
                  <a:srgbClr val="232852"/>
                </a:solidFill>
                <a:latin typeface="Microsoft YaHei"/>
                <a:cs typeface="Microsoft YaHei"/>
              </a:rPr>
              <a:t>consume</a:t>
            </a:r>
            <a:r>
              <a:rPr sz="1800" b="1" spc="-9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un</a:t>
            </a:r>
            <a:r>
              <a:rPr sz="1800" b="1" spc="-5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archivo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 hijo</a:t>
            </a:r>
            <a:r>
              <a:rPr sz="1800" b="1" spc="5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html</a:t>
            </a:r>
            <a:r>
              <a:rPr sz="1800" b="1" spc="-9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al</a:t>
            </a:r>
            <a:r>
              <a:rPr sz="18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utilizar</a:t>
            </a:r>
            <a:r>
              <a:rPr sz="1800" b="1" spc="5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la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herencia</a:t>
            </a:r>
            <a:r>
              <a:rPr sz="18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del</a:t>
            </a:r>
            <a:r>
              <a:rPr sz="1800" b="1" spc="-3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archivo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base</a:t>
            </a:r>
            <a:r>
              <a:rPr sz="1800" b="1" spc="10" dirty="0">
                <a:solidFill>
                  <a:srgbClr val="232852"/>
                </a:solidFill>
                <a:latin typeface="Microsoft YaHei"/>
                <a:cs typeface="Microsoft YaHei"/>
              </a:rPr>
              <a:t> html.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5" y="1704975"/>
            <a:ext cx="7604379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872" y="772160"/>
            <a:ext cx="423799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10" dirty="0">
                <a:solidFill>
                  <a:srgbClr val="232852"/>
                </a:solidFill>
                <a:latin typeface="Microsoft YaHei"/>
                <a:cs typeface="Microsoft YaHei"/>
              </a:rPr>
              <a:t>Crear</a:t>
            </a:r>
            <a:r>
              <a:rPr sz="1800" b="1" spc="-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un</a:t>
            </a:r>
            <a:r>
              <a:rPr sz="1800" b="1" spc="2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view</a:t>
            </a:r>
            <a:r>
              <a:rPr sz="1800" b="1" spc="-4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10" dirty="0">
                <a:solidFill>
                  <a:srgbClr val="232852"/>
                </a:solidFill>
                <a:latin typeface="Microsoft YaHei"/>
                <a:cs typeface="Microsoft YaHei"/>
              </a:rPr>
              <a:t>que</a:t>
            </a:r>
            <a:r>
              <a:rPr sz="18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llame</a:t>
            </a:r>
            <a:r>
              <a:rPr sz="18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al</a:t>
            </a:r>
            <a:r>
              <a:rPr sz="18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html</a:t>
            </a:r>
            <a:r>
              <a:rPr sz="1800" b="1" spc="-9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hijo.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1314450"/>
            <a:ext cx="5973445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5485" y="730948"/>
            <a:ext cx="28327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5" dirty="0">
                <a:solidFill>
                  <a:srgbClr val="232852"/>
                </a:solidFill>
                <a:latin typeface="Microsoft YaHei"/>
                <a:cs typeface="Microsoft YaHei"/>
              </a:rPr>
              <a:t>C</a:t>
            </a:r>
            <a:r>
              <a:rPr sz="1400" b="1" dirty="0">
                <a:solidFill>
                  <a:srgbClr val="232852"/>
                </a:solidFill>
                <a:latin typeface="Microsoft YaHei"/>
                <a:cs typeface="Microsoft YaHei"/>
              </a:rPr>
              <a:t>re</a:t>
            </a:r>
            <a:r>
              <a:rPr sz="1400" b="1" spc="10" dirty="0">
                <a:solidFill>
                  <a:srgbClr val="232852"/>
                </a:solidFill>
                <a:latin typeface="Microsoft YaHei"/>
                <a:cs typeface="Microsoft YaHei"/>
              </a:rPr>
              <a:t>ar</a:t>
            </a:r>
            <a:r>
              <a:rPr sz="1400" b="1" spc="-12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400" b="1" spc="30" dirty="0">
                <a:solidFill>
                  <a:srgbClr val="232852"/>
                </a:solidFill>
                <a:latin typeface="Microsoft YaHei"/>
                <a:cs typeface="Microsoft YaHei"/>
              </a:rPr>
              <a:t>l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a</a:t>
            </a:r>
            <a:r>
              <a:rPr sz="1400" b="1" spc="-3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400" b="1" spc="-10" dirty="0">
                <a:solidFill>
                  <a:srgbClr val="232852"/>
                </a:solidFill>
                <a:latin typeface="Microsoft YaHei"/>
                <a:cs typeface="Microsoft YaHei"/>
              </a:rPr>
              <a:t>u</a:t>
            </a:r>
            <a:r>
              <a:rPr sz="1400" b="1" spc="10" dirty="0">
                <a:solidFill>
                  <a:srgbClr val="232852"/>
                </a:solidFill>
                <a:latin typeface="Microsoft YaHei"/>
                <a:cs typeface="Microsoft YaHei"/>
              </a:rPr>
              <a:t>r</a:t>
            </a:r>
            <a:r>
              <a:rPr sz="1400" b="1" spc="25" dirty="0">
                <a:solidFill>
                  <a:srgbClr val="232852"/>
                </a:solidFill>
                <a:latin typeface="Microsoft YaHei"/>
                <a:cs typeface="Microsoft YaHei"/>
              </a:rPr>
              <a:t>l</a:t>
            </a:r>
            <a:r>
              <a:rPr sz="1400" b="1" spc="10" dirty="0">
                <a:solidFill>
                  <a:srgbClr val="232852"/>
                </a:solidFill>
                <a:latin typeface="Microsoft YaHei"/>
                <a:cs typeface="Microsoft YaHei"/>
              </a:rPr>
              <a:t>s</a:t>
            </a:r>
            <a:r>
              <a:rPr sz="1400" b="1" spc="-7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400" b="1" spc="35" dirty="0">
                <a:solidFill>
                  <a:srgbClr val="232852"/>
                </a:solidFill>
                <a:latin typeface="Microsoft YaHei"/>
                <a:cs typeface="Microsoft YaHei"/>
              </a:rPr>
              <a:t>q</a:t>
            </a:r>
            <a:r>
              <a:rPr sz="14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u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e</a:t>
            </a:r>
            <a:r>
              <a:rPr sz="1400" b="1" spc="-5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400" b="1" spc="30" dirty="0">
                <a:solidFill>
                  <a:srgbClr val="232852"/>
                </a:solidFill>
                <a:latin typeface="Microsoft YaHei"/>
                <a:cs typeface="Microsoft YaHei"/>
              </a:rPr>
              <a:t>ll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a</a:t>
            </a:r>
            <a:r>
              <a:rPr sz="1400" b="1" spc="45" dirty="0">
                <a:solidFill>
                  <a:srgbClr val="232852"/>
                </a:solidFill>
                <a:latin typeface="Microsoft YaHei"/>
                <a:cs typeface="Microsoft YaHei"/>
              </a:rPr>
              <a:t>m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e</a:t>
            </a:r>
            <a:r>
              <a:rPr sz="1400" b="1" spc="-12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400" b="1" spc="10" dirty="0">
                <a:solidFill>
                  <a:srgbClr val="232852"/>
                </a:solidFill>
                <a:latin typeface="Microsoft YaHei"/>
                <a:cs typeface="Microsoft YaHei"/>
              </a:rPr>
              <a:t>al</a:t>
            </a:r>
            <a:r>
              <a:rPr sz="1400" b="1" spc="-7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400" b="1" spc="10" dirty="0">
                <a:solidFill>
                  <a:srgbClr val="232852"/>
                </a:solidFill>
                <a:latin typeface="Microsoft YaHei"/>
                <a:cs typeface="Microsoft YaHei"/>
              </a:rPr>
              <a:t>v</a:t>
            </a:r>
            <a:r>
              <a:rPr sz="1400" b="1" spc="30" dirty="0">
                <a:solidFill>
                  <a:srgbClr val="232852"/>
                </a:solidFill>
                <a:latin typeface="Microsoft YaHei"/>
                <a:cs typeface="Microsoft YaHei"/>
              </a:rPr>
              <a:t>i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e</a:t>
            </a:r>
            <a:r>
              <a:rPr sz="1400" b="1" dirty="0">
                <a:solidFill>
                  <a:srgbClr val="232852"/>
                </a:solidFill>
                <a:latin typeface="Microsoft YaHei"/>
                <a:cs typeface="Microsoft YaHei"/>
              </a:rPr>
              <a:t>w</a:t>
            </a:r>
            <a:r>
              <a:rPr sz="1400" b="1" spc="-25" dirty="0">
                <a:solidFill>
                  <a:srgbClr val="232852"/>
                </a:solidFill>
                <a:latin typeface="Microsoft YaHei"/>
                <a:cs typeface="Microsoft YaHei"/>
              </a:rPr>
              <a:t>s</a:t>
            </a:r>
            <a:r>
              <a:rPr sz="14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.</a:t>
            </a:r>
            <a:endParaRPr sz="14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" y="1123950"/>
            <a:ext cx="628777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710" y="836866"/>
            <a:ext cx="5427980" cy="5772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232852"/>
                </a:solidFill>
                <a:latin typeface="Microsoft YaHei"/>
                <a:cs typeface="Microsoft YaHei"/>
              </a:rPr>
              <a:t>Integrar</a:t>
            </a:r>
            <a:r>
              <a:rPr sz="1800" b="1" spc="-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la </a:t>
            </a:r>
            <a:r>
              <a:rPr sz="1800" b="1" spc="-5" dirty="0" err="1">
                <a:solidFill>
                  <a:srgbClr val="232852"/>
                </a:solidFill>
                <a:latin typeface="Microsoft YaHei"/>
                <a:cs typeface="Microsoft YaHei"/>
              </a:rPr>
              <a:t>aplicación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APPS </a:t>
            </a:r>
            <a:r>
              <a:rPr sz="1800" b="1" spc="-10" dirty="0">
                <a:solidFill>
                  <a:srgbClr val="232852"/>
                </a:solidFill>
                <a:latin typeface="Microsoft YaHei"/>
                <a:cs typeface="Microsoft YaHei"/>
              </a:rPr>
              <a:t>core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al</a:t>
            </a:r>
            <a:r>
              <a:rPr sz="1800" b="1" spc="-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proyecto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principal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405" y="1390650"/>
            <a:ext cx="4907788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067" y="772160"/>
            <a:ext cx="6614159" cy="57785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Crear</a:t>
            </a:r>
            <a:r>
              <a:rPr sz="1800" b="1" spc="-2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las </a:t>
            </a:r>
            <a:r>
              <a:rPr sz="1800" b="1" dirty="0" err="1">
                <a:solidFill>
                  <a:srgbClr val="232852"/>
                </a:solidFill>
                <a:latin typeface="Microsoft YaHei"/>
                <a:cs typeface="Microsoft YaHei"/>
              </a:rPr>
              <a:t>tablas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del</a:t>
            </a:r>
            <a:r>
              <a:rPr sz="1800" b="1" spc="5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sistema</a:t>
            </a:r>
            <a:r>
              <a:rPr sz="1800" b="1" spc="-8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de</a:t>
            </a:r>
            <a:r>
              <a:rPr sz="1800" b="1" spc="-1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usuarios</a:t>
            </a:r>
            <a:r>
              <a:rPr sz="1800" b="1" spc="-8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para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utilizar</a:t>
            </a:r>
            <a:r>
              <a:rPr sz="1800" b="1" spc="-2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el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panel</a:t>
            </a:r>
            <a:r>
              <a:rPr sz="1800" b="1" spc="-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de</a:t>
            </a:r>
            <a:r>
              <a:rPr sz="1800" b="1" spc="-1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administración.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835" y="1838325"/>
            <a:ext cx="4434859" cy="18266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3924" y="772160"/>
            <a:ext cx="5255260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Crear</a:t>
            </a:r>
            <a:r>
              <a:rPr sz="1800" b="1" spc="-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un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usuario</a:t>
            </a:r>
            <a:r>
              <a:rPr sz="1800" b="1" spc="-7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para</a:t>
            </a:r>
            <a:r>
              <a:rPr sz="1800" b="1" spc="-1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poder</a:t>
            </a:r>
            <a:r>
              <a:rPr sz="1800" b="1" spc="-2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ingresar</a:t>
            </a:r>
            <a:r>
              <a:rPr sz="1800" b="1" spc="-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al</a:t>
            </a:r>
            <a:r>
              <a:rPr sz="1800" b="1" spc="-2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Panel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de</a:t>
            </a:r>
            <a:r>
              <a:rPr sz="1800" b="1" spc="-3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Administración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0" y="1504950"/>
            <a:ext cx="6096000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2550" y="133032"/>
            <a:ext cx="3815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xxxxxxxxxxxxxxxxxxxxxxxxxxxxxxxxxxxxxxx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72225" y="38100"/>
            <a:ext cx="2771775" cy="447675"/>
            <a:chOff x="6372225" y="38100"/>
            <a:chExt cx="2771775" cy="447675"/>
          </a:xfrm>
        </p:grpSpPr>
        <p:sp>
          <p:nvSpPr>
            <p:cNvPr id="4" name="object 4"/>
            <p:cNvSpPr/>
            <p:nvPr/>
          </p:nvSpPr>
          <p:spPr>
            <a:xfrm>
              <a:off x="6372225" y="38100"/>
              <a:ext cx="2771775" cy="447675"/>
            </a:xfrm>
            <a:custGeom>
              <a:avLst/>
              <a:gdLst/>
              <a:ahLst/>
              <a:cxnLst/>
              <a:rect l="l" t="t" r="r" b="b"/>
              <a:pathLst>
                <a:path w="2771775" h="447675">
                  <a:moveTo>
                    <a:pt x="2771775" y="0"/>
                  </a:moveTo>
                  <a:lnTo>
                    <a:pt x="206248" y="0"/>
                  </a:lnTo>
                  <a:lnTo>
                    <a:pt x="0" y="447675"/>
                  </a:lnTo>
                  <a:lnTo>
                    <a:pt x="2761360" y="442849"/>
                  </a:lnTo>
                  <a:lnTo>
                    <a:pt x="277177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675" y="66675"/>
              <a:ext cx="1143000" cy="4000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78554" y="687387"/>
            <a:ext cx="1943735" cy="4603183"/>
          </a:xfrm>
          <a:prstGeom prst="rect">
            <a:avLst/>
          </a:prstGeom>
        </p:spPr>
        <p:txBody>
          <a:bodyPr vert="horz" wrap="square" lIns="0" tIns="19685" rIns="0" bIns="0" rtlCol="0" anchor="t">
            <a:spAutoFit/>
          </a:bodyPr>
          <a:lstStyle/>
          <a:p>
            <a:pPr marL="12700" marR="619760">
              <a:lnSpc>
                <a:spcPts val="1430"/>
              </a:lnSpc>
              <a:spcBef>
                <a:spcPts val="155"/>
              </a:spcBef>
            </a:pPr>
            <a:r>
              <a:rPr lang="es-ES" sz="1200" spc="-5" dirty="0">
                <a:latin typeface="Arial MT"/>
                <a:cs typeface="Arial MT"/>
              </a:rPr>
              <a:t>13</a:t>
            </a:r>
            <a:r>
              <a:rPr sz="1200" spc="-5" dirty="0">
                <a:latin typeface="Arial MT"/>
                <a:cs typeface="Arial MT"/>
              </a:rPr>
              <a:t>)Como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llaman</a:t>
            </a:r>
            <a:r>
              <a:rPr lang="es-ES" sz="1200" spc="-20" dirty="0">
                <a:latin typeface="Arial MT"/>
                <a:cs typeface="Arial MT"/>
              </a:rPr>
              <a:t> 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os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dirty="0">
                <a:latin typeface="Arial MT"/>
                <a:cs typeface="Arial MT"/>
              </a:rPr>
              <a:t>S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lang="es-ES" sz="1200" dirty="0">
                <a:latin typeface="Arial MT"/>
                <a:cs typeface="Arial MT"/>
              </a:rPr>
              <a:t>desde el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archivo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 err="1">
                <a:latin typeface="Arial MT"/>
                <a:cs typeface="Arial MT"/>
              </a:rPr>
              <a:t>html</a:t>
            </a:r>
            <a:r>
              <a:rPr sz="1200" spc="-20" dirty="0">
                <a:latin typeface="Arial MT"/>
                <a:cs typeface="Arial MT"/>
              </a:rPr>
              <a:t>.</a:t>
            </a:r>
            <a:endParaRPr lang="es-ES" sz="1200">
              <a:latin typeface="Arial MT"/>
              <a:cs typeface="Arial MT"/>
            </a:endParaRPr>
          </a:p>
          <a:p>
            <a:pPr marL="12700">
              <a:lnSpc>
                <a:spcPts val="1375"/>
              </a:lnSpc>
            </a:pPr>
            <a:r>
              <a:rPr lang="es-ES" sz="1200" spc="-20" dirty="0">
                <a:latin typeface="Arial MT"/>
                <a:cs typeface="Arial MT"/>
              </a:rPr>
              <a:t>14</a:t>
            </a:r>
            <a:r>
              <a:rPr sz="1200" spc="-20" dirty="0">
                <a:latin typeface="Arial MT"/>
                <a:cs typeface="Arial MT"/>
              </a:rPr>
              <a:t>)</a:t>
            </a:r>
            <a:r>
              <a:rPr lang="es-ES" sz="1200" spc="-20" dirty="0">
                <a:latin typeface="Arial MT"/>
                <a:cs typeface="Arial MT"/>
              </a:rPr>
              <a:t>Com</a:t>
            </a:r>
            <a:r>
              <a:rPr lang="es-ES" sz="1200" dirty="0">
                <a:latin typeface="Arial MT"/>
                <a:cs typeface="Arial MT"/>
              </a:rPr>
              <a:t>o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consume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un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spc="-25" dirty="0">
                <a:latin typeface="Arial MT"/>
                <a:cs typeface="Arial MT"/>
              </a:rPr>
              <a:t>archivo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hijo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html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utilizar</a:t>
            </a:r>
            <a:r>
              <a:rPr sz="1200" spc="1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la</a:t>
            </a:r>
            <a:endParaRPr sz="1200">
              <a:latin typeface="Arial MT"/>
              <a:cs typeface="Arial MT"/>
            </a:endParaRPr>
          </a:p>
          <a:p>
            <a:pPr marL="12700" marR="708025">
              <a:lnSpc>
                <a:spcPts val="1430"/>
              </a:lnSpc>
              <a:spcBef>
                <a:spcPts val="120"/>
              </a:spcBef>
            </a:pPr>
            <a:r>
              <a:rPr sz="1200" spc="-20" dirty="0">
                <a:latin typeface="Arial MT"/>
                <a:cs typeface="Arial MT"/>
              </a:rPr>
              <a:t>herencia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del 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archivo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</a:t>
            </a:r>
            <a:r>
              <a:rPr sz="1200" spc="-35" dirty="0">
                <a:latin typeface="Arial MT"/>
                <a:cs typeface="Arial MT"/>
              </a:rPr>
              <a:t> html.</a:t>
            </a:r>
            <a:endParaRPr sz="1200">
              <a:latin typeface="Arial MT"/>
              <a:cs typeface="Arial MT"/>
            </a:endParaRPr>
          </a:p>
          <a:p>
            <a:pPr marL="12065">
              <a:lnSpc>
                <a:spcPts val="1370"/>
              </a:lnSpc>
              <a:buSzPct val="91666"/>
              <a:tabLst>
                <a:tab pos="235585" algn="l"/>
              </a:tabLst>
            </a:pPr>
            <a:r>
              <a:rPr lang="es-ES" sz="1200" dirty="0">
                <a:latin typeface="Arial MT"/>
                <a:cs typeface="Arial MT"/>
              </a:rPr>
              <a:t>15)Crear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un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view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que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llame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latin typeface="Arial MT"/>
                <a:cs typeface="Arial MT"/>
              </a:rPr>
              <a:t>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html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hijo</a:t>
            </a:r>
            <a:endParaRPr sz="1200">
              <a:latin typeface="Arial MT"/>
              <a:cs typeface="Arial MT"/>
            </a:endParaRPr>
          </a:p>
          <a:p>
            <a:pPr marL="12065">
              <a:lnSpc>
                <a:spcPts val="1435"/>
              </a:lnSpc>
              <a:buSzPct val="91666"/>
              <a:tabLst>
                <a:tab pos="235585" algn="l"/>
              </a:tabLst>
            </a:pPr>
            <a:r>
              <a:rPr lang="es-ES" sz="1200" dirty="0">
                <a:latin typeface="Arial MT"/>
                <a:cs typeface="Arial MT"/>
              </a:rPr>
              <a:t>16)Crear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40" dirty="0" err="1">
                <a:latin typeface="Arial MT"/>
                <a:cs typeface="Arial MT"/>
              </a:rPr>
              <a:t>urls</a:t>
            </a:r>
            <a:r>
              <a:rPr sz="1200" spc="10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que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llame</a:t>
            </a:r>
            <a:endParaRPr sz="1200">
              <a:latin typeface="Arial MT"/>
              <a:cs typeface="Arial MT"/>
            </a:endParaRPr>
          </a:p>
          <a:p>
            <a:pPr marL="12700" marR="1029335">
              <a:lnSpc>
                <a:spcPts val="1430"/>
              </a:lnSpc>
              <a:spcBef>
                <a:spcPts val="120"/>
              </a:spcBef>
            </a:pPr>
            <a:r>
              <a:rPr sz="1200" dirty="0">
                <a:latin typeface="Arial MT"/>
                <a:cs typeface="Arial MT"/>
              </a:rPr>
              <a:t>al </a:t>
            </a:r>
            <a:r>
              <a:rPr sz="1200" spc="-15" dirty="0">
                <a:latin typeface="Arial MT"/>
                <a:cs typeface="Arial MT"/>
              </a:rPr>
              <a:t>views.</a:t>
            </a:r>
            <a:r>
              <a:rPr lang="es-ES" sz="1200" spc="-15" dirty="0">
                <a:latin typeface="Arial MT"/>
                <a:cs typeface="Arial MT"/>
              </a:rPr>
              <a:t> </a:t>
            </a:r>
            <a:r>
              <a:rPr lang="es-ES" sz="1200" spc="-10" dirty="0">
                <a:latin typeface="Arial MT"/>
                <a:cs typeface="Arial MT"/>
              </a:rPr>
              <a:t> </a:t>
            </a:r>
            <a:endParaRPr lang="es-ES" sz="1200">
              <a:latin typeface="Arial MT"/>
              <a:cs typeface="Arial MT"/>
            </a:endParaRPr>
          </a:p>
          <a:p>
            <a:pPr marL="12700" marR="1029335">
              <a:lnSpc>
                <a:spcPts val="1430"/>
              </a:lnSpc>
              <a:spcBef>
                <a:spcPts val="120"/>
              </a:spcBef>
            </a:pPr>
            <a:r>
              <a:rPr lang="es-ES" sz="1200" spc="-25" dirty="0">
                <a:latin typeface="Arial MT"/>
                <a:cs typeface="Arial MT"/>
              </a:rPr>
              <a:t>17)Integrar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la</a:t>
            </a:r>
            <a:r>
              <a:rPr lang="es-ES" sz="1200" spc="-25" dirty="0">
                <a:latin typeface="Arial MT"/>
                <a:cs typeface="Arial MT"/>
              </a:rPr>
              <a:t> </a:t>
            </a:r>
            <a:r>
              <a:rPr sz="1200" dirty="0">
                <a:latin typeface="Arial MT"/>
                <a:cs typeface="Arial MT"/>
              </a:rPr>
              <a:t>ap</a:t>
            </a:r>
            <a:r>
              <a:rPr sz="1200" spc="-45" dirty="0">
                <a:latin typeface="Arial MT"/>
                <a:cs typeface="Arial MT"/>
              </a:rPr>
              <a:t>l</a:t>
            </a:r>
            <a:r>
              <a:rPr sz="1200" spc="30" dirty="0">
                <a:latin typeface="Arial MT"/>
                <a:cs typeface="Arial MT"/>
              </a:rPr>
              <a:t>i</a:t>
            </a:r>
            <a:r>
              <a:rPr sz="1200" dirty="0">
                <a:latin typeface="Arial MT"/>
                <a:cs typeface="Arial MT"/>
              </a:rPr>
              <a:t>cac</a:t>
            </a:r>
            <a:r>
              <a:rPr sz="1200" spc="30" dirty="0">
                <a:latin typeface="Arial MT"/>
                <a:cs typeface="Arial MT"/>
              </a:rPr>
              <a:t>i</a:t>
            </a:r>
            <a:r>
              <a:rPr sz="1200" dirty="0">
                <a:latin typeface="Arial MT"/>
                <a:cs typeface="Arial MT"/>
              </a:rPr>
              <a:t>ón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APP</a:t>
            </a:r>
            <a:r>
              <a:rPr sz="1200" dirty="0">
                <a:latin typeface="Arial MT"/>
                <a:cs typeface="Arial MT"/>
              </a:rPr>
              <a:t>S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dirty="0" err="1">
                <a:latin typeface="Arial MT"/>
                <a:cs typeface="Arial MT"/>
              </a:rPr>
              <a:t>co</a:t>
            </a:r>
            <a:r>
              <a:rPr sz="1200" spc="-30" dirty="0" err="1">
                <a:latin typeface="Arial MT"/>
                <a:cs typeface="Arial MT"/>
              </a:rPr>
              <a:t>r</a:t>
            </a:r>
            <a:r>
              <a:rPr sz="1200" dirty="0" err="1">
                <a:latin typeface="Arial MT"/>
                <a:cs typeface="Arial MT"/>
              </a:rPr>
              <a:t>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lang="es-ES" sz="1200" dirty="0">
                <a:latin typeface="Arial MT"/>
                <a:cs typeface="Arial MT"/>
              </a:rPr>
              <a:t>al </a:t>
            </a:r>
            <a:r>
              <a:rPr lang="es-ES" sz="1200" spc="-20" dirty="0">
                <a:latin typeface="Arial MT"/>
                <a:cs typeface="Arial MT"/>
              </a:rPr>
              <a:t>proyecto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principal</a:t>
            </a:r>
            <a:r>
              <a:rPr lang="es-ES" sz="1200" spc="-5" dirty="0">
                <a:latin typeface="Arial MT"/>
                <a:cs typeface="Arial MT"/>
              </a:rPr>
              <a:t> </a:t>
            </a:r>
            <a:endParaRPr lang="es-ES" sz="1200">
              <a:latin typeface="Arial MT"/>
              <a:cs typeface="Arial MT"/>
            </a:endParaRPr>
          </a:p>
          <a:p>
            <a:pPr marL="12700" marR="648335">
              <a:lnSpc>
                <a:spcPts val="1430"/>
              </a:lnSpc>
              <a:spcBef>
                <a:spcPts val="50"/>
              </a:spcBef>
            </a:pPr>
            <a:r>
              <a:rPr lang="es-ES" sz="1200" dirty="0">
                <a:latin typeface="Arial MT"/>
                <a:cs typeface="Arial MT"/>
              </a:rPr>
              <a:t>18</a:t>
            </a:r>
            <a:r>
              <a:rPr sz="1200" spc="-30" dirty="0">
                <a:latin typeface="Arial MT"/>
                <a:cs typeface="Arial MT"/>
              </a:rPr>
              <a:t>)</a:t>
            </a: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spc="-30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ear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35" dirty="0" err="1">
                <a:latin typeface="Arial MT"/>
                <a:cs typeface="Arial MT"/>
              </a:rPr>
              <a:t>t</a:t>
            </a:r>
            <a:r>
              <a:rPr sz="1200" dirty="0" err="1">
                <a:latin typeface="Arial MT"/>
                <a:cs typeface="Arial MT"/>
              </a:rPr>
              <a:t>ab</a:t>
            </a:r>
            <a:r>
              <a:rPr sz="1200" spc="-45" dirty="0" err="1">
                <a:latin typeface="Arial MT"/>
                <a:cs typeface="Arial MT"/>
              </a:rPr>
              <a:t>l</a:t>
            </a:r>
            <a:r>
              <a:rPr sz="1200" dirty="0" err="1">
                <a:latin typeface="Arial MT"/>
                <a:cs typeface="Arial MT"/>
              </a:rPr>
              <a:t>as</a:t>
            </a:r>
            <a:r>
              <a:rPr lang="es-ES" sz="1200" dirty="0">
                <a:latin typeface="Arial MT"/>
                <a:cs typeface="Arial MT"/>
              </a:rPr>
              <a:t> </a:t>
            </a:r>
            <a:r>
              <a:rPr sz="1200" dirty="0">
                <a:latin typeface="Arial MT"/>
                <a:cs typeface="Arial MT"/>
              </a:rPr>
              <a:t>del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 err="1">
                <a:latin typeface="Arial MT"/>
                <a:cs typeface="Arial MT"/>
              </a:rPr>
              <a:t>sistema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20" dirty="0" err="1">
                <a:latin typeface="Arial MT"/>
                <a:cs typeface="Arial MT"/>
              </a:rPr>
              <a:t>usuarios</a:t>
            </a:r>
            <a:r>
              <a:rPr lang="es-ES" sz="1200" spc="-20" dirty="0">
                <a:latin typeface="Arial MT"/>
                <a:cs typeface="Arial MT"/>
              </a:rPr>
              <a:t> 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para </a:t>
            </a:r>
            <a:r>
              <a:rPr sz="1200" spc="-20" dirty="0" err="1">
                <a:latin typeface="Arial MT"/>
                <a:cs typeface="Arial MT"/>
              </a:rPr>
              <a:t>utilizar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 </a:t>
            </a:r>
            <a:r>
              <a:rPr sz="1200" spc="-10" dirty="0">
                <a:latin typeface="Arial MT"/>
                <a:cs typeface="Arial MT"/>
              </a:rPr>
              <a:t>panel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lang="es-ES" sz="1200" dirty="0">
                <a:latin typeface="Arial MT"/>
                <a:cs typeface="Arial MT"/>
              </a:rPr>
              <a:t> 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administración.</a:t>
            </a:r>
            <a:endParaRPr sz="1200" dirty="0">
              <a:latin typeface="Arial MT"/>
              <a:cs typeface="Arial MT"/>
            </a:endParaRPr>
          </a:p>
          <a:p>
            <a:pPr marL="12700" algn="just">
              <a:lnSpc>
                <a:spcPts val="1370"/>
              </a:lnSpc>
            </a:pPr>
            <a:r>
              <a:rPr lang="es-ES" sz="1200" spc="-30" dirty="0">
                <a:latin typeface="Arial MT"/>
                <a:cs typeface="Arial MT"/>
              </a:rPr>
              <a:t>19</a:t>
            </a:r>
            <a:r>
              <a:rPr sz="1200" spc="-30" dirty="0">
                <a:latin typeface="Arial MT"/>
                <a:cs typeface="Arial MT"/>
              </a:rPr>
              <a:t>)</a:t>
            </a: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spc="-30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ear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u</a:t>
            </a:r>
            <a:r>
              <a:rPr sz="1200" dirty="0">
                <a:latin typeface="Arial MT"/>
                <a:cs typeface="Arial MT"/>
              </a:rPr>
              <a:t>n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u</a:t>
            </a:r>
            <a:r>
              <a:rPr sz="1200" dirty="0">
                <a:latin typeface="Arial MT"/>
                <a:cs typeface="Arial MT"/>
              </a:rPr>
              <a:t>s</a:t>
            </a:r>
            <a:r>
              <a:rPr sz="1200" spc="-70" dirty="0">
                <a:latin typeface="Arial MT"/>
                <a:cs typeface="Arial MT"/>
              </a:rPr>
              <a:t>u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r</a:t>
            </a:r>
            <a:r>
              <a:rPr sz="1200" spc="30" dirty="0">
                <a:latin typeface="Arial MT"/>
                <a:cs typeface="Arial MT"/>
              </a:rPr>
              <a:t>i</a:t>
            </a:r>
            <a:r>
              <a:rPr sz="1200" dirty="0">
                <a:latin typeface="Arial MT"/>
                <a:cs typeface="Arial MT"/>
              </a:rPr>
              <a:t>o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ts val="1435"/>
              </a:lnSpc>
            </a:pPr>
            <a:r>
              <a:rPr sz="1200" spc="-10" dirty="0">
                <a:latin typeface="Arial MT"/>
                <a:cs typeface="Arial MT"/>
              </a:rPr>
              <a:t>para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poder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ingresar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Panel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Arial MT"/>
                <a:cs typeface="Arial MT"/>
              </a:rPr>
              <a:t>de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Administración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230" y="915606"/>
            <a:ext cx="2284095" cy="350095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-20" dirty="0">
                <a:latin typeface="Arial MT"/>
                <a:cs typeface="Arial MT"/>
              </a:rPr>
              <a:t>3¿Qué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Django?</a:t>
            </a:r>
            <a:endParaRPr sz="1200">
              <a:latin typeface="Arial MT"/>
              <a:cs typeface="Arial MT"/>
            </a:endParaRPr>
          </a:p>
          <a:p>
            <a:pPr marL="12700" marR="57785">
              <a:lnSpc>
                <a:spcPts val="1430"/>
              </a:lnSpc>
              <a:spcBef>
                <a:spcPts val="50"/>
              </a:spcBef>
              <a:buAutoNum type="arabicParenR" startAt="4"/>
              <a:tabLst>
                <a:tab pos="193675" algn="l"/>
              </a:tabLst>
            </a:pPr>
            <a:r>
              <a:rPr sz="1200" spc="-25" dirty="0">
                <a:latin typeface="Arial MT"/>
                <a:cs typeface="Arial MT"/>
              </a:rPr>
              <a:t>¿Qué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la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máquina</a:t>
            </a:r>
            <a:r>
              <a:rPr sz="1200" spc="10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virtual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</a:t>
            </a:r>
            <a:endParaRPr sz="1200">
              <a:latin typeface="Arial MT"/>
              <a:cs typeface="Arial MT"/>
            </a:endParaRPr>
          </a:p>
          <a:p>
            <a:pPr marL="12065">
              <a:lnSpc>
                <a:spcPts val="1375"/>
              </a:lnSpc>
              <a:tabLst>
                <a:tab pos="193675" algn="l"/>
              </a:tabLst>
            </a:pPr>
            <a:r>
              <a:rPr lang="es-ES" sz="1200" spc="-25" dirty="0">
                <a:latin typeface="Arial MT"/>
                <a:cs typeface="Arial MT"/>
              </a:rPr>
              <a:t>4)¿</a:t>
            </a:r>
            <a:r>
              <a:rPr sz="1200" spc="-25" dirty="0" err="1">
                <a:latin typeface="Arial MT"/>
                <a:cs typeface="Arial MT"/>
              </a:rPr>
              <a:t>Qué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MVT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Django.</a:t>
            </a:r>
            <a:r>
              <a:rPr sz="1200" dirty="0">
                <a:latin typeface="Arial MT"/>
                <a:cs typeface="Arial MT"/>
              </a:rPr>
              <a:t> ?</a:t>
            </a:r>
            <a:endParaRPr sz="1200">
              <a:latin typeface="Arial MT"/>
              <a:cs typeface="Arial MT"/>
            </a:endParaRPr>
          </a:p>
          <a:p>
            <a:pPr marL="12065">
              <a:lnSpc>
                <a:spcPts val="1435"/>
              </a:lnSpc>
              <a:tabLst>
                <a:tab pos="193675" algn="l"/>
              </a:tabLst>
            </a:pPr>
            <a:r>
              <a:rPr lang="es-ES" sz="1200" dirty="0">
                <a:latin typeface="Arial MT"/>
                <a:cs typeface="Arial MT"/>
              </a:rPr>
              <a:t>5)Crear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un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20" dirty="0" err="1">
                <a:latin typeface="Arial MT"/>
                <a:cs typeface="Arial MT"/>
              </a:rPr>
              <a:t>proyecto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la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  <a:spcBef>
                <a:spcPts val="65"/>
              </a:spcBef>
            </a:pPr>
            <a:r>
              <a:rPr sz="1200" spc="-20" dirty="0">
                <a:latin typeface="Arial MT"/>
                <a:cs typeface="Arial MT"/>
              </a:rPr>
              <a:t>máquina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virtual.</a:t>
            </a:r>
            <a:endParaRPr sz="1200">
              <a:latin typeface="Arial MT"/>
              <a:cs typeface="Arial MT"/>
            </a:endParaRPr>
          </a:p>
          <a:p>
            <a:pPr marL="193040" indent="-180975">
              <a:lnSpc>
                <a:spcPts val="1425"/>
              </a:lnSpc>
              <a:buAutoNum type="arabicParenR" startAt="7"/>
              <a:tabLst>
                <a:tab pos="193675" algn="l"/>
              </a:tabLst>
            </a:pPr>
            <a:r>
              <a:rPr sz="1200" dirty="0">
                <a:latin typeface="Arial MT"/>
                <a:cs typeface="Arial MT"/>
              </a:rPr>
              <a:t>Descargar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los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instaladores</a:t>
            </a:r>
            <a:r>
              <a:rPr sz="1200" spc="1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sz="1200" spc="-15" dirty="0">
                <a:latin typeface="Arial MT"/>
                <a:cs typeface="Arial MT"/>
              </a:rPr>
              <a:t>Django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proyecto</a:t>
            </a:r>
            <a:endParaRPr sz="1200">
              <a:latin typeface="Arial MT"/>
              <a:cs typeface="Arial MT"/>
            </a:endParaRPr>
          </a:p>
          <a:p>
            <a:pPr marL="12700" marR="523875">
              <a:lnSpc>
                <a:spcPts val="1430"/>
              </a:lnSpc>
              <a:spcBef>
                <a:spcPts val="50"/>
              </a:spcBef>
              <a:tabLst>
                <a:tab pos="193675" algn="l"/>
              </a:tabLst>
            </a:pPr>
            <a:r>
              <a:rPr lang="es-ES" sz="1200" dirty="0">
                <a:latin typeface="Arial MT"/>
                <a:cs typeface="Arial MT"/>
              </a:rPr>
              <a:t>6)Crear</a:t>
            </a:r>
            <a:r>
              <a:rPr lang="es-ES" sz="1200" spc="-7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un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 err="1">
                <a:latin typeface="Arial MT"/>
                <a:cs typeface="Arial MT"/>
              </a:rPr>
              <a:t>proyecto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para</a:t>
            </a:r>
            <a:r>
              <a:rPr lang="es-ES" sz="1200" spc="-10" dirty="0">
                <a:latin typeface="Arial MT"/>
                <a:cs typeface="Arial MT"/>
              </a:rPr>
              <a:t> 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programar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</a:t>
            </a:r>
            <a:endParaRPr sz="1200">
              <a:latin typeface="Arial MT"/>
              <a:cs typeface="Arial MT"/>
            </a:endParaRPr>
          </a:p>
          <a:p>
            <a:pPr marL="12700" marR="460375">
              <a:lnSpc>
                <a:spcPts val="1430"/>
              </a:lnSpc>
              <a:spcBef>
                <a:spcPts val="70"/>
              </a:spcBef>
              <a:buAutoNum type="arabicParenR" startAt="8"/>
              <a:tabLst>
                <a:tab pos="193675" algn="l"/>
              </a:tabLst>
            </a:pPr>
            <a:r>
              <a:rPr sz="1200" spc="20" dirty="0">
                <a:latin typeface="Arial MT"/>
                <a:cs typeface="Arial MT"/>
              </a:rPr>
              <a:t>E</a:t>
            </a:r>
            <a:r>
              <a:rPr sz="1200" spc="-45" dirty="0">
                <a:latin typeface="Arial MT"/>
                <a:cs typeface="Arial MT"/>
              </a:rPr>
              <a:t>j</a:t>
            </a:r>
            <a:r>
              <a:rPr sz="1200" dirty="0">
                <a:latin typeface="Arial MT"/>
                <a:cs typeface="Arial MT"/>
              </a:rPr>
              <a:t>ec</a:t>
            </a:r>
            <a:r>
              <a:rPr sz="1200" spc="-70" dirty="0">
                <a:latin typeface="Arial MT"/>
                <a:cs typeface="Arial MT"/>
              </a:rPr>
              <a:t>u</a:t>
            </a:r>
            <a:r>
              <a:rPr sz="1200" spc="-35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ar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</a:t>
            </a:r>
            <a:r>
              <a:rPr sz="1200" spc="-30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80" dirty="0">
                <a:latin typeface="Arial MT"/>
                <a:cs typeface="Arial MT"/>
              </a:rPr>
              <a:t>y</a:t>
            </a:r>
            <a:r>
              <a:rPr sz="1200" dirty="0">
                <a:latin typeface="Arial MT"/>
                <a:cs typeface="Arial MT"/>
              </a:rPr>
              <a:t>ec</a:t>
            </a:r>
            <a:r>
              <a:rPr sz="1200" spc="-4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  </a:t>
            </a:r>
            <a:r>
              <a:rPr sz="1200" spc="-20" dirty="0">
                <a:latin typeface="Arial MT"/>
                <a:cs typeface="Arial MT"/>
              </a:rPr>
              <a:t>mensaje</a:t>
            </a:r>
            <a:r>
              <a:rPr sz="1200" spc="10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felicitaciones.</a:t>
            </a:r>
            <a:endParaRPr sz="1200">
              <a:latin typeface="Arial MT"/>
              <a:cs typeface="Arial MT"/>
            </a:endParaRPr>
          </a:p>
          <a:p>
            <a:pPr marL="269240" indent="-257175">
              <a:lnSpc>
                <a:spcPts val="1375"/>
              </a:lnSpc>
              <a:buAutoNum type="arabicParenR" startAt="8"/>
              <a:tabLst>
                <a:tab pos="269875" algn="l"/>
              </a:tabLst>
            </a:pPr>
            <a:r>
              <a:rPr sz="1200" dirty="0">
                <a:latin typeface="Arial MT"/>
                <a:cs typeface="Arial MT"/>
              </a:rPr>
              <a:t>Crear </a:t>
            </a:r>
            <a:r>
              <a:rPr sz="1200" spc="-50" dirty="0">
                <a:latin typeface="Arial MT"/>
                <a:cs typeface="Arial MT"/>
              </a:rPr>
              <a:t>una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Apps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core.</a:t>
            </a:r>
            <a:endParaRPr sz="1200">
              <a:latin typeface="Arial MT"/>
              <a:cs typeface="Arial MT"/>
            </a:endParaRPr>
          </a:p>
          <a:p>
            <a:pPr marL="12700" marR="676275">
              <a:lnSpc>
                <a:spcPts val="1430"/>
              </a:lnSpc>
              <a:spcBef>
                <a:spcPts val="50"/>
              </a:spcBef>
              <a:buAutoNum type="arabicParenR" startAt="8"/>
              <a:tabLst>
                <a:tab pos="269875" algn="l"/>
              </a:tabLst>
            </a:pPr>
            <a:r>
              <a:rPr sz="1200" spc="-25" dirty="0">
                <a:latin typeface="Arial MT"/>
                <a:cs typeface="Arial MT"/>
              </a:rPr>
              <a:t>¿Qué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la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Carpeta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Templates?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430"/>
              </a:lnSpc>
              <a:spcBef>
                <a:spcPts val="70"/>
              </a:spcBef>
              <a:buAutoNum type="arabicParenR" startAt="8"/>
              <a:tabLst>
                <a:tab pos="269875" algn="l"/>
              </a:tabLst>
            </a:pPr>
            <a:r>
              <a:rPr sz="1200" spc="-25" dirty="0">
                <a:latin typeface="Arial MT"/>
                <a:cs typeface="Arial MT"/>
              </a:rPr>
              <a:t>¿Qué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 </a:t>
            </a:r>
            <a:r>
              <a:rPr sz="1200" spc="-25" dirty="0">
                <a:latin typeface="Arial MT"/>
                <a:cs typeface="Arial MT"/>
              </a:rPr>
              <a:t>la </a:t>
            </a:r>
            <a:r>
              <a:rPr sz="1200" spc="-5" dirty="0" err="1">
                <a:latin typeface="Arial MT"/>
                <a:cs typeface="Arial MT"/>
              </a:rPr>
              <a:t>Carpeta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5" dirty="0" err="1">
                <a:latin typeface="Arial MT"/>
                <a:cs typeface="Arial MT"/>
              </a:rPr>
              <a:t>stactic</a:t>
            </a:r>
            <a:r>
              <a:rPr sz="1200" spc="-5" dirty="0">
                <a:latin typeface="Arial MT"/>
                <a:cs typeface="Arial MT"/>
              </a:rPr>
              <a:t>?</a:t>
            </a:r>
            <a:r>
              <a:rPr lang="es-ES" sz="1200" spc="-5" dirty="0">
                <a:latin typeface="Arial MT"/>
                <a:cs typeface="Arial MT"/>
              </a:rPr>
              <a:t> </a:t>
            </a:r>
            <a:r>
              <a:rPr lang="es-ES" sz="1200" dirty="0">
                <a:latin typeface="Arial MT"/>
                <a:cs typeface="Arial MT"/>
              </a:rPr>
              <a:t> </a:t>
            </a:r>
            <a:r>
              <a:rPr lang="es-ES" sz="1200" spc="-5" dirty="0">
                <a:latin typeface="Arial MT"/>
                <a:cs typeface="Arial MT"/>
              </a:rPr>
              <a:t>12)Crear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un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 err="1">
                <a:latin typeface="Arial MT"/>
                <a:cs typeface="Arial MT"/>
              </a:rPr>
              <a:t>archivo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html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lang="es-ES" sz="1200" dirty="0">
                <a:latin typeface="Arial MT"/>
                <a:cs typeface="Arial MT"/>
              </a:rPr>
              <a:t> 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la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APPS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8965" y="877252"/>
            <a:ext cx="2171065" cy="29238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065">
              <a:lnSpc>
                <a:spcPts val="1435"/>
              </a:lnSpc>
              <a:spcBef>
                <a:spcPts val="100"/>
              </a:spcBef>
              <a:buSzPct val="91666"/>
              <a:tabLst>
                <a:tab pos="235585" algn="l"/>
              </a:tabLst>
            </a:pPr>
            <a:r>
              <a:rPr lang="es-ES" sz="1200" spc="-40" dirty="0">
                <a:latin typeface="Arial MT"/>
                <a:cs typeface="Arial MT"/>
              </a:rPr>
              <a:t>20)Que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lang="es-ES" sz="1200" spc="-35" dirty="0">
                <a:latin typeface="Arial MT"/>
                <a:cs typeface="Arial MT"/>
              </a:rPr>
              <a:t>un </a:t>
            </a:r>
            <a:r>
              <a:rPr lang="es-ES" sz="1200" spc="-15" dirty="0">
                <a:latin typeface="Arial MT"/>
                <a:cs typeface="Arial MT"/>
              </a:rPr>
              <a:t>modelo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</a:t>
            </a:r>
            <a:endParaRPr lang="es-ES" sz="1200">
              <a:latin typeface="Arial MT"/>
              <a:cs typeface="Arial MT"/>
            </a:endParaRPr>
          </a:p>
          <a:p>
            <a:pPr marL="12065">
              <a:lnSpc>
                <a:spcPts val="1430"/>
              </a:lnSpc>
              <a:buSzPct val="91666"/>
              <a:tabLst>
                <a:tab pos="235585" algn="l"/>
              </a:tabLst>
            </a:pPr>
            <a:r>
              <a:rPr lang="es-ES" sz="1200" dirty="0">
                <a:latin typeface="Arial MT"/>
                <a:cs typeface="Arial MT"/>
              </a:rPr>
              <a:t>21)Crear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un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 err="1">
                <a:latin typeface="Arial MT"/>
                <a:cs typeface="Arial MT"/>
              </a:rPr>
              <a:t>modelo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Django.</a:t>
            </a:r>
            <a:endParaRPr sz="1200">
              <a:latin typeface="Arial MT"/>
              <a:cs typeface="Arial MT"/>
            </a:endParaRPr>
          </a:p>
          <a:p>
            <a:pPr marL="12700" marR="676910">
              <a:lnSpc>
                <a:spcPts val="1430"/>
              </a:lnSpc>
              <a:spcBef>
                <a:spcPts val="50"/>
              </a:spcBef>
              <a:buSzPct val="91666"/>
              <a:buAutoNum type="arabicParenR" startAt="22"/>
              <a:tabLst>
                <a:tab pos="235585" algn="l"/>
              </a:tabLst>
            </a:pPr>
            <a:r>
              <a:rPr sz="1200" spc="-30" dirty="0">
                <a:latin typeface="Arial MT"/>
                <a:cs typeface="Arial MT"/>
              </a:rPr>
              <a:t>M</a:t>
            </a:r>
            <a:r>
              <a:rPr sz="1200" spc="30" dirty="0">
                <a:latin typeface="Arial MT"/>
                <a:cs typeface="Arial MT"/>
              </a:rPr>
              <a:t>i</a:t>
            </a:r>
            <a:r>
              <a:rPr sz="1200" dirty="0">
                <a:latin typeface="Arial MT"/>
                <a:cs typeface="Arial MT"/>
              </a:rPr>
              <a:t>g</a:t>
            </a:r>
            <a:r>
              <a:rPr sz="1200" spc="-30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ar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ode</a:t>
            </a:r>
            <a:r>
              <a:rPr sz="1200" spc="-45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  </a:t>
            </a:r>
            <a:r>
              <a:rPr sz="1200" spc="-45" dirty="0">
                <a:latin typeface="Arial MT"/>
                <a:cs typeface="Arial MT"/>
              </a:rPr>
              <a:t>l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del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P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70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el</a:t>
            </a:r>
            <a:endParaRPr sz="1200">
              <a:latin typeface="Arial MT"/>
              <a:cs typeface="Arial MT"/>
            </a:endParaRPr>
          </a:p>
          <a:p>
            <a:pPr marL="12700" marR="715010">
              <a:lnSpc>
                <a:spcPts val="1430"/>
              </a:lnSpc>
              <a:spcBef>
                <a:spcPts val="70"/>
              </a:spcBef>
            </a:pPr>
            <a:r>
              <a:rPr sz="1200" dirty="0">
                <a:latin typeface="Arial MT"/>
                <a:cs typeface="Arial MT"/>
              </a:rPr>
              <a:t>de </a:t>
            </a:r>
            <a:r>
              <a:rPr sz="1200" spc="-10" dirty="0">
                <a:latin typeface="Arial MT"/>
                <a:cs typeface="Arial MT"/>
              </a:rPr>
              <a:t>Administración.</a:t>
            </a:r>
            <a:endParaRPr lang="es-ES" sz="1200" dirty="0">
              <a:latin typeface="Arial MT"/>
              <a:cs typeface="Arial MT"/>
            </a:endParaRPr>
          </a:p>
          <a:p>
            <a:pPr marL="12700" marR="715010">
              <a:lnSpc>
                <a:spcPts val="1430"/>
              </a:lnSpc>
              <a:spcBef>
                <a:spcPts val="70"/>
              </a:spcBef>
            </a:pPr>
            <a:r>
              <a:rPr lang="es-ES" sz="1200" spc="-25" dirty="0">
                <a:latin typeface="Arial MT"/>
                <a:cs typeface="Arial MT"/>
              </a:rPr>
              <a:t>23</a:t>
            </a:r>
            <a:r>
              <a:rPr sz="1200" spc="-25" dirty="0">
                <a:latin typeface="Arial MT"/>
                <a:cs typeface="Arial MT"/>
              </a:rPr>
              <a:t>)</a:t>
            </a:r>
            <a:r>
              <a:rPr sz="1200" spc="-25" dirty="0" err="1">
                <a:latin typeface="Arial MT"/>
                <a:cs typeface="Arial MT"/>
              </a:rPr>
              <a:t>Integrar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 err="1">
                <a:latin typeface="Arial MT"/>
                <a:cs typeface="Arial MT"/>
              </a:rPr>
              <a:t>el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lang="es-ES" sz="1200" spc="-15" dirty="0">
                <a:latin typeface="Arial MT"/>
                <a:cs typeface="Arial MT"/>
              </a:rPr>
              <a:t>Modelo </a:t>
            </a:r>
            <a:r>
              <a:rPr lang="es-ES" sz="1200" dirty="0">
                <a:latin typeface="Arial MT"/>
                <a:cs typeface="Arial MT"/>
              </a:rPr>
              <a:t>al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Panel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Administración.</a:t>
            </a:r>
            <a:endParaRPr sz="1200" dirty="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lang="es-ES" sz="1200" spc="-25" dirty="0">
                <a:latin typeface="Arial MT"/>
                <a:cs typeface="Arial MT"/>
              </a:rPr>
              <a:t>24</a:t>
            </a:r>
            <a:r>
              <a:rPr sz="1200" spc="-25" dirty="0">
                <a:latin typeface="Arial MT"/>
                <a:cs typeface="Arial MT"/>
              </a:rPr>
              <a:t>)</a:t>
            </a:r>
            <a:r>
              <a:rPr lang="es-ES" sz="1200" spc="-25" dirty="0">
                <a:latin typeface="Arial MT"/>
                <a:cs typeface="Arial MT"/>
              </a:rPr>
              <a:t>Ingresar </a:t>
            </a:r>
            <a:r>
              <a:rPr lang="es-ES" sz="1200" spc="-10" dirty="0">
                <a:latin typeface="Arial MT"/>
                <a:cs typeface="Arial MT"/>
              </a:rPr>
              <a:t>información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</a:t>
            </a:r>
            <a:r>
              <a:rPr sz="1200" spc="-15" dirty="0">
                <a:latin typeface="Arial MT"/>
                <a:cs typeface="Arial MT"/>
              </a:rPr>
              <a:t> modelo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lang="es-ES" sz="1200" dirty="0">
                <a:latin typeface="Arial MT"/>
                <a:cs typeface="Arial MT"/>
              </a:rPr>
              <a:t>el </a:t>
            </a:r>
            <a:r>
              <a:rPr lang="es-ES" sz="1200" spc="-10" dirty="0">
                <a:latin typeface="Arial MT"/>
                <a:cs typeface="Arial MT"/>
              </a:rPr>
              <a:t>Panel </a:t>
            </a:r>
            <a:r>
              <a:rPr sz="1200" dirty="0">
                <a:latin typeface="Arial MT"/>
                <a:cs typeface="Arial MT"/>
              </a:rPr>
              <a:t>de </a:t>
            </a:r>
            <a:r>
              <a:rPr sz="1200" spc="-10" dirty="0">
                <a:latin typeface="Arial MT"/>
                <a:cs typeface="Arial MT"/>
              </a:rPr>
              <a:t>Administración.</a:t>
            </a:r>
            <a:r>
              <a:rPr lang="es-ES" sz="1200" spc="-10" dirty="0">
                <a:latin typeface="Arial MT"/>
                <a:cs typeface="Arial MT"/>
              </a:rPr>
              <a:t> </a:t>
            </a:r>
            <a:r>
              <a:rPr lang="es-ES" sz="1200" spc="-5" dirty="0">
                <a:latin typeface="Arial MT"/>
                <a:cs typeface="Arial MT"/>
              </a:rPr>
              <a:t> </a:t>
            </a:r>
            <a:endParaRPr lang="es-ES" sz="120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lang="es-ES" sz="1200" spc="-15" dirty="0">
                <a:latin typeface="Arial MT"/>
                <a:cs typeface="Arial MT"/>
              </a:rPr>
              <a:t>25</a:t>
            </a:r>
            <a:r>
              <a:rPr sz="1200" spc="-15" dirty="0">
                <a:latin typeface="Arial MT"/>
                <a:cs typeface="Arial MT"/>
              </a:rPr>
              <a:t>)Realizar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la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consulta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todo</a:t>
            </a:r>
            <a:r>
              <a:rPr lang="es-ES" sz="1200" spc="-10" dirty="0">
                <a:latin typeface="Arial MT"/>
                <a:cs typeface="Arial MT"/>
              </a:rPr>
              <a:t> 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lo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ingresado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modelo</a:t>
            </a:r>
            <a:r>
              <a:rPr lang="es-ES" sz="1200" spc="-15" dirty="0">
                <a:latin typeface="Arial MT"/>
                <a:cs typeface="Arial MT"/>
              </a:rPr>
              <a:t> 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lang="es-ES" sz="1200" dirty="0">
                <a:latin typeface="Arial MT"/>
                <a:cs typeface="Arial MT"/>
              </a:rPr>
              <a:t>desde el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0" dirty="0" err="1">
                <a:latin typeface="Arial MT"/>
                <a:cs typeface="Arial MT"/>
              </a:rPr>
              <a:t>views</a:t>
            </a:r>
            <a:r>
              <a:rPr sz="1200" spc="-20" dirty="0">
                <a:latin typeface="Arial MT"/>
                <a:cs typeface="Arial MT"/>
              </a:rPr>
              <a:t>.</a:t>
            </a:r>
            <a:endParaRPr lang="es-ES" sz="1200" dirty="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lang="es-ES" sz="1200" spc="-20" dirty="0">
                <a:latin typeface="Arial MT"/>
                <a:cs typeface="Arial MT"/>
              </a:rPr>
              <a:t>26</a:t>
            </a:r>
            <a:r>
              <a:rPr sz="1200" spc="-20" dirty="0">
                <a:latin typeface="Arial MT"/>
                <a:cs typeface="Arial MT"/>
              </a:rPr>
              <a:t>)</a:t>
            </a:r>
            <a:r>
              <a:rPr sz="1200" spc="-20" dirty="0" err="1">
                <a:latin typeface="Arial MT"/>
                <a:cs typeface="Arial MT"/>
              </a:rPr>
              <a:t>Mostrarlos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10" dirty="0" err="1">
                <a:latin typeface="Arial MT"/>
                <a:cs typeface="Arial MT"/>
              </a:rPr>
              <a:t>datos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lang="es-ES" sz="1200" spc="5" dirty="0">
                <a:latin typeface="Arial MT"/>
                <a:cs typeface="Arial MT"/>
              </a:rPr>
              <a:t>gu</a:t>
            </a:r>
            <a:r>
              <a:rPr lang="es-ES" sz="1200" spc="-5" dirty="0">
                <a:latin typeface="Arial MT"/>
                <a:cs typeface="Arial MT"/>
              </a:rPr>
              <a:t>ardados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 err="1">
                <a:latin typeface="Arial MT"/>
                <a:cs typeface="Arial MT"/>
              </a:rPr>
              <a:t>en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 err="1">
                <a:latin typeface="Arial MT"/>
                <a:cs typeface="Arial MT"/>
              </a:rPr>
              <a:t>el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lang="es-ES" sz="1200" spc="-15" dirty="0">
                <a:latin typeface="Arial MT"/>
                <a:cs typeface="Arial MT"/>
              </a:rPr>
              <a:t>modelo </a:t>
            </a:r>
            <a:r>
              <a:rPr lang="es-ES" sz="1200" dirty="0">
                <a:latin typeface="Arial MT"/>
                <a:cs typeface="Arial MT"/>
              </a:rPr>
              <a:t>al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html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 err="1">
                <a:latin typeface="Arial MT"/>
                <a:cs typeface="Arial MT"/>
              </a:rPr>
              <a:t>hijo</a:t>
            </a:r>
            <a:r>
              <a:rPr sz="1200" spc="-20" dirty="0">
                <a:latin typeface="Arial MT"/>
                <a:cs typeface="Arial MT"/>
              </a:rPr>
              <a:t>.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" y="19050"/>
            <a:ext cx="9134475" cy="561975"/>
            <a:chOff x="9525" y="19050"/>
            <a:chExt cx="9134475" cy="561975"/>
          </a:xfrm>
        </p:grpSpPr>
        <p:sp>
          <p:nvSpPr>
            <p:cNvPr id="3" name="object 3"/>
            <p:cNvSpPr/>
            <p:nvPr/>
          </p:nvSpPr>
          <p:spPr>
            <a:xfrm>
              <a:off x="6372225" y="38100"/>
              <a:ext cx="2771775" cy="447675"/>
            </a:xfrm>
            <a:custGeom>
              <a:avLst/>
              <a:gdLst/>
              <a:ahLst/>
              <a:cxnLst/>
              <a:rect l="l" t="t" r="r" b="b"/>
              <a:pathLst>
                <a:path w="2771775" h="447675">
                  <a:moveTo>
                    <a:pt x="2771775" y="0"/>
                  </a:moveTo>
                  <a:lnTo>
                    <a:pt x="206248" y="0"/>
                  </a:lnTo>
                  <a:lnTo>
                    <a:pt x="0" y="447675"/>
                  </a:lnTo>
                  <a:lnTo>
                    <a:pt x="2761360" y="442849"/>
                  </a:lnTo>
                  <a:lnTo>
                    <a:pt x="277177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675" y="66675"/>
              <a:ext cx="1143000" cy="400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0841" y="739457"/>
            <a:ext cx="3375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Que</a:t>
            </a:r>
            <a:r>
              <a:rPr spc="-100" dirty="0"/>
              <a:t> </a:t>
            </a:r>
            <a:r>
              <a:rPr spc="-5" dirty="0"/>
              <a:t>es</a:t>
            </a:r>
            <a:r>
              <a:rPr spc="-15" dirty="0"/>
              <a:t> </a:t>
            </a:r>
            <a:r>
              <a:rPr spc="15" dirty="0"/>
              <a:t>un</a:t>
            </a:r>
            <a:r>
              <a:rPr spc="-65" dirty="0"/>
              <a:t> </a:t>
            </a:r>
            <a:r>
              <a:rPr spc="5" dirty="0"/>
              <a:t>modelo</a:t>
            </a:r>
            <a:r>
              <a:rPr spc="-5" dirty="0"/>
              <a:t> en</a:t>
            </a:r>
            <a:r>
              <a:rPr spc="5" dirty="0"/>
              <a:t> </a:t>
            </a:r>
            <a:r>
              <a:rPr dirty="0"/>
              <a:t>Django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5289" y="1537906"/>
            <a:ext cx="5485130" cy="1102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4"/>
              </a:spcBef>
            </a:pPr>
            <a:r>
              <a:rPr sz="1400" spc="-15" dirty="0">
                <a:latin typeface="Arial MT"/>
                <a:cs typeface="Arial MT"/>
              </a:rPr>
              <a:t>Un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modelo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en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Django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spc="30" dirty="0">
                <a:latin typeface="Arial"/>
                <a:cs typeface="Arial"/>
              </a:rPr>
              <a:t>es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un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tipo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especial</a:t>
            </a:r>
            <a:r>
              <a:rPr sz="1400" b="1" spc="-18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de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objeto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que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se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guarda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en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la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base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de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datos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spc="5" dirty="0">
                <a:latin typeface="Arial MT"/>
                <a:cs typeface="Arial MT"/>
              </a:rPr>
              <a:t>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Una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base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datos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una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colección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datos.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15" dirty="0">
                <a:latin typeface="Arial MT"/>
                <a:cs typeface="Arial MT"/>
              </a:rPr>
              <a:t>n 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ua</a:t>
            </a:r>
            <a:r>
              <a:rPr sz="1400" spc="5" dirty="0">
                <a:latin typeface="Arial MT"/>
                <a:cs typeface="Arial MT"/>
              </a:rPr>
              <a:t>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á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ó</a:t>
            </a:r>
            <a:r>
              <a:rPr sz="1400" spc="15" dirty="0">
                <a:latin typeface="Arial MT"/>
                <a:cs typeface="Arial MT"/>
              </a:rPr>
              <a:t>n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ob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ua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5" dirty="0">
                <a:latin typeface="Arial MT"/>
                <a:cs typeface="Arial MT"/>
              </a:rPr>
              <a:t>s 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45" dirty="0">
                <a:latin typeface="Arial MT"/>
                <a:cs typeface="Arial MT"/>
              </a:rPr>
              <a:t>og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5" dirty="0">
                <a:latin typeface="Arial MT"/>
                <a:cs typeface="Arial MT"/>
              </a:rPr>
              <a:t>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ili</a:t>
            </a:r>
            <a:r>
              <a:rPr sz="1400" spc="-30" dirty="0">
                <a:latin typeface="Arial MT"/>
                <a:cs typeface="Arial MT"/>
              </a:rPr>
              <a:t>za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m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un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d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S</a:t>
            </a:r>
            <a:r>
              <a:rPr sz="1400" spc="30" dirty="0">
                <a:latin typeface="Arial MT"/>
                <a:cs typeface="Arial MT"/>
              </a:rPr>
              <a:t>Q</a:t>
            </a:r>
            <a:r>
              <a:rPr sz="1400" spc="45" dirty="0">
                <a:latin typeface="Arial MT"/>
                <a:cs typeface="Arial MT"/>
              </a:rPr>
              <a:t>L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0" dirty="0">
                <a:latin typeface="Arial MT"/>
                <a:cs typeface="Arial MT"/>
              </a:rPr>
              <a:t>a  </a:t>
            </a:r>
            <a:r>
              <a:rPr sz="1400" spc="-5" dirty="0">
                <a:latin typeface="Arial MT"/>
                <a:cs typeface="Arial MT"/>
              </a:rPr>
              <a:t>almacenar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nuestros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datos.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6164" y="739457"/>
            <a:ext cx="3270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Crear</a:t>
            </a:r>
            <a:r>
              <a:rPr sz="1800" b="1" spc="-5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un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modelo</a:t>
            </a:r>
            <a:r>
              <a:rPr sz="1800" b="1" spc="-9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en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Django.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627" y="1019175"/>
            <a:ext cx="7010146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" y="19050"/>
            <a:ext cx="9134475" cy="561975"/>
            <a:chOff x="9525" y="19050"/>
            <a:chExt cx="9134475" cy="561975"/>
          </a:xfrm>
        </p:grpSpPr>
        <p:sp>
          <p:nvSpPr>
            <p:cNvPr id="3" name="object 3"/>
            <p:cNvSpPr/>
            <p:nvPr/>
          </p:nvSpPr>
          <p:spPr>
            <a:xfrm>
              <a:off x="6372225" y="38100"/>
              <a:ext cx="2771775" cy="447675"/>
            </a:xfrm>
            <a:custGeom>
              <a:avLst/>
              <a:gdLst/>
              <a:ahLst/>
              <a:cxnLst/>
              <a:rect l="l" t="t" r="r" b="b"/>
              <a:pathLst>
                <a:path w="2771775" h="447675">
                  <a:moveTo>
                    <a:pt x="2771775" y="0"/>
                  </a:moveTo>
                  <a:lnTo>
                    <a:pt x="206248" y="0"/>
                  </a:lnTo>
                  <a:lnTo>
                    <a:pt x="0" y="447675"/>
                  </a:lnTo>
                  <a:lnTo>
                    <a:pt x="2761360" y="442849"/>
                  </a:lnTo>
                  <a:lnTo>
                    <a:pt x="277177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675" y="66675"/>
              <a:ext cx="1143000" cy="400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00"/>
              </a:spcBef>
            </a:pPr>
            <a:r>
              <a:rPr dirty="0"/>
              <a:t>Migrar</a:t>
            </a:r>
            <a:r>
              <a:rPr spc="-35" dirty="0"/>
              <a:t> </a:t>
            </a:r>
            <a:r>
              <a:rPr spc="-5" dirty="0"/>
              <a:t>el</a:t>
            </a:r>
            <a:r>
              <a:rPr spc="-25" dirty="0"/>
              <a:t> </a:t>
            </a:r>
            <a:r>
              <a:rPr spc="5" dirty="0"/>
              <a:t>Modelo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la</a:t>
            </a:r>
            <a:r>
              <a:rPr spc="-10" dirty="0"/>
              <a:t> </a:t>
            </a:r>
            <a:r>
              <a:rPr dirty="0"/>
              <a:t>base</a:t>
            </a:r>
            <a:r>
              <a:rPr spc="-15" dirty="0"/>
              <a:t> </a:t>
            </a:r>
            <a:r>
              <a:rPr dirty="0"/>
              <a:t>del</a:t>
            </a:r>
            <a:r>
              <a:rPr spc="-25" dirty="0"/>
              <a:t> </a:t>
            </a:r>
            <a:r>
              <a:rPr spc="5" dirty="0"/>
              <a:t>Panel</a:t>
            </a:r>
            <a:r>
              <a:rPr spc="-20" dirty="0"/>
              <a:t> </a:t>
            </a:r>
            <a:r>
              <a:rPr dirty="0"/>
              <a:t>de</a:t>
            </a:r>
          </a:p>
          <a:p>
            <a:pPr marL="267970">
              <a:lnSpc>
                <a:spcPct val="100000"/>
              </a:lnSpc>
              <a:spcBef>
                <a:spcPts val="20"/>
              </a:spcBef>
            </a:pPr>
            <a:r>
              <a:rPr dirty="0"/>
              <a:t>Administración.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4655" y="1450911"/>
            <a:ext cx="7012940" cy="1531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4"/>
              </a:spcBef>
            </a:pPr>
            <a:r>
              <a:rPr sz="1400" spc="30" dirty="0">
                <a:latin typeface="Arial MT"/>
                <a:cs typeface="Arial MT"/>
              </a:rPr>
              <a:t>La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i="1" spc="15" dirty="0">
                <a:latin typeface="Arial"/>
                <a:cs typeface="Arial"/>
              </a:rPr>
              <a:t>migración</a:t>
            </a:r>
            <a:r>
              <a:rPr sz="1400" i="1" spc="-55" dirty="0">
                <a:latin typeface="Arial"/>
                <a:cs typeface="Arial"/>
              </a:rPr>
              <a:t> </a:t>
            </a:r>
            <a:r>
              <a:rPr sz="1400" i="1" spc="30" dirty="0">
                <a:latin typeface="Arial"/>
                <a:cs typeface="Arial"/>
              </a:rPr>
              <a:t>de</a:t>
            </a:r>
            <a:r>
              <a:rPr sz="1400" i="1" spc="-210" dirty="0">
                <a:latin typeface="Arial"/>
                <a:cs typeface="Arial"/>
              </a:rPr>
              <a:t> </a:t>
            </a:r>
            <a:r>
              <a:rPr sz="1400" i="1" spc="35" dirty="0">
                <a:latin typeface="Arial"/>
                <a:cs typeface="Arial"/>
              </a:rPr>
              <a:t>bases</a:t>
            </a:r>
            <a:r>
              <a:rPr sz="1400" i="1" spc="-204" dirty="0">
                <a:latin typeface="Arial"/>
                <a:cs typeface="Arial"/>
              </a:rPr>
              <a:t> </a:t>
            </a:r>
            <a:r>
              <a:rPr sz="1400" i="1" spc="30" dirty="0">
                <a:latin typeface="Arial"/>
                <a:cs typeface="Arial"/>
              </a:rPr>
              <a:t>de</a:t>
            </a:r>
            <a:r>
              <a:rPr sz="1400" i="1" spc="-130" dirty="0">
                <a:latin typeface="Arial"/>
                <a:cs typeface="Arial"/>
              </a:rPr>
              <a:t> </a:t>
            </a:r>
            <a:r>
              <a:rPr sz="1400" i="1" spc="25" dirty="0">
                <a:latin typeface="Arial"/>
                <a:cs typeface="Arial"/>
              </a:rPr>
              <a:t>datos</a:t>
            </a:r>
            <a:r>
              <a:rPr sz="1400" i="1" spc="-95" dirty="0">
                <a:latin typeface="Arial"/>
                <a:cs typeface="Arial"/>
              </a:rPr>
              <a:t> </a:t>
            </a:r>
            <a:r>
              <a:rPr sz="1400" spc="25" dirty="0">
                <a:latin typeface="Arial MT"/>
                <a:cs typeface="Arial MT"/>
              </a:rPr>
              <a:t>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el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proceso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mediante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el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que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se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migran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datos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una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más </a:t>
            </a:r>
            <a:r>
              <a:rPr sz="1400" spc="20" dirty="0">
                <a:latin typeface="Arial MT"/>
                <a:cs typeface="Arial MT"/>
              </a:rPr>
              <a:t>bases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10" dirty="0">
                <a:latin typeface="Arial MT"/>
                <a:cs typeface="Arial MT"/>
              </a:rPr>
              <a:t>datos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15" dirty="0">
                <a:latin typeface="Arial MT"/>
                <a:cs typeface="Arial MT"/>
              </a:rPr>
              <a:t>origen a </a:t>
            </a:r>
            <a:r>
              <a:rPr sz="1400" spc="-15" dirty="0">
                <a:latin typeface="Arial MT"/>
                <a:cs typeface="Arial MT"/>
              </a:rPr>
              <a:t>una </a:t>
            </a:r>
            <a:r>
              <a:rPr sz="1400" spc="15" dirty="0">
                <a:latin typeface="Arial MT"/>
                <a:cs typeface="Arial MT"/>
              </a:rPr>
              <a:t>o </a:t>
            </a:r>
            <a:r>
              <a:rPr sz="1400" spc="5" dirty="0">
                <a:latin typeface="Arial MT"/>
                <a:cs typeface="Arial MT"/>
              </a:rPr>
              <a:t>más </a:t>
            </a:r>
            <a:r>
              <a:rPr sz="1400" spc="20" dirty="0">
                <a:latin typeface="Arial MT"/>
                <a:cs typeface="Arial MT"/>
              </a:rPr>
              <a:t>bases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10" dirty="0">
                <a:latin typeface="Arial MT"/>
                <a:cs typeface="Arial MT"/>
              </a:rPr>
              <a:t>datos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10" dirty="0">
                <a:latin typeface="Arial MT"/>
                <a:cs typeface="Arial MT"/>
              </a:rPr>
              <a:t>destino </a:t>
            </a:r>
            <a:r>
              <a:rPr sz="1400" spc="5" dirty="0">
                <a:latin typeface="Arial MT"/>
                <a:cs typeface="Arial MT"/>
              </a:rPr>
              <a:t>mediante </a:t>
            </a:r>
            <a:r>
              <a:rPr sz="1400" spc="-10" dirty="0">
                <a:latin typeface="Arial MT"/>
                <a:cs typeface="Arial MT"/>
              </a:rPr>
              <a:t>un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servicio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10" dirty="0">
                <a:latin typeface="Arial MT"/>
                <a:cs typeface="Arial MT"/>
              </a:rPr>
              <a:t>migración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20" dirty="0">
                <a:latin typeface="Arial MT"/>
                <a:cs typeface="Arial MT"/>
              </a:rPr>
              <a:t>bases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15" dirty="0">
                <a:latin typeface="Arial MT"/>
                <a:cs typeface="Arial MT"/>
              </a:rPr>
              <a:t>datos. </a:t>
            </a:r>
            <a:r>
              <a:rPr sz="1400" dirty="0">
                <a:latin typeface="Arial MT"/>
                <a:cs typeface="Arial MT"/>
              </a:rPr>
              <a:t>Cuando </a:t>
            </a:r>
            <a:r>
              <a:rPr sz="1400" spc="-10" dirty="0">
                <a:latin typeface="Arial MT"/>
                <a:cs typeface="Arial MT"/>
              </a:rPr>
              <a:t>finaliza </a:t>
            </a:r>
            <a:r>
              <a:rPr sz="1400" spc="-15" dirty="0">
                <a:latin typeface="Arial MT"/>
                <a:cs typeface="Arial MT"/>
              </a:rPr>
              <a:t>una </a:t>
            </a:r>
            <a:r>
              <a:rPr sz="1400" spc="5" dirty="0">
                <a:latin typeface="Arial MT"/>
                <a:cs typeface="Arial MT"/>
              </a:rPr>
              <a:t>migración, </a:t>
            </a:r>
            <a:r>
              <a:rPr sz="1400" spc="25" dirty="0">
                <a:latin typeface="Arial MT"/>
                <a:cs typeface="Arial MT"/>
              </a:rPr>
              <a:t>el </a:t>
            </a:r>
            <a:r>
              <a:rPr sz="1400" spc="-5" dirty="0">
                <a:latin typeface="Arial MT"/>
                <a:cs typeface="Arial MT"/>
              </a:rPr>
              <a:t>conjunto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datos </a:t>
            </a:r>
            <a:r>
              <a:rPr sz="1400" spc="30" dirty="0">
                <a:latin typeface="Arial MT"/>
                <a:cs typeface="Arial MT"/>
              </a:rPr>
              <a:t>en </a:t>
            </a:r>
            <a:r>
              <a:rPr sz="1400" spc="-15" dirty="0">
                <a:latin typeface="Arial MT"/>
                <a:cs typeface="Arial MT"/>
              </a:rPr>
              <a:t>las </a:t>
            </a:r>
            <a:r>
              <a:rPr sz="1400" spc="20" dirty="0">
                <a:latin typeface="Arial MT"/>
                <a:cs typeface="Arial MT"/>
              </a:rPr>
              <a:t>bases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10" dirty="0">
                <a:latin typeface="Arial MT"/>
                <a:cs typeface="Arial MT"/>
              </a:rPr>
              <a:t>datos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15" dirty="0">
                <a:latin typeface="Arial MT"/>
                <a:cs typeface="Arial MT"/>
              </a:rPr>
              <a:t>origen reside </a:t>
            </a:r>
            <a:r>
              <a:rPr sz="1400" spc="25" dirty="0">
                <a:latin typeface="Arial MT"/>
                <a:cs typeface="Arial MT"/>
              </a:rPr>
              <a:t>completo, </a:t>
            </a:r>
            <a:r>
              <a:rPr sz="1400" spc="-10" dirty="0">
                <a:latin typeface="Arial MT"/>
                <a:cs typeface="Arial MT"/>
              </a:rPr>
              <a:t>aunque </a:t>
            </a:r>
            <a:r>
              <a:rPr sz="1400" spc="10" dirty="0">
                <a:latin typeface="Arial MT"/>
                <a:cs typeface="Arial MT"/>
              </a:rPr>
              <a:t>posiblemente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reestructurado,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en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las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datos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destino.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Los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clientes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que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accedían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bases 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10" dirty="0">
                <a:latin typeface="Arial MT"/>
                <a:cs typeface="Arial MT"/>
              </a:rPr>
              <a:t>datos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15" dirty="0">
                <a:latin typeface="Arial MT"/>
                <a:cs typeface="Arial MT"/>
              </a:rPr>
              <a:t>origen </a:t>
            </a:r>
            <a:r>
              <a:rPr sz="1400" spc="25" dirty="0">
                <a:latin typeface="Arial MT"/>
                <a:cs typeface="Arial MT"/>
              </a:rPr>
              <a:t>se </a:t>
            </a:r>
            <a:r>
              <a:rPr sz="1400" spc="5" dirty="0">
                <a:latin typeface="Arial MT"/>
                <a:cs typeface="Arial MT"/>
              </a:rPr>
              <a:t>pasan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spc="-15" dirty="0">
                <a:latin typeface="Arial MT"/>
                <a:cs typeface="Arial MT"/>
              </a:rPr>
              <a:t>las </a:t>
            </a:r>
            <a:r>
              <a:rPr sz="1400" spc="20" dirty="0">
                <a:latin typeface="Arial MT"/>
                <a:cs typeface="Arial MT"/>
              </a:rPr>
              <a:t>bases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10" dirty="0">
                <a:latin typeface="Arial MT"/>
                <a:cs typeface="Arial MT"/>
              </a:rPr>
              <a:t>datos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15" dirty="0">
                <a:latin typeface="Arial MT"/>
                <a:cs typeface="Arial MT"/>
              </a:rPr>
              <a:t>destino, </a:t>
            </a:r>
            <a:r>
              <a:rPr sz="1400" spc="10" dirty="0">
                <a:latin typeface="Arial MT"/>
                <a:cs typeface="Arial MT"/>
              </a:rPr>
              <a:t>y </a:t>
            </a:r>
            <a:r>
              <a:rPr sz="1400" spc="-15" dirty="0">
                <a:latin typeface="Arial MT"/>
                <a:cs typeface="Arial MT"/>
              </a:rPr>
              <a:t>las </a:t>
            </a:r>
            <a:r>
              <a:rPr sz="1400" spc="20" dirty="0">
                <a:latin typeface="Arial MT"/>
                <a:cs typeface="Arial MT"/>
              </a:rPr>
              <a:t>bases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10" dirty="0">
                <a:latin typeface="Arial MT"/>
                <a:cs typeface="Arial MT"/>
              </a:rPr>
              <a:t>datos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origen</a:t>
            </a:r>
            <a:r>
              <a:rPr sz="1400" spc="-14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desactivan.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7900" y="2790825"/>
            <a:ext cx="596265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0841" y="739457"/>
            <a:ext cx="3500754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Integrar</a:t>
            </a:r>
            <a:r>
              <a:rPr sz="1800" b="1" spc="-4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el</a:t>
            </a:r>
            <a:r>
              <a:rPr sz="1800" b="1" spc="-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Modelo</a:t>
            </a:r>
            <a:r>
              <a:rPr sz="1800" b="1" spc="-1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al</a:t>
            </a:r>
            <a:r>
              <a:rPr sz="1800" b="1" spc="-3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Panel</a:t>
            </a:r>
            <a:r>
              <a:rPr sz="1800" b="1" spc="-10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de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Administración.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275" y="1257300"/>
            <a:ext cx="5934075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0841" y="739457"/>
            <a:ext cx="54425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Ingresar</a:t>
            </a:r>
            <a:r>
              <a:rPr sz="1800" b="1" spc="-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información</a:t>
            </a:r>
            <a:r>
              <a:rPr sz="1800" b="1" spc="-1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al</a:t>
            </a:r>
            <a:r>
              <a:rPr sz="1800" b="1" spc="-2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modelo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por</a:t>
            </a:r>
            <a:r>
              <a:rPr sz="1800" b="1" spc="-2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el</a:t>
            </a:r>
            <a:r>
              <a:rPr sz="18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Panel</a:t>
            </a:r>
            <a:r>
              <a:rPr sz="18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de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Administración.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50" y="1362075"/>
            <a:ext cx="547687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1742" y="722249"/>
            <a:ext cx="5328920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Realizar</a:t>
            </a:r>
            <a:r>
              <a:rPr sz="1800" b="1" spc="-2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la</a:t>
            </a:r>
            <a:r>
              <a:rPr sz="1800" b="1" spc="6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consulta</a:t>
            </a:r>
            <a:r>
              <a:rPr sz="1800" b="1" spc="-7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de</a:t>
            </a:r>
            <a:r>
              <a:rPr sz="18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todo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lo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 ingresado</a:t>
            </a:r>
            <a:r>
              <a:rPr sz="1800" b="1" spc="-7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en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el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modelo</a:t>
            </a:r>
            <a:r>
              <a:rPr sz="1800" b="1" spc="-9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desde</a:t>
            </a:r>
            <a:r>
              <a:rPr sz="1800" b="1" spc="-2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el</a:t>
            </a:r>
            <a:r>
              <a:rPr sz="1800" b="1" spc="5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views.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" y="1123950"/>
            <a:ext cx="6429375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0841" y="739457"/>
            <a:ext cx="491680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Mostrar</a:t>
            </a:r>
            <a:r>
              <a:rPr sz="1800" b="1" spc="-3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los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datos</a:t>
            </a:r>
            <a:r>
              <a:rPr sz="1800" b="1" spc="-8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guardados</a:t>
            </a:r>
            <a:r>
              <a:rPr sz="1800" b="1" spc="-8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en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el</a:t>
            </a:r>
            <a:r>
              <a:rPr sz="1800" b="1" spc="-2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modelo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al</a:t>
            </a:r>
            <a:r>
              <a:rPr sz="1800" b="1" spc="-4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html</a:t>
            </a:r>
            <a:r>
              <a:rPr sz="1800" b="1" spc="-11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hijo.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1285875"/>
            <a:ext cx="60198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4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0" y="2009775"/>
            <a:ext cx="4572000" cy="3133725"/>
            <a:chOff x="4572000" y="2009775"/>
            <a:chExt cx="4572000" cy="3133725"/>
          </a:xfrm>
        </p:grpSpPr>
        <p:sp>
          <p:nvSpPr>
            <p:cNvPr id="4" name="object 4"/>
            <p:cNvSpPr/>
            <p:nvPr/>
          </p:nvSpPr>
          <p:spPr>
            <a:xfrm>
              <a:off x="6115050" y="2162175"/>
              <a:ext cx="3028950" cy="2981325"/>
            </a:xfrm>
            <a:custGeom>
              <a:avLst/>
              <a:gdLst/>
              <a:ahLst/>
              <a:cxnLst/>
              <a:rect l="l" t="t" r="r" b="b"/>
              <a:pathLst>
                <a:path w="3028950" h="2981325">
                  <a:moveTo>
                    <a:pt x="3028950" y="0"/>
                  </a:moveTo>
                  <a:lnTo>
                    <a:pt x="0" y="2981325"/>
                  </a:lnTo>
                  <a:lnTo>
                    <a:pt x="597789" y="2981325"/>
                  </a:lnTo>
                  <a:lnTo>
                    <a:pt x="3028950" y="588391"/>
                  </a:lnTo>
                  <a:lnTo>
                    <a:pt x="302895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8100" y="3867150"/>
              <a:ext cx="1343025" cy="10763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2009775"/>
              <a:ext cx="2743200" cy="15430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9300" y="331406"/>
            <a:ext cx="33972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001F5F"/>
                </a:solidFill>
              </a:rPr>
              <a:t>Que</a:t>
            </a:r>
            <a:r>
              <a:rPr sz="3600" spc="10" dirty="0">
                <a:solidFill>
                  <a:srgbClr val="001F5F"/>
                </a:solidFill>
              </a:rPr>
              <a:t> </a:t>
            </a:r>
            <a:r>
              <a:rPr sz="3600" dirty="0">
                <a:solidFill>
                  <a:srgbClr val="001F5F"/>
                </a:solidFill>
              </a:rPr>
              <a:t>es</a:t>
            </a:r>
            <a:r>
              <a:rPr sz="3600" spc="-35" dirty="0">
                <a:solidFill>
                  <a:srgbClr val="001F5F"/>
                </a:solidFill>
              </a:rPr>
              <a:t> </a:t>
            </a:r>
            <a:r>
              <a:rPr sz="3600" spc="-5" dirty="0">
                <a:solidFill>
                  <a:srgbClr val="001F5F"/>
                </a:solidFill>
              </a:rPr>
              <a:t>Django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836420" y="1022032"/>
            <a:ext cx="5593080" cy="5715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5" dirty="0">
                <a:latin typeface="Arial MT"/>
                <a:cs typeface="Arial MT"/>
              </a:rPr>
              <a:t>Django </a:t>
            </a:r>
            <a:r>
              <a:rPr sz="1200" dirty="0">
                <a:latin typeface="Arial MT"/>
                <a:cs typeface="Arial MT"/>
              </a:rPr>
              <a:t>es </a:t>
            </a:r>
            <a:r>
              <a:rPr sz="1200" spc="-35" dirty="0">
                <a:latin typeface="Arial MT"/>
                <a:cs typeface="Arial MT"/>
              </a:rPr>
              <a:t>un </a:t>
            </a:r>
            <a:r>
              <a:rPr sz="1200" spc="-20" dirty="0">
                <a:latin typeface="Arial MT"/>
                <a:cs typeface="Arial MT"/>
              </a:rPr>
              <a:t>framework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 </a:t>
            </a:r>
            <a:r>
              <a:rPr sz="1200" spc="-10" dirty="0">
                <a:latin typeface="Arial MT"/>
                <a:cs typeface="Arial MT"/>
              </a:rPr>
              <a:t>applications </a:t>
            </a:r>
            <a:r>
              <a:rPr sz="1200" spc="-15" dirty="0">
                <a:latin typeface="Arial MT"/>
                <a:cs typeface="Arial MT"/>
              </a:rPr>
              <a:t>web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gratuito </a:t>
            </a:r>
            <a:r>
              <a:rPr sz="1200" dirty="0">
                <a:latin typeface="Arial MT"/>
                <a:cs typeface="Arial MT"/>
              </a:rPr>
              <a:t>y de </a:t>
            </a:r>
            <a:r>
              <a:rPr sz="1200" spc="5" dirty="0">
                <a:latin typeface="Arial MT"/>
                <a:cs typeface="Arial MT"/>
              </a:rPr>
              <a:t>código </a:t>
            </a:r>
            <a:r>
              <a:rPr sz="1200" spc="-5" dirty="0">
                <a:latin typeface="Arial MT"/>
                <a:cs typeface="Arial MT"/>
              </a:rPr>
              <a:t>abierto (open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source) </a:t>
            </a:r>
            <a:r>
              <a:rPr sz="1200" spc="-5" dirty="0">
                <a:latin typeface="Arial MT"/>
                <a:cs typeface="Arial MT"/>
              </a:rPr>
              <a:t>escrito </a:t>
            </a:r>
            <a:r>
              <a:rPr sz="1200" dirty="0">
                <a:latin typeface="Arial MT"/>
                <a:cs typeface="Arial MT"/>
              </a:rPr>
              <a:t>en </a:t>
            </a:r>
            <a:r>
              <a:rPr sz="1200" spc="-35" dirty="0">
                <a:latin typeface="Arial MT"/>
                <a:cs typeface="Arial MT"/>
              </a:rPr>
              <a:t>Python.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Un </a:t>
            </a:r>
            <a:r>
              <a:rPr sz="1200" spc="-20" dirty="0">
                <a:latin typeface="Arial MT"/>
                <a:cs typeface="Arial MT"/>
              </a:rPr>
              <a:t>framework</a:t>
            </a:r>
            <a:r>
              <a:rPr sz="1200" spc="-15" dirty="0">
                <a:latin typeface="Arial MT"/>
                <a:cs typeface="Arial MT"/>
              </a:rPr>
              <a:t> web </a:t>
            </a:r>
            <a:r>
              <a:rPr sz="1200" dirty="0">
                <a:latin typeface="Arial MT"/>
                <a:cs typeface="Arial MT"/>
              </a:rPr>
              <a:t>es </a:t>
            </a:r>
            <a:r>
              <a:rPr sz="1200" spc="-35" dirty="0">
                <a:latin typeface="Arial MT"/>
                <a:cs typeface="Arial MT"/>
              </a:rPr>
              <a:t>un conjunto</a:t>
            </a:r>
            <a:r>
              <a:rPr sz="1200" spc="2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 </a:t>
            </a:r>
            <a:r>
              <a:rPr sz="1200" spc="-15" dirty="0">
                <a:latin typeface="Arial MT"/>
                <a:cs typeface="Arial MT"/>
              </a:rPr>
              <a:t>componentes</a:t>
            </a:r>
            <a:r>
              <a:rPr sz="1200" spc="30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que </a:t>
            </a:r>
            <a:r>
              <a:rPr sz="1200" spc="-3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ayudan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desarrollar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sitios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web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más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fácil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rápidamente.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58125" y="0"/>
            <a:ext cx="1285875" cy="1285875"/>
          </a:xfrm>
          <a:custGeom>
            <a:avLst/>
            <a:gdLst/>
            <a:ahLst/>
            <a:cxnLst/>
            <a:rect l="l" t="t" r="r" b="b"/>
            <a:pathLst>
              <a:path w="1285875" h="1285875">
                <a:moveTo>
                  <a:pt x="1285875" y="0"/>
                </a:moveTo>
                <a:lnTo>
                  <a:pt x="0" y="0"/>
                </a:lnTo>
                <a:lnTo>
                  <a:pt x="1285875" y="1285875"/>
                </a:lnTo>
                <a:lnTo>
                  <a:pt x="128587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2550" y="133032"/>
            <a:ext cx="3815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xxxxxxxxxxxxxxxxxxxxxxxxxxxxxxxxxxxxxxx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72225" y="38100"/>
            <a:ext cx="2771775" cy="447675"/>
            <a:chOff x="6372225" y="38100"/>
            <a:chExt cx="2771775" cy="447675"/>
          </a:xfrm>
        </p:grpSpPr>
        <p:sp>
          <p:nvSpPr>
            <p:cNvPr id="4" name="object 4"/>
            <p:cNvSpPr/>
            <p:nvPr/>
          </p:nvSpPr>
          <p:spPr>
            <a:xfrm>
              <a:off x="6372225" y="38100"/>
              <a:ext cx="2771775" cy="447675"/>
            </a:xfrm>
            <a:custGeom>
              <a:avLst/>
              <a:gdLst/>
              <a:ahLst/>
              <a:cxnLst/>
              <a:rect l="l" t="t" r="r" b="b"/>
              <a:pathLst>
                <a:path w="2771775" h="447675">
                  <a:moveTo>
                    <a:pt x="2771775" y="0"/>
                  </a:moveTo>
                  <a:lnTo>
                    <a:pt x="206248" y="0"/>
                  </a:lnTo>
                  <a:lnTo>
                    <a:pt x="0" y="447675"/>
                  </a:lnTo>
                  <a:lnTo>
                    <a:pt x="2761360" y="442849"/>
                  </a:lnTo>
                  <a:lnTo>
                    <a:pt x="277177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675" y="66675"/>
              <a:ext cx="1143000" cy="4000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734" y="777557"/>
            <a:ext cx="7683500" cy="3355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4716145">
              <a:lnSpc>
                <a:spcPct val="100899"/>
              </a:lnSpc>
              <a:spcBef>
                <a:spcPts val="80"/>
              </a:spcBef>
            </a:pPr>
            <a:r>
              <a:rPr sz="1800" b="1" spc="20" dirty="0">
                <a:solidFill>
                  <a:srgbClr val="001F5F"/>
                </a:solidFill>
                <a:latin typeface="Microsoft YaHei"/>
                <a:cs typeface="Microsoft YaHei"/>
              </a:rPr>
              <a:t>Que</a:t>
            </a:r>
            <a:r>
              <a:rPr sz="1800" b="1" spc="-95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Microsoft YaHei"/>
                <a:cs typeface="Microsoft YaHei"/>
              </a:rPr>
              <a:t>es</a:t>
            </a:r>
            <a:r>
              <a:rPr sz="1800" b="1" spc="-1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Microsoft YaHei"/>
                <a:cs typeface="Microsoft YaHei"/>
              </a:rPr>
              <a:t>la</a:t>
            </a:r>
            <a:r>
              <a:rPr sz="1800" b="1" spc="-2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spc="10" dirty="0">
                <a:solidFill>
                  <a:srgbClr val="001F5F"/>
                </a:solidFill>
                <a:latin typeface="Microsoft YaHei"/>
                <a:cs typeface="Microsoft YaHei"/>
              </a:rPr>
              <a:t>Maquina</a:t>
            </a:r>
            <a:r>
              <a:rPr sz="1800" b="1" spc="-85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Microsoft YaHei"/>
                <a:cs typeface="Microsoft YaHei"/>
              </a:rPr>
              <a:t>virtual </a:t>
            </a:r>
            <a:r>
              <a:rPr sz="1800" b="1" spc="-525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Microsoft YaHei"/>
                <a:cs typeface="Microsoft YaHei"/>
              </a:rPr>
              <a:t>de</a:t>
            </a:r>
            <a:r>
              <a:rPr sz="1800" b="1" spc="-15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Microsoft YaHei"/>
                <a:cs typeface="Microsoft YaHei"/>
              </a:rPr>
              <a:t>Django</a:t>
            </a:r>
            <a:endParaRPr sz="1800">
              <a:latin typeface="Microsoft YaHei"/>
              <a:cs typeface="Microsoft YaHei"/>
            </a:endParaRPr>
          </a:p>
          <a:p>
            <a:pPr marL="902969" marR="989330">
              <a:lnSpc>
                <a:spcPct val="99900"/>
              </a:lnSpc>
              <a:spcBef>
                <a:spcPts val="2060"/>
              </a:spcBef>
            </a:pPr>
            <a:r>
              <a:rPr sz="1400" spc="-15" dirty="0">
                <a:latin typeface="Arial MT"/>
                <a:cs typeface="Arial MT"/>
              </a:rPr>
              <a:t>Un </a:t>
            </a:r>
            <a:r>
              <a:rPr sz="1400" dirty="0">
                <a:latin typeface="Arial MT"/>
                <a:cs typeface="Arial MT"/>
              </a:rPr>
              <a:t>entorno </a:t>
            </a:r>
            <a:r>
              <a:rPr sz="1400" spc="-20" dirty="0">
                <a:latin typeface="Arial MT"/>
                <a:cs typeface="Arial MT"/>
              </a:rPr>
              <a:t>virtual </a:t>
            </a:r>
            <a:r>
              <a:rPr sz="1400" spc="25" dirty="0">
                <a:latin typeface="Arial MT"/>
                <a:cs typeface="Arial MT"/>
              </a:rPr>
              <a:t>es </a:t>
            </a:r>
            <a:r>
              <a:rPr sz="1400" spc="-10" dirty="0">
                <a:latin typeface="Arial MT"/>
                <a:cs typeface="Arial MT"/>
              </a:rPr>
              <a:t>un </a:t>
            </a:r>
            <a:r>
              <a:rPr sz="1400" b="1" spc="20" dirty="0">
                <a:latin typeface="Arial"/>
                <a:cs typeface="Arial"/>
              </a:rPr>
              <a:t>entorno </a:t>
            </a:r>
            <a:r>
              <a:rPr sz="1400" b="1" spc="25" dirty="0">
                <a:latin typeface="Arial"/>
                <a:cs typeface="Arial"/>
              </a:rPr>
              <a:t>de Python </a:t>
            </a:r>
            <a:r>
              <a:rPr sz="1400" b="1" spc="20" dirty="0">
                <a:latin typeface="Arial"/>
                <a:cs typeface="Arial"/>
              </a:rPr>
              <a:t>aislado </a:t>
            </a:r>
            <a:r>
              <a:rPr sz="1400" b="1" spc="25" dirty="0">
                <a:latin typeface="Arial"/>
                <a:cs typeface="Arial"/>
              </a:rPr>
              <a:t>creado </a:t>
            </a:r>
            <a:r>
              <a:rPr sz="1400" b="1" spc="35" dirty="0">
                <a:latin typeface="Arial"/>
                <a:cs typeface="Arial"/>
              </a:rPr>
              <a:t>para </a:t>
            </a:r>
            <a:r>
              <a:rPr sz="1400" b="1" spc="25" dirty="0">
                <a:latin typeface="Arial"/>
                <a:cs typeface="Arial"/>
              </a:rPr>
              <a:t>un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proyecto</a:t>
            </a:r>
            <a:r>
              <a:rPr sz="1400" spc="15" dirty="0">
                <a:latin typeface="Arial MT"/>
                <a:cs typeface="Arial MT"/>
              </a:rPr>
              <a:t>.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Este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entorno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tiene</a:t>
            </a:r>
            <a:r>
              <a:rPr sz="1400" spc="25" dirty="0">
                <a:latin typeface="Arial MT"/>
                <a:cs typeface="Arial MT"/>
              </a:rPr>
              <a:t> su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propio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intérprete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Python,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bibliotecas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paquetes,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que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significa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que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el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intérprete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Python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las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dependencias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instaladas</a:t>
            </a:r>
            <a:r>
              <a:rPr sz="1400" spc="20" dirty="0">
                <a:latin typeface="Arial MT"/>
                <a:cs typeface="Arial MT"/>
              </a:rPr>
              <a:t> pertenecen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solo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este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proyecto.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60325">
              <a:lnSpc>
                <a:spcPct val="100000"/>
              </a:lnSpc>
              <a:spcBef>
                <a:spcPts val="1025"/>
              </a:spcBef>
            </a:pPr>
            <a:r>
              <a:rPr sz="1800" b="1" spc="20" dirty="0">
                <a:solidFill>
                  <a:srgbClr val="001F5F"/>
                </a:solidFill>
                <a:latin typeface="Microsoft YaHei"/>
                <a:cs typeface="Microsoft YaHei"/>
              </a:rPr>
              <a:t>Que</a:t>
            </a:r>
            <a:r>
              <a:rPr sz="1800" b="1" spc="-95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Microsoft YaHei"/>
                <a:cs typeface="Microsoft YaHei"/>
              </a:rPr>
              <a:t>es la </a:t>
            </a:r>
            <a:r>
              <a:rPr sz="1800" b="1" dirty="0">
                <a:solidFill>
                  <a:srgbClr val="001F5F"/>
                </a:solidFill>
                <a:latin typeface="Microsoft YaHei"/>
                <a:cs typeface="Microsoft YaHei"/>
              </a:rPr>
              <a:t>MVT</a:t>
            </a:r>
            <a:r>
              <a:rPr sz="1800" b="1" spc="-35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Microsoft YaHei"/>
                <a:cs typeface="Microsoft YaHei"/>
              </a:rPr>
              <a:t>en</a:t>
            </a:r>
            <a:r>
              <a:rPr sz="1800" b="1" spc="1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Microsoft YaHei"/>
                <a:cs typeface="Microsoft YaHei"/>
              </a:rPr>
              <a:t>Django</a:t>
            </a:r>
            <a:endParaRPr sz="1800">
              <a:latin typeface="Microsoft YaHei"/>
              <a:cs typeface="Microsoft YaHei"/>
            </a:endParaRPr>
          </a:p>
          <a:p>
            <a:pPr marL="902969" marR="5080">
              <a:lnSpc>
                <a:spcPct val="99900"/>
              </a:lnSpc>
              <a:spcBef>
                <a:spcPts val="1365"/>
              </a:spcBef>
            </a:pPr>
            <a:r>
              <a:rPr sz="1400" spc="25" dirty="0">
                <a:latin typeface="Arial MT"/>
                <a:cs typeface="Arial MT"/>
              </a:rPr>
              <a:t>En </a:t>
            </a:r>
            <a:r>
              <a:rPr sz="1400" spc="5" dirty="0">
                <a:latin typeface="Arial MT"/>
                <a:cs typeface="Arial MT"/>
              </a:rPr>
              <a:t>Django, </a:t>
            </a:r>
            <a:r>
              <a:rPr sz="1400" spc="25" dirty="0">
                <a:latin typeface="Arial MT"/>
                <a:cs typeface="Arial MT"/>
              </a:rPr>
              <a:t>el </a:t>
            </a:r>
            <a:r>
              <a:rPr sz="1400" spc="10" dirty="0">
                <a:latin typeface="Arial MT"/>
                <a:cs typeface="Arial MT"/>
              </a:rPr>
              <a:t>controlador sigue estando </a:t>
            </a:r>
            <a:r>
              <a:rPr sz="1400" spc="15" dirty="0">
                <a:latin typeface="Arial MT"/>
                <a:cs typeface="Arial MT"/>
              </a:rPr>
              <a:t>presente, </a:t>
            </a:r>
            <a:r>
              <a:rPr sz="1400" dirty="0">
                <a:latin typeface="Arial MT"/>
                <a:cs typeface="Arial MT"/>
              </a:rPr>
              <a:t>nada </a:t>
            </a:r>
            <a:r>
              <a:rPr sz="1400" spc="5" dirty="0">
                <a:latin typeface="Arial MT"/>
                <a:cs typeface="Arial MT"/>
              </a:rPr>
              <a:t>más </a:t>
            </a:r>
            <a:r>
              <a:rPr sz="1400" spc="10" dirty="0">
                <a:latin typeface="Arial MT"/>
                <a:cs typeface="Arial MT"/>
              </a:rPr>
              <a:t>que </a:t>
            </a:r>
            <a:r>
              <a:rPr sz="1400" spc="30" dirty="0">
                <a:latin typeface="Arial MT"/>
                <a:cs typeface="Arial MT"/>
              </a:rPr>
              <a:t>de </a:t>
            </a:r>
            <a:r>
              <a:rPr sz="1400" spc="-15" dirty="0">
                <a:latin typeface="Arial MT"/>
                <a:cs typeface="Arial MT"/>
              </a:rPr>
              <a:t>una </a:t>
            </a:r>
            <a:r>
              <a:rPr sz="1400" dirty="0">
                <a:latin typeface="Arial MT"/>
                <a:cs typeface="Arial MT"/>
              </a:rPr>
              <a:t>manera </a:t>
            </a:r>
            <a:r>
              <a:rPr sz="1400" spc="5" dirty="0">
                <a:latin typeface="Arial MT"/>
                <a:cs typeface="Arial MT"/>
              </a:rPr>
              <a:t> intrínseca,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ya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que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todo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el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framework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Django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el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controlador.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Modelo: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Maneja</a:t>
            </a:r>
            <a:r>
              <a:rPr sz="1400" spc="20" dirty="0">
                <a:latin typeface="Arial MT"/>
                <a:cs typeface="Arial MT"/>
              </a:rPr>
              <a:t> todo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relacionado </a:t>
            </a:r>
            <a:r>
              <a:rPr sz="1400" spc="30" dirty="0">
                <a:latin typeface="Arial MT"/>
                <a:cs typeface="Arial MT"/>
              </a:rPr>
              <a:t>con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5" dirty="0">
                <a:latin typeface="Arial MT"/>
                <a:cs typeface="Arial MT"/>
              </a:rPr>
              <a:t>información, </a:t>
            </a:r>
            <a:r>
              <a:rPr sz="1400" spc="20" dirty="0">
                <a:latin typeface="Arial MT"/>
                <a:cs typeface="Arial MT"/>
              </a:rPr>
              <a:t>esto </a:t>
            </a:r>
            <a:r>
              <a:rPr sz="1400" spc="-10" dirty="0">
                <a:latin typeface="Arial MT"/>
                <a:cs typeface="Arial MT"/>
              </a:rPr>
              <a:t>incluye </a:t>
            </a:r>
            <a:r>
              <a:rPr sz="1400" spc="30" dirty="0">
                <a:latin typeface="Arial MT"/>
                <a:cs typeface="Arial MT"/>
              </a:rPr>
              <a:t>como </a:t>
            </a:r>
            <a:r>
              <a:rPr sz="1400" spc="25" dirty="0">
                <a:latin typeface="Arial MT"/>
                <a:cs typeface="Arial MT"/>
              </a:rPr>
              <a:t>acceder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esta,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validación,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relación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los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datos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su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comportamiento.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3933825"/>
            <a:ext cx="1600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5919" y="448938"/>
            <a:ext cx="5661025" cy="73406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b="1" dirty="0">
                <a:solidFill>
                  <a:srgbClr val="001F5F"/>
                </a:solidFill>
                <a:latin typeface="Microsoft YaHei"/>
                <a:cs typeface="Microsoft YaHei"/>
              </a:rPr>
              <a:t>CREAR </a:t>
            </a:r>
            <a:r>
              <a:rPr sz="1800" b="1" spc="10" dirty="0">
                <a:solidFill>
                  <a:srgbClr val="001F5F"/>
                </a:solidFill>
                <a:latin typeface="Microsoft YaHei"/>
                <a:cs typeface="Microsoft YaHei"/>
              </a:rPr>
              <a:t>UN</a:t>
            </a:r>
            <a:r>
              <a:rPr sz="1800" b="1" spc="-4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Microsoft YaHei"/>
                <a:cs typeface="Microsoft YaHei"/>
              </a:rPr>
              <a:t>PROJECTO</a:t>
            </a:r>
            <a:r>
              <a:rPr sz="1800" b="1" spc="-65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001F5F"/>
                </a:solidFill>
                <a:latin typeface="Microsoft YaHei"/>
                <a:cs typeface="Microsoft YaHei"/>
              </a:rPr>
              <a:t>EN</a:t>
            </a:r>
            <a:r>
              <a:rPr sz="1800" b="1" spc="-4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Microsoft YaHei"/>
                <a:cs typeface="Microsoft YaHei"/>
              </a:rPr>
              <a:t>LA</a:t>
            </a:r>
            <a:r>
              <a:rPr sz="1800" b="1" spc="6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spc="5" dirty="0">
                <a:solidFill>
                  <a:srgbClr val="001F5F"/>
                </a:solidFill>
                <a:latin typeface="Microsoft YaHei"/>
                <a:cs typeface="Microsoft YaHei"/>
              </a:rPr>
              <a:t>MÁQUINA</a:t>
            </a:r>
            <a:r>
              <a:rPr sz="1800" b="1" spc="-9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Microsoft YaHei"/>
                <a:cs typeface="Microsoft YaHei"/>
              </a:rPr>
              <a:t>VIRTUAL</a:t>
            </a:r>
            <a:endParaRPr sz="1800">
              <a:latin typeface="Microsoft YaHei"/>
              <a:cs typeface="Microsoft YaHei"/>
            </a:endParaRPr>
          </a:p>
          <a:p>
            <a:pPr marR="1223645" algn="r">
              <a:lnSpc>
                <a:spcPct val="100000"/>
              </a:lnSpc>
              <a:spcBef>
                <a:spcPts val="780"/>
              </a:spcBef>
            </a:pPr>
            <a:r>
              <a:rPr sz="1400" spc="35" dirty="0">
                <a:latin typeface="Arial MT"/>
                <a:cs typeface="Arial MT"/>
              </a:rPr>
              <a:t>PAS</a:t>
            </a:r>
            <a:r>
              <a:rPr sz="1400" spc="20" dirty="0">
                <a:latin typeface="Arial MT"/>
                <a:cs typeface="Arial MT"/>
              </a:rPr>
              <a:t>O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4267200" cy="2295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8367" y="901382"/>
            <a:ext cx="6686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PAS</a:t>
            </a:r>
            <a:r>
              <a:rPr sz="1400" spc="20" dirty="0">
                <a:latin typeface="Arial MT"/>
                <a:cs typeface="Arial MT"/>
              </a:rPr>
              <a:t>O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9150" y="1181100"/>
            <a:ext cx="451485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825"/>
            <a:ext cx="400050" cy="647700"/>
          </a:xfrm>
          <a:custGeom>
            <a:avLst/>
            <a:gdLst/>
            <a:ahLst/>
            <a:cxnLst/>
            <a:rect l="l" t="t" r="r" b="b"/>
            <a:pathLst>
              <a:path w="400050" h="647700">
                <a:moveTo>
                  <a:pt x="400050" y="0"/>
                </a:moveTo>
                <a:lnTo>
                  <a:pt x="0" y="0"/>
                </a:lnTo>
                <a:lnTo>
                  <a:pt x="0" y="647700"/>
                </a:lnTo>
                <a:lnTo>
                  <a:pt x="400050" y="647700"/>
                </a:lnTo>
                <a:lnTo>
                  <a:pt x="40005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25" y="4714875"/>
            <a:ext cx="9134475" cy="323850"/>
          </a:xfrm>
          <a:custGeom>
            <a:avLst/>
            <a:gdLst/>
            <a:ahLst/>
            <a:cxnLst/>
            <a:rect l="l" t="t" r="r" b="b"/>
            <a:pathLst>
              <a:path w="9134475" h="323850">
                <a:moveTo>
                  <a:pt x="0" y="323850"/>
                </a:moveTo>
                <a:lnTo>
                  <a:pt x="9134475" y="323850"/>
                </a:lnTo>
                <a:lnTo>
                  <a:pt x="913447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142875"/>
            <a:ext cx="1581150" cy="5238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33144" y="612203"/>
            <a:ext cx="5238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Crear</a:t>
            </a:r>
            <a:r>
              <a:rPr sz="1800" b="1" spc="-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un</a:t>
            </a:r>
            <a:r>
              <a:rPr sz="1800" b="1" spc="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proyecto</a:t>
            </a:r>
            <a:r>
              <a:rPr sz="1800" b="1" spc="1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para</a:t>
            </a:r>
            <a:r>
              <a:rPr sz="18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programar</a:t>
            </a:r>
            <a:r>
              <a:rPr sz="1800" b="1" spc="-9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en</a:t>
            </a:r>
            <a:r>
              <a:rPr sz="1800" b="1" spc="2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Django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900" y="1028700"/>
            <a:ext cx="621982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825"/>
            <a:ext cx="400050" cy="647700"/>
          </a:xfrm>
          <a:custGeom>
            <a:avLst/>
            <a:gdLst/>
            <a:ahLst/>
            <a:cxnLst/>
            <a:rect l="l" t="t" r="r" b="b"/>
            <a:pathLst>
              <a:path w="400050" h="647700">
                <a:moveTo>
                  <a:pt x="400050" y="0"/>
                </a:moveTo>
                <a:lnTo>
                  <a:pt x="0" y="0"/>
                </a:lnTo>
                <a:lnTo>
                  <a:pt x="0" y="647700"/>
                </a:lnTo>
                <a:lnTo>
                  <a:pt x="400050" y="647700"/>
                </a:lnTo>
                <a:lnTo>
                  <a:pt x="40005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25" y="4714875"/>
            <a:ext cx="9134475" cy="323850"/>
          </a:xfrm>
          <a:custGeom>
            <a:avLst/>
            <a:gdLst/>
            <a:ahLst/>
            <a:cxnLst/>
            <a:rect l="l" t="t" r="r" b="b"/>
            <a:pathLst>
              <a:path w="9134475" h="323850">
                <a:moveTo>
                  <a:pt x="0" y="323850"/>
                </a:moveTo>
                <a:lnTo>
                  <a:pt x="9134475" y="323850"/>
                </a:lnTo>
                <a:lnTo>
                  <a:pt x="9134475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142875"/>
            <a:ext cx="1581150" cy="5238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86026" y="721931"/>
            <a:ext cx="54292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solidFill>
                  <a:srgbClr val="001F5F"/>
                </a:solidFill>
                <a:latin typeface="Microsoft YaHei"/>
                <a:cs typeface="Microsoft YaHei"/>
              </a:rPr>
              <a:t>D</a:t>
            </a:r>
            <a:r>
              <a:rPr sz="1400" b="1" spc="20" dirty="0">
                <a:solidFill>
                  <a:srgbClr val="001F5F"/>
                </a:solidFill>
                <a:latin typeface="Microsoft YaHei"/>
                <a:cs typeface="Microsoft YaHei"/>
              </a:rPr>
              <a:t>E</a:t>
            </a:r>
            <a:r>
              <a:rPr sz="1400" b="1" spc="-20" dirty="0">
                <a:solidFill>
                  <a:srgbClr val="001F5F"/>
                </a:solidFill>
                <a:latin typeface="Microsoft YaHei"/>
                <a:cs typeface="Microsoft YaHei"/>
              </a:rPr>
              <a:t>S</a:t>
            </a:r>
            <a:r>
              <a:rPr sz="1400" b="1" spc="25" dirty="0">
                <a:solidFill>
                  <a:srgbClr val="001F5F"/>
                </a:solidFill>
                <a:latin typeface="Microsoft YaHei"/>
                <a:cs typeface="Microsoft YaHei"/>
              </a:rPr>
              <a:t>C</a:t>
            </a:r>
            <a:r>
              <a:rPr sz="1400" b="1" spc="-10" dirty="0">
                <a:solidFill>
                  <a:srgbClr val="001F5F"/>
                </a:solidFill>
                <a:latin typeface="Microsoft YaHei"/>
                <a:cs typeface="Microsoft YaHei"/>
              </a:rPr>
              <a:t>AR</a:t>
            </a:r>
            <a:r>
              <a:rPr sz="1400" b="1" spc="50" dirty="0">
                <a:solidFill>
                  <a:srgbClr val="001F5F"/>
                </a:solidFill>
                <a:latin typeface="Microsoft YaHei"/>
                <a:cs typeface="Microsoft YaHei"/>
              </a:rPr>
              <a:t>G</a:t>
            </a:r>
            <a:r>
              <a:rPr sz="1400" b="1" spc="35" dirty="0">
                <a:solidFill>
                  <a:srgbClr val="001F5F"/>
                </a:solidFill>
                <a:latin typeface="Microsoft YaHei"/>
                <a:cs typeface="Microsoft YaHei"/>
              </a:rPr>
              <a:t>U</a:t>
            </a:r>
            <a:r>
              <a:rPr sz="1400" b="1" spc="15" dirty="0">
                <a:solidFill>
                  <a:srgbClr val="001F5F"/>
                </a:solidFill>
                <a:latin typeface="Microsoft YaHei"/>
                <a:cs typeface="Microsoft YaHei"/>
              </a:rPr>
              <a:t>E</a:t>
            </a:r>
            <a:r>
              <a:rPr sz="1400" b="1" spc="-11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400" b="1" spc="-20" dirty="0">
                <a:solidFill>
                  <a:srgbClr val="001F5F"/>
                </a:solidFill>
                <a:latin typeface="Microsoft YaHei"/>
                <a:cs typeface="Microsoft YaHei"/>
              </a:rPr>
              <a:t>L</a:t>
            </a:r>
            <a:r>
              <a:rPr sz="1400" b="1" spc="50" dirty="0">
                <a:solidFill>
                  <a:srgbClr val="001F5F"/>
                </a:solidFill>
                <a:latin typeface="Microsoft YaHei"/>
                <a:cs typeface="Microsoft YaHei"/>
              </a:rPr>
              <a:t>O</a:t>
            </a:r>
            <a:r>
              <a:rPr sz="1400" b="1" spc="15" dirty="0">
                <a:solidFill>
                  <a:srgbClr val="001F5F"/>
                </a:solidFill>
                <a:latin typeface="Microsoft YaHei"/>
                <a:cs typeface="Microsoft YaHei"/>
              </a:rPr>
              <a:t>S</a:t>
            </a:r>
            <a:r>
              <a:rPr sz="1400" b="1" spc="-155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Microsoft YaHei"/>
                <a:cs typeface="Microsoft YaHei"/>
              </a:rPr>
              <a:t>I</a:t>
            </a:r>
            <a:r>
              <a:rPr sz="1400" b="1" spc="5" dirty="0">
                <a:solidFill>
                  <a:srgbClr val="001F5F"/>
                </a:solidFill>
                <a:latin typeface="Microsoft YaHei"/>
                <a:cs typeface="Microsoft YaHei"/>
              </a:rPr>
              <a:t>N</a:t>
            </a:r>
            <a:r>
              <a:rPr sz="1400" b="1" spc="-20" dirty="0">
                <a:solidFill>
                  <a:srgbClr val="001F5F"/>
                </a:solidFill>
                <a:latin typeface="Microsoft YaHei"/>
                <a:cs typeface="Microsoft YaHei"/>
              </a:rPr>
              <a:t>S</a:t>
            </a:r>
            <a:r>
              <a:rPr sz="1400" b="1" spc="20" dirty="0">
                <a:solidFill>
                  <a:srgbClr val="001F5F"/>
                </a:solidFill>
                <a:latin typeface="Microsoft YaHei"/>
                <a:cs typeface="Microsoft YaHei"/>
              </a:rPr>
              <a:t>T</a:t>
            </a:r>
            <a:r>
              <a:rPr sz="1400" b="1" spc="-5" dirty="0">
                <a:solidFill>
                  <a:srgbClr val="001F5F"/>
                </a:solidFill>
                <a:latin typeface="Microsoft YaHei"/>
                <a:cs typeface="Microsoft YaHei"/>
              </a:rPr>
              <a:t>A</a:t>
            </a:r>
            <a:r>
              <a:rPr sz="1400" b="1" spc="-20" dirty="0">
                <a:solidFill>
                  <a:srgbClr val="001F5F"/>
                </a:solidFill>
                <a:latin typeface="Microsoft YaHei"/>
                <a:cs typeface="Microsoft YaHei"/>
              </a:rPr>
              <a:t>L</a:t>
            </a:r>
            <a:r>
              <a:rPr sz="1400" b="1" spc="-5" dirty="0">
                <a:solidFill>
                  <a:srgbClr val="001F5F"/>
                </a:solidFill>
                <a:latin typeface="Microsoft YaHei"/>
                <a:cs typeface="Microsoft YaHei"/>
              </a:rPr>
              <a:t>A</a:t>
            </a:r>
            <a:r>
              <a:rPr sz="1400" b="1" spc="15" dirty="0">
                <a:solidFill>
                  <a:srgbClr val="001F5F"/>
                </a:solidFill>
                <a:latin typeface="Microsoft YaHei"/>
                <a:cs typeface="Microsoft YaHei"/>
              </a:rPr>
              <a:t>D</a:t>
            </a:r>
            <a:r>
              <a:rPr sz="1400" b="1" spc="50" dirty="0">
                <a:solidFill>
                  <a:srgbClr val="001F5F"/>
                </a:solidFill>
                <a:latin typeface="Microsoft YaHei"/>
                <a:cs typeface="Microsoft YaHei"/>
              </a:rPr>
              <a:t>O</a:t>
            </a:r>
            <a:r>
              <a:rPr sz="1400" b="1" spc="-10" dirty="0">
                <a:solidFill>
                  <a:srgbClr val="001F5F"/>
                </a:solidFill>
                <a:latin typeface="Microsoft YaHei"/>
                <a:cs typeface="Microsoft YaHei"/>
              </a:rPr>
              <a:t>R</a:t>
            </a:r>
            <a:r>
              <a:rPr sz="1400" b="1" spc="20" dirty="0">
                <a:solidFill>
                  <a:srgbClr val="001F5F"/>
                </a:solidFill>
                <a:latin typeface="Microsoft YaHei"/>
                <a:cs typeface="Microsoft YaHei"/>
              </a:rPr>
              <a:t>E</a:t>
            </a:r>
            <a:r>
              <a:rPr sz="1400" b="1" spc="15" dirty="0">
                <a:solidFill>
                  <a:srgbClr val="001F5F"/>
                </a:solidFill>
                <a:latin typeface="Microsoft YaHei"/>
                <a:cs typeface="Microsoft YaHei"/>
              </a:rPr>
              <a:t>S</a:t>
            </a:r>
            <a:r>
              <a:rPr sz="1400" b="1" spc="-8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400" b="1" spc="15" dirty="0">
                <a:solidFill>
                  <a:srgbClr val="001F5F"/>
                </a:solidFill>
                <a:latin typeface="Microsoft YaHei"/>
                <a:cs typeface="Microsoft YaHei"/>
              </a:rPr>
              <a:t>DE</a:t>
            </a:r>
            <a:r>
              <a:rPr sz="1400" b="1" spc="-35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400" b="1" spc="10" dirty="0">
                <a:solidFill>
                  <a:srgbClr val="001F5F"/>
                </a:solidFill>
                <a:latin typeface="Microsoft YaHei"/>
                <a:cs typeface="Microsoft YaHei"/>
              </a:rPr>
              <a:t>DJ</a:t>
            </a:r>
            <a:r>
              <a:rPr sz="1400" b="1" spc="-5" dirty="0">
                <a:solidFill>
                  <a:srgbClr val="001F5F"/>
                </a:solidFill>
                <a:latin typeface="Microsoft YaHei"/>
                <a:cs typeface="Microsoft YaHei"/>
              </a:rPr>
              <a:t>A</a:t>
            </a:r>
            <a:r>
              <a:rPr sz="1400" b="1" spc="5" dirty="0">
                <a:solidFill>
                  <a:srgbClr val="001F5F"/>
                </a:solidFill>
                <a:latin typeface="Microsoft YaHei"/>
                <a:cs typeface="Microsoft YaHei"/>
              </a:rPr>
              <a:t>N</a:t>
            </a:r>
            <a:r>
              <a:rPr sz="1400" b="1" spc="50" dirty="0">
                <a:solidFill>
                  <a:srgbClr val="001F5F"/>
                </a:solidFill>
                <a:latin typeface="Microsoft YaHei"/>
                <a:cs typeface="Microsoft YaHei"/>
              </a:rPr>
              <a:t>G</a:t>
            </a:r>
            <a:r>
              <a:rPr sz="1400" b="1" spc="20" dirty="0">
                <a:solidFill>
                  <a:srgbClr val="001F5F"/>
                </a:solidFill>
                <a:latin typeface="Microsoft YaHei"/>
                <a:cs typeface="Microsoft YaHei"/>
              </a:rPr>
              <a:t>O</a:t>
            </a:r>
            <a:r>
              <a:rPr sz="1400" b="1" spc="-90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Microsoft YaHei"/>
                <a:cs typeface="Microsoft YaHei"/>
              </a:rPr>
              <a:t>A</a:t>
            </a:r>
            <a:r>
              <a:rPr sz="1400" b="1" spc="15" dirty="0">
                <a:solidFill>
                  <a:srgbClr val="001F5F"/>
                </a:solidFill>
                <a:latin typeface="Microsoft YaHei"/>
                <a:cs typeface="Microsoft YaHei"/>
              </a:rPr>
              <a:t>L</a:t>
            </a:r>
            <a:r>
              <a:rPr sz="1400" b="1" spc="-75" dirty="0">
                <a:solidFill>
                  <a:srgbClr val="001F5F"/>
                </a:solidFill>
                <a:latin typeface="Microsoft YaHei"/>
                <a:cs typeface="Microsoft YaHei"/>
              </a:rPr>
              <a:t> </a:t>
            </a:r>
            <a:r>
              <a:rPr sz="1400" b="1" spc="-25" dirty="0">
                <a:solidFill>
                  <a:srgbClr val="001F5F"/>
                </a:solidFill>
                <a:latin typeface="Microsoft YaHei"/>
                <a:cs typeface="Microsoft YaHei"/>
              </a:rPr>
              <a:t>P</a:t>
            </a:r>
            <a:r>
              <a:rPr sz="1400" b="1" spc="-10" dirty="0">
                <a:solidFill>
                  <a:srgbClr val="001F5F"/>
                </a:solidFill>
                <a:latin typeface="Microsoft YaHei"/>
                <a:cs typeface="Microsoft YaHei"/>
              </a:rPr>
              <a:t>R</a:t>
            </a:r>
            <a:r>
              <a:rPr sz="1400" b="1" spc="50" dirty="0">
                <a:solidFill>
                  <a:srgbClr val="001F5F"/>
                </a:solidFill>
                <a:latin typeface="Microsoft YaHei"/>
                <a:cs typeface="Microsoft YaHei"/>
              </a:rPr>
              <a:t>O</a:t>
            </a:r>
            <a:r>
              <a:rPr sz="1400" b="1" spc="5" dirty="0">
                <a:solidFill>
                  <a:srgbClr val="001F5F"/>
                </a:solidFill>
                <a:latin typeface="Microsoft YaHei"/>
                <a:cs typeface="Microsoft YaHei"/>
              </a:rPr>
              <a:t>J</a:t>
            </a:r>
            <a:r>
              <a:rPr sz="1400" b="1" spc="25" dirty="0">
                <a:solidFill>
                  <a:srgbClr val="001F5F"/>
                </a:solidFill>
                <a:latin typeface="Microsoft YaHei"/>
                <a:cs typeface="Microsoft YaHei"/>
              </a:rPr>
              <a:t>EC</a:t>
            </a:r>
            <a:r>
              <a:rPr sz="1400" b="1" spc="20" dirty="0">
                <a:solidFill>
                  <a:srgbClr val="001F5F"/>
                </a:solidFill>
                <a:latin typeface="Microsoft YaHei"/>
                <a:cs typeface="Microsoft YaHei"/>
              </a:rPr>
              <a:t>TO</a:t>
            </a:r>
            <a:endParaRPr sz="1400">
              <a:latin typeface="Microsoft YaHei"/>
              <a:cs typeface="Microsoft Ya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175" y="1123950"/>
            <a:ext cx="61722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550" y="133032"/>
            <a:ext cx="3815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xxxxxxxxxxxxxxxxxxxxxxxxxxxxxxxxxxxxxxx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72225" y="38100"/>
            <a:ext cx="2771775" cy="447675"/>
            <a:chOff x="6372225" y="38100"/>
            <a:chExt cx="2771775" cy="447675"/>
          </a:xfrm>
        </p:grpSpPr>
        <p:sp>
          <p:nvSpPr>
            <p:cNvPr id="4" name="object 4"/>
            <p:cNvSpPr/>
            <p:nvPr/>
          </p:nvSpPr>
          <p:spPr>
            <a:xfrm>
              <a:off x="6372225" y="38100"/>
              <a:ext cx="2771775" cy="447675"/>
            </a:xfrm>
            <a:custGeom>
              <a:avLst/>
              <a:gdLst/>
              <a:ahLst/>
              <a:cxnLst/>
              <a:rect l="l" t="t" r="r" b="b"/>
              <a:pathLst>
                <a:path w="2771775" h="447675">
                  <a:moveTo>
                    <a:pt x="2771775" y="0"/>
                  </a:moveTo>
                  <a:lnTo>
                    <a:pt x="206248" y="0"/>
                  </a:lnTo>
                  <a:lnTo>
                    <a:pt x="0" y="447675"/>
                  </a:lnTo>
                  <a:lnTo>
                    <a:pt x="2761360" y="442849"/>
                  </a:lnTo>
                  <a:lnTo>
                    <a:pt x="277177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675" y="66675"/>
              <a:ext cx="1143000" cy="4000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58925" y="600011"/>
            <a:ext cx="45307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5" dirty="0">
                <a:solidFill>
                  <a:srgbClr val="232852"/>
                </a:solidFill>
                <a:latin typeface="Microsoft YaHei"/>
                <a:cs typeface="Microsoft YaHei"/>
              </a:rPr>
              <a:t>E</a:t>
            </a:r>
            <a:r>
              <a:rPr sz="1400" b="1" spc="20" dirty="0">
                <a:solidFill>
                  <a:srgbClr val="232852"/>
                </a:solidFill>
                <a:latin typeface="Microsoft YaHei"/>
                <a:cs typeface="Microsoft YaHei"/>
              </a:rPr>
              <a:t>j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ec</a:t>
            </a:r>
            <a:r>
              <a:rPr sz="1400" b="1" spc="-10" dirty="0">
                <a:solidFill>
                  <a:srgbClr val="232852"/>
                </a:solidFill>
                <a:latin typeface="Microsoft YaHei"/>
                <a:cs typeface="Microsoft YaHei"/>
              </a:rPr>
              <a:t>u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t</a:t>
            </a:r>
            <a:r>
              <a:rPr sz="1400" b="1" spc="10" dirty="0">
                <a:solidFill>
                  <a:srgbClr val="232852"/>
                </a:solidFill>
                <a:latin typeface="Microsoft YaHei"/>
                <a:cs typeface="Microsoft YaHei"/>
              </a:rPr>
              <a:t>ar</a:t>
            </a:r>
            <a:r>
              <a:rPr sz="1400" b="1" spc="-12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4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el</a:t>
            </a:r>
            <a:r>
              <a:rPr sz="14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400" b="1" spc="40" dirty="0">
                <a:solidFill>
                  <a:srgbClr val="232852"/>
                </a:solidFill>
                <a:latin typeface="Microsoft YaHei"/>
                <a:cs typeface="Microsoft YaHei"/>
              </a:rPr>
              <a:t>p</a:t>
            </a:r>
            <a:r>
              <a:rPr sz="1400" b="1" spc="10" dirty="0">
                <a:solidFill>
                  <a:srgbClr val="232852"/>
                </a:solidFill>
                <a:latin typeface="Microsoft YaHei"/>
                <a:cs typeface="Microsoft YaHei"/>
              </a:rPr>
              <a:t>r</a:t>
            </a:r>
            <a:r>
              <a:rPr sz="1400" b="1" spc="-25" dirty="0">
                <a:solidFill>
                  <a:srgbClr val="232852"/>
                </a:solidFill>
                <a:latin typeface="Microsoft YaHei"/>
                <a:cs typeface="Microsoft YaHei"/>
              </a:rPr>
              <a:t>o</a:t>
            </a:r>
            <a:r>
              <a:rPr sz="1400" b="1" spc="20" dirty="0">
                <a:solidFill>
                  <a:srgbClr val="232852"/>
                </a:solidFill>
                <a:latin typeface="Microsoft YaHei"/>
                <a:cs typeface="Microsoft YaHei"/>
              </a:rPr>
              <a:t>y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ecto</a:t>
            </a:r>
            <a:r>
              <a:rPr sz="1400" b="1" spc="-16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y</a:t>
            </a:r>
            <a:r>
              <a:rPr sz="1400" b="1" spc="-3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4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el</a:t>
            </a:r>
            <a:r>
              <a:rPr sz="14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400" b="1" spc="45" dirty="0">
                <a:solidFill>
                  <a:srgbClr val="232852"/>
                </a:solidFill>
                <a:latin typeface="Microsoft YaHei"/>
                <a:cs typeface="Microsoft YaHei"/>
              </a:rPr>
              <a:t>m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e</a:t>
            </a:r>
            <a:r>
              <a:rPr sz="14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ns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a</a:t>
            </a:r>
            <a:r>
              <a:rPr sz="1400" b="1" spc="25" dirty="0">
                <a:solidFill>
                  <a:srgbClr val="232852"/>
                </a:solidFill>
                <a:latin typeface="Microsoft YaHei"/>
                <a:cs typeface="Microsoft YaHei"/>
              </a:rPr>
              <a:t>j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e</a:t>
            </a:r>
            <a:r>
              <a:rPr sz="1400" b="1" spc="-1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400" b="1" spc="35" dirty="0">
                <a:solidFill>
                  <a:srgbClr val="232852"/>
                </a:solidFill>
                <a:latin typeface="Microsoft YaHei"/>
                <a:cs typeface="Microsoft YaHei"/>
              </a:rPr>
              <a:t>d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e</a:t>
            </a:r>
            <a:r>
              <a:rPr sz="1400" b="1" spc="-4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400" b="1" spc="25" dirty="0">
                <a:solidFill>
                  <a:srgbClr val="232852"/>
                </a:solidFill>
                <a:latin typeface="Microsoft YaHei"/>
                <a:cs typeface="Microsoft YaHei"/>
              </a:rPr>
              <a:t>f</a:t>
            </a:r>
            <a:r>
              <a:rPr sz="14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e</a:t>
            </a:r>
            <a:r>
              <a:rPr sz="1400" b="1" spc="30" dirty="0">
                <a:solidFill>
                  <a:srgbClr val="232852"/>
                </a:solidFill>
                <a:latin typeface="Microsoft YaHei"/>
                <a:cs typeface="Microsoft YaHei"/>
              </a:rPr>
              <a:t>li</a:t>
            </a:r>
            <a:r>
              <a:rPr sz="1400" b="1" spc="20" dirty="0">
                <a:solidFill>
                  <a:srgbClr val="232852"/>
                </a:solidFill>
                <a:latin typeface="Microsoft YaHei"/>
                <a:cs typeface="Microsoft YaHei"/>
              </a:rPr>
              <a:t>c</a:t>
            </a:r>
            <a:r>
              <a:rPr sz="1400" b="1" spc="30" dirty="0">
                <a:solidFill>
                  <a:srgbClr val="232852"/>
                </a:solidFill>
                <a:latin typeface="Microsoft YaHei"/>
                <a:cs typeface="Microsoft YaHei"/>
              </a:rPr>
              <a:t>i</a:t>
            </a:r>
            <a:r>
              <a:rPr sz="1400" b="1" spc="15" dirty="0">
                <a:solidFill>
                  <a:srgbClr val="232852"/>
                </a:solidFill>
                <a:latin typeface="Microsoft YaHei"/>
                <a:cs typeface="Microsoft YaHei"/>
              </a:rPr>
              <a:t>ta</a:t>
            </a:r>
            <a:r>
              <a:rPr sz="1400" b="1" spc="20" dirty="0">
                <a:solidFill>
                  <a:srgbClr val="232852"/>
                </a:solidFill>
                <a:latin typeface="Microsoft YaHei"/>
                <a:cs typeface="Microsoft YaHei"/>
              </a:rPr>
              <a:t>c</a:t>
            </a:r>
            <a:r>
              <a:rPr sz="1400" b="1" spc="-45" dirty="0">
                <a:solidFill>
                  <a:srgbClr val="232852"/>
                </a:solidFill>
                <a:latin typeface="Microsoft YaHei"/>
                <a:cs typeface="Microsoft YaHei"/>
              </a:rPr>
              <a:t>i</a:t>
            </a:r>
            <a:r>
              <a:rPr sz="1400" b="1" spc="-25" dirty="0">
                <a:solidFill>
                  <a:srgbClr val="232852"/>
                </a:solidFill>
                <a:latin typeface="Microsoft YaHei"/>
                <a:cs typeface="Microsoft YaHei"/>
              </a:rPr>
              <a:t>o</a:t>
            </a:r>
            <a:r>
              <a:rPr sz="1400" b="1" spc="-15" dirty="0">
                <a:solidFill>
                  <a:srgbClr val="232852"/>
                </a:solidFill>
                <a:latin typeface="Microsoft YaHei"/>
                <a:cs typeface="Microsoft YaHei"/>
              </a:rPr>
              <a:t>n</a:t>
            </a:r>
            <a:r>
              <a:rPr sz="1400" b="1" spc="5" dirty="0">
                <a:solidFill>
                  <a:srgbClr val="232852"/>
                </a:solidFill>
                <a:latin typeface="Microsoft YaHei"/>
                <a:cs typeface="Microsoft YaHei"/>
              </a:rPr>
              <a:t>es.</a:t>
            </a:r>
            <a:endParaRPr sz="1400">
              <a:latin typeface="Microsoft YaHei"/>
              <a:cs typeface="Microsoft YaHe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875" y="885825"/>
            <a:ext cx="5856097" cy="18002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595" y="2815717"/>
            <a:ext cx="5827141" cy="16610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72025"/>
            <a:ext cx="9144000" cy="361950"/>
            <a:chOff x="0" y="4772025"/>
            <a:chExt cx="9144000" cy="361950"/>
          </a:xfrm>
        </p:grpSpPr>
        <p:sp>
          <p:nvSpPr>
            <p:cNvPr id="3" name="object 3"/>
            <p:cNvSpPr/>
            <p:nvPr/>
          </p:nvSpPr>
          <p:spPr>
            <a:xfrm>
              <a:off x="0" y="4876800"/>
              <a:ext cx="6943725" cy="257175"/>
            </a:xfrm>
            <a:custGeom>
              <a:avLst/>
              <a:gdLst/>
              <a:ahLst/>
              <a:cxnLst/>
              <a:rect l="l" t="t" r="r" b="b"/>
              <a:pathLst>
                <a:path w="6943725" h="257175">
                  <a:moveTo>
                    <a:pt x="6943725" y="0"/>
                  </a:moveTo>
                  <a:lnTo>
                    <a:pt x="0" y="6565"/>
                  </a:lnTo>
                  <a:lnTo>
                    <a:pt x="2730" y="257175"/>
                  </a:lnTo>
                  <a:lnTo>
                    <a:pt x="6814058" y="247990"/>
                  </a:lnTo>
                  <a:lnTo>
                    <a:pt x="69437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96100" y="4772025"/>
              <a:ext cx="2247900" cy="361950"/>
            </a:xfrm>
            <a:custGeom>
              <a:avLst/>
              <a:gdLst/>
              <a:ahLst/>
              <a:cxnLst/>
              <a:rect l="l" t="t" r="r" b="b"/>
              <a:pathLst>
                <a:path w="2247900" h="361950">
                  <a:moveTo>
                    <a:pt x="2247900" y="0"/>
                  </a:moveTo>
                  <a:lnTo>
                    <a:pt x="167258" y="0"/>
                  </a:lnTo>
                  <a:lnTo>
                    <a:pt x="0" y="361950"/>
                  </a:lnTo>
                  <a:lnTo>
                    <a:pt x="2239391" y="358096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525" y="19050"/>
            <a:ext cx="6505575" cy="561975"/>
          </a:xfrm>
          <a:custGeom>
            <a:avLst/>
            <a:gdLst/>
            <a:ahLst/>
            <a:cxnLst/>
            <a:rect l="l" t="t" r="r" b="b"/>
            <a:pathLst>
              <a:path w="6505575" h="561975">
                <a:moveTo>
                  <a:pt x="0" y="0"/>
                </a:moveTo>
                <a:lnTo>
                  <a:pt x="2482" y="561975"/>
                </a:lnTo>
                <a:lnTo>
                  <a:pt x="6266307" y="541401"/>
                </a:lnTo>
                <a:lnTo>
                  <a:pt x="6505575" y="3301"/>
                </a:lnTo>
                <a:lnTo>
                  <a:pt x="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2550" y="133032"/>
            <a:ext cx="3815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xxxxxxxxxxxxxxxxxxxxxxxxxxxxxxxxxxxxxxx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72225" y="38100"/>
            <a:ext cx="2771775" cy="447675"/>
            <a:chOff x="6372225" y="38100"/>
            <a:chExt cx="2771775" cy="447675"/>
          </a:xfrm>
        </p:grpSpPr>
        <p:sp>
          <p:nvSpPr>
            <p:cNvPr id="8" name="object 8"/>
            <p:cNvSpPr/>
            <p:nvPr/>
          </p:nvSpPr>
          <p:spPr>
            <a:xfrm>
              <a:off x="6372225" y="38100"/>
              <a:ext cx="2771775" cy="447675"/>
            </a:xfrm>
            <a:custGeom>
              <a:avLst/>
              <a:gdLst/>
              <a:ahLst/>
              <a:cxnLst/>
              <a:rect l="l" t="t" r="r" b="b"/>
              <a:pathLst>
                <a:path w="2771775" h="447675">
                  <a:moveTo>
                    <a:pt x="2771775" y="0"/>
                  </a:moveTo>
                  <a:lnTo>
                    <a:pt x="206248" y="0"/>
                  </a:lnTo>
                  <a:lnTo>
                    <a:pt x="0" y="447675"/>
                  </a:lnTo>
                  <a:lnTo>
                    <a:pt x="2761360" y="442849"/>
                  </a:lnTo>
                  <a:lnTo>
                    <a:pt x="277177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675" y="66675"/>
              <a:ext cx="1143000" cy="40005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1438275"/>
            <a:ext cx="7802377" cy="27813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84880" y="767968"/>
            <a:ext cx="235267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5" dirty="0">
                <a:solidFill>
                  <a:srgbClr val="232852"/>
                </a:solidFill>
                <a:latin typeface="Microsoft YaHei"/>
                <a:cs typeface="Microsoft YaHei"/>
              </a:rPr>
              <a:t>Crear</a:t>
            </a:r>
            <a:r>
              <a:rPr sz="1800" b="1" spc="-4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20" dirty="0">
                <a:solidFill>
                  <a:srgbClr val="232852"/>
                </a:solidFill>
                <a:latin typeface="Microsoft YaHei"/>
                <a:cs typeface="Microsoft YaHei"/>
              </a:rPr>
              <a:t>una</a:t>
            </a:r>
            <a:r>
              <a:rPr sz="1800" b="1" spc="-95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232852"/>
                </a:solidFill>
                <a:latin typeface="Microsoft YaHei"/>
                <a:cs typeface="Microsoft YaHei"/>
              </a:rPr>
              <a:t>Apps</a:t>
            </a:r>
            <a:r>
              <a:rPr sz="1800" b="1" spc="-30" dirty="0">
                <a:solidFill>
                  <a:srgbClr val="232852"/>
                </a:solidFill>
                <a:latin typeface="Microsoft YaHei"/>
                <a:cs typeface="Microsoft YaHei"/>
              </a:rPr>
              <a:t> </a:t>
            </a:r>
            <a:r>
              <a:rPr sz="1800" b="1" spc="-10" dirty="0">
                <a:solidFill>
                  <a:srgbClr val="232852"/>
                </a:solidFill>
                <a:latin typeface="Microsoft YaHei"/>
                <a:cs typeface="Microsoft YaHei"/>
              </a:rPr>
              <a:t>core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Presentación en pantalla (16:9)</PresentationFormat>
  <Slides>26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Office Theme</vt:lpstr>
      <vt:lpstr>Presentación de PowerPoint</vt:lpstr>
      <vt:lpstr>xxxxxxxxxxxxxxxxxxxxxxxxxxxxxxxxxxxxxxx</vt:lpstr>
      <vt:lpstr>Que es Django</vt:lpstr>
      <vt:lpstr>xxxxxxxxxxxxxxxxxxxxxxxxxxxxxxxxxxxxxxx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es la Carpeta Templates?</vt:lpstr>
      <vt:lpstr>Esta carpeta contiene todo los archivos de estilos: cs  s y scss, archivos de comportamientos JavaScript, i  mágenes incluidas dentro del theme y el archivo checkout.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Que es un modelo en Django</vt:lpstr>
      <vt:lpstr>Presentación de PowerPoint</vt:lpstr>
      <vt:lpstr>Migrar el Modelo a la base del Panel de Administración.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44</cp:revision>
  <dcterms:created xsi:type="dcterms:W3CDTF">2022-08-19T23:26:19Z</dcterms:created>
  <dcterms:modified xsi:type="dcterms:W3CDTF">2022-08-19T23:36:58Z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2022-08-16T00:00:00Z</vt:filetime>
  </property>
  <property fmtid="{D5CDD505-2E9C-101B-9397-08002B2CF9AE}" pid="3" name="LastSaved">
    <vt:filetime>2022-08-19T00:00:00Z</vt:filetime>
  </property>
</Properties>
</file>