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.png" ContentType="image/png"/>
  <Override PartName="/ppt/media/image2.png" ContentType="image/png"/>
  <Override PartName="/ppt/media/image3.wmf" ContentType="image/x-wmf"/>
  <Override PartName="/ppt/media/image4.wmf" ContentType="image/x-wmf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3F04195-8FD7-4BA3-B67A-0034C4CC315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D347B24-E206-4B54-8BA5-D7852426DF99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D1F2AC8-8D47-4AC4-A9FF-7E8111D41D06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47D0784C-1BD0-4C36-95F8-8F84DB73BC04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652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A3D0827-814C-4E38-9765-DE7E0A03C145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74840" y="393120"/>
            <a:ext cx="7592760" cy="1325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04236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609520" y="3455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7484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04236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5609520" y="3923640"/>
            <a:ext cx="2444760" cy="426960"/>
          </a:xfrm>
          <a:prstGeom prst="rect">
            <a:avLst/>
          </a:prstGeom>
        </p:spPr>
        <p:txBody>
          <a:bodyPr lIns="0" rIns="0" tIns="0" bIns="0">
            <a:normAutofit fontScale="1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89532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365720" y="3923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7484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365720" y="3455640"/>
            <a:ext cx="3705120" cy="4269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4840" y="3923640"/>
            <a:ext cx="7592760" cy="426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3400" cy="740376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7280" cy="631296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1040" cy="415260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5200" cy="249984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1240" cy="248724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6720" cy="16113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760" cy="756108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135640" y="1404360"/>
            <a:ext cx="4615560" cy="280944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Clique para editar o texto Título</a:t>
            </a:r>
            <a:endParaRPr b="0" lang="pt-BR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135640" y="4212720"/>
            <a:ext cx="4615560" cy="2809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Clique para editar o texto subtítulo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-10080" y="0"/>
            <a:ext cx="7998480" cy="756108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5783400" y="1927080"/>
            <a:ext cx="1352880" cy="307620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3320" cy="6706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pt-BR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2120" y="248040"/>
            <a:ext cx="12098160" cy="97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8232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5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/>
          </p:nvPr>
        </p:nvSpPr>
        <p:spPr>
          <a:xfrm>
            <a:off x="12770640" y="7189200"/>
            <a:ext cx="671760" cy="3171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D67761-C607-4101-81B7-AD0821ECDF77}" type="slidenum">
              <a:rPr b="0" lang="pt-BR" sz="1470" spc="-1" strike="noStrike">
                <a:solidFill>
                  <a:srgbClr val="8b8b8b"/>
                </a:solidFill>
                <a:latin typeface="Simplon BP Regular"/>
              </a:rPr>
              <a:t>&lt;número&gt;</a:t>
            </a:fld>
            <a:endParaRPr b="0" lang="pt-BR" sz="147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/>
          </p:nvPr>
        </p:nvSpPr>
        <p:spPr>
          <a:xfrm>
            <a:off x="672120" y="148680"/>
            <a:ext cx="5245920" cy="250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7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7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" y="0"/>
            <a:ext cx="20304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600840" y="61200"/>
            <a:ext cx="12154320" cy="592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228240" y="1324800"/>
            <a:ext cx="12936240" cy="316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261360" y="23040"/>
            <a:ext cx="12154320" cy="421920"/>
          </a:xfrm>
          <a:prstGeom prst="rect">
            <a:avLst/>
          </a:prstGeom>
        </p:spPr>
        <p:txBody>
          <a:bodyPr lIns="81000" rIns="81000" tIns="40680" bIns="40680" anchor="ctr">
            <a:noAutofit/>
          </a:bodyPr>
          <a:p>
            <a:pPr>
              <a:lnSpc>
                <a:spcPct val="100000"/>
              </a:lnSpc>
            </a:pPr>
            <a:r>
              <a:rPr b="0" lang="pt-BR" sz="1770" spc="-1" strike="noStrike">
                <a:solidFill>
                  <a:srgbClr val="a02bff"/>
                </a:solidFill>
                <a:latin typeface="Simplon BP Bold"/>
                <a:ea typeface="Verdana"/>
              </a:rPr>
              <a:t>CLIQUE PARA EDITAR O ESTILO DO TÍTULO MESTRE</a:t>
            </a:r>
            <a:endParaRPr b="0" lang="pt-BR" sz="17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390240" y="444600"/>
            <a:ext cx="12073680" cy="293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83"/>
              </a:spcBef>
              <a:tabLst>
                <a:tab algn="l" pos="0"/>
              </a:tabLst>
            </a:pPr>
            <a:r>
              <a:rPr b="0" lang="pt-BR" sz="1910" spc="-1" strike="noStrike">
                <a:solidFill>
                  <a:srgbClr val="4d4d4d"/>
                </a:solidFill>
                <a:latin typeface="Simplon Oi Headline"/>
              </a:rPr>
              <a:t>Clique para editar o texto mestre</a:t>
            </a:r>
            <a:endParaRPr b="0" lang="pt-BR" sz="19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2979440" y="7251480"/>
            <a:ext cx="676440" cy="4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B57D564-5AC2-4BE5-A9C1-D23BFFCC4AE9}" type="slidenum">
              <a:rPr b="0" lang="en-US" sz="1620" spc="-1" strike="noStrike">
                <a:solidFill>
                  <a:srgbClr val="4d4d4d"/>
                </a:solidFill>
                <a:latin typeface="Simplon BP Regular"/>
                <a:ea typeface="ＭＳ Ｐゴシック"/>
              </a:rPr>
              <a:t>&lt;número&gt;</a:t>
            </a:fld>
            <a:endParaRPr b="0" lang="pt-BR" sz="162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360" y="0"/>
            <a:ext cx="20304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74840" y="393120"/>
            <a:ext cx="7592760" cy="2859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5292"/>
              </a:lnSpc>
            </a:pPr>
            <a:r>
              <a:rPr b="0" lang="en-US" sz="5290" spc="-1" strike="noStrike">
                <a:solidFill>
                  <a:srgbClr val="4d4d4d"/>
                </a:solidFill>
                <a:latin typeface="Simplon Oi Headline"/>
              </a:rPr>
              <a:t>Insira o Título do projeto aqui. LOREM IPSUM DOLOR SIT AMET HAS ID CIBO QUIDAM</a:t>
            </a:r>
            <a:endParaRPr b="0" lang="pt-BR" sz="52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/>
          </p:nvPr>
        </p:nvSpPr>
        <p:spPr>
          <a:xfrm>
            <a:off x="9721440" y="6871680"/>
            <a:ext cx="3138480" cy="402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70" spc="-1" strike="noStrike">
                <a:solidFill>
                  <a:srgbClr val="4d4d4d"/>
                </a:solidFill>
                <a:latin typeface="Simplon BP Regular"/>
              </a:rPr>
              <a:t>MATERIAL CONFIDENCIAL  |  SLIDE Nº </a:t>
            </a:r>
            <a:fld id="{7074A903-6C5F-4C45-9F7E-4083DB528D2A}" type="slidenum">
              <a:rPr b="0" lang="en-US" sz="1470" spc="-1" strike="noStrike">
                <a:solidFill>
                  <a:srgbClr val="4d4d4d"/>
                </a:solidFill>
                <a:latin typeface="Simplon BP Bold"/>
              </a:rPr>
              <a:t>&lt;número&gt;</a:t>
            </a:fld>
            <a:endParaRPr b="0" lang="pt-BR" sz="147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74840" y="3455640"/>
            <a:ext cx="7592760" cy="89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ts val="2058"/>
              </a:lnSpc>
              <a:tabLst>
                <a:tab algn="l" pos="0"/>
              </a:tabLst>
            </a:pPr>
            <a:r>
              <a:rPr b="0" lang="en-US" sz="2060" spc="-1" strike="noStrike">
                <a:solidFill>
                  <a:srgbClr val="4d4d4d"/>
                </a:solidFill>
                <a:latin typeface="Simplon BP"/>
              </a:rPr>
              <a:t>Lorem ipsum dolor sit amet Lorem ipsum dolor sit amet lorem ipsum dolor sit amet Lorem ipsum dolor sit amet </a:t>
            </a:r>
            <a:endParaRPr b="0" lang="pt-BR" sz="206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058"/>
              </a:lnSpc>
              <a:tabLst>
                <a:tab algn="l" pos="0"/>
              </a:tabLst>
            </a:pPr>
            <a:endParaRPr b="0" lang="pt-BR" sz="206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058"/>
              </a:lnSpc>
              <a:tabLst>
                <a:tab algn="l" pos="0"/>
              </a:tabLst>
            </a:pPr>
            <a:endParaRPr b="0" lang="pt-BR" sz="206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docs.microsoft.com/en-us/azure/architecture/solution-ideas/articles/ai-at-the-edge" TargetMode="External"/><Relationship Id="rId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docs.microsoft.com/en-us/azure/architecture/solution-ideas/articles/ai-at-the-edge" TargetMode="External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135640" y="1404360"/>
            <a:ext cx="4615560" cy="280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Reunião Semanal </a:t>
            </a:r>
            <a:endParaRPr b="0" lang="pt-BR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135640" y="4212720"/>
            <a:ext cx="4615560" cy="280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Status Report do Projeto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&lt; GOTravel!&gt;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Data: 28/09/2020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Professor.: Alexander Barreira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804720" y="1106640"/>
            <a:ext cx="6209280" cy="22356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218" name="TextShape 2"/>
          <p:cNvSpPr txBox="1"/>
          <p:nvPr/>
        </p:nvSpPr>
        <p:spPr>
          <a:xfrm>
            <a:off x="469800" y="185400"/>
            <a:ext cx="12097800" cy="799920"/>
          </a:xfrm>
          <a:prstGeom prst="rect">
            <a:avLst/>
          </a:prstGeom>
          <a:noFill/>
          <a:ln w="0"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82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Simplon Oi Headline"/>
              </a:rPr>
              <a:t>Status geral – GOTravel!</a:t>
            </a:r>
            <a:endParaRPr b="0" lang="pt-BR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 rot="10800000">
            <a:off x="7873920" y="64080"/>
            <a:ext cx="5103360" cy="689400"/>
          </a:xfrm>
          <a:prstGeom prst="round2SameRect">
            <a:avLst>
              <a:gd name="adj1" fmla="val 1056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grpSp>
        <p:nvGrpSpPr>
          <p:cNvPr id="220" name="Group 4"/>
          <p:cNvGrpSpPr/>
          <p:nvPr/>
        </p:nvGrpSpPr>
        <p:grpSpPr>
          <a:xfrm>
            <a:off x="11822760" y="245520"/>
            <a:ext cx="899280" cy="315720"/>
            <a:chOff x="11822760" y="245520"/>
            <a:chExt cx="899280" cy="315720"/>
          </a:xfrm>
        </p:grpSpPr>
        <p:sp>
          <p:nvSpPr>
            <p:cNvPr id="221" name="CustomShape 5"/>
            <p:cNvSpPr/>
            <p:nvPr/>
          </p:nvSpPr>
          <p:spPr>
            <a:xfrm>
              <a:off x="1182276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22" name="CustomShape 6"/>
            <p:cNvSpPr/>
            <p:nvPr/>
          </p:nvSpPr>
          <p:spPr>
            <a:xfrm>
              <a:off x="1216404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7"/>
            <p:cNvSpPr/>
            <p:nvPr/>
          </p:nvSpPr>
          <p:spPr>
            <a:xfrm>
              <a:off x="12431880" y="298080"/>
              <a:ext cx="210960" cy="21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8"/>
          <p:cNvSpPr/>
          <p:nvPr/>
        </p:nvSpPr>
        <p:spPr>
          <a:xfrm>
            <a:off x="1182276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Documentação</a:t>
            </a:r>
            <a:endParaRPr b="0" lang="pt-BR" sz="1180" spc="-1" strike="noStrike">
              <a:latin typeface="Arial"/>
            </a:endParaRPr>
          </a:p>
        </p:txBody>
      </p:sp>
      <p:grpSp>
        <p:nvGrpSpPr>
          <p:cNvPr id="225" name="Group 9"/>
          <p:cNvGrpSpPr/>
          <p:nvPr/>
        </p:nvGrpSpPr>
        <p:grpSpPr>
          <a:xfrm>
            <a:off x="10842480" y="245520"/>
            <a:ext cx="899280" cy="315720"/>
            <a:chOff x="10842480" y="245520"/>
            <a:chExt cx="899280" cy="315720"/>
          </a:xfrm>
        </p:grpSpPr>
        <p:sp>
          <p:nvSpPr>
            <p:cNvPr id="226" name="CustomShape 10"/>
            <p:cNvSpPr/>
            <p:nvPr/>
          </p:nvSpPr>
          <p:spPr>
            <a:xfrm>
              <a:off x="1084248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27" name="CustomShape 11"/>
            <p:cNvSpPr/>
            <p:nvPr/>
          </p:nvSpPr>
          <p:spPr>
            <a:xfrm>
              <a:off x="1092456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12"/>
            <p:cNvSpPr/>
            <p:nvPr/>
          </p:nvSpPr>
          <p:spPr>
            <a:xfrm>
              <a:off x="1146168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9" name="CustomShape 13"/>
          <p:cNvSpPr/>
          <p:nvPr/>
        </p:nvSpPr>
        <p:spPr>
          <a:xfrm>
            <a:off x="1085256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grpSp>
        <p:nvGrpSpPr>
          <p:cNvPr id="230" name="Group 14"/>
          <p:cNvGrpSpPr/>
          <p:nvPr/>
        </p:nvGrpSpPr>
        <p:grpSpPr>
          <a:xfrm>
            <a:off x="9892080" y="245520"/>
            <a:ext cx="899280" cy="315720"/>
            <a:chOff x="9892080" y="245520"/>
            <a:chExt cx="899280" cy="315720"/>
          </a:xfrm>
        </p:grpSpPr>
        <p:sp>
          <p:nvSpPr>
            <p:cNvPr id="231" name="CustomShape 15"/>
            <p:cNvSpPr/>
            <p:nvPr/>
          </p:nvSpPr>
          <p:spPr>
            <a:xfrm>
              <a:off x="989208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32" name="CustomShape 16"/>
            <p:cNvSpPr/>
            <p:nvPr/>
          </p:nvSpPr>
          <p:spPr>
            <a:xfrm>
              <a:off x="9964080" y="298080"/>
              <a:ext cx="210960" cy="21132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17"/>
            <p:cNvSpPr/>
            <p:nvPr/>
          </p:nvSpPr>
          <p:spPr>
            <a:xfrm>
              <a:off x="1023336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18"/>
            <p:cNvSpPr/>
            <p:nvPr/>
          </p:nvSpPr>
          <p:spPr>
            <a:xfrm>
              <a:off x="1050084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5" name="CustomShape 19"/>
          <p:cNvSpPr/>
          <p:nvPr/>
        </p:nvSpPr>
        <p:spPr>
          <a:xfrm>
            <a:off x="989208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grpSp>
        <p:nvGrpSpPr>
          <p:cNvPr id="236" name="Group 20"/>
          <p:cNvGrpSpPr/>
          <p:nvPr/>
        </p:nvGrpSpPr>
        <p:grpSpPr>
          <a:xfrm>
            <a:off x="8934120" y="245520"/>
            <a:ext cx="899280" cy="315720"/>
            <a:chOff x="8934120" y="245520"/>
            <a:chExt cx="899280" cy="315720"/>
          </a:xfrm>
        </p:grpSpPr>
        <p:sp>
          <p:nvSpPr>
            <p:cNvPr id="237" name="CustomShape 21"/>
            <p:cNvSpPr/>
            <p:nvPr/>
          </p:nvSpPr>
          <p:spPr>
            <a:xfrm>
              <a:off x="893412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38" name="CustomShape 22"/>
            <p:cNvSpPr/>
            <p:nvPr/>
          </p:nvSpPr>
          <p:spPr>
            <a:xfrm>
              <a:off x="9006120" y="298080"/>
              <a:ext cx="210960" cy="21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23"/>
            <p:cNvSpPr/>
            <p:nvPr/>
          </p:nvSpPr>
          <p:spPr>
            <a:xfrm>
              <a:off x="9543240" y="298080"/>
              <a:ext cx="210960" cy="2113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0" name="CustomShape 24"/>
          <p:cNvSpPr/>
          <p:nvPr/>
        </p:nvSpPr>
        <p:spPr>
          <a:xfrm>
            <a:off x="893412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Simplon BP Bold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grpSp>
        <p:nvGrpSpPr>
          <p:cNvPr id="241" name="Group 25"/>
          <p:cNvGrpSpPr/>
          <p:nvPr/>
        </p:nvGrpSpPr>
        <p:grpSpPr>
          <a:xfrm>
            <a:off x="7970760" y="245520"/>
            <a:ext cx="899280" cy="315720"/>
            <a:chOff x="7970760" y="245520"/>
            <a:chExt cx="899280" cy="315720"/>
          </a:xfrm>
        </p:grpSpPr>
        <p:sp>
          <p:nvSpPr>
            <p:cNvPr id="242" name="CustomShape 26"/>
            <p:cNvSpPr/>
            <p:nvPr/>
          </p:nvSpPr>
          <p:spPr>
            <a:xfrm>
              <a:off x="7970760" y="245520"/>
              <a:ext cx="899280" cy="315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</p:sp>
        <p:sp>
          <p:nvSpPr>
            <p:cNvPr id="243" name="CustomShape 27"/>
            <p:cNvSpPr/>
            <p:nvPr/>
          </p:nvSpPr>
          <p:spPr>
            <a:xfrm>
              <a:off x="8042760" y="298080"/>
              <a:ext cx="210960" cy="211320"/>
            </a:xfrm>
            <a:prstGeom prst="ellipse">
              <a:avLst/>
            </a:prstGeom>
            <a:solidFill>
              <a:srgbClr val="1bcf13"/>
            </a:solidFill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28"/>
            <p:cNvSpPr/>
            <p:nvPr/>
          </p:nvSpPr>
          <p:spPr>
            <a:xfrm>
              <a:off x="831204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29"/>
            <p:cNvSpPr/>
            <p:nvPr/>
          </p:nvSpPr>
          <p:spPr>
            <a:xfrm>
              <a:off x="8579880" y="298080"/>
              <a:ext cx="210960" cy="21132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6" name="CustomShape 30"/>
          <p:cNvSpPr/>
          <p:nvPr/>
        </p:nvSpPr>
        <p:spPr>
          <a:xfrm>
            <a:off x="8015760" y="5763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47" name="CustomShape 31"/>
          <p:cNvSpPr/>
          <p:nvPr/>
        </p:nvSpPr>
        <p:spPr>
          <a:xfrm>
            <a:off x="512640" y="868320"/>
            <a:ext cx="618624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PROGRESSOS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48" name="CustomShape 32"/>
          <p:cNvSpPr/>
          <p:nvPr/>
        </p:nvSpPr>
        <p:spPr>
          <a:xfrm>
            <a:off x="6814440" y="868320"/>
            <a:ext cx="61945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49" name="CustomShape 33"/>
          <p:cNvSpPr/>
          <p:nvPr/>
        </p:nvSpPr>
        <p:spPr>
          <a:xfrm>
            <a:off x="507600" y="3418920"/>
            <a:ext cx="12505320" cy="2379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Simplon Oi Headline"/>
                <a:ea typeface="Simplon Oi Headline"/>
              </a:rPr>
              <a:t>Próximos Passos/ Decisões a tomar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250" name="CustomShape 34"/>
          <p:cNvSpPr/>
          <p:nvPr/>
        </p:nvSpPr>
        <p:spPr>
          <a:xfrm>
            <a:off x="496800" y="1106640"/>
            <a:ext cx="6207480" cy="22356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tIns="105840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O que foi superado na última semana </a:t>
            </a:r>
            <a:endParaRPr b="0" lang="pt-BR" sz="20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</a:rPr>
              <a:t>Definição de dados a serem enviados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</a:rPr>
              <a:t>Criação da ListaObj no spring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</a:rPr>
              <a:t>Criação do endpoint para download do arquivo de dados exportados</a:t>
            </a:r>
            <a:endParaRPr b="0" lang="pt-BR" sz="1300" spc="-1" strike="noStrike">
              <a:latin typeface="Arial"/>
            </a:endParaRPr>
          </a:p>
          <a:p>
            <a:pPr marL="25164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</a:rPr>
              <a:t>Estilização da validação de dados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51" name="CustomShape 35"/>
          <p:cNvSpPr/>
          <p:nvPr/>
        </p:nvSpPr>
        <p:spPr>
          <a:xfrm>
            <a:off x="6845040" y="1121760"/>
            <a:ext cx="6163920" cy="110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Pontos de riscos ou assuntos que devem ser resolvidos com urgência para o bom andamento do projeto</a:t>
            </a:r>
            <a:endParaRPr b="0" lang="pt-BR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00" spc="-1" strike="noStrike">
                <a:solidFill>
                  <a:srgbClr val="000000"/>
                </a:solidFill>
                <a:latin typeface="Calibri"/>
              </a:rPr>
              <a:t>Problema com endpoints no heroku.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  <p:graphicFrame>
        <p:nvGraphicFramePr>
          <p:cNvPr id="252" name="Table 36"/>
          <p:cNvGraphicFramePr/>
          <p:nvPr/>
        </p:nvGraphicFramePr>
        <p:xfrm>
          <a:off x="430560" y="3709080"/>
          <a:ext cx="12087360" cy="898560"/>
        </p:xfrm>
        <a:graphic>
          <a:graphicData uri="http://schemas.openxmlformats.org/drawingml/2006/table">
            <a:tbl>
              <a:tblPr/>
              <a:tblGrid>
                <a:gridCol w="3022200"/>
                <a:gridCol w="3022200"/>
                <a:gridCol w="3021840"/>
                <a:gridCol w="3021120"/>
              </a:tblGrid>
              <a:tr h="701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Backend</a:t>
                      </a:r>
                      <a:endParaRPr b="0" lang="pt-BR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- </a:t>
                      </a: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revisão do padrão de projeto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33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Front end</a:t>
                      </a: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 lvl="1"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pt-BR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Wireframe da área de publicações</a:t>
                      </a:r>
                      <a:endParaRPr b="0" lang="pt-BR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       revisar logoff do spring</a:t>
                      </a:r>
                      <a:endParaRPr b="0" lang="pt-BR" sz="133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Documentação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 lvl="1"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Melhorar BPMN 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 lvl="1"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Diagrama de estado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33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Frente Geral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Atualizar Desenho de arquitetura</a:t>
                      </a:r>
                      <a:endParaRPr b="0" lang="pt-BR" sz="133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53" name="CustomShape 37"/>
          <p:cNvSpPr/>
          <p:nvPr/>
        </p:nvSpPr>
        <p:spPr>
          <a:xfrm>
            <a:off x="9300960" y="309600"/>
            <a:ext cx="210960" cy="2113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8"/>
          <p:cNvSpPr/>
          <p:nvPr/>
        </p:nvSpPr>
        <p:spPr>
          <a:xfrm>
            <a:off x="9927360" y="83160"/>
            <a:ext cx="899280" cy="179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Simplon BP Bold"/>
              </a:rPr>
              <a:t>Farol do Projeto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255" name="CustomShape 39"/>
          <p:cNvSpPr/>
          <p:nvPr/>
        </p:nvSpPr>
        <p:spPr>
          <a:xfrm>
            <a:off x="11878560" y="309600"/>
            <a:ext cx="210960" cy="211320"/>
          </a:xfrm>
          <a:prstGeom prst="ellipse">
            <a:avLst/>
          </a:prstGeom>
          <a:noFill/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40"/>
          <p:cNvSpPr/>
          <p:nvPr/>
        </p:nvSpPr>
        <p:spPr>
          <a:xfrm>
            <a:off x="11878560" y="308880"/>
            <a:ext cx="210960" cy="211320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1"/>
          <p:cNvSpPr/>
          <p:nvPr/>
        </p:nvSpPr>
        <p:spPr>
          <a:xfrm>
            <a:off x="9006120" y="298080"/>
            <a:ext cx="210960" cy="211320"/>
          </a:xfrm>
          <a:prstGeom prst="ellipse">
            <a:avLst/>
          </a:prstGeom>
          <a:solidFill>
            <a:srgbClr val="00a933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2"/>
          <p:cNvSpPr/>
          <p:nvPr/>
        </p:nvSpPr>
        <p:spPr>
          <a:xfrm>
            <a:off x="10925640" y="298080"/>
            <a:ext cx="210960" cy="21132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3"/>
          <p:cNvSpPr/>
          <p:nvPr/>
        </p:nvSpPr>
        <p:spPr>
          <a:xfrm>
            <a:off x="11193840" y="298080"/>
            <a:ext cx="210960" cy="2113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 hidden="1"/>
          <p:cNvSpPr/>
          <p:nvPr/>
        </p:nvSpPr>
        <p:spPr>
          <a:xfrm>
            <a:off x="-78120" y="0"/>
            <a:ext cx="371880" cy="288000"/>
          </a:xfrm>
          <a:prstGeom prst="rect">
            <a:avLst/>
          </a:prstGeom>
          <a:solidFill>
            <a:srgbClr val="f0eee8"/>
          </a:solidFill>
          <a:ln w="9525">
            <a:solidFill>
              <a:srgbClr val="cbc3a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1" name="Group 2"/>
          <p:cNvGrpSpPr/>
          <p:nvPr/>
        </p:nvGrpSpPr>
        <p:grpSpPr>
          <a:xfrm>
            <a:off x="437040" y="1355040"/>
            <a:ext cx="13007520" cy="4339800"/>
            <a:chOff x="437040" y="1355040"/>
            <a:chExt cx="13007520" cy="4339800"/>
          </a:xfrm>
        </p:grpSpPr>
        <p:sp>
          <p:nvSpPr>
            <p:cNvPr id="262" name="Line 3"/>
            <p:cNvSpPr/>
            <p:nvPr/>
          </p:nvSpPr>
          <p:spPr>
            <a:xfrm flipH="1">
              <a:off x="10248480" y="3048120"/>
              <a:ext cx="3196080" cy="24840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round/>
              <a:headEnd len="med" type="triangle" w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3" name="Line 4"/>
            <p:cNvSpPr/>
            <p:nvPr/>
          </p:nvSpPr>
          <p:spPr>
            <a:xfrm flipH="1">
              <a:off x="3408120" y="3074760"/>
              <a:ext cx="6825600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4" name="CustomShape 5"/>
            <p:cNvSpPr/>
            <p:nvPr/>
          </p:nvSpPr>
          <p:spPr>
            <a:xfrm>
              <a:off x="5722560" y="29689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6"/>
            <p:cNvSpPr/>
            <p:nvPr/>
          </p:nvSpPr>
          <p:spPr>
            <a:xfrm>
              <a:off x="7760160" y="294264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7"/>
            <p:cNvSpPr/>
            <p:nvPr/>
          </p:nvSpPr>
          <p:spPr>
            <a:xfrm>
              <a:off x="5847480" y="2250000"/>
              <a:ext cx="1689840" cy="5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Conexão com a biblioteca  X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267" name="CustomShape 8"/>
            <p:cNvSpPr/>
            <p:nvPr/>
          </p:nvSpPr>
          <p:spPr>
            <a:xfrm>
              <a:off x="6838200" y="3636000"/>
              <a:ext cx="74988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XYZ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268" name="CustomShape 9"/>
            <p:cNvSpPr/>
            <p:nvPr/>
          </p:nvSpPr>
          <p:spPr>
            <a:xfrm>
              <a:off x="11819160" y="2226240"/>
              <a:ext cx="150804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Testes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269" name="CustomShape 10"/>
            <p:cNvSpPr/>
            <p:nvPr/>
          </p:nvSpPr>
          <p:spPr>
            <a:xfrm rot="5400000">
              <a:off x="6147720" y="2621160"/>
              <a:ext cx="481320" cy="15476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0" name="CustomShape 11"/>
            <p:cNvSpPr/>
            <p:nvPr/>
          </p:nvSpPr>
          <p:spPr>
            <a:xfrm rot="5400000">
              <a:off x="6173280" y="2449440"/>
              <a:ext cx="173880" cy="8640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1" name="CustomShape 12"/>
            <p:cNvSpPr/>
            <p:nvPr/>
          </p:nvSpPr>
          <p:spPr>
            <a:xfrm flipH="1" flipV="1" rot="5400000">
              <a:off x="7299000" y="3067920"/>
              <a:ext cx="481320" cy="652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2" name="CustomShape 13"/>
            <p:cNvSpPr/>
            <p:nvPr/>
          </p:nvSpPr>
          <p:spPr>
            <a:xfrm rot="5400000">
              <a:off x="11945160" y="2314080"/>
              <a:ext cx="397440" cy="858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f6d00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3" name="CustomShape 14"/>
            <p:cNvSpPr/>
            <p:nvPr/>
          </p:nvSpPr>
          <p:spPr>
            <a:xfrm>
              <a:off x="7795440" y="2237400"/>
              <a:ext cx="1572120" cy="53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Tela de Cadastro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274" name="CustomShape 15"/>
            <p:cNvSpPr/>
            <p:nvPr/>
          </p:nvSpPr>
          <p:spPr>
            <a:xfrm>
              <a:off x="11229840" y="2942640"/>
              <a:ext cx="211320" cy="21132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5" name="CustomShape 16"/>
            <p:cNvSpPr/>
            <p:nvPr/>
          </p:nvSpPr>
          <p:spPr>
            <a:xfrm>
              <a:off x="10190160" y="3636000"/>
              <a:ext cx="163008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Deploy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276" name="CustomShape 17"/>
            <p:cNvSpPr/>
            <p:nvPr/>
          </p:nvSpPr>
          <p:spPr>
            <a:xfrm rot="5400000">
              <a:off x="10929960" y="3229920"/>
              <a:ext cx="481320" cy="3297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f6d00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7" name="CustomShape 18"/>
            <p:cNvSpPr/>
            <p:nvPr/>
          </p:nvSpPr>
          <p:spPr>
            <a:xfrm>
              <a:off x="11618280" y="2942640"/>
              <a:ext cx="192240" cy="21132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8" name="CustomShape 19"/>
            <p:cNvSpPr/>
            <p:nvPr/>
          </p:nvSpPr>
          <p:spPr>
            <a:xfrm>
              <a:off x="7056360" y="294264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9" name="CustomShape 20"/>
            <p:cNvSpPr/>
            <p:nvPr/>
          </p:nvSpPr>
          <p:spPr>
            <a:xfrm>
              <a:off x="3081960" y="1355040"/>
              <a:ext cx="716616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770" spc="-1" strike="noStrike">
                  <a:solidFill>
                    <a:srgbClr val="000000"/>
                  </a:solidFill>
                  <a:latin typeface="Calibri"/>
                </a:rPr>
                <a:t>Sprint 2</a:t>
              </a:r>
              <a:endParaRPr b="0" lang="pt-BR" sz="1770" spc="-1" strike="noStrike">
                <a:latin typeface="Arial"/>
              </a:endParaRPr>
            </a:p>
          </p:txBody>
        </p:sp>
        <p:sp>
          <p:nvSpPr>
            <p:cNvPr id="280" name="CustomShape 21"/>
            <p:cNvSpPr/>
            <p:nvPr/>
          </p:nvSpPr>
          <p:spPr>
            <a:xfrm>
              <a:off x="10248480" y="1355040"/>
              <a:ext cx="317484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770" spc="-1" strike="noStrike">
                  <a:solidFill>
                    <a:srgbClr val="000000"/>
                  </a:solidFill>
                  <a:latin typeface="Calibri"/>
                </a:rPr>
                <a:t>Sprint 3</a:t>
              </a:r>
              <a:endParaRPr b="0" lang="pt-BR" sz="1770" spc="-1" strike="noStrike">
                <a:latin typeface="Arial"/>
              </a:endParaRPr>
            </a:p>
          </p:txBody>
        </p:sp>
        <p:sp>
          <p:nvSpPr>
            <p:cNvPr id="281" name="CustomShape 22"/>
            <p:cNvSpPr/>
            <p:nvPr/>
          </p:nvSpPr>
          <p:spPr>
            <a:xfrm>
              <a:off x="5188320" y="3636000"/>
              <a:ext cx="85176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ÇLKJH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282" name="CustomShape 23"/>
            <p:cNvSpPr/>
            <p:nvPr/>
          </p:nvSpPr>
          <p:spPr>
            <a:xfrm>
              <a:off x="8883000" y="29725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3" name="CustomShape 24"/>
            <p:cNvSpPr/>
            <p:nvPr/>
          </p:nvSpPr>
          <p:spPr>
            <a:xfrm flipV="1" rot="16200000">
              <a:off x="8577360" y="2559960"/>
              <a:ext cx="416520" cy="4064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4" name="CustomShape 25"/>
            <p:cNvSpPr/>
            <p:nvPr/>
          </p:nvSpPr>
          <p:spPr>
            <a:xfrm rot="5400000">
              <a:off x="9403200" y="3145680"/>
              <a:ext cx="466200" cy="5360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5" name="CustomShape 26"/>
            <p:cNvSpPr/>
            <p:nvPr/>
          </p:nvSpPr>
          <p:spPr>
            <a:xfrm>
              <a:off x="9798480" y="29689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6" name="CustomShape 27"/>
            <p:cNvSpPr/>
            <p:nvPr/>
          </p:nvSpPr>
          <p:spPr>
            <a:xfrm>
              <a:off x="8477640" y="3647520"/>
              <a:ext cx="178020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2 telas no React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287" name="Line 28"/>
            <p:cNvSpPr/>
            <p:nvPr/>
          </p:nvSpPr>
          <p:spPr>
            <a:xfrm flipH="1">
              <a:off x="437040" y="3077640"/>
              <a:ext cx="31752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8" name="CustomShape 29"/>
            <p:cNvSpPr/>
            <p:nvPr/>
          </p:nvSpPr>
          <p:spPr>
            <a:xfrm>
              <a:off x="441000" y="1355040"/>
              <a:ext cx="317484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770" spc="-1" strike="noStrike">
                  <a:solidFill>
                    <a:srgbClr val="000000"/>
                  </a:solidFill>
                  <a:latin typeface="Calibri"/>
                </a:rPr>
                <a:t>Sprint 1</a:t>
              </a:r>
              <a:endParaRPr b="0" lang="pt-BR" sz="1770" spc="-1" strike="noStrike">
                <a:latin typeface="Arial"/>
              </a:endParaRPr>
            </a:p>
          </p:txBody>
        </p:sp>
        <p:sp>
          <p:nvSpPr>
            <p:cNvPr id="289" name="CustomShape 30"/>
            <p:cNvSpPr/>
            <p:nvPr/>
          </p:nvSpPr>
          <p:spPr>
            <a:xfrm>
              <a:off x="4181040" y="2250000"/>
              <a:ext cx="194472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Criação do banco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290" name="CustomShape 31"/>
            <p:cNvSpPr/>
            <p:nvPr/>
          </p:nvSpPr>
          <p:spPr>
            <a:xfrm>
              <a:off x="749880" y="4261680"/>
              <a:ext cx="3174840" cy="143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52000" indent="-251640" algn="ctr">
                <a:lnSpc>
                  <a:spcPct val="100000"/>
                </a:lnSpc>
                <a:buClr>
                  <a:srgbClr val="31859c"/>
                </a:buClr>
                <a:buFont typeface="Wingdings" charset="2"/>
                <a:buChar char=""/>
              </a:pPr>
              <a:r>
                <a:rPr b="1" lang="pt-BR" sz="2940" spc="-1" strike="noStrike">
                  <a:solidFill>
                    <a:srgbClr val="31859c"/>
                  </a:solidFill>
                  <a:latin typeface="Simplon Oi Headline"/>
                </a:rPr>
                <a:t>Documentação e Fundação</a:t>
              </a:r>
              <a:endParaRPr b="0" lang="pt-BR" sz="2940" spc="-1" strike="noStrike">
                <a:latin typeface="Arial"/>
              </a:endParaRPr>
            </a:p>
          </p:txBody>
        </p:sp>
      </p:grpSp>
      <p:sp>
        <p:nvSpPr>
          <p:cNvPr id="291" name="CustomShape 32"/>
          <p:cNvSpPr/>
          <p:nvPr/>
        </p:nvSpPr>
        <p:spPr>
          <a:xfrm>
            <a:off x="423720" y="302040"/>
            <a:ext cx="12171600" cy="40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Aft>
                <a:spcPts val="882"/>
              </a:spcAft>
              <a:tabLst>
                <a:tab algn="l" pos="0"/>
              </a:tabLst>
            </a:pPr>
            <a:r>
              <a:rPr b="0" lang="pt-BR" sz="2650" spc="-1" strike="noStrike">
                <a:solidFill>
                  <a:srgbClr val="000000"/>
                </a:solidFill>
                <a:latin typeface="Simplon Oi Headline"/>
              </a:rPr>
              <a:t>Exemplo 1 de Timeline para o projeto dividido por Frente/Sprint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292" name="CustomShape 33"/>
          <p:cNvSpPr/>
          <p:nvPr/>
        </p:nvSpPr>
        <p:spPr>
          <a:xfrm>
            <a:off x="3855960" y="172116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ts val="2645"/>
              </a:lnSpc>
              <a:spcBef>
                <a:spcPts val="1176"/>
              </a:spcBef>
            </a:pPr>
            <a:r>
              <a:rPr b="0" lang="pt-BR" sz="1770" spc="-1" strike="noStrike">
                <a:solidFill>
                  <a:srgbClr val="000000"/>
                </a:solidFill>
                <a:latin typeface="Simplon Oi Headline"/>
              </a:rPr>
              <a:t>Semana1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293" name="CustomShape 34"/>
          <p:cNvSpPr/>
          <p:nvPr/>
        </p:nvSpPr>
        <p:spPr>
          <a:xfrm>
            <a:off x="5607000" y="171144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ts val="2645"/>
              </a:lnSpc>
              <a:spcBef>
                <a:spcPts val="1176"/>
              </a:spcBef>
            </a:pPr>
            <a:r>
              <a:rPr b="0" lang="pt-BR" sz="1770" spc="-1" strike="noStrike">
                <a:solidFill>
                  <a:srgbClr val="000000"/>
                </a:solidFill>
                <a:latin typeface="Simplon Oi Headline"/>
              </a:rPr>
              <a:t>Semana2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294" name="CustomShape 35"/>
          <p:cNvSpPr/>
          <p:nvPr/>
        </p:nvSpPr>
        <p:spPr>
          <a:xfrm>
            <a:off x="7197840" y="173088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ts val="2645"/>
              </a:lnSpc>
              <a:spcBef>
                <a:spcPts val="1176"/>
              </a:spcBef>
            </a:pPr>
            <a:r>
              <a:rPr b="0" lang="pt-BR" sz="1770" spc="-1" strike="noStrike">
                <a:solidFill>
                  <a:srgbClr val="000000"/>
                </a:solidFill>
                <a:latin typeface="Simplon Oi Headline"/>
              </a:rPr>
              <a:t>Semana3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295" name="Line 36"/>
          <p:cNvSpPr/>
          <p:nvPr/>
        </p:nvSpPr>
        <p:spPr>
          <a:xfrm>
            <a:off x="5053320" y="172584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6" name="Line 37"/>
          <p:cNvSpPr/>
          <p:nvPr/>
        </p:nvSpPr>
        <p:spPr>
          <a:xfrm>
            <a:off x="6763320" y="172440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7" name="Line 38"/>
          <p:cNvSpPr/>
          <p:nvPr/>
        </p:nvSpPr>
        <p:spPr>
          <a:xfrm>
            <a:off x="3412800" y="173412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8" name="Line 39"/>
          <p:cNvSpPr/>
          <p:nvPr/>
        </p:nvSpPr>
        <p:spPr>
          <a:xfrm>
            <a:off x="9997560" y="173412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9" name="CustomShape 40"/>
          <p:cNvSpPr/>
          <p:nvPr/>
        </p:nvSpPr>
        <p:spPr>
          <a:xfrm>
            <a:off x="5229360" y="4261680"/>
            <a:ext cx="3311640" cy="9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52000" indent="-251640" algn="ctr">
              <a:lnSpc>
                <a:spcPct val="100000"/>
              </a:lnSpc>
              <a:buClr>
                <a:srgbClr val="4d4d4d"/>
              </a:buClr>
              <a:buFont typeface="Wingdings" charset="2"/>
              <a:buChar char=""/>
            </a:pPr>
            <a:r>
              <a:rPr b="1" lang="pt-BR" sz="2940" spc="-1" strike="noStrike">
                <a:solidFill>
                  <a:srgbClr val="4d4d4d"/>
                </a:solidFill>
                <a:latin typeface="Simplon Oi Headline"/>
              </a:rPr>
              <a:t> </a:t>
            </a:r>
            <a:r>
              <a:rPr b="1" lang="pt-BR" sz="2940" spc="-1" strike="noStrike">
                <a:solidFill>
                  <a:srgbClr val="4d4d4d"/>
                </a:solidFill>
                <a:latin typeface="Simplon Oi Headline"/>
              </a:rPr>
              <a:t>Fundação e Construção</a:t>
            </a:r>
            <a:endParaRPr b="0" lang="pt-BR" sz="2940" spc="-1" strike="noStrike">
              <a:latin typeface="Arial"/>
            </a:endParaRPr>
          </a:p>
        </p:txBody>
      </p:sp>
      <p:sp>
        <p:nvSpPr>
          <p:cNvPr id="300" name="CustomShape 41"/>
          <p:cNvSpPr/>
          <p:nvPr/>
        </p:nvSpPr>
        <p:spPr>
          <a:xfrm>
            <a:off x="10130760" y="4109400"/>
            <a:ext cx="3311640" cy="14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52000" indent="-251640" algn="ctr">
              <a:lnSpc>
                <a:spcPct val="100000"/>
              </a:lnSpc>
              <a:buClr>
                <a:srgbClr val="f48d27"/>
              </a:buClr>
              <a:buFont typeface="Wingdings" charset="2"/>
              <a:buChar char=""/>
            </a:pPr>
            <a:r>
              <a:rPr b="1" lang="pt-BR" sz="2940" spc="-1" strike="noStrike">
                <a:solidFill>
                  <a:srgbClr val="f48d27"/>
                </a:solidFill>
                <a:latin typeface="Simplon Oi Headline"/>
              </a:rPr>
              <a:t> </a:t>
            </a:r>
            <a:r>
              <a:rPr b="1" lang="pt-BR" sz="2940" spc="-1" strike="noStrike">
                <a:solidFill>
                  <a:srgbClr val="f48d27"/>
                </a:solidFill>
                <a:latin typeface="Simplon Oi Headline"/>
              </a:rPr>
              <a:t>Construção e Implantação </a:t>
            </a:r>
            <a:endParaRPr b="0" lang="pt-BR" sz="2940" spc="-1" strike="noStrike">
              <a:latin typeface="Arial"/>
            </a:endParaRPr>
          </a:p>
        </p:txBody>
      </p:sp>
      <p:sp>
        <p:nvSpPr>
          <p:cNvPr id="301" name="CustomShape 42"/>
          <p:cNvSpPr/>
          <p:nvPr/>
        </p:nvSpPr>
        <p:spPr>
          <a:xfrm>
            <a:off x="858600" y="2916000"/>
            <a:ext cx="211320" cy="21132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2" name="CustomShape 43"/>
          <p:cNvSpPr/>
          <p:nvPr/>
        </p:nvSpPr>
        <p:spPr>
          <a:xfrm rot="16200000">
            <a:off x="-1703520" y="3060720"/>
            <a:ext cx="3947040" cy="423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Calibri"/>
              </a:rPr>
              <a:t>Front End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03" name="Line 44"/>
          <p:cNvSpPr/>
          <p:nvPr/>
        </p:nvSpPr>
        <p:spPr>
          <a:xfrm>
            <a:off x="8239680" y="172260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4" name="CustomShape 45"/>
          <p:cNvSpPr/>
          <p:nvPr/>
        </p:nvSpPr>
        <p:spPr>
          <a:xfrm>
            <a:off x="8646120" y="170856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ts val="2645"/>
              </a:lnSpc>
              <a:spcBef>
                <a:spcPts val="1176"/>
              </a:spcBef>
            </a:pPr>
            <a:r>
              <a:rPr b="0" lang="pt-BR" sz="1770" spc="-1" strike="noStrike">
                <a:solidFill>
                  <a:srgbClr val="000000"/>
                </a:solidFill>
                <a:latin typeface="Simplon Oi Headline"/>
              </a:rPr>
              <a:t>Semana4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05" name="CustomShape 46"/>
          <p:cNvSpPr/>
          <p:nvPr/>
        </p:nvSpPr>
        <p:spPr>
          <a:xfrm>
            <a:off x="3908880" y="2916000"/>
            <a:ext cx="211320" cy="211320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6" name="CustomShape 47"/>
          <p:cNvSpPr/>
          <p:nvPr/>
        </p:nvSpPr>
        <p:spPr>
          <a:xfrm rot="5400000">
            <a:off x="4410360" y="2172600"/>
            <a:ext cx="347400" cy="1138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d4d4d"/>
            </a:solidFill>
            <a:prstDash val="sysDash"/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203040" cy="16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 hidden="1"/>
          <p:cNvSpPr/>
          <p:nvPr/>
        </p:nvSpPr>
        <p:spPr>
          <a:xfrm>
            <a:off x="-78120" y="0"/>
            <a:ext cx="371880" cy="288000"/>
          </a:xfrm>
          <a:prstGeom prst="rect">
            <a:avLst/>
          </a:prstGeom>
          <a:solidFill>
            <a:srgbClr val="f0eee8"/>
          </a:solidFill>
          <a:ln w="9525">
            <a:solidFill>
              <a:srgbClr val="cbc3a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9" name="Group 2"/>
          <p:cNvGrpSpPr/>
          <p:nvPr/>
        </p:nvGrpSpPr>
        <p:grpSpPr>
          <a:xfrm>
            <a:off x="437040" y="1355040"/>
            <a:ext cx="13007520" cy="4339800"/>
            <a:chOff x="437040" y="1355040"/>
            <a:chExt cx="13007520" cy="4339800"/>
          </a:xfrm>
        </p:grpSpPr>
        <p:sp>
          <p:nvSpPr>
            <p:cNvPr id="310" name="Line 3"/>
            <p:cNvSpPr/>
            <p:nvPr/>
          </p:nvSpPr>
          <p:spPr>
            <a:xfrm flipH="1">
              <a:off x="10248480" y="3048120"/>
              <a:ext cx="3196080" cy="24840"/>
            </a:xfrm>
            <a:prstGeom prst="line">
              <a:avLst/>
            </a:prstGeom>
            <a:ln>
              <a:solidFill>
                <a:srgbClr val="ff6d00"/>
              </a:solidFill>
              <a:prstDash val="sysDash"/>
              <a:round/>
              <a:headEnd len="med" type="triangle" w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1" name="Line 4"/>
            <p:cNvSpPr/>
            <p:nvPr/>
          </p:nvSpPr>
          <p:spPr>
            <a:xfrm flipH="1">
              <a:off x="3408120" y="3074760"/>
              <a:ext cx="6825600" cy="0"/>
            </a:xfrm>
            <a:prstGeom prst="line">
              <a:avLst/>
            </a:prstGeom>
            <a:ln>
              <a:solidFill>
                <a:srgbClr val="4d4d4d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2" name="CustomShape 5"/>
            <p:cNvSpPr/>
            <p:nvPr/>
          </p:nvSpPr>
          <p:spPr>
            <a:xfrm>
              <a:off x="5722560" y="29689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3" name="CustomShape 6"/>
            <p:cNvSpPr/>
            <p:nvPr/>
          </p:nvSpPr>
          <p:spPr>
            <a:xfrm>
              <a:off x="7760160" y="294264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4" name="CustomShape 7"/>
            <p:cNvSpPr/>
            <p:nvPr/>
          </p:nvSpPr>
          <p:spPr>
            <a:xfrm>
              <a:off x="5847480" y="2250000"/>
              <a:ext cx="1689840" cy="53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Conexão com a biblioteca  X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315" name="CustomShape 8"/>
            <p:cNvSpPr/>
            <p:nvPr/>
          </p:nvSpPr>
          <p:spPr>
            <a:xfrm>
              <a:off x="6838200" y="3636000"/>
              <a:ext cx="74988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XYZ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316" name="CustomShape 9"/>
            <p:cNvSpPr/>
            <p:nvPr/>
          </p:nvSpPr>
          <p:spPr>
            <a:xfrm>
              <a:off x="11819160" y="2226240"/>
              <a:ext cx="150804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Testes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317" name="CustomShape 10"/>
            <p:cNvSpPr/>
            <p:nvPr/>
          </p:nvSpPr>
          <p:spPr>
            <a:xfrm rot="5400000">
              <a:off x="6147720" y="2621160"/>
              <a:ext cx="481320" cy="15476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8" name="CustomShape 11"/>
            <p:cNvSpPr/>
            <p:nvPr/>
          </p:nvSpPr>
          <p:spPr>
            <a:xfrm rot="5400000">
              <a:off x="6173280" y="2449440"/>
              <a:ext cx="173880" cy="8640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9" name="CustomShape 12"/>
            <p:cNvSpPr/>
            <p:nvPr/>
          </p:nvSpPr>
          <p:spPr>
            <a:xfrm flipH="1" flipV="1" rot="5400000">
              <a:off x="7299000" y="3067920"/>
              <a:ext cx="481320" cy="652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0" name="CustomShape 13"/>
            <p:cNvSpPr/>
            <p:nvPr/>
          </p:nvSpPr>
          <p:spPr>
            <a:xfrm rot="5400000">
              <a:off x="11945160" y="2314080"/>
              <a:ext cx="397440" cy="8586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f6d00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1" name="CustomShape 14"/>
            <p:cNvSpPr/>
            <p:nvPr/>
          </p:nvSpPr>
          <p:spPr>
            <a:xfrm>
              <a:off x="7795440" y="2237400"/>
              <a:ext cx="1572120" cy="53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Tela de Cadastro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322" name="CustomShape 15"/>
            <p:cNvSpPr/>
            <p:nvPr/>
          </p:nvSpPr>
          <p:spPr>
            <a:xfrm>
              <a:off x="11229840" y="2942640"/>
              <a:ext cx="211320" cy="21132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3" name="CustomShape 16"/>
            <p:cNvSpPr/>
            <p:nvPr/>
          </p:nvSpPr>
          <p:spPr>
            <a:xfrm>
              <a:off x="10190160" y="3636000"/>
              <a:ext cx="163008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Deploy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324" name="CustomShape 17"/>
            <p:cNvSpPr/>
            <p:nvPr/>
          </p:nvSpPr>
          <p:spPr>
            <a:xfrm rot="5400000">
              <a:off x="10929960" y="3229920"/>
              <a:ext cx="481320" cy="3297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ff6d00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25" name="CustomShape 18"/>
            <p:cNvSpPr/>
            <p:nvPr/>
          </p:nvSpPr>
          <p:spPr>
            <a:xfrm>
              <a:off x="11618280" y="2942640"/>
              <a:ext cx="192240" cy="211320"/>
            </a:xfrm>
            <a:prstGeom prst="ellipse">
              <a:avLst/>
            </a:prstGeom>
            <a:solidFill>
              <a:srgbClr val="ff6d00"/>
            </a:solidFill>
            <a:ln>
              <a:noFill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6" name="CustomShape 19"/>
            <p:cNvSpPr/>
            <p:nvPr/>
          </p:nvSpPr>
          <p:spPr>
            <a:xfrm>
              <a:off x="7056360" y="294264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7" name="CustomShape 20"/>
            <p:cNvSpPr/>
            <p:nvPr/>
          </p:nvSpPr>
          <p:spPr>
            <a:xfrm>
              <a:off x="3081960" y="1355040"/>
              <a:ext cx="716616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770" spc="-1" strike="noStrike">
                  <a:solidFill>
                    <a:srgbClr val="000000"/>
                  </a:solidFill>
                  <a:latin typeface="Calibri"/>
                </a:rPr>
                <a:t>Sprint 2</a:t>
              </a:r>
              <a:endParaRPr b="0" lang="pt-BR" sz="1770" spc="-1" strike="noStrike">
                <a:latin typeface="Arial"/>
              </a:endParaRPr>
            </a:p>
          </p:txBody>
        </p:sp>
        <p:sp>
          <p:nvSpPr>
            <p:cNvPr id="328" name="CustomShape 21"/>
            <p:cNvSpPr/>
            <p:nvPr/>
          </p:nvSpPr>
          <p:spPr>
            <a:xfrm>
              <a:off x="10248480" y="1355040"/>
              <a:ext cx="317484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770" spc="-1" strike="noStrike">
                  <a:solidFill>
                    <a:srgbClr val="000000"/>
                  </a:solidFill>
                  <a:latin typeface="Calibri"/>
                </a:rPr>
                <a:t>Sprint 3</a:t>
              </a:r>
              <a:endParaRPr b="0" lang="pt-BR" sz="1770" spc="-1" strike="noStrike">
                <a:latin typeface="Arial"/>
              </a:endParaRPr>
            </a:p>
          </p:txBody>
        </p:sp>
        <p:sp>
          <p:nvSpPr>
            <p:cNvPr id="329" name="CustomShape 22"/>
            <p:cNvSpPr/>
            <p:nvPr/>
          </p:nvSpPr>
          <p:spPr>
            <a:xfrm>
              <a:off x="5188320" y="3636000"/>
              <a:ext cx="85176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ÇLKJH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330" name="CustomShape 23"/>
            <p:cNvSpPr/>
            <p:nvPr/>
          </p:nvSpPr>
          <p:spPr>
            <a:xfrm>
              <a:off x="8883000" y="29725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31" name="CustomShape 24"/>
            <p:cNvSpPr/>
            <p:nvPr/>
          </p:nvSpPr>
          <p:spPr>
            <a:xfrm flipV="1" rot="16200000">
              <a:off x="8577360" y="2559960"/>
              <a:ext cx="416520" cy="4064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2" name="CustomShape 25"/>
            <p:cNvSpPr/>
            <p:nvPr/>
          </p:nvSpPr>
          <p:spPr>
            <a:xfrm rot="5400000">
              <a:off x="9403200" y="3145680"/>
              <a:ext cx="466200" cy="5360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4d4d4d"/>
              </a:solidFill>
              <a:prstDash val="sysDash"/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3" name="CustomShape 26"/>
            <p:cNvSpPr/>
            <p:nvPr/>
          </p:nvSpPr>
          <p:spPr>
            <a:xfrm>
              <a:off x="9798480" y="2968920"/>
              <a:ext cx="211320" cy="21132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34" name="CustomShape 27"/>
            <p:cNvSpPr/>
            <p:nvPr/>
          </p:nvSpPr>
          <p:spPr>
            <a:xfrm>
              <a:off x="8477640" y="3647520"/>
              <a:ext cx="178020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2 telas no React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335" name="Line 28"/>
            <p:cNvSpPr/>
            <p:nvPr/>
          </p:nvSpPr>
          <p:spPr>
            <a:xfrm flipH="1">
              <a:off x="437040" y="3077640"/>
              <a:ext cx="31752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6" name="CustomShape 29"/>
            <p:cNvSpPr/>
            <p:nvPr/>
          </p:nvSpPr>
          <p:spPr>
            <a:xfrm>
              <a:off x="441000" y="1355040"/>
              <a:ext cx="3174840" cy="42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770" spc="-1" strike="noStrike">
                  <a:solidFill>
                    <a:srgbClr val="000000"/>
                  </a:solidFill>
                  <a:latin typeface="Calibri"/>
                </a:rPr>
                <a:t>Sprint 1</a:t>
              </a:r>
              <a:endParaRPr b="0" lang="pt-BR" sz="1770" spc="-1" strike="noStrike">
                <a:latin typeface="Arial"/>
              </a:endParaRPr>
            </a:p>
          </p:txBody>
        </p:sp>
        <p:sp>
          <p:nvSpPr>
            <p:cNvPr id="337" name="CustomShape 30"/>
            <p:cNvSpPr/>
            <p:nvPr/>
          </p:nvSpPr>
          <p:spPr>
            <a:xfrm>
              <a:off x="4181040" y="2250000"/>
              <a:ext cx="1944720" cy="31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470" spc="-1" strike="noStrike">
                  <a:solidFill>
                    <a:srgbClr val="4d4d4d"/>
                  </a:solidFill>
                  <a:latin typeface="Simplon Oi Headline"/>
                </a:rPr>
                <a:t>Criação do banco</a:t>
              </a:r>
              <a:endParaRPr b="0" lang="pt-BR" sz="1470" spc="-1" strike="noStrike">
                <a:latin typeface="Arial"/>
              </a:endParaRPr>
            </a:p>
          </p:txBody>
        </p:sp>
        <p:sp>
          <p:nvSpPr>
            <p:cNvPr id="338" name="CustomShape 31"/>
            <p:cNvSpPr/>
            <p:nvPr/>
          </p:nvSpPr>
          <p:spPr>
            <a:xfrm>
              <a:off x="749880" y="4261680"/>
              <a:ext cx="3174840" cy="143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52000" indent="-251640" algn="ctr">
                <a:lnSpc>
                  <a:spcPct val="100000"/>
                </a:lnSpc>
                <a:buClr>
                  <a:srgbClr val="31859c"/>
                </a:buClr>
                <a:buFont typeface="Wingdings" charset="2"/>
                <a:buChar char=""/>
              </a:pPr>
              <a:r>
                <a:rPr b="1" lang="pt-BR" sz="2940" spc="-1" strike="noStrike">
                  <a:solidFill>
                    <a:srgbClr val="31859c"/>
                  </a:solidFill>
                  <a:latin typeface="Simplon Oi Headline"/>
                </a:rPr>
                <a:t>Documentação e Fundação</a:t>
              </a:r>
              <a:endParaRPr b="0" lang="pt-BR" sz="2940" spc="-1" strike="noStrike">
                <a:latin typeface="Arial"/>
              </a:endParaRPr>
            </a:p>
          </p:txBody>
        </p:sp>
      </p:grpSp>
      <p:sp>
        <p:nvSpPr>
          <p:cNvPr id="339" name="CustomShape 32"/>
          <p:cNvSpPr/>
          <p:nvPr/>
        </p:nvSpPr>
        <p:spPr>
          <a:xfrm>
            <a:off x="423720" y="302040"/>
            <a:ext cx="12171600" cy="40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Aft>
                <a:spcPts val="882"/>
              </a:spcAft>
              <a:tabLst>
                <a:tab algn="l" pos="0"/>
              </a:tabLst>
            </a:pPr>
            <a:r>
              <a:rPr b="0" lang="pt-BR" sz="2650" spc="-1" strike="noStrike">
                <a:solidFill>
                  <a:srgbClr val="000000"/>
                </a:solidFill>
                <a:latin typeface="Simplon Oi Headline"/>
              </a:rPr>
              <a:t>Exemplo 1 de Timeline para o projeto dividido por Frente/Sprint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340" name="CustomShape 33"/>
          <p:cNvSpPr/>
          <p:nvPr/>
        </p:nvSpPr>
        <p:spPr>
          <a:xfrm>
            <a:off x="3855960" y="172116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ts val="2645"/>
              </a:lnSpc>
              <a:spcBef>
                <a:spcPts val="1176"/>
              </a:spcBef>
            </a:pPr>
            <a:r>
              <a:rPr b="0" lang="pt-BR" sz="1770" spc="-1" strike="noStrike">
                <a:solidFill>
                  <a:srgbClr val="000000"/>
                </a:solidFill>
                <a:latin typeface="Simplon Oi Headline"/>
              </a:rPr>
              <a:t>Semana1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41" name="CustomShape 34"/>
          <p:cNvSpPr/>
          <p:nvPr/>
        </p:nvSpPr>
        <p:spPr>
          <a:xfrm>
            <a:off x="5607000" y="171144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ts val="2645"/>
              </a:lnSpc>
              <a:spcBef>
                <a:spcPts val="1176"/>
              </a:spcBef>
            </a:pPr>
            <a:r>
              <a:rPr b="0" lang="pt-BR" sz="1770" spc="-1" strike="noStrike">
                <a:solidFill>
                  <a:srgbClr val="000000"/>
                </a:solidFill>
                <a:latin typeface="Simplon Oi Headline"/>
              </a:rPr>
              <a:t>Semana2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42" name="CustomShape 35"/>
          <p:cNvSpPr/>
          <p:nvPr/>
        </p:nvSpPr>
        <p:spPr>
          <a:xfrm>
            <a:off x="7197840" y="173088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ts val="2645"/>
              </a:lnSpc>
              <a:spcBef>
                <a:spcPts val="1176"/>
              </a:spcBef>
            </a:pPr>
            <a:r>
              <a:rPr b="0" lang="pt-BR" sz="1770" spc="-1" strike="noStrike">
                <a:solidFill>
                  <a:srgbClr val="000000"/>
                </a:solidFill>
                <a:latin typeface="Simplon Oi Headline"/>
              </a:rPr>
              <a:t>Semana3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43" name="Line 36"/>
          <p:cNvSpPr/>
          <p:nvPr/>
        </p:nvSpPr>
        <p:spPr>
          <a:xfrm>
            <a:off x="5053320" y="172584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4" name="Line 37"/>
          <p:cNvSpPr/>
          <p:nvPr/>
        </p:nvSpPr>
        <p:spPr>
          <a:xfrm>
            <a:off x="6763320" y="172440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5" name="Line 38"/>
          <p:cNvSpPr/>
          <p:nvPr/>
        </p:nvSpPr>
        <p:spPr>
          <a:xfrm>
            <a:off x="3412800" y="173412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6" name="Line 39"/>
          <p:cNvSpPr/>
          <p:nvPr/>
        </p:nvSpPr>
        <p:spPr>
          <a:xfrm>
            <a:off x="9997560" y="173412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7" name="CustomShape 40"/>
          <p:cNvSpPr/>
          <p:nvPr/>
        </p:nvSpPr>
        <p:spPr>
          <a:xfrm>
            <a:off x="5229360" y="4261680"/>
            <a:ext cx="3311640" cy="9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52000" indent="-251640" algn="ctr">
              <a:lnSpc>
                <a:spcPct val="100000"/>
              </a:lnSpc>
              <a:buClr>
                <a:srgbClr val="4d4d4d"/>
              </a:buClr>
              <a:buFont typeface="Wingdings" charset="2"/>
              <a:buChar char=""/>
            </a:pPr>
            <a:r>
              <a:rPr b="1" lang="pt-BR" sz="2940" spc="-1" strike="noStrike">
                <a:solidFill>
                  <a:srgbClr val="4d4d4d"/>
                </a:solidFill>
                <a:latin typeface="Simplon Oi Headline"/>
              </a:rPr>
              <a:t> </a:t>
            </a:r>
            <a:r>
              <a:rPr b="1" lang="pt-BR" sz="2940" spc="-1" strike="noStrike">
                <a:solidFill>
                  <a:srgbClr val="4d4d4d"/>
                </a:solidFill>
                <a:latin typeface="Simplon Oi Headline"/>
              </a:rPr>
              <a:t>Fundação e Construção</a:t>
            </a:r>
            <a:endParaRPr b="0" lang="pt-BR" sz="2940" spc="-1" strike="noStrike">
              <a:latin typeface="Arial"/>
            </a:endParaRPr>
          </a:p>
        </p:txBody>
      </p:sp>
      <p:sp>
        <p:nvSpPr>
          <p:cNvPr id="348" name="CustomShape 41"/>
          <p:cNvSpPr/>
          <p:nvPr/>
        </p:nvSpPr>
        <p:spPr>
          <a:xfrm>
            <a:off x="10130760" y="4109400"/>
            <a:ext cx="3311640" cy="14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52000" indent="-251640" algn="ctr">
              <a:lnSpc>
                <a:spcPct val="100000"/>
              </a:lnSpc>
              <a:buClr>
                <a:srgbClr val="f48d27"/>
              </a:buClr>
              <a:buFont typeface="Wingdings" charset="2"/>
              <a:buChar char=""/>
            </a:pPr>
            <a:r>
              <a:rPr b="1" lang="pt-BR" sz="2940" spc="-1" strike="noStrike">
                <a:solidFill>
                  <a:srgbClr val="f48d27"/>
                </a:solidFill>
                <a:latin typeface="Simplon Oi Headline"/>
              </a:rPr>
              <a:t> </a:t>
            </a:r>
            <a:r>
              <a:rPr b="1" lang="pt-BR" sz="2940" spc="-1" strike="noStrike">
                <a:solidFill>
                  <a:srgbClr val="f48d27"/>
                </a:solidFill>
                <a:latin typeface="Simplon Oi Headline"/>
              </a:rPr>
              <a:t>Construção e Implantação </a:t>
            </a:r>
            <a:endParaRPr b="0" lang="pt-BR" sz="2940" spc="-1" strike="noStrike">
              <a:latin typeface="Arial"/>
            </a:endParaRPr>
          </a:p>
        </p:txBody>
      </p:sp>
      <p:sp>
        <p:nvSpPr>
          <p:cNvPr id="349" name="CustomShape 42"/>
          <p:cNvSpPr/>
          <p:nvPr/>
        </p:nvSpPr>
        <p:spPr>
          <a:xfrm>
            <a:off x="858600" y="2916000"/>
            <a:ext cx="211320" cy="21132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0" name="CustomShape 43"/>
          <p:cNvSpPr/>
          <p:nvPr/>
        </p:nvSpPr>
        <p:spPr>
          <a:xfrm rot="16200000">
            <a:off x="-1703520" y="3060720"/>
            <a:ext cx="3947040" cy="423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Calibri"/>
              </a:rPr>
              <a:t>Backend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51" name="Line 44"/>
          <p:cNvSpPr/>
          <p:nvPr/>
        </p:nvSpPr>
        <p:spPr>
          <a:xfrm>
            <a:off x="8239680" y="1722600"/>
            <a:ext cx="0" cy="21708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52" name="CustomShape 45"/>
          <p:cNvSpPr/>
          <p:nvPr/>
        </p:nvSpPr>
        <p:spPr>
          <a:xfrm>
            <a:off x="8646120" y="1708560"/>
            <a:ext cx="48708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noAutofit/>
          </a:bodyPr>
          <a:p>
            <a:pPr>
              <a:lnSpc>
                <a:spcPts val="2645"/>
              </a:lnSpc>
              <a:spcBef>
                <a:spcPts val="1176"/>
              </a:spcBef>
            </a:pPr>
            <a:r>
              <a:rPr b="0" lang="pt-BR" sz="1770" spc="-1" strike="noStrike">
                <a:solidFill>
                  <a:srgbClr val="000000"/>
                </a:solidFill>
                <a:latin typeface="Simplon Oi Headline"/>
              </a:rPr>
              <a:t>Semana4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53" name="CustomShape 46"/>
          <p:cNvSpPr/>
          <p:nvPr/>
        </p:nvSpPr>
        <p:spPr>
          <a:xfrm>
            <a:off x="3908880" y="2916000"/>
            <a:ext cx="211320" cy="211320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4" name="CustomShape 47"/>
          <p:cNvSpPr/>
          <p:nvPr/>
        </p:nvSpPr>
        <p:spPr>
          <a:xfrm rot="5400000">
            <a:off x="4410360" y="2172600"/>
            <a:ext cx="347400" cy="1138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d4d4d"/>
            </a:solidFill>
            <a:prstDash val="sysDash"/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203040" cy="16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2462480" y="202788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"/>
          <p:cNvSpPr/>
          <p:nvPr/>
        </p:nvSpPr>
        <p:spPr>
          <a:xfrm>
            <a:off x="10709640" y="202788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"/>
          <p:cNvSpPr/>
          <p:nvPr/>
        </p:nvSpPr>
        <p:spPr>
          <a:xfrm>
            <a:off x="11585880" y="202788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TextShape 4"/>
          <p:cNvSpPr txBox="1"/>
          <p:nvPr/>
        </p:nvSpPr>
        <p:spPr>
          <a:xfrm>
            <a:off x="261000" y="161640"/>
            <a:ext cx="12131280" cy="572040"/>
          </a:xfrm>
          <a:prstGeom prst="rect">
            <a:avLst/>
          </a:prstGeom>
          <a:noFill/>
          <a:ln w="0"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82"/>
              </a:spcAft>
            </a:pPr>
            <a:r>
              <a:rPr b="0" lang="pt-BR" sz="2650" spc="-1" strike="noStrike">
                <a:solidFill>
                  <a:srgbClr val="000000"/>
                </a:solidFill>
                <a:latin typeface="Simplon Oi Headline"/>
              </a:rPr>
              <a:t>Exemplo 2 de Timeline para o projeto por semana</a:t>
            </a:r>
            <a:endParaRPr b="0" lang="pt-BR" sz="2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16776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6"/>
          <p:cNvSpPr/>
          <p:nvPr/>
        </p:nvSpPr>
        <p:spPr>
          <a:xfrm>
            <a:off x="1060560" y="2089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7"/>
          <p:cNvSpPr/>
          <p:nvPr/>
        </p:nvSpPr>
        <p:spPr>
          <a:xfrm>
            <a:off x="192060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8"/>
          <p:cNvSpPr/>
          <p:nvPr/>
        </p:nvSpPr>
        <p:spPr>
          <a:xfrm>
            <a:off x="2796840" y="2080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9"/>
          <p:cNvSpPr/>
          <p:nvPr/>
        </p:nvSpPr>
        <p:spPr>
          <a:xfrm>
            <a:off x="367344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10"/>
          <p:cNvSpPr/>
          <p:nvPr/>
        </p:nvSpPr>
        <p:spPr>
          <a:xfrm>
            <a:off x="4549680" y="2035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1"/>
          <p:cNvSpPr/>
          <p:nvPr/>
        </p:nvSpPr>
        <p:spPr>
          <a:xfrm>
            <a:off x="542628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12"/>
          <p:cNvSpPr/>
          <p:nvPr/>
        </p:nvSpPr>
        <p:spPr>
          <a:xfrm>
            <a:off x="6302520" y="2035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13"/>
          <p:cNvSpPr/>
          <p:nvPr/>
        </p:nvSpPr>
        <p:spPr>
          <a:xfrm>
            <a:off x="717912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14"/>
          <p:cNvSpPr/>
          <p:nvPr/>
        </p:nvSpPr>
        <p:spPr>
          <a:xfrm>
            <a:off x="8011080" y="208980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5"/>
          <p:cNvSpPr/>
          <p:nvPr/>
        </p:nvSpPr>
        <p:spPr>
          <a:xfrm>
            <a:off x="8931960" y="2035800"/>
            <a:ext cx="806040" cy="54115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6"/>
          <p:cNvSpPr/>
          <p:nvPr/>
        </p:nvSpPr>
        <p:spPr>
          <a:xfrm>
            <a:off x="7179120" y="3894120"/>
            <a:ext cx="806040" cy="5411520"/>
          </a:xfrm>
          <a:prstGeom prst="rect">
            <a:avLst/>
          </a:prstGeom>
          <a:solidFill>
            <a:srgbClr val="bbe0e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7"/>
          <p:cNvSpPr/>
          <p:nvPr/>
        </p:nvSpPr>
        <p:spPr>
          <a:xfrm>
            <a:off x="3743280" y="4827600"/>
            <a:ext cx="3365640" cy="1477440"/>
          </a:xfrm>
          <a:prstGeom prst="homePlate">
            <a:avLst>
              <a:gd name="adj" fmla="val 16364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Criação de Artefatos</a:t>
            </a:r>
            <a:endParaRPr b="0" lang="pt-BR" sz="1770" spc="-1" strike="noStrike">
              <a:latin typeface="Arial"/>
            </a:endParaRPr>
          </a:p>
          <a:p>
            <a:pPr marL="420120" indent="-419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Caderno de Testes</a:t>
            </a:r>
            <a:endParaRPr b="0" lang="pt-BR" sz="1770" spc="-1" strike="noStrike">
              <a:latin typeface="Arial"/>
            </a:endParaRPr>
          </a:p>
          <a:p>
            <a:pPr marL="420120" indent="-419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Plano de WWWWW</a:t>
            </a:r>
            <a:endParaRPr b="0" lang="pt-BR" sz="1770" spc="-1" strike="noStrike">
              <a:latin typeface="Arial"/>
            </a:endParaRPr>
          </a:p>
          <a:p>
            <a:pPr marL="420120" indent="-419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Plano de XXXXXXXX</a:t>
            </a:r>
            <a:endParaRPr b="0" lang="pt-BR" sz="1770" spc="-1" strike="noStrike">
              <a:latin typeface="Arial"/>
            </a:endParaRPr>
          </a:p>
          <a:p>
            <a:pPr marL="420120" indent="-419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Desenho YYYYYYYY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73" name="CustomShape 18"/>
          <p:cNvSpPr/>
          <p:nvPr/>
        </p:nvSpPr>
        <p:spPr>
          <a:xfrm>
            <a:off x="-89280" y="2737440"/>
            <a:ext cx="1780200" cy="1208160"/>
          </a:xfrm>
          <a:prstGeom prst="homePlate">
            <a:avLst>
              <a:gd name="adj" fmla="val 1636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770" spc="-1" strike="noStrike">
                <a:solidFill>
                  <a:srgbClr val="000000"/>
                </a:solidFill>
                <a:latin typeface="Arial"/>
              </a:rPr>
              <a:t>Definição dos Grupos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74" name="CustomShape 19"/>
          <p:cNvSpPr/>
          <p:nvPr/>
        </p:nvSpPr>
        <p:spPr>
          <a:xfrm>
            <a:off x="1723680" y="5193720"/>
            <a:ext cx="1810080" cy="1111320"/>
          </a:xfrm>
          <a:prstGeom prst="homePlate">
            <a:avLst>
              <a:gd name="adj" fmla="val 1636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770" spc="-1" strike="noStrike">
                <a:solidFill>
                  <a:srgbClr val="000000"/>
                </a:solidFill>
                <a:latin typeface="Arial"/>
              </a:rPr>
              <a:t>Validação do Professor xxxx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75" name="CustomShape 20"/>
          <p:cNvSpPr/>
          <p:nvPr/>
        </p:nvSpPr>
        <p:spPr>
          <a:xfrm>
            <a:off x="7223760" y="5654880"/>
            <a:ext cx="3376800" cy="1008360"/>
          </a:xfrm>
          <a:prstGeom prst="homePlate">
            <a:avLst>
              <a:gd name="adj" fmla="val 16364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Setup XXXX do Ambiente de teste e execução da homologação da ambiente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76" name="CustomShape 21"/>
          <p:cNvSpPr/>
          <p:nvPr/>
        </p:nvSpPr>
        <p:spPr>
          <a:xfrm>
            <a:off x="16418880" y="5790600"/>
            <a:ext cx="229680" cy="444240"/>
          </a:xfrm>
          <a:prstGeom prst="homePlate">
            <a:avLst>
              <a:gd name="adj" fmla="val 16364"/>
            </a:avLst>
          </a:prstGeom>
          <a:solidFill>
            <a:srgbClr val="29b8ff"/>
          </a:solidFill>
          <a:ln w="0"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p:spPr>
        <p:style>
          <a:lnRef idx="0"/>
          <a:fillRef idx="0"/>
          <a:effectRef idx="0"/>
          <a:fontRef idx="minor"/>
        </p:style>
      </p:sp>
      <p:sp>
        <p:nvSpPr>
          <p:cNvPr id="377" name="CustomShape 22"/>
          <p:cNvSpPr/>
          <p:nvPr/>
        </p:nvSpPr>
        <p:spPr>
          <a:xfrm>
            <a:off x="11187360" y="6392880"/>
            <a:ext cx="2151000" cy="961920"/>
          </a:xfrm>
          <a:prstGeom prst="homePlate">
            <a:avLst>
              <a:gd name="adj" fmla="val 16364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Inicio Rollout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78" name="CustomShape 23"/>
          <p:cNvSpPr/>
          <p:nvPr/>
        </p:nvSpPr>
        <p:spPr>
          <a:xfrm>
            <a:off x="727560" y="3890880"/>
            <a:ext cx="1692720" cy="1047240"/>
          </a:xfrm>
          <a:prstGeom prst="homePlate">
            <a:avLst>
              <a:gd name="adj" fmla="val 1636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770" spc="-1" strike="noStrike">
                <a:solidFill>
                  <a:srgbClr val="000000"/>
                </a:solidFill>
                <a:latin typeface="Arial"/>
              </a:rPr>
              <a:t>Definição do Tema xxx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79" name="CustomShape 24"/>
          <p:cNvSpPr/>
          <p:nvPr/>
        </p:nvSpPr>
        <p:spPr>
          <a:xfrm>
            <a:off x="297720" y="233244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Simplon BP"/>
              </a:rPr>
              <a:t>08/12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80" name="CustomShape 25"/>
          <p:cNvSpPr/>
          <p:nvPr/>
        </p:nvSpPr>
        <p:spPr>
          <a:xfrm>
            <a:off x="9002520" y="516852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Simplon BP"/>
              </a:rPr>
              <a:t>08/12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81" name="CustomShape 26"/>
          <p:cNvSpPr/>
          <p:nvPr/>
        </p:nvSpPr>
        <p:spPr>
          <a:xfrm>
            <a:off x="2076840" y="463536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Simplon BP"/>
              </a:rPr>
              <a:t>09/12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82" name="CustomShape 27"/>
          <p:cNvSpPr/>
          <p:nvPr/>
        </p:nvSpPr>
        <p:spPr>
          <a:xfrm>
            <a:off x="10610280" y="5785560"/>
            <a:ext cx="534960" cy="633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2cb7cc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3" name="CustomShape 28"/>
          <p:cNvSpPr/>
          <p:nvPr/>
        </p:nvSpPr>
        <p:spPr>
          <a:xfrm>
            <a:off x="11065320" y="2900160"/>
            <a:ext cx="2444760" cy="1895040"/>
          </a:xfrm>
          <a:prstGeom prst="wedgeRectCallout">
            <a:avLst>
              <a:gd name="adj1" fmla="val -50624"/>
              <a:gd name="adj2" fmla="val 100442"/>
            </a:avLst>
          </a:prstGeom>
          <a:solidFill>
            <a:schemeClr val="bg1"/>
          </a:solidFill>
          <a:ln>
            <a:solidFill>
              <a:srgbClr val="4d4d4d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Validação dos resultados dos testes com acordo de todos os envolvidos XXXX  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84" name="CustomShape 29"/>
          <p:cNvSpPr/>
          <p:nvPr/>
        </p:nvSpPr>
        <p:spPr>
          <a:xfrm>
            <a:off x="10639800" y="1459800"/>
            <a:ext cx="2684880" cy="63180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350" spc="-1" strike="noStrike">
                <a:solidFill>
                  <a:srgbClr val="ffffff"/>
                </a:solidFill>
                <a:latin typeface="Arial"/>
              </a:rPr>
              <a:t>Semana 4</a:t>
            </a:r>
            <a:endParaRPr b="0" lang="pt-BR" sz="2350" spc="-1" strike="noStrike">
              <a:latin typeface="Arial"/>
            </a:endParaRPr>
          </a:p>
        </p:txBody>
      </p:sp>
      <p:sp>
        <p:nvSpPr>
          <p:cNvPr id="385" name="CustomShape 30"/>
          <p:cNvSpPr/>
          <p:nvPr/>
        </p:nvSpPr>
        <p:spPr>
          <a:xfrm>
            <a:off x="7065000" y="1453680"/>
            <a:ext cx="3738600" cy="63792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solidFill>
              <a:schemeClr val="bg1"/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350" spc="-1" strike="noStrike">
                <a:solidFill>
                  <a:srgbClr val="ffffff"/>
                </a:solidFill>
                <a:latin typeface="Arial"/>
              </a:rPr>
              <a:t>Semana 3</a:t>
            </a:r>
            <a:endParaRPr b="0" lang="pt-BR" sz="2350" spc="-1" strike="noStrike">
              <a:latin typeface="Arial"/>
            </a:endParaRPr>
          </a:p>
        </p:txBody>
      </p:sp>
      <p:sp>
        <p:nvSpPr>
          <p:cNvPr id="386" name="CustomShape 31"/>
          <p:cNvSpPr/>
          <p:nvPr/>
        </p:nvSpPr>
        <p:spPr>
          <a:xfrm>
            <a:off x="3648240" y="1453680"/>
            <a:ext cx="3575160" cy="63792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solidFill>
              <a:schemeClr val="bg1"/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350" spc="-1" strike="noStrike">
                <a:solidFill>
                  <a:srgbClr val="ffffff"/>
                </a:solidFill>
                <a:latin typeface="Arial"/>
              </a:rPr>
              <a:t>Semana 2</a:t>
            </a:r>
            <a:endParaRPr b="0" lang="pt-BR" sz="2350" spc="-1" strike="noStrike">
              <a:latin typeface="Arial"/>
            </a:endParaRPr>
          </a:p>
        </p:txBody>
      </p:sp>
      <p:sp>
        <p:nvSpPr>
          <p:cNvPr id="387" name="CustomShape 32"/>
          <p:cNvSpPr/>
          <p:nvPr/>
        </p:nvSpPr>
        <p:spPr>
          <a:xfrm>
            <a:off x="167760" y="1454760"/>
            <a:ext cx="3670920" cy="64476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solidFill>
              <a:schemeClr val="bg1"/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350" spc="-1" strike="noStrike">
                <a:solidFill>
                  <a:srgbClr val="ffffff"/>
                </a:solidFill>
                <a:latin typeface="Arial"/>
              </a:rPr>
              <a:t>Semana 1</a:t>
            </a:r>
            <a:endParaRPr b="0" lang="pt-BR" sz="2350" spc="-1" strike="noStrike">
              <a:latin typeface="Arial"/>
            </a:endParaRPr>
          </a:p>
        </p:txBody>
      </p:sp>
      <p:sp>
        <p:nvSpPr>
          <p:cNvPr id="388" name="CustomShape 33"/>
          <p:cNvSpPr/>
          <p:nvPr/>
        </p:nvSpPr>
        <p:spPr>
          <a:xfrm>
            <a:off x="596880" y="2707560"/>
            <a:ext cx="295920" cy="32544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CustomShape 34"/>
          <p:cNvSpPr/>
          <p:nvPr/>
        </p:nvSpPr>
        <p:spPr>
          <a:xfrm>
            <a:off x="1369440" y="3804840"/>
            <a:ext cx="295920" cy="32544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0" name="CustomShape 35"/>
          <p:cNvSpPr/>
          <p:nvPr/>
        </p:nvSpPr>
        <p:spPr>
          <a:xfrm>
            <a:off x="2346480" y="4999680"/>
            <a:ext cx="295920" cy="32544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1" name="CustomShape 36"/>
          <p:cNvSpPr/>
          <p:nvPr/>
        </p:nvSpPr>
        <p:spPr>
          <a:xfrm>
            <a:off x="7223760" y="4495320"/>
            <a:ext cx="1838160" cy="1008360"/>
          </a:xfrm>
          <a:prstGeom prst="homePlate">
            <a:avLst>
              <a:gd name="adj" fmla="val 16364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Desenv da Aplicação XPTO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92" name="CustomShape 37"/>
          <p:cNvSpPr/>
          <p:nvPr/>
        </p:nvSpPr>
        <p:spPr>
          <a:xfrm>
            <a:off x="9106920" y="4586040"/>
            <a:ext cx="534960" cy="633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2cb7cc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3" name="CustomShape 38"/>
          <p:cNvSpPr/>
          <p:nvPr/>
        </p:nvSpPr>
        <p:spPr>
          <a:xfrm>
            <a:off x="8055360" y="2738160"/>
            <a:ext cx="2444760" cy="709200"/>
          </a:xfrm>
          <a:prstGeom prst="wedgeRectCallout">
            <a:avLst>
              <a:gd name="adj1" fmla="val 2037"/>
              <a:gd name="adj2" fmla="val 178182"/>
            </a:avLst>
          </a:prstGeom>
          <a:solidFill>
            <a:schemeClr val="bg1"/>
          </a:solidFill>
          <a:ln>
            <a:solidFill>
              <a:srgbClr val="4d4d4d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Arial"/>
              </a:rPr>
              <a:t>Deploy em ambiente de testes 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94" name="CustomShape 39"/>
          <p:cNvSpPr/>
          <p:nvPr/>
        </p:nvSpPr>
        <p:spPr>
          <a:xfrm>
            <a:off x="1102320" y="339192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Simplon BP"/>
              </a:rPr>
              <a:t>09/12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95" name="CustomShape 40"/>
          <p:cNvSpPr/>
          <p:nvPr/>
        </p:nvSpPr>
        <p:spPr>
          <a:xfrm>
            <a:off x="10454040" y="654012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Simplon BP"/>
              </a:rPr>
              <a:t>08/12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96" name="CustomShape 41"/>
          <p:cNvSpPr/>
          <p:nvPr/>
        </p:nvSpPr>
        <p:spPr>
          <a:xfrm>
            <a:off x="4524480" y="3842640"/>
            <a:ext cx="98856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1" lang="pt-BR" sz="1770" spc="-1" strike="noStrike">
                <a:solidFill>
                  <a:srgbClr val="000000"/>
                </a:solidFill>
                <a:latin typeface="Simplon BP"/>
              </a:rPr>
              <a:t>08/12</a:t>
            </a:r>
            <a:endParaRPr b="0" lang="pt-BR" sz="1770" spc="-1" strike="noStrike">
              <a:latin typeface="Arial"/>
            </a:endParaRPr>
          </a:p>
        </p:txBody>
      </p:sp>
      <p:sp>
        <p:nvSpPr>
          <p:cNvPr id="397" name="CustomShape 42"/>
          <p:cNvSpPr/>
          <p:nvPr/>
        </p:nvSpPr>
        <p:spPr>
          <a:xfrm>
            <a:off x="4629240" y="3260520"/>
            <a:ext cx="534960" cy="633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2cb7cc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8" name="CustomShape 43"/>
          <p:cNvSpPr/>
          <p:nvPr/>
        </p:nvSpPr>
        <p:spPr>
          <a:xfrm>
            <a:off x="167760" y="807840"/>
            <a:ext cx="13100760" cy="587520"/>
          </a:xfrm>
          <a:prstGeom prst="homePlate">
            <a:avLst>
              <a:gd name="adj" fmla="val 16364"/>
            </a:avLst>
          </a:prstGeom>
          <a:solidFill>
            <a:srgbClr val="808080"/>
          </a:solidFill>
          <a:ln w="0">
            <a:solidFill>
              <a:schemeClr val="bg1"/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350" spc="-1" strike="noStrike">
                <a:solidFill>
                  <a:srgbClr val="ffffff"/>
                </a:solidFill>
                <a:latin typeface="Arial"/>
              </a:rPr>
              <a:t>Sprint 1</a:t>
            </a:r>
            <a:endParaRPr b="0" lang="pt-BR" sz="2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301680" y="329040"/>
            <a:ext cx="12131280" cy="572040"/>
          </a:xfrm>
          <a:prstGeom prst="rect">
            <a:avLst/>
          </a:prstGeom>
          <a:noFill/>
          <a:ln w="0"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82"/>
              </a:spcAft>
            </a:pPr>
            <a:r>
              <a:rPr b="0" lang="pt-BR" sz="3530" spc="-1" strike="noStrike">
                <a:solidFill>
                  <a:srgbClr val="000000"/>
                </a:solidFill>
                <a:latin typeface="Simplon Oi Headline"/>
              </a:rPr>
              <a:t>Ex. ArquiteturaV1</a:t>
            </a:r>
            <a:endParaRPr b="0" lang="pt-BR" sz="353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0" name="Imagem 2" descr=""/>
          <p:cNvPicPr/>
          <p:nvPr/>
        </p:nvPicPr>
        <p:blipFill>
          <a:blip r:embed="rId1"/>
          <a:stretch/>
        </p:blipFill>
        <p:spPr>
          <a:xfrm>
            <a:off x="2479680" y="1638360"/>
            <a:ext cx="8770680" cy="4852080"/>
          </a:xfrm>
          <a:prstGeom prst="rect">
            <a:avLst/>
          </a:prstGeom>
          <a:ln w="0">
            <a:noFill/>
          </a:ln>
        </p:spPr>
      </p:pic>
      <p:sp>
        <p:nvSpPr>
          <p:cNvPr id="401" name="CustomShape 2"/>
          <p:cNvSpPr/>
          <p:nvPr/>
        </p:nvSpPr>
        <p:spPr>
          <a:xfrm>
            <a:off x="7397640" y="6424920"/>
            <a:ext cx="61639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Exemplo meramente ilustrativo. Fonte Arquiteturas de referencia Microsof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3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https://docs.microsoft.com/en-us/azure/architecture/solution-ideas/articles/ai-at-the-edge</a:t>
            </a:r>
            <a:r>
              <a:rPr b="1" lang="pt-BR" sz="103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10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301680" y="329040"/>
            <a:ext cx="12131280" cy="572040"/>
          </a:xfrm>
          <a:prstGeom prst="rect">
            <a:avLst/>
          </a:prstGeom>
          <a:noFill/>
          <a:ln w="0">
            <a:noFill/>
          </a:ln>
        </p:spPr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82"/>
              </a:spcAft>
            </a:pPr>
            <a:r>
              <a:rPr b="0" lang="pt-BR" sz="3530" spc="-1" strike="noStrike">
                <a:solidFill>
                  <a:srgbClr val="000000"/>
                </a:solidFill>
                <a:latin typeface="Simplon Oi Headline"/>
              </a:rPr>
              <a:t>Ex. ArquiteturaV2</a:t>
            </a:r>
            <a:endParaRPr b="0" lang="pt-BR" sz="353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3" name="Imagem 2" descr=""/>
          <p:cNvPicPr/>
          <p:nvPr/>
        </p:nvPicPr>
        <p:blipFill>
          <a:blip r:embed="rId1"/>
          <a:stretch/>
        </p:blipFill>
        <p:spPr>
          <a:xfrm>
            <a:off x="2479680" y="1638360"/>
            <a:ext cx="8770680" cy="4852080"/>
          </a:xfrm>
          <a:prstGeom prst="rect">
            <a:avLst/>
          </a:prstGeom>
          <a:ln w="0">
            <a:noFill/>
          </a:ln>
        </p:spPr>
      </p:pic>
      <p:sp>
        <p:nvSpPr>
          <p:cNvPr id="404" name="CustomShape 2"/>
          <p:cNvSpPr/>
          <p:nvPr/>
        </p:nvSpPr>
        <p:spPr>
          <a:xfrm>
            <a:off x="7397640" y="6424920"/>
            <a:ext cx="61639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330" spc="-1" strike="noStrike">
                <a:solidFill>
                  <a:srgbClr val="000000"/>
                </a:solidFill>
                <a:latin typeface="Calibri"/>
              </a:rPr>
              <a:t>Exemplo meramente ilustrativo. Fonte Arquiteturas de referencia Microsof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3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https://docs.microsoft.com/en-us/azure/architecture/solution-ideas/articles/ai-at-the-edge</a:t>
            </a:r>
            <a:r>
              <a:rPr b="1" lang="pt-BR" sz="103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10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4327b14a-fe89-488e-9f6d-9658cacf372b"/>
    <ds:schemaRef ds:uri="http://purl.org/dc/terms/"/>
    <ds:schemaRef ds:uri="bbcd8c33-6940-4d4c-a587-bbc736ca1e4d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15871</TotalTime>
  <Application>LibreOffice/7.0.2.2$Windows_X86_64 LibreOffice_project/8349ace3c3162073abd90d81fd06dcfb6b36b994</Application>
  <Words>384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cp:lastPrinted>2018-08-30T22:45:44Z</cp:lastPrinted>
  <dcterms:modified xsi:type="dcterms:W3CDTF">2020-10-19T16:07:43Z</dcterms:modified>
  <cp:revision>392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0x0101001132905C37EA9847A7207C4BBCCCD8F4</vt:lpwstr>
  </property>
  <property fmtid="{D5CDD505-2E9C-101B-9397-08002B2CF9AE}" pid="4" name="HiddenSlides">
    <vt:i4>2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