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1" r:id="rId3"/>
    <p:sldId id="273" r:id="rId4"/>
    <p:sldId id="262" r:id="rId5"/>
    <p:sldId id="281" r:id="rId6"/>
    <p:sldId id="276" r:id="rId7"/>
    <p:sldId id="279" r:id="rId8"/>
    <p:sldId id="275" r:id="rId9"/>
    <p:sldId id="266" r:id="rId10"/>
    <p:sldId id="259" r:id="rId11"/>
    <p:sldId id="272" r:id="rId12"/>
    <p:sldId id="268" r:id="rId13"/>
    <p:sldId id="274" r:id="rId14"/>
    <p:sldId id="260" r:id="rId15"/>
    <p:sldId id="270" r:id="rId16"/>
    <p:sldId id="264" r:id="rId17"/>
    <p:sldId id="265" r:id="rId18"/>
    <p:sldId id="271" r:id="rId19"/>
    <p:sldId id="278"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64" autoAdjust="0"/>
    <p:restoredTop sz="94660"/>
  </p:normalViewPr>
  <p:slideViewPr>
    <p:cSldViewPr>
      <p:cViewPr varScale="1">
        <p:scale>
          <a:sx n="73" d="100"/>
          <a:sy n="73" d="100"/>
        </p:scale>
        <p:origin x="-101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EEE92-0C5C-4C09-8F0F-DE37EB11E5A8}" type="datetimeFigureOut">
              <a:rPr lang="en-AU" smtClean="0"/>
              <a:t>19/05/2016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503587-E515-48F4-8EF3-3AB243DF9A53}" type="slidenum">
              <a:rPr lang="en-AU" smtClean="0"/>
              <a:t>‹#›</a:t>
            </a:fld>
            <a:endParaRPr lang="en-AU"/>
          </a:p>
        </p:txBody>
      </p:sp>
    </p:spTree>
    <p:extLst>
      <p:ext uri="{BB962C8B-B14F-4D97-AF65-F5344CB8AC3E}">
        <p14:creationId xmlns:p14="http://schemas.microsoft.com/office/powerpoint/2010/main" val="202078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smtClean="0"/>
          </a:p>
          <a:p>
            <a:r>
              <a:rPr lang="en-AU" dirty="0" smtClean="0"/>
              <a:t>This project will use Two Line Element (TLE) datasets from publically available SST catalogues using sources such as </a:t>
            </a:r>
            <a:r>
              <a:rPr lang="en-AU" dirty="0" err="1" smtClean="0"/>
              <a:t>SpaceTrack</a:t>
            </a:r>
            <a:r>
              <a:rPr lang="en-AU" dirty="0" smtClean="0"/>
              <a:t> [18] to achieve snapshots of real satellites and orbital debris. It will use the high-level MATLAB computing language and calculation environment to investigate the collision analysis domain in both simulated scenarios and on SST catalogues for real world applications. The reduced scope of generated scenarios will support the verification and testing of functionality to speed up the development process.</a:t>
            </a:r>
          </a:p>
          <a:p>
            <a:r>
              <a:rPr lang="en-AU" dirty="0" smtClean="0"/>
              <a:t>Particle representations that model uncertainty be generated by adding noise to each orbital element of each object in the problem space, using co-efficient parameters specified in [11].</a:t>
            </a:r>
          </a:p>
          <a:p>
            <a:r>
              <a:rPr lang="en-AU" dirty="0" smtClean="0"/>
              <a:t>To achieve smooth interactive visualisations without compromising accuracy of simulation or suffering from processing bottlenecks, the project will support both real time and pre-rendered options, GPU utilisation for parallelisation (natively supported by MATLAB)[11] and filtering algorithms to narrow the problem space for conjunction analysis purposes [6, 9, 11, 13]. Rendered simulations will able to be saved for later use and will allow iterative analysis and filtering to be performed.</a:t>
            </a:r>
          </a:p>
          <a:p>
            <a:r>
              <a:rPr lang="en-AU" dirty="0" smtClean="0"/>
              <a:t>To facilitate interaction with the 3D environment, keyboard, mouse and GUI controls will give the user options to explore and analyse the problem space. </a:t>
            </a:r>
          </a:p>
          <a:p>
            <a:endParaRPr lang="en-AU" dirty="0"/>
          </a:p>
        </p:txBody>
      </p:sp>
      <p:sp>
        <p:nvSpPr>
          <p:cNvPr id="4" name="Slide Number Placeholder 3"/>
          <p:cNvSpPr>
            <a:spLocks noGrp="1"/>
          </p:cNvSpPr>
          <p:nvPr>
            <p:ph type="sldNum" sz="quarter" idx="10"/>
          </p:nvPr>
        </p:nvSpPr>
        <p:spPr/>
        <p:txBody>
          <a:bodyPr/>
          <a:lstStyle/>
          <a:p>
            <a:fld id="{05503587-E515-48F4-8EF3-3AB243DF9A53}" type="slidenum">
              <a:rPr lang="en-AU" smtClean="0"/>
              <a:t>9</a:t>
            </a:fld>
            <a:endParaRPr lang="en-AU"/>
          </a:p>
        </p:txBody>
      </p:sp>
    </p:spTree>
    <p:extLst>
      <p:ext uri="{BB962C8B-B14F-4D97-AF65-F5344CB8AC3E}">
        <p14:creationId xmlns:p14="http://schemas.microsoft.com/office/powerpoint/2010/main" val="1006497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1D8BD707-D9CF-40AE-B4C6-C98DA3205C09}"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5/19/2016</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5/19/2016</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4953000" cy="1600327"/>
          </a:xfrm>
        </p:spPr>
        <p:txBody>
          <a:bodyPr>
            <a:noAutofit/>
          </a:bodyPr>
          <a:lstStyle/>
          <a:p>
            <a:r>
              <a:rPr lang="en-AU" sz="3400" dirty="0"/>
              <a:t>CONJUNTION ANALYSIS &amp; VISUALISATION OF </a:t>
            </a:r>
            <a:r>
              <a:rPr lang="en-AU" sz="3400" dirty="0" smtClean="0"/>
              <a:t>EARTH-ORBIT </a:t>
            </a:r>
            <a:r>
              <a:rPr lang="en-AU" sz="3400" dirty="0"/>
              <a:t>SPACE OBJECTS</a:t>
            </a:r>
          </a:p>
        </p:txBody>
      </p:sp>
      <p:sp>
        <p:nvSpPr>
          <p:cNvPr id="3" name="Subtitle 2"/>
          <p:cNvSpPr>
            <a:spLocks noGrp="1"/>
          </p:cNvSpPr>
          <p:nvPr>
            <p:ph type="subTitle" idx="1"/>
          </p:nvPr>
        </p:nvSpPr>
        <p:spPr>
          <a:xfrm>
            <a:off x="914400" y="5413023"/>
            <a:ext cx="7010400" cy="1028700"/>
          </a:xfrm>
        </p:spPr>
        <p:txBody>
          <a:bodyPr>
            <a:noAutofit/>
          </a:bodyPr>
          <a:lstStyle/>
          <a:p>
            <a:r>
              <a:rPr lang="en-US" sz="3200" dirty="0" smtClean="0">
                <a:solidFill>
                  <a:schemeClr val="accent3">
                    <a:lumMod val="40000"/>
                    <a:lumOff val="60000"/>
                  </a:schemeClr>
                </a:solidFill>
              </a:rPr>
              <a:t>Joel Stuart</a:t>
            </a:r>
          </a:p>
          <a:p>
            <a:r>
              <a:rPr lang="en-US" sz="3200" dirty="0" smtClean="0">
                <a:solidFill>
                  <a:schemeClr val="accent3">
                    <a:lumMod val="40000"/>
                    <a:lumOff val="60000"/>
                  </a:schemeClr>
                </a:solidFill>
              </a:rPr>
              <a:t>43203714</a:t>
            </a:r>
            <a:endParaRPr lang="en-AU" sz="3200" dirty="0">
              <a:solidFill>
                <a:schemeClr val="accent3">
                  <a:lumMod val="40000"/>
                  <a:lumOff val="60000"/>
                </a:schemeClr>
              </a:solidFill>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t="4932" b="4740"/>
          <a:stretch/>
        </p:blipFill>
        <p:spPr>
          <a:xfrm>
            <a:off x="5181600" y="1828800"/>
            <a:ext cx="3691890" cy="3213847"/>
          </a:xfrm>
          <a:prstGeom prst="rect">
            <a:avLst/>
          </a:prstGeom>
          <a:effectLst>
            <a:softEdge rad="127000"/>
          </a:effectLst>
        </p:spPr>
      </p:pic>
      <p:sp>
        <p:nvSpPr>
          <p:cNvPr id="7" name="Rectangle 6"/>
          <p:cNvSpPr/>
          <p:nvPr/>
        </p:nvSpPr>
        <p:spPr>
          <a:xfrm>
            <a:off x="152400" y="5078256"/>
            <a:ext cx="7086600" cy="369332"/>
          </a:xfrm>
          <a:prstGeom prst="rect">
            <a:avLst/>
          </a:prstGeom>
        </p:spPr>
        <p:txBody>
          <a:bodyPr wrap="square">
            <a:spAutoFit/>
          </a:bodyPr>
          <a:lstStyle/>
          <a:p>
            <a:r>
              <a:rPr lang="en-US" dirty="0">
                <a:solidFill>
                  <a:schemeClr val="accent4">
                    <a:lumMod val="60000"/>
                    <a:lumOff val="40000"/>
                  </a:schemeClr>
                </a:solidFill>
              </a:rPr>
              <a:t>MATLAB Space Situational Awareness </a:t>
            </a:r>
            <a:r>
              <a:rPr lang="en-AU" dirty="0">
                <a:solidFill>
                  <a:schemeClr val="accent4">
                    <a:lumMod val="60000"/>
                    <a:lumOff val="40000"/>
                  </a:schemeClr>
                </a:solidFill>
              </a:rPr>
              <a:t>Visualisation (MASSAV)</a:t>
            </a:r>
          </a:p>
        </p:txBody>
      </p:sp>
    </p:spTree>
    <p:extLst>
      <p:ext uri="{BB962C8B-B14F-4D97-AF65-F5344CB8AC3E}">
        <p14:creationId xmlns:p14="http://schemas.microsoft.com/office/powerpoint/2010/main" val="4140561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508" t="6521" r="5440" b="3619"/>
          <a:stretch/>
        </p:blipFill>
        <p:spPr bwMode="auto">
          <a:xfrm>
            <a:off x="3286509" y="1243425"/>
            <a:ext cx="5355574" cy="4142334"/>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4038600" y="5385759"/>
            <a:ext cx="4117585" cy="1015663"/>
          </a:xfrm>
          <a:prstGeom prst="rect">
            <a:avLst/>
          </a:prstGeom>
        </p:spPr>
        <p:txBody>
          <a:bodyPr wrap="square">
            <a:spAutoFit/>
          </a:bodyPr>
          <a:lstStyle/>
          <a:p>
            <a:r>
              <a:rPr lang="en-AU" sz="2000" dirty="0"/>
              <a:t>Figure </a:t>
            </a:r>
            <a:r>
              <a:rPr lang="en-AU" sz="2000" dirty="0" smtClean="0"/>
              <a:t>5 MASSAV screenshot on publicly available full space catalogue TLE </a:t>
            </a:r>
            <a:r>
              <a:rPr lang="en-AU" sz="1600" dirty="0" smtClean="0"/>
              <a:t>[13]</a:t>
            </a:r>
            <a:endParaRPr lang="en-AU" sz="1600" dirty="0"/>
          </a:p>
        </p:txBody>
      </p:sp>
      <p:sp>
        <p:nvSpPr>
          <p:cNvPr id="9" name="Rectangle 8"/>
          <p:cNvSpPr/>
          <p:nvPr/>
        </p:nvSpPr>
        <p:spPr>
          <a:xfrm>
            <a:off x="257298" y="4724400"/>
            <a:ext cx="3029211" cy="1015663"/>
          </a:xfrm>
          <a:prstGeom prst="rect">
            <a:avLst/>
          </a:prstGeom>
        </p:spPr>
        <p:txBody>
          <a:bodyPr wrap="square">
            <a:spAutoFit/>
          </a:bodyPr>
          <a:lstStyle/>
          <a:p>
            <a:r>
              <a:rPr lang="en-AU" sz="2000" dirty="0"/>
              <a:t>Figure </a:t>
            </a:r>
            <a:r>
              <a:rPr lang="en-AU" sz="2000" dirty="0" smtClean="0"/>
              <a:t>4- </a:t>
            </a:r>
            <a:r>
              <a:rPr lang="en-AU" sz="2000" dirty="0"/>
              <a:t>NASA graphic </a:t>
            </a:r>
            <a:r>
              <a:rPr lang="en-AU" sz="2000" dirty="0" smtClean="0"/>
              <a:t>of orbital debris around earth (image from </a:t>
            </a:r>
            <a:r>
              <a:rPr lang="en-AU" sz="1600" dirty="0" smtClean="0"/>
              <a:t>[12])</a:t>
            </a:r>
            <a:endParaRPr lang="en-AU" sz="1600" dirty="0"/>
          </a:p>
        </p:txBody>
      </p:sp>
      <p:pic>
        <p:nvPicPr>
          <p:cNvPr id="10" name="Picture 3" descr="C:\Users\Stuey\Documents\~Work\Thesis\pics\HEO orbital debris nasa.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
                    </a14:imgEffect>
                    <a14:imgEffect>
                      <a14:brightnessContrast bright="-5000"/>
                    </a14:imgEffect>
                  </a14:imgLayer>
                </a14:imgProps>
              </a:ext>
              <a:ext uri="{28A0092B-C50C-407E-A947-70E740481C1C}">
                <a14:useLocalDpi xmlns:a14="http://schemas.microsoft.com/office/drawing/2010/main" val="0"/>
              </a:ext>
            </a:extLst>
          </a:blip>
          <a:srcRect l="3929"/>
          <a:stretch/>
        </p:blipFill>
        <p:spPr bwMode="auto">
          <a:xfrm>
            <a:off x="579586" y="2133600"/>
            <a:ext cx="2384634" cy="2361985"/>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528960" y="0"/>
            <a:ext cx="8229600" cy="1143000"/>
          </a:xfrm>
          <a:prstGeom prst="rect">
            <a:avLst/>
          </a:prstGeom>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smtClean="0">
                <a:solidFill>
                  <a:schemeClr val="accent3">
                    <a:lumMod val="60000"/>
                    <a:lumOff val="40000"/>
                  </a:schemeClr>
                </a:solidFill>
              </a:rPr>
              <a:t>Progress?</a:t>
            </a:r>
            <a:endParaRPr lang="en-AU" dirty="0">
              <a:solidFill>
                <a:schemeClr val="accent3">
                  <a:lumMod val="60000"/>
                  <a:lumOff val="40000"/>
                </a:schemeClr>
              </a:solidFill>
            </a:endParaRPr>
          </a:p>
        </p:txBody>
      </p:sp>
    </p:spTree>
    <p:extLst>
      <p:ext uri="{BB962C8B-B14F-4D97-AF65-F5344CB8AC3E}">
        <p14:creationId xmlns:p14="http://schemas.microsoft.com/office/powerpoint/2010/main" val="4246780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153400" cy="1143000"/>
          </a:xfrm>
        </p:spPr>
        <p:txBody>
          <a:bodyPr/>
          <a:lstStyle/>
          <a:p>
            <a:pPr algn="ctr"/>
            <a:r>
              <a:rPr lang="en-US" dirty="0" smtClean="0"/>
              <a:t>(demonstration)</a:t>
            </a:r>
            <a:endParaRPr lang="en-AU" dirty="0"/>
          </a:p>
        </p:txBody>
      </p:sp>
    </p:spTree>
    <p:extLst>
      <p:ext uri="{BB962C8B-B14F-4D97-AF65-F5344CB8AC3E}">
        <p14:creationId xmlns:p14="http://schemas.microsoft.com/office/powerpoint/2010/main" val="887839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3">
                    <a:lumMod val="40000"/>
                    <a:lumOff val="60000"/>
                  </a:schemeClr>
                </a:solidFill>
              </a:rPr>
              <a:t>NVIDIA CUDA (GPU)</a:t>
            </a:r>
            <a:r>
              <a:rPr lang="en-US" dirty="0">
                <a:solidFill>
                  <a:schemeClr val="accent3">
                    <a:lumMod val="40000"/>
                    <a:lumOff val="60000"/>
                  </a:schemeClr>
                </a:solidFill>
              </a:rPr>
              <a:t> Processing</a:t>
            </a:r>
            <a:endParaRPr lang="en-AU" dirty="0">
              <a:solidFill>
                <a:schemeClr val="accent3">
                  <a:lumMod val="40000"/>
                  <a:lumOff val="60000"/>
                </a:schemeClr>
              </a:solidFill>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65" t="11736"/>
          <a:stretch/>
        </p:blipFill>
        <p:spPr bwMode="auto">
          <a:xfrm>
            <a:off x="543709" y="2779734"/>
            <a:ext cx="7919711" cy="2768122"/>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755608" y="5715000"/>
            <a:ext cx="7467600" cy="707886"/>
          </a:xfrm>
          <a:prstGeom prst="rect">
            <a:avLst/>
          </a:prstGeom>
        </p:spPr>
        <p:txBody>
          <a:bodyPr wrap="square">
            <a:spAutoFit/>
          </a:bodyPr>
          <a:lstStyle/>
          <a:p>
            <a:r>
              <a:rPr lang="en-AU" sz="2000" dirty="0"/>
              <a:t>Figure </a:t>
            </a:r>
            <a:r>
              <a:rPr lang="en-AU" sz="2000" dirty="0" smtClean="0"/>
              <a:t>6 – in-series processing (CPU) vs.  parallel processing (GPU)</a:t>
            </a:r>
          </a:p>
          <a:p>
            <a:r>
              <a:rPr lang="en-AU" sz="2000" dirty="0" smtClean="0"/>
              <a:t>(image from </a:t>
            </a:r>
            <a:r>
              <a:rPr lang="en-AU" dirty="0" smtClean="0"/>
              <a:t>[14]</a:t>
            </a:r>
            <a:r>
              <a:rPr lang="en-AU" sz="2000" dirty="0" smtClean="0"/>
              <a:t>) </a:t>
            </a:r>
            <a:endParaRPr lang="en-AU" sz="1600" dirty="0"/>
          </a:p>
        </p:txBody>
      </p:sp>
      <p:sp>
        <p:nvSpPr>
          <p:cNvPr id="28" name="Rectangle 27"/>
          <p:cNvSpPr/>
          <p:nvPr/>
        </p:nvSpPr>
        <p:spPr>
          <a:xfrm>
            <a:off x="510306" y="1541309"/>
            <a:ext cx="8405094" cy="461665"/>
          </a:xfrm>
          <a:prstGeom prst="rect">
            <a:avLst/>
          </a:prstGeom>
        </p:spPr>
        <p:txBody>
          <a:bodyPr wrap="square">
            <a:spAutoFit/>
          </a:bodyPr>
          <a:lstStyle/>
          <a:p>
            <a:r>
              <a:rPr lang="en-US" sz="2400" dirty="0" smtClean="0">
                <a:solidFill>
                  <a:srgbClr val="FFC000"/>
                </a:solidFill>
              </a:rPr>
              <a:t>Large dataset of objects </a:t>
            </a:r>
            <a:r>
              <a:rPr lang="en-US" sz="2400" dirty="0" smtClean="0">
                <a:solidFill>
                  <a:schemeClr val="bg2">
                    <a:lumMod val="10000"/>
                    <a:lumOff val="90000"/>
                  </a:schemeClr>
                </a:solidFill>
              </a:rPr>
              <a:t>x</a:t>
            </a:r>
            <a:r>
              <a:rPr lang="en-US" sz="2400" dirty="0" smtClean="0">
                <a:solidFill>
                  <a:srgbClr val="FFC000"/>
                </a:solidFill>
              </a:rPr>
              <a:t> time (frames) </a:t>
            </a:r>
            <a:r>
              <a:rPr lang="en-US" dirty="0" smtClean="0">
                <a:solidFill>
                  <a:schemeClr val="accent3">
                    <a:lumMod val="60000"/>
                    <a:lumOff val="40000"/>
                  </a:schemeClr>
                </a:solidFill>
              </a:rPr>
              <a:t>…</a:t>
            </a:r>
            <a:r>
              <a:rPr lang="en-US" sz="2400" dirty="0" smtClean="0">
                <a:solidFill>
                  <a:schemeClr val="accent3">
                    <a:lumMod val="60000"/>
                    <a:lumOff val="40000"/>
                  </a:schemeClr>
                </a:solidFill>
              </a:rPr>
              <a:t>x </a:t>
            </a:r>
            <a:r>
              <a:rPr lang="en-US" sz="1600" dirty="0" smtClean="0">
                <a:solidFill>
                  <a:srgbClr val="92D050"/>
                </a:solidFill>
              </a:rPr>
              <a:t>particles (for conjunction analysis)</a:t>
            </a:r>
            <a:endParaRPr lang="en-AU" sz="1600" dirty="0">
              <a:solidFill>
                <a:srgbClr val="92D050"/>
              </a:solidFill>
            </a:endParaRPr>
          </a:p>
        </p:txBody>
      </p:sp>
      <p:sp>
        <p:nvSpPr>
          <p:cNvPr id="30" name="Rectangle 29"/>
          <p:cNvSpPr/>
          <p:nvPr/>
        </p:nvSpPr>
        <p:spPr>
          <a:xfrm>
            <a:off x="543709" y="2435948"/>
            <a:ext cx="7467600" cy="400110"/>
          </a:xfrm>
          <a:prstGeom prst="rect">
            <a:avLst/>
          </a:prstGeom>
        </p:spPr>
        <p:txBody>
          <a:bodyPr wrap="square">
            <a:spAutoFit/>
          </a:bodyPr>
          <a:lstStyle/>
          <a:p>
            <a:r>
              <a:rPr lang="en-AU" sz="2000" dirty="0" smtClean="0"/>
              <a:t>For example:</a:t>
            </a:r>
            <a:endParaRPr lang="en-AU" sz="1600" dirty="0"/>
          </a:p>
        </p:txBody>
      </p:sp>
    </p:spTree>
    <p:extLst>
      <p:ext uri="{BB962C8B-B14F-4D97-AF65-F5344CB8AC3E}">
        <p14:creationId xmlns:p14="http://schemas.microsoft.com/office/powerpoint/2010/main" val="1328025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40000"/>
                    <a:lumOff val="60000"/>
                  </a:schemeClr>
                </a:solidFill>
              </a:rPr>
              <a:t>GPU Processing (in short)</a:t>
            </a:r>
            <a:endParaRPr lang="en-AU" dirty="0">
              <a:solidFill>
                <a:schemeClr val="accent3">
                  <a:lumMod val="40000"/>
                  <a:lumOff val="60000"/>
                </a:schemeClr>
              </a:solidFill>
            </a:endParaRPr>
          </a:p>
        </p:txBody>
      </p:sp>
      <p:sp>
        <p:nvSpPr>
          <p:cNvPr id="3" name="Content Placeholder 2"/>
          <p:cNvSpPr>
            <a:spLocks noGrp="1"/>
          </p:cNvSpPr>
          <p:nvPr>
            <p:ph idx="1"/>
          </p:nvPr>
        </p:nvSpPr>
        <p:spPr>
          <a:xfrm>
            <a:off x="457200" y="1813718"/>
            <a:ext cx="8229600" cy="4525963"/>
          </a:xfrm>
        </p:spPr>
        <p:txBody>
          <a:bodyPr/>
          <a:lstStyle/>
          <a:p>
            <a:pPr marL="0" indent="0" algn="ctr">
              <a:buNone/>
            </a:pPr>
            <a:r>
              <a:rPr lang="en-US" dirty="0" smtClean="0">
                <a:solidFill>
                  <a:srgbClr val="FFC000"/>
                </a:solidFill>
              </a:rPr>
              <a:t>MATLAB host process</a:t>
            </a:r>
          </a:p>
          <a:p>
            <a:pPr marL="0" indent="0" algn="ctr">
              <a:buNone/>
            </a:pPr>
            <a:endParaRPr lang="en-US" dirty="0" smtClean="0"/>
          </a:p>
          <a:p>
            <a:pPr marL="0" indent="0" algn="ctr">
              <a:buNone/>
            </a:pPr>
            <a:r>
              <a:rPr lang="en-US" dirty="0" smtClean="0">
                <a:solidFill>
                  <a:schemeClr val="accent4">
                    <a:lumMod val="60000"/>
                    <a:lumOff val="40000"/>
                  </a:schemeClr>
                </a:solidFill>
              </a:rPr>
              <a:t>Send data to GPU (arrays of objects, times, etc.)</a:t>
            </a:r>
          </a:p>
          <a:p>
            <a:pPr marL="0" indent="0" algn="ctr">
              <a:buNone/>
            </a:pPr>
            <a:endParaRPr lang="en-US" dirty="0"/>
          </a:p>
          <a:p>
            <a:pPr marL="0" indent="0" algn="ctr">
              <a:buNone/>
            </a:pPr>
            <a:r>
              <a:rPr lang="en-US" dirty="0" smtClean="0">
                <a:solidFill>
                  <a:srgbClr val="FFC000"/>
                </a:solidFill>
              </a:rPr>
              <a:t>Perform operations in parallel GPU environment (CUDA)</a:t>
            </a:r>
          </a:p>
          <a:p>
            <a:pPr marL="0" indent="0" algn="ctr">
              <a:buNone/>
            </a:pPr>
            <a:endParaRPr lang="en-US" dirty="0"/>
          </a:p>
          <a:p>
            <a:pPr marL="0" indent="0" algn="ctr">
              <a:buNone/>
            </a:pPr>
            <a:r>
              <a:rPr lang="en-US" dirty="0" smtClean="0">
                <a:solidFill>
                  <a:schemeClr val="accent4">
                    <a:lumMod val="60000"/>
                    <a:lumOff val="40000"/>
                  </a:schemeClr>
                </a:solidFill>
              </a:rPr>
              <a:t>Retrieve propagated position results from GPU</a:t>
            </a:r>
            <a:endParaRPr lang="en-AU" dirty="0">
              <a:solidFill>
                <a:schemeClr val="accent4">
                  <a:lumMod val="60000"/>
                  <a:lumOff val="40000"/>
                </a:schemeClr>
              </a:solidFill>
            </a:endParaRPr>
          </a:p>
        </p:txBody>
      </p:sp>
      <p:sp>
        <p:nvSpPr>
          <p:cNvPr id="5" name="Down Arrow 4"/>
          <p:cNvSpPr/>
          <p:nvPr/>
        </p:nvSpPr>
        <p:spPr>
          <a:xfrm>
            <a:off x="4343400" y="2212985"/>
            <a:ext cx="304800" cy="5334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Down Arrow 5"/>
          <p:cNvSpPr/>
          <p:nvPr/>
        </p:nvSpPr>
        <p:spPr>
          <a:xfrm>
            <a:off x="4343400" y="3109118"/>
            <a:ext cx="304800" cy="5334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Down Arrow 6"/>
          <p:cNvSpPr/>
          <p:nvPr/>
        </p:nvSpPr>
        <p:spPr>
          <a:xfrm>
            <a:off x="4343400" y="4023518"/>
            <a:ext cx="304800" cy="5334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19437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40000"/>
                    <a:lumOff val="60000"/>
                  </a:schemeClr>
                </a:solidFill>
              </a:rPr>
              <a:t>Benchmarks</a:t>
            </a:r>
            <a:endParaRPr lang="en-AU" dirty="0">
              <a:solidFill>
                <a:schemeClr val="accent3">
                  <a:lumMod val="40000"/>
                  <a:lumOff val="6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505431725"/>
              </p:ext>
            </p:extLst>
          </p:nvPr>
        </p:nvGraphicFramePr>
        <p:xfrm>
          <a:off x="457200" y="1676400"/>
          <a:ext cx="8229600" cy="3492500"/>
        </p:xfrm>
        <a:graphic>
          <a:graphicData uri="http://schemas.openxmlformats.org/drawingml/2006/table">
            <a:tbl>
              <a:tblPr firstRow="1" bandRow="1">
                <a:tableStyleId>{5C22544A-7EE6-4342-B048-85BDC9FD1C3A}</a:tableStyleId>
              </a:tblPr>
              <a:tblGrid>
                <a:gridCol w="2057400"/>
                <a:gridCol w="1371600"/>
                <a:gridCol w="1371600"/>
                <a:gridCol w="1905000"/>
                <a:gridCol w="1524000"/>
              </a:tblGrid>
              <a:tr h="370840">
                <a:tc>
                  <a:txBody>
                    <a:bodyPr/>
                    <a:lstStyle/>
                    <a:p>
                      <a:r>
                        <a:rPr lang="en-US" dirty="0" smtClean="0"/>
                        <a:t>Benchmark</a:t>
                      </a:r>
                      <a:endParaRPr lang="en-AU" dirty="0"/>
                    </a:p>
                  </a:txBody>
                  <a:tcPr/>
                </a:tc>
                <a:tc>
                  <a:txBody>
                    <a:bodyPr/>
                    <a:lstStyle/>
                    <a:p>
                      <a:r>
                        <a:rPr lang="en-US" dirty="0" smtClean="0"/>
                        <a:t>1 Frame</a:t>
                      </a:r>
                      <a:endParaRPr lang="en-AU" dirty="0"/>
                    </a:p>
                  </a:txBody>
                  <a:tcPr/>
                </a:tc>
                <a:tc>
                  <a:txBody>
                    <a:bodyPr/>
                    <a:lstStyle/>
                    <a:p>
                      <a:r>
                        <a:rPr lang="en-US" dirty="0" smtClean="0"/>
                        <a:t>10 Frames</a:t>
                      </a:r>
                      <a:endParaRPr lang="en-AU" dirty="0"/>
                    </a:p>
                  </a:txBody>
                  <a:tcPr/>
                </a:tc>
                <a:tc>
                  <a:txBody>
                    <a:bodyPr/>
                    <a:lstStyle/>
                    <a:p>
                      <a:r>
                        <a:rPr lang="en-US" dirty="0" smtClean="0"/>
                        <a:t>100 Frames</a:t>
                      </a:r>
                      <a:endParaRPr lang="en-AU" dirty="0"/>
                    </a:p>
                  </a:txBody>
                  <a:tcPr/>
                </a:tc>
                <a:tc>
                  <a:txBody>
                    <a:bodyPr/>
                    <a:lstStyle/>
                    <a:p>
                      <a:r>
                        <a:rPr lang="en-US" dirty="0" smtClean="0"/>
                        <a:t>1,000 Frames</a:t>
                      </a:r>
                      <a:endParaRPr lang="en-AU" dirty="0"/>
                    </a:p>
                  </a:txBody>
                  <a:tcPr/>
                </a:tc>
              </a:tr>
              <a:tr h="370840">
                <a:tc>
                  <a:txBody>
                    <a:bodyPr/>
                    <a:lstStyle/>
                    <a:p>
                      <a:r>
                        <a:rPr lang="en-US" dirty="0" smtClean="0"/>
                        <a:t>CPU:</a:t>
                      </a:r>
                      <a:r>
                        <a:rPr lang="en-US" baseline="0" dirty="0" smtClean="0"/>
                        <a:t> </a:t>
                      </a:r>
                      <a:r>
                        <a:rPr lang="en-US" dirty="0" smtClean="0"/>
                        <a:t>15500</a:t>
                      </a:r>
                      <a:r>
                        <a:rPr lang="en-US" baseline="0" dirty="0" smtClean="0"/>
                        <a:t> objects</a:t>
                      </a:r>
                      <a:endParaRPr lang="en-AU" dirty="0"/>
                    </a:p>
                  </a:txBody>
                  <a:tcPr/>
                </a:tc>
                <a:tc>
                  <a:txBody>
                    <a:bodyPr/>
                    <a:lstStyle/>
                    <a:p>
                      <a:r>
                        <a:rPr lang="en-AU" dirty="0" smtClean="0"/>
                        <a:t>1 min</a:t>
                      </a:r>
                      <a:r>
                        <a:rPr lang="en-AU" baseline="0" dirty="0" smtClean="0"/>
                        <a:t> 42 s</a:t>
                      </a:r>
                      <a:endParaRPr lang="en-AU" dirty="0"/>
                    </a:p>
                  </a:txBody>
                  <a:tcPr/>
                </a:tc>
                <a:tc>
                  <a:txBody>
                    <a:bodyPr/>
                    <a:lstStyle/>
                    <a:p>
                      <a:r>
                        <a:rPr lang="en-US" dirty="0" smtClean="0"/>
                        <a:t>1 min 54 s</a:t>
                      </a:r>
                      <a:endParaRPr lang="en-AU" dirty="0"/>
                    </a:p>
                  </a:txBody>
                  <a:tcPr/>
                </a:tc>
                <a:tc>
                  <a:txBody>
                    <a:bodyPr/>
                    <a:lstStyle/>
                    <a:p>
                      <a:r>
                        <a:rPr lang="en-US" dirty="0" smtClean="0"/>
                        <a:t>4 min 31 s </a:t>
                      </a:r>
                    </a:p>
                    <a:p>
                      <a:r>
                        <a:rPr lang="en-US" sz="1050" dirty="0" smtClean="0">
                          <a:solidFill>
                            <a:srgbClr val="C80000"/>
                          </a:solidFill>
                        </a:rPr>
                        <a:t>3 min 29s</a:t>
                      </a:r>
                      <a:r>
                        <a:rPr lang="en-US" sz="1050" baseline="0" dirty="0" smtClean="0">
                          <a:solidFill>
                            <a:srgbClr val="C80000"/>
                          </a:solidFill>
                        </a:rPr>
                        <a:t> </a:t>
                      </a:r>
                      <a:r>
                        <a:rPr lang="en-US" sz="1050" dirty="0" smtClean="0">
                          <a:solidFill>
                            <a:srgbClr val="C80000"/>
                          </a:solidFill>
                        </a:rPr>
                        <a:t> (~78 frames)</a:t>
                      </a:r>
                      <a:endParaRPr lang="en-AU" sz="1050" dirty="0"/>
                    </a:p>
                  </a:txBody>
                  <a:tcPr/>
                </a:tc>
                <a:tc>
                  <a:txBody>
                    <a:bodyPr/>
                    <a:lstStyle/>
                    <a:p>
                      <a:r>
                        <a:rPr lang="en-US" dirty="0" smtClean="0"/>
                        <a:t>23 min 42s</a:t>
                      </a:r>
                      <a:endParaRPr lang="en-AU" dirty="0"/>
                    </a:p>
                  </a:txBody>
                  <a:tcPr/>
                </a:tc>
              </a:tr>
              <a:tr h="370840">
                <a:tc>
                  <a:txBody>
                    <a:bodyPr/>
                    <a:lstStyle/>
                    <a:p>
                      <a:r>
                        <a:rPr lang="en-US" dirty="0" smtClean="0">
                          <a:solidFill>
                            <a:schemeClr val="accent5">
                              <a:lumMod val="50000"/>
                            </a:schemeClr>
                          </a:solidFill>
                        </a:rPr>
                        <a:t>GPU: 15500 objects</a:t>
                      </a:r>
                      <a:endParaRPr lang="en-AU" dirty="0">
                        <a:solidFill>
                          <a:schemeClr val="accent5">
                            <a:lumMod val="50000"/>
                          </a:schemeClr>
                        </a:solidFill>
                      </a:endParaRPr>
                    </a:p>
                  </a:txBody>
                  <a:tcPr/>
                </a:tc>
                <a:tc>
                  <a:txBody>
                    <a:bodyPr/>
                    <a:lstStyle/>
                    <a:p>
                      <a:r>
                        <a:rPr lang="en-US" dirty="0" smtClean="0">
                          <a:solidFill>
                            <a:schemeClr val="accent5">
                              <a:lumMod val="50000"/>
                            </a:schemeClr>
                          </a:solidFill>
                        </a:rPr>
                        <a:t>13.1s</a:t>
                      </a:r>
                      <a:endParaRPr lang="en-AU" dirty="0">
                        <a:solidFill>
                          <a:schemeClr val="accent5">
                            <a:lumMod val="50000"/>
                          </a:schemeClr>
                        </a:solidFill>
                      </a:endParaRPr>
                    </a:p>
                  </a:txBody>
                  <a:tcPr/>
                </a:tc>
                <a:tc>
                  <a:txBody>
                    <a:bodyPr/>
                    <a:lstStyle/>
                    <a:p>
                      <a:r>
                        <a:rPr lang="en-US" dirty="0" smtClean="0">
                          <a:solidFill>
                            <a:schemeClr val="accent5">
                              <a:lumMod val="50000"/>
                            </a:schemeClr>
                          </a:solidFill>
                        </a:rPr>
                        <a:t>13.3s</a:t>
                      </a:r>
                      <a:endParaRPr lang="en-AU" dirty="0">
                        <a:solidFill>
                          <a:schemeClr val="accent5">
                            <a:lumMod val="50000"/>
                          </a:schemeClr>
                        </a:solidFill>
                      </a:endParaRPr>
                    </a:p>
                  </a:txBody>
                  <a:tcPr/>
                </a:tc>
                <a:tc>
                  <a:txBody>
                    <a:bodyPr/>
                    <a:lstStyle/>
                    <a:p>
                      <a:r>
                        <a:rPr lang="en-US" dirty="0" smtClean="0">
                          <a:solidFill>
                            <a:srgbClr val="C00000"/>
                          </a:solidFill>
                        </a:rPr>
                        <a:t>15s</a:t>
                      </a:r>
                      <a:r>
                        <a:rPr lang="en-US" dirty="0" smtClean="0">
                          <a:solidFill>
                            <a:schemeClr val="accent5">
                              <a:lumMod val="50000"/>
                            </a:schemeClr>
                          </a:solidFill>
                        </a:rPr>
                        <a:t> </a:t>
                      </a:r>
                      <a:r>
                        <a:rPr lang="en-US" sz="1600" dirty="0" smtClean="0">
                          <a:solidFill>
                            <a:srgbClr val="C00000"/>
                          </a:solidFill>
                        </a:rPr>
                        <a:t>(~78 frames)</a:t>
                      </a:r>
                      <a:endParaRPr lang="en-AU" sz="1600" dirty="0">
                        <a:solidFill>
                          <a:srgbClr val="C00000"/>
                        </a:solidFill>
                      </a:endParaRPr>
                    </a:p>
                  </a:txBody>
                  <a:tcPr/>
                </a:tc>
                <a:tc>
                  <a:txBody>
                    <a:bodyPr/>
                    <a:lstStyle/>
                    <a:p>
                      <a:r>
                        <a:rPr lang="en-US" dirty="0" smtClean="0">
                          <a:solidFill>
                            <a:schemeClr val="accent5">
                              <a:lumMod val="50000"/>
                            </a:schemeClr>
                          </a:solidFill>
                        </a:rPr>
                        <a:t>NaN</a:t>
                      </a:r>
                      <a:endParaRPr lang="en-AU" dirty="0">
                        <a:solidFill>
                          <a:schemeClr val="accent5">
                            <a:lumMod val="50000"/>
                          </a:schemeClr>
                        </a:solidFill>
                      </a:endParaRPr>
                    </a:p>
                  </a:txBody>
                  <a:tcPr/>
                </a:tc>
              </a:tr>
              <a:tr h="370840">
                <a:tc>
                  <a:txBody>
                    <a:bodyPr/>
                    <a:lstStyle/>
                    <a:p>
                      <a:r>
                        <a:rPr lang="en-US" dirty="0" smtClean="0"/>
                        <a:t>CPU: 2200 objects</a:t>
                      </a:r>
                      <a:endParaRPr lang="en-AU" dirty="0"/>
                    </a:p>
                  </a:txBody>
                  <a:tcPr/>
                </a:tc>
                <a:tc>
                  <a:txBody>
                    <a:bodyPr/>
                    <a:lstStyle/>
                    <a:p>
                      <a:r>
                        <a:rPr lang="en-US" dirty="0" smtClean="0"/>
                        <a:t>4.3s</a:t>
                      </a:r>
                      <a:endParaRPr lang="en-AU" dirty="0"/>
                    </a:p>
                  </a:txBody>
                  <a:tcPr/>
                </a:tc>
                <a:tc>
                  <a:txBody>
                    <a:bodyPr/>
                    <a:lstStyle/>
                    <a:p>
                      <a:r>
                        <a:rPr lang="en-US" dirty="0" smtClean="0"/>
                        <a:t>5.8s</a:t>
                      </a:r>
                      <a:endParaRPr lang="en-AU" dirty="0"/>
                    </a:p>
                  </a:txBody>
                  <a:tcPr/>
                </a:tc>
                <a:tc>
                  <a:txBody>
                    <a:bodyPr/>
                    <a:lstStyle/>
                    <a:p>
                      <a:r>
                        <a:rPr lang="en-US" dirty="0" smtClean="0"/>
                        <a:t>32 s</a:t>
                      </a:r>
                      <a:endParaRPr lang="en-AU" dirty="0"/>
                    </a:p>
                  </a:txBody>
                  <a:tcPr/>
                </a:tc>
                <a:tc>
                  <a:txBody>
                    <a:bodyPr/>
                    <a:lstStyle/>
                    <a:p>
                      <a:r>
                        <a:rPr lang="en-US" dirty="0" smtClean="0"/>
                        <a:t>2 min 56s</a:t>
                      </a:r>
                      <a:endParaRPr lang="en-AU" dirty="0"/>
                    </a:p>
                  </a:txBody>
                  <a:tcPr/>
                </a:tc>
              </a:tr>
              <a:tr h="370840">
                <a:tc>
                  <a:txBody>
                    <a:bodyPr/>
                    <a:lstStyle/>
                    <a:p>
                      <a:r>
                        <a:rPr lang="en-US" dirty="0" smtClean="0">
                          <a:solidFill>
                            <a:schemeClr val="accent5">
                              <a:lumMod val="50000"/>
                            </a:schemeClr>
                          </a:solidFill>
                        </a:rPr>
                        <a:t>GPU: 2200 objects</a:t>
                      </a:r>
                      <a:endParaRPr lang="en-AU" dirty="0">
                        <a:solidFill>
                          <a:schemeClr val="accent5">
                            <a:lumMod val="50000"/>
                          </a:schemeClr>
                        </a:solidFill>
                      </a:endParaRPr>
                    </a:p>
                  </a:txBody>
                  <a:tcPr/>
                </a:tc>
                <a:tc>
                  <a:txBody>
                    <a:bodyPr/>
                    <a:lstStyle/>
                    <a:p>
                      <a:r>
                        <a:rPr lang="en-US" dirty="0" smtClean="0">
                          <a:solidFill>
                            <a:schemeClr val="accent5">
                              <a:lumMod val="50000"/>
                            </a:schemeClr>
                          </a:solidFill>
                        </a:rPr>
                        <a:t>1.7s</a:t>
                      </a:r>
                      <a:endParaRPr lang="en-AU" dirty="0">
                        <a:solidFill>
                          <a:schemeClr val="accent5">
                            <a:lumMod val="50000"/>
                          </a:schemeClr>
                        </a:solidFill>
                      </a:endParaRPr>
                    </a:p>
                  </a:txBody>
                  <a:tcPr/>
                </a:tc>
                <a:tc>
                  <a:txBody>
                    <a:bodyPr/>
                    <a:lstStyle/>
                    <a:p>
                      <a:r>
                        <a:rPr lang="en-US" dirty="0" smtClean="0">
                          <a:solidFill>
                            <a:schemeClr val="accent5">
                              <a:lumMod val="50000"/>
                            </a:schemeClr>
                          </a:solidFill>
                        </a:rPr>
                        <a:t>1.7s</a:t>
                      </a:r>
                      <a:endParaRPr lang="en-AU" dirty="0">
                        <a:solidFill>
                          <a:schemeClr val="accent5">
                            <a:lumMod val="50000"/>
                          </a:schemeClr>
                        </a:solidFill>
                      </a:endParaRPr>
                    </a:p>
                  </a:txBody>
                  <a:tcPr/>
                </a:tc>
                <a:tc>
                  <a:txBody>
                    <a:bodyPr/>
                    <a:lstStyle/>
                    <a:p>
                      <a:r>
                        <a:rPr lang="en-US" dirty="0" smtClean="0">
                          <a:solidFill>
                            <a:schemeClr val="accent5">
                              <a:lumMod val="50000"/>
                            </a:schemeClr>
                          </a:solidFill>
                        </a:rPr>
                        <a:t>1.7s</a:t>
                      </a:r>
                      <a:endParaRPr lang="en-AU" dirty="0">
                        <a:solidFill>
                          <a:schemeClr val="accent5">
                            <a:lumMod val="50000"/>
                          </a:schemeClr>
                        </a:solidFill>
                      </a:endParaRPr>
                    </a:p>
                  </a:txBody>
                  <a:tcPr/>
                </a:tc>
                <a:tc>
                  <a:txBody>
                    <a:bodyPr/>
                    <a:lstStyle/>
                    <a:p>
                      <a:r>
                        <a:rPr lang="en-US" dirty="0" smtClean="0">
                          <a:solidFill>
                            <a:schemeClr val="accent5">
                              <a:lumMod val="50000"/>
                            </a:schemeClr>
                          </a:solidFill>
                        </a:rPr>
                        <a:t>3.0s</a:t>
                      </a:r>
                      <a:endParaRPr lang="en-AU" dirty="0">
                        <a:solidFill>
                          <a:schemeClr val="accent5">
                            <a:lumMod val="50000"/>
                          </a:schemeClr>
                        </a:solidFill>
                      </a:endParaRPr>
                    </a:p>
                  </a:txBody>
                  <a:tcPr/>
                </a:tc>
              </a:tr>
              <a:tr h="370840">
                <a:tc>
                  <a:txBody>
                    <a:bodyPr/>
                    <a:lstStyle/>
                    <a:p>
                      <a:r>
                        <a:rPr lang="en-US" dirty="0" smtClean="0"/>
                        <a:t>CPU: 333 objects</a:t>
                      </a:r>
                      <a:endParaRPr lang="en-AU" dirty="0"/>
                    </a:p>
                  </a:txBody>
                  <a:tcPr/>
                </a:tc>
                <a:tc>
                  <a:txBody>
                    <a:bodyPr/>
                    <a:lstStyle/>
                    <a:p>
                      <a:r>
                        <a:rPr lang="en-US" dirty="0" smtClean="0"/>
                        <a:t>0.692s</a:t>
                      </a:r>
                      <a:endParaRPr lang="en-AU" dirty="0"/>
                    </a:p>
                  </a:txBody>
                  <a:tcPr/>
                </a:tc>
                <a:tc>
                  <a:txBody>
                    <a:bodyPr/>
                    <a:lstStyle/>
                    <a:p>
                      <a:r>
                        <a:rPr lang="en-US" dirty="0" smtClean="0"/>
                        <a:t>0.953s</a:t>
                      </a:r>
                      <a:endParaRPr lang="en-AU" dirty="0"/>
                    </a:p>
                  </a:txBody>
                  <a:tcPr/>
                </a:tc>
                <a:tc>
                  <a:txBody>
                    <a:bodyPr/>
                    <a:lstStyle/>
                    <a:p>
                      <a:r>
                        <a:rPr lang="en-US" dirty="0" smtClean="0"/>
                        <a:t>3.154s</a:t>
                      </a:r>
                      <a:endParaRPr lang="en-AU" dirty="0"/>
                    </a:p>
                  </a:txBody>
                  <a:tcPr/>
                </a:tc>
                <a:tc>
                  <a:txBody>
                    <a:bodyPr/>
                    <a:lstStyle/>
                    <a:p>
                      <a:r>
                        <a:rPr lang="en-US" dirty="0" smtClean="0"/>
                        <a:t>26.85s</a:t>
                      </a:r>
                      <a:endParaRPr lang="en-AU" dirty="0"/>
                    </a:p>
                  </a:txBody>
                  <a:tcPr/>
                </a:tc>
              </a:tr>
              <a:tr h="370840">
                <a:tc>
                  <a:txBody>
                    <a:bodyPr/>
                    <a:lstStyle/>
                    <a:p>
                      <a:r>
                        <a:rPr lang="en-US" dirty="0" smtClean="0">
                          <a:solidFill>
                            <a:schemeClr val="accent5">
                              <a:lumMod val="50000"/>
                            </a:schemeClr>
                          </a:solidFill>
                        </a:rPr>
                        <a:t>GPU: 333 objects</a:t>
                      </a:r>
                      <a:endParaRPr lang="en-AU" dirty="0">
                        <a:solidFill>
                          <a:schemeClr val="accent5">
                            <a:lumMod val="50000"/>
                          </a:schemeClr>
                        </a:solidFill>
                      </a:endParaRPr>
                    </a:p>
                  </a:txBody>
                  <a:tcPr/>
                </a:tc>
                <a:tc>
                  <a:txBody>
                    <a:bodyPr/>
                    <a:lstStyle/>
                    <a:p>
                      <a:r>
                        <a:rPr lang="en-US" dirty="0" smtClean="0">
                          <a:solidFill>
                            <a:schemeClr val="accent5">
                              <a:lumMod val="50000"/>
                            </a:schemeClr>
                          </a:solidFill>
                        </a:rPr>
                        <a:t>0.292s</a:t>
                      </a:r>
                      <a:endParaRPr lang="en-AU" dirty="0">
                        <a:solidFill>
                          <a:schemeClr val="accent5">
                            <a:lumMod val="50000"/>
                          </a:schemeClr>
                        </a:solidFill>
                      </a:endParaRPr>
                    </a:p>
                  </a:txBody>
                  <a:tcPr/>
                </a:tc>
                <a:tc>
                  <a:txBody>
                    <a:bodyPr/>
                    <a:lstStyle/>
                    <a:p>
                      <a:r>
                        <a:rPr lang="en-US" dirty="0" smtClean="0">
                          <a:solidFill>
                            <a:schemeClr val="accent5">
                              <a:lumMod val="50000"/>
                            </a:schemeClr>
                          </a:solidFill>
                        </a:rPr>
                        <a:t>0.296s</a:t>
                      </a:r>
                      <a:endParaRPr lang="en-AU" dirty="0">
                        <a:solidFill>
                          <a:schemeClr val="accent5">
                            <a:lumMod val="50000"/>
                          </a:schemeClr>
                        </a:solidFill>
                      </a:endParaRPr>
                    </a:p>
                  </a:txBody>
                  <a:tcPr/>
                </a:tc>
                <a:tc>
                  <a:txBody>
                    <a:bodyPr/>
                    <a:lstStyle/>
                    <a:p>
                      <a:r>
                        <a:rPr lang="en-US" dirty="0" smtClean="0">
                          <a:solidFill>
                            <a:schemeClr val="accent5">
                              <a:lumMod val="50000"/>
                            </a:schemeClr>
                          </a:solidFill>
                        </a:rPr>
                        <a:t>0.304s</a:t>
                      </a:r>
                      <a:endParaRPr lang="en-AU" dirty="0">
                        <a:solidFill>
                          <a:schemeClr val="accent5">
                            <a:lumMod val="50000"/>
                          </a:schemeClr>
                        </a:solidFill>
                      </a:endParaRPr>
                    </a:p>
                  </a:txBody>
                  <a:tcPr/>
                </a:tc>
                <a:tc>
                  <a:txBody>
                    <a:bodyPr/>
                    <a:lstStyle/>
                    <a:p>
                      <a:r>
                        <a:rPr lang="en-US" dirty="0" smtClean="0">
                          <a:solidFill>
                            <a:schemeClr val="accent5">
                              <a:lumMod val="50000"/>
                            </a:schemeClr>
                          </a:solidFill>
                        </a:rPr>
                        <a:t>0.413s</a:t>
                      </a:r>
                      <a:endParaRPr lang="en-AU" dirty="0">
                        <a:solidFill>
                          <a:schemeClr val="accent5">
                            <a:lumMod val="50000"/>
                          </a:schemeClr>
                        </a:solidFill>
                      </a:endParaRPr>
                    </a:p>
                  </a:txBody>
                  <a:tcPr/>
                </a:tc>
              </a:tr>
              <a:tr h="370840">
                <a:tc>
                  <a:txBody>
                    <a:bodyPr/>
                    <a:lstStyle/>
                    <a:p>
                      <a:r>
                        <a:rPr lang="en-US" dirty="0" smtClean="0"/>
                        <a:t>CPU: 24 objects</a:t>
                      </a:r>
                      <a:endParaRPr lang="en-AU" dirty="0"/>
                    </a:p>
                  </a:txBody>
                  <a:tcPr/>
                </a:tc>
                <a:tc>
                  <a:txBody>
                    <a:bodyPr/>
                    <a:lstStyle/>
                    <a:p>
                      <a:r>
                        <a:rPr lang="en-US" dirty="0" smtClean="0"/>
                        <a:t>0.133s</a:t>
                      </a:r>
                      <a:endParaRPr lang="en-AU" dirty="0"/>
                    </a:p>
                  </a:txBody>
                  <a:tcPr/>
                </a:tc>
                <a:tc>
                  <a:txBody>
                    <a:bodyPr/>
                    <a:lstStyle/>
                    <a:p>
                      <a:r>
                        <a:rPr lang="en-US" dirty="0" smtClean="0"/>
                        <a:t>0.154s</a:t>
                      </a:r>
                      <a:endParaRPr lang="en-AU" dirty="0"/>
                    </a:p>
                  </a:txBody>
                  <a:tcPr/>
                </a:tc>
                <a:tc>
                  <a:txBody>
                    <a:bodyPr/>
                    <a:lstStyle/>
                    <a:p>
                      <a:r>
                        <a:rPr lang="en-US" dirty="0" smtClean="0"/>
                        <a:t>0.301s</a:t>
                      </a:r>
                      <a:endParaRPr lang="en-AU" dirty="0"/>
                    </a:p>
                  </a:txBody>
                  <a:tcPr/>
                </a:tc>
                <a:tc>
                  <a:txBody>
                    <a:bodyPr/>
                    <a:lstStyle/>
                    <a:p>
                      <a:r>
                        <a:rPr lang="en-US" dirty="0" smtClean="0"/>
                        <a:t>1.993s</a:t>
                      </a:r>
                      <a:endParaRPr lang="en-AU" dirty="0"/>
                    </a:p>
                  </a:txBody>
                  <a:tcPr/>
                </a:tc>
              </a:tr>
              <a:tr h="370840">
                <a:tc>
                  <a:txBody>
                    <a:bodyPr/>
                    <a:lstStyle/>
                    <a:p>
                      <a:r>
                        <a:rPr lang="en-US" dirty="0" smtClean="0">
                          <a:solidFill>
                            <a:schemeClr val="accent5">
                              <a:lumMod val="50000"/>
                            </a:schemeClr>
                          </a:solidFill>
                        </a:rPr>
                        <a:t>GPU: 24 objects</a:t>
                      </a:r>
                      <a:endParaRPr lang="en-AU" dirty="0">
                        <a:solidFill>
                          <a:schemeClr val="accent5">
                            <a:lumMod val="50000"/>
                          </a:schemeClr>
                        </a:solidFill>
                      </a:endParaRPr>
                    </a:p>
                  </a:txBody>
                  <a:tcPr/>
                </a:tc>
                <a:tc>
                  <a:txBody>
                    <a:bodyPr/>
                    <a:lstStyle/>
                    <a:p>
                      <a:r>
                        <a:rPr lang="en-US" dirty="0" smtClean="0">
                          <a:solidFill>
                            <a:schemeClr val="accent5">
                              <a:lumMod val="50000"/>
                            </a:schemeClr>
                          </a:solidFill>
                        </a:rPr>
                        <a:t>0.050s</a:t>
                      </a:r>
                      <a:endParaRPr lang="en-AU" dirty="0">
                        <a:solidFill>
                          <a:schemeClr val="accent5">
                            <a:lumMod val="50000"/>
                          </a:schemeClr>
                        </a:solidFill>
                      </a:endParaRPr>
                    </a:p>
                  </a:txBody>
                  <a:tcPr/>
                </a:tc>
                <a:tc>
                  <a:txBody>
                    <a:bodyPr/>
                    <a:lstStyle/>
                    <a:p>
                      <a:r>
                        <a:rPr lang="en-US" dirty="0" smtClean="0">
                          <a:solidFill>
                            <a:schemeClr val="accent5">
                              <a:lumMod val="50000"/>
                            </a:schemeClr>
                          </a:solidFill>
                        </a:rPr>
                        <a:t>0.050s</a:t>
                      </a:r>
                      <a:endParaRPr lang="en-AU" dirty="0">
                        <a:solidFill>
                          <a:schemeClr val="accent5">
                            <a:lumMod val="50000"/>
                          </a:schemeClr>
                        </a:solidFill>
                      </a:endParaRPr>
                    </a:p>
                  </a:txBody>
                  <a:tcPr/>
                </a:tc>
                <a:tc>
                  <a:txBody>
                    <a:bodyPr/>
                    <a:lstStyle/>
                    <a:p>
                      <a:r>
                        <a:rPr lang="en-US" dirty="0" smtClean="0">
                          <a:solidFill>
                            <a:schemeClr val="accent5">
                              <a:lumMod val="50000"/>
                            </a:schemeClr>
                          </a:solidFill>
                        </a:rPr>
                        <a:t>0.054s</a:t>
                      </a:r>
                      <a:endParaRPr lang="en-AU" dirty="0">
                        <a:solidFill>
                          <a:schemeClr val="accent5">
                            <a:lumMod val="50000"/>
                          </a:schemeClr>
                        </a:solidFill>
                      </a:endParaRPr>
                    </a:p>
                  </a:txBody>
                  <a:tcPr/>
                </a:tc>
                <a:tc>
                  <a:txBody>
                    <a:bodyPr/>
                    <a:lstStyle/>
                    <a:p>
                      <a:r>
                        <a:rPr lang="en-US" dirty="0" smtClean="0">
                          <a:solidFill>
                            <a:schemeClr val="accent5">
                              <a:lumMod val="50000"/>
                            </a:schemeClr>
                          </a:solidFill>
                        </a:rPr>
                        <a:t>0.058s</a:t>
                      </a:r>
                      <a:endParaRPr lang="en-AU" dirty="0">
                        <a:solidFill>
                          <a:schemeClr val="accent5">
                            <a:lumMod val="50000"/>
                          </a:schemeClr>
                        </a:solidFill>
                      </a:endParaRPr>
                    </a:p>
                  </a:txBody>
                  <a:tcPr/>
                </a:tc>
              </a:tr>
            </a:tbl>
          </a:graphicData>
        </a:graphic>
      </p:graphicFrame>
      <p:sp>
        <p:nvSpPr>
          <p:cNvPr id="5" name="Content Placeholder 2"/>
          <p:cNvSpPr>
            <a:spLocks noGrp="1"/>
          </p:cNvSpPr>
          <p:nvPr>
            <p:ph idx="1"/>
          </p:nvPr>
        </p:nvSpPr>
        <p:spPr>
          <a:xfrm>
            <a:off x="381000" y="5334000"/>
            <a:ext cx="8305800" cy="1782763"/>
          </a:xfrm>
        </p:spPr>
        <p:txBody>
          <a:bodyPr/>
          <a:lstStyle/>
          <a:p>
            <a:pPr marL="0" indent="0">
              <a:buNone/>
            </a:pPr>
            <a:r>
              <a:rPr lang="en-US" dirty="0" smtClean="0"/>
              <a:t>Current GPU implementation runs out of memory around 15,500 </a:t>
            </a:r>
            <a:r>
              <a:rPr lang="en-US" dirty="0" err="1" smtClean="0"/>
              <a:t>obj</a:t>
            </a:r>
            <a:r>
              <a:rPr lang="en-US" dirty="0" smtClean="0"/>
              <a:t> x 80 frames = 1,240,000 frames</a:t>
            </a:r>
          </a:p>
          <a:p>
            <a:pPr marL="0" indent="0">
              <a:buNone/>
            </a:pPr>
            <a:r>
              <a:rPr lang="en-US" sz="2000" dirty="0">
                <a:solidFill>
                  <a:srgbClr val="FFC000"/>
                </a:solidFill>
              </a:rPr>
              <a:t>Bonus GPU: 24 </a:t>
            </a:r>
            <a:r>
              <a:rPr lang="en-US" sz="2000" dirty="0" err="1">
                <a:solidFill>
                  <a:srgbClr val="FFC000"/>
                </a:solidFill>
              </a:rPr>
              <a:t>obj</a:t>
            </a:r>
            <a:r>
              <a:rPr lang="en-US" sz="2000" dirty="0">
                <a:solidFill>
                  <a:srgbClr val="FFC000"/>
                </a:solidFill>
              </a:rPr>
              <a:t> x 80,000 frames = 1,920,000 frames -&gt;0.51s </a:t>
            </a:r>
          </a:p>
          <a:p>
            <a:pPr marL="0" indent="0">
              <a:buNone/>
            </a:pPr>
            <a:endParaRPr lang="en-US" dirty="0" smtClean="0"/>
          </a:p>
        </p:txBody>
      </p:sp>
      <p:sp>
        <p:nvSpPr>
          <p:cNvPr id="6" name="Rectangle 5"/>
          <p:cNvSpPr/>
          <p:nvPr/>
        </p:nvSpPr>
        <p:spPr>
          <a:xfrm>
            <a:off x="3962400" y="838200"/>
            <a:ext cx="4876800" cy="646331"/>
          </a:xfrm>
          <a:prstGeom prst="rect">
            <a:avLst/>
          </a:prstGeom>
        </p:spPr>
        <p:txBody>
          <a:bodyPr wrap="square">
            <a:spAutoFit/>
          </a:bodyPr>
          <a:lstStyle/>
          <a:p>
            <a:r>
              <a:rPr lang="en-AU" dirty="0" smtClean="0">
                <a:solidFill>
                  <a:schemeClr val="accent3">
                    <a:lumMod val="60000"/>
                    <a:lumOff val="40000"/>
                  </a:schemeClr>
                </a:solidFill>
              </a:rPr>
              <a:t>Table 1 –  calculation times of MASSAV CPU/GPU routines at different sizes</a:t>
            </a:r>
            <a:endParaRPr lang="en-AU" sz="1400" dirty="0">
              <a:solidFill>
                <a:schemeClr val="accent3">
                  <a:lumMod val="60000"/>
                  <a:lumOff val="40000"/>
                </a:schemeClr>
              </a:solidFill>
            </a:endParaRPr>
          </a:p>
        </p:txBody>
      </p:sp>
    </p:spTree>
    <p:extLst>
      <p:ext uri="{BB962C8B-B14F-4D97-AF65-F5344CB8AC3E}">
        <p14:creationId xmlns:p14="http://schemas.microsoft.com/office/powerpoint/2010/main" val="7784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limitations of GPU Processing</a:t>
            </a:r>
            <a:endParaRPr lang="en-AU" dirty="0"/>
          </a:p>
        </p:txBody>
      </p:sp>
      <p:sp>
        <p:nvSpPr>
          <p:cNvPr id="3" name="Content Placeholder 2"/>
          <p:cNvSpPr>
            <a:spLocks noGrp="1"/>
          </p:cNvSpPr>
          <p:nvPr>
            <p:ph idx="1"/>
          </p:nvPr>
        </p:nvSpPr>
        <p:spPr/>
        <p:txBody>
          <a:bodyPr/>
          <a:lstStyle/>
          <a:p>
            <a:r>
              <a:rPr lang="en-US" dirty="0" smtClean="0"/>
              <a:t>Crashes when working with &gt;1,240,000 frames</a:t>
            </a:r>
          </a:p>
          <a:p>
            <a:r>
              <a:rPr lang="en-US" dirty="0" smtClean="0"/>
              <a:t>Running out of memory on GPU (using 2GB of laptop GPU)</a:t>
            </a:r>
          </a:p>
          <a:p>
            <a:endParaRPr lang="en-US" dirty="0" smtClean="0"/>
          </a:p>
          <a:p>
            <a:r>
              <a:rPr lang="en-US" dirty="0" smtClean="0"/>
              <a:t>Solution would be: split up calculations on large datasets into chunks to run in series on GPU. Further </a:t>
            </a:r>
            <a:r>
              <a:rPr lang="en-AU" dirty="0" smtClean="0"/>
              <a:t>optimisation</a:t>
            </a:r>
          </a:p>
          <a:p>
            <a:endParaRPr lang="en-AU" dirty="0"/>
          </a:p>
          <a:p>
            <a:pPr marL="0" indent="0">
              <a:buNone/>
            </a:pPr>
            <a:endParaRPr lang="en-AU" dirty="0" smtClean="0"/>
          </a:p>
        </p:txBody>
      </p:sp>
    </p:spTree>
    <p:extLst>
      <p:ext uri="{BB962C8B-B14F-4D97-AF65-F5344CB8AC3E}">
        <p14:creationId xmlns:p14="http://schemas.microsoft.com/office/powerpoint/2010/main" val="3289197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a:t>
            </a:r>
            <a:endParaRPr lang="en-AU"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Uncertainty volumes / particles</a:t>
            </a:r>
          </a:p>
          <a:p>
            <a:r>
              <a:rPr lang="en-US" dirty="0" smtClean="0"/>
              <a:t>Conjunction (collision) analysis in closed scenario</a:t>
            </a:r>
          </a:p>
          <a:p>
            <a:r>
              <a:rPr lang="en-US" dirty="0" smtClean="0"/>
              <a:t>Iterative / reductive analysis on real datasets</a:t>
            </a:r>
          </a:p>
          <a:p>
            <a:r>
              <a:rPr lang="en-US" dirty="0" smtClean="0"/>
              <a:t>Interactivity, automation and user options</a:t>
            </a:r>
          </a:p>
          <a:p>
            <a:r>
              <a:rPr lang="en-US" dirty="0" smtClean="0"/>
              <a:t>Explore 3D visualisation methods</a:t>
            </a:r>
          </a:p>
          <a:p>
            <a:endParaRPr lang="en-AU" dirty="0"/>
          </a:p>
        </p:txBody>
      </p:sp>
    </p:spTree>
    <p:extLst>
      <p:ext uri="{BB962C8B-B14F-4D97-AF65-F5344CB8AC3E}">
        <p14:creationId xmlns:p14="http://schemas.microsoft.com/office/powerpoint/2010/main" val="2406054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smtClean="0"/>
              <a:t>Development </a:t>
            </a:r>
            <a:br>
              <a:rPr lang="en-US" dirty="0" smtClean="0"/>
            </a:br>
            <a:r>
              <a:rPr lang="en-US" dirty="0" smtClean="0"/>
              <a:t>Plan</a:t>
            </a: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26767" y="533400"/>
            <a:ext cx="4923303" cy="5899759"/>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85800" y="5334000"/>
            <a:ext cx="2590800" cy="1015663"/>
          </a:xfrm>
          <a:prstGeom prst="rect">
            <a:avLst/>
          </a:prstGeom>
        </p:spPr>
        <p:txBody>
          <a:bodyPr wrap="square">
            <a:spAutoFit/>
          </a:bodyPr>
          <a:lstStyle/>
          <a:p>
            <a:r>
              <a:rPr lang="en-AU" sz="2000" dirty="0">
                <a:solidFill>
                  <a:schemeClr val="accent3">
                    <a:lumMod val="60000"/>
                    <a:lumOff val="40000"/>
                  </a:schemeClr>
                </a:solidFill>
              </a:rPr>
              <a:t>Figure </a:t>
            </a:r>
            <a:r>
              <a:rPr lang="en-AU" sz="2000" dirty="0" smtClean="0">
                <a:solidFill>
                  <a:schemeClr val="accent3">
                    <a:lumMod val="60000"/>
                    <a:lumOff val="40000"/>
                  </a:schemeClr>
                </a:solidFill>
              </a:rPr>
              <a:t>7 – breakdown of development milestones</a:t>
            </a:r>
            <a:endParaRPr lang="en-AU" sz="1600" dirty="0">
              <a:solidFill>
                <a:schemeClr val="accent3">
                  <a:lumMod val="60000"/>
                  <a:lumOff val="40000"/>
                </a:schemeClr>
              </a:solidFill>
            </a:endParaRPr>
          </a:p>
        </p:txBody>
      </p:sp>
    </p:spTree>
    <p:extLst>
      <p:ext uri="{BB962C8B-B14F-4D97-AF65-F5344CB8AC3E}">
        <p14:creationId xmlns:p14="http://schemas.microsoft.com/office/powerpoint/2010/main" val="860486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AU" dirty="0"/>
          </a:p>
        </p:txBody>
      </p:sp>
      <p:sp>
        <p:nvSpPr>
          <p:cNvPr id="3" name="Content Placeholder 2"/>
          <p:cNvSpPr>
            <a:spLocks noGrp="1"/>
          </p:cNvSpPr>
          <p:nvPr>
            <p:ph idx="1"/>
          </p:nvPr>
        </p:nvSpPr>
        <p:spPr>
          <a:xfrm>
            <a:off x="457200" y="1447800"/>
            <a:ext cx="8229600" cy="5029200"/>
          </a:xfrm>
        </p:spPr>
        <p:txBody>
          <a:bodyPr>
            <a:normAutofit fontScale="85000" lnSpcReduction="10000"/>
          </a:bodyPr>
          <a:lstStyle/>
          <a:p>
            <a:pPr marL="0" indent="0">
              <a:lnSpc>
                <a:spcPct val="110000"/>
              </a:lnSpc>
              <a:buNone/>
            </a:pPr>
            <a:r>
              <a:rPr lang="en-AU" sz="1800" dirty="0" smtClean="0"/>
              <a:t>[1] Union </a:t>
            </a:r>
            <a:r>
              <a:rPr lang="en-AU" sz="1800" dirty="0"/>
              <a:t>of Concerned Scientists, “</a:t>
            </a:r>
            <a:r>
              <a:rPr lang="en-AU" sz="1800" i="1" dirty="0"/>
              <a:t>Colliding Satellites”</a:t>
            </a:r>
            <a:r>
              <a:rPr lang="en-AU" sz="1800" dirty="0"/>
              <a:t>, </a:t>
            </a:r>
            <a:r>
              <a:rPr lang="en-US" sz="1800" dirty="0"/>
              <a:t>Accessed May 19, 2016, URL: </a:t>
            </a:r>
            <a:r>
              <a:rPr lang="en-AU" sz="1800" dirty="0"/>
              <a:t>http://</a:t>
            </a:r>
            <a:r>
              <a:rPr lang="en-AU" sz="1800" dirty="0" smtClean="0"/>
              <a:t>www.ucsusa.org/nuclear-weapons/space-security/colliding-satellites</a:t>
            </a:r>
          </a:p>
          <a:p>
            <a:pPr marL="0" indent="0">
              <a:lnSpc>
                <a:spcPct val="110000"/>
              </a:lnSpc>
              <a:buNone/>
            </a:pPr>
            <a:r>
              <a:rPr lang="en-AU" sz="1800" dirty="0" smtClean="0"/>
              <a:t>[2] Allianz </a:t>
            </a:r>
            <a:r>
              <a:rPr lang="en-AU" sz="1800" dirty="0"/>
              <a:t>Global Corporate &amp; Speciality, “</a:t>
            </a:r>
            <a:r>
              <a:rPr lang="en-AU" sz="1800" i="1" dirty="0"/>
              <a:t>Space Risks: A new generation of challenge”, (</a:t>
            </a:r>
            <a:r>
              <a:rPr lang="en-AU" sz="1800" dirty="0"/>
              <a:t>2012</a:t>
            </a:r>
            <a:r>
              <a:rPr lang="en-AU" sz="1800" dirty="0" smtClean="0"/>
              <a:t>)</a:t>
            </a:r>
            <a:endParaRPr lang="en-AU" sz="1800" dirty="0"/>
          </a:p>
          <a:p>
            <a:pPr marL="0" indent="0">
              <a:lnSpc>
                <a:spcPct val="110000"/>
              </a:lnSpc>
              <a:buNone/>
            </a:pPr>
            <a:r>
              <a:rPr lang="en-AU" sz="1800" dirty="0" smtClean="0"/>
              <a:t>[3] </a:t>
            </a:r>
            <a:r>
              <a:rPr lang="en-AU" sz="1800" dirty="0"/>
              <a:t>T.S. Kelso, “</a:t>
            </a:r>
            <a:r>
              <a:rPr lang="en-AU" sz="1800" i="1" dirty="0"/>
              <a:t>Analysis of the Iridium 33-Cosmos 2251 Collision”</a:t>
            </a:r>
            <a:r>
              <a:rPr lang="en-AU" sz="1800" dirty="0"/>
              <a:t>, Centre for Space Standards &amp; Innovation, (2009</a:t>
            </a:r>
            <a:r>
              <a:rPr lang="en-AU" sz="1800" dirty="0" smtClean="0"/>
              <a:t>)</a:t>
            </a:r>
          </a:p>
          <a:p>
            <a:pPr marL="0" indent="0">
              <a:lnSpc>
                <a:spcPct val="110000"/>
              </a:lnSpc>
              <a:buNone/>
            </a:pPr>
            <a:r>
              <a:rPr lang="en-AU" sz="1800" dirty="0" smtClean="0"/>
              <a:t>[4] </a:t>
            </a:r>
            <a:r>
              <a:rPr lang="en-AU" sz="1800" dirty="0"/>
              <a:t>U.S. Congress, Office of Technology Assessment, “</a:t>
            </a:r>
            <a:r>
              <a:rPr lang="en-AU" sz="1800" i="1" dirty="0"/>
              <a:t>Orbiting Debris: A Space Environmental Problem-Background Paper”, (</a:t>
            </a:r>
            <a:r>
              <a:rPr lang="en-AU" sz="1800" dirty="0"/>
              <a:t>September 1990), </a:t>
            </a:r>
            <a:r>
              <a:rPr lang="en-AU" sz="1800" i="1" dirty="0"/>
              <a:t>OTA-BP-ISC-72, </a:t>
            </a:r>
            <a:r>
              <a:rPr lang="en-AU" sz="1800" dirty="0"/>
              <a:t>Washington, DC: U.S. Government Printing </a:t>
            </a:r>
            <a:r>
              <a:rPr lang="en-AU" sz="1800" dirty="0" smtClean="0"/>
              <a:t>Office</a:t>
            </a:r>
          </a:p>
          <a:p>
            <a:pPr marL="0" indent="0">
              <a:lnSpc>
                <a:spcPct val="110000"/>
              </a:lnSpc>
              <a:buNone/>
            </a:pPr>
            <a:r>
              <a:rPr lang="en-AU" sz="1800" dirty="0" smtClean="0"/>
              <a:t>[5] </a:t>
            </a:r>
            <a:r>
              <a:rPr lang="en-AU" sz="1800" dirty="0"/>
              <a:t>– S. </a:t>
            </a:r>
            <a:r>
              <a:rPr lang="en-AU" sz="1800" dirty="0" err="1"/>
              <a:t>Alfano</a:t>
            </a:r>
            <a:r>
              <a:rPr lang="en-AU" sz="1800" dirty="0"/>
              <a:t>,  “</a:t>
            </a:r>
            <a:r>
              <a:rPr lang="en-AU" sz="1800" i="1" dirty="0"/>
              <a:t>Review of Conjunction Probability Methods for Short-term Encounters”</a:t>
            </a:r>
            <a:r>
              <a:rPr lang="en-AU" sz="1800" dirty="0"/>
              <a:t>, (2013), American Institute of Aeronautics and Astronautics </a:t>
            </a:r>
          </a:p>
          <a:p>
            <a:pPr marL="0" indent="0">
              <a:lnSpc>
                <a:spcPct val="110000"/>
              </a:lnSpc>
              <a:buNone/>
            </a:pPr>
            <a:r>
              <a:rPr lang="en-AU" sz="1800" dirty="0" smtClean="0"/>
              <a:t>[6] </a:t>
            </a:r>
            <a:r>
              <a:rPr lang="en-AU" sz="1800" dirty="0"/>
              <a:t>- R.W. </a:t>
            </a:r>
            <a:r>
              <a:rPr lang="en-AU" sz="1800" dirty="0" err="1"/>
              <a:t>Ghrist</a:t>
            </a:r>
            <a:r>
              <a:rPr lang="en-AU" sz="1800" dirty="0"/>
              <a:t> ,D. </a:t>
            </a:r>
            <a:r>
              <a:rPr lang="en-AU" sz="1800" dirty="0" err="1"/>
              <a:t>Plakalovic</a:t>
            </a:r>
            <a:r>
              <a:rPr lang="en-AU" sz="1800" dirty="0"/>
              <a:t>, “</a:t>
            </a:r>
            <a:r>
              <a:rPr lang="en-AU" sz="1800" i="1" dirty="0"/>
              <a:t>Impact of Non-Gaussian Error Volumes on Conjunction Assessment Risk Analysis”, (2012), </a:t>
            </a:r>
            <a:r>
              <a:rPr lang="en-AU" sz="1800" dirty="0" err="1"/>
              <a:t>a.i</a:t>
            </a:r>
            <a:r>
              <a:rPr lang="en-AU" sz="1800" dirty="0"/>
              <a:t>. Solutions, Inc., Colorado Springs, CO 80915</a:t>
            </a:r>
          </a:p>
          <a:p>
            <a:pPr marL="0" indent="0">
              <a:lnSpc>
                <a:spcPct val="110000"/>
              </a:lnSpc>
              <a:buNone/>
            </a:pPr>
            <a:r>
              <a:rPr lang="en-AU" sz="1800" dirty="0" smtClean="0"/>
              <a:t>[7] </a:t>
            </a:r>
            <a:r>
              <a:rPr lang="en-AU" sz="1800" dirty="0"/>
              <a:t>- Y </a:t>
            </a:r>
            <a:r>
              <a:rPr lang="en-AU" sz="1800" dirty="0" err="1"/>
              <a:t>Jianjun</a:t>
            </a:r>
            <a:r>
              <a:rPr lang="en-AU" sz="1800" dirty="0"/>
              <a:t>, Z </a:t>
            </a:r>
            <a:r>
              <a:rPr lang="en-AU" sz="1800" dirty="0" err="1"/>
              <a:t>Jianqiu</a:t>
            </a:r>
            <a:r>
              <a:rPr lang="en-AU" sz="1800" dirty="0"/>
              <a:t>, Z </a:t>
            </a:r>
            <a:r>
              <a:rPr lang="en-AU" sz="1800" dirty="0" err="1"/>
              <a:t>Zesen</a:t>
            </a:r>
            <a:r>
              <a:rPr lang="en-AU" sz="1800" dirty="0"/>
              <a:t>,</a:t>
            </a:r>
            <a:r>
              <a:rPr lang="en-AU" sz="1800" i="1" dirty="0"/>
              <a:t> “Gaussian Sum PHD Filtering Algorithm for Nonlinear Non-Gaussian Model”, (2008), </a:t>
            </a:r>
            <a:r>
              <a:rPr lang="en-AU" sz="1800" dirty="0"/>
              <a:t>Department of Electronic Engineering, </a:t>
            </a:r>
            <a:r>
              <a:rPr lang="en-AU" sz="1800" dirty="0" err="1"/>
              <a:t>Fudan</a:t>
            </a:r>
            <a:r>
              <a:rPr lang="en-AU" sz="1800" dirty="0"/>
              <a:t> University, Shanghai 200433, China</a:t>
            </a:r>
          </a:p>
          <a:p>
            <a:pPr marL="0" indent="0">
              <a:lnSpc>
                <a:spcPct val="110000"/>
              </a:lnSpc>
              <a:buNone/>
            </a:pPr>
            <a:r>
              <a:rPr lang="en-AU" sz="1800" dirty="0" smtClean="0"/>
              <a:t>[8] </a:t>
            </a:r>
            <a:r>
              <a:rPr lang="en-AU" sz="1800" dirty="0"/>
              <a:t>- G. </a:t>
            </a:r>
            <a:r>
              <a:rPr lang="en-AU" sz="1800" dirty="0" err="1"/>
              <a:t>Terejanu</a:t>
            </a:r>
            <a:r>
              <a:rPr lang="en-AU" sz="1800" dirty="0"/>
              <a:t>, P. </a:t>
            </a:r>
            <a:r>
              <a:rPr lang="en-AU" sz="1800" dirty="0" err="1"/>
              <a:t>Singlay</a:t>
            </a:r>
            <a:r>
              <a:rPr lang="en-AU" sz="1800" dirty="0"/>
              <a:t>, T. </a:t>
            </a:r>
            <a:r>
              <a:rPr lang="en-AU" sz="1800" dirty="0" err="1"/>
              <a:t>Singhz</a:t>
            </a:r>
            <a:r>
              <a:rPr lang="en-AU" sz="1800" dirty="0"/>
              <a:t>, P.D. </a:t>
            </a:r>
            <a:r>
              <a:rPr lang="en-AU" sz="1800" dirty="0" err="1"/>
              <a:t>Scottx</a:t>
            </a:r>
            <a:r>
              <a:rPr lang="en-AU" sz="1800" dirty="0"/>
              <a:t>, “</a:t>
            </a:r>
            <a:r>
              <a:rPr lang="en-AU" sz="1800" i="1" dirty="0"/>
              <a:t>Uncertainty Propagation for Nonlinear Dynamical Systems using Gaussian Mixture Models</a:t>
            </a:r>
            <a:r>
              <a:rPr lang="en-AU" sz="1800" dirty="0"/>
              <a:t>, (2008), American Institute of Aeronautics and Astronautics</a:t>
            </a:r>
          </a:p>
          <a:p>
            <a:pPr marL="0" indent="0">
              <a:lnSpc>
                <a:spcPct val="110000"/>
              </a:lnSpc>
              <a:buNone/>
            </a:pPr>
            <a:r>
              <a:rPr lang="en-AU" sz="1800" dirty="0" smtClean="0"/>
              <a:t>[9] </a:t>
            </a:r>
            <a:r>
              <a:rPr lang="en-AU" sz="1800" dirty="0"/>
              <a:t>– T. Hobson, - “</a:t>
            </a:r>
            <a:r>
              <a:rPr lang="en-AU" sz="1800" i="1" dirty="0"/>
              <a:t>Sensor Management for Enhanced Catalogue Maintenance of Resident Space Objects”, </a:t>
            </a:r>
            <a:r>
              <a:rPr lang="en-AU" sz="1800" dirty="0"/>
              <a:t>(2014), The University of Queensland, Section </a:t>
            </a:r>
            <a:r>
              <a:rPr lang="en-AU" sz="1800" dirty="0" smtClean="0"/>
              <a:t>6.2</a:t>
            </a:r>
            <a:endParaRPr lang="en-AU" sz="1800" dirty="0"/>
          </a:p>
        </p:txBody>
      </p:sp>
    </p:spTree>
    <p:extLst>
      <p:ext uri="{BB962C8B-B14F-4D97-AF65-F5344CB8AC3E}">
        <p14:creationId xmlns:p14="http://schemas.microsoft.com/office/powerpoint/2010/main" val="3410658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638800"/>
          </a:xfrm>
        </p:spPr>
        <p:txBody>
          <a:bodyPr>
            <a:normAutofit/>
          </a:bodyPr>
          <a:lstStyle/>
          <a:p>
            <a:pPr marL="0" indent="0">
              <a:lnSpc>
                <a:spcPct val="150000"/>
              </a:lnSpc>
              <a:buNone/>
            </a:pPr>
            <a:r>
              <a:rPr lang="en-AU" sz="1500" dirty="0"/>
              <a:t>[10] – X. </a:t>
            </a:r>
            <a:r>
              <a:rPr lang="en-AU" sz="1500" dirty="0" err="1"/>
              <a:t>Xu</a:t>
            </a:r>
            <a:r>
              <a:rPr lang="en-AU" sz="1500" dirty="0"/>
              <a:t>, Y. </a:t>
            </a:r>
            <a:r>
              <a:rPr lang="en-AU" sz="1500" dirty="0" err="1"/>
              <a:t>Xiong</a:t>
            </a:r>
            <a:r>
              <a:rPr lang="en-AU" sz="1500" dirty="0"/>
              <a:t>, “</a:t>
            </a:r>
            <a:r>
              <a:rPr lang="en-AU" sz="1500" i="1" dirty="0"/>
              <a:t>A Method for Calculating Collision Probability between Space Objects”</a:t>
            </a:r>
            <a:r>
              <a:rPr lang="en-AU" sz="1500" dirty="0"/>
              <a:t>, (2013)</a:t>
            </a:r>
          </a:p>
          <a:p>
            <a:pPr marL="0" indent="0">
              <a:lnSpc>
                <a:spcPct val="150000"/>
              </a:lnSpc>
              <a:buNone/>
            </a:pPr>
            <a:r>
              <a:rPr lang="en-AU" sz="1500" dirty="0"/>
              <a:t>[11] NASA, “Definition Two-line Element”, Retrieved May 19th, 2016, URL: http://spaceflight.nasa.gov/realdata/sightings/SSapplications/Post/JavaSSOP/SSOP_Help/tle_def.html</a:t>
            </a:r>
            <a:endParaRPr lang="en-US" sz="1500" dirty="0"/>
          </a:p>
          <a:p>
            <a:pPr marL="0" indent="0">
              <a:lnSpc>
                <a:spcPct val="150000"/>
              </a:lnSpc>
              <a:buNone/>
            </a:pPr>
            <a:r>
              <a:rPr lang="en-US" sz="1500" dirty="0"/>
              <a:t>[12] NASA Orbital Debris Program Office, “</a:t>
            </a:r>
            <a:r>
              <a:rPr lang="en-US" sz="1500" i="1" dirty="0"/>
              <a:t>Orbital debris – Graphics”, (</a:t>
            </a:r>
            <a:r>
              <a:rPr lang="en-US" sz="1500" dirty="0"/>
              <a:t>2009, July). , Accessed April 1, 2016, URL: http://orbitaldebris.jsc.nasa.gov/photogallery/beehives.html </a:t>
            </a:r>
          </a:p>
          <a:p>
            <a:pPr marL="0" indent="0">
              <a:lnSpc>
                <a:spcPct val="150000"/>
              </a:lnSpc>
              <a:buNone/>
            </a:pPr>
            <a:r>
              <a:rPr lang="en-AU" sz="1500" dirty="0"/>
              <a:t>[13] </a:t>
            </a:r>
            <a:r>
              <a:rPr lang="en-AU" sz="1500" dirty="0" err="1"/>
              <a:t>Scitor</a:t>
            </a:r>
            <a:r>
              <a:rPr lang="en-AU" sz="1500" dirty="0"/>
              <a:t> Corporation</a:t>
            </a:r>
            <a:r>
              <a:rPr lang="en-AU" sz="1500" i="1" dirty="0"/>
              <a:t>, “Space Track Data Catalogue”</a:t>
            </a:r>
            <a:r>
              <a:rPr lang="en-AU" sz="1500" dirty="0"/>
              <a:t>, Retrieved April 5th, 2016, URL: https://www.space-track.org/ </a:t>
            </a:r>
          </a:p>
          <a:p>
            <a:pPr marL="0" indent="0">
              <a:lnSpc>
                <a:spcPct val="150000"/>
              </a:lnSpc>
              <a:buNone/>
            </a:pPr>
            <a:r>
              <a:rPr lang="en-US" sz="1500" dirty="0"/>
              <a:t>[14] T. Hobson, “</a:t>
            </a:r>
            <a:r>
              <a:rPr lang="en-AU" sz="1500" i="1" dirty="0"/>
              <a:t>MATLAB + GPU = Efficient Mini Supercomputer</a:t>
            </a:r>
            <a:r>
              <a:rPr lang="en-AU" sz="1500" dirty="0"/>
              <a:t>”, Lecture Slides, Slide 4. </a:t>
            </a:r>
            <a:endParaRPr lang="en-US" sz="1500" dirty="0"/>
          </a:p>
          <a:p>
            <a:endParaRPr lang="en-AU" sz="1500" dirty="0"/>
          </a:p>
        </p:txBody>
      </p:sp>
    </p:spTree>
    <p:extLst>
      <p:ext uri="{BB962C8B-B14F-4D97-AF65-F5344CB8AC3E}">
        <p14:creationId xmlns:p14="http://schemas.microsoft.com/office/powerpoint/2010/main" val="3496022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AU" dirty="0"/>
          </a:p>
        </p:txBody>
      </p:sp>
      <p:sp>
        <p:nvSpPr>
          <p:cNvPr id="3" name="Content Placeholder 2"/>
          <p:cNvSpPr>
            <a:spLocks noGrp="1"/>
          </p:cNvSpPr>
          <p:nvPr>
            <p:ph idx="1"/>
          </p:nvPr>
        </p:nvSpPr>
        <p:spPr/>
        <p:txBody>
          <a:bodyPr>
            <a:normAutofit/>
          </a:bodyPr>
          <a:lstStyle/>
          <a:p>
            <a:r>
              <a:rPr lang="en-AU" dirty="0"/>
              <a:t>Since </a:t>
            </a:r>
            <a:r>
              <a:rPr lang="en-AU" dirty="0" smtClean="0"/>
              <a:t>1957</a:t>
            </a:r>
            <a:r>
              <a:rPr lang="en-AU" dirty="0"/>
              <a:t>, the space around our earth has been becoming </a:t>
            </a:r>
            <a:r>
              <a:rPr lang="en-AU" dirty="0" smtClean="0"/>
              <a:t>increasingly </a:t>
            </a:r>
            <a:r>
              <a:rPr lang="en-AU" dirty="0"/>
              <a:t>congested.  </a:t>
            </a:r>
            <a:endParaRPr lang="en-AU" dirty="0" smtClean="0"/>
          </a:p>
          <a:p>
            <a:r>
              <a:rPr lang="en-AU" dirty="0"/>
              <a:t>O</a:t>
            </a:r>
            <a:r>
              <a:rPr lang="en-AU" dirty="0" smtClean="0"/>
              <a:t>ver 1300 active </a:t>
            </a:r>
            <a:r>
              <a:rPr lang="en-AU" dirty="0"/>
              <a:t>satellites in </a:t>
            </a:r>
            <a:r>
              <a:rPr lang="en-AU" dirty="0" smtClean="0"/>
              <a:t>orbit </a:t>
            </a:r>
            <a:r>
              <a:rPr lang="en-AU" sz="1800" dirty="0" smtClean="0"/>
              <a:t>[1]</a:t>
            </a:r>
          </a:p>
          <a:p>
            <a:r>
              <a:rPr lang="en-AU" dirty="0" smtClean="0"/>
              <a:t>16,000 </a:t>
            </a:r>
            <a:r>
              <a:rPr lang="en-AU" dirty="0"/>
              <a:t>pieces of catalogued debris larger than 10cm that are being tracked </a:t>
            </a:r>
            <a:r>
              <a:rPr lang="en-AU" sz="1800" dirty="0" smtClean="0"/>
              <a:t>[2]</a:t>
            </a:r>
            <a:r>
              <a:rPr lang="en-AU" dirty="0" smtClean="0"/>
              <a:t>. </a:t>
            </a:r>
          </a:p>
          <a:p>
            <a:r>
              <a:rPr lang="en-AU" dirty="0" smtClean="0"/>
              <a:t>In </a:t>
            </a:r>
            <a:r>
              <a:rPr lang="en-AU" dirty="0"/>
              <a:t>the </a:t>
            </a:r>
            <a:r>
              <a:rPr lang="en-AU" dirty="0" smtClean="0"/>
              <a:t>uncatalogued / (smaller than 10cm) domain </a:t>
            </a:r>
            <a:r>
              <a:rPr lang="en-AU" dirty="0"/>
              <a:t>there </a:t>
            </a:r>
            <a:r>
              <a:rPr lang="en-AU" dirty="0" smtClean="0"/>
              <a:t>are </a:t>
            </a:r>
            <a:r>
              <a:rPr lang="en-AU" dirty="0"/>
              <a:t>millions more objects that have yet to be </a:t>
            </a:r>
            <a:r>
              <a:rPr lang="en-AU" dirty="0" smtClean="0"/>
              <a:t>identified. </a:t>
            </a:r>
          </a:p>
          <a:p>
            <a:endParaRPr lang="en-AU" dirty="0"/>
          </a:p>
          <a:p>
            <a:pPr marL="0" indent="0">
              <a:buNone/>
            </a:pPr>
            <a:r>
              <a:rPr lang="en-AU" dirty="0"/>
              <a:t>   </a:t>
            </a:r>
          </a:p>
          <a:p>
            <a:endParaRPr lang="en-AU" dirty="0"/>
          </a:p>
        </p:txBody>
      </p:sp>
    </p:spTree>
    <p:extLst>
      <p:ext uri="{BB962C8B-B14F-4D97-AF65-F5344CB8AC3E}">
        <p14:creationId xmlns:p14="http://schemas.microsoft.com/office/powerpoint/2010/main" val="879009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0" y="2286000"/>
            <a:ext cx="1905000" cy="1143000"/>
          </a:xfrm>
        </p:spPr>
        <p:txBody>
          <a:bodyPr/>
          <a:lstStyle/>
          <a:p>
            <a:r>
              <a:rPr lang="en-US" dirty="0" smtClean="0"/>
              <a:t>Q &amp; A</a:t>
            </a:r>
            <a:endParaRPr lang="en-AU" dirty="0"/>
          </a:p>
        </p:txBody>
      </p:sp>
    </p:spTree>
    <p:extLst>
      <p:ext uri="{BB962C8B-B14F-4D97-AF65-F5344CB8AC3E}">
        <p14:creationId xmlns:p14="http://schemas.microsoft.com/office/powerpoint/2010/main" val="3288961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40000"/>
                    <a:lumOff val="60000"/>
                  </a:schemeClr>
                </a:solidFill>
              </a:rPr>
              <a:t>Why should we care?</a:t>
            </a:r>
            <a:endParaRPr lang="en-AU" dirty="0">
              <a:solidFill>
                <a:schemeClr val="accent3">
                  <a:lumMod val="40000"/>
                  <a:lumOff val="60000"/>
                </a:schemeClr>
              </a:solidFill>
            </a:endParaRPr>
          </a:p>
        </p:txBody>
      </p:sp>
      <p:sp>
        <p:nvSpPr>
          <p:cNvPr id="3" name="Content Placeholder 2"/>
          <p:cNvSpPr>
            <a:spLocks noGrp="1"/>
          </p:cNvSpPr>
          <p:nvPr>
            <p:ph idx="1"/>
          </p:nvPr>
        </p:nvSpPr>
        <p:spPr/>
        <p:txBody>
          <a:bodyPr>
            <a:normAutofit/>
          </a:bodyPr>
          <a:lstStyle/>
          <a:p>
            <a:r>
              <a:rPr lang="en-AU" dirty="0" smtClean="0"/>
              <a:t>An impact between an active satellite &amp; orbital debris is often critical</a:t>
            </a:r>
          </a:p>
          <a:p>
            <a:pPr marL="0" indent="0">
              <a:buNone/>
            </a:pPr>
            <a:r>
              <a:rPr lang="en-AU" dirty="0"/>
              <a:t> </a:t>
            </a:r>
            <a:r>
              <a:rPr lang="en-AU" dirty="0" smtClean="0"/>
              <a:t> </a:t>
            </a:r>
            <a:r>
              <a:rPr lang="en-AU" sz="2000" dirty="0" smtClean="0"/>
              <a:t>(2009 collision between active Iridium </a:t>
            </a:r>
            <a:r>
              <a:rPr lang="en-AU" sz="2000" dirty="0"/>
              <a:t>33 </a:t>
            </a:r>
            <a:r>
              <a:rPr lang="en-AU" sz="2000" dirty="0" smtClean="0"/>
              <a:t>and non-active </a:t>
            </a:r>
            <a:r>
              <a:rPr lang="en-AU" sz="2000" dirty="0" err="1"/>
              <a:t>Kosmos</a:t>
            </a:r>
            <a:r>
              <a:rPr lang="en-AU" sz="2000" dirty="0"/>
              <a:t> </a:t>
            </a:r>
            <a:r>
              <a:rPr lang="en-AU" sz="2000" dirty="0" smtClean="0"/>
              <a:t>2251 </a:t>
            </a:r>
            <a:r>
              <a:rPr lang="en-AU" sz="1600" dirty="0" smtClean="0"/>
              <a:t>[3]</a:t>
            </a:r>
            <a:r>
              <a:rPr lang="en-AU" sz="2000" dirty="0" smtClean="0"/>
              <a:t>)</a:t>
            </a:r>
            <a:endParaRPr lang="en-AU" sz="2000" dirty="0"/>
          </a:p>
          <a:p>
            <a:r>
              <a:rPr lang="en-AU" dirty="0" smtClean="0"/>
              <a:t>Space </a:t>
            </a:r>
            <a:r>
              <a:rPr lang="en-AU" dirty="0"/>
              <a:t>debris cannot currently be plausibly removed from orbit </a:t>
            </a:r>
            <a:r>
              <a:rPr lang="en-AU" sz="1400" dirty="0"/>
              <a:t>[4]</a:t>
            </a:r>
          </a:p>
          <a:p>
            <a:r>
              <a:rPr lang="en-AU" dirty="0" smtClean="0"/>
              <a:t>The </a:t>
            </a:r>
            <a:r>
              <a:rPr lang="en-AU" dirty="0"/>
              <a:t>current overcrowding problem is projected to escalate as additional space missions are </a:t>
            </a:r>
            <a:r>
              <a:rPr lang="en-AU" dirty="0" smtClean="0"/>
              <a:t>launched </a:t>
            </a:r>
            <a:r>
              <a:rPr lang="en-AU" sz="1400" dirty="0" smtClean="0"/>
              <a:t>[4]</a:t>
            </a:r>
          </a:p>
          <a:p>
            <a:r>
              <a:rPr lang="en-AU" dirty="0" smtClean="0"/>
              <a:t>Pre-existing </a:t>
            </a:r>
            <a:r>
              <a:rPr lang="en-AU" dirty="0"/>
              <a:t>debris collides and shatters, further compounding the problem </a:t>
            </a:r>
            <a:r>
              <a:rPr lang="en-AU" sz="1600" dirty="0" smtClean="0"/>
              <a:t>[4]</a:t>
            </a:r>
            <a:r>
              <a:rPr lang="en-AU" sz="2000" dirty="0" smtClean="0"/>
              <a:t>.  </a:t>
            </a:r>
            <a:endParaRPr lang="en-AU" sz="2000" dirty="0"/>
          </a:p>
          <a:p>
            <a:endParaRPr lang="en-AU" dirty="0"/>
          </a:p>
          <a:p>
            <a:endParaRPr lang="en-AU" dirty="0"/>
          </a:p>
        </p:txBody>
      </p:sp>
    </p:spTree>
    <p:extLst>
      <p:ext uri="{BB962C8B-B14F-4D97-AF65-F5344CB8AC3E}">
        <p14:creationId xmlns:p14="http://schemas.microsoft.com/office/powerpoint/2010/main" val="1302247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a:bodyPr>
          <a:lstStyle/>
          <a:p>
            <a:r>
              <a:rPr lang="en-AU" dirty="0" smtClean="0">
                <a:solidFill>
                  <a:schemeClr val="accent3">
                    <a:lumMod val="40000"/>
                    <a:lumOff val="60000"/>
                  </a:schemeClr>
                </a:solidFill>
              </a:rPr>
              <a:t>Space Situational Awareness/Tracking (</a:t>
            </a:r>
            <a:r>
              <a:rPr lang="en-US" dirty="0" smtClean="0">
                <a:solidFill>
                  <a:schemeClr val="accent3">
                    <a:lumMod val="40000"/>
                    <a:lumOff val="60000"/>
                  </a:schemeClr>
                </a:solidFill>
              </a:rPr>
              <a:t>SSA/SST)</a:t>
            </a:r>
            <a:endParaRPr lang="en-AU" dirty="0">
              <a:solidFill>
                <a:schemeClr val="accent3">
                  <a:lumMod val="40000"/>
                  <a:lumOff val="60000"/>
                </a:schemeClr>
              </a:solidFill>
            </a:endParaRPr>
          </a:p>
        </p:txBody>
      </p:sp>
      <p:sp>
        <p:nvSpPr>
          <p:cNvPr id="3" name="Content Placeholder 2"/>
          <p:cNvSpPr>
            <a:spLocks noGrp="1"/>
          </p:cNvSpPr>
          <p:nvPr>
            <p:ph idx="1"/>
          </p:nvPr>
        </p:nvSpPr>
        <p:spPr>
          <a:xfrm>
            <a:off x="457200" y="1828800"/>
            <a:ext cx="7848600" cy="1600201"/>
          </a:xfrm>
        </p:spPr>
        <p:txBody>
          <a:bodyPr>
            <a:normAutofit lnSpcReduction="10000"/>
          </a:bodyPr>
          <a:lstStyle/>
          <a:p>
            <a:r>
              <a:rPr lang="en-US" dirty="0" smtClean="0"/>
              <a:t>SSA concerned with predicting orbital object locations with objective of avoiding collisions</a:t>
            </a:r>
          </a:p>
          <a:p>
            <a:r>
              <a:rPr lang="en-US" dirty="0" smtClean="0"/>
              <a:t>SST concerned with tracking and surveying threats to orbital satellite systems</a:t>
            </a:r>
          </a:p>
        </p:txBody>
      </p:sp>
      <p:sp>
        <p:nvSpPr>
          <p:cNvPr id="6" name="Title 1"/>
          <p:cNvSpPr txBox="1">
            <a:spLocks/>
          </p:cNvSpPr>
          <p:nvPr/>
        </p:nvSpPr>
        <p:spPr>
          <a:xfrm>
            <a:off x="457200" y="3276599"/>
            <a:ext cx="8229600" cy="1143000"/>
          </a:xfrm>
          <a:prstGeom prst="rect">
            <a:avLst/>
          </a:prstGeom>
        </p:spPr>
        <p:txBody>
          <a:bodyPr vert="horz" lIns="91440" tIns="45720" rIns="91440" bIns="45720" rtlCol="0" anchor="b">
            <a:normAutofit fontScale="75000" lnSpcReduction="20000"/>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smtClean="0"/>
              <a:t>SGP4 propagator</a:t>
            </a:r>
            <a:br>
              <a:rPr lang="en-US" dirty="0" smtClean="0"/>
            </a:br>
            <a:r>
              <a:rPr lang="en-US" dirty="0" smtClean="0"/>
              <a:t>(</a:t>
            </a:r>
            <a:r>
              <a:rPr lang="en-AU" dirty="0" smtClean="0"/>
              <a:t>Standard General Perturbations model 4)</a:t>
            </a:r>
            <a:r>
              <a:rPr lang="en-US" dirty="0" smtClean="0"/>
              <a:t/>
            </a:r>
            <a:br>
              <a:rPr lang="en-US" dirty="0" smtClean="0"/>
            </a:br>
            <a:endParaRPr lang="en-AU" dirty="0"/>
          </a:p>
        </p:txBody>
      </p:sp>
      <p:sp>
        <p:nvSpPr>
          <p:cNvPr id="7" name="Content Placeholder 2"/>
          <p:cNvSpPr txBox="1">
            <a:spLocks/>
          </p:cNvSpPr>
          <p:nvPr/>
        </p:nvSpPr>
        <p:spPr>
          <a:xfrm>
            <a:off x="461682" y="4267200"/>
            <a:ext cx="8229600" cy="18288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a:lstStyle>
          <a:p>
            <a:r>
              <a:rPr lang="en-US" dirty="0" smtClean="0"/>
              <a:t>Predicts the effect of perturbations on near earth objects, particularly used with Two-line Element (TLE) sets.</a:t>
            </a:r>
            <a:endParaRPr lang="en-AU" dirty="0" smtClean="0"/>
          </a:p>
          <a:p>
            <a:r>
              <a:rPr lang="en-US" dirty="0" smtClean="0"/>
              <a:t>Given input -&gt; predict where object is at certain time</a:t>
            </a:r>
          </a:p>
          <a:p>
            <a:r>
              <a:rPr lang="en-US" dirty="0" smtClean="0"/>
              <a:t>Uncertainty/error grows as propagate further into future</a:t>
            </a:r>
          </a:p>
        </p:txBody>
      </p:sp>
    </p:spTree>
    <p:extLst>
      <p:ext uri="{BB962C8B-B14F-4D97-AF65-F5344CB8AC3E}">
        <p14:creationId xmlns:p14="http://schemas.microsoft.com/office/powerpoint/2010/main" val="1016092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a:t>
            </a:r>
            <a:endParaRPr lang="en-AU" dirty="0"/>
          </a:p>
        </p:txBody>
      </p:sp>
      <p:sp>
        <p:nvSpPr>
          <p:cNvPr id="3" name="Content Placeholder 2"/>
          <p:cNvSpPr>
            <a:spLocks noGrp="1"/>
          </p:cNvSpPr>
          <p:nvPr>
            <p:ph idx="1"/>
          </p:nvPr>
        </p:nvSpPr>
        <p:spPr/>
        <p:txBody>
          <a:bodyPr>
            <a:normAutofit/>
          </a:bodyPr>
          <a:lstStyle/>
          <a:p>
            <a:r>
              <a:rPr lang="en-AU" dirty="0"/>
              <a:t>The aim of this project is to build a </a:t>
            </a:r>
            <a:r>
              <a:rPr lang="en-AU" dirty="0" smtClean="0"/>
              <a:t>program </a:t>
            </a:r>
            <a:r>
              <a:rPr lang="en-AU" dirty="0"/>
              <a:t>to </a:t>
            </a:r>
            <a:r>
              <a:rPr lang="en-AU" dirty="0" smtClean="0"/>
              <a:t>visualise </a:t>
            </a:r>
            <a:r>
              <a:rPr lang="en-AU" dirty="0"/>
              <a:t>and analyse orbital </a:t>
            </a:r>
            <a:r>
              <a:rPr lang="en-AU" dirty="0" smtClean="0"/>
              <a:t>object tracking </a:t>
            </a:r>
            <a:r>
              <a:rPr lang="en-AU" dirty="0"/>
              <a:t>data in an interactive 3D rendered environment. </a:t>
            </a:r>
            <a:endParaRPr lang="en-AU" dirty="0" smtClean="0"/>
          </a:p>
          <a:p>
            <a:r>
              <a:rPr lang="en-AU" dirty="0" smtClean="0"/>
              <a:t>It will explore non-Gaussian </a:t>
            </a:r>
            <a:r>
              <a:rPr lang="en-AU" dirty="0"/>
              <a:t>uncertainty </a:t>
            </a:r>
            <a:r>
              <a:rPr lang="en-AU" dirty="0" smtClean="0"/>
              <a:t>of </a:t>
            </a:r>
            <a:r>
              <a:rPr lang="en-AU" dirty="0"/>
              <a:t>orbital objects via </a:t>
            </a:r>
            <a:r>
              <a:rPr lang="en-AU" dirty="0" smtClean="0"/>
              <a:t>particle </a:t>
            </a:r>
            <a:r>
              <a:rPr lang="en-AU" dirty="0"/>
              <a:t>representations to convey collision risks in an intuitive and innovative way</a:t>
            </a:r>
            <a:r>
              <a:rPr lang="en-AU" dirty="0" smtClean="0"/>
              <a:t>.</a:t>
            </a:r>
          </a:p>
          <a:p>
            <a:r>
              <a:rPr lang="en-US" dirty="0" smtClean="0"/>
              <a:t>MATLAB </a:t>
            </a:r>
            <a:r>
              <a:rPr lang="en-US" dirty="0"/>
              <a:t>Space Situational Awareness </a:t>
            </a:r>
            <a:r>
              <a:rPr lang="en-AU" dirty="0" smtClean="0"/>
              <a:t>Visualisation (MASSAV)</a:t>
            </a:r>
            <a:endParaRPr lang="en-AU" dirty="0"/>
          </a:p>
          <a:p>
            <a:pPr marL="0" indent="0">
              <a:buNone/>
            </a:pPr>
            <a:endParaRPr lang="en-AU" dirty="0"/>
          </a:p>
          <a:p>
            <a:endParaRPr lang="en-AU" dirty="0"/>
          </a:p>
        </p:txBody>
      </p:sp>
    </p:spTree>
    <p:extLst>
      <p:ext uri="{BB962C8B-B14F-4D97-AF65-F5344CB8AC3E}">
        <p14:creationId xmlns:p14="http://schemas.microsoft.com/office/powerpoint/2010/main" val="1961374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dirty="0" smtClean="0">
                <a:solidFill>
                  <a:schemeClr val="accent3">
                    <a:lumMod val="40000"/>
                    <a:lumOff val="60000"/>
                  </a:schemeClr>
                </a:solidFill>
              </a:rPr>
              <a:t>Non-Gaussian Conjunction Analysis</a:t>
            </a:r>
            <a:endParaRPr lang="en-AU" dirty="0"/>
          </a:p>
        </p:txBody>
      </p:sp>
      <p:sp>
        <p:nvSpPr>
          <p:cNvPr id="3" name="Content Placeholder 2"/>
          <p:cNvSpPr>
            <a:spLocks noGrp="1"/>
          </p:cNvSpPr>
          <p:nvPr>
            <p:ph idx="1"/>
          </p:nvPr>
        </p:nvSpPr>
        <p:spPr>
          <a:xfrm>
            <a:off x="457200" y="2133600"/>
            <a:ext cx="8229600" cy="4724400"/>
          </a:xfrm>
        </p:spPr>
        <p:txBody>
          <a:bodyPr>
            <a:normAutofit/>
          </a:bodyPr>
          <a:lstStyle/>
          <a:p>
            <a:r>
              <a:rPr lang="en-AU" dirty="0"/>
              <a:t>Traditional conjunction analysis </a:t>
            </a:r>
            <a:r>
              <a:rPr lang="en-AU" dirty="0" smtClean="0"/>
              <a:t>assumes the uncertainty of orbital objects </a:t>
            </a:r>
            <a:r>
              <a:rPr lang="en-AU" dirty="0"/>
              <a:t>will behave </a:t>
            </a:r>
            <a:r>
              <a:rPr lang="en-AU" dirty="0" smtClean="0"/>
              <a:t>via a roughly </a:t>
            </a:r>
            <a:r>
              <a:rPr lang="en-AU" dirty="0"/>
              <a:t>Gaussian </a:t>
            </a:r>
            <a:r>
              <a:rPr lang="en-AU" dirty="0" smtClean="0"/>
              <a:t>model [5, 9]. </a:t>
            </a:r>
          </a:p>
          <a:p>
            <a:r>
              <a:rPr lang="en-AU" dirty="0" smtClean="0"/>
              <a:t>Assumption </a:t>
            </a:r>
            <a:r>
              <a:rPr lang="en-AU" dirty="0"/>
              <a:t>supresses the true non-Gaussian nature of </a:t>
            </a:r>
            <a:r>
              <a:rPr lang="en-AU" dirty="0" smtClean="0"/>
              <a:t>orbital object </a:t>
            </a:r>
            <a:r>
              <a:rPr lang="en-AU" dirty="0"/>
              <a:t>position uncertainties </a:t>
            </a:r>
            <a:r>
              <a:rPr lang="en-AU" dirty="0" smtClean="0"/>
              <a:t>[6, 7, 8, 9]. </a:t>
            </a:r>
          </a:p>
          <a:p>
            <a:r>
              <a:rPr lang="en-AU" dirty="0" smtClean="0"/>
              <a:t>Using statistically weighted particle </a:t>
            </a:r>
            <a:r>
              <a:rPr lang="en-AU" dirty="0"/>
              <a:t>generation </a:t>
            </a:r>
            <a:r>
              <a:rPr lang="en-AU" dirty="0" smtClean="0"/>
              <a:t>techniques, can model the </a:t>
            </a:r>
            <a:r>
              <a:rPr lang="en-AU" dirty="0"/>
              <a:t>non-Gaussian uncertainty </a:t>
            </a:r>
            <a:r>
              <a:rPr lang="en-AU" dirty="0" smtClean="0"/>
              <a:t>of </a:t>
            </a:r>
            <a:r>
              <a:rPr lang="en-AU" dirty="0"/>
              <a:t>the </a:t>
            </a:r>
            <a:r>
              <a:rPr lang="en-AU" dirty="0" smtClean="0"/>
              <a:t>any </a:t>
            </a:r>
            <a:r>
              <a:rPr lang="en-AU" dirty="0"/>
              <a:t>orbital object with known elements </a:t>
            </a:r>
            <a:r>
              <a:rPr lang="en-AU" dirty="0" smtClean="0"/>
              <a:t>[9]. </a:t>
            </a:r>
          </a:p>
          <a:p>
            <a:pPr marL="0" indent="0">
              <a:buNone/>
            </a:pPr>
            <a:endParaRPr lang="en-US" dirty="0" smtClean="0"/>
          </a:p>
          <a:p>
            <a:endParaRPr lang="en-AU" dirty="0"/>
          </a:p>
        </p:txBody>
      </p:sp>
    </p:spTree>
    <p:extLst>
      <p:ext uri="{BB962C8B-B14F-4D97-AF65-F5344CB8AC3E}">
        <p14:creationId xmlns:p14="http://schemas.microsoft.com/office/powerpoint/2010/main" val="3345849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27970" y="1507080"/>
            <a:ext cx="7315200" cy="3734435"/>
          </a:xfrm>
          <a:prstGeom prst="rect">
            <a:avLst/>
          </a:prstGeom>
          <a:effectLst>
            <a:softEdge rad="127000"/>
          </a:effectLst>
        </p:spPr>
      </p:pic>
      <p:sp>
        <p:nvSpPr>
          <p:cNvPr id="5" name="Text Box 2"/>
          <p:cNvSpPr txBox="1">
            <a:spLocks noChangeArrowheads="1"/>
          </p:cNvSpPr>
          <p:nvPr/>
        </p:nvSpPr>
        <p:spPr bwMode="auto">
          <a:xfrm>
            <a:off x="838200" y="5334000"/>
            <a:ext cx="7772400" cy="729430"/>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spcAft>
                <a:spcPts val="1000"/>
              </a:spcAft>
            </a:pPr>
            <a:r>
              <a:rPr lang="en-AU" dirty="0">
                <a:solidFill>
                  <a:schemeClr val="accent4">
                    <a:lumMod val="60000"/>
                    <a:lumOff val="40000"/>
                  </a:schemeClr>
                </a:solidFill>
              </a:rPr>
              <a:t>Figure </a:t>
            </a:r>
            <a:r>
              <a:rPr lang="en-AU" dirty="0" smtClean="0">
                <a:solidFill>
                  <a:schemeClr val="accent4">
                    <a:lumMod val="60000"/>
                    <a:lumOff val="40000"/>
                  </a:schemeClr>
                </a:solidFill>
              </a:rPr>
              <a:t>1 - Gaussian </a:t>
            </a:r>
            <a:r>
              <a:rPr lang="en-AU" dirty="0">
                <a:solidFill>
                  <a:schemeClr val="accent4">
                    <a:lumMod val="60000"/>
                    <a:lumOff val="40000"/>
                  </a:schemeClr>
                </a:solidFill>
              </a:rPr>
              <a:t>and particle representations of an orbital object’s uncertainty (image from </a:t>
            </a:r>
            <a:r>
              <a:rPr lang="en-AU" dirty="0" smtClean="0">
                <a:solidFill>
                  <a:schemeClr val="accent4">
                    <a:lumMod val="60000"/>
                    <a:lumOff val="40000"/>
                  </a:schemeClr>
                </a:solidFill>
              </a:rPr>
              <a:t>[9])</a:t>
            </a:r>
            <a:endParaRPr lang="en-AU" dirty="0">
              <a:solidFill>
                <a:schemeClr val="accent4">
                  <a:lumMod val="60000"/>
                  <a:lumOff val="40000"/>
                </a:schemeClr>
              </a:solidFill>
            </a:endParaRPr>
          </a:p>
        </p:txBody>
      </p:sp>
      <p:sp>
        <p:nvSpPr>
          <p:cNvPr id="6" name="Rectangle 5"/>
          <p:cNvSpPr/>
          <p:nvPr/>
        </p:nvSpPr>
        <p:spPr>
          <a:xfrm>
            <a:off x="457200" y="685800"/>
            <a:ext cx="8534400" cy="707886"/>
          </a:xfrm>
          <a:prstGeom prst="rect">
            <a:avLst/>
          </a:prstGeom>
        </p:spPr>
        <p:txBody>
          <a:bodyPr wrap="square">
            <a:spAutoFit/>
          </a:bodyPr>
          <a:lstStyle/>
          <a:p>
            <a:r>
              <a:rPr lang="en-AU" sz="2000" dirty="0">
                <a:solidFill>
                  <a:schemeClr val="accent4">
                    <a:lumMod val="60000"/>
                    <a:lumOff val="40000"/>
                  </a:schemeClr>
                </a:solidFill>
              </a:rPr>
              <a:t>The Gaussian mean can be significantly off centre relative to the true probability density function (</a:t>
            </a:r>
            <a:r>
              <a:rPr lang="en-AU" sz="2000" dirty="0" err="1">
                <a:solidFill>
                  <a:schemeClr val="accent4">
                    <a:lumMod val="60000"/>
                    <a:lumOff val="40000"/>
                  </a:schemeClr>
                </a:solidFill>
              </a:rPr>
              <a:t>pdf</a:t>
            </a:r>
            <a:r>
              <a:rPr lang="en-AU" sz="2000" dirty="0">
                <a:solidFill>
                  <a:schemeClr val="accent4">
                    <a:lumMod val="60000"/>
                    <a:lumOff val="40000"/>
                  </a:schemeClr>
                </a:solidFill>
              </a:rPr>
              <a:t>) [9]. </a:t>
            </a:r>
          </a:p>
        </p:txBody>
      </p:sp>
    </p:spTree>
    <p:extLst>
      <p:ext uri="{BB962C8B-B14F-4D97-AF65-F5344CB8AC3E}">
        <p14:creationId xmlns:p14="http://schemas.microsoft.com/office/powerpoint/2010/main" val="1738916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Two-line Element (TLE) Format</a:t>
            </a:r>
            <a:endParaRPr lang="en-AU" dirty="0">
              <a:solidFill>
                <a:schemeClr val="accent3">
                  <a:lumMod val="60000"/>
                  <a:lumOff val="40000"/>
                </a:schemeClr>
              </a:solidFill>
            </a:endParaRPr>
          </a:p>
        </p:txBody>
      </p:sp>
      <p:sp>
        <p:nvSpPr>
          <p:cNvPr id="4" name="Rectangle 3"/>
          <p:cNvSpPr/>
          <p:nvPr/>
        </p:nvSpPr>
        <p:spPr>
          <a:xfrm>
            <a:off x="385483" y="1542071"/>
            <a:ext cx="8344550" cy="297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C:\Users\Stuey\Documents\~Work\Thesis\pics\t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97" y="1752600"/>
            <a:ext cx="7962250" cy="25507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81707" y="4513871"/>
            <a:ext cx="7467600" cy="400110"/>
          </a:xfrm>
          <a:prstGeom prst="rect">
            <a:avLst/>
          </a:prstGeom>
        </p:spPr>
        <p:txBody>
          <a:bodyPr wrap="square">
            <a:spAutoFit/>
          </a:bodyPr>
          <a:lstStyle/>
          <a:p>
            <a:r>
              <a:rPr lang="en-AU" sz="2000" dirty="0">
                <a:solidFill>
                  <a:schemeClr val="accent4">
                    <a:lumMod val="60000"/>
                    <a:lumOff val="40000"/>
                  </a:schemeClr>
                </a:solidFill>
              </a:rPr>
              <a:t>Figure </a:t>
            </a:r>
            <a:r>
              <a:rPr lang="en-AU" sz="2000" dirty="0" smtClean="0">
                <a:solidFill>
                  <a:schemeClr val="accent4">
                    <a:lumMod val="60000"/>
                    <a:lumOff val="40000"/>
                  </a:schemeClr>
                </a:solidFill>
              </a:rPr>
              <a:t>2 – TLE Format Layout [11]</a:t>
            </a:r>
            <a:endParaRPr lang="en-AU" sz="1600" dirty="0">
              <a:solidFill>
                <a:schemeClr val="accent4">
                  <a:lumMod val="60000"/>
                  <a:lumOff val="40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503" y="5195047"/>
            <a:ext cx="8449235" cy="817197"/>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81707" y="6172200"/>
            <a:ext cx="7467600" cy="400110"/>
          </a:xfrm>
          <a:prstGeom prst="rect">
            <a:avLst/>
          </a:prstGeom>
        </p:spPr>
        <p:txBody>
          <a:bodyPr wrap="square">
            <a:spAutoFit/>
          </a:bodyPr>
          <a:lstStyle/>
          <a:p>
            <a:r>
              <a:rPr lang="en-AU" sz="2000" dirty="0">
                <a:solidFill>
                  <a:schemeClr val="accent4">
                    <a:lumMod val="60000"/>
                    <a:lumOff val="40000"/>
                  </a:schemeClr>
                </a:solidFill>
              </a:rPr>
              <a:t>Figure </a:t>
            </a:r>
            <a:r>
              <a:rPr lang="en-AU" sz="2000" dirty="0" smtClean="0">
                <a:solidFill>
                  <a:schemeClr val="accent4">
                    <a:lumMod val="60000"/>
                    <a:lumOff val="40000"/>
                  </a:schemeClr>
                </a:solidFill>
              </a:rPr>
              <a:t>3 –  a typical TLE </a:t>
            </a:r>
            <a:endParaRPr lang="en-AU" sz="1600" dirty="0">
              <a:solidFill>
                <a:schemeClr val="accent4">
                  <a:lumMod val="60000"/>
                  <a:lumOff val="40000"/>
                </a:schemeClr>
              </a:solidFill>
            </a:endParaRPr>
          </a:p>
        </p:txBody>
      </p:sp>
    </p:spTree>
    <p:extLst>
      <p:ext uri="{BB962C8B-B14F-4D97-AF65-F5344CB8AC3E}">
        <p14:creationId xmlns:p14="http://schemas.microsoft.com/office/powerpoint/2010/main" val="2272435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MASSAV Methodology</a:t>
            </a:r>
            <a:endParaRPr lang="en-AU" dirty="0"/>
          </a:p>
        </p:txBody>
      </p:sp>
      <p:sp>
        <p:nvSpPr>
          <p:cNvPr id="3" name="Content Placeholder 2"/>
          <p:cNvSpPr>
            <a:spLocks noGrp="1"/>
          </p:cNvSpPr>
          <p:nvPr>
            <p:ph idx="1"/>
          </p:nvPr>
        </p:nvSpPr>
        <p:spPr/>
        <p:txBody>
          <a:bodyPr>
            <a:normAutofit/>
          </a:bodyPr>
          <a:lstStyle/>
          <a:p>
            <a:r>
              <a:rPr lang="en-US" dirty="0" smtClean="0"/>
              <a:t>TLE input</a:t>
            </a:r>
          </a:p>
          <a:p>
            <a:r>
              <a:rPr lang="en-US" sz="2300" dirty="0"/>
              <a:t>SGP4 </a:t>
            </a:r>
            <a:r>
              <a:rPr lang="en-US" sz="2300" dirty="0" smtClean="0"/>
              <a:t>propagator </a:t>
            </a:r>
            <a:r>
              <a:rPr lang="en-US" sz="2300" dirty="0"/>
              <a:t>to </a:t>
            </a:r>
            <a:r>
              <a:rPr lang="en-US" sz="2300" dirty="0" smtClean="0"/>
              <a:t>simulate/propagate objects forward in time</a:t>
            </a:r>
            <a:endParaRPr lang="en-US" sz="2300" dirty="0" smtClean="0"/>
          </a:p>
          <a:p>
            <a:r>
              <a:rPr lang="en-US" dirty="0" smtClean="0"/>
              <a:t>Particle representation of uncertainty (add noise to elements of sgp4 model)</a:t>
            </a:r>
            <a:endParaRPr lang="en-US" dirty="0" smtClean="0"/>
          </a:p>
          <a:p>
            <a:r>
              <a:rPr lang="en-US" dirty="0" smtClean="0"/>
              <a:t>Collision </a:t>
            </a:r>
            <a:r>
              <a:rPr lang="en-US" dirty="0" smtClean="0"/>
              <a:t>analysis on bodies that pass within certain distance</a:t>
            </a:r>
          </a:p>
          <a:p>
            <a:pPr lvl="1"/>
            <a:endParaRPr lang="en-US" dirty="0" smtClean="0"/>
          </a:p>
          <a:p>
            <a:r>
              <a:rPr lang="en-US" dirty="0" smtClean="0"/>
              <a:t>Simulated </a:t>
            </a:r>
            <a:r>
              <a:rPr lang="en-US" dirty="0" smtClean="0"/>
              <a:t>scenarios for verification/development in reduced scope</a:t>
            </a:r>
          </a:p>
          <a:p>
            <a:r>
              <a:rPr lang="en-US" dirty="0" smtClean="0"/>
              <a:t>Collision </a:t>
            </a:r>
            <a:r>
              <a:rPr lang="en-US" dirty="0" smtClean="0"/>
              <a:t>analysis on large TLE catalogue set </a:t>
            </a:r>
          </a:p>
          <a:p>
            <a:endParaRPr lang="en-AU" dirty="0"/>
          </a:p>
        </p:txBody>
      </p:sp>
    </p:spTree>
    <p:extLst>
      <p:ext uri="{BB962C8B-B14F-4D97-AF65-F5344CB8AC3E}">
        <p14:creationId xmlns:p14="http://schemas.microsoft.com/office/powerpoint/2010/main" val="200998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1366</TotalTime>
  <Words>1433</Words>
  <Application>Microsoft Office PowerPoint</Application>
  <PresentationFormat>On-screen Show (4:3)</PresentationFormat>
  <Paragraphs>149</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Thatch</vt:lpstr>
      <vt:lpstr>CONJUNTION ANALYSIS &amp; VISUALISATION OF EARTH-ORBIT SPACE OBJECTS</vt:lpstr>
      <vt:lpstr>Introduction</vt:lpstr>
      <vt:lpstr>Why should we care?</vt:lpstr>
      <vt:lpstr>Space Situational Awareness/Tracking (SSA/SST)</vt:lpstr>
      <vt:lpstr>Proposal</vt:lpstr>
      <vt:lpstr>Non-Gaussian Conjunction Analysis</vt:lpstr>
      <vt:lpstr>PowerPoint Presentation</vt:lpstr>
      <vt:lpstr>Two-line Element (TLE) Format</vt:lpstr>
      <vt:lpstr>MASSAV Methodology</vt:lpstr>
      <vt:lpstr>PowerPoint Presentation</vt:lpstr>
      <vt:lpstr>(demonstration)</vt:lpstr>
      <vt:lpstr>NVIDIA CUDA (GPU) Processing</vt:lpstr>
      <vt:lpstr>GPU Processing (in short)</vt:lpstr>
      <vt:lpstr>Benchmarks</vt:lpstr>
      <vt:lpstr>Current limitations of GPU Processing</vt:lpstr>
      <vt:lpstr>Future Plan</vt:lpstr>
      <vt:lpstr>Development  Plan</vt:lpstr>
      <vt:lpstr>References</vt:lpstr>
      <vt:lpstr>PowerPoint Presentation</vt:lpstr>
      <vt:lpstr>Q &amp; 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Joel Stuart</dc:title>
  <dc:creator>Stuey</dc:creator>
  <cp:lastModifiedBy>Stuey</cp:lastModifiedBy>
  <cp:revision>87</cp:revision>
  <dcterms:created xsi:type="dcterms:W3CDTF">2006-08-16T00:00:00Z</dcterms:created>
  <dcterms:modified xsi:type="dcterms:W3CDTF">2016-05-19T04:00:05Z</dcterms:modified>
</cp:coreProperties>
</file>