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4758988" cy="10333038"/>
  <p:notesSz cx="6858000" cy="9144000"/>
  <p:defaultTextStyle>
    <a:defPPr>
      <a:defRPr lang="en-US"/>
    </a:defPPr>
    <a:lvl1pPr algn="l" defTabSz="715963" rtl="0" fontAlgn="base">
      <a:spcBef>
        <a:spcPct val="0"/>
      </a:spcBef>
      <a:spcAft>
        <a:spcPct val="0"/>
      </a:spcAft>
      <a:defRPr sz="2800" kern="1200">
        <a:solidFill>
          <a:schemeClr val="tx1"/>
        </a:solidFill>
        <a:latin typeface="Arial" charset="0"/>
        <a:ea typeface="Geneva" charset="-128"/>
        <a:cs typeface="+mn-cs"/>
      </a:defRPr>
    </a:lvl1pPr>
    <a:lvl2pPr marL="715963" indent="-258763" algn="l" defTabSz="715963" rtl="0" fontAlgn="base">
      <a:spcBef>
        <a:spcPct val="0"/>
      </a:spcBef>
      <a:spcAft>
        <a:spcPct val="0"/>
      </a:spcAft>
      <a:defRPr sz="2800" kern="1200">
        <a:solidFill>
          <a:schemeClr val="tx1"/>
        </a:solidFill>
        <a:latin typeface="Arial" charset="0"/>
        <a:ea typeface="Geneva" charset="-128"/>
        <a:cs typeface="+mn-cs"/>
      </a:defRPr>
    </a:lvl2pPr>
    <a:lvl3pPr marL="1433513" indent="-519113" algn="l" defTabSz="715963" rtl="0" fontAlgn="base">
      <a:spcBef>
        <a:spcPct val="0"/>
      </a:spcBef>
      <a:spcAft>
        <a:spcPct val="0"/>
      </a:spcAft>
      <a:defRPr sz="2800" kern="1200">
        <a:solidFill>
          <a:schemeClr val="tx1"/>
        </a:solidFill>
        <a:latin typeface="Arial" charset="0"/>
        <a:ea typeface="Geneva" charset="-128"/>
        <a:cs typeface="+mn-cs"/>
      </a:defRPr>
    </a:lvl3pPr>
    <a:lvl4pPr marL="2149475" indent="-777875" algn="l" defTabSz="715963" rtl="0" fontAlgn="base">
      <a:spcBef>
        <a:spcPct val="0"/>
      </a:spcBef>
      <a:spcAft>
        <a:spcPct val="0"/>
      </a:spcAft>
      <a:defRPr sz="2800" kern="1200">
        <a:solidFill>
          <a:schemeClr val="tx1"/>
        </a:solidFill>
        <a:latin typeface="Arial" charset="0"/>
        <a:ea typeface="Geneva" charset="-128"/>
        <a:cs typeface="+mn-cs"/>
      </a:defRPr>
    </a:lvl4pPr>
    <a:lvl5pPr marL="2867025" indent="-1038225" algn="l" defTabSz="715963" rtl="0" fontAlgn="base">
      <a:spcBef>
        <a:spcPct val="0"/>
      </a:spcBef>
      <a:spcAft>
        <a:spcPct val="0"/>
      </a:spcAft>
      <a:defRPr sz="2800" kern="1200">
        <a:solidFill>
          <a:schemeClr val="tx1"/>
        </a:solidFill>
        <a:latin typeface="Arial" charset="0"/>
        <a:ea typeface="Geneva" charset="-128"/>
        <a:cs typeface="+mn-cs"/>
      </a:defRPr>
    </a:lvl5pPr>
    <a:lvl6pPr marL="2286000" algn="l" defTabSz="914400" rtl="0" eaLnBrk="1" latinLnBrk="0" hangingPunct="1">
      <a:defRPr sz="2800" kern="1200">
        <a:solidFill>
          <a:schemeClr val="tx1"/>
        </a:solidFill>
        <a:latin typeface="Arial" charset="0"/>
        <a:ea typeface="Geneva" charset="-128"/>
        <a:cs typeface="+mn-cs"/>
      </a:defRPr>
    </a:lvl6pPr>
    <a:lvl7pPr marL="2743200" algn="l" defTabSz="914400" rtl="0" eaLnBrk="1" latinLnBrk="0" hangingPunct="1">
      <a:defRPr sz="2800" kern="1200">
        <a:solidFill>
          <a:schemeClr val="tx1"/>
        </a:solidFill>
        <a:latin typeface="Arial" charset="0"/>
        <a:ea typeface="Geneva" charset="-128"/>
        <a:cs typeface="+mn-cs"/>
      </a:defRPr>
    </a:lvl7pPr>
    <a:lvl8pPr marL="3200400" algn="l" defTabSz="914400" rtl="0" eaLnBrk="1" latinLnBrk="0" hangingPunct="1">
      <a:defRPr sz="2800" kern="1200">
        <a:solidFill>
          <a:schemeClr val="tx1"/>
        </a:solidFill>
        <a:latin typeface="Arial" charset="0"/>
        <a:ea typeface="Geneva" charset="-128"/>
        <a:cs typeface="+mn-cs"/>
      </a:defRPr>
    </a:lvl8pPr>
    <a:lvl9pPr marL="3657600" algn="l" defTabSz="914400" rtl="0" eaLnBrk="1" latinLnBrk="0" hangingPunct="1">
      <a:defRPr sz="2800" kern="1200">
        <a:solidFill>
          <a:schemeClr val="tx1"/>
        </a:solidFill>
        <a:latin typeface="Arial" charset="0"/>
        <a:ea typeface="Geneva"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D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0" d="100"/>
          <a:sy n="90" d="100"/>
        </p:scale>
        <p:origin x="-150" y="888"/>
      </p:cViewPr>
      <p:guideLst>
        <p:guide orient="horz" pos="3254"/>
        <p:guide pos="464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Geneva"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8FB99983-FF8B-48D4-BB5C-A13EAE56EED1}" type="datetime1">
              <a:rPr lang="en-US"/>
              <a:pPr>
                <a:defRPr/>
              </a:pPr>
              <a:t>10/19/2016</a:t>
            </a:fld>
            <a:endParaRPr lang="en-US"/>
          </a:p>
        </p:txBody>
      </p:sp>
      <p:sp>
        <p:nvSpPr>
          <p:cNvPr id="4" name="Slide Image Placeholder 3"/>
          <p:cNvSpPr>
            <a:spLocks noGrp="1" noRot="1" noChangeAspect="1"/>
          </p:cNvSpPr>
          <p:nvPr>
            <p:ph type="sldImg" idx="2"/>
          </p:nvPr>
        </p:nvSpPr>
        <p:spPr>
          <a:xfrm>
            <a:off x="981075" y="685800"/>
            <a:ext cx="48958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Geneva"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B5E5256C-919A-4817-B7EE-7D55C0BCBE54}" type="slidenum">
              <a:rPr lang="en-US"/>
              <a:pPr>
                <a:defRPr/>
              </a:pPr>
              <a:t>‹#›</a:t>
            </a:fld>
            <a:endParaRPr lang="en-US"/>
          </a:p>
        </p:txBody>
      </p:sp>
    </p:spTree>
    <p:extLst>
      <p:ext uri="{BB962C8B-B14F-4D97-AF65-F5344CB8AC3E}">
        <p14:creationId xmlns:p14="http://schemas.microsoft.com/office/powerpoint/2010/main" val="36915603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Geneva" charset="-128"/>
        <a:cs typeface="Geneva" charset="-128"/>
      </a:defRPr>
    </a:lvl1pPr>
    <a:lvl2pPr marL="457200" algn="l" defTabSz="457200" rtl="0" eaLnBrk="0" fontAlgn="base" hangingPunct="0">
      <a:spcBef>
        <a:spcPct val="30000"/>
      </a:spcBef>
      <a:spcAft>
        <a:spcPct val="0"/>
      </a:spcAft>
      <a:defRPr sz="1200" kern="1200">
        <a:solidFill>
          <a:schemeClr val="tx1"/>
        </a:solidFill>
        <a:latin typeface="+mn-lt"/>
        <a:ea typeface="Geneva"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Geneva"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Geneva"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Geneva"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6924" y="3209940"/>
            <a:ext cx="12545140" cy="2214906"/>
          </a:xfrm>
        </p:spPr>
        <p:txBody>
          <a:bodyPr/>
          <a:lstStyle/>
          <a:p>
            <a:r>
              <a:rPr lang="en-AU" smtClean="0"/>
              <a:t>Click to edit Master title style</a:t>
            </a:r>
            <a:endParaRPr lang="en-US"/>
          </a:p>
        </p:txBody>
      </p:sp>
      <p:sp>
        <p:nvSpPr>
          <p:cNvPr id="3" name="Subtitle 2"/>
          <p:cNvSpPr>
            <a:spLocks noGrp="1"/>
          </p:cNvSpPr>
          <p:nvPr>
            <p:ph type="subTitle" idx="1"/>
          </p:nvPr>
        </p:nvSpPr>
        <p:spPr>
          <a:xfrm>
            <a:off x="2213848" y="5855388"/>
            <a:ext cx="10331292" cy="2640665"/>
          </a:xfrm>
        </p:spPr>
        <p:txBody>
          <a:bodyPr/>
          <a:lstStyle>
            <a:lvl1pPr marL="0" indent="0" algn="ctr">
              <a:buNone/>
              <a:defRPr>
                <a:solidFill>
                  <a:schemeClr val="tx1">
                    <a:tint val="75000"/>
                  </a:schemeClr>
                </a:solidFill>
              </a:defRPr>
            </a:lvl1pPr>
            <a:lvl2pPr marL="716890" indent="0" algn="ctr">
              <a:buNone/>
              <a:defRPr>
                <a:solidFill>
                  <a:schemeClr val="tx1">
                    <a:tint val="75000"/>
                  </a:schemeClr>
                </a:solidFill>
              </a:defRPr>
            </a:lvl2pPr>
            <a:lvl3pPr marL="1433779" indent="0" algn="ctr">
              <a:buNone/>
              <a:defRPr>
                <a:solidFill>
                  <a:schemeClr val="tx1">
                    <a:tint val="75000"/>
                  </a:schemeClr>
                </a:solidFill>
              </a:defRPr>
            </a:lvl3pPr>
            <a:lvl4pPr marL="2150669" indent="0" algn="ctr">
              <a:buNone/>
              <a:defRPr>
                <a:solidFill>
                  <a:schemeClr val="tx1">
                    <a:tint val="75000"/>
                  </a:schemeClr>
                </a:solidFill>
              </a:defRPr>
            </a:lvl4pPr>
            <a:lvl5pPr marL="2867558" indent="0" algn="ctr">
              <a:buNone/>
              <a:defRPr>
                <a:solidFill>
                  <a:schemeClr val="tx1">
                    <a:tint val="75000"/>
                  </a:schemeClr>
                </a:solidFill>
              </a:defRPr>
            </a:lvl5pPr>
            <a:lvl6pPr marL="3584448" indent="0" algn="ctr">
              <a:buNone/>
              <a:defRPr>
                <a:solidFill>
                  <a:schemeClr val="tx1">
                    <a:tint val="75000"/>
                  </a:schemeClr>
                </a:solidFill>
              </a:defRPr>
            </a:lvl6pPr>
            <a:lvl7pPr marL="4301338" indent="0" algn="ctr">
              <a:buNone/>
              <a:defRPr>
                <a:solidFill>
                  <a:schemeClr val="tx1">
                    <a:tint val="75000"/>
                  </a:schemeClr>
                </a:solidFill>
              </a:defRPr>
            </a:lvl7pPr>
            <a:lvl8pPr marL="5018227" indent="0" algn="ctr">
              <a:buNone/>
              <a:defRPr>
                <a:solidFill>
                  <a:schemeClr val="tx1">
                    <a:tint val="75000"/>
                  </a:schemeClr>
                </a:solidFill>
              </a:defRPr>
            </a:lvl8pPr>
            <a:lvl9pPr marL="5735117"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5CAC68B-D864-4606-AD5B-C211B22260C9}" type="datetime1">
              <a:rPr lang="en-US"/>
              <a:pPr>
                <a:defRPr/>
              </a:pPr>
              <a:t>10/19/2016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CD6B829-617E-46B8-8641-E065B8FDE8F6}" type="slidenum">
              <a:rPr lang="en-US"/>
              <a:pPr>
                <a:defRPr/>
              </a:pPr>
              <a:t>‹#›</a:t>
            </a:fld>
            <a:endParaRPr lang="en-US"/>
          </a:p>
        </p:txBody>
      </p:sp>
    </p:spTree>
    <p:extLst>
      <p:ext uri="{BB962C8B-B14F-4D97-AF65-F5344CB8AC3E}">
        <p14:creationId xmlns:p14="http://schemas.microsoft.com/office/powerpoint/2010/main" val="248822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8" name="Picture 6" descr="possibleposters.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700"/>
            <a:ext cx="14760575" cy="1033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userDrawn="1"/>
        </p:nvCxnSpPr>
        <p:spPr>
          <a:xfrm>
            <a:off x="0" y="47625"/>
            <a:ext cx="14773275" cy="1588"/>
          </a:xfrm>
          <a:prstGeom prst="line">
            <a:avLst/>
          </a:prstGeom>
          <a:ln w="190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0" y="1109663"/>
            <a:ext cx="14773275" cy="1587"/>
          </a:xfrm>
          <a:prstGeom prst="line">
            <a:avLst/>
          </a:prstGeom>
          <a:ln w="190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Text Placeholder 2"/>
          <p:cNvSpPr>
            <a:spLocks noGrp="1"/>
          </p:cNvSpPr>
          <p:nvPr>
            <p:ph idx="1"/>
          </p:nvPr>
        </p:nvSpPr>
        <p:spPr bwMode="auto">
          <a:xfrm>
            <a:off x="112538"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a:t>
            </a:r>
            <a:r>
              <a:rPr lang="en-AU" noProof="0" dirty="0" smtClean="0"/>
              <a:t>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9" name="Title 8"/>
          <p:cNvSpPr>
            <a:spLocks noGrp="1"/>
          </p:cNvSpPr>
          <p:nvPr>
            <p:ph type="title"/>
          </p:nvPr>
        </p:nvSpPr>
        <p:spPr>
          <a:xfrm>
            <a:off x="449969" y="-24897"/>
            <a:ext cx="14311745" cy="697998"/>
          </a:xfrm>
        </p:spPr>
        <p:txBody>
          <a:bodyPr/>
          <a:lstStyle>
            <a:lvl1pPr algn="r">
              <a:defRPr sz="4800" cap="all">
                <a:solidFill>
                  <a:srgbClr val="271D65"/>
                </a:solidFill>
                <a:latin typeface="Bodoni MT"/>
                <a:cs typeface="Bodoni MT"/>
              </a:defRPr>
            </a:lvl1pPr>
          </a:lstStyle>
          <a:p>
            <a:r>
              <a:rPr lang="en-AU" dirty="0" smtClean="0"/>
              <a:t>Click to edit Master title style</a:t>
            </a:r>
            <a:endParaRPr lang="en-US" dirty="0"/>
          </a:p>
        </p:txBody>
      </p:sp>
      <p:sp>
        <p:nvSpPr>
          <p:cNvPr id="14" name="Subtitle 2"/>
          <p:cNvSpPr>
            <a:spLocks noGrp="1"/>
          </p:cNvSpPr>
          <p:nvPr>
            <p:ph type="subTitle" idx="10"/>
          </p:nvPr>
        </p:nvSpPr>
        <p:spPr>
          <a:xfrm>
            <a:off x="4403883" y="673101"/>
            <a:ext cx="10331292" cy="441721"/>
          </a:xfrm>
        </p:spPr>
        <p:txBody>
          <a:bodyPr tIns="0">
            <a:noAutofit/>
          </a:bodyPr>
          <a:lstStyle>
            <a:lvl1pPr marL="0" indent="0" algn="r">
              <a:spcBef>
                <a:spcPts val="0"/>
              </a:spcBef>
              <a:buNone/>
              <a:defRPr sz="2400">
                <a:solidFill>
                  <a:srgbClr val="271D65"/>
                </a:solidFill>
              </a:defRPr>
            </a:lvl1pPr>
            <a:lvl2pPr marL="716890" indent="0" algn="ctr">
              <a:buNone/>
              <a:defRPr>
                <a:solidFill>
                  <a:schemeClr val="tx1">
                    <a:tint val="75000"/>
                  </a:schemeClr>
                </a:solidFill>
              </a:defRPr>
            </a:lvl2pPr>
            <a:lvl3pPr marL="1433779" indent="0" algn="ctr">
              <a:buNone/>
              <a:defRPr>
                <a:solidFill>
                  <a:schemeClr val="tx1">
                    <a:tint val="75000"/>
                  </a:schemeClr>
                </a:solidFill>
              </a:defRPr>
            </a:lvl3pPr>
            <a:lvl4pPr marL="2150669" indent="0" algn="ctr">
              <a:buNone/>
              <a:defRPr>
                <a:solidFill>
                  <a:schemeClr val="tx1">
                    <a:tint val="75000"/>
                  </a:schemeClr>
                </a:solidFill>
              </a:defRPr>
            </a:lvl4pPr>
            <a:lvl5pPr marL="2867558" indent="0" algn="ctr">
              <a:buNone/>
              <a:defRPr>
                <a:solidFill>
                  <a:schemeClr val="tx1">
                    <a:tint val="75000"/>
                  </a:schemeClr>
                </a:solidFill>
              </a:defRPr>
            </a:lvl5pPr>
            <a:lvl6pPr marL="3584448" indent="0" algn="ctr">
              <a:buNone/>
              <a:defRPr>
                <a:solidFill>
                  <a:schemeClr val="tx1">
                    <a:tint val="75000"/>
                  </a:schemeClr>
                </a:solidFill>
              </a:defRPr>
            </a:lvl6pPr>
            <a:lvl7pPr marL="4301338" indent="0" algn="ctr">
              <a:buNone/>
              <a:defRPr>
                <a:solidFill>
                  <a:schemeClr val="tx1">
                    <a:tint val="75000"/>
                  </a:schemeClr>
                </a:solidFill>
              </a:defRPr>
            </a:lvl7pPr>
            <a:lvl8pPr marL="5018227" indent="0" algn="ctr">
              <a:buNone/>
              <a:defRPr>
                <a:solidFill>
                  <a:schemeClr val="tx1">
                    <a:tint val="75000"/>
                  </a:schemeClr>
                </a:solidFill>
              </a:defRPr>
            </a:lvl8pPr>
            <a:lvl9pPr marL="5735117" indent="0" algn="ctr">
              <a:buNone/>
              <a:defRPr>
                <a:solidFill>
                  <a:schemeClr val="tx1">
                    <a:tint val="75000"/>
                  </a:schemeClr>
                </a:solidFill>
              </a:defRPr>
            </a:lvl9pPr>
          </a:lstStyle>
          <a:p>
            <a:r>
              <a:rPr lang="en-AU" dirty="0" smtClean="0"/>
              <a:t>Click to edit Master subtitle style</a:t>
            </a:r>
            <a:endParaRPr lang="en-US" dirty="0"/>
          </a:p>
        </p:txBody>
      </p:sp>
      <p:sp>
        <p:nvSpPr>
          <p:cNvPr id="15" name="Text Placeholder 2"/>
          <p:cNvSpPr>
            <a:spLocks noGrp="1"/>
          </p:cNvSpPr>
          <p:nvPr>
            <p:ph idx="11"/>
          </p:nvPr>
        </p:nvSpPr>
        <p:spPr bwMode="auto">
          <a:xfrm>
            <a:off x="3789482"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a:t>
            </a:r>
            <a:r>
              <a:rPr lang="en-AU" noProof="0" dirty="0" smtClean="0"/>
              <a:t>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16" name="Text Placeholder 2"/>
          <p:cNvSpPr>
            <a:spLocks noGrp="1"/>
          </p:cNvSpPr>
          <p:nvPr>
            <p:ph idx="12"/>
          </p:nvPr>
        </p:nvSpPr>
        <p:spPr bwMode="auto">
          <a:xfrm>
            <a:off x="7466426"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a:t>
            </a:r>
            <a:r>
              <a:rPr lang="en-AU" noProof="0" dirty="0" smtClean="0"/>
              <a:t>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17" name="Text Placeholder 2"/>
          <p:cNvSpPr>
            <a:spLocks noGrp="1"/>
          </p:cNvSpPr>
          <p:nvPr>
            <p:ph idx="13"/>
          </p:nvPr>
        </p:nvSpPr>
        <p:spPr bwMode="auto">
          <a:xfrm>
            <a:off x="11143369"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a:t>
            </a:r>
            <a:r>
              <a:rPr lang="en-AU" noProof="0" dirty="0" smtClean="0"/>
              <a:t>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Tree>
    <p:extLst>
      <p:ext uri="{BB962C8B-B14F-4D97-AF65-F5344CB8AC3E}">
        <p14:creationId xmlns:p14="http://schemas.microsoft.com/office/powerpoint/2010/main" val="311172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38188" y="414338"/>
            <a:ext cx="13282612"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3378" tIns="71689" rIns="143378" bIns="71689" numCol="1" anchor="ctr" anchorCtr="0" compatLnSpc="1">
            <a:prstTxWarp prst="textNoShape">
              <a:avLst/>
            </a:prstTxWarp>
          </a:bodyPr>
          <a:lstStyle/>
          <a:p>
            <a:pPr lvl="0"/>
            <a:r>
              <a:rPr lang="en-AU" smtClean="0"/>
              <a:t>Click to edit Master title style</a:t>
            </a:r>
            <a:endParaRPr lang="en-US" smtClean="0"/>
          </a:p>
        </p:txBody>
      </p:sp>
      <p:sp>
        <p:nvSpPr>
          <p:cNvPr id="1027" name="Text Placeholder 2"/>
          <p:cNvSpPr>
            <a:spLocks noGrp="1"/>
          </p:cNvSpPr>
          <p:nvPr>
            <p:ph type="body" idx="1"/>
          </p:nvPr>
        </p:nvSpPr>
        <p:spPr bwMode="auto">
          <a:xfrm>
            <a:off x="738188" y="2411413"/>
            <a:ext cx="13282612" cy="681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3378" tIns="71689" rIns="143378" bIns="71689"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smtClean="0"/>
          </a:p>
        </p:txBody>
      </p:sp>
      <p:sp>
        <p:nvSpPr>
          <p:cNvPr id="4" name="Date Placeholder 3"/>
          <p:cNvSpPr>
            <a:spLocks noGrp="1"/>
          </p:cNvSpPr>
          <p:nvPr>
            <p:ph type="dt" sz="half" idx="2"/>
          </p:nvPr>
        </p:nvSpPr>
        <p:spPr>
          <a:xfrm>
            <a:off x="738188" y="9577388"/>
            <a:ext cx="3443287" cy="549275"/>
          </a:xfrm>
          <a:prstGeom prst="rect">
            <a:avLst/>
          </a:prstGeom>
        </p:spPr>
        <p:txBody>
          <a:bodyPr vert="horz" wrap="square" lIns="143378" tIns="71689" rIns="143378" bIns="71689" numCol="1" anchor="ctr" anchorCtr="0" compatLnSpc="1">
            <a:prstTxWarp prst="textNoShape">
              <a:avLst/>
            </a:prstTxWarp>
          </a:bodyPr>
          <a:lstStyle>
            <a:lvl1pPr>
              <a:defRPr sz="1900" smtClean="0">
                <a:solidFill>
                  <a:srgbClr val="898989"/>
                </a:solidFill>
                <a:latin typeface="Calibri" charset="0"/>
              </a:defRPr>
            </a:lvl1pPr>
          </a:lstStyle>
          <a:p>
            <a:pPr>
              <a:defRPr/>
            </a:pPr>
            <a:fld id="{7D7629C7-CFF9-459C-9750-3C329516BF3C}" type="datetime1">
              <a:rPr lang="en-US"/>
              <a:pPr>
                <a:defRPr/>
              </a:pPr>
              <a:t>10/19/2016</a:t>
            </a:fld>
            <a:endParaRPr lang="en-US"/>
          </a:p>
        </p:txBody>
      </p:sp>
      <p:sp>
        <p:nvSpPr>
          <p:cNvPr id="5" name="Footer Placeholder 4"/>
          <p:cNvSpPr>
            <a:spLocks noGrp="1"/>
          </p:cNvSpPr>
          <p:nvPr>
            <p:ph type="ftr" sz="quarter" idx="3"/>
          </p:nvPr>
        </p:nvSpPr>
        <p:spPr>
          <a:xfrm>
            <a:off x="5041900" y="9577388"/>
            <a:ext cx="4675188" cy="549275"/>
          </a:xfrm>
          <a:prstGeom prst="rect">
            <a:avLst/>
          </a:prstGeom>
        </p:spPr>
        <p:txBody>
          <a:bodyPr vert="horz" lIns="143378" tIns="71689" rIns="143378" bIns="71689" rtlCol="0" anchor="ctr"/>
          <a:lstStyle>
            <a:lvl1pPr algn="ctr" defTabSz="716890" fontAlgn="auto">
              <a:spcBef>
                <a:spcPts val="0"/>
              </a:spcBef>
              <a:spcAft>
                <a:spcPts val="0"/>
              </a:spcAft>
              <a:defRPr sz="19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10577513" y="9577388"/>
            <a:ext cx="3443287" cy="549275"/>
          </a:xfrm>
          <a:prstGeom prst="rect">
            <a:avLst/>
          </a:prstGeom>
        </p:spPr>
        <p:txBody>
          <a:bodyPr vert="horz" wrap="square" lIns="143378" tIns="71689" rIns="143378" bIns="71689" numCol="1" anchor="ctr" anchorCtr="0" compatLnSpc="1">
            <a:prstTxWarp prst="textNoShape">
              <a:avLst/>
            </a:prstTxWarp>
          </a:bodyPr>
          <a:lstStyle>
            <a:lvl1pPr algn="r">
              <a:defRPr sz="1900" smtClean="0">
                <a:solidFill>
                  <a:srgbClr val="898989"/>
                </a:solidFill>
                <a:latin typeface="Calibri" charset="0"/>
              </a:defRPr>
            </a:lvl1pPr>
          </a:lstStyle>
          <a:p>
            <a:pPr>
              <a:defRPr/>
            </a:pPr>
            <a:fld id="{89B52F6F-59E5-4E8F-A507-C71A1C05D50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xStyles>
    <p:titleStyle>
      <a:lvl1pPr algn="ctr" defTabSz="715963" rtl="0" eaLnBrk="0" fontAlgn="base" hangingPunct="0">
        <a:spcBef>
          <a:spcPct val="0"/>
        </a:spcBef>
        <a:spcAft>
          <a:spcPct val="0"/>
        </a:spcAft>
        <a:defRPr sz="6900" kern="1200">
          <a:solidFill>
            <a:schemeClr val="tx1"/>
          </a:solidFill>
          <a:latin typeface="Didot"/>
          <a:ea typeface="Geneva" charset="-128"/>
          <a:cs typeface="Didot"/>
        </a:defRPr>
      </a:lvl1pPr>
      <a:lvl2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2pPr>
      <a:lvl3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3pPr>
      <a:lvl4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4pPr>
      <a:lvl5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5pPr>
      <a:lvl6pPr marL="457200" algn="ctr" defTabSz="715963" rtl="0" fontAlgn="base">
        <a:spcBef>
          <a:spcPct val="0"/>
        </a:spcBef>
        <a:spcAft>
          <a:spcPct val="0"/>
        </a:spcAft>
        <a:defRPr sz="6900">
          <a:solidFill>
            <a:schemeClr val="tx1"/>
          </a:solidFill>
          <a:latin typeface="Calibri" charset="0"/>
          <a:ea typeface="Geneva" charset="-128"/>
          <a:cs typeface="Geneva" charset="-128"/>
        </a:defRPr>
      </a:lvl6pPr>
      <a:lvl7pPr marL="914400" algn="ctr" defTabSz="715963" rtl="0" fontAlgn="base">
        <a:spcBef>
          <a:spcPct val="0"/>
        </a:spcBef>
        <a:spcAft>
          <a:spcPct val="0"/>
        </a:spcAft>
        <a:defRPr sz="6900">
          <a:solidFill>
            <a:schemeClr val="tx1"/>
          </a:solidFill>
          <a:latin typeface="Calibri" charset="0"/>
          <a:ea typeface="Geneva" charset="-128"/>
          <a:cs typeface="Geneva" charset="-128"/>
        </a:defRPr>
      </a:lvl7pPr>
      <a:lvl8pPr marL="1371600" algn="ctr" defTabSz="715963" rtl="0" fontAlgn="base">
        <a:spcBef>
          <a:spcPct val="0"/>
        </a:spcBef>
        <a:spcAft>
          <a:spcPct val="0"/>
        </a:spcAft>
        <a:defRPr sz="6900">
          <a:solidFill>
            <a:schemeClr val="tx1"/>
          </a:solidFill>
          <a:latin typeface="Calibri" charset="0"/>
          <a:ea typeface="Geneva" charset="-128"/>
          <a:cs typeface="Geneva" charset="-128"/>
        </a:defRPr>
      </a:lvl8pPr>
      <a:lvl9pPr marL="1828800" algn="ctr" defTabSz="715963" rtl="0" fontAlgn="base">
        <a:spcBef>
          <a:spcPct val="0"/>
        </a:spcBef>
        <a:spcAft>
          <a:spcPct val="0"/>
        </a:spcAft>
        <a:defRPr sz="6900">
          <a:solidFill>
            <a:schemeClr val="tx1"/>
          </a:solidFill>
          <a:latin typeface="Calibri" charset="0"/>
          <a:ea typeface="Geneva" charset="-128"/>
          <a:cs typeface="Geneva" charset="-128"/>
        </a:defRPr>
      </a:lvl9pPr>
    </p:titleStyle>
    <p:bodyStyle>
      <a:lvl1pPr marL="536575" indent="-536575" algn="l" defTabSz="715963" rtl="0" eaLnBrk="0" fontAlgn="base" hangingPunct="0">
        <a:spcBef>
          <a:spcPct val="20000"/>
        </a:spcBef>
        <a:spcAft>
          <a:spcPct val="0"/>
        </a:spcAft>
        <a:buFont typeface="Arial" charset="0"/>
        <a:buChar char="•"/>
        <a:defRPr sz="50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Char char="•"/>
        <a:defRPr sz="44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Char char="•"/>
        <a:defRPr sz="3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Char char="•"/>
        <a:defRPr sz="31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Char char="•"/>
        <a:defRPr sz="31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p:bodyStyle>
    <p:otherStyle>
      <a:defPPr>
        <a:defRPr lang="en-US"/>
      </a:defPPr>
      <a:lvl1pPr marL="0" algn="l" defTabSz="716890" rtl="0" eaLnBrk="1" latinLnBrk="0" hangingPunct="1">
        <a:defRPr sz="2800" kern="1200">
          <a:solidFill>
            <a:schemeClr val="tx1"/>
          </a:solidFill>
          <a:latin typeface="+mn-lt"/>
          <a:ea typeface="+mn-ea"/>
          <a:cs typeface="+mn-cs"/>
        </a:defRPr>
      </a:lvl1pPr>
      <a:lvl2pPr marL="716890" algn="l" defTabSz="716890" rtl="0" eaLnBrk="1" latinLnBrk="0" hangingPunct="1">
        <a:defRPr sz="2800" kern="1200">
          <a:solidFill>
            <a:schemeClr val="tx1"/>
          </a:solidFill>
          <a:latin typeface="+mn-lt"/>
          <a:ea typeface="+mn-ea"/>
          <a:cs typeface="+mn-cs"/>
        </a:defRPr>
      </a:lvl2pPr>
      <a:lvl3pPr marL="1433779" algn="l" defTabSz="716890" rtl="0" eaLnBrk="1" latinLnBrk="0" hangingPunct="1">
        <a:defRPr sz="2800" kern="1200">
          <a:solidFill>
            <a:schemeClr val="tx1"/>
          </a:solidFill>
          <a:latin typeface="+mn-lt"/>
          <a:ea typeface="+mn-ea"/>
          <a:cs typeface="+mn-cs"/>
        </a:defRPr>
      </a:lvl3pPr>
      <a:lvl4pPr marL="2150669" algn="l" defTabSz="716890" rtl="0" eaLnBrk="1" latinLnBrk="0" hangingPunct="1">
        <a:defRPr sz="2800" kern="1200">
          <a:solidFill>
            <a:schemeClr val="tx1"/>
          </a:solidFill>
          <a:latin typeface="+mn-lt"/>
          <a:ea typeface="+mn-ea"/>
          <a:cs typeface="+mn-cs"/>
        </a:defRPr>
      </a:lvl4pPr>
      <a:lvl5pPr marL="2867558" algn="l" defTabSz="716890" rtl="0" eaLnBrk="1" latinLnBrk="0" hangingPunct="1">
        <a:defRPr sz="2800" kern="1200">
          <a:solidFill>
            <a:schemeClr val="tx1"/>
          </a:solidFill>
          <a:latin typeface="+mn-lt"/>
          <a:ea typeface="+mn-ea"/>
          <a:cs typeface="+mn-cs"/>
        </a:defRPr>
      </a:lvl5pPr>
      <a:lvl6pPr marL="3584448" algn="l" defTabSz="716890" rtl="0" eaLnBrk="1" latinLnBrk="0" hangingPunct="1">
        <a:defRPr sz="2800" kern="1200">
          <a:solidFill>
            <a:schemeClr val="tx1"/>
          </a:solidFill>
          <a:latin typeface="+mn-lt"/>
          <a:ea typeface="+mn-ea"/>
          <a:cs typeface="+mn-cs"/>
        </a:defRPr>
      </a:lvl6pPr>
      <a:lvl7pPr marL="4301338" algn="l" defTabSz="716890" rtl="0" eaLnBrk="1" latinLnBrk="0" hangingPunct="1">
        <a:defRPr sz="2800" kern="1200">
          <a:solidFill>
            <a:schemeClr val="tx1"/>
          </a:solidFill>
          <a:latin typeface="+mn-lt"/>
          <a:ea typeface="+mn-ea"/>
          <a:cs typeface="+mn-cs"/>
        </a:defRPr>
      </a:lvl7pPr>
      <a:lvl8pPr marL="5018227" algn="l" defTabSz="716890" rtl="0" eaLnBrk="1" latinLnBrk="0" hangingPunct="1">
        <a:defRPr sz="2800" kern="1200">
          <a:solidFill>
            <a:schemeClr val="tx1"/>
          </a:solidFill>
          <a:latin typeface="+mn-lt"/>
          <a:ea typeface="+mn-ea"/>
          <a:cs typeface="+mn-cs"/>
        </a:defRPr>
      </a:lvl8pPr>
      <a:lvl9pPr marL="5735117" algn="l" defTabSz="71689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nasa.gov/mission_pages/station/news/orbital_debris.html"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1"/>
          <p:cNvSpPr>
            <a:spLocks noGrp="1"/>
          </p:cNvSpPr>
          <p:nvPr>
            <p:ph idx="1"/>
          </p:nvPr>
        </p:nvSpPr>
        <p:spPr>
          <a:xfrm>
            <a:off x="112713" y="1212850"/>
            <a:ext cx="3562350" cy="7735888"/>
          </a:xfrm>
          <a:ln/>
        </p:spPr>
        <p:txBody>
          <a:bodyPr/>
          <a:lstStyle/>
          <a:p>
            <a:r>
              <a:rPr lang="en-US" sz="1800" dirty="0" smtClean="0">
                <a:latin typeface="Bodoni MT" charset="0"/>
                <a:cs typeface="Helvetica Neue" charset="0"/>
              </a:rPr>
              <a:t>BACKGROUND</a:t>
            </a:r>
          </a:p>
          <a:p>
            <a:pPr>
              <a:spcAft>
                <a:spcPts val="600"/>
              </a:spcAft>
            </a:pPr>
            <a:r>
              <a:rPr lang="en-US" sz="1200" dirty="0" smtClean="0">
                <a:cs typeface="Helvetica Neue" charset="0"/>
              </a:rPr>
              <a:t>The space </a:t>
            </a:r>
            <a:r>
              <a:rPr lang="en-US" sz="1200" dirty="0" smtClean="0">
                <a:cs typeface="Helvetica Neue" charset="0"/>
              </a:rPr>
              <a:t>around Earth has been increasingly congested with man-made </a:t>
            </a:r>
            <a:r>
              <a:rPr lang="en-US" sz="1200" dirty="0" smtClean="0">
                <a:cs typeface="Helvetica Neue" charset="0"/>
              </a:rPr>
              <a:t>debris</a:t>
            </a:r>
            <a:r>
              <a:rPr lang="en-US" sz="1200" dirty="0" smtClean="0">
                <a:cs typeface="Helvetica Neue" charset="0"/>
              </a:rPr>
              <a:t>. </a:t>
            </a:r>
            <a:r>
              <a:rPr lang="en-US" sz="1200" dirty="0" smtClean="0">
                <a:cs typeface="Helvetica Neue" charset="0"/>
              </a:rPr>
              <a:t>(Fig 1)</a:t>
            </a:r>
            <a:endParaRPr lang="en-US" sz="1200" dirty="0" smtClean="0">
              <a:cs typeface="Helvetica Neue" charset="0"/>
            </a:endParaRPr>
          </a:p>
          <a:p>
            <a:pPr>
              <a:spcAft>
                <a:spcPts val="900"/>
              </a:spcAft>
            </a:pPr>
            <a:r>
              <a:rPr lang="en-US" sz="1200" dirty="0" smtClean="0">
                <a:cs typeface="Helvetica Neue" charset="0"/>
              </a:rPr>
              <a:t>This </a:t>
            </a:r>
            <a:r>
              <a:rPr lang="en-US" sz="1200" dirty="0" smtClean="0">
                <a:cs typeface="Helvetica Neue" charset="0"/>
              </a:rPr>
              <a:t>debris consists of defunct spacecraft, </a:t>
            </a:r>
            <a:r>
              <a:rPr lang="en-US" sz="1200" dirty="0" smtClean="0">
                <a:cs typeface="Helvetica Neue" charset="0"/>
              </a:rPr>
              <a:t>mission-related </a:t>
            </a:r>
            <a:r>
              <a:rPr lang="en-US" sz="1200" dirty="0" smtClean="0">
                <a:cs typeface="Helvetica Neue" charset="0"/>
              </a:rPr>
              <a:t>debris and the fragmentation debris created when existing debris </a:t>
            </a:r>
            <a:r>
              <a:rPr lang="en-US" sz="1200" dirty="0" smtClean="0">
                <a:cs typeface="Helvetica Neue" charset="0"/>
              </a:rPr>
              <a:t>collides. </a:t>
            </a:r>
            <a:r>
              <a:rPr lang="en-US" sz="1200" dirty="0" smtClean="0">
                <a:cs typeface="Helvetica Neue" charset="0"/>
              </a:rPr>
              <a:t>Fragmentation debris numbers make up the largest share of the debris, and is expected to further inflate as more man-made debris is created with which existing debris may </a:t>
            </a:r>
            <a:r>
              <a:rPr lang="en-US" sz="1200" dirty="0" smtClean="0">
                <a:cs typeface="Helvetica Neue" charset="0"/>
              </a:rPr>
              <a:t>collide.</a:t>
            </a:r>
            <a:endParaRPr lang="en-US" sz="1200" dirty="0">
              <a:cs typeface="Helvetica Neue" charset="0"/>
            </a:endParaRPr>
          </a:p>
          <a:p>
            <a:pPr>
              <a:spcBef>
                <a:spcPts val="0"/>
              </a:spcBef>
              <a:spcAft>
                <a:spcPts val="700"/>
              </a:spcAft>
            </a:pPr>
            <a:r>
              <a:rPr lang="en-US" sz="1200" dirty="0" smtClean="0">
                <a:cs typeface="Helvetica Neue" charset="0"/>
              </a:rPr>
              <a:t>Due to the speeds space debris travels at, even tiny fragments of paint can cause significant damage to operational satellites. </a:t>
            </a:r>
            <a:r>
              <a:rPr lang="en-US" sz="1050" dirty="0" smtClean="0">
                <a:cs typeface="Helvetica Neue" charset="0"/>
              </a:rPr>
              <a:t>[2] </a:t>
            </a:r>
            <a:endParaRPr lang="en-US" sz="1050" dirty="0" smtClean="0">
              <a:cs typeface="Helvetica Neue" charset="0"/>
            </a:endParaRPr>
          </a:p>
          <a:p>
            <a:pPr>
              <a:spcAft>
                <a:spcPts val="900"/>
              </a:spcAft>
            </a:pPr>
            <a:r>
              <a:rPr lang="en-US" sz="1200" dirty="0" smtClean="0">
                <a:cs typeface="Helvetica Neue" charset="0"/>
              </a:rPr>
              <a:t>Thus the ability to predict current and future locations of all orbital objects is imperative to effective space missions. This area of study is known as Space Surveillance and Tracking (SST) and is a subsidiary of the broader field of Space Situational Awareness (SSA).</a:t>
            </a:r>
            <a:endParaRPr lang="en-US" sz="1200" dirty="0" smtClean="0">
              <a:cs typeface="Helvetica Neue" charset="0"/>
            </a:endParaRPr>
          </a:p>
          <a:p>
            <a:pPr>
              <a:spcAft>
                <a:spcPts val="0"/>
              </a:spcAft>
            </a:pPr>
            <a:r>
              <a:rPr lang="en-US" sz="1200" dirty="0">
                <a:cs typeface="Helvetica Neue" charset="0"/>
              </a:rPr>
              <a:t>As of </a:t>
            </a:r>
            <a:r>
              <a:rPr lang="en-US" sz="1200" dirty="0" smtClean="0">
                <a:cs typeface="Helvetica Neue" charset="0"/>
              </a:rPr>
              <a:t>2013, more </a:t>
            </a:r>
            <a:r>
              <a:rPr lang="en-US" sz="1200" dirty="0" smtClean="0">
                <a:cs typeface="Helvetica Neue" charset="0"/>
              </a:rPr>
              <a:t>than 500,000 fragments of space debris </a:t>
            </a:r>
            <a:r>
              <a:rPr lang="en-US" sz="1200" dirty="0" smtClean="0">
                <a:cs typeface="Helvetica Neue" charset="0"/>
              </a:rPr>
              <a:t>are tracked and catalogued </a:t>
            </a:r>
            <a:r>
              <a:rPr lang="en-US" sz="1050" dirty="0" smtClean="0">
                <a:cs typeface="Helvetica Neue" charset="0"/>
              </a:rPr>
              <a:t>[2</a:t>
            </a:r>
            <a:r>
              <a:rPr lang="en-US" sz="1050" dirty="0" smtClean="0">
                <a:cs typeface="Helvetica Neue" charset="0"/>
              </a:rPr>
              <a:t>]</a:t>
            </a:r>
            <a:r>
              <a:rPr lang="en-US" sz="1200" dirty="0" smtClean="0">
                <a:cs typeface="Helvetica Neue" charset="0"/>
              </a:rPr>
              <a:t>, with millions more pieces too small to feasibly observe and </a:t>
            </a:r>
            <a:r>
              <a:rPr lang="en-US" sz="1200" dirty="0" smtClean="0">
                <a:cs typeface="Helvetica Neue" charset="0"/>
              </a:rPr>
              <a:t>catalogue</a:t>
            </a:r>
            <a:r>
              <a:rPr lang="en-US" dirty="0" smtClean="0">
                <a:cs typeface="Helvetica Neue" charset="0"/>
              </a:rPr>
              <a:t>.</a:t>
            </a:r>
          </a:p>
          <a:p>
            <a:pPr lvl="0">
              <a:spcBef>
                <a:spcPts val="0"/>
              </a:spcBef>
            </a:pPr>
            <a:r>
              <a:rPr lang="en-US" sz="1800" dirty="0" smtClean="0">
                <a:solidFill>
                  <a:prstClr val="black"/>
                </a:solidFill>
                <a:latin typeface="Bodoni MT" pitchFamily="18" charset="0"/>
                <a:cs typeface="Helvetica Neue" charset="0"/>
              </a:rPr>
              <a:t>RATIONALE</a:t>
            </a:r>
          </a:p>
          <a:p>
            <a:pPr lvl="0">
              <a:spcBef>
                <a:spcPts val="0"/>
              </a:spcBef>
            </a:pPr>
            <a:r>
              <a:rPr lang="en-US" sz="1200" dirty="0" smtClean="0">
                <a:solidFill>
                  <a:prstClr val="black"/>
                </a:solidFill>
                <a:cs typeface="Helvetica Neue" charset="0"/>
              </a:rPr>
              <a:t>In </a:t>
            </a:r>
            <a:r>
              <a:rPr lang="en-US" sz="1200" dirty="0">
                <a:solidFill>
                  <a:prstClr val="black"/>
                </a:solidFill>
                <a:cs typeface="Helvetica Neue" charset="0"/>
              </a:rPr>
              <a:t>response to existing literature [</a:t>
            </a:r>
            <a:r>
              <a:rPr lang="en-US" sz="1100" dirty="0">
                <a:solidFill>
                  <a:prstClr val="black"/>
                </a:solidFill>
                <a:cs typeface="Helvetica Neue" charset="0"/>
              </a:rPr>
              <a:t>3,4]</a:t>
            </a:r>
            <a:r>
              <a:rPr lang="en-US" sz="1200" dirty="0">
                <a:solidFill>
                  <a:prstClr val="black"/>
                </a:solidFill>
                <a:cs typeface="Helvetica Neue" charset="0"/>
              </a:rPr>
              <a:t>, this </a:t>
            </a:r>
            <a:r>
              <a:rPr lang="en-US" sz="1200" dirty="0" smtClean="0">
                <a:solidFill>
                  <a:prstClr val="black"/>
                </a:solidFill>
                <a:cs typeface="Helvetica Neue" charset="0"/>
              </a:rPr>
              <a:t>project </a:t>
            </a:r>
            <a:r>
              <a:rPr lang="en-US" sz="1200" dirty="0" err="1" smtClean="0">
                <a:solidFill>
                  <a:prstClr val="black"/>
                </a:solidFill>
                <a:cs typeface="Helvetica Neue" charset="0"/>
              </a:rPr>
              <a:t>visualises</a:t>
            </a:r>
            <a:r>
              <a:rPr lang="en-US" sz="1200" dirty="0" smtClean="0">
                <a:solidFill>
                  <a:prstClr val="black"/>
                </a:solidFill>
                <a:cs typeface="Helvetica Neue" charset="0"/>
              </a:rPr>
              <a:t> </a:t>
            </a:r>
            <a:r>
              <a:rPr lang="en-US" sz="1200" dirty="0">
                <a:solidFill>
                  <a:prstClr val="black"/>
                </a:solidFill>
                <a:cs typeface="Helvetica Neue" charset="0"/>
              </a:rPr>
              <a:t>and </a:t>
            </a:r>
            <a:r>
              <a:rPr lang="en-US" sz="1200" dirty="0" smtClean="0">
                <a:solidFill>
                  <a:prstClr val="black"/>
                </a:solidFill>
                <a:cs typeface="Helvetica Neue" charset="0"/>
              </a:rPr>
              <a:t>explores </a:t>
            </a:r>
            <a:r>
              <a:rPr lang="en-US" sz="1200" dirty="0">
                <a:solidFill>
                  <a:prstClr val="black"/>
                </a:solidFill>
                <a:cs typeface="Helvetica Neue" charset="0"/>
              </a:rPr>
              <a:t>the </a:t>
            </a:r>
            <a:r>
              <a:rPr lang="en-US" sz="1200" dirty="0" smtClean="0">
                <a:solidFill>
                  <a:prstClr val="black"/>
                </a:solidFill>
                <a:cs typeface="Helvetica Neue" charset="0"/>
              </a:rPr>
              <a:t>non-Gaussian </a:t>
            </a:r>
            <a:r>
              <a:rPr lang="en-US" sz="1200" dirty="0">
                <a:solidFill>
                  <a:prstClr val="black"/>
                </a:solidFill>
                <a:cs typeface="Helvetica Neue" charset="0"/>
              </a:rPr>
              <a:t>nature </a:t>
            </a:r>
            <a:r>
              <a:rPr lang="en-US" sz="1200" dirty="0" smtClean="0">
                <a:solidFill>
                  <a:prstClr val="black"/>
                </a:solidFill>
                <a:cs typeface="Helvetica Neue" charset="0"/>
              </a:rPr>
              <a:t>of </a:t>
            </a:r>
            <a:r>
              <a:rPr lang="en-US" sz="1200" dirty="0">
                <a:solidFill>
                  <a:prstClr val="black"/>
                </a:solidFill>
                <a:cs typeface="Helvetica Neue" charset="0"/>
              </a:rPr>
              <a:t>observational orbital object uncertainty</a:t>
            </a:r>
            <a:r>
              <a:rPr lang="en-US" sz="1200" dirty="0" smtClean="0">
                <a:solidFill>
                  <a:prstClr val="black"/>
                </a:solidFill>
                <a:cs typeface="Helvetica Neue" charset="0"/>
              </a:rPr>
              <a:t> (OOOU), </a:t>
            </a:r>
            <a:r>
              <a:rPr lang="en-US" sz="1200" dirty="0">
                <a:solidFill>
                  <a:prstClr val="black"/>
                </a:solidFill>
                <a:cs typeface="Helvetica Neue" charset="0"/>
              </a:rPr>
              <a:t>using a generated particle cloud to represent uncertainty contrary to the traditional Gaussian uncertainty volume </a:t>
            </a:r>
            <a:r>
              <a:rPr lang="en-US" sz="1200" dirty="0" smtClean="0">
                <a:solidFill>
                  <a:prstClr val="black"/>
                </a:solidFill>
                <a:cs typeface="Helvetica Neue" charset="0"/>
              </a:rPr>
              <a:t>(represented </a:t>
            </a:r>
            <a:r>
              <a:rPr lang="en-US" sz="1200" dirty="0">
                <a:solidFill>
                  <a:prstClr val="black"/>
                </a:solidFill>
                <a:cs typeface="Helvetica Neue" charset="0"/>
              </a:rPr>
              <a:t>as a </a:t>
            </a:r>
            <a:r>
              <a:rPr lang="en-US" sz="1200" dirty="0" smtClean="0">
                <a:solidFill>
                  <a:prstClr val="black"/>
                </a:solidFill>
                <a:cs typeface="Helvetica Neue" charset="0"/>
              </a:rPr>
              <a:t>ellipsoid).</a:t>
            </a:r>
            <a:endParaRPr lang="en-US" sz="1800" dirty="0">
              <a:solidFill>
                <a:prstClr val="black"/>
              </a:solidFill>
              <a:latin typeface="Bodoni MT" charset="0"/>
              <a:cs typeface="Helvetica Neue" charset="0"/>
            </a:endParaRPr>
          </a:p>
          <a:p>
            <a:r>
              <a:rPr lang="en-US" sz="1800" dirty="0" smtClean="0">
                <a:latin typeface="Bodoni MT" charset="0"/>
                <a:cs typeface="Helvetica Neue" charset="0"/>
              </a:rPr>
              <a:t>APPROACH</a:t>
            </a:r>
            <a:endParaRPr lang="en-US" sz="1800" dirty="0" smtClean="0">
              <a:latin typeface="Bodoni MT" charset="0"/>
              <a:cs typeface="Helvetica Neue" charset="0"/>
            </a:endParaRPr>
          </a:p>
          <a:p>
            <a:pPr>
              <a:spcBef>
                <a:spcPts val="10"/>
              </a:spcBef>
            </a:pPr>
            <a:r>
              <a:rPr lang="en-US" sz="1200" dirty="0" smtClean="0">
                <a:solidFill>
                  <a:prstClr val="black"/>
                </a:solidFill>
                <a:cs typeface="Helvetica Neue" charset="0"/>
              </a:rPr>
              <a:t>Using publicly available </a:t>
            </a:r>
            <a:r>
              <a:rPr lang="en-US" sz="1200" dirty="0" smtClean="0">
                <a:solidFill>
                  <a:prstClr val="black"/>
                </a:solidFill>
                <a:cs typeface="Helvetica Neue" charset="0"/>
              </a:rPr>
              <a:t>Two Line Element (TLE) catalogues </a:t>
            </a:r>
            <a:r>
              <a:rPr lang="en-US" sz="1200" dirty="0" smtClean="0">
                <a:solidFill>
                  <a:prstClr val="black"/>
                </a:solidFill>
                <a:cs typeface="Helvetica Neue" charset="0"/>
              </a:rPr>
              <a:t>of tracked space objects and existing free orbital object propagation </a:t>
            </a:r>
            <a:r>
              <a:rPr lang="en-US" sz="1200" dirty="0" smtClean="0">
                <a:solidFill>
                  <a:prstClr val="black"/>
                </a:solidFill>
                <a:cs typeface="Helvetica Neue" charset="0"/>
              </a:rPr>
              <a:t>model (SGP4), </a:t>
            </a:r>
            <a:r>
              <a:rPr lang="en-US" sz="1200" dirty="0" smtClean="0">
                <a:solidFill>
                  <a:prstClr val="black"/>
                </a:solidFill>
                <a:cs typeface="Helvetica Neue" charset="0"/>
              </a:rPr>
              <a:t>in conjunction with generative particle </a:t>
            </a:r>
            <a:r>
              <a:rPr lang="en-US" sz="1200" dirty="0" smtClean="0">
                <a:solidFill>
                  <a:prstClr val="black"/>
                </a:solidFill>
                <a:cs typeface="Helvetica Neue" charset="0"/>
              </a:rPr>
              <a:t>methods, </a:t>
            </a:r>
            <a:r>
              <a:rPr lang="en-US" sz="1200" dirty="0">
                <a:solidFill>
                  <a:prstClr val="black"/>
                </a:solidFill>
                <a:cs typeface="Helvetica Neue" charset="0"/>
              </a:rPr>
              <a:t>a visualisation of </a:t>
            </a:r>
            <a:r>
              <a:rPr lang="en-US" sz="1200" dirty="0" smtClean="0">
                <a:solidFill>
                  <a:prstClr val="black"/>
                </a:solidFill>
                <a:cs typeface="Helvetica Neue" charset="0"/>
              </a:rPr>
              <a:t>OOOU  was created</a:t>
            </a:r>
            <a:r>
              <a:rPr lang="en-US" sz="1200" dirty="0">
                <a:solidFill>
                  <a:prstClr val="black"/>
                </a:solidFill>
                <a:cs typeface="Helvetica Neue" charset="0"/>
              </a:rPr>
              <a:t>. </a:t>
            </a:r>
            <a:endParaRPr lang="en-US" sz="1200" dirty="0" smtClean="0">
              <a:solidFill>
                <a:prstClr val="black"/>
              </a:solidFill>
              <a:cs typeface="Helvetica Neue" charset="0"/>
            </a:endParaRPr>
          </a:p>
          <a:p>
            <a:endParaRPr lang="en-US" sz="1200" dirty="0" smtClean="0">
              <a:solidFill>
                <a:prstClr val="black"/>
              </a:solidFill>
              <a:cs typeface="Helvetica Neue" charset="0"/>
            </a:endParaRPr>
          </a:p>
          <a:p>
            <a:endParaRPr lang="en-US" sz="1200" dirty="0" smtClean="0">
              <a:solidFill>
                <a:prstClr val="black"/>
              </a:solidFill>
              <a:cs typeface="Helvetica Neue" charset="0"/>
            </a:endParaRPr>
          </a:p>
          <a:p>
            <a:endParaRPr lang="en-US" sz="1200" dirty="0">
              <a:solidFill>
                <a:prstClr val="black"/>
              </a:solidFill>
              <a:cs typeface="Helvetica Neue" charset="0"/>
            </a:endParaRPr>
          </a:p>
          <a:p>
            <a:endParaRPr lang="en-US" sz="1200" dirty="0" smtClean="0">
              <a:latin typeface="Helvetica Neue" charset="0"/>
              <a:cs typeface="Helvetica Neue" charset="0"/>
            </a:endParaRPr>
          </a:p>
        </p:txBody>
      </p:sp>
      <p:sp>
        <p:nvSpPr>
          <p:cNvPr id="3075" name="Title 2"/>
          <p:cNvSpPr>
            <a:spLocks noGrp="1"/>
          </p:cNvSpPr>
          <p:nvPr>
            <p:ph type="title"/>
          </p:nvPr>
        </p:nvSpPr>
        <p:spPr>
          <a:xfrm>
            <a:off x="0" y="266700"/>
            <a:ext cx="14643100" cy="698500"/>
          </a:xfrm>
        </p:spPr>
        <p:txBody>
          <a:bodyPr/>
          <a:lstStyle/>
          <a:p>
            <a:pPr algn="l"/>
            <a:r>
              <a:rPr lang="en-US" sz="3600" cap="none" dirty="0" smtClean="0">
                <a:latin typeface="Bodoni MT" charset="0"/>
                <a:cs typeface="Didot" charset="0"/>
              </a:rPr>
              <a:t>VISUALISATION OF ORBITAL OBJECT UNCERTAINTY USING GENERATIVE PARTICLE METHODS</a:t>
            </a:r>
          </a:p>
        </p:txBody>
      </p:sp>
      <p:sp>
        <p:nvSpPr>
          <p:cNvPr id="3076" name="Subtitle 3"/>
          <p:cNvSpPr>
            <a:spLocks noGrp="1"/>
          </p:cNvSpPr>
          <p:nvPr>
            <p:ph type="subTitle" idx="10"/>
          </p:nvPr>
        </p:nvSpPr>
        <p:spPr>
          <a:xfrm>
            <a:off x="8712077" y="673100"/>
            <a:ext cx="5746750" cy="441325"/>
          </a:xfrm>
        </p:spPr>
        <p:txBody>
          <a:bodyPr/>
          <a:lstStyle/>
          <a:p>
            <a:pPr>
              <a:spcBef>
                <a:spcPct val="0"/>
              </a:spcBef>
            </a:pPr>
            <a:r>
              <a:rPr lang="en-US" dirty="0" smtClean="0">
                <a:latin typeface="Helvetica Neue" charset="0"/>
                <a:cs typeface="Helvetica Neue" charset="0"/>
              </a:rPr>
              <a:t>Joel Stuart &amp; Marcus Gallagher</a:t>
            </a:r>
          </a:p>
        </p:txBody>
      </p:sp>
      <mc:AlternateContent xmlns:mc="http://schemas.openxmlformats.org/markup-compatibility/2006">
        <mc:Choice xmlns:a14="http://schemas.microsoft.com/office/drawing/2010/main" Requires="a14">
          <p:sp>
            <p:nvSpPr>
              <p:cNvPr id="3077" name="Content Placeholder 7"/>
              <p:cNvSpPr>
                <a:spLocks noGrp="1"/>
              </p:cNvSpPr>
              <p:nvPr>
                <p:ph idx="11"/>
              </p:nvPr>
            </p:nvSpPr>
            <p:spPr>
              <a:xfrm>
                <a:off x="3675063" y="1250950"/>
                <a:ext cx="3500437" cy="7656513"/>
              </a:xfrm>
              <a:ln/>
            </p:spPr>
            <p:txBody>
              <a:bodyPr/>
              <a:lstStyle/>
              <a:p>
                <a:r>
                  <a:rPr lang="en-US" sz="1200" dirty="0" smtClean="0">
                    <a:solidFill>
                      <a:prstClr val="black"/>
                    </a:solidFill>
                    <a:cs typeface="Helvetica Neue" charset="0"/>
                  </a:rPr>
                  <a:t>Particles,</a:t>
                </a:r>
                <a14:m>
                  <m:oMath xmlns:m="http://schemas.openxmlformats.org/officeDocument/2006/math">
                    <m:sSup>
                      <m:sSupPr>
                        <m:ctrlPr>
                          <a:rPr lang="en-US" sz="1200" i="1" dirty="0">
                            <a:solidFill>
                              <a:prstClr val="black"/>
                            </a:solidFill>
                            <a:latin typeface="Cambria Math"/>
                          </a:rPr>
                        </m:ctrlPr>
                      </m:sSupPr>
                      <m:e>
                        <m:r>
                          <a:rPr lang="en-US" sz="1200" b="0" i="1" dirty="0" smtClean="0">
                            <a:solidFill>
                              <a:prstClr val="black"/>
                            </a:solidFill>
                            <a:latin typeface="Cambria Math"/>
                          </a:rPr>
                          <m:t> </m:t>
                        </m:r>
                        <m:r>
                          <a:rPr lang="en-US" sz="1200" i="1" dirty="0">
                            <a:solidFill>
                              <a:prstClr val="black"/>
                            </a:solidFill>
                            <a:latin typeface="Cambria Math"/>
                            <a:cs typeface="Helvetica Neue" charset="0"/>
                          </a:rPr>
                          <m:t>𝑝</m:t>
                        </m:r>
                      </m:e>
                      <m:sup>
                        <m:r>
                          <a:rPr lang="en-US" sz="1200" i="1" dirty="0">
                            <a:solidFill>
                              <a:prstClr val="black"/>
                            </a:solidFill>
                            <a:latin typeface="Cambria Math"/>
                          </a:rPr>
                          <m:t>𝑟</m:t>
                        </m:r>
                      </m:sup>
                    </m:sSup>
                  </m:oMath>
                </a14:m>
                <a:r>
                  <a:rPr lang="en-US" sz="1200" dirty="0">
                    <a:solidFill>
                      <a:prstClr val="black"/>
                    </a:solidFill>
                    <a:cs typeface="Helvetica Neue" charset="0"/>
                  </a:rPr>
                  <a:t>, are generated </a:t>
                </a:r>
                <a:r>
                  <a:rPr lang="en-US" sz="1200" dirty="0" smtClean="0">
                    <a:solidFill>
                      <a:prstClr val="black"/>
                    </a:solidFill>
                    <a:cs typeface="Helvetica Neue" charset="0"/>
                  </a:rPr>
                  <a:t>by </a:t>
                </a:r>
                <a:r>
                  <a:rPr lang="en-US" sz="1200" dirty="0">
                    <a:solidFill>
                      <a:prstClr val="black"/>
                    </a:solidFill>
                    <a:cs typeface="Helvetica Neue" charset="0"/>
                  </a:rPr>
                  <a:t>adding a noise vector</a:t>
                </a:r>
                <a:r>
                  <a:rPr lang="en-US" sz="1200" dirty="0" smtClean="0">
                    <a:solidFill>
                      <a:prstClr val="black"/>
                    </a:solidFill>
                    <a:cs typeface="Helvetica Neue" charset="0"/>
                  </a:rPr>
                  <a:t> </a:t>
                </a:r>
                <a14:m>
                  <m:oMath xmlns:m="http://schemas.openxmlformats.org/officeDocument/2006/math">
                    <m:sSup>
                      <m:sSupPr>
                        <m:ctrlPr>
                          <a:rPr lang="en-US" sz="1200" i="1" dirty="0">
                            <a:solidFill>
                              <a:prstClr val="black"/>
                            </a:solidFill>
                            <a:latin typeface="Cambria Math"/>
                          </a:rPr>
                        </m:ctrlPr>
                      </m:sSupPr>
                      <m:e>
                        <m:r>
                          <a:rPr lang="en-US" sz="1200" i="1" dirty="0">
                            <a:solidFill>
                              <a:prstClr val="black"/>
                            </a:solidFill>
                            <a:latin typeface="Cambria Math"/>
                            <a:ea typeface="Cambria Math"/>
                          </a:rPr>
                          <m:t>𝜑</m:t>
                        </m:r>
                      </m:e>
                      <m:sup>
                        <m:r>
                          <a:rPr lang="en-US" sz="1200" i="1" dirty="0">
                            <a:solidFill>
                              <a:prstClr val="black"/>
                            </a:solidFill>
                            <a:latin typeface="Cambria Math"/>
                          </a:rPr>
                          <m:t>𝑟</m:t>
                        </m:r>
                      </m:sup>
                    </m:sSup>
                  </m:oMath>
                </a14:m>
                <a:r>
                  <a:rPr lang="en-US" sz="1200" dirty="0">
                    <a:solidFill>
                      <a:prstClr val="black"/>
                    </a:solidFill>
                    <a:cs typeface="Helvetica Neue" charset="0"/>
                  </a:rPr>
                  <a:t>(modeling the </a:t>
                </a:r>
                <a:r>
                  <a:rPr lang="en-US" sz="1200" dirty="0" smtClean="0">
                    <a:solidFill>
                      <a:prstClr val="black"/>
                    </a:solidFill>
                    <a:cs typeface="Helvetica Neue" charset="0"/>
                  </a:rPr>
                  <a:t>error</a:t>
                </a:r>
                <a:r>
                  <a:rPr lang="en-US" sz="1200" dirty="0">
                    <a:solidFill>
                      <a:prstClr val="black"/>
                    </a:solidFill>
                    <a:cs typeface="Helvetica Neue" charset="0"/>
                  </a:rPr>
                  <a:t>), to their  initial state </a:t>
                </a:r>
                <a14:m>
                  <m:oMath xmlns:m="http://schemas.openxmlformats.org/officeDocument/2006/math">
                    <m:r>
                      <a:rPr lang="en-US" sz="1200" i="1" dirty="0">
                        <a:solidFill>
                          <a:prstClr val="black"/>
                        </a:solidFill>
                        <a:latin typeface="Cambria Math"/>
                        <a:cs typeface="Helvetica Neue" charset="0"/>
                      </a:rPr>
                      <m:t>𝑥</m:t>
                    </m:r>
                  </m:oMath>
                </a14:m>
                <a:r>
                  <a:rPr lang="en-US" sz="1200" dirty="0" smtClean="0">
                    <a:solidFill>
                      <a:prstClr val="black"/>
                    </a:solidFill>
                    <a:cs typeface="Helvetica Neue" charset="0"/>
                  </a:rPr>
                  <a:t>, read from the TLE.</a:t>
                </a:r>
                <a:endParaRPr lang="en-US" sz="1200" dirty="0">
                  <a:solidFill>
                    <a:prstClr val="black"/>
                  </a:solidFill>
                  <a:cs typeface="Helvetica Neue" charset="0"/>
                </a:endParaRPr>
              </a:p>
              <a:p>
                <a:pPr lvl="0"/>
                <a:r>
                  <a:rPr lang="en-US" sz="1200" dirty="0" smtClean="0">
                    <a:solidFill>
                      <a:prstClr val="black"/>
                    </a:solidFill>
                  </a:rPr>
                  <a:t>	</a:t>
                </a:r>
                <a14:m>
                  <m:oMath xmlns:m="http://schemas.openxmlformats.org/officeDocument/2006/math">
                    <m:sSup>
                      <m:sSupPr>
                        <m:ctrlPr>
                          <a:rPr lang="en-US" sz="1200" i="1" dirty="0">
                            <a:solidFill>
                              <a:prstClr val="black"/>
                            </a:solidFill>
                            <a:latin typeface="Cambria Math"/>
                          </a:rPr>
                        </m:ctrlPr>
                      </m:sSupPr>
                      <m:e>
                        <m:r>
                          <a:rPr lang="en-US" sz="1200" i="1" dirty="0">
                            <a:solidFill>
                              <a:prstClr val="black"/>
                            </a:solidFill>
                            <a:latin typeface="Cambria Math"/>
                            <a:cs typeface="Helvetica Neue" charset="0"/>
                          </a:rPr>
                          <m:t>𝑝</m:t>
                        </m:r>
                      </m:e>
                      <m:sup>
                        <m:r>
                          <a:rPr lang="en-US" sz="1200" i="1" dirty="0">
                            <a:solidFill>
                              <a:prstClr val="black"/>
                            </a:solidFill>
                            <a:latin typeface="Cambria Math"/>
                          </a:rPr>
                          <m:t>𝑟</m:t>
                        </m:r>
                      </m:sup>
                    </m:sSup>
                    <m:r>
                      <a:rPr lang="en-US" sz="1200" i="1" dirty="0">
                        <a:solidFill>
                          <a:prstClr val="black"/>
                        </a:solidFill>
                        <a:latin typeface="Cambria Math"/>
                        <a:cs typeface="Helvetica Neue" charset="0"/>
                      </a:rPr>
                      <m:t> =</m:t>
                    </m:r>
                    <m:sSub>
                      <m:sSubPr>
                        <m:ctrlPr>
                          <a:rPr lang="en-US" sz="1200" i="1" dirty="0">
                            <a:solidFill>
                              <a:prstClr val="black"/>
                            </a:solidFill>
                            <a:latin typeface="Cambria Math"/>
                          </a:rPr>
                        </m:ctrlPr>
                      </m:sSubPr>
                      <m:e>
                        <m:r>
                          <a:rPr lang="en-US" sz="1200" i="1" dirty="0">
                            <a:solidFill>
                              <a:prstClr val="black"/>
                            </a:solidFill>
                            <a:latin typeface="Cambria Math"/>
                          </a:rPr>
                          <m:t>𝑥</m:t>
                        </m:r>
                      </m:e>
                      <m:sub>
                        <m:r>
                          <a:rPr lang="en-US" sz="1200" i="1" dirty="0">
                            <a:solidFill>
                              <a:prstClr val="black"/>
                            </a:solidFill>
                            <a:latin typeface="Cambria Math"/>
                          </a:rPr>
                          <m:t>𝑖</m:t>
                        </m:r>
                      </m:sub>
                    </m:sSub>
                    <m:r>
                      <a:rPr lang="en-US" sz="1200" i="1" dirty="0">
                        <a:solidFill>
                          <a:prstClr val="black"/>
                        </a:solidFill>
                        <a:latin typeface="Cambria Math"/>
                      </a:rPr>
                      <m:t>+</m:t>
                    </m:r>
                    <m:sSup>
                      <m:sSupPr>
                        <m:ctrlPr>
                          <a:rPr lang="en-US" sz="1200" i="1" dirty="0">
                            <a:solidFill>
                              <a:prstClr val="black"/>
                            </a:solidFill>
                            <a:latin typeface="Cambria Math"/>
                          </a:rPr>
                        </m:ctrlPr>
                      </m:sSupPr>
                      <m:e>
                        <m:r>
                          <a:rPr lang="en-US" sz="1200" i="1" dirty="0">
                            <a:solidFill>
                              <a:prstClr val="black"/>
                            </a:solidFill>
                            <a:latin typeface="Cambria Math"/>
                            <a:ea typeface="Cambria Math"/>
                          </a:rPr>
                          <m:t>𝜑</m:t>
                        </m:r>
                      </m:e>
                      <m:sup>
                        <m:r>
                          <a:rPr lang="en-US" sz="1200" i="1" dirty="0">
                            <a:solidFill>
                              <a:prstClr val="black"/>
                            </a:solidFill>
                            <a:latin typeface="Cambria Math"/>
                          </a:rPr>
                          <m:t>𝑟</m:t>
                        </m:r>
                      </m:sup>
                    </m:sSup>
                  </m:oMath>
                </a14:m>
                <a:endParaRPr lang="en-US" sz="1200" dirty="0">
                  <a:solidFill>
                    <a:prstClr val="black"/>
                  </a:solidFill>
                  <a:cs typeface="Helvetica Neue" charset="0"/>
                </a:endParaRPr>
              </a:p>
              <a:p>
                <a:pPr/>
                <a:r>
                  <a:rPr lang="en-US" sz="1200" dirty="0" smtClean="0">
                    <a:solidFill>
                      <a:prstClr val="black"/>
                    </a:solidFill>
                    <a:cs typeface="Helvetica Neue" charset="0"/>
                  </a:rPr>
                  <a:t>All particles are then propagated forward in time using the SGP4 model.</a:t>
                </a:r>
                <a:r>
                  <a:rPr lang="en-US" dirty="0">
                    <a:latin typeface="Bodoni MT" charset="0"/>
                    <a:cs typeface="Helvetica Neue" charset="0"/>
                  </a:rPr>
                  <a:t/>
                </a:r>
                <a:br>
                  <a:rPr lang="en-US" dirty="0">
                    <a:latin typeface="Bodoni MT" charset="0"/>
                    <a:cs typeface="Helvetica Neue" charset="0"/>
                  </a:rPr>
                </a:br>
                <a:r>
                  <a:rPr lang="en-US" dirty="0">
                    <a:latin typeface="Bodoni MT" charset="0"/>
                    <a:cs typeface="Helvetica Neue" charset="0"/>
                  </a:rPr>
                  <a:t/>
                </a:r>
                <a:br>
                  <a:rPr lang="en-US" dirty="0">
                    <a:latin typeface="Bodoni MT" charset="0"/>
                    <a:cs typeface="Helvetica Neue" charset="0"/>
                  </a:rPr>
                </a:br>
                <a:r>
                  <a:rPr lang="en-US" dirty="0">
                    <a:latin typeface="Bodoni MT" charset="0"/>
                    <a:cs typeface="Helvetica Neue" charset="0"/>
                  </a:rPr>
                  <a:t/>
                </a:r>
                <a:br>
                  <a:rPr lang="en-US" dirty="0">
                    <a:latin typeface="Bodoni MT" charset="0"/>
                    <a:cs typeface="Helvetica Neue" charset="0"/>
                  </a:rPr>
                </a:br>
                <a:endParaRPr lang="en-US" dirty="0">
                  <a:latin typeface="Helvetica Neue" charset="0"/>
                  <a:cs typeface="Helvetica Neue" charset="0"/>
                </a:endParaRPr>
              </a:p>
            </p:txBody>
          </p:sp>
        </mc:Choice>
        <mc:Fallback>
          <p:sp>
            <p:nvSpPr>
              <p:cNvPr id="3077" name="Content Placeholder 7"/>
              <p:cNvSpPr>
                <a:spLocks noGrp="1" noRot="1" noChangeAspect="1" noMove="1" noResize="1" noEditPoints="1" noAdjustHandles="1" noChangeArrowheads="1" noChangeShapeType="1" noTextEdit="1"/>
              </p:cNvSpPr>
              <p:nvPr>
                <p:ph idx="11"/>
              </p:nvPr>
            </p:nvSpPr>
            <p:spPr>
              <a:xfrm>
                <a:off x="3675063" y="1250950"/>
                <a:ext cx="3500437" cy="7656513"/>
              </a:xfrm>
              <a:blipFill rotWithShape="1">
                <a:blip r:embed="rId2"/>
                <a:stretch>
                  <a:fillRect/>
                </a:stretch>
              </a:blipFill>
              <a:ln/>
            </p:spPr>
            <p:txBody>
              <a:bodyPr/>
              <a:lstStyle/>
              <a:p>
                <a:r>
                  <a:rPr lang="en-AU">
                    <a:noFill/>
                  </a:rPr>
                  <a:t> </a:t>
                </a:r>
              </a:p>
            </p:txBody>
          </p:sp>
        </mc:Fallback>
      </mc:AlternateContent>
      <p:sp>
        <p:nvSpPr>
          <p:cNvPr id="3079" name="Content Placeholder 9"/>
          <p:cNvSpPr>
            <a:spLocks noGrp="1"/>
          </p:cNvSpPr>
          <p:nvPr>
            <p:ph idx="13"/>
          </p:nvPr>
        </p:nvSpPr>
        <p:spPr>
          <a:xfrm>
            <a:off x="11142663" y="1159685"/>
            <a:ext cx="3500437" cy="4377915"/>
          </a:xfrm>
          <a:ln/>
        </p:spPr>
        <p:txBody>
          <a:bodyPr/>
          <a:lstStyle/>
          <a:p>
            <a:r>
              <a:rPr lang="en-US" sz="1800" dirty="0" smtClean="0">
                <a:solidFill>
                  <a:prstClr val="black"/>
                </a:solidFill>
                <a:latin typeface="Bodoni MT" pitchFamily="18" charset="0"/>
                <a:cs typeface="Helvetica Neue" charset="0"/>
              </a:rPr>
              <a:t>CONCLUSIONS</a:t>
            </a:r>
            <a:endParaRPr lang="en-US" sz="1800" dirty="0">
              <a:latin typeface="Helvetica Neue" charset="0"/>
              <a:cs typeface="Helvetica Neue" charset="0"/>
            </a:endParaRPr>
          </a:p>
          <a:p>
            <a:r>
              <a:rPr lang="en-US" sz="1200" dirty="0" smtClean="0">
                <a:solidFill>
                  <a:prstClr val="black"/>
                </a:solidFill>
                <a:cs typeface="Helvetica Neue" charset="0"/>
              </a:rPr>
              <a:t>Particle methods offer a novel alternative to traditional uncertainty volumes, but remain a significant computational challenge. Additional </a:t>
            </a:r>
            <a:r>
              <a:rPr lang="en-US" sz="1200" dirty="0" err="1" smtClean="0">
                <a:solidFill>
                  <a:prstClr val="black"/>
                </a:solidFill>
                <a:cs typeface="Helvetica Neue" charset="0"/>
              </a:rPr>
              <a:t>optimisations</a:t>
            </a:r>
            <a:r>
              <a:rPr lang="en-US" sz="1200" dirty="0" smtClean="0">
                <a:solidFill>
                  <a:prstClr val="black"/>
                </a:solidFill>
                <a:cs typeface="Helvetica Neue" charset="0"/>
              </a:rPr>
              <a:t> may be required to take full advantage of the produced visualisation. </a:t>
            </a:r>
            <a:endParaRPr lang="en-US" sz="1800" dirty="0">
              <a:solidFill>
                <a:prstClr val="black"/>
              </a:solidFill>
              <a:latin typeface="Bodoni MT" pitchFamily="18" charset="0"/>
              <a:cs typeface="Helvetica Neue" charset="0"/>
            </a:endParaRPr>
          </a:p>
          <a:p>
            <a:r>
              <a:rPr lang="en-US" sz="1800" dirty="0" smtClean="0">
                <a:solidFill>
                  <a:prstClr val="black"/>
                </a:solidFill>
                <a:latin typeface="Bodoni MT" pitchFamily="18" charset="0"/>
                <a:cs typeface="Helvetica Neue" charset="0"/>
              </a:rPr>
              <a:t>REFERENCES</a:t>
            </a:r>
            <a:endParaRPr lang="en-US" dirty="0" smtClean="0">
              <a:latin typeface="Helvetica Neue" charset="0"/>
              <a:cs typeface="Helvetica Neue" charset="0"/>
            </a:endParaRPr>
          </a:p>
          <a:p>
            <a:r>
              <a:rPr lang="en-US" sz="1000" dirty="0" smtClean="0">
                <a:latin typeface="Helvetica Neue" charset="0"/>
                <a:cs typeface="Helvetica Neue" charset="0"/>
              </a:rPr>
              <a:t>[1] - U.S. Congress, Office of Technology Assessment, “Orbiting Debris: A Space Environmental Problem-Background Paper”, (September 1990), OTA-BP-ISC-72, Washington, DC: U.S. Government Printing Office</a:t>
            </a:r>
          </a:p>
          <a:p>
            <a:r>
              <a:rPr lang="en-US" sz="1000" dirty="0" smtClean="0">
                <a:latin typeface="Helvetica Neue" charset="0"/>
                <a:cs typeface="Helvetica Neue" charset="0"/>
              </a:rPr>
              <a:t>[</a:t>
            </a:r>
            <a:r>
              <a:rPr lang="en-US" sz="1000" dirty="0" smtClean="0">
                <a:latin typeface="Helvetica Neue" charset="0"/>
                <a:cs typeface="Helvetica Neue" charset="0"/>
              </a:rPr>
              <a:t>2] </a:t>
            </a:r>
            <a:r>
              <a:rPr lang="en-US" sz="1000" dirty="0">
                <a:latin typeface="Helvetica Neue" charset="0"/>
                <a:cs typeface="Helvetica Neue" charset="0"/>
              </a:rPr>
              <a:t>– NASA, </a:t>
            </a:r>
            <a:r>
              <a:rPr lang="en-US" sz="1000" i="1" dirty="0">
                <a:latin typeface="Helvetica Neue" charset="0"/>
                <a:cs typeface="Helvetica Neue" charset="0"/>
              </a:rPr>
              <a:t>Space Debris and Human Spacecraf</a:t>
            </a:r>
            <a:r>
              <a:rPr lang="en-US" sz="1000" dirty="0">
                <a:latin typeface="Helvetica Neue" charset="0"/>
                <a:cs typeface="Helvetica Neue" charset="0"/>
              </a:rPr>
              <a:t>t, 2013, URL: </a:t>
            </a:r>
            <a:r>
              <a:rPr lang="en-US" sz="1000" dirty="0">
                <a:latin typeface="Helvetica Neue" charset="0"/>
                <a:cs typeface="Helvetica Neue" charset="0"/>
                <a:hlinkClick r:id="rId3"/>
              </a:rPr>
              <a:t>http://www.nasa.gov/mission_pages/station/news/orbital_debris.html</a:t>
            </a:r>
            <a:r>
              <a:rPr lang="en-US" sz="1000" dirty="0">
                <a:latin typeface="Helvetica Neue" charset="0"/>
                <a:cs typeface="Helvetica Neue" charset="0"/>
              </a:rPr>
              <a:t> </a:t>
            </a:r>
          </a:p>
          <a:p>
            <a:r>
              <a:rPr lang="en-US" sz="1000" dirty="0" smtClean="0">
                <a:latin typeface="Helvetica Neue" charset="0"/>
                <a:cs typeface="Helvetica Neue" charset="0"/>
              </a:rPr>
              <a:t>[3]  Hobson, T.,  </a:t>
            </a:r>
            <a:r>
              <a:rPr lang="en-US" sz="1000" i="1" dirty="0" smtClean="0">
                <a:latin typeface="Helvetica Neue" charset="0"/>
                <a:cs typeface="Helvetica Neue" charset="0"/>
              </a:rPr>
              <a:t>Sensor Management for Enhanced Catalogue Management of Resident Space Objects</a:t>
            </a:r>
            <a:r>
              <a:rPr lang="en-US" sz="1000" dirty="0" smtClean="0">
                <a:latin typeface="Helvetica Neue" charset="0"/>
                <a:cs typeface="Helvetica Neue" charset="0"/>
              </a:rPr>
              <a:t>, 2014, University of Queensland, p146.</a:t>
            </a:r>
          </a:p>
          <a:p>
            <a:r>
              <a:rPr lang="en-AU" sz="1000" dirty="0" smtClean="0"/>
              <a:t>[4] </a:t>
            </a:r>
            <a:r>
              <a:rPr lang="en-AU" sz="1000" dirty="0"/>
              <a:t>- G. </a:t>
            </a:r>
            <a:r>
              <a:rPr lang="en-AU" sz="1000" dirty="0" err="1"/>
              <a:t>Terejanu</a:t>
            </a:r>
            <a:r>
              <a:rPr lang="en-AU" sz="1000" dirty="0"/>
              <a:t>, P. </a:t>
            </a:r>
            <a:r>
              <a:rPr lang="en-AU" sz="1000" dirty="0" err="1"/>
              <a:t>Singlay</a:t>
            </a:r>
            <a:r>
              <a:rPr lang="en-AU" sz="1000" dirty="0"/>
              <a:t>, T. </a:t>
            </a:r>
            <a:r>
              <a:rPr lang="en-AU" sz="1000" dirty="0" err="1"/>
              <a:t>Singhz</a:t>
            </a:r>
            <a:r>
              <a:rPr lang="en-AU" sz="1000" dirty="0"/>
              <a:t>, P.D. </a:t>
            </a:r>
            <a:r>
              <a:rPr lang="en-AU" sz="1000" dirty="0" err="1"/>
              <a:t>Scottx</a:t>
            </a:r>
            <a:r>
              <a:rPr lang="en-AU" sz="1000" dirty="0"/>
              <a:t>, “</a:t>
            </a:r>
            <a:r>
              <a:rPr lang="en-AU" sz="1000" i="1" dirty="0"/>
              <a:t>Uncertainty Propagation for Nonlinear Dynamical Systems using Gaussian Mixture Models</a:t>
            </a:r>
            <a:r>
              <a:rPr lang="en-AU" sz="1000" dirty="0"/>
              <a:t>, (2008), American Institute of Aeronautics and Astronautics </a:t>
            </a:r>
            <a:endParaRPr lang="en-US" sz="1000" dirty="0" smtClean="0">
              <a:latin typeface="Helvetica Neue" charset="0"/>
              <a:cs typeface="Helvetica Neue" charset="0"/>
            </a:endParaRPr>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6910" t="12757" r="3334" b="2620"/>
          <a:stretch/>
        </p:blipFill>
        <p:spPr>
          <a:xfrm>
            <a:off x="4221410" y="2690964"/>
            <a:ext cx="2359251" cy="2115836"/>
          </a:xfrm>
          <a:prstGeom prst="rect">
            <a:avLst/>
          </a:prstGeom>
          <a:effectLst>
            <a:softEdge rad="63500"/>
          </a:effectLst>
        </p:spPr>
      </p:pic>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r="14918"/>
          <a:stretch/>
        </p:blipFill>
        <p:spPr>
          <a:xfrm>
            <a:off x="7976399" y="5261738"/>
            <a:ext cx="6330151" cy="3526725"/>
          </a:xfrm>
          <a:prstGeom prst="rect">
            <a:avLst/>
          </a:prstGeom>
          <a:effectLst>
            <a:softEdge rad="127000"/>
          </a:effec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3965349" y="5318625"/>
            <a:ext cx="3729264" cy="3481976"/>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12" name="Content Placeholder 9"/>
          <p:cNvSpPr>
            <a:spLocks noGrp="1"/>
          </p:cNvSpPr>
          <p:nvPr>
            <p:ph idx="13"/>
          </p:nvPr>
        </p:nvSpPr>
        <p:spPr>
          <a:xfrm>
            <a:off x="3516563" y="4847020"/>
            <a:ext cx="3851026" cy="292599"/>
          </a:xfrm>
          <a:ln/>
        </p:spPr>
        <p:txBody>
          <a:bodyPr/>
          <a:lstStyle/>
          <a:p>
            <a:r>
              <a:rPr lang="en-US" sz="1200" i="1" dirty="0" smtClean="0">
                <a:latin typeface="Helvetica Neue" charset="0"/>
                <a:cs typeface="Helvetica Neue" charset="0"/>
              </a:rPr>
              <a:t>Fig 1 - MATLAB Visualisation of </a:t>
            </a:r>
            <a:r>
              <a:rPr lang="en-US" sz="1200" i="1" dirty="0" smtClean="0">
                <a:latin typeface="Helvetica Neue" charset="0"/>
                <a:cs typeface="Helvetica Neue" charset="0"/>
              </a:rPr>
              <a:t>TLE ‘Full’ Catalogue</a:t>
            </a:r>
          </a:p>
          <a:p>
            <a:pPr algn="ctr"/>
            <a:r>
              <a:rPr lang="en-US" sz="1100" i="1" dirty="0" smtClean="0">
                <a:solidFill>
                  <a:schemeClr val="bg1">
                    <a:lumMod val="50000"/>
                  </a:schemeClr>
                </a:solidFill>
                <a:latin typeface="Helvetica Neue" charset="0"/>
                <a:cs typeface="Helvetica Neue" charset="0"/>
              </a:rPr>
              <a:t>(objects not to scale)</a:t>
            </a:r>
            <a:endParaRPr lang="en-US" sz="1100" i="1" dirty="0">
              <a:solidFill>
                <a:schemeClr val="bg1">
                  <a:lumMod val="50000"/>
                </a:schemeClr>
              </a:solidFill>
              <a:latin typeface="Helvetica Neue" charset="0"/>
              <a:cs typeface="Helvetica Neue" charset="0"/>
            </a:endParaRPr>
          </a:p>
        </p:txBody>
      </p:sp>
      <p:sp>
        <p:nvSpPr>
          <p:cNvPr id="13" name="Content Placeholder 9"/>
          <p:cNvSpPr>
            <a:spLocks noGrp="1"/>
          </p:cNvSpPr>
          <p:nvPr>
            <p:ph idx="13"/>
          </p:nvPr>
        </p:nvSpPr>
        <p:spPr>
          <a:xfrm>
            <a:off x="3789363" y="8618538"/>
            <a:ext cx="3905249" cy="387350"/>
          </a:xfrm>
          <a:ln/>
        </p:spPr>
        <p:txBody>
          <a:bodyPr/>
          <a:lstStyle/>
          <a:p>
            <a:r>
              <a:rPr lang="en-US" sz="1200" i="1" dirty="0" smtClean="0">
                <a:latin typeface="Helvetica Neue" charset="0"/>
                <a:cs typeface="Helvetica Neue" charset="0"/>
              </a:rPr>
              <a:t>Fig 2 – Unity Visualisation </a:t>
            </a:r>
            <a:r>
              <a:rPr lang="en-US" sz="1200" i="1" dirty="0" smtClean="0">
                <a:latin typeface="Helvetica Neue" charset="0"/>
                <a:cs typeface="Helvetica Neue" charset="0"/>
              </a:rPr>
              <a:t>of two outdated TLE observations with </a:t>
            </a:r>
            <a:r>
              <a:rPr lang="en-US" sz="1200" i="1" dirty="0" smtClean="0">
                <a:latin typeface="Helvetica Neue" charset="0"/>
                <a:cs typeface="Helvetica Neue" charset="0"/>
              </a:rPr>
              <a:t>400 particles per </a:t>
            </a:r>
            <a:r>
              <a:rPr lang="en-US" sz="1200" i="1" dirty="0" smtClean="0">
                <a:latin typeface="Helvetica Neue" charset="0"/>
                <a:cs typeface="Helvetica Neue" charset="0"/>
              </a:rPr>
              <a:t>object..</a:t>
            </a:r>
            <a:endParaRPr lang="en-US" sz="1200" i="1" dirty="0">
              <a:latin typeface="Helvetica Neue" charset="0"/>
              <a:cs typeface="Helvetica Neue" charset="0"/>
            </a:endParaRPr>
          </a:p>
        </p:txBody>
      </p:sp>
      <p:sp>
        <p:nvSpPr>
          <p:cNvPr id="14" name="Content Placeholder 9"/>
          <p:cNvSpPr>
            <a:spLocks noGrp="1"/>
          </p:cNvSpPr>
          <p:nvPr>
            <p:ph idx="13"/>
          </p:nvPr>
        </p:nvSpPr>
        <p:spPr>
          <a:xfrm>
            <a:off x="8089111" y="8633651"/>
            <a:ext cx="6217439" cy="360362"/>
          </a:xfrm>
          <a:ln/>
        </p:spPr>
        <p:txBody>
          <a:bodyPr/>
          <a:lstStyle/>
          <a:p>
            <a:r>
              <a:rPr lang="en-US" sz="1200" i="1" dirty="0" smtClean="0">
                <a:latin typeface="Helvetica Neue" charset="0"/>
                <a:cs typeface="Helvetica Neue" charset="0"/>
              </a:rPr>
              <a:t>Fig 3 – Unity Visualisation of Highly Elliptical Orbit (HEO) </a:t>
            </a:r>
            <a:r>
              <a:rPr lang="en-US" sz="1200" i="1" dirty="0" smtClean="0">
                <a:latin typeface="Helvetica Neue" charset="0"/>
                <a:cs typeface="Helvetica Neue" charset="0"/>
              </a:rPr>
              <a:t>catalogue </a:t>
            </a:r>
            <a:r>
              <a:rPr lang="en-US" sz="1200" i="1" dirty="0" smtClean="0">
                <a:latin typeface="Helvetica Neue" charset="0"/>
                <a:cs typeface="Helvetica Neue" charset="0"/>
              </a:rPr>
              <a:t>with 35 particles per object. </a:t>
            </a:r>
            <a:endParaRPr lang="en-US" sz="1200" i="1" dirty="0">
              <a:latin typeface="Helvetica Neue" charset="0"/>
              <a:cs typeface="Helvetica Neue" charset="0"/>
            </a:endParaRPr>
          </a:p>
        </p:txBody>
      </p:sp>
      <p:sp>
        <p:nvSpPr>
          <p:cNvPr id="16" name="Content Placeholder 7"/>
          <p:cNvSpPr>
            <a:spLocks noGrp="1"/>
          </p:cNvSpPr>
          <p:nvPr>
            <p:ph idx="11"/>
          </p:nvPr>
        </p:nvSpPr>
        <p:spPr>
          <a:xfrm>
            <a:off x="7451956" y="1136203"/>
            <a:ext cx="3500437" cy="7656513"/>
          </a:xfrm>
          <a:ln/>
        </p:spPr>
        <p:txBody>
          <a:bodyPr/>
          <a:lstStyle/>
          <a:p>
            <a:r>
              <a:rPr lang="en-US" sz="1800" dirty="0" smtClean="0">
                <a:latin typeface="Bodoni MT" charset="0"/>
                <a:cs typeface="Helvetica Neue" charset="0"/>
              </a:rPr>
              <a:t>RESULTS</a:t>
            </a:r>
            <a:endParaRPr lang="en-US" sz="1800" dirty="0" smtClean="0">
              <a:latin typeface="Bodoni MT" charset="0"/>
              <a:cs typeface="Helvetica Neue" charset="0"/>
            </a:endParaRPr>
          </a:p>
          <a:p>
            <a:pPr>
              <a:spcBef>
                <a:spcPts val="0"/>
              </a:spcBef>
              <a:spcAft>
                <a:spcPts val="700"/>
              </a:spcAft>
            </a:pPr>
            <a:r>
              <a:rPr lang="en-US" sz="1200" dirty="0" smtClean="0">
                <a:solidFill>
                  <a:prstClr val="black"/>
                </a:solidFill>
                <a:cs typeface="Helvetica Neue" charset="0"/>
              </a:rPr>
              <a:t>Two main visualisation platforms were built: one within MATLAB, and another in Unity with HTC Vive VR support.</a:t>
            </a:r>
          </a:p>
          <a:p>
            <a:pPr>
              <a:spcBef>
                <a:spcPts val="0"/>
              </a:spcBef>
              <a:spcAft>
                <a:spcPts val="700"/>
              </a:spcAft>
            </a:pPr>
            <a:r>
              <a:rPr lang="en-US" sz="1200" dirty="0" smtClean="0">
                <a:solidFill>
                  <a:prstClr val="black"/>
                </a:solidFill>
                <a:cs typeface="Helvetica Neue" charset="0"/>
              </a:rPr>
              <a:t>The MATLAB platform reads in TLE data, handles all the SGP4 propagation</a:t>
            </a:r>
            <a:r>
              <a:rPr lang="en-US" sz="1200" dirty="0" smtClean="0">
                <a:solidFill>
                  <a:prstClr val="black"/>
                </a:solidFill>
                <a:cs typeface="Helvetica Neue" charset="0"/>
              </a:rPr>
              <a:t> and either </a:t>
            </a:r>
            <a:r>
              <a:rPr lang="en-US" sz="1200" dirty="0" err="1" smtClean="0">
                <a:solidFill>
                  <a:prstClr val="black"/>
                </a:solidFill>
                <a:cs typeface="Helvetica Neue" charset="0"/>
              </a:rPr>
              <a:t>utilises</a:t>
            </a:r>
            <a:r>
              <a:rPr lang="en-US" sz="1200" dirty="0" smtClean="0">
                <a:solidFill>
                  <a:prstClr val="black"/>
                </a:solidFill>
                <a:cs typeface="Helvetica Neue" charset="0"/>
              </a:rPr>
              <a:t> the inbuilt plotting system or streams data via UDP to an instance of Unity.</a:t>
            </a:r>
          </a:p>
          <a:p>
            <a:pPr>
              <a:spcBef>
                <a:spcPts val="0"/>
              </a:spcBef>
              <a:spcAft>
                <a:spcPts val="700"/>
              </a:spcAft>
            </a:pPr>
            <a:r>
              <a:rPr lang="en-US" sz="1200" dirty="0" err="1">
                <a:solidFill>
                  <a:prstClr val="black"/>
                </a:solidFill>
                <a:cs typeface="Helvetica Neue" charset="0"/>
              </a:rPr>
              <a:t>Utilising</a:t>
            </a:r>
            <a:r>
              <a:rPr lang="en-US" sz="1200" dirty="0">
                <a:solidFill>
                  <a:prstClr val="black"/>
                </a:solidFill>
                <a:cs typeface="Helvetica Neue" charset="0"/>
              </a:rPr>
              <a:t> GPU </a:t>
            </a:r>
            <a:r>
              <a:rPr lang="en-US" sz="1200" dirty="0" err="1">
                <a:solidFill>
                  <a:prstClr val="black"/>
                </a:solidFill>
                <a:cs typeface="Helvetica Neue" charset="0"/>
              </a:rPr>
              <a:t>parallelisation</a:t>
            </a:r>
            <a:r>
              <a:rPr lang="en-US" sz="1200" dirty="0">
                <a:solidFill>
                  <a:prstClr val="black"/>
                </a:solidFill>
                <a:cs typeface="Helvetica Neue" charset="0"/>
              </a:rPr>
              <a:t> methods, a laptop with an NVidia GPU was able to handle real-time </a:t>
            </a:r>
            <a:r>
              <a:rPr lang="en-US" sz="1200" dirty="0" smtClean="0">
                <a:solidFill>
                  <a:prstClr val="black"/>
                </a:solidFill>
                <a:cs typeface="Helvetica Neue" charset="0"/>
              </a:rPr>
              <a:t>visualisation of 60,000 simulated particles.</a:t>
            </a:r>
            <a:endParaRPr lang="en-US" sz="1200" dirty="0" smtClean="0">
              <a:solidFill>
                <a:prstClr val="black"/>
              </a:solidFill>
              <a:cs typeface="Helvetica Neue" charset="0"/>
            </a:endParaRPr>
          </a:p>
          <a:p>
            <a:pPr>
              <a:spcBef>
                <a:spcPts val="0"/>
              </a:spcBef>
              <a:spcAft>
                <a:spcPts val="700"/>
              </a:spcAft>
            </a:pPr>
            <a:r>
              <a:rPr lang="en-US" sz="1200" dirty="0" smtClean="0">
                <a:solidFill>
                  <a:prstClr val="black"/>
                </a:solidFill>
                <a:cs typeface="Helvetica Neue" charset="0"/>
              </a:rPr>
              <a:t>A companion software package was also written to perform close approach detection on the propagated datasets.</a:t>
            </a:r>
          </a:p>
          <a:p>
            <a:pPr>
              <a:spcBef>
                <a:spcPts val="0"/>
              </a:spcBef>
              <a:spcAft>
                <a:spcPts val="700"/>
              </a:spcAft>
            </a:pPr>
            <a:r>
              <a:rPr lang="en-US" sz="1200" dirty="0" smtClean="0">
                <a:solidFill>
                  <a:prstClr val="black"/>
                </a:solidFill>
                <a:cs typeface="Helvetica Neue" charset="0"/>
              </a:rPr>
              <a:t>An interesting takeaway for the un-initiated is the importance of using recent TLE observations, as the certainty of object location quickly diverges, as can be seen in Fig 2.</a:t>
            </a:r>
          </a:p>
          <a:p>
            <a:pPr>
              <a:spcBef>
                <a:spcPts val="0"/>
              </a:spcBef>
              <a:spcAft>
                <a:spcPts val="700"/>
              </a:spcAft>
            </a:pPr>
            <a:endParaRPr lang="en-US" sz="1200" dirty="0" smtClean="0">
              <a:solidFill>
                <a:prstClr val="black"/>
              </a:solidFill>
              <a:cs typeface="Helvetica Neue" charset="0"/>
            </a:endParaRPr>
          </a:p>
          <a:p>
            <a:endParaRPr lang="en-US" dirty="0">
              <a:latin typeface="Helvetica Neue" charset="0"/>
              <a:cs typeface="Helvetica Neue" charset="0"/>
            </a:endParaRPr>
          </a:p>
        </p:txBody>
      </p:sp>
      <p:sp>
        <p:nvSpPr>
          <p:cNvPr id="15" name="Content Placeholder 7"/>
          <p:cNvSpPr>
            <a:spLocks noGrp="1"/>
          </p:cNvSpPr>
          <p:nvPr>
            <p:ph idx="11"/>
          </p:nvPr>
        </p:nvSpPr>
        <p:spPr>
          <a:xfrm>
            <a:off x="3273275" y="3133000"/>
            <a:ext cx="517552" cy="282561"/>
          </a:xfrm>
          <a:ln/>
        </p:spPr>
        <p:txBody>
          <a:bodyPr/>
          <a:lstStyle/>
          <a:p>
            <a:r>
              <a:rPr lang="en-US" sz="1050" dirty="0">
                <a:cs typeface="Helvetica Neue" charset="0"/>
              </a:rPr>
              <a:t>[1</a:t>
            </a:r>
            <a:r>
              <a:rPr lang="en-US" sz="1050" dirty="0" smtClean="0">
                <a:cs typeface="Helvetica Neue" charset="0"/>
              </a:rPr>
              <a:t>]</a:t>
            </a:r>
            <a:endParaRPr lang="en-US" dirty="0">
              <a:latin typeface="Helvetica Neue" charset="0"/>
              <a:cs typeface="Helvetica Neue"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oster">
  <a:themeElements>
    <a:clrScheme name="UQColours">
      <a:dk1>
        <a:sysClr val="windowText" lastClr="000000"/>
      </a:dk1>
      <a:lt1>
        <a:sysClr val="window" lastClr="FFFFFF"/>
      </a:lt1>
      <a:dk2>
        <a:srgbClr val="271D65"/>
      </a:dk2>
      <a:lt2>
        <a:srgbClr val="EEECE1"/>
      </a:lt2>
      <a:accent1>
        <a:srgbClr val="271D65"/>
      </a:accent1>
      <a:accent2>
        <a:srgbClr val="AA0433"/>
      </a:accent2>
      <a:accent3>
        <a:srgbClr val="73B632"/>
      </a:accent3>
      <a:accent4>
        <a:srgbClr val="F6BC1C"/>
      </a:accent4>
      <a:accent5>
        <a:srgbClr val="4BACC6"/>
      </a:accent5>
      <a:accent6>
        <a:srgbClr val="2A73AE"/>
      </a:accent6>
      <a:hlink>
        <a:srgbClr val="3A8B2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2020</TotalTime>
  <Words>640</Words>
  <Application>Microsoft Office PowerPoint</Application>
  <PresentationFormat>Custom</PresentationFormat>
  <Paragraphs>35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vt:lpstr>
      <vt:lpstr>VISUALISATION OF ORBITAL OBJECT UNCERTAINTY USING GENERATIVE PARTICLE METHODS</vt:lpstr>
    </vt:vector>
  </TitlesOfParts>
  <Company>School of ITEE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 (Bodoni mt 48pt)</dc:title>
  <dc:creator>Lorna Macdonald</dc:creator>
  <cp:lastModifiedBy>Stuey</cp:lastModifiedBy>
  <cp:revision>56</cp:revision>
  <cp:lastPrinted>2011-10-04T02:16:03Z</cp:lastPrinted>
  <dcterms:created xsi:type="dcterms:W3CDTF">2011-10-04T02:18:07Z</dcterms:created>
  <dcterms:modified xsi:type="dcterms:W3CDTF">2016-10-20T01:42:32Z</dcterms:modified>
</cp:coreProperties>
</file>