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 id="2147484004" r:id="rId2"/>
  </p:sldMasterIdLst>
  <p:sldIdLst>
    <p:sldId id="256" r:id="rId3"/>
    <p:sldId id="265" r:id="rId4"/>
    <p:sldId id="266" r:id="rId5"/>
    <p:sldId id="267" r:id="rId6"/>
    <p:sldId id="268" r:id="rId7"/>
    <p:sldId id="270" r:id="rId8"/>
    <p:sldId id="276" r:id="rId9"/>
    <p:sldId id="278" r:id="rId10"/>
    <p:sldId id="279" r:id="rId11"/>
    <p:sldId id="280" r:id="rId12"/>
    <p:sldId id="281" r:id="rId13"/>
    <p:sldId id="282" r:id="rId14"/>
    <p:sldId id="283"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BAFBBDC-EA00-443C-BFFC-7D8E35463BD0}">
          <p14:sldIdLst>
            <p14:sldId id="256"/>
            <p14:sldId id="265"/>
            <p14:sldId id="266"/>
            <p14:sldId id="267"/>
            <p14:sldId id="268"/>
            <p14:sldId id="270"/>
            <p14:sldId id="276"/>
            <p14:sldId id="278"/>
            <p14:sldId id="279"/>
            <p14:sldId id="280"/>
            <p14:sldId id="281"/>
            <p14:sldId id="282"/>
            <p14:sldId id="283"/>
            <p14:sldId id="273"/>
            <p14:sldId id="274"/>
            <p14:sldId id="275"/>
          </p14:sldIdLst>
        </p14:section>
        <p14:section name="Sección sin título" id="{D6D8CFB1-4CAA-45A9-A4C5-8214140837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B9E"/>
    <a:srgbClr val="7BD2F0"/>
    <a:srgbClr val="8FDAF4"/>
    <a:srgbClr val="1B98CC"/>
    <a:srgbClr val="286D9F"/>
    <a:srgbClr val="5F77EF"/>
    <a:srgbClr val="FF874B"/>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94148" autoAdjust="0"/>
  </p:normalViewPr>
  <p:slideViewPr>
    <p:cSldViewPr snapToGrid="0">
      <p:cViewPr>
        <p:scale>
          <a:sx n="100" d="100"/>
          <a:sy n="100" d="100"/>
        </p:scale>
        <p:origin x="76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362134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1138951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249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939345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039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257646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2440124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296655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2675514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76558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405739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3460119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321489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1380141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949057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906419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384363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69780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8424639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solidFill>
                  <a:prstClr val="black">
                    <a:tint val="75000"/>
                  </a:prstClr>
                </a:solidFill>
              </a:rPr>
              <a:pPr/>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solidFill>
                  <a:prstClr val="black">
                    <a:tint val="75000"/>
                  </a:prstClr>
                </a:solidFill>
              </a:rPr>
              <a:pPr/>
              <a:t>‹Nº›</a:t>
            </a:fld>
            <a:endParaRPr lang="en-US">
              <a:solidFill>
                <a:prstClr val="black">
                  <a:tint val="75000"/>
                </a:prstClr>
              </a:solidFill>
            </a:endParaRPr>
          </a:p>
        </p:txBody>
      </p:sp>
    </p:spTree>
    <p:extLst>
      <p:ext uri="{BB962C8B-B14F-4D97-AF65-F5344CB8AC3E}">
        <p14:creationId xmlns:p14="http://schemas.microsoft.com/office/powerpoint/2010/main" val="136275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5553D08-DB56-4EAF-8E9D-ED31AF6740E8}" type="datetimeFigureOut">
              <a:rPr lang="es-BO" smtClean="0"/>
              <a:t>3/4/2023</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206473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553D08-DB56-4EAF-8E9D-ED31AF6740E8}" type="datetimeFigureOut">
              <a:rPr lang="es-BO" smtClean="0"/>
              <a:t>3/4/2023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200782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553D08-DB56-4EAF-8E9D-ED31AF6740E8}" type="datetimeFigureOut">
              <a:rPr lang="es-BO" smtClean="0"/>
              <a:t>3/4/2023</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7226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553D08-DB56-4EAF-8E9D-ED31AF6740E8}" type="datetimeFigureOut">
              <a:rPr lang="es-BO" smtClean="0"/>
              <a:t>3/4/2023</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392647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53D08-DB56-4EAF-8E9D-ED31AF6740E8}" type="datetimeFigureOut">
              <a:rPr lang="es-BO" smtClean="0"/>
              <a:t>3/4/2023</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413494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5553D08-DB56-4EAF-8E9D-ED31AF6740E8}" type="datetimeFigureOut">
              <a:rPr lang="es-BO" smtClean="0"/>
              <a:t>3/4/2023</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3C6ECB7-2131-429F-88EE-57D316E02367}" type="slidenum">
              <a:rPr lang="es-BO" smtClean="0"/>
              <a:t>‹Nº›</a:t>
            </a:fld>
            <a:endParaRPr lang="es-BO"/>
          </a:p>
        </p:txBody>
      </p:sp>
    </p:spTree>
    <p:extLst>
      <p:ext uri="{BB962C8B-B14F-4D97-AF65-F5344CB8AC3E}">
        <p14:creationId xmlns:p14="http://schemas.microsoft.com/office/powerpoint/2010/main" val="40860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A3C6ECB7-2131-429F-88EE-57D316E02367}" type="slidenum">
              <a:rPr lang="es-BO" smtClean="0"/>
              <a:t>‹Nº›</a:t>
            </a:fld>
            <a:endParaRPr lang="es-BO"/>
          </a:p>
        </p:txBody>
      </p:sp>
      <p:sp>
        <p:nvSpPr>
          <p:cNvPr id="5" name="Date Placeholder 4"/>
          <p:cNvSpPr>
            <a:spLocks noGrp="1"/>
          </p:cNvSpPr>
          <p:nvPr>
            <p:ph type="dt" sz="half" idx="10"/>
          </p:nvPr>
        </p:nvSpPr>
        <p:spPr/>
        <p:txBody>
          <a:bodyPr/>
          <a:lstStyle/>
          <a:p>
            <a:fld id="{05553D08-DB56-4EAF-8E9D-ED31AF6740E8}" type="datetimeFigureOut">
              <a:rPr lang="es-BO" smtClean="0"/>
              <a:t>3/4/2023</a:t>
            </a:fld>
            <a:endParaRPr lang="es-BO"/>
          </a:p>
        </p:txBody>
      </p:sp>
    </p:spTree>
    <p:extLst>
      <p:ext uri="{BB962C8B-B14F-4D97-AF65-F5344CB8AC3E}">
        <p14:creationId xmlns:p14="http://schemas.microsoft.com/office/powerpoint/2010/main" val="298587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553D08-DB56-4EAF-8E9D-ED31AF6740E8}" type="datetimeFigureOut">
              <a:rPr lang="es-BO" smtClean="0"/>
              <a:t>3/4/2023</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C6ECB7-2131-429F-88EE-57D316E02367}" type="slidenum">
              <a:rPr lang="es-BO" smtClean="0"/>
              <a:t>‹Nº›</a:t>
            </a:fld>
            <a:endParaRPr lang="es-BO"/>
          </a:p>
        </p:txBody>
      </p:sp>
    </p:spTree>
    <p:extLst>
      <p:ext uri="{BB962C8B-B14F-4D97-AF65-F5344CB8AC3E}">
        <p14:creationId xmlns:p14="http://schemas.microsoft.com/office/powerpoint/2010/main" val="40984714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EED1C14C-A143-42F5-B247-D0E800131009}" type="datetimeFigureOut">
              <a:rPr lang="en-US" smtClean="0">
                <a:solidFill>
                  <a:prstClr val="black">
                    <a:tint val="75000"/>
                  </a:prstClr>
                </a:solidFill>
              </a:rPr>
              <a:pPr defTabSz="914400"/>
              <a:t>4/3/2023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5B03D32D-F1BC-4E9C-97E1-36CFF5B22341}" type="slidenum">
              <a:rPr lang="en-US" smtClean="0">
                <a:solidFill>
                  <a:prstClr val="black">
                    <a:tint val="75000"/>
                  </a:prstClr>
                </a:solidFill>
              </a:rPr>
              <a:pPr defTabSz="914400"/>
              <a:t>‹Nº›</a:t>
            </a:fld>
            <a:endParaRPr lang="en-US">
              <a:solidFill>
                <a:prstClr val="black">
                  <a:tint val="75000"/>
                </a:prstClr>
              </a:solidFill>
            </a:endParaRPr>
          </a:p>
        </p:txBody>
      </p:sp>
    </p:spTree>
    <p:extLst>
      <p:ext uri="{BB962C8B-B14F-4D97-AF65-F5344CB8AC3E}">
        <p14:creationId xmlns:p14="http://schemas.microsoft.com/office/powerpoint/2010/main" val="58188068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10B91297-5A81-4FFF-9D75-66BED20A27E5}"/>
              </a:ext>
            </a:extLst>
          </p:cNvPr>
          <p:cNvCxnSpPr/>
          <p:nvPr/>
        </p:nvCxnSpPr>
        <p:spPr>
          <a:xfrm>
            <a:off x="1986455" y="4713890"/>
            <a:ext cx="927012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uadro de texto 2"/>
          <p:cNvSpPr txBox="1">
            <a:spLocks noChangeArrowheads="1"/>
          </p:cNvSpPr>
          <p:nvPr/>
        </p:nvSpPr>
        <p:spPr bwMode="auto">
          <a:xfrm>
            <a:off x="1986455" y="2194560"/>
            <a:ext cx="7288991" cy="1696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lnSpc>
                <a:spcPct val="120000"/>
              </a:lnSpc>
              <a:spcAft>
                <a:spcPts val="0"/>
              </a:spcAft>
            </a:pPr>
            <a:r>
              <a:rPr lang="es-MX" sz="3200" b="1" dirty="0">
                <a:latin typeface="Franklin Gothic Medium Cond" panose="020B0606030402020204" pitchFamily="34" charset="0"/>
                <a:cs typeface="Times New Roman" panose="02020603050405020304" pitchFamily="18" charset="0"/>
              </a:rPr>
              <a:t>EFICIENCIA EN LA INCLUSIÓN DE TICs EN EL SISTEMA EDUCATIVO EN BOLIVIA UTILIZANDO ANÁLITICA DE DATOS</a:t>
            </a:r>
          </a:p>
          <a:p>
            <a:pPr algn="r">
              <a:lnSpc>
                <a:spcPct val="120000"/>
              </a:lnSpc>
              <a:spcAft>
                <a:spcPts val="0"/>
              </a:spcAft>
            </a:pPr>
            <a:r>
              <a:rPr lang="es-ES" sz="1800" dirty="0">
                <a:latin typeface="Franklin Gothic Medium Cond" panose="020B0606030402020204" pitchFamily="34" charset="0"/>
                <a:ea typeface="Times New Roman" panose="02020603050405020304" pitchFamily="18" charset="0"/>
                <a:cs typeface="Times New Roman" panose="02020603050405020304" pitchFamily="18" charset="0"/>
              </a:rPr>
              <a:t>Cochabamba, Bolivia</a:t>
            </a:r>
            <a:endParaRPr lang="es-ES" sz="1100"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8" name="Text Box 31"/>
          <p:cNvSpPr txBox="1">
            <a:spLocks noChangeArrowheads="1"/>
          </p:cNvSpPr>
          <p:nvPr/>
        </p:nvSpPr>
        <p:spPr bwMode="auto">
          <a:xfrm>
            <a:off x="2108196" y="4713890"/>
            <a:ext cx="7176366" cy="307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r">
              <a:lnSpc>
                <a:spcPct val="120000"/>
              </a:lnSpc>
              <a:spcAft>
                <a:spcPts val="0"/>
              </a:spcAft>
            </a:pPr>
            <a:r>
              <a:rPr lang="es-ES" sz="1600" b="1" dirty="0">
                <a:latin typeface="Garamond" panose="02020404030301010803" pitchFamily="18" charset="0"/>
                <a:ea typeface="Times New Roman" panose="02020603050405020304" pitchFamily="18" charset="0"/>
                <a:cs typeface="Times New Roman" panose="02020603050405020304" pitchFamily="18" charset="0"/>
              </a:rPr>
              <a:t>Joel Abelardo Villca Gallardo</a:t>
            </a:r>
            <a:endParaRPr lang="es-ES" sz="12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cstate="print">
            <a:extLst>
              <a:ext uri="{28A0092B-C50C-407E-A947-70E740481C1C}">
                <a14:useLocalDpi xmlns:a14="http://schemas.microsoft.com/office/drawing/2010/main" val="0"/>
              </a:ext>
            </a:extLst>
          </a:blip>
          <a:stretch>
            <a:fillRect/>
          </a:stretch>
        </p:blipFill>
        <p:spPr bwMode="auto">
          <a:xfrm>
            <a:off x="978581" y="370609"/>
            <a:ext cx="845820" cy="1203960"/>
          </a:xfrm>
          <a:prstGeom prst="rect">
            <a:avLst/>
          </a:prstGeom>
          <a:noFill/>
          <a:ln w="9525">
            <a:noFill/>
            <a:miter lim="800000"/>
            <a:headEnd/>
            <a:tailEnd/>
          </a:ln>
        </p:spPr>
      </p:pic>
      <p:pic>
        <p:nvPicPr>
          <p:cNvPr id="10" name="Imagen 9"/>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012657" y="370609"/>
            <a:ext cx="1271905" cy="1120775"/>
          </a:xfrm>
          <a:prstGeom prst="rect">
            <a:avLst/>
          </a:prstGeom>
          <a:noFill/>
          <a:ln>
            <a:noFill/>
          </a:ln>
          <a:extLst>
            <a:ext uri="{53640926-AAD7-44D8-BBD7-CCE9431645EC}">
              <a14:shadowObscured xmlns:a14="http://schemas.microsoft.com/office/drawing/2010/main"/>
            </a:ext>
          </a:extLst>
        </p:spPr>
      </p:pic>
      <p:pic>
        <p:nvPicPr>
          <p:cNvPr id="14" name="Imagen 1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111" y="5817256"/>
            <a:ext cx="1429290" cy="898338"/>
          </a:xfrm>
          <a:prstGeom prst="rect">
            <a:avLst/>
          </a:prstGeom>
          <a:noFill/>
        </p:spPr>
      </p:pic>
      <p:sp>
        <p:nvSpPr>
          <p:cNvPr id="4" name="Rectángulo 3"/>
          <p:cNvSpPr/>
          <p:nvPr/>
        </p:nvSpPr>
        <p:spPr>
          <a:xfrm>
            <a:off x="1986455" y="6266425"/>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245433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33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42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714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67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94752" y="1871345"/>
            <a:ext cx="8596668" cy="3880773"/>
          </a:xfrm>
        </p:spPr>
        <p:txBody>
          <a:bodyPr>
            <a:normAutofit/>
          </a:bodyPr>
          <a:lstStyle/>
          <a:p>
            <a:pPr algn="just"/>
            <a:r>
              <a:rPr lang="es-BO" strike="sngStrike" dirty="0"/>
              <a:t>Las empresas publicas alcanzan un 77% de beneficios para con sus empleados, seguidos con un 61% por los organismos internacionales, un 50% las ONG y por ultimo las empresas privadas con un 28%.</a:t>
            </a:r>
          </a:p>
          <a:p>
            <a:pPr algn="just"/>
            <a:r>
              <a:rPr lang="es-BO" strike="sngStrike" dirty="0"/>
              <a:t>La población consiguió alcanzar en su mayoría culminar el nivel secundario, seguido del primario y en tercer lugar alcanzo un estudio universitario. </a:t>
            </a:r>
          </a:p>
          <a:p>
            <a:pPr algn="just"/>
            <a:r>
              <a:rPr lang="es-BO" strike="sngStrike" dirty="0"/>
              <a:t>La poblacional desempleada es casi constante a través de las gestiones y se identifica que priorizan actividades como el estudio o labores de casa y cuidado de infantes.</a:t>
            </a:r>
          </a:p>
          <a:p>
            <a:pPr algn="just"/>
            <a:r>
              <a:rPr lang="es-BO" strike="sngStrike" dirty="0"/>
              <a:t>Existe un patrón entre los trimestres, donde cada fin de año se presentan bajas laborales, el sexo femenino seria el menos afectado. El nivel académico no afectaría en un alto grado el puesto de trabajo.</a:t>
            </a:r>
          </a:p>
          <a:p>
            <a:endParaRPr lang="es-BO" dirty="0"/>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Conclusiones</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303484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77334" y="2160589"/>
            <a:ext cx="8190895" cy="3880773"/>
          </a:xfrm>
        </p:spPr>
        <p:txBody>
          <a:bodyPr>
            <a:normAutofit/>
          </a:bodyPr>
          <a:lstStyle/>
          <a:p>
            <a:pPr algn="just"/>
            <a:r>
              <a:rPr lang="es-MX" dirty="0"/>
              <a:t>Se recomienda modelar una encuesta actualizada sobre el uso de las TICs en la educación boliviana postpandemia. La encuesta debe tener una muestra representativa tanto para educadores como para estudiantes.</a:t>
            </a:r>
          </a:p>
          <a:p>
            <a:pPr algn="just"/>
            <a:r>
              <a:rPr lang="es-MX" dirty="0"/>
              <a:t>Se recomienda establecer un marco normativo claro y actualizado que permita la adaptación a las nuevas tecnologías y cambios en el futuro. Es fundamental involucrar a los actores clave en la toma de decisiones, como educadores, estudiantes, padres de familia y expertos en tecnología.</a:t>
            </a:r>
          </a:p>
          <a:p>
            <a:pPr algn="just"/>
            <a:r>
              <a:rPr lang="es-MX" dirty="0"/>
              <a:t>Las capacitaciones o programas deben ser más precisos y conscientes del entorno al momento de ejecutar proyectos relacionados con el uso de las TICs en la educación boliviana.</a:t>
            </a:r>
            <a:endParaRPr lang="es-BO" dirty="0"/>
          </a:p>
          <a:p>
            <a:pPr marL="0" indent="0">
              <a:buNone/>
            </a:pPr>
            <a:endParaRPr lang="es-BO" dirty="0"/>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Recomendaciones</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339559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6458857" y="4501423"/>
            <a:ext cx="2951033" cy="814466"/>
          </a:xfrm>
        </p:spPr>
        <p:txBody>
          <a:bodyPr>
            <a:noAutofit/>
          </a:bodyPr>
          <a:lstStyle/>
          <a:p>
            <a:pPr>
              <a:lnSpc>
                <a:spcPct val="120000"/>
              </a:lnSpc>
              <a:spcAft>
                <a:spcPts val="0"/>
              </a:spcAft>
            </a:pPr>
            <a:r>
              <a:rPr lang="es-ES" sz="4400" b="1" dirty="0">
                <a:solidFill>
                  <a:schemeClr val="tx1"/>
                </a:solidFill>
                <a:effectLst/>
                <a:latin typeface="Helvetica" panose="020B0604020202020204" pitchFamily="34" charset="0"/>
                <a:cs typeface="Times New Roman" panose="02020603050405020304" pitchFamily="18" charset="0"/>
              </a:rPr>
              <a:t>¡Gracias!</a:t>
            </a: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pic>
        <p:nvPicPr>
          <p:cNvPr id="3" name="Imagen 2">
            <a:extLst>
              <a:ext uri="{FF2B5EF4-FFF2-40B4-BE49-F238E27FC236}">
                <a16:creationId xmlns:a16="http://schemas.microsoft.com/office/drawing/2014/main" id="{8414860D-4B73-44C4-85CA-41D7E0188FA8}"/>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26173" y="2282098"/>
            <a:ext cx="2293804" cy="2293804"/>
          </a:xfrm>
          <a:prstGeom prst="rect">
            <a:avLst/>
          </a:prstGeom>
        </p:spPr>
      </p:pic>
    </p:spTree>
    <p:extLst>
      <p:ext uri="{BB962C8B-B14F-4D97-AF65-F5344CB8AC3E}">
        <p14:creationId xmlns:p14="http://schemas.microsoft.com/office/powerpoint/2010/main" val="223879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77334" y="2160589"/>
            <a:ext cx="8022166" cy="3880773"/>
          </a:xfrm>
        </p:spPr>
        <p:txBody>
          <a:bodyPr>
            <a:normAutofit/>
          </a:bodyPr>
          <a:lstStyle/>
          <a:p>
            <a:pPr marL="0" indent="0" algn="just">
              <a:buNone/>
            </a:pPr>
            <a:r>
              <a:rPr lang="es-BO" sz="2000" dirty="0"/>
              <a:t>En Bolivia se tienen varios proyectos relacionados a la incursión de TICs en la educación, pero no se tienen analíticas de los mismos. Por ejemplo:</a:t>
            </a:r>
          </a:p>
          <a:p>
            <a:pPr algn="just"/>
            <a:r>
              <a:rPr lang="es-BO" sz="2000" dirty="0"/>
              <a:t>Una computadora por docente (2011)</a:t>
            </a:r>
          </a:p>
          <a:p>
            <a:pPr algn="just"/>
            <a:r>
              <a:rPr lang="es-BO" sz="2000" dirty="0" err="1"/>
              <a:t>Kuaas</a:t>
            </a:r>
            <a:r>
              <a:rPr lang="es-BO" sz="2000" dirty="0"/>
              <a:t> (2014)</a:t>
            </a:r>
          </a:p>
          <a:p>
            <a:pPr algn="just"/>
            <a:r>
              <a:rPr lang="es-BO" sz="2000" dirty="0"/>
              <a:t>Inclusión digital (2018)</a:t>
            </a:r>
          </a:p>
          <a:p>
            <a:pPr algn="just"/>
            <a:r>
              <a:rPr lang="es-MX" sz="2000" dirty="0"/>
              <a:t>Programa de alfabetización digital para adultos mayores(2020)</a:t>
            </a:r>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Antecedentes</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38498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77334" y="2160589"/>
            <a:ext cx="8022166" cy="3880773"/>
          </a:xfrm>
        </p:spPr>
        <p:txBody>
          <a:bodyPr>
            <a:normAutofit/>
          </a:bodyPr>
          <a:lstStyle/>
          <a:p>
            <a:pPr marL="0" indent="0" algn="just">
              <a:buNone/>
            </a:pPr>
            <a:r>
              <a:rPr lang="es-MX" sz="2000" dirty="0"/>
              <a:t>El acceso limitado a equipos informáticos y capacitación en el uso de TICs en la educación en Bolivia puede llevar a una brecha digital y bajo rendimiento académico. A pesar de que existen proyectos de TICs para la educación, muchos no se adaptan a las condiciones reales de las escuelas y no se realiza un seguimiento adecuado para evaluar su impacto. La falta de encuestas y seguimiento impide la toma de decisiones informadas. Se propone la creación de indicadores para evaluar el impacto de los proyectos y realizar ajustes necesarios.</a:t>
            </a:r>
            <a:endParaRPr lang="es-BO" sz="2000" dirty="0"/>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Planteamiento del problema</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71235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77334" y="2160590"/>
            <a:ext cx="8314266" cy="2987144"/>
          </a:xfrm>
        </p:spPr>
        <p:txBody>
          <a:bodyPr>
            <a:normAutofit/>
          </a:bodyPr>
          <a:lstStyle/>
          <a:p>
            <a:pPr marL="0" indent="0" algn="just">
              <a:buNone/>
            </a:pPr>
            <a:r>
              <a:rPr lang="es-MX" sz="2000" dirty="0"/>
              <a:t>La inclusión de las TICs en Bolivia mejora la competitividad económica y la calidad de vida de la población, reduciendo desigualdades sociales y económicas. La monitorización mediante encuestas dirigidas y analítica de datos es esencial para evaluar el éxito de las políticas de integración de TICs en el sistema educativo y tomar decisiones informadas en cuanto a la asignación de recursos y la planificación de políticas futuras.</a:t>
            </a:r>
            <a:endParaRPr lang="es-BO" sz="2000" dirty="0"/>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Justificación</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229838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677334" y="2160589"/>
            <a:ext cx="8123766" cy="3880773"/>
          </a:xfrm>
        </p:spPr>
        <p:txBody>
          <a:bodyPr>
            <a:normAutofit fontScale="92500"/>
          </a:bodyPr>
          <a:lstStyle/>
          <a:p>
            <a:pPr marL="0" indent="0" algn="just">
              <a:buNone/>
            </a:pPr>
            <a:r>
              <a:rPr lang="es-BO" b="1" dirty="0"/>
              <a:t>Objetivo general</a:t>
            </a:r>
            <a:endParaRPr lang="es-ES" b="1" dirty="0"/>
          </a:p>
          <a:p>
            <a:pPr marL="0" indent="0" algn="just">
              <a:buNone/>
            </a:pPr>
            <a:r>
              <a:rPr lang="es-MX" dirty="0"/>
              <a:t>Generar indicadores mediante la analítica de datos que permitan tomar decisiones para la implementación de proyectos de TIC en el sector educativo.</a:t>
            </a:r>
          </a:p>
          <a:p>
            <a:pPr marL="0" indent="0" algn="just">
              <a:buNone/>
            </a:pPr>
            <a:r>
              <a:rPr lang="es-BO" b="1" dirty="0"/>
              <a:t>Objetivos específicos</a:t>
            </a:r>
          </a:p>
          <a:p>
            <a:pPr lvl="0" algn="just"/>
            <a:r>
              <a:rPr lang="es-MX" dirty="0"/>
              <a:t>Evaluar las encuestas recopiladas obteniendo información de valor para nuestro caso de estudio.</a:t>
            </a:r>
          </a:p>
          <a:p>
            <a:pPr lvl="0" algn="just"/>
            <a:r>
              <a:rPr lang="es-MX" dirty="0"/>
              <a:t>Ordenar y limpiar datos recopilados de las encuestas, procesando sus datos en búsqueda de insights.</a:t>
            </a:r>
          </a:p>
          <a:p>
            <a:pPr lvl="0" algn="just"/>
            <a:r>
              <a:rPr lang="es-MX" dirty="0"/>
              <a:t>Determinar indicadores y sus pesos que nos ayuden en la modelación de un dataset enriquecido.</a:t>
            </a:r>
          </a:p>
          <a:p>
            <a:pPr lvl="0" algn="just"/>
            <a:r>
              <a:rPr lang="es-MX" dirty="0"/>
              <a:t>Visualizar insights encontrados en los procesos previos mediante dashboards.</a:t>
            </a:r>
          </a:p>
          <a:p>
            <a:endParaRPr lang="es-BO" dirty="0"/>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Objetivos</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378376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Marco Metodológico</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pic>
        <p:nvPicPr>
          <p:cNvPr id="13" name="Imagen 12">
            <a:extLst>
              <a:ext uri="{FF2B5EF4-FFF2-40B4-BE49-F238E27FC236}">
                <a16:creationId xmlns:a16="http://schemas.microsoft.com/office/drawing/2014/main" id="{9CA7CE31-807B-40B1-AA80-75AA68EB023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48868" y="1421884"/>
            <a:ext cx="7868016" cy="4325872"/>
          </a:xfrm>
          <a:prstGeom prst="rect">
            <a:avLst/>
          </a:prstGeom>
          <a:noFill/>
          <a:ln>
            <a:noFill/>
          </a:ln>
        </p:spPr>
      </p:pic>
    </p:spTree>
    <p:extLst>
      <p:ext uri="{BB962C8B-B14F-4D97-AF65-F5344CB8AC3E}">
        <p14:creationId xmlns:p14="http://schemas.microsoft.com/office/powerpoint/2010/main" val="22923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4C3EC581-E167-4382-A600-D2F663C1EB3E}"/>
              </a:ext>
            </a:extLst>
          </p:cNvPr>
          <p:cNvPicPr>
            <a:picLocks noChangeAspect="1"/>
          </p:cNvPicPr>
          <p:nvPr/>
        </p:nvPicPr>
        <p:blipFill>
          <a:blip r:embed="rId2"/>
          <a:stretch>
            <a:fillRect/>
          </a:stretch>
        </p:blipFill>
        <p:spPr>
          <a:xfrm>
            <a:off x="4823897" y="1568833"/>
            <a:ext cx="4970359" cy="3743396"/>
          </a:xfrm>
          <a:prstGeom prst="rect">
            <a:avLst/>
          </a:prstGeom>
          <a:ln w="6350">
            <a:solidFill>
              <a:schemeClr val="tx1"/>
            </a:solidFill>
          </a:ln>
        </p:spPr>
      </p:pic>
      <p:sp>
        <p:nvSpPr>
          <p:cNvPr id="2" name="Marcador de contenido 1"/>
          <p:cNvSpPr>
            <a:spLocks noGrp="1"/>
          </p:cNvSpPr>
          <p:nvPr>
            <p:ph idx="1"/>
          </p:nvPr>
        </p:nvSpPr>
        <p:spPr>
          <a:xfrm>
            <a:off x="1242078" y="2600478"/>
            <a:ext cx="5014787" cy="2252250"/>
          </a:xfrm>
        </p:spPr>
        <p:txBody>
          <a:bodyPr>
            <a:normAutofit fontScale="92500" lnSpcReduction="10000"/>
          </a:bodyPr>
          <a:lstStyle/>
          <a:p>
            <a:pPr marL="0" lvl="0" indent="0">
              <a:buNone/>
            </a:pPr>
            <a:r>
              <a:rPr lang="es-ES" sz="2400" b="1" dirty="0"/>
              <a:t>Proceso ETL</a:t>
            </a:r>
          </a:p>
          <a:p>
            <a:r>
              <a:rPr lang="en-US" sz="2000" dirty="0"/>
              <a:t>Extracción y transformación de diccionario de datos usando Jupyter, Python, Pandas y PyPDF2.</a:t>
            </a:r>
          </a:p>
          <a:p>
            <a:pPr lvl="0"/>
            <a:r>
              <a:rPr lang="en-US" sz="2000" dirty="0"/>
              <a:t>Limpieza, transformación y modelamiento de datos mediante scripts en Python y Jupyter.</a:t>
            </a:r>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Marco Metodológico</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3"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4">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105174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pPr algn="just"/>
            <a:endParaRPr lang="es-BO" sz="2000" dirty="0"/>
          </a:p>
          <a:p>
            <a:pPr algn="just"/>
            <a:r>
              <a:rPr lang="es-BO" sz="2000" dirty="0"/>
              <a:t>¿Cómo se encuentran los profesores según los indicadores de Alfabetización y Accesibilidad?</a:t>
            </a:r>
          </a:p>
          <a:p>
            <a:pPr algn="just"/>
            <a:r>
              <a:rPr lang="es-BO" sz="2000" dirty="0"/>
              <a:t>¿Qué relación se encontró con los indicadores propuestos?</a:t>
            </a:r>
          </a:p>
          <a:p>
            <a:pPr algn="just"/>
            <a:r>
              <a:rPr lang="es-BO" sz="2000" dirty="0"/>
              <a:t>Insights encontrados.</a:t>
            </a:r>
          </a:p>
          <a:p>
            <a:pPr algn="just"/>
            <a:r>
              <a:rPr lang="es-BO" sz="2000" dirty="0"/>
              <a:t>¿Qué detalles comparte este estudio con otros autores?</a:t>
            </a:r>
          </a:p>
        </p:txBody>
      </p:sp>
      <p:sp>
        <p:nvSpPr>
          <p:cNvPr id="7" name="Título 1"/>
          <p:cNvSpPr>
            <a:spLocks noGrp="1"/>
          </p:cNvSpPr>
          <p:nvPr>
            <p:ph type="title"/>
          </p:nvPr>
        </p:nvSpPr>
        <p:spPr>
          <a:xfrm>
            <a:off x="1501793" y="594442"/>
            <a:ext cx="6643186" cy="814466"/>
          </a:xfrm>
        </p:spPr>
        <p:txBody>
          <a:bodyPr/>
          <a:lstStyle/>
          <a:p>
            <a:pPr>
              <a:lnSpc>
                <a:spcPct val="120000"/>
              </a:lnSpc>
              <a:spcAft>
                <a:spcPts val="0"/>
              </a:spcAft>
            </a:pPr>
            <a:r>
              <a:rPr lang="es-ES" sz="3200" b="1" dirty="0">
                <a:solidFill>
                  <a:schemeClr val="tx1"/>
                </a:solidFill>
                <a:effectLst/>
                <a:latin typeface="Franklin Gothic Medium Cond" panose="020B0606030402020204" pitchFamily="34" charset="0"/>
                <a:cs typeface="Times New Roman" panose="02020603050405020304" pitchFamily="18" charset="0"/>
              </a:rPr>
              <a:t>Resultados y discusión</a:t>
            </a:r>
            <a:endParaRPr lang="es-ES" sz="2800" b="1" dirty="0">
              <a:solidFill>
                <a:schemeClr val="tx1"/>
              </a:solidFill>
              <a:effectLst/>
              <a:latin typeface="Helvetica" panose="020B0604020202020204" pitchFamily="34" charset="0"/>
              <a:cs typeface="Times New Roman" panose="02020603050405020304" pitchFamily="18" charset="0"/>
            </a:endParaRPr>
          </a:p>
        </p:txBody>
      </p:sp>
      <p:pic>
        <p:nvPicPr>
          <p:cNvPr id="8" name="Imagen 7"/>
          <p:cNvPicPr/>
          <p:nvPr/>
        </p:nvPicPr>
        <p:blipFill>
          <a:blip r:embed="rId2" cstate="print">
            <a:extLst>
              <a:ext uri="{28A0092B-C50C-407E-A947-70E740481C1C}">
                <a14:useLocalDpi xmlns:a14="http://schemas.microsoft.com/office/drawing/2010/main" val="0"/>
              </a:ext>
            </a:extLst>
          </a:blip>
          <a:stretch>
            <a:fillRect/>
          </a:stretch>
        </p:blipFill>
        <p:spPr bwMode="auto">
          <a:xfrm>
            <a:off x="396258" y="364873"/>
            <a:ext cx="845820" cy="1203960"/>
          </a:xfrm>
          <a:prstGeom prst="rect">
            <a:avLst/>
          </a:prstGeom>
          <a:noFill/>
          <a:ln w="9525">
            <a:noFill/>
            <a:miter lim="800000"/>
            <a:headEnd/>
            <a:tailEnd/>
          </a:ln>
        </p:spPr>
      </p:pic>
      <p:pic>
        <p:nvPicPr>
          <p:cNvPr id="9" name="Imagen 8"/>
          <p:cNvPicPr/>
          <p:nvPr/>
        </p:nvPicPr>
        <p:blipFill rotWithShape="1">
          <a:blip r:embed="rId3">
            <a:extLst>
              <a:ext uri="{28A0092B-C50C-407E-A947-70E740481C1C}">
                <a14:useLocalDpi xmlns:a14="http://schemas.microsoft.com/office/drawing/2010/main" val="0"/>
              </a:ext>
            </a:extLst>
          </a:blip>
          <a:srcRect l="6507" r="-1" b="14911"/>
          <a:stretch/>
        </p:blipFill>
        <p:spPr bwMode="auto">
          <a:xfrm>
            <a:off x="8144979" y="288133"/>
            <a:ext cx="1271905" cy="1120775"/>
          </a:xfrm>
          <a:prstGeom prst="rect">
            <a:avLst/>
          </a:prstGeom>
          <a:noFill/>
          <a:ln>
            <a:noFill/>
          </a:ln>
          <a:extLst>
            <a:ext uri="{53640926-AAD7-44D8-BBD7-CCE9431645EC}">
              <a14:shadowObscured xmlns:a14="http://schemas.microsoft.com/office/drawing/2010/main"/>
            </a:ext>
          </a:extLst>
        </p:spPr>
      </p:pic>
      <p:pic>
        <p:nvPicPr>
          <p:cNvPr id="10" name="Imagen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433" y="5894705"/>
            <a:ext cx="1429290" cy="898338"/>
          </a:xfrm>
          <a:prstGeom prst="rect">
            <a:avLst/>
          </a:prstGeom>
          <a:noFill/>
        </p:spPr>
      </p:pic>
      <p:sp>
        <p:nvSpPr>
          <p:cNvPr id="11" name="Rectángulo 10"/>
          <p:cNvSpPr/>
          <p:nvPr/>
        </p:nvSpPr>
        <p:spPr>
          <a:xfrm>
            <a:off x="2118777" y="6343874"/>
            <a:ext cx="3054298" cy="307777"/>
          </a:xfrm>
          <a:prstGeom prst="rect">
            <a:avLst/>
          </a:prstGeom>
        </p:spPr>
        <p:txBody>
          <a:bodyPr wrap="none">
            <a:spAutoFit/>
          </a:bodyPr>
          <a:lstStyle/>
          <a:p>
            <a:r>
              <a:rPr lang="es-ES" sz="1400" b="1" dirty="0">
                <a:solidFill>
                  <a:srgbClr val="256B9E"/>
                </a:solidFill>
                <a:latin typeface="Franklin Gothic Medium Cond" panose="020B0606030402020204" pitchFamily="34" charset="0"/>
                <a:cs typeface="Times New Roman" panose="02020603050405020304" pitchFamily="18" charset="0"/>
              </a:rPr>
              <a:t>CENTRO DE ESTADISTICA APLICADA “CESA”</a:t>
            </a:r>
            <a:endParaRPr lang="es-BO" sz="1400" b="1" dirty="0">
              <a:solidFill>
                <a:srgbClr val="256B9E"/>
              </a:solidFill>
            </a:endParaRPr>
          </a:p>
        </p:txBody>
      </p:sp>
    </p:spTree>
    <p:extLst>
      <p:ext uri="{BB962C8B-B14F-4D97-AF65-F5344CB8AC3E}">
        <p14:creationId xmlns:p14="http://schemas.microsoft.com/office/powerpoint/2010/main" val="239429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4E0E056-200F-447E-BFB4-AA9C130A0F85}"/>
              </a:ext>
            </a:extLst>
          </p:cNvPr>
          <p:cNvPicPr>
            <a:picLocks noChangeAspect="1"/>
          </p:cNvPicPr>
          <p:nvPr/>
        </p:nvPicPr>
        <p:blipFill>
          <a:blip r:embed="rId2"/>
          <a:stretch>
            <a:fillRect/>
          </a:stretch>
        </p:blipFill>
        <p:spPr>
          <a:xfrm>
            <a:off x="666488" y="215454"/>
            <a:ext cx="10859024" cy="6427091"/>
          </a:xfrm>
          <a:prstGeom prst="rect">
            <a:avLst/>
          </a:prstGeom>
        </p:spPr>
      </p:pic>
    </p:spTree>
    <p:extLst>
      <p:ext uri="{BB962C8B-B14F-4D97-AF65-F5344CB8AC3E}">
        <p14:creationId xmlns:p14="http://schemas.microsoft.com/office/powerpoint/2010/main" val="378524724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3477</TotalTime>
  <Words>731</Words>
  <Application>Microsoft Office PowerPoint</Application>
  <PresentationFormat>Panorámica</PresentationFormat>
  <Paragraphs>53</Paragraphs>
  <Slides>16</Slides>
  <Notes>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16</vt:i4>
      </vt:variant>
    </vt:vector>
  </HeadingPairs>
  <TitlesOfParts>
    <vt:vector size="27" baseType="lpstr">
      <vt:lpstr>Arial</vt:lpstr>
      <vt:lpstr>Calibri</vt:lpstr>
      <vt:lpstr>Calibri Light</vt:lpstr>
      <vt:lpstr>Franklin Gothic Medium Cond</vt:lpstr>
      <vt:lpstr>Garamond</vt:lpstr>
      <vt:lpstr>Helvetica</vt:lpstr>
      <vt:lpstr>Times</vt:lpstr>
      <vt:lpstr>Trebuchet MS</vt:lpstr>
      <vt:lpstr>Wingdings 3</vt:lpstr>
      <vt:lpstr>Faceta</vt:lpstr>
      <vt:lpstr>Office Theme</vt:lpstr>
      <vt:lpstr>Presentación de PowerPoint</vt:lpstr>
      <vt:lpstr>Antecedentes</vt:lpstr>
      <vt:lpstr>Planteamiento del problema</vt:lpstr>
      <vt:lpstr>Justificación</vt:lpstr>
      <vt:lpstr>Objetivos</vt:lpstr>
      <vt:lpstr>Marco Metodológico</vt:lpstr>
      <vt:lpstr>Marco Metodológico</vt:lpstr>
      <vt:lpstr>Resultados y discusión</vt:lpstr>
      <vt:lpstr>Presentación de PowerPoint</vt:lpstr>
      <vt:lpstr>Presentación de PowerPoint</vt:lpstr>
      <vt:lpstr>Presentación de PowerPoint</vt:lpstr>
      <vt:lpstr>Presentación de PowerPoint</vt:lpstr>
      <vt:lpstr>Presentación de PowerPoint</vt:lpstr>
      <vt:lpstr>Conclusiones</vt:lpstr>
      <vt:lpstr>Recomendaciones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numérico Cálculo numérico Cálculo computarizado</dc:title>
  <dc:creator>Usuario de Windows</dc:creator>
  <cp:lastModifiedBy>Joel VG</cp:lastModifiedBy>
  <cp:revision>92</cp:revision>
  <dcterms:created xsi:type="dcterms:W3CDTF">2022-01-23T23:20:50Z</dcterms:created>
  <dcterms:modified xsi:type="dcterms:W3CDTF">2023-04-04T20:22:59Z</dcterms:modified>
</cp:coreProperties>
</file>