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2ba0d2b4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2ba0d2b4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2ba0d2b40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2ba0d2b40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 subsumes all kinds of machine learning where there is no known output, no teacher to instruct the learning algorithm. In unsupervised learning, the learning algorithm is just shown the input data, and asked to extract knowledge from this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unsupervised learning we don’t have a target variable as we do in classification and regression. Instead of telling the machine “Predict Y for our  data X,” we’re asking “What can you tell me about X?” Things we ask the machine to tell us about X may be “What are the six best groups we can make out of X?” or “What three features occur together most frequently in 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2ba0d2b40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2ba0d2b40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transformations of a dataset are algorithms that create a new representation of the data which might be easier for humans or other machine learning algorithms to understand.</a:t>
            </a:r>
            <a:endParaRPr/>
          </a:p>
          <a:p>
            <a:pPr indent="0" lvl="0" marL="0" rtl="0" algn="l">
              <a:spcBef>
                <a:spcPts val="0"/>
              </a:spcBef>
              <a:spcAft>
                <a:spcPts val="0"/>
              </a:spcAft>
              <a:buNone/>
            </a:pPr>
            <a:r>
              <a:rPr lang="en"/>
              <a:t>Ex: Dimensionality Reduction</a:t>
            </a:r>
            <a:endParaRPr/>
          </a:p>
          <a:p>
            <a:pPr indent="0" lvl="0" marL="0" rtl="0" algn="l">
              <a:spcBef>
                <a:spcPts val="0"/>
              </a:spcBef>
              <a:spcAft>
                <a:spcPts val="0"/>
              </a:spcAft>
              <a:buNone/>
            </a:pPr>
            <a:r>
              <a:rPr lang="en"/>
              <a:t>Finding parts or components of Data (Topic Extraction from Text Documents)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Clustering algorithms on the other hand partition data into distinct groups of similar items.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Detecting unusual credit card transactions to prevent fraud, catching manufacturing defects, or automatically removing outliers from a dataset before feeding it to another learning algorithm.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2373fdd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2373fdd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2373fdd1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2373fdd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Unsupervised Learning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914400" rtl="0" algn="l">
              <a:spcBef>
                <a:spcPts val="1000"/>
              </a:spcBef>
              <a:spcAft>
                <a:spcPts val="0"/>
              </a:spcAft>
              <a:buSzPts val="1600"/>
              <a:buChar char="●"/>
            </a:pPr>
            <a:r>
              <a:rPr lang="en" sz="1600"/>
              <a:t>Types of unsupervised learning</a:t>
            </a:r>
            <a:endParaRPr sz="1600"/>
          </a:p>
          <a:p>
            <a:pPr indent="-330200" lvl="0" marL="914400" rtl="0" algn="l">
              <a:spcBef>
                <a:spcPts val="1600"/>
              </a:spcBef>
              <a:spcAft>
                <a:spcPts val="0"/>
              </a:spcAft>
              <a:buSzPts val="1600"/>
              <a:buChar char="●"/>
            </a:pPr>
            <a:r>
              <a:rPr lang="en" sz="1600"/>
              <a:t>Challenges in unsupervised learning</a:t>
            </a:r>
            <a:endParaRPr sz="1600"/>
          </a:p>
          <a:p>
            <a:pPr indent="-330200" lvl="0" marL="914400" rtl="0" algn="l">
              <a:spcBef>
                <a:spcPts val="1600"/>
              </a:spcBef>
              <a:spcAft>
                <a:spcPts val="0"/>
              </a:spcAft>
              <a:buSzPts val="1600"/>
              <a:buChar char="●"/>
            </a:pPr>
            <a:r>
              <a:rPr lang="en" sz="1600"/>
              <a:t>Pre-processing and Scaling</a:t>
            </a:r>
            <a:endParaRPr sz="1600"/>
          </a:p>
          <a:p>
            <a:pPr indent="-330200" lvl="0" marL="914400" rtl="0" algn="l">
              <a:spcBef>
                <a:spcPts val="1600"/>
              </a:spcBef>
              <a:spcAft>
                <a:spcPts val="0"/>
              </a:spcAft>
              <a:buSzPts val="1600"/>
              <a:buChar char="●"/>
            </a:pPr>
            <a:r>
              <a:rPr lang="en" sz="1600"/>
              <a:t>Kinds of pre-processing</a:t>
            </a:r>
            <a:endParaRPr sz="1600"/>
          </a:p>
          <a:p>
            <a:pPr indent="-330200" lvl="0" marL="914400" rtl="0" algn="l">
              <a:spcBef>
                <a:spcPts val="1600"/>
              </a:spcBef>
              <a:spcAft>
                <a:spcPts val="0"/>
              </a:spcAft>
              <a:buSzPts val="1600"/>
              <a:buChar char="●"/>
            </a:pPr>
            <a:r>
              <a:rPr lang="en" sz="1600"/>
              <a:t>Applying Data transformations</a:t>
            </a:r>
            <a:endParaRPr sz="1600"/>
          </a:p>
          <a:p>
            <a:pPr indent="0" lvl="0" marL="0" rtl="0" algn="l">
              <a:spcBef>
                <a:spcPts val="160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No known Output</a:t>
            </a:r>
            <a:endParaRPr sz="1600"/>
          </a:p>
          <a:p>
            <a:pPr indent="-330200" lvl="0" marL="457200" rtl="0" algn="l">
              <a:spcBef>
                <a:spcPts val="0"/>
              </a:spcBef>
              <a:spcAft>
                <a:spcPts val="0"/>
              </a:spcAft>
              <a:buSzPts val="1600"/>
              <a:buChar char="●"/>
            </a:pPr>
            <a:r>
              <a:rPr lang="en" sz="1600"/>
              <a:t>No manual Supervision</a:t>
            </a:r>
            <a:endParaRPr sz="1600"/>
          </a:p>
          <a:p>
            <a:pPr indent="-330200" lvl="0" marL="457200" rtl="0" algn="l">
              <a:spcBef>
                <a:spcPts val="0"/>
              </a:spcBef>
              <a:spcAft>
                <a:spcPts val="0"/>
              </a:spcAft>
              <a:buSzPts val="1600"/>
              <a:buChar char="●"/>
            </a:pPr>
            <a:r>
              <a:rPr lang="en" sz="1600"/>
              <a:t>Automated Knowledge Extraction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Unsupervised Learning</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Data transformation</a:t>
            </a:r>
            <a:endParaRPr sz="1600"/>
          </a:p>
          <a:p>
            <a:pPr indent="-330200" lvl="0" marL="457200" rtl="0" algn="l">
              <a:spcBef>
                <a:spcPts val="0"/>
              </a:spcBef>
              <a:spcAft>
                <a:spcPts val="0"/>
              </a:spcAft>
              <a:buSzPts val="1600"/>
              <a:buChar char="●"/>
            </a:pPr>
            <a:r>
              <a:rPr lang="en" sz="1600"/>
              <a:t>Clustering</a:t>
            </a:r>
            <a:endParaRPr sz="1600"/>
          </a:p>
          <a:p>
            <a:pPr indent="-330200" lvl="0" marL="457200" rtl="0" algn="l">
              <a:spcBef>
                <a:spcPts val="0"/>
              </a:spcBef>
              <a:spcAft>
                <a:spcPts val="0"/>
              </a:spcAft>
              <a:buSzPts val="1600"/>
              <a:buChar char="●"/>
            </a:pPr>
            <a:r>
              <a:rPr lang="en" sz="1600"/>
              <a:t>Anomaly Detection</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involved</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914400" rtl="0" algn="l">
              <a:spcBef>
                <a:spcPts val="0"/>
              </a:spcBef>
              <a:spcAft>
                <a:spcPts val="0"/>
              </a:spcAft>
              <a:buSzPts val="1600"/>
              <a:buChar char="●"/>
            </a:pPr>
            <a:r>
              <a:rPr lang="en" sz="1600"/>
              <a:t>Evaluating a model’s performance</a:t>
            </a:r>
            <a:endParaRPr sz="1600"/>
          </a:p>
          <a:p>
            <a:pPr indent="0" lvl="0" marL="457200" rtl="0" algn="l">
              <a:spcBef>
                <a:spcPts val="1600"/>
              </a:spcBef>
              <a:spcAft>
                <a:spcPts val="0"/>
              </a:spcAft>
              <a:buNone/>
            </a:pPr>
            <a:r>
              <a:rPr lang="en" sz="1600"/>
              <a:t>Probably be like, looking to group photos of people by their faces but the algorithm picked up the one were not looking for. </a:t>
            </a:r>
            <a:endParaRPr sz="1600"/>
          </a:p>
          <a:p>
            <a:pPr indent="0" lvl="0" marL="457200" rtl="0" algn="l">
              <a:spcBef>
                <a:spcPts val="1600"/>
              </a:spcBef>
              <a:spcAft>
                <a:spcPts val="0"/>
              </a:spcAft>
              <a:buNone/>
            </a:pPr>
            <a:r>
              <a:rPr lang="en" sz="1600"/>
              <a:t>Since no target variable, there is no way to tell algorithm, what we are looking for.</a:t>
            </a:r>
            <a:endParaRPr sz="1600"/>
          </a:p>
          <a:p>
            <a:pPr indent="0" lvl="0" marL="457200" rtl="0" algn="l">
              <a:spcBef>
                <a:spcPts val="1600"/>
              </a:spcBef>
              <a:spcAft>
                <a:spcPts val="1600"/>
              </a:spcAft>
              <a:buNone/>
            </a:pPr>
            <a:r>
              <a:rPr lang="en" sz="1600"/>
              <a:t>Hence they are mostly used in exploratory analysis.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and Scaling</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Standard Scalar </a:t>
            </a:r>
            <a:r>
              <a:rPr lang="en" sz="1600"/>
              <a:t> - Zero mean, Variance = 1, not so robust for outliers</a:t>
            </a:r>
            <a:endParaRPr sz="1600"/>
          </a:p>
          <a:p>
            <a:pPr indent="-330200" lvl="0" marL="457200" rtl="0" algn="l">
              <a:spcBef>
                <a:spcPts val="0"/>
              </a:spcBef>
              <a:spcAft>
                <a:spcPts val="0"/>
              </a:spcAft>
              <a:buSzPts val="1600"/>
              <a:buChar char="●"/>
            </a:pPr>
            <a:r>
              <a:rPr b="1" lang="en" sz="1600"/>
              <a:t>Robust Scalar </a:t>
            </a:r>
            <a:r>
              <a:rPr lang="en" sz="1600"/>
              <a:t> - Uses median, quartiles over mean and variance. Robust to outliers</a:t>
            </a:r>
            <a:endParaRPr sz="1600"/>
          </a:p>
          <a:p>
            <a:pPr indent="-330200" lvl="0" marL="457200" rtl="0" algn="l">
              <a:spcBef>
                <a:spcPts val="0"/>
              </a:spcBef>
              <a:spcAft>
                <a:spcPts val="0"/>
              </a:spcAft>
              <a:buSzPts val="1600"/>
              <a:buChar char="●"/>
            </a:pPr>
            <a:r>
              <a:rPr b="1" lang="en" sz="1600"/>
              <a:t>MinMax Scalar</a:t>
            </a:r>
            <a:r>
              <a:rPr lang="en" sz="1600"/>
              <a:t> - Shifts all the features between 0 and 1. For 2D data all the data is with in a square grid.</a:t>
            </a:r>
            <a:endParaRPr sz="1600"/>
          </a:p>
          <a:p>
            <a:pPr indent="-330200" lvl="0" marL="457200" rtl="0" algn="l">
              <a:spcBef>
                <a:spcPts val="0"/>
              </a:spcBef>
              <a:spcAft>
                <a:spcPts val="0"/>
              </a:spcAft>
              <a:buSzPts val="1600"/>
              <a:buChar char="●"/>
            </a:pPr>
            <a:r>
              <a:rPr b="1" lang="en" sz="1600"/>
              <a:t>Normalizer - </a:t>
            </a:r>
            <a:r>
              <a:rPr lang="en" sz="1600"/>
              <a:t>Scales a feature to have length equal to 1. Should be used when direction of the data matters, not the length.</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