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75" r:id="rId2"/>
    <p:sldId id="256" r:id="rId3"/>
    <p:sldId id="270" r:id="rId4"/>
    <p:sldId id="262" r:id="rId5"/>
    <p:sldId id="271" r:id="rId6"/>
    <p:sldId id="257" r:id="rId7"/>
    <p:sldId id="258" r:id="rId8"/>
    <p:sldId id="265" r:id="rId9"/>
    <p:sldId id="266" r:id="rId10"/>
    <p:sldId id="267" r:id="rId11"/>
    <p:sldId id="268" r:id="rId12"/>
    <p:sldId id="278" r:id="rId13"/>
    <p:sldId id="259" r:id="rId14"/>
    <p:sldId id="269" r:id="rId15"/>
    <p:sldId id="283" r:id="rId16"/>
    <p:sldId id="284" r:id="rId17"/>
    <p:sldId id="285" r:id="rId18"/>
    <p:sldId id="286" r:id="rId19"/>
    <p:sldId id="287" r:id="rId20"/>
    <p:sldId id="288" r:id="rId21"/>
    <p:sldId id="289" r:id="rId22"/>
    <p:sldId id="290" r:id="rId23"/>
    <p:sldId id="291" r:id="rId24"/>
    <p:sldId id="292" r:id="rId25"/>
    <p:sldId id="274" r:id="rId26"/>
    <p:sldId id="261" r:id="rId27"/>
    <p:sldId id="264" r:id="rId28"/>
    <p:sldId id="260" r:id="rId29"/>
    <p:sldId id="282" r:id="rId30"/>
    <p:sldId id="281" r:id="rId31"/>
    <p:sldId id="263" r:id="rId32"/>
    <p:sldId id="273" r:id="rId33"/>
    <p:sldId id="279" r:id="rId34"/>
    <p:sldId id="280" r:id="rId35"/>
    <p:sldId id="272" r:id="rId36"/>
    <p:sldId id="277" r:id="rId37"/>
    <p:sldId id="276" r:id="rId38"/>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04" autoAdjust="0"/>
    <p:restoredTop sz="50858" autoAdjust="0"/>
  </p:normalViewPr>
  <p:slideViewPr>
    <p:cSldViewPr snapToGrid="0">
      <p:cViewPr varScale="1">
        <p:scale>
          <a:sx n="82" d="100"/>
          <a:sy n="82" d="100"/>
        </p:scale>
        <p:origin x="283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2" d="100"/>
          <a:sy n="72" d="100"/>
        </p:scale>
        <p:origin x="2502" y="2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8C576CB7-23EC-4DFC-81A5-EEBDA0557B2C}" type="datetimeFigureOut">
              <a:rPr lang="en-AU" smtClean="0"/>
              <a:t>13/05/2022</a:t>
            </a:fld>
            <a:endParaRPr lang="en-AU"/>
          </a:p>
        </p:txBody>
      </p:sp>
      <p:sp>
        <p:nvSpPr>
          <p:cNvPr id="4" name="Slide Image Placeholder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406952BA-80B8-4541-A308-4338B0EBE1A6}" type="slidenum">
              <a:rPr lang="en-AU" smtClean="0"/>
              <a:t>‹#›</a:t>
            </a:fld>
            <a:endParaRPr lang="en-AU"/>
          </a:p>
        </p:txBody>
      </p:sp>
    </p:spTree>
    <p:extLst>
      <p:ext uri="{BB962C8B-B14F-4D97-AF65-F5344CB8AC3E}">
        <p14:creationId xmlns:p14="http://schemas.microsoft.com/office/powerpoint/2010/main" val="350009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AU" b="1" dirty="0"/>
          </a:p>
          <a:p>
            <a:pPr marL="0" indent="0">
              <a:buFont typeface="Arial" panose="020B0604020202020204" pitchFamily="34" charset="0"/>
              <a:buNone/>
            </a:pPr>
            <a:r>
              <a:rPr lang="en-AU" b="1" dirty="0"/>
              <a:t>30y Apple 2c | Café Manager | 20y Professionally | C# Beta | 15y TDD</a:t>
            </a:r>
          </a:p>
          <a:p>
            <a:pPr marL="0" indent="0">
              <a:buFont typeface="Arial" panose="020B0604020202020204" pitchFamily="34" charset="0"/>
              <a:buNone/>
            </a:pPr>
            <a:r>
              <a:rPr lang="en-AU" b="1" dirty="0"/>
              <a:t>Joke on Profile</a:t>
            </a:r>
          </a:p>
          <a:p>
            <a:pPr marL="0" indent="0">
              <a:buFont typeface="Arial" panose="020B0604020202020204" pitchFamily="34" charset="0"/>
              <a:buNone/>
            </a:pPr>
            <a:endParaRPr lang="en-AU" b="1" dirty="0"/>
          </a:p>
          <a:p>
            <a:pPr marL="171450" indent="-171450">
              <a:buFont typeface="Arial" panose="020B0604020202020204" pitchFamily="34" charset="0"/>
              <a:buChar char="•"/>
            </a:pPr>
            <a:r>
              <a:rPr lang="en-AU" dirty="0"/>
              <a:t>Apple 2c - Started programming an apple 2c 30ish years ago (Microsoft Basic)</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Café Manager - 26 I was the night manager of a café and programming in my spare time</a:t>
            </a:r>
          </a:p>
          <a:p>
            <a:pPr marL="171450" indent="-171450">
              <a:buFont typeface="Arial" panose="020B0604020202020204" pitchFamily="34" charset="0"/>
              <a:buChar char="•"/>
            </a:pPr>
            <a:r>
              <a:rPr lang="en-AU" dirty="0"/>
              <a:t>Realised I had it the wrong way around, so started programming and making coffee in my spare time</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Programmed C and some crappy languages that I wont mention</a:t>
            </a:r>
          </a:p>
          <a:p>
            <a:pPr marL="171450" indent="-171450">
              <a:buFont typeface="Arial" panose="020B0604020202020204" pitchFamily="34" charset="0"/>
              <a:buChar char="•"/>
            </a:pPr>
            <a:r>
              <a:rPr lang="en-AU" dirty="0"/>
              <a:t>Released my first C# application when it was still in Beta</a:t>
            </a:r>
          </a:p>
          <a:p>
            <a:pPr marL="171450" indent="-171450">
              <a:buFont typeface="Arial" panose="020B0604020202020204" pitchFamily="34" charset="0"/>
              <a:buChar char="•"/>
            </a:pPr>
            <a:r>
              <a:rPr lang="en-AU" dirty="0"/>
              <a:t>Apart from the odd venture into the world of Java I have been programming </a:t>
            </a:r>
            <a:r>
              <a:rPr lang="en-AU" dirty="0" err="1"/>
              <a:t>dotNet</a:t>
            </a:r>
            <a:r>
              <a:rPr lang="en-AU" dirty="0"/>
              <a:t> since then.</a:t>
            </a:r>
          </a:p>
          <a:p>
            <a:pPr marL="0" indent="0">
              <a:buFont typeface="Arial" panose="020B0604020202020204" pitchFamily="34" charset="0"/>
              <a:buNone/>
            </a:pPr>
            <a:endParaRPr lang="en-AU" dirty="0"/>
          </a:p>
          <a:p>
            <a:pPr marL="171450" indent="-171450">
              <a:buFont typeface="Arial" panose="020B0604020202020204" pitchFamily="34" charset="0"/>
              <a:buChar char="•"/>
            </a:pPr>
            <a:r>
              <a:rPr lang="en-AU" dirty="0"/>
              <a:t>My first introduction to test driven development was about 15 years ago…</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1</a:t>
            </a:fld>
            <a:endParaRPr lang="en-AU"/>
          </a:p>
        </p:txBody>
      </p:sp>
    </p:spTree>
    <p:extLst>
      <p:ext uri="{BB962C8B-B14F-4D97-AF65-F5344CB8AC3E}">
        <p14:creationId xmlns:p14="http://schemas.microsoft.com/office/powerpoint/2010/main" val="1392088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Run All, Safety Net</a:t>
            </a:r>
          </a:p>
          <a:p>
            <a:endParaRPr lang="en-AU" b="1" dirty="0"/>
          </a:p>
          <a:p>
            <a:r>
              <a:rPr lang="en-AU" dirty="0"/>
              <a:t>This is your safety net, and the real power behind tests driven… if you changed the code you *might* have broke something else…</a:t>
            </a:r>
          </a:p>
        </p:txBody>
      </p:sp>
      <p:sp>
        <p:nvSpPr>
          <p:cNvPr id="4" name="Slide Number Placeholder 3"/>
          <p:cNvSpPr>
            <a:spLocks noGrp="1"/>
          </p:cNvSpPr>
          <p:nvPr>
            <p:ph type="sldNum" sz="quarter" idx="10"/>
          </p:nvPr>
        </p:nvSpPr>
        <p:spPr/>
        <p:txBody>
          <a:bodyPr/>
          <a:lstStyle/>
          <a:p>
            <a:fld id="{406952BA-80B8-4541-A308-4338B0EBE1A6}" type="slidenum">
              <a:rPr lang="en-AU" smtClean="0"/>
              <a:t>10</a:t>
            </a:fld>
            <a:endParaRPr lang="en-AU"/>
          </a:p>
        </p:txBody>
      </p:sp>
    </p:spTree>
    <p:extLst>
      <p:ext uri="{BB962C8B-B14F-4D97-AF65-F5344CB8AC3E}">
        <p14:creationId xmlns:p14="http://schemas.microsoft.com/office/powerpoint/2010/main" val="294626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Code Smells - Verbatim 1. Arrange gets Hairy, Simpler way to describe problem | Add a Factory, Fluid Extensions etc..</a:t>
            </a:r>
          </a:p>
          <a:p>
            <a:r>
              <a:rPr lang="en-AU" b="1" dirty="0"/>
              <a:t>Refactor - Verbatim 2. Refactor. Safety Net | Production code wont break</a:t>
            </a:r>
          </a:p>
          <a:p>
            <a:endParaRPr lang="en-AU" dirty="0"/>
          </a:p>
          <a:p>
            <a:r>
              <a:rPr lang="en-AU" dirty="0"/>
              <a:t>This will happen. Your // Arrange code will get hairy. </a:t>
            </a:r>
          </a:p>
          <a:p>
            <a:r>
              <a:rPr lang="en-AU" dirty="0"/>
              <a:t>Or due to emergent design your new test will introduce a new object or you will think of a simpler way of describe the problem.</a:t>
            </a:r>
          </a:p>
          <a:p>
            <a:r>
              <a:rPr lang="en-AU" dirty="0"/>
              <a:t>So Refactor. You have all those tests behind you which means you can go sick and rewrite stuff to your hearts content.</a:t>
            </a:r>
          </a:p>
        </p:txBody>
      </p:sp>
      <p:sp>
        <p:nvSpPr>
          <p:cNvPr id="4" name="Slide Number Placeholder 3"/>
          <p:cNvSpPr>
            <a:spLocks noGrp="1"/>
          </p:cNvSpPr>
          <p:nvPr>
            <p:ph type="sldNum" sz="quarter" idx="10"/>
          </p:nvPr>
        </p:nvSpPr>
        <p:spPr/>
        <p:txBody>
          <a:bodyPr/>
          <a:lstStyle/>
          <a:p>
            <a:fld id="{406952BA-80B8-4541-A308-4338B0EBE1A6}" type="slidenum">
              <a:rPr lang="en-AU" smtClean="0"/>
              <a:t>11</a:t>
            </a:fld>
            <a:endParaRPr lang="en-AU"/>
          </a:p>
        </p:txBody>
      </p:sp>
    </p:spTree>
    <p:extLst>
      <p:ext uri="{BB962C8B-B14F-4D97-AF65-F5344CB8AC3E}">
        <p14:creationId xmlns:p14="http://schemas.microsoft.com/office/powerpoint/2010/main" val="1614131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Verbatim</a:t>
            </a:r>
          </a:p>
        </p:txBody>
      </p:sp>
      <p:sp>
        <p:nvSpPr>
          <p:cNvPr id="4" name="Slide Number Placeholder 3"/>
          <p:cNvSpPr>
            <a:spLocks noGrp="1"/>
          </p:cNvSpPr>
          <p:nvPr>
            <p:ph type="sldNum" sz="quarter" idx="10"/>
          </p:nvPr>
        </p:nvSpPr>
        <p:spPr/>
        <p:txBody>
          <a:bodyPr/>
          <a:lstStyle/>
          <a:p>
            <a:fld id="{406952BA-80B8-4541-A308-4338B0EBE1A6}" type="slidenum">
              <a:rPr lang="en-AU" smtClean="0"/>
              <a:t>12</a:t>
            </a:fld>
            <a:endParaRPr lang="en-AU"/>
          </a:p>
        </p:txBody>
      </p:sp>
    </p:spTree>
    <p:extLst>
      <p:ext uri="{BB962C8B-B14F-4D97-AF65-F5344CB8AC3E}">
        <p14:creationId xmlns:p14="http://schemas.microsoft.com/office/powerpoint/2010/main" val="2049637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Arrange = KISS, 8 year old </a:t>
            </a:r>
          </a:p>
          <a:p>
            <a:r>
              <a:rPr lang="en-AU" b="1" dirty="0"/>
              <a:t>Act = 1 Assert Always </a:t>
            </a:r>
          </a:p>
          <a:p>
            <a:r>
              <a:rPr lang="en-AU" b="1" dirty="0"/>
              <a:t>Damp = You cant expect the 8 year old to have read the prequel. </a:t>
            </a:r>
          </a:p>
          <a:p>
            <a:r>
              <a:rPr lang="en-AU" b="1" dirty="0"/>
              <a:t>Tests Matter = More Important than Production Code?</a:t>
            </a:r>
          </a:p>
          <a:p>
            <a:r>
              <a:rPr lang="en-AU" b="1" dirty="0"/>
              <a:t>Writing Code = In Theory. Null Checks, Extreme Exception cases (old days 80% coverage)</a:t>
            </a:r>
          </a:p>
          <a:p>
            <a:r>
              <a:rPr lang="en-AU" b="1" dirty="0"/>
              <a:t>KISS</a:t>
            </a:r>
          </a:p>
          <a:p>
            <a:r>
              <a:rPr lang="en-AU" b="1" dirty="0"/>
              <a:t>YANGI</a:t>
            </a:r>
          </a:p>
          <a:p>
            <a:r>
              <a:rPr lang="en-AU" b="1" dirty="0"/>
              <a:t>CI, Check-in Guard </a:t>
            </a:r>
          </a:p>
          <a:p>
            <a:endParaRPr lang="en-AU" dirty="0"/>
          </a:p>
          <a:p>
            <a:r>
              <a:rPr lang="en-AU" dirty="0"/>
              <a:t>To reiterate. </a:t>
            </a:r>
          </a:p>
          <a:p>
            <a:r>
              <a:rPr lang="en-AU" dirty="0"/>
              <a:t>Arrange: Keep it simple, you are telling a story, imagine your trying to describe something to an 8 year old.</a:t>
            </a:r>
          </a:p>
          <a:p>
            <a:r>
              <a:rPr lang="en-AU" dirty="0"/>
              <a:t>Act: One Act per test, you shouldn't break this rule</a:t>
            </a:r>
          </a:p>
          <a:p>
            <a:r>
              <a:rPr lang="en-AU" dirty="0"/>
              <a:t>Assert: One assert per test, because you are testing 1 thing and proving 1 thing is correct….But you can break this rule if it helps simplify your tests and lowers your code maintenance.</a:t>
            </a:r>
          </a:p>
          <a:p>
            <a:r>
              <a:rPr lang="en-AU" dirty="0"/>
              <a:t>Damp – Not dry. </a:t>
            </a:r>
            <a:r>
              <a:rPr lang="en-AU" b="0" dirty="0"/>
              <a:t>We need to know why Jack and Jill went up the hill. Don’t start with Something happened in a different story (see reference) and Jill fell down and broke her crown.</a:t>
            </a:r>
          </a:p>
          <a:p>
            <a:r>
              <a:rPr lang="en-AU" dirty="0"/>
              <a:t>Tests Matter - Tests are worth as much as production code, in fact I would argue your tests are worth more. They describe how the application should work.</a:t>
            </a:r>
          </a:p>
          <a:p>
            <a:r>
              <a:rPr lang="en-AU" dirty="0"/>
              <a:t>Use Fluid Extensions:  I will get to this later</a:t>
            </a:r>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13</a:t>
            </a:fld>
            <a:endParaRPr lang="en-AU"/>
          </a:p>
        </p:txBody>
      </p:sp>
    </p:spTree>
    <p:extLst>
      <p:ext uri="{BB962C8B-B14F-4D97-AF65-F5344CB8AC3E}">
        <p14:creationId xmlns:p14="http://schemas.microsoft.com/office/powerpoint/2010/main" val="625253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Some Examples |  Trivial = doesn’t highlight TDD | Too Complex = struggle to grasp | Start Trivial -&gt; Get Complex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Okay, lets go through some simple examples. And then start to slowly add some business logic.</a:t>
            </a:r>
          </a:p>
          <a:p>
            <a:endParaRPr lang="en-AU" b="0" dirty="0"/>
          </a:p>
          <a:p>
            <a:r>
              <a:rPr lang="en-AU" b="0" dirty="0"/>
              <a:t>The problem with what I am about to show you is… You need to make trivial examples so people can follow, but it doesn’t really highlight TDD very well. And if you get too complex, it starts to highlight TDD but is too hard to really follow.</a:t>
            </a:r>
          </a:p>
          <a:p>
            <a:endParaRPr lang="en-AU" b="1" dirty="0"/>
          </a:p>
        </p:txBody>
      </p:sp>
      <p:sp>
        <p:nvSpPr>
          <p:cNvPr id="4" name="Slide Number Placeholder 3"/>
          <p:cNvSpPr>
            <a:spLocks noGrp="1"/>
          </p:cNvSpPr>
          <p:nvPr>
            <p:ph type="sldNum" sz="quarter" idx="10"/>
          </p:nvPr>
        </p:nvSpPr>
        <p:spPr/>
        <p:txBody>
          <a:bodyPr/>
          <a:lstStyle/>
          <a:p>
            <a:fld id="{406952BA-80B8-4541-A308-4338B0EBE1A6}" type="slidenum">
              <a:rPr lang="en-AU" smtClean="0"/>
              <a:t>14</a:t>
            </a:fld>
            <a:endParaRPr lang="en-AU"/>
          </a:p>
        </p:txBody>
      </p:sp>
    </p:spTree>
    <p:extLst>
      <p:ext uri="{BB962C8B-B14F-4D97-AF65-F5344CB8AC3E}">
        <p14:creationId xmlns:p14="http://schemas.microsoft.com/office/powerpoint/2010/main" val="1917701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Pricing Calculator | Price is 11.99 | Buy Online == Same Price as In Store</a:t>
            </a:r>
          </a:p>
          <a:p>
            <a:endParaRPr lang="en-AU" b="1" dirty="0"/>
          </a:p>
          <a:p>
            <a:r>
              <a:rPr lang="en-AU" b="1" dirty="0"/>
              <a:t>Comment = </a:t>
            </a:r>
            <a:r>
              <a:rPr lang="en-AU" b="1" dirty="0" err="1"/>
              <a:t>DiscreteBusiness</a:t>
            </a:r>
            <a:endParaRPr lang="en-AU" b="1" dirty="0"/>
          </a:p>
          <a:p>
            <a:endParaRPr lang="en-AU" b="1" dirty="0"/>
          </a:p>
          <a:p>
            <a:r>
              <a:rPr lang="en-AU" b="1" dirty="0"/>
              <a:t>Run Test -&gt; Fail</a:t>
            </a:r>
          </a:p>
          <a:p>
            <a:endParaRPr lang="en-AU" b="1" dirty="0"/>
          </a:p>
          <a:p>
            <a:endParaRPr lang="en-AU" b="1" dirty="0"/>
          </a:p>
          <a:p>
            <a:endParaRPr lang="en-AU" b="1" dirty="0"/>
          </a:p>
          <a:p>
            <a:endParaRPr lang="en-AU" b="1" dirty="0"/>
          </a:p>
          <a:p>
            <a:endParaRPr lang="en-AU" b="1" dirty="0"/>
          </a:p>
        </p:txBody>
      </p:sp>
      <p:sp>
        <p:nvSpPr>
          <p:cNvPr id="4" name="Slide Number Placeholder 3"/>
          <p:cNvSpPr>
            <a:spLocks noGrp="1"/>
          </p:cNvSpPr>
          <p:nvPr>
            <p:ph type="sldNum" sz="quarter" idx="10"/>
          </p:nvPr>
        </p:nvSpPr>
        <p:spPr/>
        <p:txBody>
          <a:bodyPr/>
          <a:lstStyle/>
          <a:p>
            <a:fld id="{406952BA-80B8-4541-A308-4338B0EBE1A6}" type="slidenum">
              <a:rPr lang="en-AU" smtClean="0"/>
              <a:t>15</a:t>
            </a:fld>
            <a:endParaRPr lang="en-AU"/>
          </a:p>
        </p:txBody>
      </p:sp>
    </p:spTree>
    <p:extLst>
      <p:ext uri="{BB962C8B-B14F-4D97-AF65-F5344CB8AC3E}">
        <p14:creationId xmlns:p14="http://schemas.microsoft.com/office/powerpoint/2010/main" val="3786146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Simple Implementation | Run Test Pass</a:t>
            </a:r>
          </a:p>
        </p:txBody>
      </p:sp>
      <p:sp>
        <p:nvSpPr>
          <p:cNvPr id="4" name="Slide Number Placeholder 3"/>
          <p:cNvSpPr>
            <a:spLocks noGrp="1"/>
          </p:cNvSpPr>
          <p:nvPr>
            <p:ph type="sldNum" sz="quarter" idx="10"/>
          </p:nvPr>
        </p:nvSpPr>
        <p:spPr/>
        <p:txBody>
          <a:bodyPr/>
          <a:lstStyle/>
          <a:p>
            <a:fld id="{406952BA-80B8-4541-A308-4338B0EBE1A6}" type="slidenum">
              <a:rPr lang="en-AU" smtClean="0"/>
              <a:t>16</a:t>
            </a:fld>
            <a:endParaRPr lang="en-AU"/>
          </a:p>
        </p:txBody>
      </p:sp>
    </p:spTree>
    <p:extLst>
      <p:ext uri="{BB962C8B-B14F-4D97-AF65-F5344CB8AC3E}">
        <p14:creationId xmlns:p14="http://schemas.microsoft.com/office/powerpoint/2010/main" val="313825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Loyalty Card / Membership | 10% discount</a:t>
            </a:r>
            <a:br>
              <a:rPr lang="en-AU" b="1" dirty="0"/>
            </a:br>
            <a:br>
              <a:rPr lang="en-AU" b="1" dirty="0"/>
            </a:br>
            <a:r>
              <a:rPr lang="en-AU" b="1" dirty="0"/>
              <a:t>Customer Object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Run Test | Fail</a:t>
            </a:r>
          </a:p>
          <a:p>
            <a:endParaRPr lang="en-AU" b="1" dirty="0"/>
          </a:p>
        </p:txBody>
      </p:sp>
      <p:sp>
        <p:nvSpPr>
          <p:cNvPr id="4" name="Slide Number Placeholder 3"/>
          <p:cNvSpPr>
            <a:spLocks noGrp="1"/>
          </p:cNvSpPr>
          <p:nvPr>
            <p:ph type="sldNum" sz="quarter" idx="10"/>
          </p:nvPr>
        </p:nvSpPr>
        <p:spPr/>
        <p:txBody>
          <a:bodyPr/>
          <a:lstStyle/>
          <a:p>
            <a:fld id="{406952BA-80B8-4541-A308-4338B0EBE1A6}" type="slidenum">
              <a:rPr lang="en-AU" smtClean="0"/>
              <a:t>17</a:t>
            </a:fld>
            <a:endParaRPr lang="en-AU"/>
          </a:p>
        </p:txBody>
      </p:sp>
    </p:spTree>
    <p:extLst>
      <p:ext uri="{BB962C8B-B14F-4D97-AF65-F5344CB8AC3E}">
        <p14:creationId xmlns:p14="http://schemas.microsoft.com/office/powerpoint/2010/main" val="1526534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Add Code to Handle Club Member | Pass Test</a:t>
            </a:r>
          </a:p>
          <a:p>
            <a:endParaRPr lang="en-AU" b="1" dirty="0"/>
          </a:p>
        </p:txBody>
      </p:sp>
      <p:sp>
        <p:nvSpPr>
          <p:cNvPr id="4" name="Slide Number Placeholder 3"/>
          <p:cNvSpPr>
            <a:spLocks noGrp="1"/>
          </p:cNvSpPr>
          <p:nvPr>
            <p:ph type="sldNum" sz="quarter" idx="10"/>
          </p:nvPr>
        </p:nvSpPr>
        <p:spPr/>
        <p:txBody>
          <a:bodyPr/>
          <a:lstStyle/>
          <a:p>
            <a:fld id="{406952BA-80B8-4541-A308-4338B0EBE1A6}" type="slidenum">
              <a:rPr lang="en-AU" smtClean="0"/>
              <a:t>18</a:t>
            </a:fld>
            <a:endParaRPr lang="en-AU"/>
          </a:p>
        </p:txBody>
      </p:sp>
    </p:spTree>
    <p:extLst>
      <p:ext uri="{BB962C8B-B14F-4D97-AF65-F5344CB8AC3E}">
        <p14:creationId xmlns:p14="http://schemas.microsoft.com/office/powerpoint/2010/main" val="467920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Put Products on Sale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Product Object | Refactor </a:t>
            </a:r>
            <a:r>
              <a:rPr lang="en-AU" b="1" dirty="0" err="1"/>
              <a:t>GetPrice</a:t>
            </a:r>
            <a:r>
              <a:rPr lang="en-AU" b="1" dirty="0"/>
              <a:t> | Run Test = Fail</a:t>
            </a:r>
          </a:p>
          <a:p>
            <a:endParaRPr lang="en-AU" b="1" dirty="0"/>
          </a:p>
        </p:txBody>
      </p:sp>
      <p:sp>
        <p:nvSpPr>
          <p:cNvPr id="4" name="Slide Number Placeholder 3"/>
          <p:cNvSpPr>
            <a:spLocks noGrp="1"/>
          </p:cNvSpPr>
          <p:nvPr>
            <p:ph type="sldNum" sz="quarter" idx="10"/>
          </p:nvPr>
        </p:nvSpPr>
        <p:spPr/>
        <p:txBody>
          <a:bodyPr/>
          <a:lstStyle/>
          <a:p>
            <a:fld id="{406952BA-80B8-4541-A308-4338B0EBE1A6}" type="slidenum">
              <a:rPr lang="en-AU" smtClean="0"/>
              <a:t>19</a:t>
            </a:fld>
            <a:endParaRPr lang="en-AU"/>
          </a:p>
        </p:txBody>
      </p:sp>
    </p:spTree>
    <p:extLst>
      <p:ext uri="{BB962C8B-B14F-4D97-AF65-F5344CB8AC3E}">
        <p14:creationId xmlns:p14="http://schemas.microsoft.com/office/powerpoint/2010/main" val="62723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Verbatim</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Question? Who writes Tests?</a:t>
            </a:r>
          </a:p>
          <a:p>
            <a:pPr marL="0" indent="0">
              <a:buFont typeface="Arial" panose="020B0604020202020204" pitchFamily="34" charset="0"/>
              <a:buNone/>
            </a:pPr>
            <a:r>
              <a:rPr lang="en-US" b="1" dirty="0"/>
              <a:t>Question? Who does TDD?</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TDD?: Write Test before Write Production Code…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Who here writes tests at work?</a:t>
            </a:r>
          </a:p>
          <a:p>
            <a:pPr marL="171450" indent="-171450">
              <a:buFont typeface="Arial" panose="020B0604020202020204" pitchFamily="34" charset="0"/>
              <a:buChar char="•"/>
            </a:pPr>
            <a:r>
              <a:rPr lang="en-US" dirty="0"/>
              <a:t>Who here does or has done TDD at work?</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What is Test Driven Development?</a:t>
            </a:r>
            <a:br>
              <a:rPr lang="en-US" dirty="0"/>
            </a:br>
            <a:r>
              <a:rPr lang="en-US" dirty="0"/>
              <a:t>Its pretty simple, you write the tests before you write the production code.</a:t>
            </a:r>
          </a:p>
        </p:txBody>
      </p:sp>
      <p:sp>
        <p:nvSpPr>
          <p:cNvPr id="4" name="Slide Number Placeholder 3"/>
          <p:cNvSpPr>
            <a:spLocks noGrp="1"/>
          </p:cNvSpPr>
          <p:nvPr>
            <p:ph type="sldNum" sz="quarter" idx="10"/>
          </p:nvPr>
        </p:nvSpPr>
        <p:spPr/>
        <p:txBody>
          <a:bodyPr/>
          <a:lstStyle/>
          <a:p>
            <a:fld id="{406952BA-80B8-4541-A308-4338B0EBE1A6}" type="slidenum">
              <a:rPr lang="en-AU" smtClean="0"/>
              <a:t>2</a:t>
            </a:fld>
            <a:endParaRPr lang="en-AU"/>
          </a:p>
        </p:txBody>
      </p:sp>
    </p:spTree>
    <p:extLst>
      <p:ext uri="{BB962C8B-B14F-4D97-AF65-F5344CB8AC3E}">
        <p14:creationId xmlns:p14="http://schemas.microsoft.com/office/powerpoint/2010/main" val="2830357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So Account for Sale Price | Not Realistic = Sales are for limited time</a:t>
            </a:r>
          </a:p>
        </p:txBody>
      </p:sp>
      <p:sp>
        <p:nvSpPr>
          <p:cNvPr id="4" name="Slide Number Placeholder 3"/>
          <p:cNvSpPr>
            <a:spLocks noGrp="1"/>
          </p:cNvSpPr>
          <p:nvPr>
            <p:ph type="sldNum" sz="quarter" idx="10"/>
          </p:nvPr>
        </p:nvSpPr>
        <p:spPr/>
        <p:txBody>
          <a:bodyPr/>
          <a:lstStyle/>
          <a:p>
            <a:fld id="{406952BA-80B8-4541-A308-4338B0EBE1A6}" type="slidenum">
              <a:rPr lang="en-AU" smtClean="0"/>
              <a:t>20</a:t>
            </a:fld>
            <a:endParaRPr lang="en-AU"/>
          </a:p>
        </p:txBody>
      </p:sp>
    </p:spTree>
    <p:extLst>
      <p:ext uri="{BB962C8B-B14F-4D97-AF65-F5344CB8AC3E}">
        <p14:creationId xmlns:p14="http://schemas.microsoft.com/office/powerpoint/2010/main" val="743170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err="1"/>
              <a:t>So.</a:t>
            </a:r>
            <a:r>
              <a:rPr lang="en-AU" b="1" dirty="0"/>
              <a:t>. Lets add Sales to the Product | Test</a:t>
            </a:r>
          </a:p>
          <a:p>
            <a:endParaRPr lang="en-AU" b="1" dirty="0"/>
          </a:p>
          <a:p>
            <a:r>
              <a:rPr lang="en-AU" b="1" dirty="0"/>
              <a:t>Dates will be outdated… So </a:t>
            </a:r>
            <a:r>
              <a:rPr lang="en-AU" b="1" dirty="0" err="1"/>
              <a:t>Mock|Stub</a:t>
            </a:r>
            <a:r>
              <a:rPr lang="en-AU" b="1" dirty="0"/>
              <a:t> Time</a:t>
            </a:r>
          </a:p>
        </p:txBody>
      </p:sp>
      <p:sp>
        <p:nvSpPr>
          <p:cNvPr id="4" name="Slide Number Placeholder 3"/>
          <p:cNvSpPr>
            <a:spLocks noGrp="1"/>
          </p:cNvSpPr>
          <p:nvPr>
            <p:ph type="sldNum" sz="quarter" idx="10"/>
          </p:nvPr>
        </p:nvSpPr>
        <p:spPr/>
        <p:txBody>
          <a:bodyPr/>
          <a:lstStyle/>
          <a:p>
            <a:fld id="{406952BA-80B8-4541-A308-4338B0EBE1A6}" type="slidenum">
              <a:rPr lang="en-AU" smtClean="0"/>
              <a:t>21</a:t>
            </a:fld>
            <a:endParaRPr lang="en-AU"/>
          </a:p>
        </p:txBody>
      </p:sp>
    </p:spTree>
    <p:extLst>
      <p:ext uri="{BB962C8B-B14F-4D97-AF65-F5344CB8AC3E}">
        <p14:creationId xmlns:p14="http://schemas.microsoft.com/office/powerpoint/2010/main" val="650213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err="1"/>
              <a:t>ICalendar</a:t>
            </a:r>
            <a:r>
              <a:rPr lang="en-AU" b="1" dirty="0"/>
              <a:t> &amp; Calendar Stub</a:t>
            </a:r>
          </a:p>
          <a:p>
            <a:endParaRPr lang="en-AU" b="1" dirty="0"/>
          </a:p>
          <a:p>
            <a:r>
              <a:rPr lang="en-AU" b="1" dirty="0"/>
              <a:t>But the Test is Getting Lengthy…</a:t>
            </a:r>
          </a:p>
        </p:txBody>
      </p:sp>
      <p:sp>
        <p:nvSpPr>
          <p:cNvPr id="4" name="Slide Number Placeholder 3"/>
          <p:cNvSpPr>
            <a:spLocks noGrp="1"/>
          </p:cNvSpPr>
          <p:nvPr>
            <p:ph type="sldNum" sz="quarter" idx="10"/>
          </p:nvPr>
        </p:nvSpPr>
        <p:spPr/>
        <p:txBody>
          <a:bodyPr/>
          <a:lstStyle/>
          <a:p>
            <a:fld id="{406952BA-80B8-4541-A308-4338B0EBE1A6}" type="slidenum">
              <a:rPr lang="en-AU" smtClean="0"/>
              <a:t>22</a:t>
            </a:fld>
            <a:endParaRPr lang="en-AU"/>
          </a:p>
        </p:txBody>
      </p:sp>
    </p:spTree>
    <p:extLst>
      <p:ext uri="{BB962C8B-B14F-4D97-AF65-F5344CB8AC3E}">
        <p14:creationId xmlns:p14="http://schemas.microsoft.com/office/powerpoint/2010/main" val="99458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Fluid Extensions | 8 Year Old</a:t>
            </a:r>
          </a:p>
          <a:p>
            <a:endParaRPr lang="en-AU" b="1" dirty="0"/>
          </a:p>
        </p:txBody>
      </p:sp>
      <p:sp>
        <p:nvSpPr>
          <p:cNvPr id="4" name="Slide Number Placeholder 3"/>
          <p:cNvSpPr>
            <a:spLocks noGrp="1"/>
          </p:cNvSpPr>
          <p:nvPr>
            <p:ph type="sldNum" sz="quarter" idx="10"/>
          </p:nvPr>
        </p:nvSpPr>
        <p:spPr/>
        <p:txBody>
          <a:bodyPr/>
          <a:lstStyle/>
          <a:p>
            <a:fld id="{406952BA-80B8-4541-A308-4338B0EBE1A6}" type="slidenum">
              <a:rPr lang="en-AU" smtClean="0"/>
              <a:t>23</a:t>
            </a:fld>
            <a:endParaRPr lang="en-AU"/>
          </a:p>
        </p:txBody>
      </p:sp>
    </p:spTree>
    <p:extLst>
      <p:ext uri="{BB962C8B-B14F-4D97-AF65-F5344CB8AC3E}">
        <p14:creationId xmlns:p14="http://schemas.microsoft.com/office/powerpoint/2010/main" val="2597080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Implementation</a:t>
            </a:r>
          </a:p>
          <a:p>
            <a:endParaRPr lang="en-AU" b="1" dirty="0"/>
          </a:p>
        </p:txBody>
      </p:sp>
      <p:sp>
        <p:nvSpPr>
          <p:cNvPr id="4" name="Slide Number Placeholder 3"/>
          <p:cNvSpPr>
            <a:spLocks noGrp="1"/>
          </p:cNvSpPr>
          <p:nvPr>
            <p:ph type="sldNum" sz="quarter" idx="10"/>
          </p:nvPr>
        </p:nvSpPr>
        <p:spPr/>
        <p:txBody>
          <a:bodyPr/>
          <a:lstStyle/>
          <a:p>
            <a:fld id="{406952BA-80B8-4541-A308-4338B0EBE1A6}" type="slidenum">
              <a:rPr lang="en-AU" smtClean="0"/>
              <a:t>24</a:t>
            </a:fld>
            <a:endParaRPr lang="en-AU"/>
          </a:p>
        </p:txBody>
      </p:sp>
    </p:spTree>
    <p:extLst>
      <p:ext uri="{BB962C8B-B14F-4D97-AF65-F5344CB8AC3E}">
        <p14:creationId xmlns:p14="http://schemas.microsoft.com/office/powerpoint/2010/main" val="3746855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Over over-engineered: Reach for == CORBA, Message Queues, The Cloud, Microservices.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Programmers Complex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Bare Minimum | In Example: Didn’t Start With An Order… Start at Beginning == Emergent Design..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Baby Bathwater ( Factory or Service Layer ) With Caution | Knowing Patterns | Find Right Solution | Balance ==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Gang of 4 Book, The Other Book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This is a hard one to describe.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 am sure all of you have worked with over-engineered solutions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Some fun warning signs: CORBA, Message Queues, The Cloud, Microservices. or pretty much anything your manager has said since you started programming…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r>
              <a:rPr lang="en-AU" dirty="0"/>
              <a:t>On top of that programmers bless their soles tend to think up complex solutions to often simple problems.</a:t>
            </a:r>
          </a:p>
          <a:p>
            <a:endParaRPr lang="en-AU" dirty="0"/>
          </a:p>
          <a:p>
            <a:r>
              <a:rPr lang="en-AU" dirty="0"/>
              <a:t>So the idea here is your focusing on the bare minimum required to get the code working.</a:t>
            </a:r>
          </a:p>
          <a:p>
            <a:endParaRPr lang="en-AU" dirty="0"/>
          </a:p>
          <a:p>
            <a:r>
              <a:rPr lang="en-AU" dirty="0"/>
              <a:t>But, don’t throw the baby out with the bath water, if you know your going to need a Factory or a Service Layer, a Repository or some other design pattern. Implement it early, it will start to smell if it isn’t right. This will come with experience, so start small.</a:t>
            </a:r>
          </a:p>
          <a:p>
            <a:endParaRPr lang="en-AU" dirty="0"/>
          </a:p>
          <a:p>
            <a:r>
              <a:rPr lang="en-AU" dirty="0"/>
              <a:t>The simple fact that you can refactor and know you wont be breaking code means you can start simply and then evolve the solution as needed.</a:t>
            </a:r>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25</a:t>
            </a:fld>
            <a:endParaRPr lang="en-AU"/>
          </a:p>
        </p:txBody>
      </p:sp>
    </p:spTree>
    <p:extLst>
      <p:ext uri="{BB962C8B-B14F-4D97-AF65-F5344CB8AC3E}">
        <p14:creationId xmlns:p14="http://schemas.microsoft.com/office/powerpoint/2010/main" val="752595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Verbatim</a:t>
            </a:r>
          </a:p>
        </p:txBody>
      </p:sp>
      <p:sp>
        <p:nvSpPr>
          <p:cNvPr id="4" name="Slide Number Placeholder 3"/>
          <p:cNvSpPr>
            <a:spLocks noGrp="1"/>
          </p:cNvSpPr>
          <p:nvPr>
            <p:ph type="sldNum" sz="quarter" idx="10"/>
          </p:nvPr>
        </p:nvSpPr>
        <p:spPr/>
        <p:txBody>
          <a:bodyPr/>
          <a:lstStyle/>
          <a:p>
            <a:fld id="{406952BA-80B8-4541-A308-4338B0EBE1A6}" type="slidenum">
              <a:rPr lang="en-AU" smtClean="0"/>
              <a:t>26</a:t>
            </a:fld>
            <a:endParaRPr lang="en-AU"/>
          </a:p>
        </p:txBody>
      </p:sp>
    </p:spTree>
    <p:extLst>
      <p:ext uri="{BB962C8B-B14F-4D97-AF65-F5344CB8AC3E}">
        <p14:creationId xmlns:p14="http://schemas.microsoft.com/office/powerpoint/2010/main" val="3274277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Dependent Tests = Cause you pain </a:t>
            </a:r>
          </a:p>
          <a:p>
            <a:r>
              <a:rPr lang="en-AU" b="1" dirty="0"/>
              <a:t>Slow / Unit Tests = Wont be run (Keep them separate)</a:t>
            </a:r>
          </a:p>
          <a:p>
            <a:r>
              <a:rPr lang="en-AU" b="1" dirty="0"/>
              <a:t>Private Methods | Mock -&gt; Check Database  }} expand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Methods | Focus Tests on Functionality</a:t>
            </a:r>
          </a:p>
          <a:p>
            <a:r>
              <a:rPr lang="en-AU" b="1" dirty="0"/>
              <a:t>“</a:t>
            </a:r>
            <a:r>
              <a:rPr lang="en-US" sz="1200" b="1" i="0" kern="1200" dirty="0">
                <a:solidFill>
                  <a:schemeClr val="tx1"/>
                </a:solidFill>
                <a:effectLst/>
                <a:latin typeface="+mn-lt"/>
                <a:ea typeface="+mn-ea"/>
                <a:cs typeface="+mn-cs"/>
              </a:rPr>
              <a:t>Would I code day-to-day with steps this small? No.</a:t>
            </a:r>
            <a:r>
              <a:rPr lang="en-AU" b="1" dirty="0"/>
              <a:t>“</a:t>
            </a:r>
            <a:r>
              <a:rPr lang="en-AU" dirty="0"/>
              <a:t> – Kent Beck - </a:t>
            </a:r>
            <a:r>
              <a:rPr lang="en-US" b="1" dirty="0"/>
              <a:t>TDD by example pdf</a:t>
            </a:r>
            <a:endParaRPr lang="en-AU"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If you know the design is, do it. Miss-interpretation of original intent.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dirty="0"/>
          </a:p>
          <a:p>
            <a:r>
              <a:rPr lang="en-AU" dirty="0"/>
              <a:t>Tests should be independent and can be run in any order and in parallel.</a:t>
            </a:r>
          </a:p>
          <a:p>
            <a:r>
              <a:rPr lang="en-AU" dirty="0"/>
              <a:t>Tests should be fast, or people won’t run them. People won’t run them, they will break stuff.</a:t>
            </a:r>
          </a:p>
          <a:p>
            <a:r>
              <a:rPr lang="en-AU" dirty="0"/>
              <a:t>Unit Tests that integrate…. Don’t get me wrong there is value for integration tests, but they should be kept separate.</a:t>
            </a:r>
          </a:p>
          <a:p>
            <a:r>
              <a:rPr lang="en-AU" dirty="0"/>
              <a:t>Testing private methods: You are testing the external interfaces. Create something, Get it, Delete it, Assure its deleted.</a:t>
            </a:r>
          </a:p>
          <a:p>
            <a:r>
              <a:rPr lang="en-AU" dirty="0"/>
              <a:t>Don’t focus on what method you need to test next. Focus on the requirements, or micro bits of business logic.</a:t>
            </a:r>
          </a:p>
          <a:p>
            <a:endParaRPr lang="en-AU" dirty="0"/>
          </a:p>
          <a:p>
            <a:r>
              <a:rPr lang="en-AU" dirty="0"/>
              <a:t>So it has become very popular when giving examples to write the absolute minimum amount of code to make a test pass, even stopping ½ way through writing a test to make it pass IMHO this is a miss-interpretation of the original intent. “</a:t>
            </a:r>
            <a:r>
              <a:rPr lang="en-US" sz="1200" b="0" i="0" kern="1200" dirty="0">
                <a:solidFill>
                  <a:schemeClr val="tx1"/>
                </a:solidFill>
                <a:effectLst/>
                <a:latin typeface="+mn-lt"/>
                <a:ea typeface="+mn-ea"/>
                <a:cs typeface="+mn-cs"/>
              </a:rPr>
              <a:t>Would I code day-to-day with steps this small? No.</a:t>
            </a:r>
            <a:r>
              <a:rPr lang="en-AU" dirty="0"/>
              <a:t>“ – Kent Beck </a:t>
            </a:r>
          </a:p>
        </p:txBody>
      </p:sp>
      <p:sp>
        <p:nvSpPr>
          <p:cNvPr id="4" name="Slide Number Placeholder 3"/>
          <p:cNvSpPr>
            <a:spLocks noGrp="1"/>
          </p:cNvSpPr>
          <p:nvPr>
            <p:ph type="sldNum" sz="quarter" idx="10"/>
          </p:nvPr>
        </p:nvSpPr>
        <p:spPr/>
        <p:txBody>
          <a:bodyPr/>
          <a:lstStyle/>
          <a:p>
            <a:fld id="{406952BA-80B8-4541-A308-4338B0EBE1A6}" type="slidenum">
              <a:rPr lang="en-AU" smtClean="0"/>
              <a:t>27</a:t>
            </a:fld>
            <a:endParaRPr lang="en-AU"/>
          </a:p>
        </p:txBody>
      </p:sp>
    </p:spTree>
    <p:extLst>
      <p:ext uri="{BB962C8B-B14F-4D97-AF65-F5344CB8AC3E}">
        <p14:creationId xmlns:p14="http://schemas.microsoft.com/office/powerpoint/2010/main" val="3380934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1" i="0" kern="1200" dirty="0">
                <a:solidFill>
                  <a:schemeClr val="tx1"/>
                </a:solidFill>
                <a:effectLst/>
                <a:latin typeface="+mn-lt"/>
                <a:ea typeface="+mn-ea"/>
                <a:cs typeface="+mn-cs"/>
              </a:rPr>
              <a:t>Sometimes Test Service Layer But Not Repository.</a:t>
            </a:r>
          </a:p>
          <a:p>
            <a:pPr fontAlgn="base"/>
            <a:endParaRPr lang="en-AU" sz="1200" b="1" i="0" kern="1200" dirty="0">
              <a:solidFill>
                <a:schemeClr val="tx1"/>
              </a:solidFill>
              <a:effectLst/>
              <a:latin typeface="+mn-lt"/>
              <a:ea typeface="+mn-ea"/>
              <a:cs typeface="+mn-cs"/>
            </a:endParaRPr>
          </a:p>
          <a:p>
            <a:pPr fontAlgn="base"/>
            <a:r>
              <a:rPr lang="en-AU" sz="1200" b="1" i="0" kern="1200" dirty="0">
                <a:solidFill>
                  <a:schemeClr val="tx1"/>
                </a:solidFill>
                <a:effectLst/>
                <a:latin typeface="+mn-lt"/>
                <a:ea typeface="+mn-ea"/>
                <a:cs typeface="+mn-cs"/>
              </a:rPr>
              <a:t>Verbatim</a:t>
            </a:r>
          </a:p>
          <a:p>
            <a:pPr fontAlgn="base"/>
            <a:endParaRPr lang="en-AU" sz="1200" b="1" i="0" kern="1200" dirty="0">
              <a:solidFill>
                <a:schemeClr val="tx1"/>
              </a:solidFill>
              <a:effectLst/>
              <a:latin typeface="+mn-lt"/>
              <a:ea typeface="+mn-ea"/>
              <a:cs typeface="+mn-cs"/>
            </a:endParaRPr>
          </a:p>
          <a:p>
            <a:pPr fontAlgn="base"/>
            <a:r>
              <a:rPr lang="en-AU" sz="1200" b="1" i="0" kern="1200" dirty="0">
                <a:solidFill>
                  <a:schemeClr val="tx1"/>
                </a:solidFill>
                <a:effectLst/>
                <a:latin typeface="+mn-lt"/>
                <a:ea typeface="+mn-ea"/>
                <a:cs typeface="+mn-cs"/>
              </a:rPr>
              <a:t>Fakes? Consensus = Stub</a:t>
            </a:r>
          </a:p>
          <a:p>
            <a:pPr fontAlgn="base"/>
            <a:r>
              <a:rPr lang="en-AU" sz="1200" b="1" i="0" kern="1200" dirty="0">
                <a:solidFill>
                  <a:schemeClr val="tx1"/>
                </a:solidFill>
                <a:effectLst/>
                <a:latin typeface="+mn-lt"/>
                <a:ea typeface="+mn-ea"/>
                <a:cs typeface="+mn-cs"/>
              </a:rPr>
              <a:t>Test Doubles</a:t>
            </a:r>
          </a:p>
          <a:p>
            <a:pPr fontAlgn="base"/>
            <a:endParaRPr lang="en-AU" sz="1200" b="0" i="0" kern="1200" dirty="0">
              <a:solidFill>
                <a:schemeClr val="tx1"/>
              </a:solidFill>
              <a:effectLst/>
              <a:latin typeface="+mn-lt"/>
              <a:ea typeface="+mn-ea"/>
              <a:cs typeface="+mn-cs"/>
            </a:endParaRPr>
          </a:p>
          <a:p>
            <a:pPr fontAlgn="base"/>
            <a:r>
              <a:rPr lang="en-AU" sz="1200" b="0" i="0" kern="1200" dirty="0">
                <a:solidFill>
                  <a:schemeClr val="tx1"/>
                </a:solidFill>
                <a:effectLst/>
                <a:latin typeface="+mn-lt"/>
                <a:ea typeface="+mn-ea"/>
                <a:cs typeface="+mn-cs"/>
              </a:rPr>
              <a:t>So there was a bit of a land grab in the early 2000s and people started making up all sorts of fancy names for different things. But it all boils down to there being two types of ‘test doubles’ which are the stub and the mock… </a:t>
            </a:r>
          </a:p>
        </p:txBody>
      </p:sp>
      <p:sp>
        <p:nvSpPr>
          <p:cNvPr id="4" name="Slide Number Placeholder 3"/>
          <p:cNvSpPr>
            <a:spLocks noGrp="1"/>
          </p:cNvSpPr>
          <p:nvPr>
            <p:ph type="sldNum" sz="quarter" idx="10"/>
          </p:nvPr>
        </p:nvSpPr>
        <p:spPr/>
        <p:txBody>
          <a:bodyPr/>
          <a:lstStyle/>
          <a:p>
            <a:fld id="{406952BA-80B8-4541-A308-4338B0EBE1A6}" type="slidenum">
              <a:rPr lang="en-AU" smtClean="0"/>
              <a:t>28</a:t>
            </a:fld>
            <a:endParaRPr lang="en-AU"/>
          </a:p>
        </p:txBody>
      </p:sp>
    </p:spTree>
    <p:extLst>
      <p:ext uri="{BB962C8B-B14F-4D97-AF65-F5344CB8AC3E}">
        <p14:creationId xmlns:p14="http://schemas.microsoft.com/office/powerpoint/2010/main" val="2035013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Black = Don’t know internals , White = Know internals</a:t>
            </a:r>
          </a:p>
          <a:p>
            <a:r>
              <a:rPr lang="en-AU" b="1" dirty="0"/>
              <a:t>Testing Internals is generally Bad. I don’t care that </a:t>
            </a:r>
            <a:r>
              <a:rPr lang="en-AU" b="1" dirty="0" err="1"/>
              <a:t>DayOfWeek</a:t>
            </a:r>
            <a:r>
              <a:rPr lang="en-AU" b="1" dirty="0"/>
              <a:t> was called once.</a:t>
            </a:r>
          </a:p>
          <a:p>
            <a:endParaRPr lang="en-AU" dirty="0"/>
          </a:p>
          <a:p>
            <a:r>
              <a:rPr lang="en-AU" b="1" dirty="0"/>
              <a:t>“</a:t>
            </a:r>
            <a:r>
              <a:rPr lang="en-US" sz="1200" b="1" i="0" kern="1200" dirty="0">
                <a:solidFill>
                  <a:schemeClr val="tx1"/>
                </a:solidFill>
                <a:effectLst/>
                <a:latin typeface="+mn-lt"/>
                <a:ea typeface="+mn-ea"/>
                <a:cs typeface="+mn-cs"/>
              </a:rPr>
              <a:t>I really like the fact that while writing the test you focus on the result of the behavior, not how it's done. ” – Martin Fowler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mocks are a third party library that implements the methods you request. I actually don’t know how they do it, </a:t>
            </a:r>
            <a:r>
              <a:rPr lang="en-US" sz="1200" b="0" i="0" kern="1200" dirty="0" err="1">
                <a:solidFill>
                  <a:schemeClr val="tx1"/>
                </a:solidFill>
                <a:effectLst/>
                <a:latin typeface="+mn-lt"/>
                <a:ea typeface="+mn-ea"/>
                <a:cs typeface="+mn-cs"/>
              </a:rPr>
              <a:t>ExpandoObject</a:t>
            </a:r>
            <a:r>
              <a:rPr lang="en-US" sz="1200" b="0" i="0" kern="1200" dirty="0">
                <a:solidFill>
                  <a:schemeClr val="tx1"/>
                </a:solidFill>
                <a:effectLst/>
                <a:latin typeface="+mn-lt"/>
                <a:ea typeface="+mn-ea"/>
                <a:cs typeface="+mn-cs"/>
              </a:rPr>
              <a:t>? I should really know but I tend to stick in the strongly typed world of </a:t>
            </a:r>
            <a:r>
              <a:rPr lang="en-US" sz="1200" b="0" i="0" kern="1200" dirty="0" err="1">
                <a:solidFill>
                  <a:schemeClr val="tx1"/>
                </a:solidFill>
                <a:effectLst/>
                <a:latin typeface="+mn-lt"/>
                <a:ea typeface="+mn-ea"/>
                <a:cs typeface="+mn-cs"/>
              </a:rPr>
              <a:t>.Net</a:t>
            </a:r>
            <a:r>
              <a:rPr lang="en-US" sz="1200" b="0" i="0" kern="1200" dirty="0">
                <a:solidFill>
                  <a:schemeClr val="tx1"/>
                </a:solidFill>
                <a:effectLst/>
                <a:latin typeface="+mn-lt"/>
                <a:ea typeface="+mn-ea"/>
                <a:cs typeface="+mn-cs"/>
              </a:rPr>
              <a:t> and avoid this kind of stuff.</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I am not a fan of mocks for one reason, people tend to end up using them to verify that the dependent object was called which to me is a bit of a smell. I like to focus on the inputs and outputs of the object you are testing. So does Martin Fowler so that’s nice.</a:t>
            </a:r>
          </a:p>
          <a:p>
            <a:endParaRPr lang="en-AU" b="0" dirty="0"/>
          </a:p>
          <a:p>
            <a:r>
              <a:rPr lang="en-AU" b="0" dirty="0"/>
              <a:t>“</a:t>
            </a:r>
            <a:r>
              <a:rPr lang="en-US" sz="1200" b="0" i="0" kern="1200" dirty="0">
                <a:solidFill>
                  <a:schemeClr val="tx1"/>
                </a:solidFill>
                <a:effectLst/>
                <a:latin typeface="+mn-lt"/>
                <a:ea typeface="+mn-ea"/>
                <a:cs typeface="+mn-cs"/>
              </a:rPr>
              <a:t>I really like the fact that while writing the test you focus on the result of the behavior, not how it's done. ” – Martin Fowler</a:t>
            </a:r>
          </a:p>
          <a:p>
            <a:endParaRPr lang="en-AU" b="0" dirty="0"/>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29</a:t>
            </a:fld>
            <a:endParaRPr lang="en-AU"/>
          </a:p>
        </p:txBody>
      </p:sp>
    </p:spTree>
    <p:extLst>
      <p:ext uri="{BB962C8B-B14F-4D97-AF65-F5344CB8AC3E}">
        <p14:creationId xmlns:p14="http://schemas.microsoft.com/office/powerpoint/2010/main" val="91987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Integration - Database, API, Socket</a:t>
            </a:r>
          </a:p>
          <a:p>
            <a:endParaRPr lang="en-AU" b="1" dirty="0"/>
          </a:p>
          <a:p>
            <a:r>
              <a:rPr lang="en-AU" b="1" dirty="0"/>
              <a:t>Behaviour – Human readable tests… User Stories, End to End. E.g. Order for 3 pencil, 7 pen &gt; Invoice</a:t>
            </a:r>
          </a:p>
          <a:p>
            <a:endParaRPr lang="en-AU" b="1" dirty="0"/>
          </a:p>
          <a:p>
            <a:r>
              <a:rPr lang="en-AU" b="1" dirty="0"/>
              <a:t>Load – Performance, External Resource, Real Life, API, Database</a:t>
            </a:r>
          </a:p>
          <a:p>
            <a:endParaRPr lang="en-AU" b="1" dirty="0"/>
          </a:p>
          <a:p>
            <a:r>
              <a:rPr lang="en-AU" b="1" dirty="0"/>
              <a:t>Unit – Testing a small ‘bit’ of code</a:t>
            </a:r>
          </a:p>
          <a:p>
            <a:endParaRPr lang="en-AU" dirty="0"/>
          </a:p>
          <a:p>
            <a:r>
              <a:rPr lang="en-AU" dirty="0"/>
              <a:t>Integration tests – hit a database, call an API, tests sockets, etc…</a:t>
            </a:r>
          </a:p>
          <a:p>
            <a:r>
              <a:rPr lang="en-AU" dirty="0"/>
              <a:t>Behaviour driven tests – Using ‘User Stories’ which end up as testing the system end to end. I place an order, I buy 3 pencils, 7 pens what does my invoice look like?</a:t>
            </a:r>
          </a:p>
          <a:p>
            <a:r>
              <a:rPr lang="en-AU" dirty="0"/>
              <a:t>Load Testing – Generally testing an external resource to see how well it runs</a:t>
            </a:r>
          </a:p>
          <a:p>
            <a:r>
              <a:rPr lang="en-AU" dirty="0"/>
              <a:t>Unit Tests – This is what test driven produces, hopefully by the end of this presentation we will have that sorted.</a:t>
            </a:r>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3</a:t>
            </a:fld>
            <a:endParaRPr lang="en-AU"/>
          </a:p>
        </p:txBody>
      </p:sp>
    </p:spTree>
    <p:extLst>
      <p:ext uri="{BB962C8B-B14F-4D97-AF65-F5344CB8AC3E}">
        <p14:creationId xmlns:p14="http://schemas.microsoft.com/office/powerpoint/2010/main" val="3815851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I Like Stubs | Define an output | Go With It</a:t>
            </a:r>
          </a:p>
          <a:p>
            <a:endParaRPr lang="en-AU" b="0" dirty="0"/>
          </a:p>
          <a:p>
            <a:r>
              <a:rPr lang="en-AU" b="0" dirty="0"/>
              <a:t>I like stubs, they are simple (as long as you keep them simple) and it’s harder to fall into the trap of testing anything past the external interfaces of your object under test. </a:t>
            </a:r>
          </a:p>
        </p:txBody>
      </p:sp>
      <p:sp>
        <p:nvSpPr>
          <p:cNvPr id="4" name="Slide Number Placeholder 3"/>
          <p:cNvSpPr>
            <a:spLocks noGrp="1"/>
          </p:cNvSpPr>
          <p:nvPr>
            <p:ph type="sldNum" sz="quarter" idx="10"/>
          </p:nvPr>
        </p:nvSpPr>
        <p:spPr/>
        <p:txBody>
          <a:bodyPr/>
          <a:lstStyle/>
          <a:p>
            <a:fld id="{406952BA-80B8-4541-A308-4338B0EBE1A6}" type="slidenum">
              <a:rPr lang="en-AU" smtClean="0"/>
              <a:t>30</a:t>
            </a:fld>
            <a:endParaRPr lang="en-AU"/>
          </a:p>
        </p:txBody>
      </p:sp>
    </p:spTree>
    <p:extLst>
      <p:ext uri="{BB962C8B-B14F-4D97-AF65-F5344CB8AC3E}">
        <p14:creationId xmlns:p14="http://schemas.microsoft.com/office/powerpoint/2010/main" val="3759364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8 year old</a:t>
            </a:r>
          </a:p>
          <a:p>
            <a:endParaRPr lang="en-AU" b="0" dirty="0"/>
          </a:p>
          <a:p>
            <a:r>
              <a:rPr lang="en-AU" b="0" dirty="0"/>
              <a:t>I previously mentioned tests should look like your trying to tell a story to an 8 year old. One way to help achieve that is to use Fluid Extensions. </a:t>
            </a:r>
          </a:p>
          <a:p>
            <a:endParaRPr lang="en-AU" b="0" dirty="0"/>
          </a:p>
          <a:p>
            <a:r>
              <a:rPr lang="en-AU" b="0" dirty="0"/>
              <a:t>I tend to use them in the test setup and you can almost write sentences using this approach.</a:t>
            </a:r>
          </a:p>
        </p:txBody>
      </p:sp>
      <p:sp>
        <p:nvSpPr>
          <p:cNvPr id="4" name="Slide Number Placeholder 3"/>
          <p:cNvSpPr>
            <a:spLocks noGrp="1"/>
          </p:cNvSpPr>
          <p:nvPr>
            <p:ph type="sldNum" sz="quarter" idx="10"/>
          </p:nvPr>
        </p:nvSpPr>
        <p:spPr/>
        <p:txBody>
          <a:bodyPr/>
          <a:lstStyle/>
          <a:p>
            <a:fld id="{406952BA-80B8-4541-A308-4338B0EBE1A6}" type="slidenum">
              <a:rPr lang="en-AU" smtClean="0"/>
              <a:t>31</a:t>
            </a:fld>
            <a:endParaRPr lang="en-AU"/>
          </a:p>
        </p:txBody>
      </p:sp>
    </p:spTree>
    <p:extLst>
      <p:ext uri="{BB962C8B-B14F-4D97-AF65-F5344CB8AC3E}">
        <p14:creationId xmlns:p14="http://schemas.microsoft.com/office/powerpoint/2010/main" val="363834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err="1"/>
              <a:t>.Net</a:t>
            </a:r>
            <a:r>
              <a:rPr lang="en-AU" b="1" dirty="0"/>
              <a:t> Core added InMemory Database</a:t>
            </a:r>
          </a:p>
          <a:p>
            <a:r>
              <a:rPr lang="en-AU" b="1" dirty="0"/>
              <a:t>Game Changer – I used it in the Payroll system</a:t>
            </a:r>
          </a:p>
          <a:p>
            <a:r>
              <a:rPr lang="en-AU" b="1" dirty="0"/>
              <a:t>Don’t Test Crud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Pagination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Jason Taylor – 20 Minutes</a:t>
            </a:r>
          </a:p>
          <a:p>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Time Limitations</a:t>
            </a:r>
          </a:p>
          <a:p>
            <a:endParaRPr lang="en-AU" b="0" dirty="0"/>
          </a:p>
          <a:p>
            <a:r>
              <a:rPr lang="en-AU" b="0" dirty="0"/>
              <a:t>So </a:t>
            </a:r>
            <a:r>
              <a:rPr lang="en-AU" b="0" dirty="0" err="1"/>
              <a:t>.Net</a:t>
            </a:r>
            <a:r>
              <a:rPr lang="en-AU" b="0" dirty="0"/>
              <a:t> core added the InMemory database and to be honest I am astounded it hasn’t got more attention, it’s a bit of a game changer.</a:t>
            </a:r>
          </a:p>
          <a:p>
            <a:endParaRPr lang="en-AU" b="0" dirty="0"/>
          </a:p>
          <a:p>
            <a:r>
              <a:rPr lang="en-AU" b="0" dirty="0"/>
              <a:t>That said, don’t fall into the trap of testing crud, it’s fragile.</a:t>
            </a:r>
          </a:p>
          <a:p>
            <a:endParaRPr lang="en-AU" b="0" dirty="0"/>
          </a:p>
          <a:p>
            <a:r>
              <a:rPr lang="en-AU" b="0" dirty="0"/>
              <a:t>I’ve linked a simple example that implements searching, filtering ordering and pagination. It’s also at the end of the slide.</a:t>
            </a:r>
          </a:p>
          <a:p>
            <a:endParaRPr lang="en-AU" b="0" dirty="0"/>
          </a:p>
          <a:p>
            <a:r>
              <a:rPr lang="en-AU" b="0" dirty="0"/>
              <a:t>Jason Taylor has also done a brief 20 minute presentation on using it which is worth watching. </a:t>
            </a:r>
          </a:p>
          <a:p>
            <a:endParaRPr lang="en-AU" b="0" dirty="0"/>
          </a:p>
          <a:p>
            <a:r>
              <a:rPr lang="en-AU" b="0" dirty="0"/>
              <a:t>Because of time limitations I won’t go into detail on this</a:t>
            </a:r>
          </a:p>
        </p:txBody>
      </p:sp>
      <p:sp>
        <p:nvSpPr>
          <p:cNvPr id="4" name="Slide Number Placeholder 3"/>
          <p:cNvSpPr>
            <a:spLocks noGrp="1"/>
          </p:cNvSpPr>
          <p:nvPr>
            <p:ph type="sldNum" sz="quarter" idx="10"/>
          </p:nvPr>
        </p:nvSpPr>
        <p:spPr/>
        <p:txBody>
          <a:bodyPr/>
          <a:lstStyle/>
          <a:p>
            <a:fld id="{406952BA-80B8-4541-A308-4338B0EBE1A6}" type="slidenum">
              <a:rPr lang="en-AU" smtClean="0"/>
              <a:t>32</a:t>
            </a:fld>
            <a:endParaRPr lang="en-AU"/>
          </a:p>
        </p:txBody>
      </p:sp>
    </p:spTree>
    <p:extLst>
      <p:ext uri="{BB962C8B-B14F-4D97-AF65-F5344CB8AC3E}">
        <p14:creationId xmlns:p14="http://schemas.microsoft.com/office/powerpoint/2010/main" val="3498915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Example of creating the in memory context.</a:t>
            </a:r>
          </a:p>
          <a:p>
            <a:endParaRPr lang="en-AU" b="1" dirty="0"/>
          </a:p>
          <a:p>
            <a:endParaRPr lang="en-AU" b="0" dirty="0"/>
          </a:p>
          <a:p>
            <a:r>
              <a:rPr lang="en-AU" b="0" dirty="0"/>
              <a:t>SO this is an example of creating the in memory database context. It’s pretty self explanatory.</a:t>
            </a:r>
          </a:p>
        </p:txBody>
      </p:sp>
      <p:sp>
        <p:nvSpPr>
          <p:cNvPr id="4" name="Slide Number Placeholder 3"/>
          <p:cNvSpPr>
            <a:spLocks noGrp="1"/>
          </p:cNvSpPr>
          <p:nvPr>
            <p:ph type="sldNum" sz="quarter" idx="10"/>
          </p:nvPr>
        </p:nvSpPr>
        <p:spPr/>
        <p:txBody>
          <a:bodyPr/>
          <a:lstStyle/>
          <a:p>
            <a:fld id="{406952BA-80B8-4541-A308-4338B0EBE1A6}" type="slidenum">
              <a:rPr lang="en-AU" smtClean="0"/>
              <a:t>33</a:t>
            </a:fld>
            <a:endParaRPr lang="en-AU"/>
          </a:p>
        </p:txBody>
      </p:sp>
    </p:spTree>
    <p:extLst>
      <p:ext uri="{BB962C8B-B14F-4D97-AF65-F5344CB8AC3E}">
        <p14:creationId xmlns:p14="http://schemas.microsoft.com/office/powerpoint/2010/main" val="26317049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Test that the Paginator Paginates.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Go through the code… Widgets adds a bunch of widgets…</a:t>
            </a:r>
          </a:p>
          <a:p>
            <a:endParaRPr lang="en-AU" b="1" dirty="0"/>
          </a:p>
          <a:p>
            <a:r>
              <a:rPr lang="en-AU" b="0" dirty="0"/>
              <a:t>So then here is a simple example of using it. Passing in the in memory context to the concrete repository. Creating some widgets, then searching for them and assuring we get the number back that we requested. Simple but it proves the paginator paginates.</a:t>
            </a:r>
          </a:p>
        </p:txBody>
      </p:sp>
      <p:sp>
        <p:nvSpPr>
          <p:cNvPr id="4" name="Slide Number Placeholder 3"/>
          <p:cNvSpPr>
            <a:spLocks noGrp="1"/>
          </p:cNvSpPr>
          <p:nvPr>
            <p:ph type="sldNum" sz="quarter" idx="10"/>
          </p:nvPr>
        </p:nvSpPr>
        <p:spPr/>
        <p:txBody>
          <a:bodyPr/>
          <a:lstStyle/>
          <a:p>
            <a:fld id="{406952BA-80B8-4541-A308-4338B0EBE1A6}" type="slidenum">
              <a:rPr lang="en-AU" smtClean="0"/>
              <a:t>34</a:t>
            </a:fld>
            <a:endParaRPr lang="en-AU"/>
          </a:p>
        </p:txBody>
      </p:sp>
    </p:spTree>
    <p:extLst>
      <p:ext uri="{BB962C8B-B14F-4D97-AF65-F5344CB8AC3E}">
        <p14:creationId xmlns:p14="http://schemas.microsoft.com/office/powerpoint/2010/main" val="3324498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Integration Tests = Easy to Understand, Simple to Interface out.</a:t>
            </a:r>
          </a:p>
          <a:p>
            <a:r>
              <a:rPr lang="en-AU" b="1" dirty="0"/>
              <a:t>Test Create Folder, Save File etc… Not business logic e.g. Resize Image, Save To Folder</a:t>
            </a:r>
          </a:p>
          <a:p>
            <a:endParaRPr lang="en-AU" b="1" dirty="0"/>
          </a:p>
          <a:p>
            <a:r>
              <a:rPr lang="en-AU" b="1" dirty="0"/>
              <a:t>Complex Problem – </a:t>
            </a:r>
          </a:p>
          <a:p>
            <a:r>
              <a:rPr lang="en-AU" b="1" dirty="0"/>
              <a:t>Price / Order Calculators</a:t>
            </a:r>
          </a:p>
          <a:p>
            <a:r>
              <a:rPr lang="en-AU" b="1" dirty="0"/>
              <a:t>HR -&gt; Process Shifts -&gt; Payslip -&gt; Process Bank File</a:t>
            </a:r>
          </a:p>
          <a:p>
            <a:r>
              <a:rPr lang="en-AU" b="1" dirty="0"/>
              <a:t>Alert / Notification Systems</a:t>
            </a:r>
          </a:p>
          <a:p>
            <a:r>
              <a:rPr lang="en-AU" b="1" dirty="0"/>
              <a:t>Workflows (Bug Tracking, Requestioning Approval)</a:t>
            </a:r>
          </a:p>
          <a:p>
            <a:r>
              <a:rPr lang="en-AU" b="1" dirty="0"/>
              <a:t>Queue Systems</a:t>
            </a:r>
          </a:p>
          <a:p>
            <a:r>
              <a:rPr lang="en-AU" b="1" dirty="0"/>
              <a:t>Importing Files (Xml, </a:t>
            </a:r>
            <a:r>
              <a:rPr lang="en-AU" b="1" dirty="0" err="1"/>
              <a:t>Json</a:t>
            </a:r>
            <a:r>
              <a:rPr lang="en-AU" b="1" dirty="0"/>
              <a:t>, CSV)</a:t>
            </a:r>
          </a:p>
          <a:p>
            <a:r>
              <a:rPr lang="en-AU" b="1" dirty="0"/>
              <a:t>Validation Systems</a:t>
            </a:r>
          </a:p>
          <a:p>
            <a:r>
              <a:rPr lang="en-AU" b="1" dirty="0"/>
              <a:t>Authentication Processes</a:t>
            </a:r>
          </a:p>
          <a:p>
            <a:r>
              <a:rPr lang="en-AU" b="1" dirty="0"/>
              <a:t>Flight Booking – Traveling Salesman Problem</a:t>
            </a:r>
          </a:p>
          <a:p>
            <a:r>
              <a:rPr lang="en-AU" b="1" dirty="0"/>
              <a:t>Expert Systems</a:t>
            </a:r>
          </a:p>
          <a:p>
            <a:endParaRPr lang="en-AU" b="0" dirty="0"/>
          </a:p>
          <a:p>
            <a:r>
              <a:rPr lang="en-AU" b="0" dirty="0"/>
              <a:t>Trying to teach juniors to learn test driven I tend to start with something really simple, where they know the solution and in theory can write tests that explain it simply. For example interfacing out your local file system implementation. Doing this also means when you have other tests that need the local file system you have a nice clean and tidy interface to it that you can then implement with mocks or stubs.</a:t>
            </a:r>
          </a:p>
          <a:p>
            <a:endParaRPr lang="en-AU" b="0" dirty="0"/>
          </a:p>
          <a:p>
            <a:r>
              <a:rPr lang="en-AU" b="0" dirty="0"/>
              <a:t>A word of warning, write the interface to the file system, e.g. Create Folder, Save File. Don’t implement your business logic e.g. I need to resize and image and save it to a specific folder, that’s another layer of tests.</a:t>
            </a:r>
          </a:p>
          <a:p>
            <a:endParaRPr lang="en-AU" b="0" dirty="0"/>
          </a:p>
          <a:p>
            <a:endParaRPr lang="en-AU" b="0" dirty="0"/>
          </a:p>
          <a:p>
            <a:r>
              <a:rPr lang="en-AU" b="0" dirty="0"/>
              <a:t>Some examples of where I have used Unit Tests in my career are:</a:t>
            </a:r>
          </a:p>
          <a:p>
            <a:r>
              <a:rPr lang="en-AU" b="0" dirty="0"/>
              <a:t>Price / Order Calculators</a:t>
            </a:r>
          </a:p>
          <a:p>
            <a:r>
              <a:rPr lang="en-AU" b="0" dirty="0"/>
              <a:t>HR -&gt; Process Shifts -&gt; Payslip -&gt; Process Bank File</a:t>
            </a:r>
          </a:p>
          <a:p>
            <a:r>
              <a:rPr lang="en-AU" b="0" dirty="0"/>
              <a:t>Alert / Notification Systems</a:t>
            </a:r>
          </a:p>
          <a:p>
            <a:r>
              <a:rPr lang="en-AU" b="0" dirty="0"/>
              <a:t>Workflows (Bug Tracking, Requestioning Approval)</a:t>
            </a:r>
          </a:p>
          <a:p>
            <a:r>
              <a:rPr lang="en-AU" b="0" dirty="0"/>
              <a:t>Queue Systems</a:t>
            </a:r>
          </a:p>
          <a:p>
            <a:r>
              <a:rPr lang="en-AU" b="0" dirty="0"/>
              <a:t>Importing Files (Xml, Json, CSV)</a:t>
            </a:r>
          </a:p>
          <a:p>
            <a:r>
              <a:rPr lang="en-AU" b="0" dirty="0"/>
              <a:t>Validation Systems</a:t>
            </a:r>
          </a:p>
          <a:p>
            <a:r>
              <a:rPr lang="en-AU" b="0" dirty="0"/>
              <a:t>Authentication Processes</a:t>
            </a:r>
          </a:p>
          <a:p>
            <a:r>
              <a:rPr lang="en-AU" b="0" dirty="0"/>
              <a:t>Flight Booking – Traveling Salesman Problem</a:t>
            </a:r>
          </a:p>
          <a:p>
            <a:r>
              <a:rPr lang="en-AU" b="0" dirty="0"/>
              <a:t>Expert Systems</a:t>
            </a:r>
          </a:p>
          <a:p>
            <a:endParaRPr lang="en-AU" b="0" dirty="0"/>
          </a:p>
          <a:p>
            <a:r>
              <a:rPr lang="en-AU" b="0" dirty="0"/>
              <a:t>Look for these kind of complex problems within the applications you are writing. They should have some complex business logic in them, they should be easy to isolate so you can define the boundaries of your tests. They can be dependant on other libraries or integrations, but you should be able to mock or stub them out.</a:t>
            </a:r>
          </a:p>
          <a:p>
            <a:endParaRPr lang="en-AU" b="0" dirty="0"/>
          </a:p>
          <a:p>
            <a:endParaRPr lang="en-AU" b="0" dirty="0"/>
          </a:p>
          <a:p>
            <a:endParaRPr lang="en-AU" b="0" dirty="0"/>
          </a:p>
          <a:p>
            <a:endParaRPr lang="en-AU" b="0" dirty="0"/>
          </a:p>
        </p:txBody>
      </p:sp>
      <p:sp>
        <p:nvSpPr>
          <p:cNvPr id="4" name="Slide Number Placeholder 3"/>
          <p:cNvSpPr>
            <a:spLocks noGrp="1"/>
          </p:cNvSpPr>
          <p:nvPr>
            <p:ph type="sldNum" sz="quarter" idx="10"/>
          </p:nvPr>
        </p:nvSpPr>
        <p:spPr/>
        <p:txBody>
          <a:bodyPr/>
          <a:lstStyle/>
          <a:p>
            <a:fld id="{406952BA-80B8-4541-A308-4338B0EBE1A6}" type="slidenum">
              <a:rPr lang="en-AU" smtClean="0"/>
              <a:t>35</a:t>
            </a:fld>
            <a:endParaRPr lang="en-AU"/>
          </a:p>
        </p:txBody>
      </p:sp>
    </p:spTree>
    <p:extLst>
      <p:ext uri="{BB962C8B-B14F-4D97-AF65-F5344CB8AC3E}">
        <p14:creationId xmlns:p14="http://schemas.microsoft.com/office/powerpoint/2010/main" val="1000839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Verbatim</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Low hanging fruit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Emergent Design = You need to do it, cant learn it from watching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This is what we have covered and I would hope by the end of this you can start to see the approach that I take to test driven development. I don’t use it as a golden hammer, I pick the low hanging fruit and leverage it to solve complex business problems. I think this is where test driven really shines and should be added to every developers toolbox.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dirty="0"/>
              <a:t>Emergent design is a big one, and something that has to be done, it can’t really be shown effectively. You need to get in there and start writing code.</a:t>
            </a:r>
          </a:p>
        </p:txBody>
      </p:sp>
      <p:sp>
        <p:nvSpPr>
          <p:cNvPr id="4" name="Slide Number Placeholder 3"/>
          <p:cNvSpPr>
            <a:spLocks noGrp="1"/>
          </p:cNvSpPr>
          <p:nvPr>
            <p:ph type="sldNum" sz="quarter" idx="10"/>
          </p:nvPr>
        </p:nvSpPr>
        <p:spPr/>
        <p:txBody>
          <a:bodyPr/>
          <a:lstStyle/>
          <a:p>
            <a:fld id="{406952BA-80B8-4541-A308-4338B0EBE1A6}" type="slidenum">
              <a:rPr lang="en-AU" smtClean="0"/>
              <a:t>36</a:t>
            </a:fld>
            <a:endParaRPr lang="en-AU"/>
          </a:p>
        </p:txBody>
      </p:sp>
    </p:spTree>
    <p:extLst>
      <p:ext uri="{BB962C8B-B14F-4D97-AF65-F5344CB8AC3E}">
        <p14:creationId xmlns:p14="http://schemas.microsoft.com/office/powerpoint/2010/main" val="1612311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Love TDD</a:t>
            </a:r>
          </a:p>
          <a:p>
            <a:r>
              <a:rPr lang="en-AU" b="1" dirty="0"/>
              <a:t>Examples. Struggled, Start With Kent.</a:t>
            </a:r>
          </a:p>
          <a:p>
            <a:r>
              <a:rPr lang="en-AU" b="1" dirty="0"/>
              <a:t>Verbatim</a:t>
            </a:r>
          </a:p>
          <a:p>
            <a:r>
              <a:rPr lang="en-AU" b="1" dirty="0"/>
              <a:t>Thank You</a:t>
            </a:r>
          </a:p>
          <a:p>
            <a:endParaRPr lang="en-AU" b="1" dirty="0"/>
          </a:p>
          <a:p>
            <a:r>
              <a:rPr lang="en-AU" b="1" dirty="0"/>
              <a:t>QUESTIONS…</a:t>
            </a:r>
          </a:p>
          <a:p>
            <a:endParaRPr lang="en-AU" dirty="0"/>
          </a:p>
          <a:p>
            <a:r>
              <a:rPr lang="en-AU" dirty="0"/>
              <a:t>I love TDD and I hope that I showed that in this presentation. </a:t>
            </a:r>
          </a:p>
          <a:p>
            <a:endParaRPr lang="en-AU" dirty="0"/>
          </a:p>
          <a:p>
            <a:r>
              <a:rPr lang="en-AU" dirty="0"/>
              <a:t>Reading material. I would suggest starting with Kent Becks TDD by example. It’s a bit hard reading but there are some gems in there. I struggled to find material apart from that to be honest.</a:t>
            </a:r>
          </a:p>
          <a:p>
            <a:endParaRPr lang="en-AU" dirty="0"/>
          </a:p>
          <a:p>
            <a:r>
              <a:rPr lang="en-AU" dirty="0"/>
              <a:t>Wow, you read this far? </a:t>
            </a:r>
          </a:p>
          <a:p>
            <a:r>
              <a:rPr lang="en-AU" dirty="0"/>
              <a:t>https://www.youtube.com/watch?v=T1XgFsitnQw</a:t>
            </a:r>
          </a:p>
          <a:p>
            <a:endParaRPr lang="en-AU" dirty="0"/>
          </a:p>
          <a:p>
            <a:endParaRPr lang="en-AU" dirty="0"/>
          </a:p>
          <a:p>
            <a:endParaRPr lang="en-AU" dirty="0"/>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37</a:t>
            </a:fld>
            <a:endParaRPr lang="en-AU"/>
          </a:p>
        </p:txBody>
      </p:sp>
    </p:spTree>
    <p:extLst>
      <p:ext uri="{BB962C8B-B14F-4D97-AF65-F5344CB8AC3E}">
        <p14:creationId xmlns:p14="http://schemas.microsoft.com/office/powerpoint/2010/main" val="410779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1999 Ken Beck &amp; Martin Fowler | Rediscovered TDD</a:t>
            </a:r>
          </a:p>
          <a:p>
            <a:r>
              <a:rPr lang="en-US" b="1" dirty="0"/>
              <a:t>Popular early 2000</a:t>
            </a:r>
          </a:p>
          <a:p>
            <a:r>
              <a:rPr lang="en-US" b="1" dirty="0"/>
              <a:t>Backlash (TDD Easy to understand and hard to master)</a:t>
            </a:r>
          </a:p>
          <a:p>
            <a:endParaRPr lang="en-US" dirty="0"/>
          </a:p>
          <a:p>
            <a:r>
              <a:rPr lang="en-US" dirty="0"/>
              <a:t>So in 1999 Ken Beck and Martin Fowler released a book, Ken Beck claimed to have rediscovered TDD</a:t>
            </a:r>
          </a:p>
          <a:p>
            <a:r>
              <a:rPr lang="en-AU" dirty="0"/>
              <a:t>It became very popular in the early 2000s, </a:t>
            </a:r>
          </a:p>
          <a:p>
            <a:endParaRPr lang="en-AU" dirty="0"/>
          </a:p>
          <a:p>
            <a:r>
              <a:rPr lang="en-AU" dirty="0"/>
              <a:t>then had a bit of a backlash which it still suffers from today because TDD is easy to understand but hard to master.</a:t>
            </a:r>
          </a:p>
        </p:txBody>
      </p:sp>
      <p:sp>
        <p:nvSpPr>
          <p:cNvPr id="4" name="Slide Number Placeholder 3"/>
          <p:cNvSpPr>
            <a:spLocks noGrp="1"/>
          </p:cNvSpPr>
          <p:nvPr>
            <p:ph type="sldNum" sz="quarter" idx="10"/>
          </p:nvPr>
        </p:nvSpPr>
        <p:spPr/>
        <p:txBody>
          <a:bodyPr/>
          <a:lstStyle/>
          <a:p>
            <a:fld id="{406952BA-80B8-4541-A308-4338B0EBE1A6}" type="slidenum">
              <a:rPr lang="en-AU" smtClean="0"/>
              <a:t>4</a:t>
            </a:fld>
            <a:endParaRPr lang="en-AU"/>
          </a:p>
        </p:txBody>
      </p:sp>
    </p:spTree>
    <p:extLst>
      <p:ext uri="{BB962C8B-B14F-4D97-AF65-F5344CB8AC3E}">
        <p14:creationId xmlns:p14="http://schemas.microsoft.com/office/powerpoint/2010/main" val="3056855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PLOT TWIST: IMHO TDD Not Golden Hammer | Low Hanging Fruit | Some good examples</a:t>
            </a:r>
          </a:p>
          <a:p>
            <a:endParaRPr lang="en-AU" b="1" dirty="0"/>
          </a:p>
          <a:p>
            <a:pPr marL="171450" indent="-171450">
              <a:buFont typeface="Arial" panose="020B0604020202020204" pitchFamily="34" charset="0"/>
              <a:buChar char="•"/>
            </a:pPr>
            <a:r>
              <a:rPr lang="en-AU" b="1" dirty="0"/>
              <a:t>POS System – Adult | 4 Programmers | 1 Full Time | 26000 Combinations | Rewrite | 1000 exhaustive tests | Messy Code | Shipped It | 1 Year</a:t>
            </a:r>
          </a:p>
          <a:p>
            <a:pPr marL="171450" indent="-171450">
              <a:buFont typeface="Arial" panose="020B0604020202020204" pitchFamily="34" charset="0"/>
              <a:buChar char="•"/>
            </a:pPr>
            <a:r>
              <a:rPr lang="en-AU" b="1" dirty="0"/>
              <a:t>Mc Donald’s Payroll – Retail Award, McDonalds Award | 100 page Document | 13 Rules | 86 Tests | TDD Engine | Boss 5-10 years? | 6 months</a:t>
            </a:r>
          </a:p>
          <a:p>
            <a:pPr marL="171450" indent="-171450">
              <a:buFont typeface="Arial" panose="020B0604020202020204" pitchFamily="34" charset="0"/>
              <a:buChar char="•"/>
            </a:pPr>
            <a:r>
              <a:rPr lang="en-AU" b="1" dirty="0"/>
              <a:t>Html Templating Engine | IF | LOOPS</a:t>
            </a:r>
          </a:p>
          <a:p>
            <a:pPr marL="171450" indent="-171450">
              <a:buFont typeface="Arial" panose="020B0604020202020204" pitchFamily="34" charset="0"/>
              <a:buChar char="•"/>
            </a:pPr>
            <a:r>
              <a:rPr lang="en-AU" b="1" dirty="0"/>
              <a:t>Workflow Engine</a:t>
            </a:r>
          </a:p>
          <a:p>
            <a:pPr marL="171450" indent="-171450">
              <a:buFont typeface="Arial" panose="020B0604020202020204" pitchFamily="34" charset="0"/>
              <a:buChar char="•"/>
            </a:pPr>
            <a:r>
              <a:rPr lang="en-AU" b="1" dirty="0"/>
              <a:t>Writing Authentication System</a:t>
            </a:r>
          </a:p>
          <a:p>
            <a:endParaRPr lang="en-AU" b="1" dirty="0"/>
          </a:p>
          <a:p>
            <a:r>
              <a:rPr lang="en-AU" b="1" dirty="0"/>
              <a:t>Pattern | TDD Shines | Complex Problems | Easily Isolated</a:t>
            </a:r>
          </a:p>
          <a:p>
            <a:endParaRPr lang="en-AU" b="1" dirty="0"/>
          </a:p>
          <a:p>
            <a:r>
              <a:rPr lang="en-AU" b="1" dirty="0"/>
              <a:t>So How to do TDD?</a:t>
            </a:r>
          </a:p>
          <a:p>
            <a:endParaRPr lang="en-AU" dirty="0"/>
          </a:p>
          <a:p>
            <a:r>
              <a:rPr lang="en-AU" dirty="0"/>
              <a:t>IMHO TDD is not really a golden hammer. But for some problems it can provide an amazing result.</a:t>
            </a:r>
          </a:p>
          <a:p>
            <a:endParaRPr lang="en-AU" dirty="0"/>
          </a:p>
          <a:p>
            <a:r>
              <a:rPr lang="en-AU" dirty="0"/>
              <a:t>[TODO: Could expand this into 2 more slides]</a:t>
            </a:r>
          </a:p>
          <a:p>
            <a:endParaRPr lang="en-AU" dirty="0"/>
          </a:p>
          <a:p>
            <a:r>
              <a:rPr lang="en-AU" dirty="0"/>
              <a:t>In my career I have 2 examples of when TDD really paid off.</a:t>
            </a:r>
          </a:p>
          <a:p>
            <a:r>
              <a:rPr lang="en-AU" dirty="0"/>
              <a:t>POS system. </a:t>
            </a:r>
          </a:p>
          <a:p>
            <a:r>
              <a:rPr lang="en-AU" dirty="0"/>
              <a:t>One programmer pretty much employed full time to take care of the pricing module of the POS system.</a:t>
            </a:r>
          </a:p>
          <a:p>
            <a:r>
              <a:rPr lang="en-AU" dirty="0" err="1"/>
              <a:t>Specced</a:t>
            </a:r>
            <a:r>
              <a:rPr lang="en-AU" dirty="0"/>
              <a:t> it out in a week with the principle and the development manager</a:t>
            </a:r>
          </a:p>
          <a:p>
            <a:r>
              <a:rPr lang="en-AU" dirty="0"/>
              <a:t>Spent a week working out how the rules effected the final outcome, and that there were 26000 combinations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Wrote some tests, exhaustive tests (I wouldn’t do it that way now)</a:t>
            </a:r>
          </a:p>
          <a:p>
            <a:r>
              <a:rPr lang="en-AU" dirty="0"/>
              <a:t>Deleted all the production code.</a:t>
            </a:r>
          </a:p>
          <a:p>
            <a:r>
              <a:rPr lang="en-AU" dirty="0"/>
              <a:t>Rewrote it in 2 hours.</a:t>
            </a:r>
          </a:p>
          <a:p>
            <a:r>
              <a:rPr lang="en-AU" dirty="0"/>
              <a:t>I left, 1 year later there was 1 bug that was found as we didn’t quite get the analysis correct. The code was 100% right.</a:t>
            </a:r>
          </a:p>
          <a:p>
            <a:endParaRPr lang="en-AU" dirty="0"/>
          </a:p>
          <a:p>
            <a:r>
              <a:rPr lang="en-AU" dirty="0"/>
              <a:t>Payroll System. </a:t>
            </a:r>
          </a:p>
          <a:p>
            <a:r>
              <a:rPr lang="en-AU" dirty="0"/>
              <a:t>McDonalds Award. </a:t>
            </a:r>
          </a:p>
          <a:p>
            <a:r>
              <a:rPr lang="en-AU" dirty="0"/>
              <a:t>100 page documents.</a:t>
            </a:r>
          </a:p>
          <a:p>
            <a:r>
              <a:rPr lang="en-AU" dirty="0"/>
              <a:t>Reduce it to 13 simple rules.</a:t>
            </a:r>
          </a:p>
          <a:p>
            <a:r>
              <a:rPr lang="en-AU" dirty="0"/>
              <a:t>Wrote tests for each rule in true TDD, quickly expanded into a rules engine. </a:t>
            </a:r>
          </a:p>
          <a:p>
            <a:r>
              <a:rPr lang="en-AU" dirty="0"/>
              <a:t>86 Tests</a:t>
            </a:r>
          </a:p>
          <a:p>
            <a:endParaRPr lang="en-AU" dirty="0"/>
          </a:p>
          <a:p>
            <a:r>
              <a:rPr lang="en-AU" dirty="0"/>
              <a:t>Spent 3 months telling the boss I had solved the problem he still didn’t believe me.</a:t>
            </a:r>
          </a:p>
          <a:p>
            <a:endParaRPr lang="en-AU" dirty="0"/>
          </a:p>
          <a:p>
            <a:r>
              <a:rPr lang="en-AU" dirty="0"/>
              <a:t>These kind of complex problems is where test driven can really shine.</a:t>
            </a:r>
          </a:p>
          <a:p>
            <a:endParaRPr lang="en-AU" dirty="0"/>
          </a:p>
        </p:txBody>
      </p:sp>
      <p:sp>
        <p:nvSpPr>
          <p:cNvPr id="4" name="Slide Number Placeholder 3"/>
          <p:cNvSpPr>
            <a:spLocks noGrp="1"/>
          </p:cNvSpPr>
          <p:nvPr>
            <p:ph type="sldNum" sz="quarter" idx="10"/>
          </p:nvPr>
        </p:nvSpPr>
        <p:spPr/>
        <p:txBody>
          <a:bodyPr/>
          <a:lstStyle/>
          <a:p>
            <a:fld id="{406952BA-80B8-4541-A308-4338B0EBE1A6}" type="slidenum">
              <a:rPr lang="en-AU" smtClean="0"/>
              <a:t>5</a:t>
            </a:fld>
            <a:endParaRPr lang="en-AU"/>
          </a:p>
        </p:txBody>
      </p:sp>
    </p:spTree>
    <p:extLst>
      <p:ext uri="{BB962C8B-B14F-4D97-AF65-F5344CB8AC3E}">
        <p14:creationId xmlns:p14="http://schemas.microsoft.com/office/powerpoint/2010/main" val="24790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V</a:t>
            </a:r>
            <a:r>
              <a:rPr lang="en-AU" sz="1200" b="1" i="0" kern="1200" dirty="0">
                <a:solidFill>
                  <a:schemeClr val="tx1"/>
                </a:solidFill>
                <a:effectLst/>
                <a:latin typeface="+mn-lt"/>
                <a:ea typeface="+mn-ea"/>
                <a:cs typeface="+mn-cs"/>
              </a:rPr>
              <a:t>erbatim | I will explain</a:t>
            </a:r>
            <a:endParaRPr lang="en-AU" b="1" dirty="0"/>
          </a:p>
        </p:txBody>
      </p:sp>
      <p:sp>
        <p:nvSpPr>
          <p:cNvPr id="4" name="Slide Number Placeholder 3"/>
          <p:cNvSpPr>
            <a:spLocks noGrp="1"/>
          </p:cNvSpPr>
          <p:nvPr>
            <p:ph type="sldNum" sz="quarter" idx="10"/>
          </p:nvPr>
        </p:nvSpPr>
        <p:spPr/>
        <p:txBody>
          <a:bodyPr/>
          <a:lstStyle/>
          <a:p>
            <a:fld id="{406952BA-80B8-4541-A308-4338B0EBE1A6}" type="slidenum">
              <a:rPr lang="en-AU" smtClean="0"/>
              <a:t>6</a:t>
            </a:fld>
            <a:endParaRPr lang="en-AU"/>
          </a:p>
        </p:txBody>
      </p:sp>
    </p:spTree>
    <p:extLst>
      <p:ext uri="{BB962C8B-B14F-4D97-AF65-F5344CB8AC3E}">
        <p14:creationId xmlns:p14="http://schemas.microsoft.com/office/powerpoint/2010/main" val="1612002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Arrange = 8 year old story, Price Calculator KISS, Emergent Design. Shopping Cart</a:t>
            </a:r>
          </a:p>
          <a:p>
            <a:r>
              <a:rPr lang="en-AU" b="1" dirty="0"/>
              <a:t>Act = 1 line</a:t>
            </a:r>
          </a:p>
          <a:p>
            <a:r>
              <a:rPr lang="en-AU" b="1" dirty="0"/>
              <a:t>Assert = Aim for 1 assert per test</a:t>
            </a:r>
          </a:p>
          <a:p>
            <a:endParaRPr lang="en-AU" dirty="0"/>
          </a:p>
          <a:p>
            <a:r>
              <a:rPr lang="en-AU" dirty="0"/>
              <a:t>Imagine your trying to explain your application broken down into segments to an 8 year old. Kind of like user stories, but simpler.</a:t>
            </a:r>
          </a:p>
          <a:p>
            <a:r>
              <a:rPr lang="en-AU" dirty="0"/>
              <a:t>Arrange: So KISS. As you can see a point of sale system’s price calculator isn’t this simple. </a:t>
            </a:r>
          </a:p>
          <a:p>
            <a:r>
              <a:rPr lang="en-AU" dirty="0"/>
              <a:t>Act: One line of code, make it obvious to the reader what you are testing.</a:t>
            </a:r>
          </a:p>
          <a:p>
            <a:endParaRPr lang="en-AU" dirty="0"/>
          </a:p>
          <a:p>
            <a:r>
              <a:rPr lang="en-AU" dirty="0"/>
              <a:t>* Assert: Aim for 1 assert per test, this is the rule, but for simplicity rules can be broken. </a:t>
            </a:r>
          </a:p>
        </p:txBody>
      </p:sp>
      <p:sp>
        <p:nvSpPr>
          <p:cNvPr id="4" name="Slide Number Placeholder 3"/>
          <p:cNvSpPr>
            <a:spLocks noGrp="1"/>
          </p:cNvSpPr>
          <p:nvPr>
            <p:ph type="sldNum" sz="quarter" idx="10"/>
          </p:nvPr>
        </p:nvSpPr>
        <p:spPr/>
        <p:txBody>
          <a:bodyPr/>
          <a:lstStyle/>
          <a:p>
            <a:fld id="{406952BA-80B8-4541-A308-4338B0EBE1A6}" type="slidenum">
              <a:rPr lang="en-AU" smtClean="0"/>
              <a:t>7</a:t>
            </a:fld>
            <a:endParaRPr lang="en-AU"/>
          </a:p>
        </p:txBody>
      </p:sp>
    </p:spTree>
    <p:extLst>
      <p:ext uri="{BB962C8B-B14F-4D97-AF65-F5344CB8AC3E}">
        <p14:creationId xmlns:p14="http://schemas.microsoft.com/office/powerpoint/2010/main" val="4107096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Verbatim</a:t>
            </a:r>
          </a:p>
          <a:p>
            <a:r>
              <a:rPr lang="en-AU" b="1" dirty="0"/>
              <a:t>What are you testing? Sometimes there is an exception.</a:t>
            </a:r>
          </a:p>
          <a:p>
            <a:r>
              <a:rPr lang="en-AU" b="1" dirty="0"/>
              <a:t>Official Guide all tests.</a:t>
            </a:r>
            <a:endParaRPr lang="en-AU" dirty="0"/>
          </a:p>
          <a:p>
            <a:endParaRPr lang="en-AU" dirty="0"/>
          </a:p>
          <a:p>
            <a:r>
              <a:rPr lang="en-AU" dirty="0"/>
              <a:t>If the test doesn’t fail, what are you testing? Do it this way to start… </a:t>
            </a:r>
          </a:p>
          <a:p>
            <a:endParaRPr lang="en-AU" dirty="0"/>
          </a:p>
          <a:p>
            <a:r>
              <a:rPr lang="en-AU" dirty="0"/>
              <a:t>But as you get more advanced, sometimes it’s easier to write the algorithm then backtrack and assure you have the appropriate tests. This is dangerous and you could end up with code you don’t need.</a:t>
            </a:r>
          </a:p>
          <a:p>
            <a:endParaRPr lang="en-AU" dirty="0"/>
          </a:p>
          <a:p>
            <a:r>
              <a:rPr lang="en-AU" dirty="0"/>
              <a:t>The “official guide” recommends running all tests. If you had to change production code to write the test, then sure run all tests.</a:t>
            </a:r>
          </a:p>
        </p:txBody>
      </p:sp>
      <p:sp>
        <p:nvSpPr>
          <p:cNvPr id="4" name="Slide Number Placeholder 3"/>
          <p:cNvSpPr>
            <a:spLocks noGrp="1"/>
          </p:cNvSpPr>
          <p:nvPr>
            <p:ph type="sldNum" sz="quarter" idx="10"/>
          </p:nvPr>
        </p:nvSpPr>
        <p:spPr/>
        <p:txBody>
          <a:bodyPr/>
          <a:lstStyle/>
          <a:p>
            <a:fld id="{406952BA-80B8-4541-A308-4338B0EBE1A6}" type="slidenum">
              <a:rPr lang="en-AU" smtClean="0"/>
              <a:t>8</a:t>
            </a:fld>
            <a:endParaRPr lang="en-AU"/>
          </a:p>
        </p:txBody>
      </p:sp>
    </p:spTree>
    <p:extLst>
      <p:ext uri="{BB962C8B-B14F-4D97-AF65-F5344CB8AC3E}">
        <p14:creationId xmlns:p14="http://schemas.microsoft.com/office/powerpoint/2010/main" val="376205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Smart Arse 11.95</a:t>
            </a:r>
          </a:p>
          <a:p>
            <a:endParaRPr lang="en-AU" dirty="0"/>
          </a:p>
          <a:p>
            <a:r>
              <a:rPr lang="en-AU" dirty="0"/>
              <a:t>YANGI: Only write enough code to make the test pass. </a:t>
            </a:r>
          </a:p>
          <a:p>
            <a:endParaRPr lang="en-AU" dirty="0"/>
          </a:p>
          <a:p>
            <a:r>
              <a:rPr lang="en-AU" dirty="0"/>
              <a:t>But, don’t be a smart arse and just return 11.95… It will just create more work. E.g. you will need to write a 2</a:t>
            </a:r>
            <a:r>
              <a:rPr lang="en-AU" baseline="30000" dirty="0"/>
              <a:t>nd</a:t>
            </a:r>
            <a:r>
              <a:rPr lang="en-AU" dirty="0"/>
              <a:t> test to prove that the method doesn’t just return 11.95.</a:t>
            </a:r>
          </a:p>
          <a:p>
            <a:endParaRPr lang="en-AU" dirty="0"/>
          </a:p>
          <a:p>
            <a:r>
              <a:rPr lang="en-AU" dirty="0"/>
              <a:t>You will find it done this way in examples, but I think it is a slight miss-interpretation of the original ideas. But when your starting out, do it this way.</a:t>
            </a:r>
          </a:p>
        </p:txBody>
      </p:sp>
      <p:sp>
        <p:nvSpPr>
          <p:cNvPr id="4" name="Slide Number Placeholder 3"/>
          <p:cNvSpPr>
            <a:spLocks noGrp="1"/>
          </p:cNvSpPr>
          <p:nvPr>
            <p:ph type="sldNum" sz="quarter" idx="10"/>
          </p:nvPr>
        </p:nvSpPr>
        <p:spPr/>
        <p:txBody>
          <a:bodyPr/>
          <a:lstStyle/>
          <a:p>
            <a:fld id="{406952BA-80B8-4541-A308-4338B0EBE1A6}" type="slidenum">
              <a:rPr lang="en-AU" smtClean="0"/>
              <a:t>9</a:t>
            </a:fld>
            <a:endParaRPr lang="en-AU"/>
          </a:p>
        </p:txBody>
      </p:sp>
    </p:spTree>
    <p:extLst>
      <p:ext uri="{BB962C8B-B14F-4D97-AF65-F5344CB8AC3E}">
        <p14:creationId xmlns:p14="http://schemas.microsoft.com/office/powerpoint/2010/main" val="2125292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41C2-BD86-428D-8B2F-09A19E505F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AD82F55-4225-4EBB-9861-9433C259E8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00028E4-5E4D-4A52-B4ED-6809AD2E58AB}"/>
              </a:ext>
            </a:extLst>
          </p:cNvPr>
          <p:cNvSpPr>
            <a:spLocks noGrp="1"/>
          </p:cNvSpPr>
          <p:nvPr>
            <p:ph type="dt" sz="half" idx="10"/>
          </p:nvPr>
        </p:nvSpPr>
        <p:spPr/>
        <p:txBody>
          <a:bodyPr/>
          <a:lstStyle/>
          <a:p>
            <a:fld id="{7353DB3B-488C-4107-AF55-F3558AC15F8F}" type="datetimeFigureOut">
              <a:rPr lang="en-AU" smtClean="0"/>
              <a:t>13/05/2022</a:t>
            </a:fld>
            <a:endParaRPr lang="en-AU"/>
          </a:p>
        </p:txBody>
      </p:sp>
      <p:sp>
        <p:nvSpPr>
          <p:cNvPr id="5" name="Footer Placeholder 4">
            <a:extLst>
              <a:ext uri="{FF2B5EF4-FFF2-40B4-BE49-F238E27FC236}">
                <a16:creationId xmlns:a16="http://schemas.microsoft.com/office/drawing/2014/main" id="{5CA96F7F-EE11-4AEF-9A49-3E3226ABB1B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72DF4AE-EEE2-4ABC-963C-D51C16374A2A}"/>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27513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B556-EBEF-4774-A797-EDBE6485454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66036F-A9A6-468D-B109-AFF5259978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E541B76-8ED8-49C1-B126-E874F271E293}"/>
              </a:ext>
            </a:extLst>
          </p:cNvPr>
          <p:cNvSpPr>
            <a:spLocks noGrp="1"/>
          </p:cNvSpPr>
          <p:nvPr>
            <p:ph type="dt" sz="half" idx="10"/>
          </p:nvPr>
        </p:nvSpPr>
        <p:spPr/>
        <p:txBody>
          <a:bodyPr/>
          <a:lstStyle/>
          <a:p>
            <a:fld id="{7353DB3B-488C-4107-AF55-F3558AC15F8F}" type="datetimeFigureOut">
              <a:rPr lang="en-AU" smtClean="0"/>
              <a:t>13/05/2022</a:t>
            </a:fld>
            <a:endParaRPr lang="en-AU"/>
          </a:p>
        </p:txBody>
      </p:sp>
      <p:sp>
        <p:nvSpPr>
          <p:cNvPr id="5" name="Footer Placeholder 4">
            <a:extLst>
              <a:ext uri="{FF2B5EF4-FFF2-40B4-BE49-F238E27FC236}">
                <a16:creationId xmlns:a16="http://schemas.microsoft.com/office/drawing/2014/main" id="{97C7F526-DCB5-4312-B3C0-FBF7A55EA5F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C67DB72-5477-416E-96D0-D2AF3C774C31}"/>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1017191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CF216A-4DEE-4F24-8B53-9052620309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16F9BC8-96C5-4444-8E79-358D1B1596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CB1292B-D3E7-494E-AE90-CB36FDC3A21C}"/>
              </a:ext>
            </a:extLst>
          </p:cNvPr>
          <p:cNvSpPr>
            <a:spLocks noGrp="1"/>
          </p:cNvSpPr>
          <p:nvPr>
            <p:ph type="dt" sz="half" idx="10"/>
          </p:nvPr>
        </p:nvSpPr>
        <p:spPr/>
        <p:txBody>
          <a:bodyPr/>
          <a:lstStyle/>
          <a:p>
            <a:fld id="{7353DB3B-488C-4107-AF55-F3558AC15F8F}" type="datetimeFigureOut">
              <a:rPr lang="en-AU" smtClean="0"/>
              <a:t>13/05/2022</a:t>
            </a:fld>
            <a:endParaRPr lang="en-AU"/>
          </a:p>
        </p:txBody>
      </p:sp>
      <p:sp>
        <p:nvSpPr>
          <p:cNvPr id="5" name="Footer Placeholder 4">
            <a:extLst>
              <a:ext uri="{FF2B5EF4-FFF2-40B4-BE49-F238E27FC236}">
                <a16:creationId xmlns:a16="http://schemas.microsoft.com/office/drawing/2014/main" id="{29E046FE-AFF0-4191-BA85-82FFA57BDA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2DC884-E831-4968-9C48-939979BD85E8}"/>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109346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7ADC-AB64-4CC7-A0BB-FFDA19A4299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0ED9DBC-36DF-47A2-9BB1-0BD34D0757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9ED2A02-21B9-4742-8C52-ECC7827D36D8}"/>
              </a:ext>
            </a:extLst>
          </p:cNvPr>
          <p:cNvSpPr>
            <a:spLocks noGrp="1"/>
          </p:cNvSpPr>
          <p:nvPr>
            <p:ph type="dt" sz="half" idx="10"/>
          </p:nvPr>
        </p:nvSpPr>
        <p:spPr/>
        <p:txBody>
          <a:bodyPr/>
          <a:lstStyle/>
          <a:p>
            <a:fld id="{7353DB3B-488C-4107-AF55-F3558AC15F8F}" type="datetimeFigureOut">
              <a:rPr lang="en-AU" smtClean="0"/>
              <a:t>13/05/2022</a:t>
            </a:fld>
            <a:endParaRPr lang="en-AU"/>
          </a:p>
        </p:txBody>
      </p:sp>
      <p:sp>
        <p:nvSpPr>
          <p:cNvPr id="5" name="Footer Placeholder 4">
            <a:extLst>
              <a:ext uri="{FF2B5EF4-FFF2-40B4-BE49-F238E27FC236}">
                <a16:creationId xmlns:a16="http://schemas.microsoft.com/office/drawing/2014/main" id="{B49E1C28-FEEF-4A1B-815E-084B855C1FE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95B7ED3-2B0D-4CFB-AAC1-66A0F2E4C334}"/>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180118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C689-6DD8-4E28-804E-9A91E4956F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6B31C21-D114-4ED2-A603-6E6BB6A2B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8DFAFA-DBF4-46EF-A53F-B9547B078BF8}"/>
              </a:ext>
            </a:extLst>
          </p:cNvPr>
          <p:cNvSpPr>
            <a:spLocks noGrp="1"/>
          </p:cNvSpPr>
          <p:nvPr>
            <p:ph type="dt" sz="half" idx="10"/>
          </p:nvPr>
        </p:nvSpPr>
        <p:spPr/>
        <p:txBody>
          <a:bodyPr/>
          <a:lstStyle/>
          <a:p>
            <a:fld id="{7353DB3B-488C-4107-AF55-F3558AC15F8F}" type="datetimeFigureOut">
              <a:rPr lang="en-AU" smtClean="0"/>
              <a:t>13/05/2022</a:t>
            </a:fld>
            <a:endParaRPr lang="en-AU"/>
          </a:p>
        </p:txBody>
      </p:sp>
      <p:sp>
        <p:nvSpPr>
          <p:cNvPr id="5" name="Footer Placeholder 4">
            <a:extLst>
              <a:ext uri="{FF2B5EF4-FFF2-40B4-BE49-F238E27FC236}">
                <a16:creationId xmlns:a16="http://schemas.microsoft.com/office/drawing/2014/main" id="{67323AA6-5203-46DE-819C-C9C0B3A8766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EC308E-2AFE-4F19-ABF6-A5D8515D859F}"/>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81720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33FE-6539-432C-9813-765CEAC819D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66AAB1F-7DC5-47CC-B3FA-E2C339B41A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DDA55FF-A112-417D-B42B-427EA8C2CC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259175B-BC1C-4E38-AC2F-C8358CD5BAA5}"/>
              </a:ext>
            </a:extLst>
          </p:cNvPr>
          <p:cNvSpPr>
            <a:spLocks noGrp="1"/>
          </p:cNvSpPr>
          <p:nvPr>
            <p:ph type="dt" sz="half" idx="10"/>
          </p:nvPr>
        </p:nvSpPr>
        <p:spPr/>
        <p:txBody>
          <a:bodyPr/>
          <a:lstStyle/>
          <a:p>
            <a:fld id="{7353DB3B-488C-4107-AF55-F3558AC15F8F}" type="datetimeFigureOut">
              <a:rPr lang="en-AU" smtClean="0"/>
              <a:t>13/05/2022</a:t>
            </a:fld>
            <a:endParaRPr lang="en-AU"/>
          </a:p>
        </p:txBody>
      </p:sp>
      <p:sp>
        <p:nvSpPr>
          <p:cNvPr id="6" name="Footer Placeholder 5">
            <a:extLst>
              <a:ext uri="{FF2B5EF4-FFF2-40B4-BE49-F238E27FC236}">
                <a16:creationId xmlns:a16="http://schemas.microsoft.com/office/drawing/2014/main" id="{4118D538-647A-499C-A884-DF81C03501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91E098C-BB11-4735-BF72-2C4541D265DE}"/>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229038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921A-97AB-42D5-96A7-C99B6F9F33C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93E012B-1CE2-4F14-97D2-9C7C40C72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B130CD-ED59-4417-8A4D-A8AC9F575C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647FAEF-372B-41A5-B78B-17C1A9558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CC5AEF-0123-4602-B780-F0EB203053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E532A90-FED8-4AA0-98AE-05F1F7192BFE}"/>
              </a:ext>
            </a:extLst>
          </p:cNvPr>
          <p:cNvSpPr>
            <a:spLocks noGrp="1"/>
          </p:cNvSpPr>
          <p:nvPr>
            <p:ph type="dt" sz="half" idx="10"/>
          </p:nvPr>
        </p:nvSpPr>
        <p:spPr/>
        <p:txBody>
          <a:bodyPr/>
          <a:lstStyle/>
          <a:p>
            <a:fld id="{7353DB3B-488C-4107-AF55-F3558AC15F8F}" type="datetimeFigureOut">
              <a:rPr lang="en-AU" smtClean="0"/>
              <a:t>13/05/2022</a:t>
            </a:fld>
            <a:endParaRPr lang="en-AU"/>
          </a:p>
        </p:txBody>
      </p:sp>
      <p:sp>
        <p:nvSpPr>
          <p:cNvPr id="8" name="Footer Placeholder 7">
            <a:extLst>
              <a:ext uri="{FF2B5EF4-FFF2-40B4-BE49-F238E27FC236}">
                <a16:creationId xmlns:a16="http://schemas.microsoft.com/office/drawing/2014/main" id="{2A36167D-A59C-4423-81DF-B62D64D1117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2904A02-D35B-41F3-83C3-8544F8E0DB1F}"/>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385992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C50B-8DDA-4646-A371-E1CAD628922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F1E89F8-CEBC-4F53-8ADB-CDF3527E89CE}"/>
              </a:ext>
            </a:extLst>
          </p:cNvPr>
          <p:cNvSpPr>
            <a:spLocks noGrp="1"/>
          </p:cNvSpPr>
          <p:nvPr>
            <p:ph type="dt" sz="half" idx="10"/>
          </p:nvPr>
        </p:nvSpPr>
        <p:spPr/>
        <p:txBody>
          <a:bodyPr/>
          <a:lstStyle/>
          <a:p>
            <a:fld id="{7353DB3B-488C-4107-AF55-F3558AC15F8F}" type="datetimeFigureOut">
              <a:rPr lang="en-AU" smtClean="0"/>
              <a:t>13/05/2022</a:t>
            </a:fld>
            <a:endParaRPr lang="en-AU"/>
          </a:p>
        </p:txBody>
      </p:sp>
      <p:sp>
        <p:nvSpPr>
          <p:cNvPr id="4" name="Footer Placeholder 3">
            <a:extLst>
              <a:ext uri="{FF2B5EF4-FFF2-40B4-BE49-F238E27FC236}">
                <a16:creationId xmlns:a16="http://schemas.microsoft.com/office/drawing/2014/main" id="{D31234D6-DFF3-4450-A2C7-01A62902908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7FA9F05-637B-48AC-ADBD-24F93B91E555}"/>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385530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602B97-1419-4C1C-AC27-01E57DAF465E}"/>
              </a:ext>
            </a:extLst>
          </p:cNvPr>
          <p:cNvSpPr>
            <a:spLocks noGrp="1"/>
          </p:cNvSpPr>
          <p:nvPr>
            <p:ph type="dt" sz="half" idx="10"/>
          </p:nvPr>
        </p:nvSpPr>
        <p:spPr/>
        <p:txBody>
          <a:bodyPr/>
          <a:lstStyle/>
          <a:p>
            <a:fld id="{7353DB3B-488C-4107-AF55-F3558AC15F8F}" type="datetimeFigureOut">
              <a:rPr lang="en-AU" smtClean="0"/>
              <a:t>13/05/2022</a:t>
            </a:fld>
            <a:endParaRPr lang="en-AU"/>
          </a:p>
        </p:txBody>
      </p:sp>
      <p:sp>
        <p:nvSpPr>
          <p:cNvPr id="3" name="Footer Placeholder 2">
            <a:extLst>
              <a:ext uri="{FF2B5EF4-FFF2-40B4-BE49-F238E27FC236}">
                <a16:creationId xmlns:a16="http://schemas.microsoft.com/office/drawing/2014/main" id="{EB0802AC-B6D8-49E6-92B9-FB16257E0BC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60BCB56-6711-47E1-A8A5-7865A7804002}"/>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376722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55C7-5D3E-4D91-B815-09FAD5842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31D72D2-97B4-4341-80B2-B2834E8D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CA16BC1-C544-4652-A371-8739FC4D7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3BF52B-EB48-4F8F-A293-23EA1F7D3FE2}"/>
              </a:ext>
            </a:extLst>
          </p:cNvPr>
          <p:cNvSpPr>
            <a:spLocks noGrp="1"/>
          </p:cNvSpPr>
          <p:nvPr>
            <p:ph type="dt" sz="half" idx="10"/>
          </p:nvPr>
        </p:nvSpPr>
        <p:spPr/>
        <p:txBody>
          <a:bodyPr/>
          <a:lstStyle/>
          <a:p>
            <a:fld id="{7353DB3B-488C-4107-AF55-F3558AC15F8F}" type="datetimeFigureOut">
              <a:rPr lang="en-AU" smtClean="0"/>
              <a:t>13/05/2022</a:t>
            </a:fld>
            <a:endParaRPr lang="en-AU"/>
          </a:p>
        </p:txBody>
      </p:sp>
      <p:sp>
        <p:nvSpPr>
          <p:cNvPr id="6" name="Footer Placeholder 5">
            <a:extLst>
              <a:ext uri="{FF2B5EF4-FFF2-40B4-BE49-F238E27FC236}">
                <a16:creationId xmlns:a16="http://schemas.microsoft.com/office/drawing/2014/main" id="{C0813741-C50D-402B-B5F7-F2229D0B0D9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A45D1ED-52A5-4821-8B12-68188AD3024A}"/>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163442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6E64-7AAB-462C-98C2-E1791E487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E2F4DB3-49B7-44B0-9F8F-17D61AB59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7D9EF77-F9EA-42EB-9DF2-4E41E43FF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59D614-1285-4D6A-974D-BBCD00D50CEA}"/>
              </a:ext>
            </a:extLst>
          </p:cNvPr>
          <p:cNvSpPr>
            <a:spLocks noGrp="1"/>
          </p:cNvSpPr>
          <p:nvPr>
            <p:ph type="dt" sz="half" idx="10"/>
          </p:nvPr>
        </p:nvSpPr>
        <p:spPr/>
        <p:txBody>
          <a:bodyPr/>
          <a:lstStyle/>
          <a:p>
            <a:fld id="{7353DB3B-488C-4107-AF55-F3558AC15F8F}" type="datetimeFigureOut">
              <a:rPr lang="en-AU" smtClean="0"/>
              <a:t>13/05/2022</a:t>
            </a:fld>
            <a:endParaRPr lang="en-AU"/>
          </a:p>
        </p:txBody>
      </p:sp>
      <p:sp>
        <p:nvSpPr>
          <p:cNvPr id="6" name="Footer Placeholder 5">
            <a:extLst>
              <a:ext uri="{FF2B5EF4-FFF2-40B4-BE49-F238E27FC236}">
                <a16:creationId xmlns:a16="http://schemas.microsoft.com/office/drawing/2014/main" id="{C7F0F6A5-13BC-4ECB-81DE-89670D80E28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58DDD9F-2861-4BFF-9FD9-1545D44875C4}"/>
              </a:ext>
            </a:extLst>
          </p:cNvPr>
          <p:cNvSpPr>
            <a:spLocks noGrp="1"/>
          </p:cNvSpPr>
          <p:nvPr>
            <p:ph type="sldNum" sz="quarter" idx="12"/>
          </p:nvPr>
        </p:nvSpPr>
        <p:spPr/>
        <p:txBody>
          <a:bodyPr/>
          <a:lstStyle/>
          <a:p>
            <a:fld id="{5B559DAC-D6A3-41B5-97EF-74B4776E6FB6}" type="slidenum">
              <a:rPr lang="en-AU" smtClean="0"/>
              <a:t>‹#›</a:t>
            </a:fld>
            <a:endParaRPr lang="en-AU"/>
          </a:p>
        </p:txBody>
      </p:sp>
    </p:spTree>
    <p:extLst>
      <p:ext uri="{BB962C8B-B14F-4D97-AF65-F5344CB8AC3E}">
        <p14:creationId xmlns:p14="http://schemas.microsoft.com/office/powerpoint/2010/main" val="428827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2C1859-37B8-4582-AA5E-07D71F17C0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3BB7CD2-E9CE-4D00-AE05-815CC026FD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127CA16-4BD7-430F-8C99-8AD193CF7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3DB3B-488C-4107-AF55-F3558AC15F8F}" type="datetimeFigureOut">
              <a:rPr lang="en-AU" smtClean="0"/>
              <a:t>13/05/2022</a:t>
            </a:fld>
            <a:endParaRPr lang="en-AU"/>
          </a:p>
        </p:txBody>
      </p:sp>
      <p:sp>
        <p:nvSpPr>
          <p:cNvPr id="5" name="Footer Placeholder 4">
            <a:extLst>
              <a:ext uri="{FF2B5EF4-FFF2-40B4-BE49-F238E27FC236}">
                <a16:creationId xmlns:a16="http://schemas.microsoft.com/office/drawing/2014/main" id="{1C3ACA6C-08A2-40F9-8B18-59EB1244C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CE90ED5-7E1A-46F2-B1A5-34397150A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59DAC-D6A3-41B5-97EF-74B4776E6FB6}" type="slidenum">
              <a:rPr lang="en-AU" smtClean="0"/>
              <a:t>‹#›</a:t>
            </a:fld>
            <a:endParaRPr lang="en-AU"/>
          </a:p>
        </p:txBody>
      </p:sp>
    </p:spTree>
    <p:extLst>
      <p:ext uri="{BB962C8B-B14F-4D97-AF65-F5344CB8AC3E}">
        <p14:creationId xmlns:p14="http://schemas.microsoft.com/office/powerpoint/2010/main" val="2539698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oelVine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martinfowler.com/articles/mocksArentStubs.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JoelViney/CorePaginationExampl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www.youtube.com/watch?v=UON5Rr_CL2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JoelViney/TestDrivenTalk"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s://www.youtube.com/watch?v=UON5Rr_CL2M" TargetMode="External"/><Relationship Id="rId5" Type="http://schemas.openxmlformats.org/officeDocument/2006/relationships/hyperlink" Target="https://github.com/JoelViney/CorePaginationExample" TargetMode="External"/><Relationship Id="rId4" Type="http://schemas.openxmlformats.org/officeDocument/2006/relationships/hyperlink" Target="https://www.youtube.com/watch?v=5LOdKDqdWYU&amp;list=PLlmVY7qtgT_lkbrk9iZNizp978mVzpBK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6AB1-9865-4E89-A8B0-8A2047EEB00E}"/>
              </a:ext>
            </a:extLst>
          </p:cNvPr>
          <p:cNvSpPr>
            <a:spLocks noGrp="1"/>
          </p:cNvSpPr>
          <p:nvPr>
            <p:ph type="title"/>
          </p:nvPr>
        </p:nvSpPr>
        <p:spPr/>
        <p:txBody>
          <a:bodyPr/>
          <a:lstStyle/>
          <a:p>
            <a:r>
              <a:rPr lang="en-AU" dirty="0"/>
              <a:t>Joel Viney</a:t>
            </a:r>
            <a:br>
              <a:rPr lang="en-AU" dirty="0"/>
            </a:br>
            <a:r>
              <a:rPr lang="en-AU" sz="2800" dirty="0"/>
              <a:t>Programmer</a:t>
            </a:r>
          </a:p>
        </p:txBody>
      </p:sp>
      <p:sp>
        <p:nvSpPr>
          <p:cNvPr id="3" name="Content Placeholder 2">
            <a:extLst>
              <a:ext uri="{FF2B5EF4-FFF2-40B4-BE49-F238E27FC236}">
                <a16:creationId xmlns:a16="http://schemas.microsoft.com/office/drawing/2014/main" id="{E0159AB0-0651-4B87-83D9-43E887679DA5}"/>
              </a:ext>
            </a:extLst>
          </p:cNvPr>
          <p:cNvSpPr>
            <a:spLocks noGrp="1"/>
          </p:cNvSpPr>
          <p:nvPr>
            <p:ph idx="1"/>
          </p:nvPr>
        </p:nvSpPr>
        <p:spPr>
          <a:xfrm>
            <a:off x="838200" y="1825625"/>
            <a:ext cx="5257800" cy="4351338"/>
          </a:xfrm>
        </p:spPr>
        <p:txBody>
          <a:bodyPr>
            <a:normAutofit/>
          </a:bodyPr>
          <a:lstStyle/>
          <a:p>
            <a:endParaRPr lang="en-AU" dirty="0"/>
          </a:p>
          <a:p>
            <a:pPr marL="0" indent="0">
              <a:buNone/>
            </a:pPr>
            <a:r>
              <a:rPr lang="en-AU" dirty="0">
                <a:solidFill>
                  <a:schemeClr val="tx2"/>
                </a:solidFill>
                <a:hlinkClick r:id="rId3"/>
              </a:rPr>
              <a:t>https://github.com/JoelViney</a:t>
            </a:r>
            <a:endParaRPr lang="en-AU" dirty="0">
              <a:solidFill>
                <a:schemeClr val="tx2"/>
              </a:solidFill>
            </a:endParaRPr>
          </a:p>
          <a:p>
            <a:endParaRPr lang="en-AU" dirty="0"/>
          </a:p>
          <a:p>
            <a:r>
              <a:rPr lang="en-AU" dirty="0"/>
              <a:t>Developing for 30+ years</a:t>
            </a:r>
          </a:p>
          <a:p>
            <a:r>
              <a:rPr lang="en-AU" dirty="0"/>
              <a:t>Professionally 20+ years</a:t>
            </a:r>
          </a:p>
          <a:p>
            <a:r>
              <a:rPr lang="en-AU" dirty="0"/>
              <a:t>Test Driven 15+ years</a:t>
            </a:r>
          </a:p>
        </p:txBody>
      </p:sp>
      <p:pic>
        <p:nvPicPr>
          <p:cNvPr id="5" name="Picture 4">
            <a:extLst>
              <a:ext uri="{FF2B5EF4-FFF2-40B4-BE49-F238E27FC236}">
                <a16:creationId xmlns:a16="http://schemas.microsoft.com/office/drawing/2014/main" id="{1FAC075D-CC39-4E08-B8BC-60578FD3E6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3612" y="2049855"/>
            <a:ext cx="4572000" cy="3048000"/>
          </a:xfrm>
          <a:prstGeom prst="rect">
            <a:avLst/>
          </a:prstGeom>
        </p:spPr>
      </p:pic>
      <p:pic>
        <p:nvPicPr>
          <p:cNvPr id="6" name="Picture 5">
            <a:extLst>
              <a:ext uri="{FF2B5EF4-FFF2-40B4-BE49-F238E27FC236}">
                <a16:creationId xmlns:a16="http://schemas.microsoft.com/office/drawing/2014/main" id="{041DA0ED-1426-4C59-90C6-1BED9DF911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6780" y="3056588"/>
            <a:ext cx="2735430" cy="2735430"/>
          </a:xfrm>
          <a:prstGeom prst="rect">
            <a:avLst/>
          </a:prstGeom>
        </p:spPr>
      </p:pic>
    </p:spTree>
    <p:extLst>
      <p:ext uri="{BB962C8B-B14F-4D97-AF65-F5344CB8AC3E}">
        <p14:creationId xmlns:p14="http://schemas.microsoft.com/office/powerpoint/2010/main" val="1604134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5DEC-447A-4E6B-84F9-314C0A301E00}"/>
              </a:ext>
            </a:extLst>
          </p:cNvPr>
          <p:cNvSpPr>
            <a:spLocks noGrp="1"/>
          </p:cNvSpPr>
          <p:nvPr>
            <p:ph type="title"/>
          </p:nvPr>
        </p:nvSpPr>
        <p:spPr/>
        <p:txBody>
          <a:bodyPr/>
          <a:lstStyle/>
          <a:p>
            <a:r>
              <a:rPr lang="en-AU" dirty="0"/>
              <a:t>4. Run all tests, see them pass</a:t>
            </a:r>
          </a:p>
        </p:txBody>
      </p:sp>
      <p:sp>
        <p:nvSpPr>
          <p:cNvPr id="3" name="Content Placeholder 2">
            <a:extLst>
              <a:ext uri="{FF2B5EF4-FFF2-40B4-BE49-F238E27FC236}">
                <a16:creationId xmlns:a16="http://schemas.microsoft.com/office/drawing/2014/main" id="{4DA92ED4-7BF2-4205-82C7-D842B081B4B6}"/>
              </a:ext>
            </a:extLst>
          </p:cNvPr>
          <p:cNvSpPr>
            <a:spLocks noGrp="1"/>
          </p:cNvSpPr>
          <p:nvPr>
            <p:ph idx="1"/>
          </p:nvPr>
        </p:nvSpPr>
        <p:spPr>
          <a:xfrm>
            <a:off x="838200" y="1825625"/>
            <a:ext cx="5257800" cy="4351338"/>
          </a:xfrm>
        </p:spPr>
        <p:txBody>
          <a:bodyPr/>
          <a:lstStyle/>
          <a:p>
            <a:r>
              <a:rPr lang="en-AU" dirty="0"/>
              <a:t>You might have broke another test when writing the code to make this test past</a:t>
            </a:r>
          </a:p>
        </p:txBody>
      </p:sp>
      <p:pic>
        <p:nvPicPr>
          <p:cNvPr id="9" name="Picture 8">
            <a:extLst>
              <a:ext uri="{FF2B5EF4-FFF2-40B4-BE49-F238E27FC236}">
                <a16:creationId xmlns:a16="http://schemas.microsoft.com/office/drawing/2014/main" id="{99572484-4492-419F-B474-64403F403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2628919" cy="2986109"/>
          </a:xfrm>
          <a:prstGeom prst="rect">
            <a:avLst/>
          </a:prstGeom>
        </p:spPr>
      </p:pic>
    </p:spTree>
    <p:extLst>
      <p:ext uri="{BB962C8B-B14F-4D97-AF65-F5344CB8AC3E}">
        <p14:creationId xmlns:p14="http://schemas.microsoft.com/office/powerpoint/2010/main" val="193705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5CEC-D8DE-4AF7-B92F-DCF1E1BF313C}"/>
              </a:ext>
            </a:extLst>
          </p:cNvPr>
          <p:cNvSpPr>
            <a:spLocks noGrp="1"/>
          </p:cNvSpPr>
          <p:nvPr>
            <p:ph type="title"/>
          </p:nvPr>
        </p:nvSpPr>
        <p:spPr/>
        <p:txBody>
          <a:bodyPr/>
          <a:lstStyle/>
          <a:p>
            <a:r>
              <a:rPr lang="en-AU" dirty="0"/>
              <a:t>5. Refactor</a:t>
            </a:r>
          </a:p>
        </p:txBody>
      </p:sp>
      <p:sp>
        <p:nvSpPr>
          <p:cNvPr id="3" name="Content Placeholder 2">
            <a:extLst>
              <a:ext uri="{FF2B5EF4-FFF2-40B4-BE49-F238E27FC236}">
                <a16:creationId xmlns:a16="http://schemas.microsoft.com/office/drawing/2014/main" id="{42DF1850-825A-4E41-BBD0-C26C4E93E94A}"/>
              </a:ext>
            </a:extLst>
          </p:cNvPr>
          <p:cNvSpPr>
            <a:spLocks noGrp="1"/>
          </p:cNvSpPr>
          <p:nvPr>
            <p:ph idx="1"/>
          </p:nvPr>
        </p:nvSpPr>
        <p:spPr>
          <a:xfrm>
            <a:off x="838200" y="1825625"/>
            <a:ext cx="5257800" cy="4351338"/>
          </a:xfrm>
        </p:spPr>
        <p:txBody>
          <a:bodyPr/>
          <a:lstStyle/>
          <a:p>
            <a:r>
              <a:rPr lang="en-AU" dirty="0"/>
              <a:t>Code Smells. You will know when it’s time to refactor, your code will start to smell.</a:t>
            </a:r>
          </a:p>
          <a:p>
            <a:r>
              <a:rPr lang="en-AU" dirty="0"/>
              <a:t>You can refactor! You have tests to prove that the code will work. Go to town.</a:t>
            </a:r>
          </a:p>
        </p:txBody>
      </p:sp>
      <p:pic>
        <p:nvPicPr>
          <p:cNvPr id="7" name="Picture 6">
            <a:extLst>
              <a:ext uri="{FF2B5EF4-FFF2-40B4-BE49-F238E27FC236}">
                <a16:creationId xmlns:a16="http://schemas.microsoft.com/office/drawing/2014/main" id="{43E2303A-3448-4DEB-8E70-64F4E771A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5"/>
            <a:ext cx="5617296" cy="4212972"/>
          </a:xfrm>
          <a:prstGeom prst="rect">
            <a:avLst/>
          </a:prstGeom>
        </p:spPr>
      </p:pic>
    </p:spTree>
    <p:extLst>
      <p:ext uri="{BB962C8B-B14F-4D97-AF65-F5344CB8AC3E}">
        <p14:creationId xmlns:p14="http://schemas.microsoft.com/office/powerpoint/2010/main" val="2890514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205F-B291-4E0C-BFBB-EC469A583B24}"/>
              </a:ext>
            </a:extLst>
          </p:cNvPr>
          <p:cNvSpPr>
            <a:spLocks noGrp="1"/>
          </p:cNvSpPr>
          <p:nvPr>
            <p:ph type="title"/>
          </p:nvPr>
        </p:nvSpPr>
        <p:spPr/>
        <p:txBody>
          <a:bodyPr/>
          <a:lstStyle/>
          <a:p>
            <a:r>
              <a:rPr lang="en-AU" dirty="0"/>
              <a:t>Repeat</a:t>
            </a:r>
          </a:p>
        </p:txBody>
      </p:sp>
      <p:sp>
        <p:nvSpPr>
          <p:cNvPr id="3" name="Content Placeholder 2">
            <a:extLst>
              <a:ext uri="{FF2B5EF4-FFF2-40B4-BE49-F238E27FC236}">
                <a16:creationId xmlns:a16="http://schemas.microsoft.com/office/drawing/2014/main" id="{33B3A1A4-9F29-4BB6-BE9B-E4D29522BE9D}"/>
              </a:ext>
            </a:extLst>
          </p:cNvPr>
          <p:cNvSpPr>
            <a:spLocks noGrp="1"/>
          </p:cNvSpPr>
          <p:nvPr>
            <p:ph idx="1"/>
          </p:nvPr>
        </p:nvSpPr>
        <p:spPr/>
        <p:txBody>
          <a:bodyPr/>
          <a:lstStyle/>
          <a:p>
            <a:pPr marL="514350" indent="-514350">
              <a:buFont typeface="+mj-lt"/>
              <a:buAutoNum type="arabicPeriod"/>
            </a:pPr>
            <a:r>
              <a:rPr lang="en-AU" dirty="0"/>
              <a:t>Write a test</a:t>
            </a:r>
          </a:p>
          <a:p>
            <a:pPr marL="514350" indent="-514350">
              <a:buFont typeface="+mj-lt"/>
              <a:buAutoNum type="arabicPeriod"/>
            </a:pPr>
            <a:r>
              <a:rPr lang="en-AU" dirty="0"/>
              <a:t>Run the test, see it fail</a:t>
            </a:r>
          </a:p>
          <a:p>
            <a:pPr marL="514350" indent="-514350">
              <a:buFont typeface="+mj-lt"/>
              <a:buAutoNum type="arabicPeriod"/>
            </a:pPr>
            <a:r>
              <a:rPr lang="en-AU" dirty="0"/>
              <a:t>Write the code</a:t>
            </a:r>
          </a:p>
          <a:p>
            <a:pPr marL="514350" indent="-514350">
              <a:buFont typeface="+mj-lt"/>
              <a:buAutoNum type="arabicPeriod"/>
            </a:pPr>
            <a:r>
              <a:rPr lang="en-AU" dirty="0"/>
              <a:t>Run all tests, see them pass</a:t>
            </a:r>
          </a:p>
          <a:p>
            <a:pPr marL="514350" indent="-514350">
              <a:buFont typeface="+mj-lt"/>
              <a:buAutoNum type="arabicPeriod"/>
            </a:pPr>
            <a:r>
              <a:rPr lang="en-AU" dirty="0"/>
              <a:t>Refactor</a:t>
            </a:r>
          </a:p>
          <a:p>
            <a:pPr marL="514350" indent="-514350">
              <a:buFont typeface="+mj-lt"/>
              <a:buAutoNum type="arabicPeriod"/>
            </a:pPr>
            <a:endParaRPr lang="en-AU" dirty="0"/>
          </a:p>
          <a:p>
            <a:pPr marL="514350" indent="-514350">
              <a:buFont typeface="+mj-lt"/>
              <a:buAutoNum type="arabicPeriod"/>
            </a:pPr>
            <a:r>
              <a:rPr lang="en-AU" dirty="0"/>
              <a:t>Repeat</a:t>
            </a:r>
          </a:p>
        </p:txBody>
      </p:sp>
    </p:spTree>
    <p:extLst>
      <p:ext uri="{BB962C8B-B14F-4D97-AF65-F5344CB8AC3E}">
        <p14:creationId xmlns:p14="http://schemas.microsoft.com/office/powerpoint/2010/main" val="292553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69FE-B975-4EE9-9D23-6AB394507586}"/>
              </a:ext>
            </a:extLst>
          </p:cNvPr>
          <p:cNvSpPr>
            <a:spLocks noGrp="1"/>
          </p:cNvSpPr>
          <p:nvPr>
            <p:ph type="title"/>
          </p:nvPr>
        </p:nvSpPr>
        <p:spPr/>
        <p:txBody>
          <a:bodyPr/>
          <a:lstStyle/>
          <a:p>
            <a:r>
              <a:rPr lang="en-AU" dirty="0"/>
              <a:t>Best Practice</a:t>
            </a:r>
          </a:p>
        </p:txBody>
      </p:sp>
      <p:sp>
        <p:nvSpPr>
          <p:cNvPr id="3" name="Content Placeholder 2">
            <a:extLst>
              <a:ext uri="{FF2B5EF4-FFF2-40B4-BE49-F238E27FC236}">
                <a16:creationId xmlns:a16="http://schemas.microsoft.com/office/drawing/2014/main" id="{7833F8E6-0C6A-4539-A1E0-025FE14DB83C}"/>
              </a:ext>
            </a:extLst>
          </p:cNvPr>
          <p:cNvSpPr>
            <a:spLocks noGrp="1"/>
          </p:cNvSpPr>
          <p:nvPr>
            <p:ph idx="1"/>
          </p:nvPr>
        </p:nvSpPr>
        <p:spPr>
          <a:xfrm>
            <a:off x="838200" y="1825625"/>
            <a:ext cx="10515600" cy="4771728"/>
          </a:xfrm>
        </p:spPr>
        <p:txBody>
          <a:bodyPr>
            <a:normAutofit/>
          </a:bodyPr>
          <a:lstStyle/>
          <a:p>
            <a:r>
              <a:rPr lang="en-US" dirty="0"/>
              <a:t>Arrange – KISS. </a:t>
            </a:r>
            <a:r>
              <a:rPr lang="en-US" dirty="0">
                <a:solidFill>
                  <a:srgbClr val="FF0000"/>
                </a:solidFill>
              </a:rPr>
              <a:t>You are telling a story to an 8-year-old.</a:t>
            </a:r>
          </a:p>
          <a:p>
            <a:r>
              <a:rPr lang="en-US" dirty="0"/>
              <a:t>Act - One action per act</a:t>
            </a:r>
          </a:p>
          <a:p>
            <a:r>
              <a:rPr lang="en-US" dirty="0"/>
              <a:t>Assert – One Assert per test… in theory</a:t>
            </a:r>
          </a:p>
          <a:p>
            <a:r>
              <a:rPr lang="en-US" dirty="0"/>
              <a:t>DAMP not DRY – Each story is its own story</a:t>
            </a:r>
          </a:p>
          <a:p>
            <a:r>
              <a:rPr lang="en-US" dirty="0"/>
              <a:t>Tests Matter - Treat Test code like you would production code. Maintain and refactor it.</a:t>
            </a:r>
          </a:p>
          <a:p>
            <a:r>
              <a:rPr lang="en-US" dirty="0"/>
              <a:t>Keep Tests Short – KISS, Use Fluid Extensions</a:t>
            </a:r>
          </a:p>
          <a:p>
            <a:r>
              <a:rPr lang="en-US" dirty="0"/>
              <a:t>Writing code that only contributes to a passing test… YANGI. In theory</a:t>
            </a:r>
          </a:p>
          <a:p>
            <a:r>
              <a:rPr lang="en-US" dirty="0"/>
              <a:t>Continuous integration</a:t>
            </a:r>
          </a:p>
          <a:p>
            <a:endParaRPr lang="en-US" dirty="0"/>
          </a:p>
        </p:txBody>
      </p:sp>
    </p:spTree>
    <p:extLst>
      <p:ext uri="{BB962C8B-B14F-4D97-AF65-F5344CB8AC3E}">
        <p14:creationId xmlns:p14="http://schemas.microsoft.com/office/powerpoint/2010/main" val="325500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86B5-042A-4FBC-8145-11F19DAC87CA}"/>
              </a:ext>
            </a:extLst>
          </p:cNvPr>
          <p:cNvSpPr>
            <a:spLocks noGrp="1"/>
          </p:cNvSpPr>
          <p:nvPr>
            <p:ph type="title"/>
          </p:nvPr>
        </p:nvSpPr>
        <p:spPr/>
        <p:txBody>
          <a:bodyPr/>
          <a:lstStyle/>
          <a:p>
            <a:r>
              <a:rPr lang="en-AU" dirty="0"/>
              <a:t>TDD Examples…</a:t>
            </a:r>
          </a:p>
        </p:txBody>
      </p:sp>
      <p:pic>
        <p:nvPicPr>
          <p:cNvPr id="12" name="Content Placeholder 11" descr="A picture containing text, screenshot, indoor, computer&#10;&#10;Description automatically generated">
            <a:extLst>
              <a:ext uri="{FF2B5EF4-FFF2-40B4-BE49-F238E27FC236}">
                <a16:creationId xmlns:a16="http://schemas.microsoft.com/office/drawing/2014/main" id="{020B1EE3-75E7-4699-95F4-0CAE429C58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1684" y="1474705"/>
            <a:ext cx="7508631" cy="5018170"/>
          </a:xfrm>
        </p:spPr>
      </p:pic>
    </p:spTree>
    <p:extLst>
      <p:ext uri="{BB962C8B-B14F-4D97-AF65-F5344CB8AC3E}">
        <p14:creationId xmlns:p14="http://schemas.microsoft.com/office/powerpoint/2010/main" val="1783154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86B5-042A-4FBC-8145-11F19DAC87CA}"/>
              </a:ext>
            </a:extLst>
          </p:cNvPr>
          <p:cNvSpPr>
            <a:spLocks noGrp="1"/>
          </p:cNvSpPr>
          <p:nvPr>
            <p:ph type="title"/>
          </p:nvPr>
        </p:nvSpPr>
        <p:spPr/>
        <p:txBody>
          <a:bodyPr/>
          <a:lstStyle/>
          <a:p>
            <a:r>
              <a:rPr lang="en-AU" dirty="0"/>
              <a:t>TDD Example #1 – Rounding</a:t>
            </a:r>
          </a:p>
        </p:txBody>
      </p:sp>
      <p:pic>
        <p:nvPicPr>
          <p:cNvPr id="6" name="Picture 5" descr="Graphical user interface, text, application&#10;&#10;Description automatically generated">
            <a:extLst>
              <a:ext uri="{FF2B5EF4-FFF2-40B4-BE49-F238E27FC236}">
                <a16:creationId xmlns:a16="http://schemas.microsoft.com/office/drawing/2014/main" id="{7FBAF0E8-EFAC-4A3C-9A41-531720A50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833" y="1561734"/>
            <a:ext cx="4353533" cy="3305636"/>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82064EDE-10C1-45D4-A340-62BF72FC3E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3234" y="1690688"/>
            <a:ext cx="4258269" cy="1171739"/>
          </a:xfrm>
          <a:prstGeom prst="rect">
            <a:avLst/>
          </a:prstGeom>
        </p:spPr>
      </p:pic>
    </p:spTree>
    <p:extLst>
      <p:ext uri="{BB962C8B-B14F-4D97-AF65-F5344CB8AC3E}">
        <p14:creationId xmlns:p14="http://schemas.microsoft.com/office/powerpoint/2010/main" val="3850305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86B5-042A-4FBC-8145-11F19DAC87CA}"/>
              </a:ext>
            </a:extLst>
          </p:cNvPr>
          <p:cNvSpPr>
            <a:spLocks noGrp="1"/>
          </p:cNvSpPr>
          <p:nvPr>
            <p:ph type="title"/>
          </p:nvPr>
        </p:nvSpPr>
        <p:spPr/>
        <p:txBody>
          <a:bodyPr/>
          <a:lstStyle/>
          <a:p>
            <a:r>
              <a:rPr lang="en-AU" dirty="0"/>
              <a:t>TDD Example #1 – Rounding</a:t>
            </a:r>
          </a:p>
        </p:txBody>
      </p:sp>
      <p:pic>
        <p:nvPicPr>
          <p:cNvPr id="6" name="Picture 5" descr="Graphical user interface, text, application&#10;&#10;Description automatically generated">
            <a:extLst>
              <a:ext uri="{FF2B5EF4-FFF2-40B4-BE49-F238E27FC236}">
                <a16:creationId xmlns:a16="http://schemas.microsoft.com/office/drawing/2014/main" id="{7FBAF0E8-EFAC-4A3C-9A41-531720A50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833" y="1561734"/>
            <a:ext cx="4353533" cy="3305636"/>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82A6D434-3D5D-4453-B341-9D0A8F4B7E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61734"/>
            <a:ext cx="4467849" cy="1333686"/>
          </a:xfrm>
          <a:prstGeom prst="rect">
            <a:avLst/>
          </a:prstGeom>
        </p:spPr>
      </p:pic>
    </p:spTree>
    <p:extLst>
      <p:ext uri="{BB962C8B-B14F-4D97-AF65-F5344CB8AC3E}">
        <p14:creationId xmlns:p14="http://schemas.microsoft.com/office/powerpoint/2010/main" val="2213668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86B5-042A-4FBC-8145-11F19DAC87CA}"/>
              </a:ext>
            </a:extLst>
          </p:cNvPr>
          <p:cNvSpPr>
            <a:spLocks noGrp="1"/>
          </p:cNvSpPr>
          <p:nvPr>
            <p:ph type="title"/>
          </p:nvPr>
        </p:nvSpPr>
        <p:spPr/>
        <p:txBody>
          <a:bodyPr/>
          <a:lstStyle/>
          <a:p>
            <a:r>
              <a:rPr lang="en-AU" dirty="0"/>
              <a:t>TDD Example #2 – Club Member</a:t>
            </a:r>
          </a:p>
        </p:txBody>
      </p:sp>
      <p:pic>
        <p:nvPicPr>
          <p:cNvPr id="5" name="Picture 4" descr="Graphical user interface, text, application, email&#10;&#10;Description automatically generated">
            <a:extLst>
              <a:ext uri="{FF2B5EF4-FFF2-40B4-BE49-F238E27FC236}">
                <a16:creationId xmlns:a16="http://schemas.microsoft.com/office/drawing/2014/main" id="{3E66955D-2178-4234-941D-BF7807912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26032"/>
            <a:ext cx="5582429" cy="2172953"/>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B82CCC0B-284B-4539-8150-3BAF4C4C84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54072"/>
            <a:ext cx="4753638" cy="2181529"/>
          </a:xfrm>
          <a:prstGeom prst="rect">
            <a:avLst/>
          </a:prstGeom>
        </p:spPr>
      </p:pic>
    </p:spTree>
    <p:extLst>
      <p:ext uri="{BB962C8B-B14F-4D97-AF65-F5344CB8AC3E}">
        <p14:creationId xmlns:p14="http://schemas.microsoft.com/office/powerpoint/2010/main" val="3665608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86B5-042A-4FBC-8145-11F19DAC87CA}"/>
              </a:ext>
            </a:extLst>
          </p:cNvPr>
          <p:cNvSpPr>
            <a:spLocks noGrp="1"/>
          </p:cNvSpPr>
          <p:nvPr>
            <p:ph type="title"/>
          </p:nvPr>
        </p:nvSpPr>
        <p:spPr/>
        <p:txBody>
          <a:bodyPr/>
          <a:lstStyle/>
          <a:p>
            <a:r>
              <a:rPr lang="en-AU" dirty="0"/>
              <a:t>TDD Example #2 – Club Member</a:t>
            </a:r>
          </a:p>
        </p:txBody>
      </p:sp>
      <p:pic>
        <p:nvPicPr>
          <p:cNvPr id="5" name="Picture 4" descr="Graphical user interface, text, application, email&#10;&#10;Description automatically generated">
            <a:extLst>
              <a:ext uri="{FF2B5EF4-FFF2-40B4-BE49-F238E27FC236}">
                <a16:creationId xmlns:a16="http://schemas.microsoft.com/office/drawing/2014/main" id="{3E66955D-2178-4234-941D-BF7807912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26032"/>
            <a:ext cx="5582429" cy="2172953"/>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BB70A40D-38A7-4D4B-8EC1-A14EFC447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4915586" cy="3620005"/>
          </a:xfrm>
          <a:prstGeom prst="rect">
            <a:avLst/>
          </a:prstGeom>
        </p:spPr>
      </p:pic>
    </p:spTree>
    <p:extLst>
      <p:ext uri="{BB962C8B-B14F-4D97-AF65-F5344CB8AC3E}">
        <p14:creationId xmlns:p14="http://schemas.microsoft.com/office/powerpoint/2010/main" val="2008507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86B5-042A-4FBC-8145-11F19DAC87CA}"/>
              </a:ext>
            </a:extLst>
          </p:cNvPr>
          <p:cNvSpPr>
            <a:spLocks noGrp="1"/>
          </p:cNvSpPr>
          <p:nvPr>
            <p:ph type="title"/>
          </p:nvPr>
        </p:nvSpPr>
        <p:spPr/>
        <p:txBody>
          <a:bodyPr/>
          <a:lstStyle/>
          <a:p>
            <a:r>
              <a:rPr lang="en-AU" dirty="0"/>
              <a:t>TDD Example #3 – Sale Price</a:t>
            </a:r>
          </a:p>
        </p:txBody>
      </p:sp>
      <p:pic>
        <p:nvPicPr>
          <p:cNvPr id="4" name="Picture 3" descr="Graphical user interface, text, application&#10;&#10;Description automatically generated">
            <a:extLst>
              <a:ext uri="{FF2B5EF4-FFF2-40B4-BE49-F238E27FC236}">
                <a16:creationId xmlns:a16="http://schemas.microsoft.com/office/drawing/2014/main" id="{C6557496-5ACE-4910-9604-506BB5F43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70" y="1512856"/>
            <a:ext cx="5268060" cy="2191056"/>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0651EF4C-AA05-4184-8EB0-71121AA44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7065" y="1690688"/>
            <a:ext cx="5306165" cy="4582164"/>
          </a:xfrm>
          <a:prstGeom prst="rect">
            <a:avLst/>
          </a:prstGeom>
        </p:spPr>
      </p:pic>
    </p:spTree>
    <p:extLst>
      <p:ext uri="{BB962C8B-B14F-4D97-AF65-F5344CB8AC3E}">
        <p14:creationId xmlns:p14="http://schemas.microsoft.com/office/powerpoint/2010/main" val="176459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1AE-6F57-46DF-9505-1042FB49ABA2}"/>
              </a:ext>
            </a:extLst>
          </p:cNvPr>
          <p:cNvSpPr>
            <a:spLocks noGrp="1"/>
          </p:cNvSpPr>
          <p:nvPr>
            <p:ph type="ctrTitle"/>
          </p:nvPr>
        </p:nvSpPr>
        <p:spPr>
          <a:xfrm>
            <a:off x="1524000" y="555478"/>
            <a:ext cx="9144000" cy="1247686"/>
          </a:xfrm>
        </p:spPr>
        <p:txBody>
          <a:bodyPr>
            <a:normAutofit fontScale="90000"/>
          </a:bodyPr>
          <a:lstStyle/>
          <a:p>
            <a:r>
              <a:rPr lang="en-AU" dirty="0"/>
              <a:t>Test Driven Development (TDD)</a:t>
            </a:r>
          </a:p>
        </p:txBody>
      </p:sp>
      <p:sp>
        <p:nvSpPr>
          <p:cNvPr id="3" name="Subtitle 2">
            <a:extLst>
              <a:ext uri="{FF2B5EF4-FFF2-40B4-BE49-F238E27FC236}">
                <a16:creationId xmlns:a16="http://schemas.microsoft.com/office/drawing/2014/main" id="{0A41EEC2-D2FB-4562-8D39-E0DE0949E103}"/>
              </a:ext>
            </a:extLst>
          </p:cNvPr>
          <p:cNvSpPr>
            <a:spLocks noGrp="1"/>
          </p:cNvSpPr>
          <p:nvPr>
            <p:ph type="subTitle" idx="1"/>
          </p:nvPr>
        </p:nvSpPr>
        <p:spPr>
          <a:xfrm>
            <a:off x="1524000" y="5862415"/>
            <a:ext cx="9144000" cy="669352"/>
          </a:xfrm>
        </p:spPr>
        <p:txBody>
          <a:bodyPr>
            <a:normAutofit/>
          </a:bodyPr>
          <a:lstStyle/>
          <a:p>
            <a:r>
              <a:rPr lang="en-AU" sz="2800" dirty="0"/>
              <a:t>The Awesome Golden Hammer</a:t>
            </a:r>
          </a:p>
          <a:p>
            <a:endParaRPr lang="en-AU" sz="2800" dirty="0"/>
          </a:p>
        </p:txBody>
      </p:sp>
      <p:pic>
        <p:nvPicPr>
          <p:cNvPr id="5" name="Picture 4">
            <a:extLst>
              <a:ext uri="{FF2B5EF4-FFF2-40B4-BE49-F238E27FC236}">
                <a16:creationId xmlns:a16="http://schemas.microsoft.com/office/drawing/2014/main" id="{D56B4542-1463-44CB-A06E-17BBA3EA0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810" y="1943404"/>
            <a:ext cx="3419475" cy="3419475"/>
          </a:xfrm>
          <a:prstGeom prst="rect">
            <a:avLst/>
          </a:prstGeom>
        </p:spPr>
      </p:pic>
    </p:spTree>
    <p:extLst>
      <p:ext uri="{BB962C8B-B14F-4D97-AF65-F5344CB8AC3E}">
        <p14:creationId xmlns:p14="http://schemas.microsoft.com/office/powerpoint/2010/main" val="9733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86B5-042A-4FBC-8145-11F19DAC87CA}"/>
              </a:ext>
            </a:extLst>
          </p:cNvPr>
          <p:cNvSpPr>
            <a:spLocks noGrp="1"/>
          </p:cNvSpPr>
          <p:nvPr>
            <p:ph type="title"/>
          </p:nvPr>
        </p:nvSpPr>
        <p:spPr/>
        <p:txBody>
          <a:bodyPr/>
          <a:lstStyle/>
          <a:p>
            <a:r>
              <a:rPr lang="en-AU" dirty="0"/>
              <a:t>TDD Example #3 – Sale Price</a:t>
            </a:r>
          </a:p>
        </p:txBody>
      </p:sp>
      <p:pic>
        <p:nvPicPr>
          <p:cNvPr id="4" name="Picture 3" descr="Graphical user interface, text, application&#10;&#10;Description automatically generated">
            <a:extLst>
              <a:ext uri="{FF2B5EF4-FFF2-40B4-BE49-F238E27FC236}">
                <a16:creationId xmlns:a16="http://schemas.microsoft.com/office/drawing/2014/main" id="{C6557496-5ACE-4910-9604-506BB5F43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70" y="1512856"/>
            <a:ext cx="5268060" cy="2191056"/>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0CF8A0F9-0141-4603-B7C6-B3A2213D3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830" y="1512856"/>
            <a:ext cx="5306165" cy="4582164"/>
          </a:xfrm>
          <a:prstGeom prst="rect">
            <a:avLst/>
          </a:prstGeom>
        </p:spPr>
      </p:pic>
    </p:spTree>
    <p:extLst>
      <p:ext uri="{BB962C8B-B14F-4D97-AF65-F5344CB8AC3E}">
        <p14:creationId xmlns:p14="http://schemas.microsoft.com/office/powerpoint/2010/main" val="556533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86B5-042A-4FBC-8145-11F19DAC87CA}"/>
              </a:ext>
            </a:extLst>
          </p:cNvPr>
          <p:cNvSpPr>
            <a:spLocks noGrp="1"/>
          </p:cNvSpPr>
          <p:nvPr>
            <p:ph type="title"/>
          </p:nvPr>
        </p:nvSpPr>
        <p:spPr/>
        <p:txBody>
          <a:bodyPr/>
          <a:lstStyle/>
          <a:p>
            <a:r>
              <a:rPr lang="en-AU" dirty="0"/>
              <a:t>TDD Example #4 – Sales by Date</a:t>
            </a:r>
          </a:p>
        </p:txBody>
      </p:sp>
      <p:pic>
        <p:nvPicPr>
          <p:cNvPr id="6" name="Picture 5" descr="Graphical user interface, text, application&#10;&#10;Description automatically generated">
            <a:extLst>
              <a:ext uri="{FF2B5EF4-FFF2-40B4-BE49-F238E27FC236}">
                <a16:creationId xmlns:a16="http://schemas.microsoft.com/office/drawing/2014/main" id="{DE01DC1A-2F94-446E-B830-5542D4724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05003"/>
            <a:ext cx="4324954" cy="4305901"/>
          </a:xfrm>
          <a:prstGeom prst="rect">
            <a:avLst/>
          </a:prstGeom>
        </p:spPr>
      </p:pic>
    </p:spTree>
    <p:extLst>
      <p:ext uri="{BB962C8B-B14F-4D97-AF65-F5344CB8AC3E}">
        <p14:creationId xmlns:p14="http://schemas.microsoft.com/office/powerpoint/2010/main" val="3501033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86B5-042A-4FBC-8145-11F19DAC87CA}"/>
              </a:ext>
            </a:extLst>
          </p:cNvPr>
          <p:cNvSpPr>
            <a:spLocks noGrp="1"/>
          </p:cNvSpPr>
          <p:nvPr>
            <p:ph type="title"/>
          </p:nvPr>
        </p:nvSpPr>
        <p:spPr/>
        <p:txBody>
          <a:bodyPr/>
          <a:lstStyle/>
          <a:p>
            <a:r>
              <a:rPr lang="en-AU" dirty="0"/>
              <a:t>TDD Example #4 – Sales by Date</a:t>
            </a:r>
          </a:p>
        </p:txBody>
      </p:sp>
      <p:pic>
        <p:nvPicPr>
          <p:cNvPr id="4" name="Picture 3" descr="Graphical user interface, text, application&#10;&#10;Description automatically generated">
            <a:extLst>
              <a:ext uri="{FF2B5EF4-FFF2-40B4-BE49-F238E27FC236}">
                <a16:creationId xmlns:a16="http://schemas.microsoft.com/office/drawing/2014/main" id="{F452E98E-A252-4ACA-8425-1440BF444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470" y="1683187"/>
            <a:ext cx="3010320" cy="2000529"/>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9AF2E6C2-28EC-4601-A549-5E21641044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9470" y="3830039"/>
            <a:ext cx="3982006" cy="2343477"/>
          </a:xfrm>
          <a:prstGeom prst="rect">
            <a:avLst/>
          </a:prstGeom>
        </p:spPr>
      </p:pic>
      <p:pic>
        <p:nvPicPr>
          <p:cNvPr id="11" name="Picture 10" descr="Text&#10;&#10;Description automatically generated">
            <a:extLst>
              <a:ext uri="{FF2B5EF4-FFF2-40B4-BE49-F238E27FC236}">
                <a16:creationId xmlns:a16="http://schemas.microsoft.com/office/drawing/2014/main" id="{DB7911E8-4E1A-4655-88F1-D23C2D3AF3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1440266"/>
            <a:ext cx="4801270" cy="4486901"/>
          </a:xfrm>
          <a:prstGeom prst="rect">
            <a:avLst/>
          </a:prstGeom>
        </p:spPr>
      </p:pic>
    </p:spTree>
    <p:extLst>
      <p:ext uri="{BB962C8B-B14F-4D97-AF65-F5344CB8AC3E}">
        <p14:creationId xmlns:p14="http://schemas.microsoft.com/office/powerpoint/2010/main" val="217940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86B5-042A-4FBC-8145-11F19DAC87CA}"/>
              </a:ext>
            </a:extLst>
          </p:cNvPr>
          <p:cNvSpPr>
            <a:spLocks noGrp="1"/>
          </p:cNvSpPr>
          <p:nvPr>
            <p:ph type="title"/>
          </p:nvPr>
        </p:nvSpPr>
        <p:spPr/>
        <p:txBody>
          <a:bodyPr/>
          <a:lstStyle/>
          <a:p>
            <a:r>
              <a:rPr lang="en-AU" dirty="0"/>
              <a:t>TDD Example #4 – Sales by Date</a:t>
            </a:r>
          </a:p>
        </p:txBody>
      </p:sp>
      <p:pic>
        <p:nvPicPr>
          <p:cNvPr id="4" name="Picture 3" descr="Graphical user interface, text, application, email&#10;&#10;Description automatically generated">
            <a:extLst>
              <a:ext uri="{FF2B5EF4-FFF2-40B4-BE49-F238E27FC236}">
                <a16:creationId xmlns:a16="http://schemas.microsoft.com/office/drawing/2014/main" id="{752FD042-B102-49F5-8F4D-7FF61F05FD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55303"/>
            <a:ext cx="8621328" cy="2553056"/>
          </a:xfrm>
          <a:prstGeom prst="rect">
            <a:avLst/>
          </a:prstGeom>
        </p:spPr>
      </p:pic>
    </p:spTree>
    <p:extLst>
      <p:ext uri="{BB962C8B-B14F-4D97-AF65-F5344CB8AC3E}">
        <p14:creationId xmlns:p14="http://schemas.microsoft.com/office/powerpoint/2010/main" val="2727831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86B5-042A-4FBC-8145-11F19DAC87CA}"/>
              </a:ext>
            </a:extLst>
          </p:cNvPr>
          <p:cNvSpPr>
            <a:spLocks noGrp="1"/>
          </p:cNvSpPr>
          <p:nvPr>
            <p:ph type="title"/>
          </p:nvPr>
        </p:nvSpPr>
        <p:spPr/>
        <p:txBody>
          <a:bodyPr/>
          <a:lstStyle/>
          <a:p>
            <a:r>
              <a:rPr lang="en-AU" dirty="0"/>
              <a:t>TDD Example #4 – Sales by Date</a:t>
            </a:r>
          </a:p>
        </p:txBody>
      </p:sp>
      <p:pic>
        <p:nvPicPr>
          <p:cNvPr id="7" name="Picture 6" descr="Graphical user interface, text, application, email&#10;&#10;Description automatically generated">
            <a:extLst>
              <a:ext uri="{FF2B5EF4-FFF2-40B4-BE49-F238E27FC236}">
                <a16:creationId xmlns:a16="http://schemas.microsoft.com/office/drawing/2014/main" id="{95A18073-E980-44FD-98A7-2D3840561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073584"/>
            <a:ext cx="8335538" cy="3620005"/>
          </a:xfrm>
          <a:prstGeom prst="rect">
            <a:avLst/>
          </a:prstGeom>
        </p:spPr>
      </p:pic>
      <p:pic>
        <p:nvPicPr>
          <p:cNvPr id="5" name="Picture 4" descr="Graphical user interface, text&#10;&#10;Description automatically generated with medium confidence">
            <a:extLst>
              <a:ext uri="{FF2B5EF4-FFF2-40B4-BE49-F238E27FC236}">
                <a16:creationId xmlns:a16="http://schemas.microsoft.com/office/drawing/2014/main" id="{E7C34331-77A0-48DB-8BC4-A855CBC1D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196897"/>
            <a:ext cx="8573696" cy="1876687"/>
          </a:xfrm>
          <a:prstGeom prst="rect">
            <a:avLst/>
          </a:prstGeom>
        </p:spPr>
      </p:pic>
    </p:spTree>
    <p:extLst>
      <p:ext uri="{BB962C8B-B14F-4D97-AF65-F5344CB8AC3E}">
        <p14:creationId xmlns:p14="http://schemas.microsoft.com/office/powerpoint/2010/main" val="3068929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42D7-714F-40C4-A7E8-59587B5999E7}"/>
              </a:ext>
            </a:extLst>
          </p:cNvPr>
          <p:cNvSpPr>
            <a:spLocks noGrp="1"/>
          </p:cNvSpPr>
          <p:nvPr>
            <p:ph type="title"/>
          </p:nvPr>
        </p:nvSpPr>
        <p:spPr/>
        <p:txBody>
          <a:bodyPr/>
          <a:lstStyle/>
          <a:p>
            <a:r>
              <a:rPr lang="en-AU" dirty="0"/>
              <a:t>Emergent Design</a:t>
            </a:r>
          </a:p>
        </p:txBody>
      </p:sp>
      <p:sp>
        <p:nvSpPr>
          <p:cNvPr id="3" name="Content Placeholder 2">
            <a:extLst>
              <a:ext uri="{FF2B5EF4-FFF2-40B4-BE49-F238E27FC236}">
                <a16:creationId xmlns:a16="http://schemas.microsoft.com/office/drawing/2014/main" id="{BD8435AC-4EF7-43AD-AC19-9DB1A76BF6B8}"/>
              </a:ext>
            </a:extLst>
          </p:cNvPr>
          <p:cNvSpPr>
            <a:spLocks noGrp="1"/>
          </p:cNvSpPr>
          <p:nvPr>
            <p:ph idx="1"/>
          </p:nvPr>
        </p:nvSpPr>
        <p:spPr>
          <a:xfrm>
            <a:off x="838200" y="1825625"/>
            <a:ext cx="5257800" cy="4351338"/>
          </a:xfrm>
        </p:spPr>
        <p:txBody>
          <a:bodyPr>
            <a:normAutofit/>
          </a:bodyPr>
          <a:lstStyle/>
          <a:p>
            <a:pPr marL="0" indent="0">
              <a:buNone/>
            </a:pPr>
            <a:r>
              <a:rPr lang="en-AU" sz="2400" dirty="0"/>
              <a:t>“</a:t>
            </a:r>
            <a:r>
              <a:rPr lang="en-US" sz="2400" b="1" dirty="0"/>
              <a:t>There’s an approach to software development whereby we evolve the low-level design of the code incrementally. As it takes shape, the code itself “tells” us how it should be designed, if we would but listen.” </a:t>
            </a:r>
          </a:p>
          <a:p>
            <a:pPr marL="0" indent="0">
              <a:buNone/>
            </a:pPr>
            <a:r>
              <a:rPr lang="en-US" sz="2400" dirty="0"/>
              <a:t>– Some Guy on the Internet</a:t>
            </a:r>
            <a:endParaRPr lang="en-AU" sz="2400" dirty="0"/>
          </a:p>
        </p:txBody>
      </p:sp>
      <p:pic>
        <p:nvPicPr>
          <p:cNvPr id="7" name="Picture 6">
            <a:extLst>
              <a:ext uri="{FF2B5EF4-FFF2-40B4-BE49-F238E27FC236}">
                <a16:creationId xmlns:a16="http://schemas.microsoft.com/office/drawing/2014/main" id="{6EB4B167-CADF-4DDB-B332-15932DDFA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897" y="523022"/>
            <a:ext cx="4493903" cy="5653941"/>
          </a:xfrm>
          <a:prstGeom prst="rect">
            <a:avLst/>
          </a:prstGeom>
        </p:spPr>
      </p:pic>
    </p:spTree>
    <p:extLst>
      <p:ext uri="{BB962C8B-B14F-4D97-AF65-F5344CB8AC3E}">
        <p14:creationId xmlns:p14="http://schemas.microsoft.com/office/powerpoint/2010/main" val="1845190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1CB8-689C-4722-9961-8817E3799DDD}"/>
              </a:ext>
            </a:extLst>
          </p:cNvPr>
          <p:cNvSpPr>
            <a:spLocks noGrp="1"/>
          </p:cNvSpPr>
          <p:nvPr>
            <p:ph type="title"/>
          </p:nvPr>
        </p:nvSpPr>
        <p:spPr/>
        <p:txBody>
          <a:bodyPr/>
          <a:lstStyle/>
          <a:p>
            <a:r>
              <a:rPr lang="en-AU" dirty="0"/>
              <a:t>Benefits</a:t>
            </a:r>
          </a:p>
        </p:txBody>
      </p:sp>
      <p:sp>
        <p:nvSpPr>
          <p:cNvPr id="3" name="Content Placeholder 2">
            <a:extLst>
              <a:ext uri="{FF2B5EF4-FFF2-40B4-BE49-F238E27FC236}">
                <a16:creationId xmlns:a16="http://schemas.microsoft.com/office/drawing/2014/main" id="{A4801DCF-7197-4D49-8CFD-025E9B336AE5}"/>
              </a:ext>
            </a:extLst>
          </p:cNvPr>
          <p:cNvSpPr>
            <a:spLocks noGrp="1"/>
          </p:cNvSpPr>
          <p:nvPr>
            <p:ph idx="1"/>
          </p:nvPr>
        </p:nvSpPr>
        <p:spPr/>
        <p:txBody>
          <a:bodyPr/>
          <a:lstStyle/>
          <a:p>
            <a:r>
              <a:rPr lang="en-AU" dirty="0"/>
              <a:t>Tests document your application</a:t>
            </a:r>
          </a:p>
          <a:p>
            <a:r>
              <a:rPr lang="en-AU" dirty="0"/>
              <a:t>Tests simplify your code / interfaces</a:t>
            </a:r>
          </a:p>
          <a:p>
            <a:pPr lvl="1"/>
            <a:r>
              <a:rPr lang="en-AU" dirty="0"/>
              <a:t>Emergent Design</a:t>
            </a:r>
          </a:p>
          <a:p>
            <a:r>
              <a:rPr lang="en-AU" dirty="0"/>
              <a:t>You can refactor without worrying about breaking stuff</a:t>
            </a:r>
          </a:p>
          <a:p>
            <a:pPr lvl="1"/>
            <a:r>
              <a:rPr lang="en-AU" dirty="0"/>
              <a:t>This is a game changer</a:t>
            </a:r>
          </a:p>
        </p:txBody>
      </p:sp>
    </p:spTree>
    <p:extLst>
      <p:ext uri="{BB962C8B-B14F-4D97-AF65-F5344CB8AC3E}">
        <p14:creationId xmlns:p14="http://schemas.microsoft.com/office/powerpoint/2010/main" val="298702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387E-10E0-496D-8226-2C1CEC904C01}"/>
              </a:ext>
            </a:extLst>
          </p:cNvPr>
          <p:cNvSpPr>
            <a:spLocks noGrp="1"/>
          </p:cNvSpPr>
          <p:nvPr>
            <p:ph type="title"/>
          </p:nvPr>
        </p:nvSpPr>
        <p:spPr/>
        <p:txBody>
          <a:bodyPr/>
          <a:lstStyle/>
          <a:p>
            <a:r>
              <a:rPr lang="en-AU" dirty="0"/>
              <a:t>Anti-patterns / Traps to avoid</a:t>
            </a:r>
          </a:p>
        </p:txBody>
      </p:sp>
      <p:sp>
        <p:nvSpPr>
          <p:cNvPr id="3" name="Content Placeholder 2">
            <a:extLst>
              <a:ext uri="{FF2B5EF4-FFF2-40B4-BE49-F238E27FC236}">
                <a16:creationId xmlns:a16="http://schemas.microsoft.com/office/drawing/2014/main" id="{94DAB7AE-86C4-4BB9-B687-5058213B61B7}"/>
              </a:ext>
            </a:extLst>
          </p:cNvPr>
          <p:cNvSpPr>
            <a:spLocks noGrp="1"/>
          </p:cNvSpPr>
          <p:nvPr>
            <p:ph idx="1"/>
          </p:nvPr>
        </p:nvSpPr>
        <p:spPr>
          <a:xfrm>
            <a:off x="838200" y="1825624"/>
            <a:ext cx="10515600" cy="4746091"/>
          </a:xfrm>
        </p:spPr>
        <p:txBody>
          <a:bodyPr>
            <a:normAutofit/>
          </a:bodyPr>
          <a:lstStyle/>
          <a:p>
            <a:r>
              <a:rPr lang="en-AU" dirty="0"/>
              <a:t>Tests depending on other tests</a:t>
            </a:r>
          </a:p>
          <a:p>
            <a:r>
              <a:rPr lang="en-AU" dirty="0"/>
              <a:t>Slow running tests</a:t>
            </a:r>
          </a:p>
          <a:p>
            <a:r>
              <a:rPr lang="en-AU" dirty="0"/>
              <a:t>Unit Tests that integrate with a</a:t>
            </a:r>
          </a:p>
          <a:p>
            <a:pPr lvl="1"/>
            <a:r>
              <a:rPr lang="en-AU" dirty="0"/>
              <a:t>Database, Testing CRUD, File System, API / Controller,  Access the network</a:t>
            </a:r>
          </a:p>
          <a:p>
            <a:r>
              <a:rPr lang="en-AU" dirty="0"/>
              <a:t>Focusing on testing methods and not requirements</a:t>
            </a:r>
          </a:p>
          <a:p>
            <a:r>
              <a:rPr lang="en-AU" dirty="0"/>
              <a:t>Testing private methods</a:t>
            </a:r>
          </a:p>
          <a:p>
            <a:pPr lvl="1"/>
            <a:r>
              <a:rPr lang="en-AU" dirty="0"/>
              <a:t>Mocking libraries</a:t>
            </a:r>
          </a:p>
          <a:p>
            <a:pPr marL="457200" lvl="1" indent="0">
              <a:buNone/>
            </a:pPr>
            <a:r>
              <a:rPr lang="en-AU" dirty="0"/>
              <a:t>(Test your external interfaces instead)</a:t>
            </a:r>
          </a:p>
          <a:p>
            <a:r>
              <a:rPr lang="en-AU" dirty="0"/>
              <a:t>Writing the minimum amount of code to make a test pass</a:t>
            </a:r>
          </a:p>
          <a:p>
            <a:pPr marL="457200" lvl="1" indent="0">
              <a:buNone/>
            </a:pPr>
            <a:r>
              <a:rPr lang="en-AU" dirty="0"/>
              <a:t>“</a:t>
            </a:r>
            <a:r>
              <a:rPr lang="en-US" b="0" i="0" kern="1200" dirty="0">
                <a:solidFill>
                  <a:schemeClr val="accent1">
                    <a:lumMod val="75000"/>
                  </a:schemeClr>
                </a:solidFill>
                <a:effectLst/>
                <a:latin typeface="+mn-lt"/>
                <a:ea typeface="+mn-ea"/>
                <a:cs typeface="+mn-cs"/>
              </a:rPr>
              <a:t>Would I code day-to-day with steps this small? No.</a:t>
            </a:r>
            <a:r>
              <a:rPr lang="en-AU" dirty="0"/>
              <a:t>“ – Kent Beck </a:t>
            </a:r>
          </a:p>
          <a:p>
            <a:endParaRPr lang="en-AU" dirty="0"/>
          </a:p>
          <a:p>
            <a:pPr marL="457200" lvl="1" indent="0">
              <a:buNone/>
            </a:pPr>
            <a:endParaRPr lang="en-AU" dirty="0"/>
          </a:p>
          <a:p>
            <a:pPr marL="457200" lvl="1" indent="0">
              <a:buNone/>
            </a:pPr>
            <a:endParaRPr lang="en-AU" dirty="0"/>
          </a:p>
        </p:txBody>
      </p:sp>
    </p:spTree>
    <p:extLst>
      <p:ext uri="{BB962C8B-B14F-4D97-AF65-F5344CB8AC3E}">
        <p14:creationId xmlns:p14="http://schemas.microsoft.com/office/powerpoint/2010/main" val="1935208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DBF4-07E0-47F3-9B0F-3F84D8503F99}"/>
              </a:ext>
            </a:extLst>
          </p:cNvPr>
          <p:cNvSpPr>
            <a:spLocks noGrp="1"/>
          </p:cNvSpPr>
          <p:nvPr>
            <p:ph type="title"/>
          </p:nvPr>
        </p:nvSpPr>
        <p:spPr/>
        <p:txBody>
          <a:bodyPr/>
          <a:lstStyle/>
          <a:p>
            <a:r>
              <a:rPr lang="en-US" dirty="0"/>
              <a:t>Fake it till you make it.</a:t>
            </a:r>
            <a:endParaRPr lang="en-AU" dirty="0"/>
          </a:p>
        </p:txBody>
      </p:sp>
      <p:sp>
        <p:nvSpPr>
          <p:cNvPr id="3" name="Content Placeholder 2">
            <a:extLst>
              <a:ext uri="{FF2B5EF4-FFF2-40B4-BE49-F238E27FC236}">
                <a16:creationId xmlns:a16="http://schemas.microsoft.com/office/drawing/2014/main" id="{6091E715-CDAF-46C3-8436-D5343D7A2252}"/>
              </a:ext>
            </a:extLst>
          </p:cNvPr>
          <p:cNvSpPr>
            <a:spLocks noGrp="1"/>
          </p:cNvSpPr>
          <p:nvPr>
            <p:ph idx="1"/>
          </p:nvPr>
        </p:nvSpPr>
        <p:spPr>
          <a:xfrm>
            <a:off x="838200" y="1825624"/>
            <a:ext cx="10515600" cy="3451225"/>
          </a:xfrm>
        </p:spPr>
        <p:txBody>
          <a:bodyPr>
            <a:normAutofit/>
          </a:bodyPr>
          <a:lstStyle/>
          <a:p>
            <a:r>
              <a:rPr lang="en-AU" dirty="0">
                <a:hlinkClick r:id="rId3"/>
              </a:rPr>
              <a:t>https://www.martinfowler.com/articles/mocksArentStubs.html</a:t>
            </a:r>
            <a:endParaRPr lang="en-AU" dirty="0"/>
          </a:p>
          <a:p>
            <a:r>
              <a:rPr lang="en-AU" dirty="0"/>
              <a:t>Mocks and Stubs,</a:t>
            </a:r>
            <a:r>
              <a:rPr lang="en-AU" strike="sngStrike" dirty="0"/>
              <a:t> Fakes, Test Doubles</a:t>
            </a:r>
          </a:p>
          <a:p>
            <a:pPr fontAlgn="base"/>
            <a:r>
              <a:rPr lang="en-US" b="1" dirty="0"/>
              <a:t>Stub </a:t>
            </a:r>
            <a:r>
              <a:rPr lang="en-US" dirty="0"/>
              <a:t>- an object that you write to provide predefined answers to method calls</a:t>
            </a:r>
          </a:p>
          <a:p>
            <a:pPr fontAlgn="base"/>
            <a:r>
              <a:rPr lang="en-US" b="1" dirty="0"/>
              <a:t>Mock </a:t>
            </a:r>
            <a:r>
              <a:rPr lang="en-US" dirty="0"/>
              <a:t>- an object (generally using an external library) on which you set expectations that are asserted against.</a:t>
            </a:r>
            <a:endParaRPr lang="en-AU" dirty="0"/>
          </a:p>
        </p:txBody>
      </p:sp>
      <p:pic>
        <p:nvPicPr>
          <p:cNvPr id="5" name="Picture 4">
            <a:extLst>
              <a:ext uri="{FF2B5EF4-FFF2-40B4-BE49-F238E27FC236}">
                <a16:creationId xmlns:a16="http://schemas.microsoft.com/office/drawing/2014/main" id="{0903A04B-2992-44CA-B5BC-0053B065F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7050" y="4362449"/>
            <a:ext cx="3530600" cy="2206625"/>
          </a:xfrm>
          <a:prstGeom prst="rect">
            <a:avLst/>
          </a:prstGeom>
        </p:spPr>
      </p:pic>
    </p:spTree>
    <p:extLst>
      <p:ext uri="{BB962C8B-B14F-4D97-AF65-F5344CB8AC3E}">
        <p14:creationId xmlns:p14="http://schemas.microsoft.com/office/powerpoint/2010/main" val="3584403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64D9-904B-4CCC-A956-4D5558332A06}"/>
              </a:ext>
            </a:extLst>
          </p:cNvPr>
          <p:cNvSpPr>
            <a:spLocks noGrp="1"/>
          </p:cNvSpPr>
          <p:nvPr>
            <p:ph type="title"/>
          </p:nvPr>
        </p:nvSpPr>
        <p:spPr/>
        <p:txBody>
          <a:bodyPr/>
          <a:lstStyle/>
          <a:p>
            <a:r>
              <a:rPr lang="en-AU" dirty="0"/>
              <a:t>Mock </a:t>
            </a:r>
            <a:br>
              <a:rPr lang="en-AU" dirty="0"/>
            </a:br>
            <a:r>
              <a:rPr lang="en-AU" dirty="0"/>
              <a:t>Example</a:t>
            </a:r>
          </a:p>
        </p:txBody>
      </p:sp>
      <p:pic>
        <p:nvPicPr>
          <p:cNvPr id="5" name="Picture 4">
            <a:extLst>
              <a:ext uri="{FF2B5EF4-FFF2-40B4-BE49-F238E27FC236}">
                <a16:creationId xmlns:a16="http://schemas.microsoft.com/office/drawing/2014/main" id="{2D85BA8F-EBA2-4474-A831-C12876FD9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140" y="365125"/>
            <a:ext cx="7921660" cy="5167312"/>
          </a:xfrm>
          <a:prstGeom prst="rect">
            <a:avLst/>
          </a:prstGeom>
        </p:spPr>
      </p:pic>
    </p:spTree>
    <p:extLst>
      <p:ext uri="{BB962C8B-B14F-4D97-AF65-F5344CB8AC3E}">
        <p14:creationId xmlns:p14="http://schemas.microsoft.com/office/powerpoint/2010/main" val="394018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9588-8D74-4A2B-9E19-3FDCC59DEA1D}"/>
              </a:ext>
            </a:extLst>
          </p:cNvPr>
          <p:cNvSpPr>
            <a:spLocks noGrp="1"/>
          </p:cNvSpPr>
          <p:nvPr>
            <p:ph type="title"/>
          </p:nvPr>
        </p:nvSpPr>
        <p:spPr/>
        <p:txBody>
          <a:bodyPr/>
          <a:lstStyle/>
          <a:p>
            <a:r>
              <a:rPr lang="en-AU" dirty="0"/>
              <a:t>Test Driven Development</a:t>
            </a:r>
          </a:p>
        </p:txBody>
      </p:sp>
      <p:sp>
        <p:nvSpPr>
          <p:cNvPr id="3" name="Content Placeholder 2">
            <a:extLst>
              <a:ext uri="{FF2B5EF4-FFF2-40B4-BE49-F238E27FC236}">
                <a16:creationId xmlns:a16="http://schemas.microsoft.com/office/drawing/2014/main" id="{49DA1CEC-D066-4570-A0C5-065C2933DCEB}"/>
              </a:ext>
            </a:extLst>
          </p:cNvPr>
          <p:cNvSpPr>
            <a:spLocks noGrp="1"/>
          </p:cNvSpPr>
          <p:nvPr>
            <p:ph idx="1"/>
          </p:nvPr>
        </p:nvSpPr>
        <p:spPr/>
        <p:txBody>
          <a:bodyPr/>
          <a:lstStyle/>
          <a:p>
            <a:r>
              <a:rPr lang="en-AU" dirty="0"/>
              <a:t>Different types of tests:</a:t>
            </a:r>
          </a:p>
          <a:p>
            <a:pPr lvl="1"/>
            <a:r>
              <a:rPr lang="en-AU" dirty="0"/>
              <a:t>Integration Test</a:t>
            </a:r>
          </a:p>
          <a:p>
            <a:pPr lvl="1"/>
            <a:r>
              <a:rPr lang="en-AU" dirty="0"/>
              <a:t>Behaviour Driven Tests</a:t>
            </a:r>
          </a:p>
          <a:p>
            <a:pPr lvl="1"/>
            <a:r>
              <a:rPr lang="en-AU" dirty="0"/>
              <a:t>Load Testing</a:t>
            </a:r>
          </a:p>
          <a:p>
            <a:pPr lvl="1"/>
            <a:r>
              <a:rPr lang="en-AU" dirty="0"/>
              <a:t>Unit Tests</a:t>
            </a:r>
          </a:p>
        </p:txBody>
      </p:sp>
    </p:spTree>
    <p:extLst>
      <p:ext uri="{BB962C8B-B14F-4D97-AF65-F5344CB8AC3E}">
        <p14:creationId xmlns:p14="http://schemas.microsoft.com/office/powerpoint/2010/main" val="1814829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7621-5146-4AC3-BB0C-5C48175256FD}"/>
              </a:ext>
            </a:extLst>
          </p:cNvPr>
          <p:cNvSpPr>
            <a:spLocks noGrp="1"/>
          </p:cNvSpPr>
          <p:nvPr>
            <p:ph type="title"/>
          </p:nvPr>
        </p:nvSpPr>
        <p:spPr/>
        <p:txBody>
          <a:bodyPr/>
          <a:lstStyle/>
          <a:p>
            <a:r>
              <a:rPr lang="en-AU" dirty="0"/>
              <a:t>Stub </a:t>
            </a:r>
            <a:br>
              <a:rPr lang="en-AU" dirty="0"/>
            </a:br>
            <a:r>
              <a:rPr lang="en-AU" dirty="0"/>
              <a:t>Example</a:t>
            </a:r>
          </a:p>
        </p:txBody>
      </p:sp>
      <p:pic>
        <p:nvPicPr>
          <p:cNvPr id="7" name="Picture 6">
            <a:extLst>
              <a:ext uri="{FF2B5EF4-FFF2-40B4-BE49-F238E27FC236}">
                <a16:creationId xmlns:a16="http://schemas.microsoft.com/office/drawing/2014/main" id="{CFFCA94F-BD8B-456F-9E33-8D1D8FA9D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167" y="365125"/>
            <a:ext cx="5481099" cy="6246690"/>
          </a:xfrm>
          <a:prstGeom prst="rect">
            <a:avLst/>
          </a:prstGeom>
        </p:spPr>
      </p:pic>
    </p:spTree>
    <p:extLst>
      <p:ext uri="{BB962C8B-B14F-4D97-AF65-F5344CB8AC3E}">
        <p14:creationId xmlns:p14="http://schemas.microsoft.com/office/powerpoint/2010/main" val="2152743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E417-9F9F-485C-8023-CEB2739DA9EB}"/>
              </a:ext>
            </a:extLst>
          </p:cNvPr>
          <p:cNvSpPr>
            <a:spLocks noGrp="1"/>
          </p:cNvSpPr>
          <p:nvPr>
            <p:ph type="title"/>
          </p:nvPr>
        </p:nvSpPr>
        <p:spPr/>
        <p:txBody>
          <a:bodyPr/>
          <a:lstStyle/>
          <a:p>
            <a:r>
              <a:rPr lang="en-AU" dirty="0"/>
              <a:t>Fluid Extensions</a:t>
            </a:r>
          </a:p>
        </p:txBody>
      </p:sp>
      <p:sp>
        <p:nvSpPr>
          <p:cNvPr id="3" name="Content Placeholder 2">
            <a:extLst>
              <a:ext uri="{FF2B5EF4-FFF2-40B4-BE49-F238E27FC236}">
                <a16:creationId xmlns:a16="http://schemas.microsoft.com/office/drawing/2014/main" id="{C8429B20-483B-486A-B966-3C1D571D656A}"/>
              </a:ext>
            </a:extLst>
          </p:cNvPr>
          <p:cNvSpPr>
            <a:spLocks noGrp="1"/>
          </p:cNvSpPr>
          <p:nvPr>
            <p:ph idx="1"/>
          </p:nvPr>
        </p:nvSpPr>
        <p:spPr>
          <a:xfrm>
            <a:off x="838200" y="1825625"/>
            <a:ext cx="5257800" cy="2831284"/>
          </a:xfrm>
        </p:spPr>
        <p:txBody>
          <a:bodyPr/>
          <a:lstStyle/>
          <a:p>
            <a:r>
              <a:rPr lang="en-AU" dirty="0"/>
              <a:t>Keep your tests simple. KISS</a:t>
            </a:r>
          </a:p>
          <a:p>
            <a:r>
              <a:rPr lang="en-AU" dirty="0"/>
              <a:t>Fluid can help with this.</a:t>
            </a:r>
          </a:p>
          <a:p>
            <a:endParaRPr lang="en-AU" dirty="0"/>
          </a:p>
        </p:txBody>
      </p:sp>
      <p:pic>
        <p:nvPicPr>
          <p:cNvPr id="5" name="Picture 4">
            <a:extLst>
              <a:ext uri="{FF2B5EF4-FFF2-40B4-BE49-F238E27FC236}">
                <a16:creationId xmlns:a16="http://schemas.microsoft.com/office/drawing/2014/main" id="{A8329655-DC13-48FC-A791-30C39C323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3443" y="1690688"/>
            <a:ext cx="6541736" cy="2907438"/>
          </a:xfrm>
          <a:prstGeom prst="rect">
            <a:avLst/>
          </a:prstGeom>
        </p:spPr>
      </p:pic>
      <p:pic>
        <p:nvPicPr>
          <p:cNvPr id="7" name="Picture 6">
            <a:extLst>
              <a:ext uri="{FF2B5EF4-FFF2-40B4-BE49-F238E27FC236}">
                <a16:creationId xmlns:a16="http://schemas.microsoft.com/office/drawing/2014/main" id="{5170542A-FEE3-457C-90EE-22B113E5D5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914558"/>
            <a:ext cx="11096980" cy="1198101"/>
          </a:xfrm>
          <a:prstGeom prst="rect">
            <a:avLst/>
          </a:prstGeom>
        </p:spPr>
      </p:pic>
    </p:spTree>
    <p:extLst>
      <p:ext uri="{BB962C8B-B14F-4D97-AF65-F5344CB8AC3E}">
        <p14:creationId xmlns:p14="http://schemas.microsoft.com/office/powerpoint/2010/main" val="351600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BC01-A07A-4592-9496-AB51FF935E02}"/>
              </a:ext>
            </a:extLst>
          </p:cNvPr>
          <p:cNvSpPr>
            <a:spLocks noGrp="1"/>
          </p:cNvSpPr>
          <p:nvPr>
            <p:ph type="title"/>
          </p:nvPr>
        </p:nvSpPr>
        <p:spPr/>
        <p:txBody>
          <a:bodyPr/>
          <a:lstStyle/>
          <a:p>
            <a:r>
              <a:rPr lang="en-AU" dirty="0"/>
              <a:t>In Memory Database</a:t>
            </a:r>
          </a:p>
        </p:txBody>
      </p:sp>
      <p:sp>
        <p:nvSpPr>
          <p:cNvPr id="3" name="Content Placeholder 2">
            <a:extLst>
              <a:ext uri="{FF2B5EF4-FFF2-40B4-BE49-F238E27FC236}">
                <a16:creationId xmlns:a16="http://schemas.microsoft.com/office/drawing/2014/main" id="{B7C94724-9C80-46C2-A887-D82F0D923C35}"/>
              </a:ext>
            </a:extLst>
          </p:cNvPr>
          <p:cNvSpPr>
            <a:spLocks noGrp="1"/>
          </p:cNvSpPr>
          <p:nvPr>
            <p:ph idx="1"/>
          </p:nvPr>
        </p:nvSpPr>
        <p:spPr/>
        <p:txBody>
          <a:bodyPr/>
          <a:lstStyle/>
          <a:p>
            <a:r>
              <a:rPr lang="en-AU" dirty="0"/>
              <a:t>Something that came out in entity framework </a:t>
            </a:r>
            <a:r>
              <a:rPr lang="en-AU" dirty="0" err="1"/>
              <a:t>.Net</a:t>
            </a:r>
            <a:r>
              <a:rPr lang="en-AU" dirty="0"/>
              <a:t> core</a:t>
            </a:r>
          </a:p>
          <a:p>
            <a:r>
              <a:rPr lang="en-AU" dirty="0"/>
              <a:t>Bit of a game changer</a:t>
            </a:r>
          </a:p>
          <a:p>
            <a:r>
              <a:rPr lang="en-AU" dirty="0"/>
              <a:t>Don’t Test CRUD</a:t>
            </a:r>
          </a:p>
          <a:p>
            <a:r>
              <a:rPr lang="en-US" dirty="0"/>
              <a:t>Test driven implementation of Searching, Filtering, Ordering and Pagination.</a:t>
            </a:r>
          </a:p>
          <a:p>
            <a:pPr marL="457200" lvl="1" indent="0">
              <a:buNone/>
            </a:pPr>
            <a:r>
              <a:rPr lang="en-AU" dirty="0">
                <a:hlinkClick r:id="rId3"/>
              </a:rPr>
              <a:t>https://github.com/JoelViney/CorePaginationExample</a:t>
            </a:r>
            <a:endParaRPr lang="en-AU" dirty="0"/>
          </a:p>
          <a:p>
            <a:r>
              <a:rPr lang="en-AU" dirty="0"/>
              <a:t>Jason Taylor’s Presentation on the InMemory Provider</a:t>
            </a:r>
          </a:p>
          <a:p>
            <a:pPr marL="457200" lvl="1" indent="0">
              <a:buNone/>
            </a:pPr>
            <a:r>
              <a:rPr lang="en-AU" dirty="0">
                <a:solidFill>
                  <a:schemeClr val="tx2"/>
                </a:solidFill>
                <a:hlinkClick r:id="rId4"/>
              </a:rPr>
              <a:t>https://www.youtube.com/watch?v=UON5Rr_CL2M</a:t>
            </a:r>
            <a:endParaRPr lang="en-AU" dirty="0"/>
          </a:p>
          <a:p>
            <a:endParaRPr lang="en-AU" dirty="0"/>
          </a:p>
        </p:txBody>
      </p:sp>
    </p:spTree>
    <p:extLst>
      <p:ext uri="{BB962C8B-B14F-4D97-AF65-F5344CB8AC3E}">
        <p14:creationId xmlns:p14="http://schemas.microsoft.com/office/powerpoint/2010/main" val="2416987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9FF5-7AB1-4AA0-B947-8C57D6B6FF23}"/>
              </a:ext>
            </a:extLst>
          </p:cNvPr>
          <p:cNvSpPr>
            <a:spLocks noGrp="1"/>
          </p:cNvSpPr>
          <p:nvPr>
            <p:ph type="title"/>
          </p:nvPr>
        </p:nvSpPr>
        <p:spPr/>
        <p:txBody>
          <a:bodyPr/>
          <a:lstStyle/>
          <a:p>
            <a:r>
              <a:rPr lang="en-AU" dirty="0"/>
              <a:t>In Memory Database - Setup</a:t>
            </a:r>
          </a:p>
        </p:txBody>
      </p:sp>
      <p:sp>
        <p:nvSpPr>
          <p:cNvPr id="3" name="Content Placeholder 2">
            <a:extLst>
              <a:ext uri="{FF2B5EF4-FFF2-40B4-BE49-F238E27FC236}">
                <a16:creationId xmlns:a16="http://schemas.microsoft.com/office/drawing/2014/main" id="{EA48DAE9-C8FF-4ED2-A658-0CDA6B1EC6AF}"/>
              </a:ext>
            </a:extLst>
          </p:cNvPr>
          <p:cNvSpPr>
            <a:spLocks noGrp="1"/>
          </p:cNvSpPr>
          <p:nvPr>
            <p:ph idx="1"/>
          </p:nvPr>
        </p:nvSpPr>
        <p:spPr>
          <a:xfrm>
            <a:off x="838200" y="1825625"/>
            <a:ext cx="10515600" cy="654928"/>
          </a:xfrm>
        </p:spPr>
        <p:txBody>
          <a:bodyPr/>
          <a:lstStyle/>
          <a:p>
            <a:r>
              <a:rPr lang="en-AU" dirty="0"/>
              <a:t>Install-Package Microsoft.EntityFrameworkCore.InMemory</a:t>
            </a:r>
          </a:p>
          <a:p>
            <a:endParaRPr lang="en-AU" dirty="0"/>
          </a:p>
        </p:txBody>
      </p:sp>
      <p:pic>
        <p:nvPicPr>
          <p:cNvPr id="5" name="Picture 4">
            <a:extLst>
              <a:ext uri="{FF2B5EF4-FFF2-40B4-BE49-F238E27FC236}">
                <a16:creationId xmlns:a16="http://schemas.microsoft.com/office/drawing/2014/main" id="{CE50F49A-F698-4C89-AF83-FA2821BB6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591" y="2431249"/>
            <a:ext cx="10123520" cy="3726360"/>
          </a:xfrm>
          <a:prstGeom prst="rect">
            <a:avLst/>
          </a:prstGeom>
        </p:spPr>
      </p:pic>
    </p:spTree>
    <p:extLst>
      <p:ext uri="{BB962C8B-B14F-4D97-AF65-F5344CB8AC3E}">
        <p14:creationId xmlns:p14="http://schemas.microsoft.com/office/powerpoint/2010/main" val="1181967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4E54-9C66-44D4-A2C2-A1C57B57B12F}"/>
              </a:ext>
            </a:extLst>
          </p:cNvPr>
          <p:cNvSpPr>
            <a:spLocks noGrp="1"/>
          </p:cNvSpPr>
          <p:nvPr>
            <p:ph type="title"/>
          </p:nvPr>
        </p:nvSpPr>
        <p:spPr/>
        <p:txBody>
          <a:bodyPr/>
          <a:lstStyle/>
          <a:p>
            <a:r>
              <a:rPr lang="en-AU" dirty="0"/>
              <a:t>In Memory Database - Test</a:t>
            </a:r>
          </a:p>
        </p:txBody>
      </p:sp>
      <p:pic>
        <p:nvPicPr>
          <p:cNvPr id="7" name="Picture 6">
            <a:extLst>
              <a:ext uri="{FF2B5EF4-FFF2-40B4-BE49-F238E27FC236}">
                <a16:creationId xmlns:a16="http://schemas.microsoft.com/office/drawing/2014/main" id="{D450C64A-A10C-435A-A0C4-248A16F5B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3036"/>
            <a:ext cx="7600950" cy="5004118"/>
          </a:xfrm>
          <a:prstGeom prst="rect">
            <a:avLst/>
          </a:prstGeom>
        </p:spPr>
      </p:pic>
    </p:spTree>
    <p:extLst>
      <p:ext uri="{BB962C8B-B14F-4D97-AF65-F5344CB8AC3E}">
        <p14:creationId xmlns:p14="http://schemas.microsoft.com/office/powerpoint/2010/main" val="3355283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2851-B662-4C62-A52D-54B151F97CD9}"/>
              </a:ext>
            </a:extLst>
          </p:cNvPr>
          <p:cNvSpPr>
            <a:spLocks noGrp="1"/>
          </p:cNvSpPr>
          <p:nvPr>
            <p:ph type="title"/>
          </p:nvPr>
        </p:nvSpPr>
        <p:spPr/>
        <p:txBody>
          <a:bodyPr/>
          <a:lstStyle/>
          <a:p>
            <a:r>
              <a:rPr lang="en-AU" dirty="0"/>
              <a:t>But, how do I learn TDD?</a:t>
            </a:r>
          </a:p>
        </p:txBody>
      </p:sp>
      <p:sp>
        <p:nvSpPr>
          <p:cNvPr id="3" name="Content Placeholder 2">
            <a:extLst>
              <a:ext uri="{FF2B5EF4-FFF2-40B4-BE49-F238E27FC236}">
                <a16:creationId xmlns:a16="http://schemas.microsoft.com/office/drawing/2014/main" id="{9DB2DA8C-532C-4EFC-8087-3D2974A3776D}"/>
              </a:ext>
            </a:extLst>
          </p:cNvPr>
          <p:cNvSpPr>
            <a:spLocks noGrp="1"/>
          </p:cNvSpPr>
          <p:nvPr>
            <p:ph idx="1"/>
          </p:nvPr>
        </p:nvSpPr>
        <p:spPr/>
        <p:txBody>
          <a:bodyPr/>
          <a:lstStyle/>
          <a:p>
            <a:r>
              <a:rPr lang="en-AU" dirty="0"/>
              <a:t>Ironically start with an integration test.</a:t>
            </a:r>
          </a:p>
          <a:p>
            <a:r>
              <a:rPr lang="en-AU" dirty="0"/>
              <a:t>That could use local file system or azure storage.</a:t>
            </a:r>
          </a:p>
          <a:p>
            <a:r>
              <a:rPr lang="en-AU" dirty="0"/>
              <a:t>Get the hang of writing tests.</a:t>
            </a:r>
          </a:p>
          <a:p>
            <a:r>
              <a:rPr lang="en-AU" dirty="0"/>
              <a:t>Try to keep your tests short… (e.g. 10 lines of code or less).</a:t>
            </a:r>
          </a:p>
          <a:p>
            <a:endParaRPr lang="en-AU" dirty="0"/>
          </a:p>
          <a:p>
            <a:r>
              <a:rPr lang="en-AU" dirty="0"/>
              <a:t>Find a complex problem, TDD it.</a:t>
            </a:r>
          </a:p>
        </p:txBody>
      </p:sp>
    </p:spTree>
    <p:extLst>
      <p:ext uri="{BB962C8B-B14F-4D97-AF65-F5344CB8AC3E}">
        <p14:creationId xmlns:p14="http://schemas.microsoft.com/office/powerpoint/2010/main" val="587938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3C7B-CD5D-4DFA-AA81-767DD936EE60}"/>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65F34354-011D-422D-B293-D3DDA9E75B9D}"/>
              </a:ext>
            </a:extLst>
          </p:cNvPr>
          <p:cNvSpPr>
            <a:spLocks noGrp="1"/>
          </p:cNvSpPr>
          <p:nvPr>
            <p:ph idx="1"/>
          </p:nvPr>
        </p:nvSpPr>
        <p:spPr/>
        <p:txBody>
          <a:bodyPr/>
          <a:lstStyle/>
          <a:p>
            <a:r>
              <a:rPr lang="en-AU" dirty="0"/>
              <a:t>Different Types of Tests</a:t>
            </a:r>
          </a:p>
          <a:p>
            <a:r>
              <a:rPr lang="en-AU" dirty="0"/>
              <a:t>How to do test driven development</a:t>
            </a:r>
          </a:p>
          <a:p>
            <a:r>
              <a:rPr lang="en-AU" dirty="0"/>
              <a:t>Best Practice / Pitfalls</a:t>
            </a:r>
          </a:p>
          <a:p>
            <a:r>
              <a:rPr lang="en-AU" dirty="0"/>
              <a:t>Emergent Design</a:t>
            </a:r>
          </a:p>
          <a:p>
            <a:r>
              <a:rPr lang="en-AU" dirty="0"/>
              <a:t>Mocks and Stubs</a:t>
            </a:r>
          </a:p>
          <a:p>
            <a:r>
              <a:rPr lang="en-AU" dirty="0"/>
              <a:t>Telling a story using Fluid Extensions</a:t>
            </a:r>
          </a:p>
          <a:p>
            <a:r>
              <a:rPr lang="en-AU" dirty="0"/>
              <a:t>In-memory Database</a:t>
            </a:r>
          </a:p>
          <a:p>
            <a:pPr marL="0" indent="0">
              <a:buNone/>
            </a:pPr>
            <a:endParaRPr lang="en-AU" dirty="0"/>
          </a:p>
        </p:txBody>
      </p:sp>
    </p:spTree>
    <p:extLst>
      <p:ext uri="{BB962C8B-B14F-4D97-AF65-F5344CB8AC3E}">
        <p14:creationId xmlns:p14="http://schemas.microsoft.com/office/powerpoint/2010/main" val="472276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1389-6391-4178-AEF9-967EFFF4A718}"/>
              </a:ext>
            </a:extLst>
          </p:cNvPr>
          <p:cNvSpPr>
            <a:spLocks noGrp="1"/>
          </p:cNvSpPr>
          <p:nvPr>
            <p:ph type="title"/>
          </p:nvPr>
        </p:nvSpPr>
        <p:spPr/>
        <p:txBody>
          <a:bodyPr/>
          <a:lstStyle/>
          <a:p>
            <a:pPr algn="ctr"/>
            <a:r>
              <a:rPr lang="en-AU" dirty="0"/>
              <a:t>Thank you!</a:t>
            </a:r>
          </a:p>
        </p:txBody>
      </p:sp>
      <p:sp>
        <p:nvSpPr>
          <p:cNvPr id="3" name="Content Placeholder 2">
            <a:extLst>
              <a:ext uri="{FF2B5EF4-FFF2-40B4-BE49-F238E27FC236}">
                <a16:creationId xmlns:a16="http://schemas.microsoft.com/office/drawing/2014/main" id="{67D20A60-4AD7-445B-87C4-10630BDE1046}"/>
              </a:ext>
            </a:extLst>
          </p:cNvPr>
          <p:cNvSpPr>
            <a:spLocks noGrp="1"/>
          </p:cNvSpPr>
          <p:nvPr>
            <p:ph idx="1"/>
          </p:nvPr>
        </p:nvSpPr>
        <p:spPr>
          <a:xfrm>
            <a:off x="838200" y="1348154"/>
            <a:ext cx="10515600" cy="5040923"/>
          </a:xfrm>
        </p:spPr>
        <p:txBody>
          <a:bodyPr>
            <a:normAutofit lnSpcReduction="10000"/>
          </a:bodyPr>
          <a:lstStyle/>
          <a:p>
            <a:r>
              <a:rPr lang="en-AU" dirty="0">
                <a:solidFill>
                  <a:schemeClr val="tx2"/>
                </a:solidFill>
              </a:rPr>
              <a:t>This Presentation</a:t>
            </a:r>
          </a:p>
          <a:p>
            <a:pPr marL="457200" lvl="1" indent="0">
              <a:buNone/>
            </a:pPr>
            <a:r>
              <a:rPr lang="en-AU" dirty="0">
                <a:hlinkClick r:id="rId3"/>
              </a:rPr>
              <a:t>https://github.com/JoelViney/TestDrivenTalk</a:t>
            </a:r>
            <a:endParaRPr lang="en-AU" dirty="0">
              <a:solidFill>
                <a:schemeClr val="tx2"/>
              </a:solidFill>
            </a:endParaRPr>
          </a:p>
          <a:p>
            <a:r>
              <a:rPr lang="en-AU" dirty="0">
                <a:solidFill>
                  <a:schemeClr val="tx2"/>
                </a:solidFill>
              </a:rPr>
              <a:t>Kent Beck – TDD By Example</a:t>
            </a:r>
          </a:p>
          <a:p>
            <a:pPr marL="457200" lvl="1" indent="0">
              <a:buNone/>
            </a:pPr>
            <a:r>
              <a:rPr lang="en-AU" dirty="0">
                <a:solidFill>
                  <a:schemeClr val="tx2"/>
                </a:solidFill>
              </a:rPr>
              <a:t>Google it, it’s a free PDF</a:t>
            </a:r>
          </a:p>
          <a:p>
            <a:r>
              <a:rPr lang="en-AU" dirty="0">
                <a:solidFill>
                  <a:schemeClr val="tx2"/>
                </a:solidFill>
              </a:rPr>
              <a:t>Kent Beck – Test Desiderata (YouTube)</a:t>
            </a:r>
          </a:p>
          <a:p>
            <a:pPr marL="457200" lvl="1" indent="0">
              <a:buNone/>
            </a:pPr>
            <a:r>
              <a:rPr lang="en-AU" dirty="0">
                <a:solidFill>
                  <a:schemeClr val="tx2"/>
                </a:solidFill>
                <a:hlinkClick r:id="rId4"/>
              </a:rPr>
              <a:t>https://www.youtube.com/watch?v=5LOdKDqdWYU&amp;list=PLlmVY7qtgT_lkbrk9iZNizp978mVzpBKl</a:t>
            </a:r>
            <a:endParaRPr lang="en-AU" dirty="0">
              <a:solidFill>
                <a:schemeClr val="tx2"/>
              </a:solidFill>
            </a:endParaRPr>
          </a:p>
          <a:p>
            <a:r>
              <a:rPr lang="en-AU" dirty="0">
                <a:solidFill>
                  <a:schemeClr val="tx2"/>
                </a:solidFill>
              </a:rPr>
              <a:t>Example TDD Project</a:t>
            </a:r>
          </a:p>
          <a:p>
            <a:pPr marL="457200" lvl="1" indent="0">
              <a:buNone/>
            </a:pPr>
            <a:r>
              <a:rPr lang="en-AU" dirty="0">
                <a:hlinkClick r:id="rId3"/>
              </a:rPr>
              <a:t>https://github.com/JoelViney/SimpleSharpTemplateEngine</a:t>
            </a:r>
            <a:endParaRPr lang="en-AU" dirty="0"/>
          </a:p>
          <a:p>
            <a:r>
              <a:rPr lang="en-AU" dirty="0">
                <a:solidFill>
                  <a:schemeClr val="tx2"/>
                </a:solidFill>
              </a:rPr>
              <a:t>In Memory Database:</a:t>
            </a:r>
          </a:p>
          <a:p>
            <a:pPr marL="457200" lvl="1" indent="0">
              <a:buNone/>
            </a:pPr>
            <a:r>
              <a:rPr lang="en-AU" dirty="0">
                <a:hlinkClick r:id="rId5"/>
              </a:rPr>
              <a:t>https://github.com/JoelViney/CorePaginationExample</a:t>
            </a:r>
            <a:endParaRPr lang="en-AU" dirty="0"/>
          </a:p>
          <a:p>
            <a:pPr marL="457200" lvl="1" indent="0">
              <a:buNone/>
            </a:pPr>
            <a:r>
              <a:rPr lang="en-AU" dirty="0">
                <a:solidFill>
                  <a:schemeClr val="tx2"/>
                </a:solidFill>
                <a:hlinkClick r:id="rId6"/>
              </a:rPr>
              <a:t>https://www.youtube.com/watch?v=UON5Rr_CL2M</a:t>
            </a:r>
            <a:r>
              <a:rPr lang="en-AU" dirty="0">
                <a:solidFill>
                  <a:schemeClr val="tx2"/>
                </a:solidFill>
              </a:rPr>
              <a:t> (Jason Taylor)</a:t>
            </a:r>
            <a:endParaRPr lang="en-AU" dirty="0"/>
          </a:p>
        </p:txBody>
      </p:sp>
    </p:spTree>
    <p:extLst>
      <p:ext uri="{BB962C8B-B14F-4D97-AF65-F5344CB8AC3E}">
        <p14:creationId xmlns:p14="http://schemas.microsoft.com/office/powerpoint/2010/main" val="293581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4E46-3522-4458-9688-7A3846164006}"/>
              </a:ext>
            </a:extLst>
          </p:cNvPr>
          <p:cNvSpPr>
            <a:spLocks noGrp="1"/>
          </p:cNvSpPr>
          <p:nvPr>
            <p:ph type="title"/>
          </p:nvPr>
        </p:nvSpPr>
        <p:spPr/>
        <p:txBody>
          <a:bodyPr/>
          <a:lstStyle/>
          <a:p>
            <a:r>
              <a:rPr lang="en-AU" dirty="0"/>
              <a:t>A brief history</a:t>
            </a:r>
          </a:p>
        </p:txBody>
      </p:sp>
      <p:sp>
        <p:nvSpPr>
          <p:cNvPr id="3" name="Content Placeholder 2">
            <a:extLst>
              <a:ext uri="{FF2B5EF4-FFF2-40B4-BE49-F238E27FC236}">
                <a16:creationId xmlns:a16="http://schemas.microsoft.com/office/drawing/2014/main" id="{38869BB6-E17C-4AFB-ADE0-B31BF781436B}"/>
              </a:ext>
            </a:extLst>
          </p:cNvPr>
          <p:cNvSpPr>
            <a:spLocks noGrp="1"/>
          </p:cNvSpPr>
          <p:nvPr>
            <p:ph idx="1"/>
          </p:nvPr>
        </p:nvSpPr>
        <p:spPr/>
        <p:txBody>
          <a:bodyPr/>
          <a:lstStyle/>
          <a:p>
            <a:pPr marL="0" indent="0">
              <a:buNone/>
            </a:pPr>
            <a:r>
              <a:rPr lang="en-US" dirty="0"/>
              <a:t>Extreme Programming Explained: Embrace Change. </a:t>
            </a:r>
          </a:p>
          <a:p>
            <a:pPr marL="0" indent="0">
              <a:buNone/>
            </a:pPr>
            <a:r>
              <a:rPr lang="en-US" dirty="0"/>
              <a:t>- Ken Beck, Martin Fowler – 1999 Addison-Wesley.</a:t>
            </a:r>
            <a:endParaRPr lang="en-AU" dirty="0"/>
          </a:p>
        </p:txBody>
      </p:sp>
    </p:spTree>
    <p:extLst>
      <p:ext uri="{BB962C8B-B14F-4D97-AF65-F5344CB8AC3E}">
        <p14:creationId xmlns:p14="http://schemas.microsoft.com/office/powerpoint/2010/main" val="179398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2131-5D11-45E9-87C9-B440A637CA78}"/>
              </a:ext>
            </a:extLst>
          </p:cNvPr>
          <p:cNvSpPr>
            <a:spLocks noGrp="1"/>
          </p:cNvSpPr>
          <p:nvPr>
            <p:ph type="title"/>
          </p:nvPr>
        </p:nvSpPr>
        <p:spPr/>
        <p:txBody>
          <a:bodyPr/>
          <a:lstStyle/>
          <a:p>
            <a:r>
              <a:rPr lang="en-AU" dirty="0"/>
              <a:t>When TDD really works</a:t>
            </a:r>
          </a:p>
        </p:txBody>
      </p:sp>
      <p:sp>
        <p:nvSpPr>
          <p:cNvPr id="3" name="Content Placeholder 2">
            <a:extLst>
              <a:ext uri="{FF2B5EF4-FFF2-40B4-BE49-F238E27FC236}">
                <a16:creationId xmlns:a16="http://schemas.microsoft.com/office/drawing/2014/main" id="{4FB7AE37-2D0F-48EE-A536-E9030601AB28}"/>
              </a:ext>
            </a:extLst>
          </p:cNvPr>
          <p:cNvSpPr>
            <a:spLocks noGrp="1"/>
          </p:cNvSpPr>
          <p:nvPr>
            <p:ph idx="1"/>
          </p:nvPr>
        </p:nvSpPr>
        <p:spPr>
          <a:xfrm>
            <a:off x="838200" y="1825625"/>
            <a:ext cx="5257800" cy="4351338"/>
          </a:xfrm>
        </p:spPr>
        <p:txBody>
          <a:bodyPr>
            <a:normAutofit/>
          </a:bodyPr>
          <a:lstStyle/>
          <a:p>
            <a:r>
              <a:rPr lang="en-AU" dirty="0"/>
              <a:t>Not Really a Golden Hammer…</a:t>
            </a:r>
          </a:p>
          <a:p>
            <a:endParaRPr lang="en-AU" dirty="0"/>
          </a:p>
          <a:p>
            <a:r>
              <a:rPr lang="en-AU" dirty="0"/>
              <a:t>Examples of it working:</a:t>
            </a:r>
          </a:p>
          <a:p>
            <a:pPr lvl="1"/>
            <a:r>
              <a:rPr lang="en-AU" dirty="0"/>
              <a:t>Point of Sale</a:t>
            </a:r>
          </a:p>
          <a:p>
            <a:pPr lvl="1"/>
            <a:r>
              <a:rPr lang="en-AU" dirty="0"/>
              <a:t>Payroll System</a:t>
            </a:r>
          </a:p>
          <a:p>
            <a:pPr lvl="1"/>
            <a:endParaRPr lang="en-AU" dirty="0"/>
          </a:p>
          <a:p>
            <a:r>
              <a:rPr lang="en-AU" dirty="0"/>
              <a:t>Low Hanging Fruit</a:t>
            </a:r>
          </a:p>
          <a:p>
            <a:pPr lvl="1"/>
            <a:r>
              <a:rPr lang="en-AU" dirty="0"/>
              <a:t>Complex Problems</a:t>
            </a:r>
          </a:p>
          <a:p>
            <a:pPr lvl="1"/>
            <a:r>
              <a:rPr lang="en-AU" dirty="0"/>
              <a:t>Easily Isolated</a:t>
            </a:r>
          </a:p>
          <a:p>
            <a:pPr lvl="1"/>
            <a:endParaRPr lang="en-AU" dirty="0"/>
          </a:p>
          <a:p>
            <a:endParaRPr lang="en-AU" dirty="0"/>
          </a:p>
          <a:p>
            <a:endParaRPr lang="en-AU" dirty="0"/>
          </a:p>
          <a:p>
            <a:pPr lvl="1"/>
            <a:endParaRPr lang="en-AU" dirty="0"/>
          </a:p>
          <a:p>
            <a:pPr marL="457200" lvl="1" indent="0">
              <a:buNone/>
            </a:pPr>
            <a:endParaRPr lang="en-AU" dirty="0"/>
          </a:p>
        </p:txBody>
      </p:sp>
      <p:pic>
        <p:nvPicPr>
          <p:cNvPr id="5" name="Picture 4">
            <a:extLst>
              <a:ext uri="{FF2B5EF4-FFF2-40B4-BE49-F238E27FC236}">
                <a16:creationId xmlns:a16="http://schemas.microsoft.com/office/drawing/2014/main" id="{0DB66EB5-3DD5-4498-83BE-587FA701F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6269" y="157138"/>
            <a:ext cx="3690964" cy="6543723"/>
          </a:xfrm>
          <a:prstGeom prst="rect">
            <a:avLst/>
          </a:prstGeom>
        </p:spPr>
      </p:pic>
    </p:spTree>
    <p:extLst>
      <p:ext uri="{BB962C8B-B14F-4D97-AF65-F5344CB8AC3E}">
        <p14:creationId xmlns:p14="http://schemas.microsoft.com/office/powerpoint/2010/main" val="192981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2092-1F43-4591-9E04-1DCFFC222F3A}"/>
              </a:ext>
            </a:extLst>
          </p:cNvPr>
          <p:cNvSpPr>
            <a:spLocks noGrp="1"/>
          </p:cNvSpPr>
          <p:nvPr>
            <p:ph type="title"/>
          </p:nvPr>
        </p:nvSpPr>
        <p:spPr/>
        <p:txBody>
          <a:bodyPr/>
          <a:lstStyle/>
          <a:p>
            <a:r>
              <a:rPr lang="en-AU" dirty="0"/>
              <a:t>How to do TDD</a:t>
            </a:r>
          </a:p>
        </p:txBody>
      </p:sp>
      <p:sp>
        <p:nvSpPr>
          <p:cNvPr id="3" name="Content Placeholder 2">
            <a:extLst>
              <a:ext uri="{FF2B5EF4-FFF2-40B4-BE49-F238E27FC236}">
                <a16:creationId xmlns:a16="http://schemas.microsoft.com/office/drawing/2014/main" id="{677EF70D-7B3B-48A2-9CC4-AC76DBBD053A}"/>
              </a:ext>
            </a:extLst>
          </p:cNvPr>
          <p:cNvSpPr>
            <a:spLocks noGrp="1"/>
          </p:cNvSpPr>
          <p:nvPr>
            <p:ph idx="1"/>
          </p:nvPr>
        </p:nvSpPr>
        <p:spPr>
          <a:xfrm>
            <a:off x="838200" y="1825625"/>
            <a:ext cx="5257800" cy="4351338"/>
          </a:xfrm>
        </p:spPr>
        <p:txBody>
          <a:bodyPr/>
          <a:lstStyle/>
          <a:p>
            <a:pPr marL="514350" indent="-514350">
              <a:buFont typeface="+mj-lt"/>
              <a:buAutoNum type="arabicPeriod"/>
            </a:pPr>
            <a:r>
              <a:rPr lang="en-AU" dirty="0"/>
              <a:t>Write a test</a:t>
            </a:r>
          </a:p>
          <a:p>
            <a:pPr marL="514350" indent="-514350">
              <a:buFont typeface="+mj-lt"/>
              <a:buAutoNum type="arabicPeriod"/>
            </a:pPr>
            <a:r>
              <a:rPr lang="en-AU" dirty="0"/>
              <a:t>Run the test, see it fail</a:t>
            </a:r>
          </a:p>
          <a:p>
            <a:pPr marL="514350" indent="-514350">
              <a:buFont typeface="+mj-lt"/>
              <a:buAutoNum type="arabicPeriod"/>
            </a:pPr>
            <a:r>
              <a:rPr lang="en-AU" dirty="0"/>
              <a:t>Write the code</a:t>
            </a:r>
          </a:p>
          <a:p>
            <a:pPr marL="514350" indent="-514350">
              <a:buFont typeface="+mj-lt"/>
              <a:buAutoNum type="arabicPeriod"/>
            </a:pPr>
            <a:r>
              <a:rPr lang="en-AU" dirty="0"/>
              <a:t>Run all tests, see them pass</a:t>
            </a:r>
          </a:p>
          <a:p>
            <a:pPr marL="514350" indent="-514350">
              <a:buFont typeface="+mj-lt"/>
              <a:buAutoNum type="arabicPeriod"/>
            </a:pPr>
            <a:r>
              <a:rPr lang="en-AU" dirty="0"/>
              <a:t>Refactor</a:t>
            </a:r>
          </a:p>
          <a:p>
            <a:pPr marL="514350" indent="-514350">
              <a:buFont typeface="+mj-lt"/>
              <a:buAutoNum type="arabicPeriod"/>
            </a:pPr>
            <a:endParaRPr lang="en-AU" dirty="0"/>
          </a:p>
          <a:p>
            <a:pPr marL="514350" indent="-514350">
              <a:buFont typeface="+mj-lt"/>
              <a:buAutoNum type="arabicPeriod"/>
            </a:pPr>
            <a:r>
              <a:rPr lang="en-AU" dirty="0"/>
              <a:t>Repeat</a:t>
            </a:r>
          </a:p>
          <a:p>
            <a:pPr marL="0" indent="0">
              <a:buNone/>
            </a:pPr>
            <a:endParaRPr lang="en-AU" dirty="0"/>
          </a:p>
        </p:txBody>
      </p:sp>
    </p:spTree>
    <p:extLst>
      <p:ext uri="{BB962C8B-B14F-4D97-AF65-F5344CB8AC3E}">
        <p14:creationId xmlns:p14="http://schemas.microsoft.com/office/powerpoint/2010/main" val="2237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7B22-80B8-4C52-891A-8F0F5E96E5B4}"/>
              </a:ext>
            </a:extLst>
          </p:cNvPr>
          <p:cNvSpPr>
            <a:spLocks noGrp="1"/>
          </p:cNvSpPr>
          <p:nvPr>
            <p:ph type="title"/>
          </p:nvPr>
        </p:nvSpPr>
        <p:spPr/>
        <p:txBody>
          <a:bodyPr/>
          <a:lstStyle/>
          <a:p>
            <a:r>
              <a:rPr lang="en-AU" dirty="0"/>
              <a:t>1. Write a test</a:t>
            </a:r>
          </a:p>
        </p:txBody>
      </p:sp>
      <p:sp>
        <p:nvSpPr>
          <p:cNvPr id="3" name="Content Placeholder 2">
            <a:extLst>
              <a:ext uri="{FF2B5EF4-FFF2-40B4-BE49-F238E27FC236}">
                <a16:creationId xmlns:a16="http://schemas.microsoft.com/office/drawing/2014/main" id="{39EA54A2-2AC6-4011-B237-B9B487265333}"/>
              </a:ext>
            </a:extLst>
          </p:cNvPr>
          <p:cNvSpPr>
            <a:spLocks noGrp="1"/>
          </p:cNvSpPr>
          <p:nvPr>
            <p:ph idx="1"/>
          </p:nvPr>
        </p:nvSpPr>
        <p:spPr>
          <a:xfrm>
            <a:off x="838200" y="1825625"/>
            <a:ext cx="5257800" cy="4771728"/>
          </a:xfrm>
        </p:spPr>
        <p:txBody>
          <a:bodyPr>
            <a:normAutofit lnSpcReduction="10000"/>
          </a:bodyPr>
          <a:lstStyle/>
          <a:p>
            <a:pPr marL="0" indent="0">
              <a:buNone/>
            </a:pPr>
            <a:r>
              <a:rPr lang="en-AU" dirty="0"/>
              <a:t>Your trying to tell a story.</a:t>
            </a:r>
          </a:p>
          <a:p>
            <a:pPr marL="0" indent="0">
              <a:buNone/>
            </a:pPr>
            <a:r>
              <a:rPr lang="en-AU" dirty="0"/>
              <a:t>The method name should describe what your testing.</a:t>
            </a:r>
          </a:p>
          <a:p>
            <a:pPr marL="0" indent="0">
              <a:buNone/>
            </a:pPr>
            <a:r>
              <a:rPr lang="en-AU" dirty="0">
                <a:solidFill>
                  <a:srgbClr val="00B050"/>
                </a:solidFill>
              </a:rPr>
              <a:t>// Arrange</a:t>
            </a:r>
          </a:p>
          <a:p>
            <a:pPr lvl="1"/>
            <a:r>
              <a:rPr lang="en-AU" dirty="0"/>
              <a:t>Setup what needs to be done</a:t>
            </a:r>
          </a:p>
          <a:p>
            <a:pPr lvl="1"/>
            <a:r>
              <a:rPr lang="en-AU" dirty="0"/>
              <a:t>KISS: Aim for minimal setup</a:t>
            </a:r>
          </a:p>
          <a:p>
            <a:pPr marL="0" indent="0">
              <a:buNone/>
            </a:pPr>
            <a:r>
              <a:rPr lang="en-AU" dirty="0">
                <a:solidFill>
                  <a:srgbClr val="00B050"/>
                </a:solidFill>
              </a:rPr>
              <a:t>// Act</a:t>
            </a:r>
          </a:p>
          <a:p>
            <a:pPr lvl="1"/>
            <a:r>
              <a:rPr lang="en-AU" dirty="0"/>
              <a:t>One line of code!</a:t>
            </a:r>
            <a:endParaRPr lang="en-AU" dirty="0">
              <a:solidFill>
                <a:srgbClr val="00B050"/>
              </a:solidFill>
            </a:endParaRPr>
          </a:p>
          <a:p>
            <a:pPr marL="0" indent="0">
              <a:buNone/>
            </a:pPr>
            <a:r>
              <a:rPr lang="en-AU" dirty="0">
                <a:solidFill>
                  <a:srgbClr val="00B050"/>
                </a:solidFill>
              </a:rPr>
              <a:t>// Assert</a:t>
            </a:r>
          </a:p>
          <a:p>
            <a:pPr lvl="1"/>
            <a:r>
              <a:rPr lang="en-AU" dirty="0"/>
              <a:t>Prove it works</a:t>
            </a:r>
          </a:p>
          <a:p>
            <a:pPr lvl="1"/>
            <a:r>
              <a:rPr lang="en-AU" dirty="0"/>
              <a:t>Aim for 1 asset per test*</a:t>
            </a:r>
            <a:endParaRPr lang="en-AU" dirty="0">
              <a:solidFill>
                <a:srgbClr val="00B050"/>
              </a:solidFill>
            </a:endParaRPr>
          </a:p>
          <a:p>
            <a:pPr marL="0" indent="0">
              <a:buNone/>
            </a:pPr>
            <a:endParaRPr lang="en-AU" dirty="0">
              <a:solidFill>
                <a:srgbClr val="00B050"/>
              </a:solidFill>
            </a:endParaRPr>
          </a:p>
        </p:txBody>
      </p:sp>
      <p:pic>
        <p:nvPicPr>
          <p:cNvPr id="11" name="Picture 10">
            <a:extLst>
              <a:ext uri="{FF2B5EF4-FFF2-40B4-BE49-F238E27FC236}">
                <a16:creationId xmlns:a16="http://schemas.microsoft.com/office/drawing/2014/main" id="{2E1030D7-44BB-48CA-994D-897305CF4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4"/>
            <a:ext cx="5791200" cy="3673327"/>
          </a:xfrm>
          <a:prstGeom prst="rect">
            <a:avLst/>
          </a:prstGeom>
        </p:spPr>
      </p:pic>
    </p:spTree>
    <p:extLst>
      <p:ext uri="{BB962C8B-B14F-4D97-AF65-F5344CB8AC3E}">
        <p14:creationId xmlns:p14="http://schemas.microsoft.com/office/powerpoint/2010/main" val="296952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7DD78-232C-469A-B3DA-DA626B03D3A2}"/>
              </a:ext>
            </a:extLst>
          </p:cNvPr>
          <p:cNvSpPr>
            <a:spLocks noGrp="1"/>
          </p:cNvSpPr>
          <p:nvPr>
            <p:ph type="title"/>
          </p:nvPr>
        </p:nvSpPr>
        <p:spPr/>
        <p:txBody>
          <a:bodyPr/>
          <a:lstStyle/>
          <a:p>
            <a:r>
              <a:rPr lang="en-AU" dirty="0"/>
              <a:t>2. Run the test, see it fail</a:t>
            </a:r>
          </a:p>
        </p:txBody>
      </p:sp>
      <p:sp>
        <p:nvSpPr>
          <p:cNvPr id="3" name="Content Placeholder 2">
            <a:extLst>
              <a:ext uri="{FF2B5EF4-FFF2-40B4-BE49-F238E27FC236}">
                <a16:creationId xmlns:a16="http://schemas.microsoft.com/office/drawing/2014/main" id="{B42366FF-82F5-48BA-A49F-241916338B49}"/>
              </a:ext>
            </a:extLst>
          </p:cNvPr>
          <p:cNvSpPr>
            <a:spLocks noGrp="1"/>
          </p:cNvSpPr>
          <p:nvPr>
            <p:ph idx="1"/>
          </p:nvPr>
        </p:nvSpPr>
        <p:spPr>
          <a:xfrm>
            <a:off x="838200" y="1825625"/>
            <a:ext cx="5257800" cy="4351338"/>
          </a:xfrm>
        </p:spPr>
        <p:txBody>
          <a:bodyPr>
            <a:normAutofit/>
          </a:bodyPr>
          <a:lstStyle/>
          <a:p>
            <a:r>
              <a:rPr lang="en-AU" dirty="0"/>
              <a:t>You need to do this step to assure that the test fails. </a:t>
            </a:r>
          </a:p>
          <a:p>
            <a:r>
              <a:rPr lang="en-AU" dirty="0"/>
              <a:t>The test must fail…</a:t>
            </a:r>
          </a:p>
        </p:txBody>
      </p:sp>
      <p:pic>
        <p:nvPicPr>
          <p:cNvPr id="7" name="Picture 6">
            <a:extLst>
              <a:ext uri="{FF2B5EF4-FFF2-40B4-BE49-F238E27FC236}">
                <a16:creationId xmlns:a16="http://schemas.microsoft.com/office/drawing/2014/main" id="{0E15AE0A-4235-413E-9234-1EC04C398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624"/>
            <a:ext cx="3597762" cy="3970217"/>
          </a:xfrm>
          <a:prstGeom prst="rect">
            <a:avLst/>
          </a:prstGeom>
        </p:spPr>
      </p:pic>
    </p:spTree>
    <p:extLst>
      <p:ext uri="{BB962C8B-B14F-4D97-AF65-F5344CB8AC3E}">
        <p14:creationId xmlns:p14="http://schemas.microsoft.com/office/powerpoint/2010/main" val="391842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52E0-69AC-4B40-9E02-1FB299A9E65E}"/>
              </a:ext>
            </a:extLst>
          </p:cNvPr>
          <p:cNvSpPr>
            <a:spLocks noGrp="1"/>
          </p:cNvSpPr>
          <p:nvPr>
            <p:ph type="title"/>
          </p:nvPr>
        </p:nvSpPr>
        <p:spPr/>
        <p:txBody>
          <a:bodyPr/>
          <a:lstStyle/>
          <a:p>
            <a:r>
              <a:rPr lang="en-AU" dirty="0"/>
              <a:t>3. Write the code</a:t>
            </a:r>
          </a:p>
        </p:txBody>
      </p:sp>
      <p:sp>
        <p:nvSpPr>
          <p:cNvPr id="3" name="Content Placeholder 2">
            <a:extLst>
              <a:ext uri="{FF2B5EF4-FFF2-40B4-BE49-F238E27FC236}">
                <a16:creationId xmlns:a16="http://schemas.microsoft.com/office/drawing/2014/main" id="{93FCC2C4-1D47-443D-8BA8-399D48332440}"/>
              </a:ext>
            </a:extLst>
          </p:cNvPr>
          <p:cNvSpPr>
            <a:spLocks noGrp="1"/>
          </p:cNvSpPr>
          <p:nvPr>
            <p:ph idx="1"/>
          </p:nvPr>
        </p:nvSpPr>
        <p:spPr>
          <a:xfrm>
            <a:off x="838200" y="1825625"/>
            <a:ext cx="5257800" cy="4351338"/>
          </a:xfrm>
        </p:spPr>
        <p:txBody>
          <a:bodyPr/>
          <a:lstStyle/>
          <a:p>
            <a:r>
              <a:rPr lang="en-AU" dirty="0"/>
              <a:t>Write just enough code to make the test pass. </a:t>
            </a:r>
          </a:p>
          <a:p>
            <a:r>
              <a:rPr lang="en-AU" dirty="0"/>
              <a:t>YAGNI</a:t>
            </a:r>
          </a:p>
        </p:txBody>
      </p:sp>
      <p:pic>
        <p:nvPicPr>
          <p:cNvPr id="5" name="Picture 4">
            <a:extLst>
              <a:ext uri="{FF2B5EF4-FFF2-40B4-BE49-F238E27FC236}">
                <a16:creationId xmlns:a16="http://schemas.microsoft.com/office/drawing/2014/main" id="{EE101EBB-44FD-4EE2-8DB8-D1BF16FD1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901" y="1922672"/>
            <a:ext cx="5145899" cy="2213442"/>
          </a:xfrm>
          <a:prstGeom prst="rect">
            <a:avLst/>
          </a:prstGeom>
        </p:spPr>
      </p:pic>
    </p:spTree>
    <p:extLst>
      <p:ext uri="{BB962C8B-B14F-4D97-AF65-F5344CB8AC3E}">
        <p14:creationId xmlns:p14="http://schemas.microsoft.com/office/powerpoint/2010/main" val="2659476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3344</TotalTime>
  <Words>4221</Words>
  <Application>Microsoft Office PowerPoint</Application>
  <PresentationFormat>Widescreen</PresentationFormat>
  <Paragraphs>503</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Joel Viney Programmer</vt:lpstr>
      <vt:lpstr>Test Driven Development (TDD)</vt:lpstr>
      <vt:lpstr>Test Driven Development</vt:lpstr>
      <vt:lpstr>A brief history</vt:lpstr>
      <vt:lpstr>When TDD really works</vt:lpstr>
      <vt:lpstr>How to do TDD</vt:lpstr>
      <vt:lpstr>1. Write a test</vt:lpstr>
      <vt:lpstr>2. Run the test, see it fail</vt:lpstr>
      <vt:lpstr>3. Write the code</vt:lpstr>
      <vt:lpstr>4. Run all tests, see them pass</vt:lpstr>
      <vt:lpstr>5. Refactor</vt:lpstr>
      <vt:lpstr>Repeat</vt:lpstr>
      <vt:lpstr>Best Practice</vt:lpstr>
      <vt:lpstr>TDD Examples…</vt:lpstr>
      <vt:lpstr>TDD Example #1 – Rounding</vt:lpstr>
      <vt:lpstr>TDD Example #1 – Rounding</vt:lpstr>
      <vt:lpstr>TDD Example #2 – Club Member</vt:lpstr>
      <vt:lpstr>TDD Example #2 – Club Member</vt:lpstr>
      <vt:lpstr>TDD Example #3 – Sale Price</vt:lpstr>
      <vt:lpstr>TDD Example #3 – Sale Price</vt:lpstr>
      <vt:lpstr>TDD Example #4 – Sales by Date</vt:lpstr>
      <vt:lpstr>TDD Example #4 – Sales by Date</vt:lpstr>
      <vt:lpstr>TDD Example #4 – Sales by Date</vt:lpstr>
      <vt:lpstr>TDD Example #4 – Sales by Date</vt:lpstr>
      <vt:lpstr>Emergent Design</vt:lpstr>
      <vt:lpstr>Benefits</vt:lpstr>
      <vt:lpstr>Anti-patterns / Traps to avoid</vt:lpstr>
      <vt:lpstr>Fake it till you make it.</vt:lpstr>
      <vt:lpstr>Mock  Example</vt:lpstr>
      <vt:lpstr>Stub  Example</vt:lpstr>
      <vt:lpstr>Fluid Extensions</vt:lpstr>
      <vt:lpstr>In Memory Database</vt:lpstr>
      <vt:lpstr>In Memory Database - Setup</vt:lpstr>
      <vt:lpstr>In Memory Database - Test</vt:lpstr>
      <vt:lpstr>But, how do I learn TDD?</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Development</dc:title>
  <dc:creator>Joel Viney</dc:creator>
  <cp:lastModifiedBy>Joel Viney</cp:lastModifiedBy>
  <cp:revision>117</cp:revision>
  <cp:lastPrinted>2018-10-05T00:17:21Z</cp:lastPrinted>
  <dcterms:created xsi:type="dcterms:W3CDTF">2018-09-15T05:51:16Z</dcterms:created>
  <dcterms:modified xsi:type="dcterms:W3CDTF">2022-05-13T02:28:56Z</dcterms:modified>
</cp:coreProperties>
</file>