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heme/themeOverride1.xml" ContentType="application/vnd.openxmlformats-officedocument.themeOverr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56" r:id="rId2"/>
    <p:sldId id="480" r:id="rId3"/>
    <p:sldId id="486" r:id="rId4"/>
    <p:sldId id="482" r:id="rId5"/>
    <p:sldId id="483" r:id="rId6"/>
    <p:sldId id="487" r:id="rId7"/>
    <p:sldId id="488" r:id="rId8"/>
    <p:sldId id="460" r:id="rId9"/>
    <p:sldId id="421" r:id="rId10"/>
    <p:sldId id="443" r:id="rId11"/>
    <p:sldId id="454" r:id="rId12"/>
    <p:sldId id="461" r:id="rId13"/>
    <p:sldId id="471" r:id="rId14"/>
    <p:sldId id="492" r:id="rId15"/>
    <p:sldId id="491" r:id="rId16"/>
    <p:sldId id="473" r:id="rId17"/>
    <p:sldId id="472" r:id="rId18"/>
    <p:sldId id="474" r:id="rId19"/>
    <p:sldId id="475" r:id="rId20"/>
    <p:sldId id="476" r:id="rId21"/>
    <p:sldId id="477" r:id="rId22"/>
    <p:sldId id="452" r:id="rId23"/>
    <p:sldId id="389" r:id="rId24"/>
    <p:sldId id="478" r:id="rId25"/>
    <p:sldId id="479" r:id="rId26"/>
    <p:sldId id="436" r:id="rId27"/>
    <p:sldId id="450" r:id="rId28"/>
  </p:sldIdLst>
  <p:sldSz cx="9144000" cy="5143500" type="screen16x9"/>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4583"/>
    <a:srgbClr val="FF0000"/>
    <a:srgbClr val="FF00FF"/>
    <a:srgbClr val="00FFFF"/>
    <a:srgbClr val="E0FFFF"/>
    <a:srgbClr val="08FF08"/>
    <a:srgbClr val="0000FF"/>
    <a:srgbClr val="0808FF"/>
    <a:srgbClr val="7CF9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1" autoAdjust="0"/>
    <p:restoredTop sz="70127" autoAdjust="0"/>
  </p:normalViewPr>
  <p:slideViewPr>
    <p:cSldViewPr>
      <p:cViewPr>
        <p:scale>
          <a:sx n="100" d="100"/>
          <a:sy n="100" d="100"/>
        </p:scale>
        <p:origin x="540" y="-477"/>
      </p:cViewPr>
      <p:guideLst>
        <p:guide orient="horz" pos="1620"/>
        <p:guide pos="2880"/>
      </p:guideLst>
    </p:cSldViewPr>
  </p:slideViewPr>
  <p:outlineViewPr>
    <p:cViewPr>
      <p:scale>
        <a:sx n="33" d="100"/>
        <a:sy n="33" d="100"/>
      </p:scale>
      <p:origin x="0" y="-328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03" d="100"/>
          <a:sy n="103" d="100"/>
        </p:scale>
        <p:origin x="192" y="102"/>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7A419F16-529B-4A2E-A290-318690E1A958}" type="datetimeFigureOut">
              <a:rPr lang="zh-CN" altLang="en-US" smtClean="0"/>
              <a:t>2024/9/10</a:t>
            </a:fld>
            <a:endParaRPr lang="zh-CN" altLang="en-US"/>
          </a:p>
        </p:txBody>
      </p:sp>
      <p:sp>
        <p:nvSpPr>
          <p:cNvPr id="4" name="页脚占位符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24E39554-009D-4BF1-976B-11E94AD28FA1}" type="slidenum">
              <a:rPr lang="zh-CN" altLang="en-US" smtClean="0"/>
              <a:t>‹#›</a:t>
            </a:fld>
            <a:endParaRPr lang="zh-CN" altLang="en-US"/>
          </a:p>
        </p:txBody>
      </p:sp>
    </p:spTree>
    <p:extLst>
      <p:ext uri="{BB962C8B-B14F-4D97-AF65-F5344CB8AC3E}">
        <p14:creationId xmlns:p14="http://schemas.microsoft.com/office/powerpoint/2010/main" val="1475696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4BF5A744-4572-4745-BC16-946DA75AFB1C}" type="datetimeFigureOut">
              <a:rPr lang="zh-CN" altLang="en-US" smtClean="0"/>
              <a:t>2024/9/10</a:t>
            </a:fld>
            <a:endParaRPr lang="zh-CN" altLang="en-US"/>
          </a:p>
        </p:txBody>
      </p:sp>
      <p:sp>
        <p:nvSpPr>
          <p:cNvPr id="4" name="幻灯片图像占位符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BA203ACC-9185-48C4-BE21-55B32D7F6117}" type="slidenum">
              <a:rPr lang="zh-CN" altLang="en-US" smtClean="0"/>
              <a:t>‹#›</a:t>
            </a:fld>
            <a:endParaRPr lang="zh-CN" altLang="en-US"/>
          </a:p>
        </p:txBody>
      </p:sp>
    </p:spTree>
    <p:extLst>
      <p:ext uri="{BB962C8B-B14F-4D97-AF65-F5344CB8AC3E}">
        <p14:creationId xmlns:p14="http://schemas.microsoft.com/office/powerpoint/2010/main" val="2781855604"/>
      </p:ext>
    </p:extLst>
  </p:cSld>
  <p:clrMap bg1="lt1" tx1="dk1" bg2="lt2" tx2="dk2" accent1="accent1" accent2="accent2" accent3="accent3" accent4="accent4" accent5="accent5" accent6="accent6" hlink="hlink" folHlink="folHlink"/>
  <p:notesStyle>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000" kern="1200">
        <a:solidFill>
          <a:schemeClr val="tx1"/>
        </a:solidFill>
        <a:latin typeface="+mn-lt"/>
        <a:ea typeface="+mn-ea"/>
        <a:cs typeface="+mn-cs"/>
      </a:defRPr>
    </a:lvl2pPr>
    <a:lvl3pPr marL="914400" algn="l" defTabSz="914400" rtl="0" eaLnBrk="1" latinLnBrk="0" hangingPunct="1">
      <a:defRPr sz="1000" kern="1200">
        <a:solidFill>
          <a:schemeClr val="tx1"/>
        </a:solidFill>
        <a:latin typeface="+mn-lt"/>
        <a:ea typeface="+mn-ea"/>
        <a:cs typeface="+mn-cs"/>
      </a:defRPr>
    </a:lvl3pPr>
    <a:lvl4pPr marL="1371600" algn="l" defTabSz="914400" rtl="0" eaLnBrk="1" latinLnBrk="0" hangingPunct="1">
      <a:defRPr sz="1000" kern="1200">
        <a:solidFill>
          <a:schemeClr val="tx1"/>
        </a:solidFill>
        <a:latin typeface="+mn-lt"/>
        <a:ea typeface="+mn-ea"/>
        <a:cs typeface="+mn-cs"/>
      </a:defRPr>
    </a:lvl4pPr>
    <a:lvl5pPr marL="1828800" algn="l" defTabSz="914400" rtl="0" eaLnBrk="1" latinLnBrk="0" hangingPunct="1">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en-US" altLang="zh-CN" sz="800" dirty="0"/>
              <a:t>Hello, I am really glad to share our work LR-Miner - Static Race Detection in OS Kernels</a:t>
            </a:r>
            <a:r>
              <a:rPr lang="zh-CN" altLang="en-US" sz="800" dirty="0"/>
              <a:t> </a:t>
            </a:r>
            <a:r>
              <a:rPr lang="en-US" altLang="zh-CN" sz="800" dirty="0"/>
              <a:t>by</a:t>
            </a:r>
            <a:r>
              <a:rPr lang="zh-CN" altLang="en-US" sz="800" dirty="0"/>
              <a:t> </a:t>
            </a:r>
            <a:r>
              <a:rPr lang="en-US" altLang="zh-CN" sz="800" dirty="0"/>
              <a:t>Mining</a:t>
            </a:r>
            <a:r>
              <a:rPr lang="zh-CN" altLang="en-US" sz="800" dirty="0"/>
              <a:t> </a:t>
            </a:r>
            <a:r>
              <a:rPr lang="en-US" altLang="zh-CN" sz="800" dirty="0"/>
              <a:t>Locking</a:t>
            </a:r>
            <a:r>
              <a:rPr lang="zh-CN" altLang="en-US" sz="800" dirty="0"/>
              <a:t> </a:t>
            </a:r>
            <a:r>
              <a:rPr lang="en-US" altLang="zh-CN" sz="800" dirty="0"/>
              <a:t>Rules. This work aims to detect data races in </a:t>
            </a:r>
            <a:r>
              <a:rPr lang="en-US" altLang="zh-CN" sz="800" dirty="0" err="1"/>
              <a:t>os</a:t>
            </a:r>
            <a:r>
              <a:rPr lang="en-US" altLang="zh-CN" sz="800" dirty="0"/>
              <a:t> kernels through mining locking rules statistically.</a:t>
            </a:r>
            <a:endParaRPr lang="zh-CN" altLang="en-US" sz="800" dirty="0"/>
          </a:p>
        </p:txBody>
      </p:sp>
      <p:sp>
        <p:nvSpPr>
          <p:cNvPr id="4" name="灯片编号占位符 3"/>
          <p:cNvSpPr>
            <a:spLocks noGrp="1"/>
          </p:cNvSpPr>
          <p:nvPr>
            <p:ph type="sldNum" sz="quarter" idx="10"/>
          </p:nvPr>
        </p:nvSpPr>
        <p:spPr/>
        <p:txBody>
          <a:bodyPr/>
          <a:lstStyle/>
          <a:p>
            <a:fld id="{BA203ACC-9185-48C4-BE21-55B32D7F6117}" type="slidenum">
              <a:rPr lang="zh-CN" altLang="en-US" smtClean="0"/>
              <a:t>1</a:t>
            </a:fld>
            <a:endParaRPr lang="zh-CN" altLang="en-US"/>
          </a:p>
        </p:txBody>
      </p:sp>
    </p:spTree>
    <p:extLst>
      <p:ext uri="{BB962C8B-B14F-4D97-AF65-F5344CB8AC3E}">
        <p14:creationId xmlns:p14="http://schemas.microsoft.com/office/powerpoint/2010/main" val="166801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en-US" altLang="zh-CN" sz="800" baseline="0" dirty="0"/>
              <a:t>In summary, detecting data races in OS kernels presents three main challenges.</a:t>
            </a:r>
          </a:p>
          <a:p>
            <a:endParaRPr lang="en-US" altLang="zh-CN" sz="800" baseline="0" dirty="0"/>
          </a:p>
          <a:p>
            <a:r>
              <a:rPr lang="en-US" altLang="zh-CN" sz="800" baseline="0" dirty="0"/>
              <a:t>First, as mentioned earlier, data race detection involves checking whether a given variable access violates any locking rules. </a:t>
            </a:r>
          </a:p>
          <a:p>
            <a:endParaRPr lang="en-US" altLang="zh-CN" sz="800" baseline="0" dirty="0"/>
          </a:p>
          <a:p>
            <a:r>
              <a:rPr lang="en-US" altLang="zh-CN" sz="800" baseline="0" dirty="0"/>
              <a:t>However, there are two key difficulties. </a:t>
            </a:r>
          </a:p>
          <a:p>
            <a:endParaRPr lang="en-US" altLang="zh-CN" sz="800" baseline="0" dirty="0"/>
          </a:p>
          <a:p>
            <a:r>
              <a:rPr lang="en-US" altLang="zh-CN" sz="800" baseline="0" dirty="0"/>
              <a:t>On one hand, operating systems often lack sufficient documentation specifying which variables should be protected by which locks. </a:t>
            </a:r>
          </a:p>
          <a:p>
            <a:endParaRPr lang="en-US" altLang="zh-CN" sz="800" baseline="0" dirty="0"/>
          </a:p>
          <a:p>
            <a:r>
              <a:rPr lang="en-US" altLang="zh-CN" sz="800" baseline="0" dirty="0"/>
              <a:t>This makes it impossible to directly derive locking rules from documentation. </a:t>
            </a:r>
          </a:p>
          <a:p>
            <a:endParaRPr lang="en-US" altLang="zh-CN" sz="800" baseline="0" dirty="0"/>
          </a:p>
          <a:p>
            <a:r>
              <a:rPr lang="en-US" altLang="zh-CN" sz="800" baseline="0" dirty="0"/>
              <a:t>On the other hand, while variables and their corresponding locks are often in the same data structure, it can be challenging to determine this relationship due to the complex layers created by structure nesting. </a:t>
            </a:r>
          </a:p>
          <a:p>
            <a:endParaRPr lang="en-US" altLang="zh-CN" sz="800" baseline="0" dirty="0"/>
          </a:p>
          <a:p>
            <a:r>
              <a:rPr lang="en-US" altLang="zh-CN" sz="800" baseline="0" dirty="0"/>
              <a:t>As a result, deducing locking rules directly from the code is not always feasible.</a:t>
            </a:r>
          </a:p>
          <a:p>
            <a:endParaRPr lang="en-US" altLang="zh-CN" sz="800" baseline="0" dirty="0"/>
          </a:p>
          <a:p>
            <a:r>
              <a:rPr lang="en-US" altLang="zh-CN" sz="800" baseline="0" dirty="0"/>
              <a:t>Second, the extensive use of pointers and data structures in kernel code creates highly complex aliasing relationships between variables, which significantly complicates the detection of locking-rule violations.</a:t>
            </a:r>
          </a:p>
          <a:p>
            <a:endParaRPr lang="en-US" altLang="zh-CN" sz="800" baseline="0" dirty="0"/>
          </a:p>
          <a:p>
            <a:r>
              <a:rPr lang="en-US" altLang="zh-CN" sz="800" baseline="0" dirty="0"/>
              <a:t>Finally, not all data races are harmful—some are benign and pose no security threat. </a:t>
            </a:r>
          </a:p>
          <a:p>
            <a:endParaRPr lang="en-US" altLang="zh-CN" sz="800" baseline="0" dirty="0"/>
          </a:p>
          <a:p>
            <a:r>
              <a:rPr lang="en-US" altLang="zh-CN" sz="800" baseline="0" dirty="0"/>
              <a:t>Therefore, it is crucial to distinguish between benign and harmful data races. </a:t>
            </a:r>
          </a:p>
          <a:p>
            <a:endParaRPr lang="en-US" altLang="zh-CN" sz="800" baseline="0" dirty="0"/>
          </a:p>
          <a:p>
            <a:r>
              <a:rPr lang="en-US" altLang="zh-CN" sz="800" baseline="0" dirty="0"/>
              <a:t>However, automating this process is difficult, given the large codebase and the intricate logic within OS kernels.</a:t>
            </a:r>
          </a:p>
        </p:txBody>
      </p:sp>
      <p:sp>
        <p:nvSpPr>
          <p:cNvPr id="4" name="灯片编号占位符 3"/>
          <p:cNvSpPr>
            <a:spLocks noGrp="1"/>
          </p:cNvSpPr>
          <p:nvPr>
            <p:ph type="sldNum" sz="quarter" idx="10"/>
          </p:nvPr>
        </p:nvSpPr>
        <p:spPr/>
        <p:txBody>
          <a:bodyPr/>
          <a:lstStyle/>
          <a:p>
            <a:fld id="{BA203ACC-9185-48C4-BE21-55B32D7F6117}"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1564798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en-US" altLang="zh-CN" sz="3200" dirty="0"/>
              <a:t>To address the above challenges, three key techniques are proposed: A field-aware mining method to deduce locking rules; an alias-aware checking method to check locking-rule violation; a pattern-based estimation strategy to identify harmful data races</a:t>
            </a:r>
          </a:p>
          <a:p>
            <a:endParaRPr lang="en-US" altLang="zh-CN" sz="3200" dirty="0"/>
          </a:p>
          <a:p>
            <a:endParaRPr lang="en-US" altLang="zh-CN" sz="3200" dirty="0"/>
          </a:p>
          <a:p>
            <a:endParaRPr lang="en-US" altLang="zh-CN" sz="800" baseline="0" dirty="0"/>
          </a:p>
        </p:txBody>
      </p:sp>
      <p:sp>
        <p:nvSpPr>
          <p:cNvPr id="4" name="灯片编号占位符 3"/>
          <p:cNvSpPr>
            <a:spLocks noGrp="1"/>
          </p:cNvSpPr>
          <p:nvPr>
            <p:ph type="sldNum" sz="quarter" idx="10"/>
          </p:nvPr>
        </p:nvSpPr>
        <p:spPr/>
        <p:txBody>
          <a:bodyPr/>
          <a:lstStyle/>
          <a:p>
            <a:fld id="{BA203ACC-9185-48C4-BE21-55B32D7F6117}"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3685525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en-US" altLang="zh-CN" sz="1400" dirty="0"/>
              <a:t>First, I introduce the field graph, a tool used to determine whether a variable and a lock are part of the same data structure. </a:t>
            </a:r>
          </a:p>
          <a:p>
            <a:endParaRPr lang="en-US" altLang="zh-CN" sz="1400" dirty="0"/>
          </a:p>
          <a:p>
            <a:r>
              <a:rPr lang="en-US" altLang="zh-CN" sz="1400" dirty="0"/>
              <a:t>In a field graph, each node represents a field, and each edge illustrates how a lower-layer field is accessed from a higher-layer structure. </a:t>
            </a:r>
          </a:p>
          <a:p>
            <a:endParaRPr lang="en-US" altLang="zh-CN" sz="1400" dirty="0"/>
          </a:p>
          <a:p>
            <a:r>
              <a:rPr lang="en-US" altLang="zh-CN" sz="1400" dirty="0"/>
              <a:t>Fields represented by nodes that share the same ancestor are part of the same data structure.</a:t>
            </a:r>
          </a:p>
          <a:p>
            <a:endParaRPr lang="en-US" altLang="zh-CN" sz="1400" dirty="0"/>
          </a:p>
          <a:p>
            <a:r>
              <a:rPr lang="en-US" altLang="zh-CN" sz="1400" dirty="0"/>
              <a:t>The field graph is updated by processing each arrow (-&gt;) and dot (.) operator, which denote field access operations. </a:t>
            </a:r>
          </a:p>
          <a:p>
            <a:endParaRPr lang="en-US" altLang="zh-CN" sz="1400" dirty="0"/>
          </a:p>
          <a:p>
            <a:r>
              <a:rPr lang="en-US" altLang="zh-CN" sz="1400" dirty="0"/>
              <a:t>For each operator, we insert an edge labeled with the accessed field, connecting the node representing the base structure to the node representing the accessed field.</a:t>
            </a:r>
          </a:p>
        </p:txBody>
      </p:sp>
      <p:sp>
        <p:nvSpPr>
          <p:cNvPr id="4" name="灯片编号占位符 3"/>
          <p:cNvSpPr>
            <a:spLocks noGrp="1"/>
          </p:cNvSpPr>
          <p:nvPr>
            <p:ph type="sldNum" sz="quarter" idx="10"/>
          </p:nvPr>
        </p:nvSpPr>
        <p:spPr/>
        <p:txBody>
          <a:bodyPr/>
          <a:lstStyle/>
          <a:p>
            <a:fld id="{BA203ACC-9185-48C4-BE21-55B32D7F6117}"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3883545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en-US" altLang="zh-CN" sz="9600" dirty="0"/>
              <a:t>Here is a simplified example abstracted from the exynos4-is driver code.</a:t>
            </a:r>
          </a:p>
          <a:p>
            <a:endParaRPr lang="en-US" altLang="zh-CN" sz="9600" dirty="0"/>
          </a:p>
          <a:p>
            <a:r>
              <a:rPr lang="en-US" altLang="zh-CN" sz="9600" dirty="0"/>
              <a:t>At line 3, the field </a:t>
            </a:r>
            <a:r>
              <a:rPr lang="en-US" altLang="zh-CN" sz="9600" dirty="0" err="1"/>
              <a:t>dev_priv</a:t>
            </a:r>
            <a:r>
              <a:rPr lang="en-US" altLang="zh-CN" sz="9600" dirty="0"/>
              <a:t> is accessed through an arrow operator and assigned to </a:t>
            </a:r>
            <a:r>
              <a:rPr lang="en-US" altLang="zh-CN" sz="9600" dirty="0" err="1"/>
              <a:t>fimc</a:t>
            </a:r>
            <a:r>
              <a:rPr lang="en-US" altLang="zh-CN" sz="9600" dirty="0"/>
              <a:t>. </a:t>
            </a:r>
          </a:p>
          <a:p>
            <a:endParaRPr lang="en-US" altLang="zh-CN" sz="9600" dirty="0"/>
          </a:p>
          <a:p>
            <a:r>
              <a:rPr lang="en-US" altLang="zh-CN" sz="9600" dirty="0"/>
              <a:t>Consequently, we insert an edge labeled </a:t>
            </a:r>
            <a:r>
              <a:rPr lang="en-US" altLang="zh-CN" sz="9600" dirty="0" err="1"/>
              <a:t>dev_priv</a:t>
            </a:r>
            <a:r>
              <a:rPr lang="en-US" altLang="zh-CN" sz="9600" dirty="0"/>
              <a:t> from node n1 to node n2.</a:t>
            </a:r>
          </a:p>
          <a:p>
            <a:endParaRPr lang="en-US" altLang="zh-CN" sz="6000" baseline="0" dirty="0"/>
          </a:p>
        </p:txBody>
      </p:sp>
      <p:sp>
        <p:nvSpPr>
          <p:cNvPr id="4" name="灯片编号占位符 3"/>
          <p:cNvSpPr>
            <a:spLocks noGrp="1"/>
          </p:cNvSpPr>
          <p:nvPr>
            <p:ph type="sldNum" sz="quarter" idx="10"/>
          </p:nvPr>
        </p:nvSpPr>
        <p:spPr/>
        <p:txBody>
          <a:bodyPr/>
          <a:lstStyle/>
          <a:p>
            <a:fld id="{BA203ACC-9185-48C4-BE21-55B32D7F6117}"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1631071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en-US" altLang="zh-CN" sz="9600" dirty="0"/>
              <a:t>At line 5, the lock field is accessed through an arrow operator. </a:t>
            </a:r>
          </a:p>
          <a:p>
            <a:endParaRPr lang="en-US" altLang="zh-CN" sz="9600" dirty="0"/>
          </a:p>
          <a:p>
            <a:r>
              <a:rPr lang="en-US" altLang="zh-CN" sz="9600" dirty="0"/>
              <a:t>Therefore, an edge labeled lock is inserted from node n1 to node n4. </a:t>
            </a:r>
          </a:p>
          <a:p>
            <a:endParaRPr lang="en-US" altLang="zh-CN" sz="9600" dirty="0"/>
          </a:p>
          <a:p>
            <a:r>
              <a:rPr lang="en-US" altLang="zh-CN" sz="9600" dirty="0"/>
              <a:t>This indicates that the object represented by node n4 can be accessed through the lock field of </a:t>
            </a:r>
            <a:r>
              <a:rPr lang="en-US" altLang="zh-CN" sz="9600" dirty="0" err="1"/>
              <a:t>fimc</a:t>
            </a:r>
            <a:r>
              <a:rPr lang="en-US" altLang="zh-CN" sz="9600" dirty="0"/>
              <a:t>.</a:t>
            </a:r>
            <a:endParaRPr lang="en-US" altLang="zh-CN" sz="6000" baseline="0" dirty="0"/>
          </a:p>
        </p:txBody>
      </p:sp>
      <p:sp>
        <p:nvSpPr>
          <p:cNvPr id="4" name="灯片编号占位符 3"/>
          <p:cNvSpPr>
            <a:spLocks noGrp="1"/>
          </p:cNvSpPr>
          <p:nvPr>
            <p:ph type="sldNum" sz="quarter" idx="10"/>
          </p:nvPr>
        </p:nvSpPr>
        <p:spPr/>
        <p:txBody>
          <a:bodyPr/>
          <a:lstStyle/>
          <a:p>
            <a:fld id="{BA203ACC-9185-48C4-BE21-55B32D7F6117}"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2606196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en-US" altLang="zh-CN" sz="6000" baseline="0" dirty="0"/>
              <a:t>At Line 6, through two arrow operations, we get the final field graph.</a:t>
            </a:r>
          </a:p>
        </p:txBody>
      </p:sp>
      <p:sp>
        <p:nvSpPr>
          <p:cNvPr id="4" name="灯片编号占位符 3"/>
          <p:cNvSpPr>
            <a:spLocks noGrp="1"/>
          </p:cNvSpPr>
          <p:nvPr>
            <p:ph type="sldNum" sz="quarter" idx="10"/>
          </p:nvPr>
        </p:nvSpPr>
        <p:spPr/>
        <p:txBody>
          <a:bodyPr/>
          <a:lstStyle/>
          <a:p>
            <a:fld id="{BA203ACC-9185-48C4-BE21-55B32D7F6117}"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1412319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en-US" altLang="zh-CN" sz="1400" dirty="0"/>
              <a:t>In the field graph, the node representing </a:t>
            </a:r>
            <a:r>
              <a:rPr lang="en-US" altLang="zh-CN" sz="1400" dirty="0" err="1"/>
              <a:t>ctx</a:t>
            </a:r>
            <a:r>
              <a:rPr lang="en-US" altLang="zh-CN" sz="1400" dirty="0"/>
              <a:t> (i.e., n5) and the node representing lock (i.e., n4) share a common ancestor, n2. </a:t>
            </a:r>
          </a:p>
          <a:p>
            <a:endParaRPr lang="en-US" altLang="zh-CN" sz="1400" dirty="0"/>
          </a:p>
          <a:p>
            <a:r>
              <a:rPr lang="en-US" altLang="zh-CN" sz="1400" dirty="0"/>
              <a:t>This indicates that they are part of the same data structure, as inferred from the field graph.</a:t>
            </a:r>
          </a:p>
          <a:p>
            <a:endParaRPr lang="en-US" altLang="zh-CN" sz="1400" dirty="0"/>
          </a:p>
          <a:p>
            <a:r>
              <a:rPr lang="en-US" altLang="zh-CN" sz="1400" dirty="0"/>
              <a:t>Therefore, the </a:t>
            </a:r>
            <a:r>
              <a:rPr lang="en-US" altLang="zh-CN" sz="1400" dirty="0" err="1"/>
              <a:t>ctx</a:t>
            </a:r>
            <a:r>
              <a:rPr lang="en-US" altLang="zh-CN" sz="1400" dirty="0"/>
              <a:t> field is likely to be protected by the lock field, since they are within the same data structure named </a:t>
            </a:r>
            <a:r>
              <a:rPr lang="en-US" altLang="zh-CN" sz="1400" dirty="0" err="1"/>
              <a:t>fimc</a:t>
            </a:r>
            <a:r>
              <a:rPr lang="en-US" altLang="zh-CN" sz="1400" dirty="0"/>
              <a:t>.</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203ACC-9185-48C4-BE21-55B32D7F611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08889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en-US" altLang="zh-CN" sz="1400" dirty="0"/>
              <a:t>Given a variable V and a lock L that are part of the same data structure, as identified by the field graph, </a:t>
            </a:r>
          </a:p>
          <a:p>
            <a:endParaRPr lang="en-US" altLang="zh-CN" sz="1400" dirty="0"/>
          </a:p>
          <a:p>
            <a:r>
              <a:rPr lang="en-US" altLang="zh-CN" sz="1400" dirty="0"/>
              <a:t>let Np be the number of accesses to V that are protected by L, and Na be the total number of accesses to V, where at least one access is a write operation. </a:t>
            </a:r>
          </a:p>
          <a:p>
            <a:endParaRPr lang="en-US" altLang="zh-CN" sz="1400" dirty="0"/>
          </a:p>
          <a:p>
            <a:r>
              <a:rPr lang="en-US" altLang="zh-CN" sz="1400" dirty="0"/>
              <a:t>If the ratio of Np to Na exceeds a given threshold T, then all accesses to the variable V should be protected by the lock L.</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203ACC-9185-48C4-BE21-55B32D7F611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2221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en-US" altLang="zh-CN" sz="3200" dirty="0"/>
              <a:t>OS kernels have large code bases with complex alias relationships. </a:t>
            </a:r>
          </a:p>
          <a:p>
            <a:endParaRPr lang="en-US" altLang="zh-CN" sz="3200" dirty="0"/>
          </a:p>
          <a:p>
            <a:r>
              <a:rPr lang="en-US" altLang="zh-CN" sz="3200" dirty="0"/>
              <a:t>Using our field graph, we can determine whether two variables are aliases by checking if they appear in the same node within the graph. </a:t>
            </a:r>
          </a:p>
          <a:p>
            <a:endParaRPr lang="en-US" altLang="zh-CN" sz="3200" dirty="0"/>
          </a:p>
          <a:p>
            <a:r>
              <a:rPr lang="en-US" altLang="zh-CN" sz="3200" dirty="0"/>
              <a:t>After identifying alias relationships, we use lockset analysis to detect data races. </a:t>
            </a:r>
          </a:p>
          <a:p>
            <a:endParaRPr lang="en-US" altLang="zh-CN" sz="3200" dirty="0"/>
          </a:p>
          <a:p>
            <a:r>
              <a:rPr lang="en-US" altLang="zh-CN" sz="3200" dirty="0"/>
              <a:t>Specifically, when a lock is acquired, we add the node representing the lock to the lockset; when a lock is released, we remove the node from the lockset. </a:t>
            </a:r>
          </a:p>
          <a:p>
            <a:endParaRPr lang="en-US" altLang="zh-CN" sz="3200" dirty="0"/>
          </a:p>
          <a:p>
            <a:r>
              <a:rPr lang="en-US" altLang="zh-CN" sz="3200" dirty="0"/>
              <a:t>When the variable V is accessed, for each locking rule such as &lt;V, L&gt;, if V is accessed while the node representing L is not present in the lockset, a data race is identified.</a:t>
            </a:r>
            <a:endParaRPr lang="en-US" altLang="zh-CN" sz="1400"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203ACC-9185-48C4-BE21-55B32D7F611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86066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en-US" altLang="zh-CN" sz="9600" dirty="0"/>
              <a:t>In the example, suppose that the field </a:t>
            </a:r>
            <a:r>
              <a:rPr lang="en-US" altLang="zh-CN" sz="9600" dirty="0" err="1"/>
              <a:t>ctx</a:t>
            </a:r>
            <a:r>
              <a:rPr lang="en-US" altLang="zh-CN" sz="9600" dirty="0"/>
              <a:t> should be protected by the field lock. </a:t>
            </a:r>
          </a:p>
          <a:p>
            <a:endParaRPr lang="en-US" altLang="zh-CN" sz="9600" dirty="0"/>
          </a:p>
          <a:p>
            <a:r>
              <a:rPr lang="en-US" altLang="zh-CN" sz="9600" dirty="0"/>
              <a:t>The lock is removed from the lockset at line 7, but </a:t>
            </a:r>
            <a:r>
              <a:rPr lang="en-US" altLang="zh-CN" sz="9600" dirty="0" err="1"/>
              <a:t>ctx</a:t>
            </a:r>
            <a:r>
              <a:rPr lang="en-US" altLang="zh-CN" sz="9600" dirty="0"/>
              <a:t> is accessed at line 8. </a:t>
            </a:r>
          </a:p>
          <a:p>
            <a:endParaRPr lang="en-US" altLang="zh-CN" sz="9600" dirty="0"/>
          </a:p>
          <a:p>
            <a:r>
              <a:rPr lang="en-US" altLang="zh-CN" sz="9600" dirty="0"/>
              <a:t>Since </a:t>
            </a:r>
            <a:r>
              <a:rPr lang="en-US" altLang="zh-CN" sz="9600" dirty="0" err="1"/>
              <a:t>ctx</a:t>
            </a:r>
            <a:r>
              <a:rPr lang="en-US" altLang="zh-CN" sz="9600" dirty="0"/>
              <a:t> and the field </a:t>
            </a:r>
            <a:r>
              <a:rPr lang="en-US" altLang="zh-CN" sz="9600" dirty="0" err="1"/>
              <a:t>ctx</a:t>
            </a:r>
            <a:r>
              <a:rPr lang="en-US" altLang="zh-CN" sz="9600" dirty="0"/>
              <a:t> are aliases, a data race is identified.</a:t>
            </a:r>
            <a:endParaRPr lang="en-US" altLang="zh-CN" sz="1400"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203ACC-9185-48C4-BE21-55B32D7F611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16227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en-US" altLang="zh-CN" sz="1400" dirty="0"/>
              <a:t>A data race generally occurs in concurrent programming when two or more threads access the same memory location simultaneously, with at least one of the accesses being a write operation.</a:t>
            </a:r>
          </a:p>
          <a:p>
            <a:endParaRPr lang="en-US" altLang="zh-CN" sz="1400" dirty="0"/>
          </a:p>
          <a:p>
            <a:r>
              <a:rPr lang="en-US" altLang="zh-CN" sz="1400" dirty="0"/>
              <a:t>For example, consider the following driver-like code:</a:t>
            </a:r>
          </a:p>
          <a:p>
            <a:endParaRPr lang="en-US" altLang="zh-CN" sz="1400" dirty="0"/>
          </a:p>
          <a:p>
            <a:r>
              <a:rPr lang="en-US" altLang="zh-CN" sz="1400" dirty="0"/>
              <a:t>In the first thread, the msg field of the dev structure is read, while in the second thread, the msg field of the same dev structure is written. </a:t>
            </a:r>
          </a:p>
          <a:p>
            <a:endParaRPr lang="en-US" altLang="zh-CN" sz="1400" dirty="0"/>
          </a:p>
          <a:p>
            <a:r>
              <a:rPr lang="en-US" altLang="zh-CN" sz="1400" dirty="0"/>
              <a:t>This introduces a data race between the two accesses, as both threads are accessing the same memory location concurrently without proper synchronization.</a:t>
            </a:r>
            <a:endParaRPr lang="en-US" altLang="zh-CN" sz="3200"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203ACC-9185-48C4-BE21-55B32D7F611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01814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en-US" altLang="zh-CN" sz="1400" dirty="0"/>
              <a:t>To identify harmful data races, we have identified four patterns that can lead to security issues. </a:t>
            </a:r>
          </a:p>
          <a:p>
            <a:endParaRPr lang="en-US" altLang="zh-CN" sz="1400" dirty="0"/>
          </a:p>
          <a:p>
            <a:r>
              <a:rPr lang="en-US" altLang="zh-CN" sz="1400" dirty="0"/>
              <a:t>First, If a racy variable is a pointer that is assigned or checked for NULL, it can result in a null-pointer dereference.</a:t>
            </a:r>
          </a:p>
          <a:p>
            <a:endParaRPr lang="en-US" altLang="zh-CN" sz="1400" dirty="0"/>
          </a:p>
          <a:p>
            <a:r>
              <a:rPr lang="en-US" altLang="zh-CN" sz="1400" dirty="0"/>
              <a:t>Second, If a racy variable influences a branch check related to error handling, it can lead to error handling bypass.</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203ACC-9185-48C4-BE21-55B32D7F611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06625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en-US" altLang="zh-CN" sz="1400" dirty="0"/>
              <a:t>Thirdly, If a racy variable affects multiple branches, undefined behavior can occur.</a:t>
            </a:r>
          </a:p>
          <a:p>
            <a:endParaRPr lang="en-US" altLang="zh-CN" sz="1400" dirty="0"/>
          </a:p>
          <a:p>
            <a:r>
              <a:rPr lang="en-US" altLang="zh-CN" sz="1400" dirty="0"/>
              <a:t>Fourthly, If a racy variable is checked before use but the check and use are not protected by a common lock, a double fetch can occur.</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203ACC-9185-48C4-BE21-55B32D7F611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00352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en-US" altLang="zh-CN" sz="1400" dirty="0"/>
              <a:t>Based on the three key techniques, we propose a fully automated framework for detecting data races in OS kernels. </a:t>
            </a:r>
          </a:p>
          <a:p>
            <a:endParaRPr lang="en-US" altLang="zh-CN" sz="1400" dirty="0"/>
          </a:p>
          <a:p>
            <a:r>
              <a:rPr lang="en-US" altLang="zh-CN" sz="1400" dirty="0"/>
              <a:t>This framework integrates the three key techniques discussed and reports harmful data races. </a:t>
            </a:r>
          </a:p>
          <a:p>
            <a:endParaRPr lang="en-US" altLang="zh-CN" sz="1400" dirty="0"/>
          </a:p>
          <a:p>
            <a:r>
              <a:rPr lang="en-US" altLang="zh-CN" sz="1400" dirty="0"/>
              <a:t>The figure below illustrates its architecture.</a:t>
            </a:r>
          </a:p>
          <a:p>
            <a:endParaRPr lang="en-US" altLang="zh-CN" sz="1400" baseline="0" dirty="0"/>
          </a:p>
          <a:p>
            <a:r>
              <a:rPr lang="en-US" altLang="zh-CN" sz="1400" baseline="0" dirty="0"/>
              <a:t>As shown in the figure, LR-Miner contains four main parts, an information collector, a locking-rule miner, a race detector and a race estimator.</a:t>
            </a:r>
            <a:endParaRPr lang="en-US" altLang="zh-CN" sz="800" baseline="0" dirty="0"/>
          </a:p>
        </p:txBody>
      </p:sp>
      <p:sp>
        <p:nvSpPr>
          <p:cNvPr id="4" name="灯片编号占位符 3"/>
          <p:cNvSpPr>
            <a:spLocks noGrp="1"/>
          </p:cNvSpPr>
          <p:nvPr>
            <p:ph type="sldNum" sz="quarter" idx="10"/>
          </p:nvPr>
        </p:nvSpPr>
        <p:spPr/>
        <p:txBody>
          <a:bodyPr/>
          <a:lstStyle/>
          <a:p>
            <a:fld id="{BA203ACC-9185-48C4-BE21-55B32D7F6117}"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23905903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en-US" altLang="zh-CN" sz="1400" baseline="0" dirty="0"/>
              <a:t>We have evaluated LR-Miner on both Linux and FreeBSD. </a:t>
            </a:r>
          </a:p>
          <a:p>
            <a:endParaRPr lang="en-US" altLang="zh-CN" sz="1400" baseline="0" dirty="0"/>
          </a:p>
          <a:p>
            <a:r>
              <a:rPr lang="en-US" altLang="zh-CN" sz="1400" baseline="0" dirty="0"/>
              <a:t>Details about these two operating systems are provided in the table.</a:t>
            </a:r>
            <a:endParaRPr lang="en-US" altLang="zh-CN" sz="800" baseline="0" dirty="0"/>
          </a:p>
        </p:txBody>
      </p:sp>
      <p:sp>
        <p:nvSpPr>
          <p:cNvPr id="4" name="灯片编号占位符 3"/>
          <p:cNvSpPr>
            <a:spLocks noGrp="1"/>
          </p:cNvSpPr>
          <p:nvPr>
            <p:ph type="sldNum" sz="quarter" idx="10"/>
          </p:nvPr>
        </p:nvSpPr>
        <p:spPr/>
        <p:txBody>
          <a:bodyPr/>
          <a:lstStyle/>
          <a:p>
            <a:fld id="{BA203ACC-9185-48C4-BE21-55B32D7F6117}"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1564798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en-US" altLang="zh-CN" sz="1400" dirty="0"/>
              <a:t>The table presents the evaluation results for LR-Miner. </a:t>
            </a:r>
          </a:p>
          <a:p>
            <a:endParaRPr lang="en-US" altLang="zh-CN" sz="1400" dirty="0"/>
          </a:p>
          <a:p>
            <a:r>
              <a:rPr lang="en-US" altLang="zh-CN" sz="1400" dirty="0"/>
              <a:t>In total, LR-Miner detected 200 harmful data races, including 37 null-pointer dereferences, 65 error handling bypasses, 60 instances of undefined behavior, and 38 double fetches. </a:t>
            </a:r>
          </a:p>
          <a:p>
            <a:endParaRPr lang="en-US" altLang="zh-CN" sz="1400" dirty="0"/>
          </a:p>
          <a:p>
            <a:r>
              <a:rPr lang="en-US" altLang="zh-CN" sz="1400" dirty="0"/>
              <a:t>These results demonstrate that LR-Miner can effectively identify harmful data races.</a:t>
            </a:r>
            <a:endParaRPr lang="en-US" altLang="zh-CN" sz="800" baseline="0" dirty="0"/>
          </a:p>
        </p:txBody>
      </p:sp>
      <p:sp>
        <p:nvSpPr>
          <p:cNvPr id="4" name="灯片编号占位符 3"/>
          <p:cNvSpPr>
            <a:spLocks noGrp="1"/>
          </p:cNvSpPr>
          <p:nvPr>
            <p:ph type="sldNum" sz="quarter" idx="10"/>
          </p:nvPr>
        </p:nvSpPr>
        <p:spPr/>
        <p:txBody>
          <a:bodyPr/>
          <a:lstStyle/>
          <a:p>
            <a:fld id="{BA203ACC-9185-48C4-BE21-55B32D7F6117}"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2802471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en-US" altLang="zh-CN" sz="800" baseline="0" dirty="0"/>
              <a:t>We also compared LR-Miner with three other data race detection tools. </a:t>
            </a:r>
          </a:p>
          <a:p>
            <a:endParaRPr lang="en-US" altLang="zh-CN" sz="800" baseline="0" dirty="0"/>
          </a:p>
          <a:p>
            <a:r>
              <a:rPr lang="en-US" altLang="zh-CN" sz="800" baseline="0" dirty="0"/>
              <a:t>The results show that LR-Miner identifies more data races with fewer false positives.</a:t>
            </a:r>
          </a:p>
        </p:txBody>
      </p:sp>
      <p:sp>
        <p:nvSpPr>
          <p:cNvPr id="4" name="灯片编号占位符 3"/>
          <p:cNvSpPr>
            <a:spLocks noGrp="1"/>
          </p:cNvSpPr>
          <p:nvPr>
            <p:ph type="sldNum" sz="quarter" idx="10"/>
          </p:nvPr>
        </p:nvSpPr>
        <p:spPr/>
        <p:txBody>
          <a:bodyPr/>
          <a:lstStyle/>
          <a:p>
            <a:fld id="{BA203ACC-9185-48C4-BE21-55B32D7F6117}"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39367317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en-US" altLang="zh-CN" sz="1400" dirty="0"/>
              <a:t>In conclusion, detecting data races in OS kernels is a complex task. </a:t>
            </a:r>
          </a:p>
          <a:p>
            <a:endParaRPr lang="en-US" altLang="zh-CN" sz="1400" dirty="0"/>
          </a:p>
          <a:p>
            <a:r>
              <a:rPr lang="en-US" altLang="zh-CN" sz="1400" dirty="0"/>
              <a:t>We have developed a novel method, LR-Miner, to effectively address this challenge.</a:t>
            </a:r>
          </a:p>
          <a:p>
            <a:endParaRPr lang="en-US" altLang="zh-CN" sz="1400" dirty="0"/>
          </a:p>
          <a:p>
            <a:r>
              <a:rPr lang="en-US" altLang="zh-CN" sz="1400" dirty="0"/>
              <a:t>LR-Miner employs three key techniques:</a:t>
            </a:r>
          </a:p>
          <a:p>
            <a:endParaRPr lang="en-US" altLang="zh-CN" sz="1400" dirty="0"/>
          </a:p>
          <a:p>
            <a:pPr>
              <a:buFont typeface="+mj-lt"/>
              <a:buNone/>
            </a:pPr>
            <a:r>
              <a:rPr lang="en-US" altLang="zh-CN" sz="1400" dirty="0"/>
              <a:t>A field-aware mining method to deduce locking rules.</a:t>
            </a:r>
          </a:p>
          <a:p>
            <a:pPr>
              <a:buFont typeface="+mj-lt"/>
              <a:buNone/>
            </a:pPr>
            <a:endParaRPr lang="en-US" altLang="zh-CN" sz="1400" dirty="0"/>
          </a:p>
          <a:p>
            <a:pPr>
              <a:buFont typeface="+mj-lt"/>
              <a:buNone/>
            </a:pPr>
            <a:r>
              <a:rPr lang="en-US" altLang="zh-CN" sz="1400" dirty="0"/>
              <a:t>An alias-aware checking method to detect locking-rule violations.</a:t>
            </a:r>
          </a:p>
          <a:p>
            <a:pPr>
              <a:buFont typeface="+mj-lt"/>
              <a:buNone/>
            </a:pPr>
            <a:endParaRPr lang="en-US" altLang="zh-CN" sz="1400" dirty="0"/>
          </a:p>
          <a:p>
            <a:pPr>
              <a:buFont typeface="+mj-lt"/>
              <a:buNone/>
            </a:pPr>
            <a:r>
              <a:rPr lang="en-US" altLang="zh-CN" sz="1400" dirty="0"/>
              <a:t>A pattern-based estimation strategy to identify harmful data races.</a:t>
            </a:r>
          </a:p>
          <a:p>
            <a:pPr>
              <a:buFont typeface="+mj-lt"/>
              <a:buNone/>
            </a:pPr>
            <a:endParaRPr lang="en-US" altLang="zh-CN" sz="1400" dirty="0"/>
          </a:p>
          <a:p>
            <a:r>
              <a:rPr lang="en-US" altLang="zh-CN" sz="1400" dirty="0"/>
              <a:t>We evaluated LR-Miner on Linux and FreeBSD and identified 200 harmful data races. </a:t>
            </a:r>
          </a:p>
          <a:p>
            <a:endParaRPr lang="en-US" altLang="zh-CN" sz="1400" dirty="0"/>
          </a:p>
          <a:p>
            <a:r>
              <a:rPr lang="en-US" altLang="zh-CN" sz="1400" dirty="0"/>
              <a:t>Additionally, we compared LR-Miner with three well-known data race detection tools and found that it outperforms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800" baseline="0" dirty="0"/>
          </a:p>
        </p:txBody>
      </p:sp>
      <p:sp>
        <p:nvSpPr>
          <p:cNvPr id="4" name="灯片编号占位符 3"/>
          <p:cNvSpPr>
            <a:spLocks noGrp="1"/>
          </p:cNvSpPr>
          <p:nvPr>
            <p:ph type="sldNum" sz="quarter" idx="10"/>
          </p:nvPr>
        </p:nvSpPr>
        <p:spPr/>
        <p:txBody>
          <a:bodyPr/>
          <a:lstStyle/>
          <a:p>
            <a:fld id="{BA203ACC-9185-48C4-BE21-55B32D7F6117}"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2835774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en-US" altLang="zh-CN" sz="800" dirty="0"/>
              <a:t>That’s all, thanks for listening.</a:t>
            </a:r>
          </a:p>
        </p:txBody>
      </p:sp>
      <p:sp>
        <p:nvSpPr>
          <p:cNvPr id="4" name="灯片编号占位符 3"/>
          <p:cNvSpPr>
            <a:spLocks noGrp="1"/>
          </p:cNvSpPr>
          <p:nvPr>
            <p:ph type="sldNum" sz="quarter" idx="10"/>
          </p:nvPr>
        </p:nvSpPr>
        <p:spPr/>
        <p:txBody>
          <a:bodyPr/>
          <a:lstStyle/>
          <a:p>
            <a:fld id="{BA203ACC-9185-48C4-BE21-55B32D7F6117}" type="slidenum">
              <a:rPr lang="zh-CN" altLang="en-US" smtClean="0"/>
              <a:t>27</a:t>
            </a:fld>
            <a:endParaRPr lang="zh-CN" altLang="en-US"/>
          </a:p>
        </p:txBody>
      </p:sp>
    </p:spTree>
    <p:extLst>
      <p:ext uri="{BB962C8B-B14F-4D97-AF65-F5344CB8AC3E}">
        <p14:creationId xmlns:p14="http://schemas.microsoft.com/office/powerpoint/2010/main" val="166801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en-US" altLang="zh-CN" sz="3200" dirty="0"/>
              <a:t>Some data races are harmful since they can cause dangerous issues such as data corruption, undefined behavior, and resource leaks.</a:t>
            </a:r>
            <a:endParaRPr lang="en-US" altLang="zh-CN" sz="1400" dirty="0"/>
          </a:p>
        </p:txBody>
      </p:sp>
      <p:sp>
        <p:nvSpPr>
          <p:cNvPr id="4" name="灯片编号占位符 3"/>
          <p:cNvSpPr>
            <a:spLocks noGrp="1"/>
          </p:cNvSpPr>
          <p:nvPr>
            <p:ph type="sldNum" sz="quarter" idx="10"/>
          </p:nvPr>
        </p:nvSpPr>
        <p:spPr/>
        <p:txBody>
          <a:bodyPr/>
          <a:lstStyle/>
          <a:p>
            <a:fld id="{BA203ACC-9185-48C4-BE21-55B32D7F6117}"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962150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en-US" altLang="zh-CN" sz="3200" dirty="0"/>
              <a:t>Consider the following example code:</a:t>
            </a:r>
          </a:p>
          <a:p>
            <a:endParaRPr lang="en-US" altLang="zh-CN" sz="3200" dirty="0"/>
          </a:p>
          <a:p>
            <a:r>
              <a:rPr lang="en-US" altLang="zh-CN" sz="3200" dirty="0"/>
              <a:t>In thread 1, the memory object pointed to by p is first assigned the value 00000000, then 12345678.</a:t>
            </a:r>
          </a:p>
          <a:p>
            <a:endParaRPr lang="en-US" altLang="zh-CN" sz="3200" dirty="0"/>
          </a:p>
          <a:p>
            <a:r>
              <a:rPr lang="en-US" altLang="zh-CN" sz="3200" dirty="0"/>
              <a:t>In thread 2, the value of the memory object pointed to by p is assigned to the variable a.</a:t>
            </a:r>
          </a:p>
          <a:p>
            <a:endParaRPr lang="en-US" altLang="zh-CN" sz="3200" dirty="0"/>
          </a:p>
          <a:p>
            <a:r>
              <a:rPr lang="en-US" altLang="zh-CN" sz="3200" dirty="0"/>
              <a:t>So, what will the value of a be? Should it be 00000000 or 12345678?</a:t>
            </a:r>
          </a:p>
          <a:p>
            <a:endParaRPr lang="en-US" altLang="zh-CN" sz="3200" dirty="0"/>
          </a:p>
          <a:p>
            <a:r>
              <a:rPr lang="en-US" altLang="zh-CN" sz="3200" dirty="0"/>
              <a:t>In fact, the value of a could be 00000000, 12345678, or something else entirely.</a:t>
            </a:r>
          </a:p>
        </p:txBody>
      </p:sp>
      <p:sp>
        <p:nvSpPr>
          <p:cNvPr id="4" name="灯片编号占位符 3"/>
          <p:cNvSpPr>
            <a:spLocks noGrp="1"/>
          </p:cNvSpPr>
          <p:nvPr>
            <p:ph type="sldNum" sz="quarter" idx="10"/>
          </p:nvPr>
        </p:nvSpPr>
        <p:spPr/>
        <p:txBody>
          <a:bodyPr/>
          <a:lstStyle/>
          <a:p>
            <a:fld id="{BA203ACC-9185-48C4-BE21-55B32D7F6117}"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215564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en-US" altLang="zh-CN" sz="3200" dirty="0"/>
              <a:t>Consider this scenario:</a:t>
            </a:r>
          </a:p>
          <a:p>
            <a:endParaRPr lang="en-US" altLang="zh-CN" sz="3200" dirty="0"/>
          </a:p>
          <a:p>
            <a:r>
              <a:rPr lang="en-US" altLang="zh-CN" sz="3200" dirty="0"/>
              <a:t>In thread 1, the memory object pointed to by p is first assigned the value 00000000.</a:t>
            </a:r>
          </a:p>
          <a:p>
            <a:endParaRPr lang="en-US" altLang="zh-CN" sz="3200" dirty="0"/>
          </a:p>
          <a:p>
            <a:r>
              <a:rPr lang="en-US" altLang="zh-CN" sz="3200" dirty="0"/>
              <a:t>Then, Thread 1 attempts to assign 12345678 to the same memory object.</a:t>
            </a:r>
            <a:endParaRPr lang="en-US" altLang="zh-CN" sz="1400" dirty="0"/>
          </a:p>
        </p:txBody>
      </p:sp>
      <p:sp>
        <p:nvSpPr>
          <p:cNvPr id="4" name="灯片编号占位符 3"/>
          <p:cNvSpPr>
            <a:spLocks noGrp="1"/>
          </p:cNvSpPr>
          <p:nvPr>
            <p:ph type="sldNum" sz="quarter" idx="10"/>
          </p:nvPr>
        </p:nvSpPr>
        <p:spPr/>
        <p:txBody>
          <a:bodyPr/>
          <a:lstStyle/>
          <a:p>
            <a:fld id="{BA203ACC-9185-48C4-BE21-55B32D7F6117}"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3412111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en-US" altLang="zh-CN" sz="3200" dirty="0"/>
              <a:t>However, while thread 1 is halfway through writing the value to memory, </a:t>
            </a:r>
          </a:p>
          <a:p>
            <a:endParaRPr lang="en-US" altLang="zh-CN" sz="3200" dirty="0"/>
          </a:p>
          <a:p>
            <a:r>
              <a:rPr lang="en-US" altLang="zh-CN" sz="3200" dirty="0"/>
              <a:t>thread 2 starts reading the value from the memory object pointed to by p.</a:t>
            </a:r>
          </a:p>
          <a:p>
            <a:endParaRPr lang="en-US" altLang="zh-CN" sz="3200" dirty="0"/>
          </a:p>
          <a:p>
            <a:r>
              <a:rPr lang="en-US" altLang="zh-CN" sz="3200" dirty="0"/>
              <a:t>As a result, the value assigned to the variable a becomes 12340000..</a:t>
            </a:r>
            <a:endParaRPr lang="en-US" altLang="zh-CN" sz="1400" dirty="0"/>
          </a:p>
        </p:txBody>
      </p:sp>
      <p:sp>
        <p:nvSpPr>
          <p:cNvPr id="4" name="灯片编号占位符 3"/>
          <p:cNvSpPr>
            <a:spLocks noGrp="1"/>
          </p:cNvSpPr>
          <p:nvPr>
            <p:ph type="sldNum" sz="quarter" idx="10"/>
          </p:nvPr>
        </p:nvSpPr>
        <p:spPr/>
        <p:txBody>
          <a:bodyPr/>
          <a:lstStyle/>
          <a:p>
            <a:fld id="{BA203ACC-9185-48C4-BE21-55B32D7F6117}"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3608949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en-US" altLang="zh-CN" sz="6000" dirty="0"/>
              <a:t>Finally, thread 1 completes the write operation, and the memory object pointed to by p is updated to 12345678.</a:t>
            </a:r>
          </a:p>
          <a:p>
            <a:endParaRPr lang="en-US" altLang="zh-CN" sz="6000" dirty="0"/>
          </a:p>
          <a:p>
            <a:r>
              <a:rPr lang="en-US" altLang="zh-CN" sz="6000" dirty="0"/>
              <a:t>In this case, the value of the variable a is corrupted, which can lead to serious issues.</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203ACC-9185-48C4-BE21-55B32D7F611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74786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en-US" altLang="zh-CN" sz="1400" dirty="0"/>
              <a:t>Operating systems are particularly prone to data races.</a:t>
            </a:r>
          </a:p>
          <a:p>
            <a:endParaRPr lang="en-US" altLang="zh-CN" sz="1400" dirty="0"/>
          </a:p>
          <a:p>
            <a:r>
              <a:rPr lang="en-US" altLang="zh-CN" sz="1400" dirty="0"/>
              <a:t>First, the code logic of an operating system is highly intricate.</a:t>
            </a:r>
          </a:p>
          <a:p>
            <a:endParaRPr lang="en-US" altLang="zh-CN" sz="1400" dirty="0"/>
          </a:p>
          <a:p>
            <a:r>
              <a:rPr lang="en-US" altLang="zh-CN" sz="1400" dirty="0"/>
              <a:t>Second, OS kernels are inherently concurrent, and the complexity of their concurrent execution makes them especially vulnerable to race conditions.</a:t>
            </a:r>
          </a:p>
          <a:p>
            <a:endParaRPr lang="en-US" altLang="zh-CN" sz="1400" dirty="0"/>
          </a:p>
          <a:p>
            <a:r>
              <a:rPr lang="en-US" altLang="zh-CN" sz="1400" dirty="0"/>
              <a:t>Third, OS kernels use complex synchronization mechanisms such as mutex locks, semaphores, and others. Developers can mistakenly implement faulty synchronization, leading to errors.</a:t>
            </a:r>
          </a:p>
          <a:p>
            <a:endParaRPr lang="en-US" altLang="zh-CN" sz="1400" dirty="0"/>
          </a:p>
          <a:p>
            <a:r>
              <a:rPr lang="en-US" altLang="zh-CN" sz="1400" dirty="0"/>
              <a:t>Data races in an OS kernel can result in severe security vulnerabilities, such as denial-of-service (DoS) attacks, privilege escalation, and security bypasses.</a:t>
            </a:r>
          </a:p>
          <a:p>
            <a:endParaRPr lang="en-US" altLang="zh-CN" sz="1400" dirty="0"/>
          </a:p>
          <a:p>
            <a:r>
              <a:rPr lang="en-US" altLang="zh-CN" sz="1400" dirty="0"/>
              <a:t>For example, Dirty COW is a critical vulnerability caused by a data race in the Linux kernel's memory management subsystem. By exploiting Dirty COW, an attacker can corrupt critical memory and even gain root privileges.</a:t>
            </a:r>
          </a:p>
          <a:p>
            <a:endParaRPr lang="en-US" altLang="zh-CN" sz="1400" dirty="0"/>
          </a:p>
          <a:p>
            <a:r>
              <a:rPr lang="en-US" altLang="zh-CN" sz="1400" dirty="0"/>
              <a:t>Therefore, detecting data races in operating systems is both challenging and crucial.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800" baseline="0" dirty="0"/>
          </a:p>
        </p:txBody>
      </p:sp>
      <p:sp>
        <p:nvSpPr>
          <p:cNvPr id="4" name="灯片编号占位符 3"/>
          <p:cNvSpPr>
            <a:spLocks noGrp="1"/>
          </p:cNvSpPr>
          <p:nvPr>
            <p:ph type="sldNum" sz="quarter" idx="10"/>
          </p:nvPr>
        </p:nvSpPr>
        <p:spPr/>
        <p:txBody>
          <a:bodyPr/>
          <a:lstStyle/>
          <a:p>
            <a:fld id="{BA203ACC-9185-48C4-BE21-55B32D7F6117}"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2510427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en-US" altLang="zh-CN" sz="800" baseline="0" dirty="0"/>
              <a:t>In data race detection, a locking rule specifies which variable should be protected by which lock. </a:t>
            </a:r>
          </a:p>
          <a:p>
            <a:endParaRPr lang="en-US" altLang="zh-CN" sz="800" baseline="0" dirty="0"/>
          </a:p>
          <a:p>
            <a:r>
              <a:rPr lang="en-US" altLang="zh-CN" sz="800" baseline="0" dirty="0"/>
              <a:t>Data races can be identified by checking if a variable access violates any locking rules.</a:t>
            </a:r>
          </a:p>
          <a:p>
            <a:endParaRPr lang="en-US" altLang="zh-CN" sz="800" baseline="0" dirty="0"/>
          </a:p>
          <a:p>
            <a:r>
              <a:rPr lang="en-US" altLang="zh-CN" sz="800" baseline="0" dirty="0"/>
              <a:t>The figure provides an example of locking rules. The annotation from kernel developers indicates that </a:t>
            </a:r>
            <a:r>
              <a:rPr lang="en-US" altLang="zh-CN" sz="800" baseline="0" dirty="0" err="1"/>
              <a:t>dyn_list</a:t>
            </a:r>
            <a:r>
              <a:rPr lang="en-US" altLang="zh-CN" sz="800" baseline="0" dirty="0"/>
              <a:t> should be protected by </a:t>
            </a:r>
            <a:r>
              <a:rPr lang="en-US" altLang="zh-CN" sz="800" baseline="0" dirty="0" err="1"/>
              <a:t>dyn_lock</a:t>
            </a:r>
            <a:r>
              <a:rPr lang="en-US" altLang="zh-CN" sz="800" baseline="0" dirty="0"/>
              <a:t>.</a:t>
            </a:r>
          </a:p>
          <a:p>
            <a:endParaRPr lang="en-US" altLang="zh-CN" sz="800" baseline="0" dirty="0"/>
          </a:p>
          <a:p>
            <a:r>
              <a:rPr lang="en-US" altLang="zh-CN" sz="800" baseline="0" dirty="0"/>
              <a:t>However, most locking rules are poorly annotated or not documented at all, making data race detection quite challenging.</a:t>
            </a:r>
          </a:p>
        </p:txBody>
      </p:sp>
      <p:sp>
        <p:nvSpPr>
          <p:cNvPr id="4" name="灯片编号占位符 3"/>
          <p:cNvSpPr>
            <a:spLocks noGrp="1"/>
          </p:cNvSpPr>
          <p:nvPr>
            <p:ph type="sldNum" sz="quarter" idx="10"/>
          </p:nvPr>
        </p:nvSpPr>
        <p:spPr/>
        <p:txBody>
          <a:bodyPr/>
          <a:lstStyle/>
          <a:p>
            <a:fld id="{BA203ACC-9185-48C4-BE21-55B32D7F6117}"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1999742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2343151"/>
            <a:ext cx="6172200" cy="1420772"/>
          </a:xfrm>
        </p:spPr>
        <p:txBody>
          <a:bodyPr/>
          <a:lstStyle>
            <a:lvl1pPr>
              <a:defRPr b="1"/>
            </a:lvl1pPr>
          </a:lstStyle>
          <a:p>
            <a:r>
              <a:rPr kumimoji="0" lang="zh-CN" altLang="en-US" dirty="0"/>
              <a:t>单击此处编辑母版标题样式</a:t>
            </a:r>
            <a:endParaRPr kumimoji="0" lang="en-US" dirty="0"/>
          </a:p>
        </p:txBody>
      </p:sp>
      <p:sp>
        <p:nvSpPr>
          <p:cNvPr id="9" name="副标题 8"/>
          <p:cNvSpPr>
            <a:spLocks noGrp="1"/>
          </p:cNvSpPr>
          <p:nvPr>
            <p:ph type="subTitle" idx="1"/>
          </p:nvPr>
        </p:nvSpPr>
        <p:spPr>
          <a:xfrm>
            <a:off x="2286000" y="3752492"/>
            <a:ext cx="6172200" cy="10287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dirty="0"/>
              <a:t>单击此处编辑母版副标题样式</a:t>
            </a:r>
            <a:endParaRPr kumimoji="0" lang="en-US" dirty="0"/>
          </a:p>
        </p:txBody>
      </p:sp>
      <p:sp>
        <p:nvSpPr>
          <p:cNvPr id="28" name="日期占位符 27"/>
          <p:cNvSpPr>
            <a:spLocks noGrp="1"/>
          </p:cNvSpPr>
          <p:nvPr>
            <p:ph type="dt" sz="half" idx="10"/>
          </p:nvPr>
        </p:nvSpPr>
        <p:spPr bwMode="auto">
          <a:xfrm rot="5400000">
            <a:off x="8050371" y="832948"/>
            <a:ext cx="1714500" cy="381000"/>
          </a:xfrm>
        </p:spPr>
        <p:txBody>
          <a:bodyPr/>
          <a:lstStyle/>
          <a:p>
            <a:fld id="{B903A3E0-04FC-465F-B12F-0767880FB77D}" type="datetime1">
              <a:rPr lang="zh-CN" altLang="en-US" smtClean="0"/>
              <a:t>2024/9/10</a:t>
            </a:fld>
            <a:endParaRPr lang="zh-CN" altLang="en-US"/>
          </a:p>
        </p:txBody>
      </p:sp>
      <p:sp>
        <p:nvSpPr>
          <p:cNvPr id="17" name="页脚占位符 16"/>
          <p:cNvSpPr>
            <a:spLocks noGrp="1"/>
          </p:cNvSpPr>
          <p:nvPr>
            <p:ph type="ftr" sz="quarter" idx="11"/>
          </p:nvPr>
        </p:nvSpPr>
        <p:spPr bwMode="auto">
          <a:xfrm rot="5400000">
            <a:off x="7534469" y="3088246"/>
            <a:ext cx="2743200" cy="384048"/>
          </a:xfrm>
        </p:spPr>
        <p:txBody>
          <a:bodyPr/>
          <a:lstStyle/>
          <a:p>
            <a:endParaRPr lang="zh-CN" altLang="en-US"/>
          </a:p>
        </p:txBody>
      </p:sp>
      <p:sp>
        <p:nvSpPr>
          <p:cNvPr id="10" name="矩形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矩形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矩形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矩形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直接连接符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直接连接符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直接连接符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直接连接符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直接连接符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矩形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userDrawn="1"/>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ACD7C9B3-89FF-42D3-84DC-699A2345751A}" type="datetime1">
              <a:rPr lang="zh-CN" altLang="en-US" smtClean="0"/>
              <a:t>2024/9/10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1676400" cy="4388644"/>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05980"/>
            <a:ext cx="6019800" cy="4388644"/>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B64BDD60-0317-450D-A908-922C45EC5D50}" type="datetime1">
              <a:rPr lang="zh-CN" altLang="en-US" smtClean="0"/>
              <a:t>2024/9/10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1520" y="195486"/>
            <a:ext cx="6779096" cy="583574"/>
          </a:xfrm>
        </p:spPr>
        <p:txBody>
          <a:bodyPr/>
          <a:lstStyle/>
          <a:p>
            <a:r>
              <a:rPr kumimoji="0" lang="zh-CN" altLang="en-US" dirty="0"/>
              <a:t>单击此处编辑母版标题样式</a:t>
            </a:r>
            <a:endParaRPr kumimoji="0" lang="en-US" dirty="0"/>
          </a:p>
        </p:txBody>
      </p:sp>
      <p:sp>
        <p:nvSpPr>
          <p:cNvPr id="8" name="内容占位符 7"/>
          <p:cNvSpPr>
            <a:spLocks noGrp="1"/>
          </p:cNvSpPr>
          <p:nvPr>
            <p:ph sz="quarter" idx="1"/>
          </p:nvPr>
        </p:nvSpPr>
        <p:spPr>
          <a:xfrm>
            <a:off x="251520" y="915566"/>
            <a:ext cx="7467600" cy="3957900"/>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7" name="日期占位符 6"/>
          <p:cNvSpPr>
            <a:spLocks noGrp="1"/>
          </p:cNvSpPr>
          <p:nvPr>
            <p:ph type="dt" sz="half" idx="14"/>
          </p:nvPr>
        </p:nvSpPr>
        <p:spPr/>
        <p:txBody>
          <a:bodyPr rtlCol="0"/>
          <a:lstStyle/>
          <a:p>
            <a:fld id="{EF2079FB-BDE1-48A9-B09B-F218C689D5BF}" type="datetime1">
              <a:rPr lang="zh-CN" altLang="en-US" smtClean="0"/>
              <a:t>2024/9/10</a:t>
            </a:fld>
            <a:endParaRPr lang="zh-CN" altLang="en-US"/>
          </a:p>
        </p:txBody>
      </p:sp>
      <p:sp>
        <p:nvSpPr>
          <p:cNvPr id="9" name="灯片编号占位符 8"/>
          <p:cNvSpPr>
            <a:spLocks noGrp="1"/>
          </p:cNvSpPr>
          <p:nvPr>
            <p:ph type="sldNum" sz="quarter" idx="15"/>
          </p:nvPr>
        </p:nvSpPr>
        <p:spPr/>
        <p:txBody>
          <a:bodyPr rtlCol="0"/>
          <a:lstStyle>
            <a:lvl1pPr>
              <a:defRPr sz="2000"/>
            </a:lvl1pPr>
          </a:lstStyle>
          <a:p>
            <a:fld id="{0C913308-F349-4B6D-A68A-DD1791B4A57B}" type="slidenum">
              <a:rPr lang="zh-CN" altLang="en-US" smtClean="0"/>
              <a:pPr/>
              <a:t>‹#›</a:t>
            </a:fld>
            <a:endParaRPr lang="zh-CN" altLang="en-US" dirty="0"/>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171701"/>
            <a:ext cx="6172200" cy="1540193"/>
          </a:xfrm>
        </p:spPr>
        <p:txBody>
          <a:bodyPr/>
          <a:lstStyle>
            <a:lvl1pPr algn="l">
              <a:buNone/>
              <a:defRPr sz="3000" b="1" cap="small"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2286000" y="3757613"/>
            <a:ext cx="6172200" cy="10287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bwMode="auto">
          <a:xfrm rot="5400000">
            <a:off x="8049006" y="830199"/>
            <a:ext cx="1714500" cy="381000"/>
          </a:xfrm>
        </p:spPr>
        <p:txBody>
          <a:bodyPr/>
          <a:lstStyle/>
          <a:p>
            <a:fld id="{E2BF09C2-7387-463D-ADD7-F1ADCF013151}" type="datetime1">
              <a:rPr lang="zh-CN" altLang="en-US" smtClean="0"/>
              <a:t>2024/9/10</a:t>
            </a:fld>
            <a:endParaRPr lang="zh-CN" altLang="en-US"/>
          </a:p>
        </p:txBody>
      </p:sp>
      <p:sp>
        <p:nvSpPr>
          <p:cNvPr id="5" name="页脚占位符 4"/>
          <p:cNvSpPr>
            <a:spLocks noGrp="1"/>
          </p:cNvSpPr>
          <p:nvPr>
            <p:ph type="ftr" sz="quarter" idx="11"/>
          </p:nvPr>
        </p:nvSpPr>
        <p:spPr bwMode="auto">
          <a:xfrm rot="5400000">
            <a:off x="7534656" y="3086100"/>
            <a:ext cx="2743200" cy="384048"/>
          </a:xfrm>
        </p:spPr>
        <p:txBody>
          <a:bodyPr/>
          <a:lstStyle/>
          <a:p>
            <a:endParaRPr lang="zh-CN" altLang="en-US"/>
          </a:p>
        </p:txBody>
      </p:sp>
      <p:sp>
        <p:nvSpPr>
          <p:cNvPr id="9" name="矩形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矩形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矩形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矩形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直接连接符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直接连接符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直接连接符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直接连接符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直接连接符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矩形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6655E104-8748-475C-B4E9-FC1491D5C311}" type="datetime1">
              <a:rPr lang="zh-CN" altLang="en-US" smtClean="0"/>
              <a:t>2024/9/10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内容占位符 8"/>
          <p:cNvSpPr>
            <a:spLocks noGrp="1"/>
          </p:cNvSpPr>
          <p:nvPr>
            <p:ph sz="quarter" idx="1"/>
          </p:nvPr>
        </p:nvSpPr>
        <p:spPr>
          <a:xfrm>
            <a:off x="457200" y="1200150"/>
            <a:ext cx="3657600" cy="3429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270248" y="1200150"/>
            <a:ext cx="3657600" cy="3429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7543800" cy="857250"/>
          </a:xfrm>
        </p:spPr>
        <p:txBody>
          <a:bodyPr anchor="b"/>
          <a:lstStyle>
            <a:lvl1pPr>
              <a:defRPr/>
            </a:lvl1pPr>
          </a:lstStyle>
          <a:p>
            <a:r>
              <a:rPr kumimoji="0" lang="zh-CN" altLang="en-US"/>
              <a:t>单击此处编辑母版标题样式</a:t>
            </a:r>
            <a:endParaRPr kumimoji="0" lang="en-US"/>
          </a:p>
        </p:txBody>
      </p:sp>
      <p:sp>
        <p:nvSpPr>
          <p:cNvPr id="7" name="日期占位符 6"/>
          <p:cNvSpPr>
            <a:spLocks noGrp="1"/>
          </p:cNvSpPr>
          <p:nvPr>
            <p:ph type="dt" sz="half" idx="10"/>
          </p:nvPr>
        </p:nvSpPr>
        <p:spPr/>
        <p:txBody>
          <a:bodyPr/>
          <a:lstStyle/>
          <a:p>
            <a:fld id="{C10B415E-0CE1-4689-87FE-917889522B4E}" type="datetime1">
              <a:rPr lang="zh-CN" altLang="en-US" smtClean="0"/>
              <a:t>2024/9/10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内容占位符 10"/>
          <p:cNvSpPr>
            <a:spLocks noGrp="1"/>
          </p:cNvSpPr>
          <p:nvPr>
            <p:ph sz="quarter" idx="2"/>
          </p:nvPr>
        </p:nvSpPr>
        <p:spPr>
          <a:xfrm>
            <a:off x="457200" y="1771650"/>
            <a:ext cx="3657600" cy="291465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371975" y="1771650"/>
            <a:ext cx="3657600" cy="291465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2" name="文本占位符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4" name="文本占位符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6" name="日期占位符 5"/>
          <p:cNvSpPr>
            <a:spLocks noGrp="1"/>
          </p:cNvSpPr>
          <p:nvPr>
            <p:ph type="dt" sz="half" idx="10"/>
          </p:nvPr>
        </p:nvSpPr>
        <p:spPr/>
        <p:txBody>
          <a:bodyPr rtlCol="0"/>
          <a:lstStyle/>
          <a:p>
            <a:fld id="{0C8B849F-351C-4078-8F6D-E8FAECB17683}" type="datetime1">
              <a:rPr lang="zh-CN" altLang="en-US" smtClean="0"/>
              <a:t>2024/9/10</a:t>
            </a:fld>
            <a:endParaRPr lang="zh-CN" altLang="en-US"/>
          </a:p>
        </p:txBody>
      </p:sp>
      <p:sp>
        <p:nvSpPr>
          <p:cNvPr id="7" name="灯片编号占位符 6"/>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313BDE-F5C4-4898-83AA-4A408521F269}" type="datetime1">
              <a:rPr lang="zh-CN" altLang="en-US" smtClean="0"/>
              <a:t>2024/9/10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4160520" y="2343150"/>
            <a:ext cx="4732020" cy="457200"/>
          </a:xfrm>
        </p:spPr>
        <p:txBody>
          <a:bodyPr anchor="b"/>
          <a:lstStyle>
            <a:lvl1pPr algn="l">
              <a:buNone/>
              <a:defRPr sz="2000" b="1" cap="small" baseline="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12280" y="205740"/>
            <a:ext cx="1527048" cy="373761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8" name="直接连接符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矩形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直接连接符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椭圆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05740"/>
            <a:ext cx="5638800" cy="4745736"/>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1" name="日期占位符 20"/>
          <p:cNvSpPr>
            <a:spLocks noGrp="1"/>
          </p:cNvSpPr>
          <p:nvPr>
            <p:ph type="dt" sz="half" idx="14"/>
          </p:nvPr>
        </p:nvSpPr>
        <p:spPr/>
        <p:txBody>
          <a:bodyPr rtlCol="0"/>
          <a:lstStyle/>
          <a:p>
            <a:fld id="{C5DA4DB1-DBED-4030-9F69-8F2928F178F9}" type="datetime1">
              <a:rPr lang="zh-CN" altLang="en-US" smtClean="0"/>
              <a:t>2024/9/10</a:t>
            </a:fld>
            <a:endParaRPr lang="zh-CN" altLang="en-US"/>
          </a:p>
        </p:txBody>
      </p:sp>
      <p:sp>
        <p:nvSpPr>
          <p:cNvPr id="22" name="灯片编号占位符 21"/>
          <p:cNvSpPr>
            <a:spLocks noGrp="1"/>
          </p:cNvSpPr>
          <p:nvPr>
            <p:ph type="sldNum" sz="quarter" idx="15"/>
          </p:nvPr>
        </p:nvSpPr>
        <p:spPr/>
        <p:txBody>
          <a:bodyPr rtlCol="0"/>
          <a:lstStyle/>
          <a:p>
            <a:fld id="{0C913308-F349-4B6D-A68A-DD1791B4A57B}" type="slidenum">
              <a:rPr lang="zh-CN" altLang="en-US" smtClean="0"/>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椭圆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4138803" y="2343150"/>
            <a:ext cx="4732020" cy="457200"/>
          </a:xfrm>
        </p:spPr>
        <p:txBody>
          <a:bodyPr anchor="b"/>
          <a:lstStyle>
            <a:lvl1pPr algn="l">
              <a:buNone/>
              <a:defRPr sz="2000" b="1"/>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a:t>单击图标添加图片</a:t>
            </a:r>
            <a:endParaRPr kumimoji="0" lang="en-US" dirty="0"/>
          </a:p>
        </p:txBody>
      </p:sp>
      <p:sp>
        <p:nvSpPr>
          <p:cNvPr id="4" name="文本占位符 3"/>
          <p:cNvSpPr>
            <a:spLocks noGrp="1"/>
          </p:cNvSpPr>
          <p:nvPr>
            <p:ph type="body" sz="half" idx="2"/>
          </p:nvPr>
        </p:nvSpPr>
        <p:spPr>
          <a:xfrm>
            <a:off x="6765798" y="198596"/>
            <a:ext cx="1524000" cy="3717036"/>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10" name="直接连接符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矩形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直接连接符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直接连接符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0C18A6BE-EACB-4B2A-8339-3C72F364A5DC}" type="datetime1">
              <a:rPr lang="zh-CN" altLang="en-US" smtClean="0"/>
              <a:t>2024/9/10</a:t>
            </a:fld>
            <a:endParaRPr lang="zh-CN" altLang="en-US"/>
          </a:p>
        </p:txBody>
      </p:sp>
      <p:sp>
        <p:nvSpPr>
          <p:cNvPr id="18" name="灯片编号占位符 17"/>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05978"/>
            <a:ext cx="6779096" cy="583574"/>
          </a:xfrm>
          <a:prstGeom prst="rect">
            <a:avLst/>
          </a:prstGeom>
        </p:spPr>
        <p:txBody>
          <a:bodyPr vert="horz" anchor="b">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897564"/>
            <a:ext cx="7467600" cy="3957900"/>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4" name="日期占位符 13"/>
          <p:cNvSpPr>
            <a:spLocks noGrp="1"/>
          </p:cNvSpPr>
          <p:nvPr>
            <p:ph type="dt" sz="half" idx="2"/>
          </p:nvPr>
        </p:nvSpPr>
        <p:spPr>
          <a:xfrm rot="5400000">
            <a:off x="7840980" y="763382"/>
            <a:ext cx="1508760" cy="384048"/>
          </a:xfrm>
          <a:prstGeom prst="rect">
            <a:avLst/>
          </a:prstGeom>
        </p:spPr>
        <p:txBody>
          <a:bodyPr vert="horz" anchor="ctr" anchorCtr="0"/>
          <a:lstStyle>
            <a:lvl1pPr algn="r" eaLnBrk="1" latinLnBrk="0" hangingPunct="1">
              <a:defRPr kumimoji="0" sz="1200">
                <a:solidFill>
                  <a:schemeClr val="tx2"/>
                </a:solidFill>
              </a:defRPr>
            </a:lvl1pPr>
          </a:lstStyle>
          <a:p>
            <a:fld id="{DD4A9675-2114-411D-A9C1-D20BF20CEF23}" type="datetime1">
              <a:rPr lang="zh-CN" altLang="en-US" smtClean="0"/>
              <a:t>2024/9/10</a:t>
            </a:fld>
            <a:endParaRPr lang="zh-CN" altLang="en-US"/>
          </a:p>
        </p:txBody>
      </p:sp>
      <p:sp>
        <p:nvSpPr>
          <p:cNvPr id="3" name="页脚占位符 2"/>
          <p:cNvSpPr>
            <a:spLocks noGrp="1"/>
          </p:cNvSpPr>
          <p:nvPr>
            <p:ph type="ftr" sz="quarter" idx="3"/>
          </p:nvPr>
        </p:nvSpPr>
        <p:spPr>
          <a:xfrm rot="5400000">
            <a:off x="7390236" y="2757210"/>
            <a:ext cx="24003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矩形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直接连接符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椭圆 11"/>
          <p:cNvSpPr/>
          <p:nvPr/>
        </p:nvSpPr>
        <p:spPr>
          <a:xfrm>
            <a:off x="8156448" y="459054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4604828"/>
            <a:ext cx="609600" cy="390906"/>
          </a:xfrm>
          <a:prstGeom prst="rect">
            <a:avLst/>
          </a:prstGeom>
        </p:spPr>
        <p:txBody>
          <a:bodyPr vert="horz" anchor="ctr"/>
          <a:lstStyle>
            <a:lvl1pPr algn="ctr" eaLnBrk="1" latinLnBrk="0" hangingPunct="1">
              <a:defRPr kumimoji="0" sz="1400" b="1">
                <a:solidFill>
                  <a:srgbClr val="FFFFFF"/>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0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hemeOverride" Target="../theme/themeOverride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3548" y="1042391"/>
            <a:ext cx="8136904" cy="988724"/>
          </a:xfrm>
        </p:spPr>
        <p:txBody>
          <a:bodyPr lIns="36000" rIns="36000">
            <a:noAutofit/>
          </a:bodyPr>
          <a:lstStyle/>
          <a:p>
            <a:pPr algn="ctr"/>
            <a:r>
              <a:rPr lang="en-US" altLang="zh-CN" cap="none" dirty="0">
                <a:solidFill>
                  <a:schemeClr val="accent2">
                    <a:lumMod val="50000"/>
                  </a:schemeClr>
                </a:solidFill>
                <a:latin typeface="Arial" pitchFamily="34" charset="0"/>
                <a:cs typeface="Arial" pitchFamily="34" charset="0"/>
              </a:rPr>
              <a:t>LR-Miner: Static Race Detection in OS Kernels by Mining Locking Rules</a:t>
            </a:r>
          </a:p>
        </p:txBody>
      </p:sp>
      <p:sp>
        <p:nvSpPr>
          <p:cNvPr id="3" name="副标题 2"/>
          <p:cNvSpPr>
            <a:spLocks noGrp="1"/>
          </p:cNvSpPr>
          <p:nvPr>
            <p:ph type="subTitle" idx="1"/>
          </p:nvPr>
        </p:nvSpPr>
        <p:spPr>
          <a:xfrm>
            <a:off x="107504" y="2277103"/>
            <a:ext cx="8928992" cy="1158743"/>
          </a:xfrm>
        </p:spPr>
        <p:txBody>
          <a:bodyPr>
            <a:noAutofit/>
          </a:bodyPr>
          <a:lstStyle/>
          <a:p>
            <a:pPr algn="ctr"/>
            <a:r>
              <a:rPr lang="en-US" altLang="zh-CN" sz="2000" dirty="0">
                <a:solidFill>
                  <a:schemeClr val="tx1"/>
                </a:solidFill>
                <a:latin typeface="Arial" pitchFamily="34" charset="0"/>
                <a:cs typeface="Arial" pitchFamily="34" charset="0"/>
              </a:rPr>
              <a:t>Tuo Li</a:t>
            </a:r>
            <a:r>
              <a:rPr lang="en-US" altLang="zh-CN" sz="2000" baseline="30000" dirty="0">
                <a:solidFill>
                  <a:schemeClr val="tx1"/>
                </a:solidFill>
                <a:latin typeface="Arial" pitchFamily="34" charset="0"/>
                <a:cs typeface="Arial" pitchFamily="34" charset="0"/>
              </a:rPr>
              <a:t>1</a:t>
            </a:r>
            <a:r>
              <a:rPr lang="en-US" altLang="zh-CN" sz="2000" dirty="0">
                <a:solidFill>
                  <a:schemeClr val="tx1"/>
                </a:solidFill>
                <a:latin typeface="Arial" pitchFamily="34" charset="0"/>
                <a:cs typeface="Arial" pitchFamily="34" charset="0"/>
              </a:rPr>
              <a:t>,</a:t>
            </a:r>
            <a:r>
              <a:rPr lang="en-US" altLang="zh-CN" sz="2000" dirty="0">
                <a:solidFill>
                  <a:srgbClr val="FF0000"/>
                </a:solidFill>
                <a:latin typeface="Arial" pitchFamily="34" charset="0"/>
                <a:cs typeface="Arial" pitchFamily="34" charset="0"/>
              </a:rPr>
              <a:t> </a:t>
            </a:r>
            <a:r>
              <a:rPr lang="en-US" altLang="zh-CN" sz="2000" dirty="0">
                <a:solidFill>
                  <a:schemeClr val="tx1"/>
                </a:solidFill>
                <a:latin typeface="Arial" pitchFamily="34" charset="0"/>
                <a:cs typeface="Arial" pitchFamily="34" charset="0"/>
              </a:rPr>
              <a:t>Jia-Ju Bai</a:t>
            </a:r>
            <a:r>
              <a:rPr lang="en-US" altLang="zh-CN" sz="2000" baseline="30000" dirty="0">
                <a:solidFill>
                  <a:schemeClr val="tx1"/>
                </a:solidFill>
                <a:latin typeface="Arial" pitchFamily="34" charset="0"/>
                <a:cs typeface="Arial" pitchFamily="34" charset="0"/>
              </a:rPr>
              <a:t>2</a:t>
            </a:r>
            <a:r>
              <a:rPr lang="en-US" altLang="zh-CN" sz="2000" dirty="0">
                <a:solidFill>
                  <a:schemeClr val="tx1"/>
                </a:solidFill>
                <a:latin typeface="Arial" pitchFamily="34" charset="0"/>
                <a:cs typeface="Arial" pitchFamily="34" charset="0"/>
              </a:rPr>
              <a:t>, Gui-Dong Han</a:t>
            </a:r>
            <a:r>
              <a:rPr lang="en-US" altLang="zh-CN" sz="2000" baseline="30000" dirty="0">
                <a:solidFill>
                  <a:schemeClr val="tx1"/>
                </a:solidFill>
                <a:latin typeface="Arial" pitchFamily="34" charset="0"/>
                <a:cs typeface="Arial" pitchFamily="34" charset="0"/>
              </a:rPr>
              <a:t>2</a:t>
            </a:r>
            <a:r>
              <a:rPr lang="en-US" altLang="zh-CN" sz="2000" dirty="0">
                <a:solidFill>
                  <a:schemeClr val="tx1"/>
                </a:solidFill>
                <a:latin typeface="Arial" pitchFamily="34" charset="0"/>
                <a:cs typeface="Arial" pitchFamily="34" charset="0"/>
              </a:rPr>
              <a:t>, Shi-Min Hu</a:t>
            </a:r>
            <a:r>
              <a:rPr lang="en-US" altLang="zh-CN" sz="2000" baseline="30000" dirty="0">
                <a:solidFill>
                  <a:schemeClr val="tx1"/>
                </a:solidFill>
                <a:latin typeface="Arial" pitchFamily="34" charset="0"/>
                <a:cs typeface="Arial" pitchFamily="34" charset="0"/>
              </a:rPr>
              <a:t>1</a:t>
            </a:r>
            <a:r>
              <a:rPr lang="en-US" altLang="zh-CN" sz="2000" dirty="0">
                <a:solidFill>
                  <a:schemeClr val="tx1"/>
                </a:solidFill>
                <a:latin typeface="Arial" pitchFamily="34" charset="0"/>
                <a:cs typeface="Arial" pitchFamily="34" charset="0"/>
              </a:rPr>
              <a:t>, </a:t>
            </a:r>
          </a:p>
          <a:p>
            <a:pPr algn="ctr"/>
            <a:r>
              <a:rPr lang="en-US" altLang="zh-CN" sz="2000" b="0" i="1" baseline="30000" dirty="0">
                <a:solidFill>
                  <a:schemeClr val="tx1"/>
                </a:solidFill>
                <a:latin typeface="Arial" pitchFamily="34" charset="0"/>
                <a:cs typeface="Arial" pitchFamily="34" charset="0"/>
              </a:rPr>
              <a:t>1</a:t>
            </a:r>
            <a:r>
              <a:rPr lang="en-US" altLang="zh-CN" sz="2000" b="0" i="1" dirty="0">
                <a:solidFill>
                  <a:schemeClr val="tx1"/>
                </a:solidFill>
                <a:latin typeface="Arial" pitchFamily="34" charset="0"/>
                <a:cs typeface="Arial" pitchFamily="34" charset="0"/>
              </a:rPr>
              <a:t>Tsinghua University, </a:t>
            </a:r>
            <a:r>
              <a:rPr lang="en-US" altLang="zh-CN" sz="2000" b="0" i="1" baseline="30000" dirty="0">
                <a:solidFill>
                  <a:schemeClr val="tx1"/>
                </a:solidFill>
                <a:latin typeface="Arial" pitchFamily="34" charset="0"/>
                <a:cs typeface="Arial" pitchFamily="34" charset="0"/>
              </a:rPr>
              <a:t>2</a:t>
            </a:r>
            <a:r>
              <a:rPr lang="en-US" altLang="zh-CN" sz="2000" b="0" i="1" dirty="0">
                <a:solidFill>
                  <a:schemeClr val="tx1"/>
                </a:solidFill>
                <a:latin typeface="Arial" pitchFamily="34" charset="0"/>
                <a:cs typeface="Arial" pitchFamily="34" charset="0"/>
              </a:rPr>
              <a:t>Beihang University</a:t>
            </a:r>
          </a:p>
        </p:txBody>
      </p:sp>
      <p:sp>
        <p:nvSpPr>
          <p:cNvPr id="4" name="AutoShape 2" descr="University of Minnesota block M and wordmark">
            <a:extLst>
              <a:ext uri="{FF2B5EF4-FFF2-40B4-BE49-F238E27FC236}">
                <a16:creationId xmlns:a16="http://schemas.microsoft.com/office/drawing/2014/main" id="{87AF8E7F-4296-4E95-AF00-AD2F6C57031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778113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51520" y="195486"/>
            <a:ext cx="8424936" cy="583574"/>
          </a:xfrm>
        </p:spPr>
        <p:txBody>
          <a:bodyPr>
            <a:normAutofit fontScale="90000"/>
          </a:bodyPr>
          <a:lstStyle/>
          <a:p>
            <a:r>
              <a:rPr lang="en-US" altLang="zh-CN" sz="3600" cap="none" dirty="0">
                <a:latin typeface="Arial" pitchFamily="34" charset="0"/>
                <a:cs typeface="Arial" pitchFamily="34" charset="0"/>
              </a:rPr>
              <a:t>Challenges</a:t>
            </a:r>
          </a:p>
        </p:txBody>
      </p:sp>
      <p:sp>
        <p:nvSpPr>
          <p:cNvPr id="3" name="内容占位符 2"/>
          <p:cNvSpPr>
            <a:spLocks noGrp="1"/>
          </p:cNvSpPr>
          <p:nvPr>
            <p:ph sz="quarter" idx="1"/>
          </p:nvPr>
        </p:nvSpPr>
        <p:spPr>
          <a:xfrm>
            <a:off x="251520" y="897564"/>
            <a:ext cx="8784976" cy="4245936"/>
          </a:xfrm>
        </p:spPr>
        <p:txBody>
          <a:bodyPr>
            <a:normAutofit/>
          </a:bodyPr>
          <a:lstStyle/>
          <a:p>
            <a:r>
              <a:rPr lang="en-US" altLang="zh-CN" b="1" i="1" dirty="0">
                <a:solidFill>
                  <a:srgbClr val="0070C0"/>
                </a:solidFill>
                <a:latin typeface="Arial" pitchFamily="34" charset="0"/>
                <a:ea typeface="微软雅黑" panose="020B0503020204020204" pitchFamily="34" charset="-122"/>
                <a:cs typeface="Arial" pitchFamily="34" charset="0"/>
              </a:rPr>
              <a:t>C1: Identifying locking rules accurately</a:t>
            </a:r>
          </a:p>
          <a:p>
            <a:pPr lvl="1"/>
            <a:r>
              <a:rPr lang="en-US" altLang="zh-CN" dirty="0">
                <a:latin typeface="Arial" pitchFamily="34" charset="0"/>
                <a:ea typeface="微软雅黑" panose="020B0503020204020204" pitchFamily="34" charset="-122"/>
                <a:cs typeface="Arial" pitchFamily="34" charset="0"/>
              </a:rPr>
              <a:t>Insufficient document</a:t>
            </a:r>
          </a:p>
          <a:p>
            <a:pPr lvl="1"/>
            <a:r>
              <a:rPr lang="en-US" altLang="zh-CN" dirty="0">
                <a:latin typeface="Arial" pitchFamily="34" charset="0"/>
                <a:ea typeface="微软雅黑" panose="020B0503020204020204" pitchFamily="34" charset="-122"/>
                <a:cs typeface="Arial" pitchFamily="34" charset="0"/>
              </a:rPr>
              <a:t>Complex structure layers</a:t>
            </a:r>
          </a:p>
          <a:p>
            <a:r>
              <a:rPr lang="en-US" altLang="zh-CN" b="1" i="1" dirty="0">
                <a:solidFill>
                  <a:srgbClr val="0070C0"/>
                </a:solidFill>
                <a:latin typeface="Arial" pitchFamily="34" charset="0"/>
                <a:ea typeface="微软雅黑" panose="020B0503020204020204" pitchFamily="34" charset="-122"/>
                <a:cs typeface="Arial" pitchFamily="34" charset="0"/>
              </a:rPr>
              <a:t>C2: Detecting locking-rule violations effectively</a:t>
            </a:r>
          </a:p>
          <a:p>
            <a:pPr lvl="1"/>
            <a:r>
              <a:rPr lang="en-US" altLang="zh-CN" dirty="0">
                <a:latin typeface="Arial" pitchFamily="34" charset="0"/>
                <a:ea typeface="微软雅黑" panose="020B0503020204020204" pitchFamily="34" charset="-122"/>
                <a:cs typeface="Arial" pitchFamily="34" charset="0"/>
              </a:rPr>
              <a:t>Complicated alias relationships</a:t>
            </a:r>
            <a:endParaRPr lang="en-US" altLang="zh-CN" sz="2000" dirty="0">
              <a:latin typeface="Arial" pitchFamily="34" charset="0"/>
              <a:ea typeface="微软雅黑" panose="020B0503020204020204" pitchFamily="34" charset="-122"/>
              <a:cs typeface="Arial" pitchFamily="34" charset="0"/>
            </a:endParaRPr>
          </a:p>
          <a:p>
            <a:r>
              <a:rPr lang="en-US" altLang="zh-CN" b="1" i="1" dirty="0">
                <a:solidFill>
                  <a:srgbClr val="0070C0"/>
                </a:solidFill>
                <a:latin typeface="Arial" pitchFamily="34" charset="0"/>
                <a:ea typeface="微软雅黑" panose="020B0503020204020204" pitchFamily="34" charset="-122"/>
                <a:cs typeface="Arial" pitchFamily="34" charset="0"/>
              </a:rPr>
              <a:t>C3: Identifying harmful data races automatically</a:t>
            </a:r>
          </a:p>
          <a:p>
            <a:pPr lvl="1"/>
            <a:r>
              <a:rPr lang="en-US" altLang="zh-CN" dirty="0">
                <a:latin typeface="Arial" pitchFamily="34" charset="0"/>
                <a:ea typeface="微软雅黑" panose="020B0503020204020204" pitchFamily="34" charset="-122"/>
                <a:cs typeface="Arial" pitchFamily="34" charset="0"/>
              </a:rPr>
              <a:t>The code base of OS kernels is very large</a:t>
            </a:r>
          </a:p>
          <a:p>
            <a:pPr lvl="1"/>
            <a:r>
              <a:rPr lang="en-US" altLang="zh-CN" sz="2000" dirty="0">
                <a:latin typeface="Arial" pitchFamily="34" charset="0"/>
                <a:ea typeface="微软雅黑" panose="020B0503020204020204" pitchFamily="34" charset="-122"/>
                <a:cs typeface="Arial" pitchFamily="34" charset="0"/>
              </a:rPr>
              <a:t>The </a:t>
            </a:r>
            <a:r>
              <a:rPr lang="en-US" altLang="zh-CN" dirty="0">
                <a:latin typeface="Arial" pitchFamily="34" charset="0"/>
                <a:ea typeface="微软雅黑" panose="020B0503020204020204" pitchFamily="34" charset="-122"/>
                <a:cs typeface="Arial" pitchFamily="34" charset="0"/>
              </a:rPr>
              <a:t>logic of kernel code is very complex</a:t>
            </a:r>
            <a:endParaRPr lang="en-US" altLang="zh-CN" sz="2000" dirty="0">
              <a:latin typeface="Arial" pitchFamily="34" charset="0"/>
              <a:ea typeface="微软雅黑" panose="020B0503020204020204" pitchFamily="34" charset="-122"/>
              <a:cs typeface="Arial" pitchFamily="34" charset="0"/>
            </a:endParaRPr>
          </a:p>
        </p:txBody>
      </p:sp>
      <p:sp>
        <p:nvSpPr>
          <p:cNvPr id="5" name="灯片编号占位符 4"/>
          <p:cNvSpPr>
            <a:spLocks noGrp="1"/>
          </p:cNvSpPr>
          <p:nvPr>
            <p:ph type="sldNum" sz="quarter" idx="15"/>
          </p:nvPr>
        </p:nvSpPr>
        <p:spPr/>
        <p:txBody>
          <a:bodyPr/>
          <a:lstStyle/>
          <a:p>
            <a:fld id="{0C913308-F349-4B6D-A68A-DD1791B4A57B}" type="slidenum">
              <a:rPr lang="zh-CN" altLang="en-US" smtClean="0"/>
              <a:pPr/>
              <a:t>10</a:t>
            </a:fld>
            <a:endParaRPr lang="zh-CN" altLang="en-US" dirty="0"/>
          </a:p>
        </p:txBody>
      </p:sp>
    </p:spTree>
    <p:custDataLst>
      <p:tags r:id="rId2"/>
    </p:custDataLst>
    <p:extLst>
      <p:ext uri="{BB962C8B-B14F-4D97-AF65-F5344CB8AC3E}">
        <p14:creationId xmlns:p14="http://schemas.microsoft.com/office/powerpoint/2010/main" val="102879526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95486"/>
            <a:ext cx="8424936" cy="583574"/>
          </a:xfrm>
        </p:spPr>
        <p:txBody>
          <a:bodyPr>
            <a:normAutofit fontScale="90000"/>
          </a:bodyPr>
          <a:lstStyle/>
          <a:p>
            <a:r>
              <a:rPr lang="en-US" altLang="zh-CN" sz="3600" cap="none" dirty="0">
                <a:latin typeface="Arial" pitchFamily="34" charset="0"/>
                <a:cs typeface="Arial" pitchFamily="34" charset="0"/>
              </a:rPr>
              <a:t>Key Techniques</a:t>
            </a:r>
            <a:endParaRPr lang="zh-CN" altLang="en-US" sz="3600" cap="none" dirty="0">
              <a:latin typeface="Arial" pitchFamily="34" charset="0"/>
              <a:cs typeface="Arial" pitchFamily="34" charset="0"/>
            </a:endParaRPr>
          </a:p>
        </p:txBody>
      </p:sp>
      <p:sp>
        <p:nvSpPr>
          <p:cNvPr id="3" name="内容占位符 2"/>
          <p:cNvSpPr>
            <a:spLocks noGrp="1"/>
          </p:cNvSpPr>
          <p:nvPr>
            <p:ph sz="quarter" idx="1"/>
          </p:nvPr>
        </p:nvSpPr>
        <p:spPr>
          <a:xfrm>
            <a:off x="251520" y="897564"/>
            <a:ext cx="8424936" cy="3957900"/>
          </a:xfrm>
        </p:spPr>
        <p:txBody>
          <a:bodyPr>
            <a:normAutofit/>
          </a:bodyPr>
          <a:lstStyle/>
          <a:p>
            <a:r>
              <a:rPr lang="en-US" altLang="zh-CN" b="1" i="1" dirty="0">
                <a:solidFill>
                  <a:srgbClr val="0070C0"/>
                </a:solidFill>
                <a:latin typeface="Arial" pitchFamily="34" charset="0"/>
                <a:ea typeface="微软雅黑" panose="020B0503020204020204" pitchFamily="34" charset="-122"/>
                <a:cs typeface="Arial" pitchFamily="34" charset="0"/>
              </a:rPr>
              <a:t>C1: Identifying locking rules accurately</a:t>
            </a:r>
          </a:p>
          <a:p>
            <a:pPr lvl="1"/>
            <a:r>
              <a:rPr lang="en-US" altLang="zh-CN" b="1" i="1" dirty="0">
                <a:solidFill>
                  <a:srgbClr val="FF0000"/>
                </a:solidFill>
                <a:latin typeface="Arial" pitchFamily="34" charset="0"/>
                <a:ea typeface="微软雅黑" panose="020B0503020204020204" pitchFamily="34" charset="-122"/>
                <a:cs typeface="Arial" pitchFamily="34" charset="0"/>
              </a:rPr>
              <a:t>Feld-aware mining method </a:t>
            </a:r>
            <a:r>
              <a:rPr lang="en-US" altLang="zh-CN" dirty="0">
                <a:latin typeface="Arial" pitchFamily="34" charset="0"/>
                <a:ea typeface="微软雅黑" panose="020B0503020204020204" pitchFamily="34" charset="-122"/>
                <a:cs typeface="Arial" pitchFamily="34" charset="0"/>
              </a:rPr>
              <a:t>to deduce locking rules</a:t>
            </a:r>
          </a:p>
          <a:p>
            <a:r>
              <a:rPr lang="en-US" altLang="zh-CN" b="1" i="1" dirty="0">
                <a:solidFill>
                  <a:srgbClr val="0070C0"/>
                </a:solidFill>
                <a:latin typeface="Arial" pitchFamily="34" charset="0"/>
                <a:ea typeface="微软雅黑" panose="020B0503020204020204" pitchFamily="34" charset="-122"/>
                <a:cs typeface="Arial" pitchFamily="34" charset="0"/>
              </a:rPr>
              <a:t>C2: Detecting locking-rule violations effectively</a:t>
            </a:r>
          </a:p>
          <a:p>
            <a:pPr lvl="1"/>
            <a:r>
              <a:rPr lang="en-US" altLang="zh-CN" b="1" i="1" dirty="0">
                <a:solidFill>
                  <a:srgbClr val="FF0000"/>
                </a:solidFill>
                <a:latin typeface="Arial" pitchFamily="34" charset="0"/>
                <a:ea typeface="微软雅黑" panose="020B0503020204020204" pitchFamily="34" charset="-122"/>
                <a:cs typeface="Arial" pitchFamily="34" charset="0"/>
              </a:rPr>
              <a:t>Alias-aware checking method </a:t>
            </a:r>
            <a:r>
              <a:rPr lang="en-US" altLang="zh-CN" sz="2000" dirty="0">
                <a:latin typeface="Arial" pitchFamily="34" charset="0"/>
                <a:ea typeface="微软雅黑" panose="020B0503020204020204" pitchFamily="34" charset="-122"/>
                <a:cs typeface="Arial" pitchFamily="34" charset="0"/>
              </a:rPr>
              <a:t>to </a:t>
            </a:r>
            <a:r>
              <a:rPr lang="en-US" altLang="zh-CN" dirty="0">
                <a:latin typeface="Arial" pitchFamily="34" charset="0"/>
                <a:ea typeface="微软雅黑" panose="020B0503020204020204" pitchFamily="34" charset="-122"/>
                <a:cs typeface="Arial" pitchFamily="34" charset="0"/>
              </a:rPr>
              <a:t>check locking-rule violation</a:t>
            </a:r>
            <a:endParaRPr lang="en-US" altLang="zh-CN" sz="2000" dirty="0">
              <a:latin typeface="Arial" pitchFamily="34" charset="0"/>
              <a:ea typeface="微软雅黑" panose="020B0503020204020204" pitchFamily="34" charset="-122"/>
              <a:cs typeface="Arial" pitchFamily="34" charset="0"/>
            </a:endParaRPr>
          </a:p>
          <a:p>
            <a:r>
              <a:rPr lang="en-US" altLang="zh-CN" b="1" i="1" dirty="0">
                <a:solidFill>
                  <a:srgbClr val="0070C0"/>
                </a:solidFill>
                <a:latin typeface="Arial" pitchFamily="34" charset="0"/>
                <a:ea typeface="微软雅黑" panose="020B0503020204020204" pitchFamily="34" charset="-122"/>
                <a:cs typeface="Arial" pitchFamily="34" charset="0"/>
              </a:rPr>
              <a:t>C3: Identifying harmful data races automatically</a:t>
            </a:r>
          </a:p>
          <a:p>
            <a:pPr lvl="1"/>
            <a:r>
              <a:rPr lang="en-US" altLang="zh-CN" b="1" i="1" dirty="0">
                <a:solidFill>
                  <a:srgbClr val="FF0000"/>
                </a:solidFill>
                <a:latin typeface="Arial" pitchFamily="34" charset="0"/>
                <a:ea typeface="微软雅黑" panose="020B0503020204020204" pitchFamily="34" charset="-122"/>
                <a:cs typeface="Arial" pitchFamily="34" charset="0"/>
              </a:rPr>
              <a:t>Pattern-based estimation strategy </a:t>
            </a:r>
            <a:r>
              <a:rPr lang="en-US" altLang="zh-CN" dirty="0">
                <a:latin typeface="Arial" pitchFamily="34" charset="0"/>
                <a:ea typeface="微软雅黑" panose="020B0503020204020204" pitchFamily="34" charset="-122"/>
                <a:cs typeface="Arial" pitchFamily="34" charset="0"/>
              </a:rPr>
              <a:t>to identify harmful data races</a:t>
            </a:r>
          </a:p>
        </p:txBody>
      </p:sp>
      <p:sp>
        <p:nvSpPr>
          <p:cNvPr id="5" name="灯片编号占位符 4"/>
          <p:cNvSpPr>
            <a:spLocks noGrp="1"/>
          </p:cNvSpPr>
          <p:nvPr>
            <p:ph type="sldNum" sz="quarter" idx="15"/>
          </p:nvPr>
        </p:nvSpPr>
        <p:spPr/>
        <p:txBody>
          <a:bodyPr/>
          <a:lstStyle/>
          <a:p>
            <a:fld id="{0C913308-F349-4B6D-A68A-DD1791B4A57B}" type="slidenum">
              <a:rPr lang="zh-CN" altLang="en-US" smtClean="0"/>
              <a:pPr/>
              <a:t>11</a:t>
            </a:fld>
            <a:endParaRPr lang="zh-CN" altLang="en-US" dirty="0"/>
          </a:p>
        </p:txBody>
      </p:sp>
    </p:spTree>
    <p:custDataLst>
      <p:tags r:id="rId1"/>
    </p:custDataLst>
    <p:extLst>
      <p:ext uri="{BB962C8B-B14F-4D97-AF65-F5344CB8AC3E}">
        <p14:creationId xmlns:p14="http://schemas.microsoft.com/office/powerpoint/2010/main" val="3477682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95486"/>
            <a:ext cx="8424936" cy="583574"/>
          </a:xfrm>
        </p:spPr>
        <p:txBody>
          <a:bodyPr>
            <a:normAutofit fontScale="90000"/>
          </a:bodyPr>
          <a:lstStyle/>
          <a:p>
            <a:r>
              <a:rPr lang="en-US" altLang="zh-CN" sz="3600" cap="none" dirty="0">
                <a:latin typeface="Arial" pitchFamily="34" charset="0"/>
                <a:cs typeface="Arial" pitchFamily="34" charset="0"/>
              </a:rPr>
              <a:t>Feld-aware mining method</a:t>
            </a:r>
          </a:p>
        </p:txBody>
      </p:sp>
      <p:sp>
        <p:nvSpPr>
          <p:cNvPr id="3" name="内容占位符 2"/>
          <p:cNvSpPr>
            <a:spLocks noGrp="1"/>
          </p:cNvSpPr>
          <p:nvPr>
            <p:ph sz="quarter" idx="1"/>
          </p:nvPr>
        </p:nvSpPr>
        <p:spPr>
          <a:xfrm>
            <a:off x="251520" y="897564"/>
            <a:ext cx="8496944" cy="3957900"/>
          </a:xfrm>
        </p:spPr>
        <p:txBody>
          <a:bodyPr>
            <a:normAutofit/>
          </a:bodyPr>
          <a:lstStyle/>
          <a:p>
            <a:r>
              <a:rPr lang="en-US" altLang="zh-CN" dirty="0">
                <a:latin typeface="Arial" pitchFamily="34" charset="0"/>
                <a:cs typeface="Arial" pitchFamily="34" charset="0"/>
              </a:rPr>
              <a:t>Field graph</a:t>
            </a:r>
          </a:p>
          <a:p>
            <a:pPr lvl="1"/>
            <a:r>
              <a:rPr lang="en-US" altLang="zh-CN" dirty="0">
                <a:latin typeface="Arial" pitchFamily="34" charset="0"/>
                <a:cs typeface="Arial" pitchFamily="34" charset="0"/>
              </a:rPr>
              <a:t>Each node represents a ﬁeld</a:t>
            </a:r>
          </a:p>
          <a:p>
            <a:pPr lvl="1"/>
            <a:r>
              <a:rPr lang="en-US" altLang="zh-CN" dirty="0">
                <a:latin typeface="Arial" pitchFamily="34" charset="0"/>
                <a:cs typeface="Arial" pitchFamily="34" charset="0"/>
              </a:rPr>
              <a:t>Each edge represents how a lower-layer ﬁeld is accessed from a higher-layer structure</a:t>
            </a:r>
          </a:p>
          <a:p>
            <a:pPr lvl="1"/>
            <a:r>
              <a:rPr lang="en-US" altLang="zh-CN" dirty="0">
                <a:latin typeface="Arial" pitchFamily="34" charset="0"/>
                <a:cs typeface="Arial" pitchFamily="34" charset="0"/>
              </a:rPr>
              <a:t>Fields represented by nodes which have the same ancestor are from the same data structure</a:t>
            </a:r>
          </a:p>
          <a:p>
            <a:r>
              <a:rPr lang="en-US" altLang="zh-CN" dirty="0">
                <a:latin typeface="Arial" pitchFamily="34" charset="0"/>
                <a:cs typeface="Arial" pitchFamily="34" charset="0"/>
              </a:rPr>
              <a:t>Field graph update</a:t>
            </a:r>
          </a:p>
          <a:p>
            <a:pPr lvl="1"/>
            <a:r>
              <a:rPr lang="en-US" altLang="zh-CN" dirty="0">
                <a:latin typeface="Arial" pitchFamily="34" charset="0"/>
                <a:cs typeface="Arial" pitchFamily="34" charset="0"/>
              </a:rPr>
              <a:t>Field graph is updated by inserting edges according to field access operations</a:t>
            </a:r>
          </a:p>
          <a:p>
            <a:pPr marL="365760" lvl="1" indent="0">
              <a:buNone/>
            </a:pPr>
            <a:endParaRPr lang="en-US" altLang="zh-CN" sz="2000" dirty="0">
              <a:latin typeface="Arial" pitchFamily="34" charset="0"/>
              <a:cs typeface="Arial" pitchFamily="34" charset="0"/>
            </a:endParaRPr>
          </a:p>
          <a:p>
            <a:pPr marL="365760" lvl="1" indent="0">
              <a:buNone/>
            </a:pPr>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p:txBody>
      </p:sp>
      <p:sp>
        <p:nvSpPr>
          <p:cNvPr id="5" name="灯片编号占位符 4"/>
          <p:cNvSpPr>
            <a:spLocks noGrp="1"/>
          </p:cNvSpPr>
          <p:nvPr>
            <p:ph type="sldNum" sz="quarter" idx="15"/>
          </p:nvPr>
        </p:nvSpPr>
        <p:spPr/>
        <p:txBody>
          <a:bodyPr/>
          <a:lstStyle/>
          <a:p>
            <a:fld id="{0C913308-F349-4B6D-A68A-DD1791B4A57B}" type="slidenum">
              <a:rPr lang="zh-CN" altLang="en-US" smtClean="0"/>
              <a:pPr/>
              <a:t>12</a:t>
            </a:fld>
            <a:endParaRPr lang="zh-CN" altLang="en-US" dirty="0"/>
          </a:p>
        </p:txBody>
      </p:sp>
    </p:spTree>
    <p:custDataLst>
      <p:tags r:id="rId1"/>
    </p:custDataLst>
    <p:extLst>
      <p:ext uri="{BB962C8B-B14F-4D97-AF65-F5344CB8AC3E}">
        <p14:creationId xmlns:p14="http://schemas.microsoft.com/office/powerpoint/2010/main" val="512597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95486"/>
            <a:ext cx="8424936" cy="583574"/>
          </a:xfrm>
        </p:spPr>
        <p:txBody>
          <a:bodyPr>
            <a:normAutofit fontScale="90000"/>
          </a:bodyPr>
          <a:lstStyle/>
          <a:p>
            <a:r>
              <a:rPr lang="en-US" altLang="zh-CN" sz="3600" cap="none" dirty="0">
                <a:latin typeface="Arial" pitchFamily="34" charset="0"/>
                <a:cs typeface="Arial" pitchFamily="34" charset="0"/>
              </a:rPr>
              <a:t>Example</a:t>
            </a:r>
          </a:p>
        </p:txBody>
      </p:sp>
      <p:sp>
        <p:nvSpPr>
          <p:cNvPr id="3" name="内容占位符 2"/>
          <p:cNvSpPr>
            <a:spLocks noGrp="1"/>
          </p:cNvSpPr>
          <p:nvPr>
            <p:ph sz="quarter" idx="1"/>
          </p:nvPr>
        </p:nvSpPr>
        <p:spPr>
          <a:xfrm>
            <a:off x="251520" y="897564"/>
            <a:ext cx="3960440" cy="522058"/>
          </a:xfrm>
        </p:spPr>
        <p:txBody>
          <a:bodyPr>
            <a:normAutofit/>
          </a:bodyPr>
          <a:lstStyle/>
          <a:p>
            <a:r>
              <a:rPr lang="en-US" altLang="zh-CN" dirty="0">
                <a:latin typeface="Arial" pitchFamily="34" charset="0"/>
                <a:cs typeface="Arial" pitchFamily="34" charset="0"/>
              </a:rPr>
              <a:t>A simplified example</a:t>
            </a: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p:txBody>
      </p:sp>
      <p:sp>
        <p:nvSpPr>
          <p:cNvPr id="5" name="灯片编号占位符 4"/>
          <p:cNvSpPr>
            <a:spLocks noGrp="1"/>
          </p:cNvSpPr>
          <p:nvPr>
            <p:ph type="sldNum" sz="quarter" idx="15"/>
          </p:nvPr>
        </p:nvSpPr>
        <p:spPr/>
        <p:txBody>
          <a:bodyPr/>
          <a:lstStyle/>
          <a:p>
            <a:fld id="{0C913308-F349-4B6D-A68A-DD1791B4A57B}" type="slidenum">
              <a:rPr lang="zh-CN" altLang="en-US" smtClean="0"/>
              <a:pPr/>
              <a:t>13</a:t>
            </a:fld>
            <a:endParaRPr lang="zh-CN" altLang="en-US" dirty="0"/>
          </a:p>
        </p:txBody>
      </p:sp>
      <p:graphicFrame>
        <p:nvGraphicFramePr>
          <p:cNvPr id="7" name="表格 6">
            <a:extLst>
              <a:ext uri="{FF2B5EF4-FFF2-40B4-BE49-F238E27FC236}">
                <a16:creationId xmlns:a16="http://schemas.microsoft.com/office/drawing/2014/main" id="{9F1122F7-86B6-3BC6-57B1-6D74367CA923}"/>
              </a:ext>
            </a:extLst>
          </p:cNvPr>
          <p:cNvGraphicFramePr>
            <a:graphicFrameLocks noGrp="1"/>
          </p:cNvGraphicFramePr>
          <p:nvPr>
            <p:extLst>
              <p:ext uri="{D42A27DB-BD31-4B8C-83A1-F6EECF244321}">
                <p14:modId xmlns:p14="http://schemas.microsoft.com/office/powerpoint/2010/main" val="1913791814"/>
              </p:ext>
            </p:extLst>
          </p:nvPr>
        </p:nvGraphicFramePr>
        <p:xfrm>
          <a:off x="539552" y="1560348"/>
          <a:ext cx="3816424" cy="2286000"/>
        </p:xfrm>
        <a:graphic>
          <a:graphicData uri="http://schemas.openxmlformats.org/drawingml/2006/table">
            <a:tbl>
              <a:tblPr firstRow="1" bandRow="1">
                <a:tableStyleId>{2D5ABB26-0587-4C30-8999-92F81FD0307C}</a:tableStyleId>
              </a:tblPr>
              <a:tblGrid>
                <a:gridCol w="307776">
                  <a:extLst>
                    <a:ext uri="{9D8B030D-6E8A-4147-A177-3AD203B41FA5}">
                      <a16:colId xmlns:a16="http://schemas.microsoft.com/office/drawing/2014/main" val="1963480854"/>
                    </a:ext>
                  </a:extLst>
                </a:gridCol>
                <a:gridCol w="3508648">
                  <a:extLst>
                    <a:ext uri="{9D8B030D-6E8A-4147-A177-3AD203B41FA5}">
                      <a16:colId xmlns:a16="http://schemas.microsoft.com/office/drawing/2014/main" val="2861726931"/>
                    </a:ext>
                  </a:extLst>
                </a:gridCol>
              </a:tblGrid>
              <a:tr h="370840">
                <a:tc>
                  <a:txBody>
                    <a:bodyPr/>
                    <a:lstStyle/>
                    <a:p>
                      <a:r>
                        <a:rPr lang="en-US" altLang="zh-CN" sz="1600" dirty="0">
                          <a:latin typeface="Calibri" panose="020F0502020204030204" pitchFamily="34" charset="0"/>
                          <a:ea typeface="Calibri" panose="020F0502020204030204" pitchFamily="34" charset="0"/>
                          <a:cs typeface="Calibri" panose="020F0502020204030204" pitchFamily="34" charset="0"/>
                        </a:rPr>
                        <a:t>1.</a:t>
                      </a:r>
                    </a:p>
                    <a:p>
                      <a:r>
                        <a:rPr lang="en-US" altLang="zh-CN" sz="1600" dirty="0">
                          <a:latin typeface="Calibri" panose="020F0502020204030204" pitchFamily="34" charset="0"/>
                          <a:ea typeface="Calibri" panose="020F0502020204030204" pitchFamily="34" charset="0"/>
                          <a:cs typeface="Calibri" panose="020F0502020204030204" pitchFamily="34" charset="0"/>
                        </a:rPr>
                        <a:t>2.</a:t>
                      </a:r>
                    </a:p>
                    <a:p>
                      <a:r>
                        <a:rPr lang="en-US" altLang="zh-CN" sz="1600" dirty="0">
                          <a:latin typeface="Calibri" panose="020F0502020204030204" pitchFamily="34" charset="0"/>
                          <a:ea typeface="Calibri" panose="020F0502020204030204" pitchFamily="34" charset="0"/>
                          <a:cs typeface="Calibri" panose="020F0502020204030204" pitchFamily="34" charset="0"/>
                        </a:rPr>
                        <a:t>3.</a:t>
                      </a:r>
                    </a:p>
                    <a:p>
                      <a:r>
                        <a:rPr lang="en-US" altLang="zh-CN" sz="1600" dirty="0">
                          <a:latin typeface="Calibri" panose="020F0502020204030204" pitchFamily="34" charset="0"/>
                          <a:ea typeface="Calibri" panose="020F0502020204030204" pitchFamily="34" charset="0"/>
                          <a:cs typeface="Calibri" panose="020F0502020204030204" pitchFamily="34" charset="0"/>
                        </a:rPr>
                        <a:t>4.</a:t>
                      </a:r>
                    </a:p>
                    <a:p>
                      <a:r>
                        <a:rPr lang="en-US" altLang="zh-CN" sz="1600" dirty="0">
                          <a:latin typeface="Calibri" panose="020F0502020204030204" pitchFamily="34" charset="0"/>
                          <a:ea typeface="Calibri" panose="020F0502020204030204" pitchFamily="34" charset="0"/>
                          <a:cs typeface="Calibri" panose="020F0502020204030204" pitchFamily="34" charset="0"/>
                        </a:rPr>
                        <a:t>5.</a:t>
                      </a:r>
                    </a:p>
                    <a:p>
                      <a:r>
                        <a:rPr lang="en-US" altLang="zh-CN" sz="1600" dirty="0">
                          <a:latin typeface="Calibri" panose="020F0502020204030204" pitchFamily="34" charset="0"/>
                          <a:ea typeface="Calibri" panose="020F0502020204030204" pitchFamily="34" charset="0"/>
                          <a:cs typeface="Calibri" panose="020F0502020204030204" pitchFamily="34" charset="0"/>
                        </a:rPr>
                        <a:t>6.</a:t>
                      </a:r>
                    </a:p>
                    <a:p>
                      <a:r>
                        <a:rPr lang="en-US" altLang="zh-CN" sz="1600" dirty="0">
                          <a:latin typeface="Calibri" panose="020F0502020204030204" pitchFamily="34" charset="0"/>
                          <a:ea typeface="Calibri" panose="020F0502020204030204" pitchFamily="34" charset="0"/>
                          <a:cs typeface="Calibri" panose="020F0502020204030204" pitchFamily="34" charset="0"/>
                        </a:rPr>
                        <a:t>7.</a:t>
                      </a:r>
                    </a:p>
                    <a:p>
                      <a:r>
                        <a:rPr lang="en-US" altLang="zh-CN" sz="1600" dirty="0">
                          <a:latin typeface="Calibri" panose="020F0502020204030204" pitchFamily="34" charset="0"/>
                          <a:ea typeface="Calibri" panose="020F0502020204030204" pitchFamily="34" charset="0"/>
                          <a:cs typeface="Calibri" panose="020F0502020204030204" pitchFamily="34" charset="0"/>
                        </a:rPr>
                        <a:t>8.</a:t>
                      </a:r>
                    </a:p>
                    <a:p>
                      <a:r>
                        <a:rPr lang="en-US" altLang="zh-CN" sz="1600" dirty="0">
                          <a:latin typeface="Calibri" panose="020F0502020204030204" pitchFamily="34" charset="0"/>
                          <a:ea typeface="Calibri" panose="020F0502020204030204" pitchFamily="34" charset="0"/>
                          <a:cs typeface="Calibri" panose="020F0502020204030204" pitchFamily="34" charset="0"/>
                        </a:rPr>
                        <a:t>9.</a:t>
                      </a:r>
                      <a:endParaRPr lang="zh-CN" altLang="en-US" sz="1600" dirty="0">
                        <a:latin typeface="Calibri" panose="020F0502020204030204" pitchFamily="34" charset="0"/>
                        <a:cs typeface="Calibri" panose="020F0502020204030204" pitchFamily="34" charset="0"/>
                      </a:endParaRPr>
                    </a:p>
                  </a:txBody>
                  <a:tcPr/>
                </a:tc>
                <a:tc>
                  <a:txBody>
                    <a:bodyPr/>
                    <a:lstStyle/>
                    <a:p>
                      <a:r>
                        <a:rPr lang="en-US" altLang="zh-CN" sz="1600" dirty="0">
                          <a:latin typeface="Calibri" panose="020F0502020204030204" pitchFamily="34" charset="0"/>
                          <a:ea typeface="Calibri" panose="020F0502020204030204" pitchFamily="34" charset="0"/>
                          <a:cs typeface="Calibri" panose="020F0502020204030204" pitchFamily="34" charset="0"/>
                        </a:rPr>
                        <a:t>int </a:t>
                      </a:r>
                      <a:r>
                        <a:rPr lang="en-US" altLang="zh-CN" sz="1600" dirty="0" err="1">
                          <a:latin typeface="Calibri" panose="020F0502020204030204" pitchFamily="34" charset="0"/>
                          <a:ea typeface="Calibri" panose="020F0502020204030204" pitchFamily="34" charset="0"/>
                          <a:cs typeface="Calibri" panose="020F0502020204030204" pitchFamily="34" charset="0"/>
                        </a:rPr>
                        <a:t>get_fmt</a:t>
                      </a:r>
                      <a:r>
                        <a:rPr lang="en-US" altLang="zh-CN" sz="1600" dirty="0">
                          <a:latin typeface="Calibri" panose="020F0502020204030204" pitchFamily="34" charset="0"/>
                          <a:ea typeface="Calibri" panose="020F0502020204030204" pitchFamily="34" charset="0"/>
                          <a:cs typeface="Calibri" panose="020F0502020204030204" pitchFamily="34" charset="0"/>
                        </a:rPr>
                        <a:t>(…) {</a:t>
                      </a:r>
                    </a:p>
                    <a:p>
                      <a:r>
                        <a:rPr lang="en-US" altLang="zh-CN" sz="1600" dirty="0">
                          <a:latin typeface="Calibri" panose="020F0502020204030204" pitchFamily="34" charset="0"/>
                          <a:ea typeface="Calibri" panose="020F0502020204030204" pitchFamily="34" charset="0"/>
                          <a:cs typeface="Calibri" panose="020F0502020204030204" pitchFamily="34" charset="0"/>
                        </a:rPr>
                        <a:t>    ……</a:t>
                      </a:r>
                    </a:p>
                    <a:p>
                      <a:r>
                        <a:rPr lang="en-US" altLang="zh-CN" sz="1600" dirty="0">
                          <a:latin typeface="Calibri" panose="020F0502020204030204" pitchFamily="34" charset="0"/>
                          <a:ea typeface="Calibri" panose="020F0502020204030204" pitchFamily="34" charset="0"/>
                          <a:cs typeface="Calibri" panose="020F0502020204030204" pitchFamily="34" charset="0"/>
                        </a:rPr>
                        <a:t>    struct </a:t>
                      </a:r>
                      <a:r>
                        <a:rPr lang="en-US" altLang="zh-CN" sz="1600" dirty="0" err="1">
                          <a:latin typeface="Calibri" panose="020F0502020204030204" pitchFamily="34" charset="0"/>
                          <a:ea typeface="Calibri" panose="020F0502020204030204" pitchFamily="34" charset="0"/>
                          <a:cs typeface="Calibri" panose="020F0502020204030204" pitchFamily="34" charset="0"/>
                        </a:rPr>
                        <a:t>fimc_dev</a:t>
                      </a:r>
                      <a:r>
                        <a:rPr lang="en-US" altLang="zh-CN" sz="1600" dirty="0">
                          <a:latin typeface="Calibri" panose="020F0502020204030204" pitchFamily="34" charset="0"/>
                          <a:ea typeface="Calibri" panose="020F0502020204030204" pitchFamily="34" charset="0"/>
                          <a:cs typeface="Calibri" panose="020F0502020204030204" pitchFamily="34" charset="0"/>
                        </a:rPr>
                        <a:t> *</a:t>
                      </a:r>
                      <a:r>
                        <a:rPr lang="en-US" altLang="zh-CN" sz="1600" b="1" dirty="0" err="1">
                          <a:solidFill>
                            <a:srgbClr val="FF0000"/>
                          </a:solidFill>
                          <a:latin typeface="Calibri" panose="020F0502020204030204" pitchFamily="34" charset="0"/>
                          <a:ea typeface="Calibri" panose="020F0502020204030204" pitchFamily="34" charset="0"/>
                          <a:cs typeface="Calibri" panose="020F0502020204030204" pitchFamily="34" charset="0"/>
                        </a:rPr>
                        <a:t>fimc</a:t>
                      </a:r>
                      <a:r>
                        <a:rPr lang="en-US" altLang="zh-CN" sz="1600" b="1" dirty="0">
                          <a:solidFill>
                            <a:srgbClr val="FF0000"/>
                          </a:solidFill>
                          <a:latin typeface="Calibri" panose="020F0502020204030204" pitchFamily="34" charset="0"/>
                          <a:ea typeface="Calibri" panose="020F0502020204030204" pitchFamily="34" charset="0"/>
                          <a:cs typeface="Calibri" panose="020F0502020204030204" pitchFamily="34" charset="0"/>
                        </a:rPr>
                        <a:t> = </a:t>
                      </a:r>
                      <a:r>
                        <a:rPr lang="en-US" altLang="zh-CN" sz="1600" b="1" dirty="0" err="1">
                          <a:solidFill>
                            <a:srgbClr val="FF0000"/>
                          </a:solidFill>
                          <a:latin typeface="Calibri" panose="020F0502020204030204" pitchFamily="34" charset="0"/>
                          <a:ea typeface="Calibri" panose="020F0502020204030204" pitchFamily="34" charset="0"/>
                          <a:cs typeface="Calibri" panose="020F0502020204030204" pitchFamily="34" charset="0"/>
                        </a:rPr>
                        <a:t>sd</a:t>
                      </a:r>
                      <a:r>
                        <a:rPr lang="en-US" altLang="zh-CN" sz="1600" b="1" dirty="0">
                          <a:solidFill>
                            <a:srgbClr val="FF0000"/>
                          </a:solidFill>
                          <a:latin typeface="Calibri" panose="020F0502020204030204" pitchFamily="34" charset="0"/>
                          <a:ea typeface="Calibri" panose="020F0502020204030204" pitchFamily="34" charset="0"/>
                          <a:cs typeface="Calibri" panose="020F0502020204030204" pitchFamily="34" charset="0"/>
                        </a:rPr>
                        <a:t>-&gt;</a:t>
                      </a:r>
                      <a:r>
                        <a:rPr lang="en-US" altLang="zh-CN" sz="1600" b="1" dirty="0" err="1">
                          <a:solidFill>
                            <a:srgbClr val="FF0000"/>
                          </a:solidFill>
                          <a:latin typeface="Calibri" panose="020F0502020204030204" pitchFamily="34" charset="0"/>
                          <a:ea typeface="Calibri" panose="020F0502020204030204" pitchFamily="34" charset="0"/>
                          <a:cs typeface="Calibri" panose="020F0502020204030204" pitchFamily="34" charset="0"/>
                        </a:rPr>
                        <a:t>dev_priv</a:t>
                      </a:r>
                      <a:r>
                        <a:rPr lang="en-US" altLang="zh-CN" sz="1600" dirty="0">
                          <a:latin typeface="Calibri" panose="020F0502020204030204" pitchFamily="34" charset="0"/>
                          <a:ea typeface="Calibri" panose="020F0502020204030204" pitchFamily="34" charset="0"/>
                          <a:cs typeface="Calibri" panose="020F0502020204030204" pitchFamily="34" charset="0"/>
                        </a:rPr>
                        <a:t>;</a:t>
                      </a:r>
                    </a:p>
                    <a:p>
                      <a:r>
                        <a:rPr lang="en-US" altLang="zh-CN" sz="1600" dirty="0">
                          <a:latin typeface="Calibri" panose="020F0502020204030204" pitchFamily="34" charset="0"/>
                          <a:ea typeface="Calibri" panose="020F0502020204030204" pitchFamily="34" charset="0"/>
                          <a:cs typeface="Calibri" panose="020F0502020204030204" pitchFamily="34" charset="0"/>
                        </a:rPr>
                        <a:t>    struct </a:t>
                      </a:r>
                      <a:r>
                        <a:rPr lang="en-US" altLang="zh-CN" sz="1600" dirty="0" err="1">
                          <a:latin typeface="Calibri" panose="020F0502020204030204" pitchFamily="34" charset="0"/>
                          <a:ea typeface="Calibri" panose="020F0502020204030204" pitchFamily="34" charset="0"/>
                          <a:cs typeface="Calibri" panose="020F0502020204030204" pitchFamily="34" charset="0"/>
                        </a:rPr>
                        <a:t>fimc_ctx</a:t>
                      </a:r>
                      <a:r>
                        <a:rPr lang="en-US" altLang="zh-CN" sz="1600" dirty="0">
                          <a:latin typeface="Calibri" panose="020F0502020204030204" pitchFamily="34" charset="0"/>
                          <a:ea typeface="Calibri" panose="020F0502020204030204" pitchFamily="34" charset="0"/>
                          <a:cs typeface="Calibri" panose="020F0502020204030204" pitchFamily="34" charset="0"/>
                        </a:rPr>
                        <a:t> *</a:t>
                      </a:r>
                      <a:r>
                        <a:rPr lang="en-US" altLang="zh-CN" sz="1600" dirty="0" err="1">
                          <a:latin typeface="Calibri" panose="020F0502020204030204" pitchFamily="34" charset="0"/>
                          <a:ea typeface="Calibri" panose="020F0502020204030204" pitchFamily="34" charset="0"/>
                          <a:cs typeface="Calibri" panose="020F0502020204030204" pitchFamily="34" charset="0"/>
                        </a:rPr>
                        <a:t>ctx</a:t>
                      </a:r>
                      <a:r>
                        <a:rPr lang="en-US" altLang="zh-CN" sz="1600" dirty="0">
                          <a:latin typeface="Calibri" panose="020F0502020204030204" pitchFamily="34" charset="0"/>
                          <a:ea typeface="Calibri" panose="020F0502020204030204" pitchFamily="34" charset="0"/>
                          <a:cs typeface="Calibri" panose="020F0502020204030204" pitchFamily="34" charset="0"/>
                        </a:rPr>
                        <a:t>; </a:t>
                      </a:r>
                    </a:p>
                    <a:p>
                      <a:r>
                        <a:rPr lang="en-US" altLang="zh-CN" sz="1600" dirty="0">
                          <a:latin typeface="Calibri" panose="020F0502020204030204" pitchFamily="34" charset="0"/>
                          <a:ea typeface="Calibri" panose="020F0502020204030204" pitchFamily="34" charset="0"/>
                          <a:cs typeface="Calibri" panose="020F0502020204030204" pitchFamily="34" charset="0"/>
                        </a:rPr>
                        <a:t>    </a:t>
                      </a:r>
                      <a:r>
                        <a:rPr lang="en-US" altLang="zh-CN" sz="1600" dirty="0" err="1">
                          <a:latin typeface="Calibri" panose="020F0502020204030204" pitchFamily="34" charset="0"/>
                          <a:ea typeface="Calibri" panose="020F0502020204030204" pitchFamily="34" charset="0"/>
                          <a:cs typeface="Calibri" panose="020F0502020204030204" pitchFamily="34" charset="0"/>
                        </a:rPr>
                        <a:t>mutex_lock</a:t>
                      </a:r>
                      <a:r>
                        <a:rPr lang="en-US" altLang="zh-CN" sz="1600" dirty="0">
                          <a:latin typeface="Calibri" panose="020F0502020204030204" pitchFamily="34" charset="0"/>
                          <a:ea typeface="Calibri" panose="020F0502020204030204" pitchFamily="34" charset="0"/>
                          <a:cs typeface="Calibri" panose="020F0502020204030204" pitchFamily="34" charset="0"/>
                        </a:rPr>
                        <a:t>(&amp;</a:t>
                      </a:r>
                      <a:r>
                        <a:rPr lang="en-US" altLang="zh-CN" sz="1600" dirty="0" err="1">
                          <a:latin typeface="Calibri" panose="020F0502020204030204" pitchFamily="34" charset="0"/>
                          <a:ea typeface="Calibri" panose="020F0502020204030204" pitchFamily="34" charset="0"/>
                          <a:cs typeface="Calibri" panose="020F0502020204030204" pitchFamily="34" charset="0"/>
                        </a:rPr>
                        <a:t>fimc</a:t>
                      </a:r>
                      <a:r>
                        <a:rPr lang="en-US" altLang="zh-CN" sz="1600" dirty="0">
                          <a:latin typeface="Calibri" panose="020F0502020204030204" pitchFamily="34" charset="0"/>
                          <a:ea typeface="Calibri" panose="020F0502020204030204" pitchFamily="34" charset="0"/>
                          <a:cs typeface="Calibri" panose="020F0502020204030204" pitchFamily="34" charset="0"/>
                        </a:rPr>
                        <a:t>-&gt;lock);</a:t>
                      </a:r>
                    </a:p>
                    <a:p>
                      <a:r>
                        <a:rPr lang="en-US" altLang="zh-CN" sz="1600" dirty="0">
                          <a:latin typeface="Calibri" panose="020F0502020204030204" pitchFamily="34" charset="0"/>
                          <a:ea typeface="Calibri" panose="020F0502020204030204" pitchFamily="34" charset="0"/>
                          <a:cs typeface="Calibri" panose="020F0502020204030204" pitchFamily="34" charset="0"/>
                        </a:rPr>
                        <a:t>    </a:t>
                      </a:r>
                      <a:r>
                        <a:rPr lang="en-US" altLang="zh-CN" sz="1600" dirty="0" err="1">
                          <a:latin typeface="Calibri" panose="020F0502020204030204" pitchFamily="34" charset="0"/>
                          <a:ea typeface="Calibri" panose="020F0502020204030204" pitchFamily="34" charset="0"/>
                          <a:cs typeface="Calibri" panose="020F0502020204030204" pitchFamily="34" charset="0"/>
                        </a:rPr>
                        <a:t>ctx</a:t>
                      </a:r>
                      <a:r>
                        <a:rPr lang="en-US" altLang="zh-CN" sz="1600" dirty="0">
                          <a:latin typeface="Calibri" panose="020F0502020204030204" pitchFamily="34" charset="0"/>
                          <a:ea typeface="Calibri" panose="020F0502020204030204" pitchFamily="34" charset="0"/>
                          <a:cs typeface="Calibri" panose="020F0502020204030204" pitchFamily="34" charset="0"/>
                        </a:rPr>
                        <a:t> = (&amp;</a:t>
                      </a:r>
                      <a:r>
                        <a:rPr lang="en-US" altLang="zh-CN" sz="1600" dirty="0" err="1">
                          <a:latin typeface="Calibri" panose="020F0502020204030204" pitchFamily="34" charset="0"/>
                          <a:ea typeface="Calibri" panose="020F0502020204030204" pitchFamily="34" charset="0"/>
                          <a:cs typeface="Calibri" panose="020F0502020204030204" pitchFamily="34" charset="0"/>
                        </a:rPr>
                        <a:t>fimc</a:t>
                      </a:r>
                      <a:r>
                        <a:rPr lang="en-US" altLang="zh-CN" sz="1600" dirty="0">
                          <a:latin typeface="Calibri" panose="020F0502020204030204" pitchFamily="34" charset="0"/>
                          <a:ea typeface="Calibri" panose="020F0502020204030204" pitchFamily="34" charset="0"/>
                          <a:cs typeface="Calibri" panose="020F0502020204030204" pitchFamily="34" charset="0"/>
                        </a:rPr>
                        <a:t>-&gt;</a:t>
                      </a:r>
                      <a:r>
                        <a:rPr lang="en-US" altLang="zh-CN" sz="1600" dirty="0" err="1">
                          <a:latin typeface="Calibri" panose="020F0502020204030204" pitchFamily="34" charset="0"/>
                          <a:ea typeface="Calibri" panose="020F0502020204030204" pitchFamily="34" charset="0"/>
                          <a:cs typeface="Calibri" panose="020F0502020204030204" pitchFamily="34" charset="0"/>
                        </a:rPr>
                        <a:t>vid_cap</a:t>
                      </a:r>
                      <a:r>
                        <a:rPr lang="en-US" altLang="zh-CN" sz="1600" dirty="0">
                          <a:latin typeface="Calibri" panose="020F0502020204030204" pitchFamily="34" charset="0"/>
                          <a:ea typeface="Calibri" panose="020F0502020204030204" pitchFamily="34" charset="0"/>
                          <a:cs typeface="Calibri" panose="020F0502020204030204" pitchFamily="34" charset="0"/>
                        </a:rPr>
                        <a:t>)-&gt;</a:t>
                      </a:r>
                      <a:r>
                        <a:rPr lang="en-US" altLang="zh-CN" sz="1600" dirty="0" err="1">
                          <a:latin typeface="Calibri" panose="020F0502020204030204" pitchFamily="34" charset="0"/>
                          <a:ea typeface="Calibri" panose="020F0502020204030204" pitchFamily="34" charset="0"/>
                          <a:cs typeface="Calibri" panose="020F0502020204030204" pitchFamily="34" charset="0"/>
                        </a:rPr>
                        <a:t>ctx</a:t>
                      </a:r>
                      <a:r>
                        <a:rPr lang="en-US" altLang="zh-CN" sz="1600" dirty="0">
                          <a:latin typeface="Calibri" panose="020F0502020204030204" pitchFamily="34" charset="0"/>
                          <a:ea typeface="Calibri" panose="020F0502020204030204" pitchFamily="34" charset="0"/>
                          <a:cs typeface="Calibri" panose="020F0502020204030204" pitchFamily="34" charset="0"/>
                        </a:rPr>
                        <a:t>;</a:t>
                      </a:r>
                    </a:p>
                    <a:p>
                      <a:r>
                        <a:rPr lang="en-US" altLang="zh-CN" sz="1600" dirty="0">
                          <a:latin typeface="Calibri" panose="020F0502020204030204" pitchFamily="34" charset="0"/>
                          <a:ea typeface="Calibri" panose="020F0502020204030204" pitchFamily="34" charset="0"/>
                          <a:cs typeface="Calibri" panose="020F0502020204030204" pitchFamily="34" charset="0"/>
                        </a:rPr>
                        <a:t>    </a:t>
                      </a:r>
                      <a:r>
                        <a:rPr lang="en-US" altLang="zh-CN" sz="1600" dirty="0" err="1">
                          <a:latin typeface="Calibri" panose="020F0502020204030204" pitchFamily="34" charset="0"/>
                          <a:ea typeface="Calibri" panose="020F0502020204030204" pitchFamily="34" charset="0"/>
                          <a:cs typeface="Calibri" panose="020F0502020204030204" pitchFamily="34" charset="0"/>
                        </a:rPr>
                        <a:t>mutex_unlock</a:t>
                      </a:r>
                      <a:r>
                        <a:rPr lang="en-US" altLang="zh-CN" sz="1600" dirty="0">
                          <a:latin typeface="Calibri" panose="020F0502020204030204" pitchFamily="34" charset="0"/>
                          <a:ea typeface="Calibri" panose="020F0502020204030204" pitchFamily="34" charset="0"/>
                          <a:cs typeface="Calibri" panose="020F0502020204030204" pitchFamily="34" charset="0"/>
                        </a:rPr>
                        <a:t>(&amp;</a:t>
                      </a:r>
                      <a:r>
                        <a:rPr lang="en-US" altLang="zh-CN" sz="1600" dirty="0" err="1">
                          <a:latin typeface="Calibri" panose="020F0502020204030204" pitchFamily="34" charset="0"/>
                          <a:ea typeface="Calibri" panose="020F0502020204030204" pitchFamily="34" charset="0"/>
                          <a:cs typeface="Calibri" panose="020F0502020204030204" pitchFamily="34" charset="0"/>
                        </a:rPr>
                        <a:t>fimc</a:t>
                      </a:r>
                      <a:r>
                        <a:rPr lang="en-US" altLang="zh-CN" sz="1600" dirty="0">
                          <a:latin typeface="Calibri" panose="020F0502020204030204" pitchFamily="34" charset="0"/>
                          <a:ea typeface="Calibri" panose="020F0502020204030204" pitchFamily="34" charset="0"/>
                          <a:cs typeface="Calibri" panose="020F0502020204030204" pitchFamily="34" charset="0"/>
                        </a:rPr>
                        <a:t>-&gt;lock);</a:t>
                      </a:r>
                    </a:p>
                    <a:p>
                      <a:r>
                        <a:rPr lang="en-US" altLang="zh-CN" sz="1600" dirty="0">
                          <a:latin typeface="Calibri" panose="020F0502020204030204" pitchFamily="34" charset="0"/>
                          <a:ea typeface="Calibri" panose="020F0502020204030204" pitchFamily="34" charset="0"/>
                          <a:cs typeface="Calibri" panose="020F0502020204030204" pitchFamily="34" charset="0"/>
                        </a:rPr>
                        <a:t>    ……</a:t>
                      </a:r>
                    </a:p>
                    <a:p>
                      <a:r>
                        <a:rPr lang="en-US" altLang="zh-CN" sz="1600" dirty="0">
                          <a:latin typeface="Calibri" panose="020F0502020204030204" pitchFamily="34" charset="0"/>
                          <a:ea typeface="Calibri" panose="020F0502020204030204" pitchFamily="34" charset="0"/>
                          <a:cs typeface="Calibri" panose="020F0502020204030204" pitchFamily="34" charset="0"/>
                        </a:rPr>
                        <a:t>}</a:t>
                      </a:r>
                      <a:endParaRPr lang="zh-CN" alt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64128330"/>
                  </a:ext>
                </a:extLst>
              </a:tr>
            </a:tbl>
          </a:graphicData>
        </a:graphic>
      </p:graphicFrame>
      <p:sp>
        <p:nvSpPr>
          <p:cNvPr id="11" name="椭圆 10">
            <a:extLst>
              <a:ext uri="{FF2B5EF4-FFF2-40B4-BE49-F238E27FC236}">
                <a16:creationId xmlns:a16="http://schemas.microsoft.com/office/drawing/2014/main" id="{79DFC079-A1D2-A080-19C0-7FFD3B20B04C}"/>
              </a:ext>
            </a:extLst>
          </p:cNvPr>
          <p:cNvSpPr/>
          <p:nvPr/>
        </p:nvSpPr>
        <p:spPr>
          <a:xfrm>
            <a:off x="5755217" y="2215238"/>
            <a:ext cx="522058" cy="522058"/>
          </a:xfrm>
          <a:prstGeom prst="ellipse">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fimc</a:t>
            </a:r>
            <a:endParaRPr lang="zh-CN" altLang="en-US" sz="1600" dirty="0">
              <a:solidFill>
                <a:schemeClr val="tx1"/>
              </a:solidFill>
              <a:latin typeface="Calibri" panose="020F0502020204030204" pitchFamily="34" charset="0"/>
              <a:cs typeface="Calibri" panose="020F0502020204030204" pitchFamily="34" charset="0"/>
            </a:endParaRPr>
          </a:p>
        </p:txBody>
      </p:sp>
      <p:sp>
        <p:nvSpPr>
          <p:cNvPr id="12" name="椭圆 11">
            <a:extLst>
              <a:ext uri="{FF2B5EF4-FFF2-40B4-BE49-F238E27FC236}">
                <a16:creationId xmlns:a16="http://schemas.microsoft.com/office/drawing/2014/main" id="{FD3FBFFC-6B32-6547-C895-A1418462ADCA}"/>
              </a:ext>
            </a:extLst>
          </p:cNvPr>
          <p:cNvSpPr/>
          <p:nvPr/>
        </p:nvSpPr>
        <p:spPr>
          <a:xfrm>
            <a:off x="5755217" y="1397911"/>
            <a:ext cx="522058" cy="522058"/>
          </a:xfrm>
          <a:prstGeom prst="ellipse">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sd</a:t>
            </a:r>
            <a:endParaRPr lang="zh-CN" altLang="en-US" sz="1600" dirty="0">
              <a:solidFill>
                <a:schemeClr val="tx1"/>
              </a:solidFill>
              <a:latin typeface="Calibri" panose="020F0502020204030204" pitchFamily="34" charset="0"/>
              <a:cs typeface="Calibri" panose="020F0502020204030204" pitchFamily="34" charset="0"/>
            </a:endParaRPr>
          </a:p>
        </p:txBody>
      </p:sp>
      <p:sp>
        <p:nvSpPr>
          <p:cNvPr id="13" name="文本框 12">
            <a:extLst>
              <a:ext uri="{FF2B5EF4-FFF2-40B4-BE49-F238E27FC236}">
                <a16:creationId xmlns:a16="http://schemas.microsoft.com/office/drawing/2014/main" id="{140F0D5C-74E2-8E9D-3F04-98F9C086E881}"/>
              </a:ext>
            </a:extLst>
          </p:cNvPr>
          <p:cNvSpPr txBox="1"/>
          <p:nvPr/>
        </p:nvSpPr>
        <p:spPr>
          <a:xfrm>
            <a:off x="5494188" y="1428093"/>
            <a:ext cx="360996" cy="338554"/>
          </a:xfrm>
          <a:prstGeom prst="rect">
            <a:avLst/>
          </a:prstGeom>
          <a:noFill/>
        </p:spPr>
        <p:txBody>
          <a:bodyPr wrap="none" rtlCol="0">
            <a:spAutoFit/>
          </a:bodyPr>
          <a:lstStyle/>
          <a:p>
            <a:r>
              <a:rPr lang="en-US" altLang="zh-CN" sz="1600" dirty="0">
                <a:latin typeface="Calibri" panose="020F0502020204030204" pitchFamily="34" charset="0"/>
                <a:ea typeface="Calibri" panose="020F0502020204030204" pitchFamily="34" charset="0"/>
                <a:cs typeface="Calibri" panose="020F0502020204030204" pitchFamily="34" charset="0"/>
              </a:rPr>
              <a:t>n</a:t>
            </a:r>
            <a:r>
              <a:rPr lang="en-US" altLang="zh-CN" sz="1600" baseline="-25000" dirty="0">
                <a:latin typeface="Calibri" panose="020F0502020204030204" pitchFamily="34" charset="0"/>
                <a:ea typeface="Calibri" panose="020F0502020204030204" pitchFamily="34" charset="0"/>
                <a:cs typeface="Calibri" panose="020F0502020204030204" pitchFamily="34" charset="0"/>
              </a:rPr>
              <a:t>1</a:t>
            </a:r>
            <a:endParaRPr lang="zh-CN" altLang="en-US" sz="1600" baseline="-25000" dirty="0">
              <a:latin typeface="Calibri" panose="020F0502020204030204" pitchFamily="34" charset="0"/>
              <a:cs typeface="Calibri" panose="020F0502020204030204" pitchFamily="34" charset="0"/>
            </a:endParaRPr>
          </a:p>
        </p:txBody>
      </p:sp>
      <p:sp>
        <p:nvSpPr>
          <p:cNvPr id="14" name="文本框 13">
            <a:extLst>
              <a:ext uri="{FF2B5EF4-FFF2-40B4-BE49-F238E27FC236}">
                <a16:creationId xmlns:a16="http://schemas.microsoft.com/office/drawing/2014/main" id="{44AA34E9-3780-015B-A774-B1A7A456EBCF}"/>
              </a:ext>
            </a:extLst>
          </p:cNvPr>
          <p:cNvSpPr txBox="1"/>
          <p:nvPr/>
        </p:nvSpPr>
        <p:spPr>
          <a:xfrm>
            <a:off x="6196218" y="2292568"/>
            <a:ext cx="360996" cy="338554"/>
          </a:xfrm>
          <a:prstGeom prst="rect">
            <a:avLst/>
          </a:prstGeom>
          <a:noFill/>
        </p:spPr>
        <p:txBody>
          <a:bodyPr wrap="none" rtlCol="0">
            <a:spAutoFit/>
          </a:bodyPr>
          <a:lstStyle/>
          <a:p>
            <a:r>
              <a:rPr lang="en-US" altLang="zh-CN" sz="1600" dirty="0">
                <a:latin typeface="Calibri" panose="020F0502020204030204" pitchFamily="34" charset="0"/>
                <a:ea typeface="Calibri" panose="020F0502020204030204" pitchFamily="34" charset="0"/>
                <a:cs typeface="Calibri" panose="020F0502020204030204" pitchFamily="34" charset="0"/>
              </a:rPr>
              <a:t>n</a:t>
            </a:r>
            <a:r>
              <a:rPr lang="en-US" altLang="zh-CN" sz="1600" baseline="-25000" dirty="0">
                <a:latin typeface="Calibri" panose="020F0502020204030204" pitchFamily="34" charset="0"/>
                <a:ea typeface="Calibri" panose="020F0502020204030204" pitchFamily="34" charset="0"/>
                <a:cs typeface="Calibri" panose="020F0502020204030204" pitchFamily="34" charset="0"/>
              </a:rPr>
              <a:t>2</a:t>
            </a:r>
            <a:endParaRPr lang="zh-CN" altLang="en-US" sz="1600" baseline="-25000" dirty="0">
              <a:latin typeface="Calibri" panose="020F0502020204030204" pitchFamily="34" charset="0"/>
              <a:cs typeface="Calibri" panose="020F0502020204030204" pitchFamily="34" charset="0"/>
            </a:endParaRPr>
          </a:p>
        </p:txBody>
      </p:sp>
      <p:cxnSp>
        <p:nvCxnSpPr>
          <p:cNvPr id="19" name="直接箭头连接符 18">
            <a:extLst>
              <a:ext uri="{FF2B5EF4-FFF2-40B4-BE49-F238E27FC236}">
                <a16:creationId xmlns:a16="http://schemas.microsoft.com/office/drawing/2014/main" id="{899B0761-8C5B-70DA-7F5B-22453E85FB8A}"/>
              </a:ext>
            </a:extLst>
          </p:cNvPr>
          <p:cNvCxnSpPr>
            <a:stCxn id="12" idx="4"/>
            <a:endCxn id="11" idx="0"/>
          </p:cNvCxnSpPr>
          <p:nvPr/>
        </p:nvCxnSpPr>
        <p:spPr>
          <a:xfrm>
            <a:off x="6016246" y="1919969"/>
            <a:ext cx="0" cy="29526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9C58C197-D57F-A265-DF77-A446EF99B4B8}"/>
              </a:ext>
            </a:extLst>
          </p:cNvPr>
          <p:cNvSpPr txBox="1"/>
          <p:nvPr/>
        </p:nvSpPr>
        <p:spPr>
          <a:xfrm>
            <a:off x="5004048" y="1869262"/>
            <a:ext cx="929037" cy="338554"/>
          </a:xfrm>
          <a:prstGeom prst="rect">
            <a:avLst/>
          </a:prstGeom>
          <a:noFill/>
        </p:spPr>
        <p:txBody>
          <a:bodyPr wrap="none" rtlCol="0">
            <a:spAutoFit/>
          </a:bodyPr>
          <a:lstStyle/>
          <a:p>
            <a:r>
              <a:rPr lang="en-US" altLang="zh-CN" sz="1600" b="1" dirty="0" err="1">
                <a:solidFill>
                  <a:srgbClr val="FF0000"/>
                </a:solidFill>
                <a:latin typeface="Calibri" panose="020F0502020204030204" pitchFamily="34" charset="0"/>
                <a:ea typeface="Calibri" panose="020F0502020204030204" pitchFamily="34" charset="0"/>
                <a:cs typeface="Calibri" panose="020F0502020204030204" pitchFamily="34" charset="0"/>
              </a:rPr>
              <a:t>dev_priv</a:t>
            </a:r>
            <a:endParaRPr lang="zh-CN" altLang="en-US" sz="1600" b="1" dirty="0">
              <a:solidFill>
                <a:srgbClr val="FF0000"/>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3270070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95486"/>
            <a:ext cx="8424936" cy="583574"/>
          </a:xfrm>
        </p:spPr>
        <p:txBody>
          <a:bodyPr>
            <a:normAutofit fontScale="90000"/>
          </a:bodyPr>
          <a:lstStyle/>
          <a:p>
            <a:r>
              <a:rPr lang="en-US" altLang="zh-CN" sz="3600" cap="none" dirty="0">
                <a:latin typeface="Arial" pitchFamily="34" charset="0"/>
                <a:cs typeface="Arial" pitchFamily="34" charset="0"/>
              </a:rPr>
              <a:t>Example</a:t>
            </a:r>
          </a:p>
        </p:txBody>
      </p:sp>
      <p:sp>
        <p:nvSpPr>
          <p:cNvPr id="3" name="内容占位符 2"/>
          <p:cNvSpPr>
            <a:spLocks noGrp="1"/>
          </p:cNvSpPr>
          <p:nvPr>
            <p:ph sz="quarter" idx="1"/>
          </p:nvPr>
        </p:nvSpPr>
        <p:spPr>
          <a:xfrm>
            <a:off x="251520" y="897564"/>
            <a:ext cx="3960440" cy="522058"/>
          </a:xfrm>
        </p:spPr>
        <p:txBody>
          <a:bodyPr>
            <a:normAutofit/>
          </a:bodyPr>
          <a:lstStyle/>
          <a:p>
            <a:r>
              <a:rPr lang="en-US" altLang="zh-CN" dirty="0">
                <a:latin typeface="Arial" pitchFamily="34" charset="0"/>
                <a:cs typeface="Arial" pitchFamily="34" charset="0"/>
              </a:rPr>
              <a:t>A simplified example</a:t>
            </a: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p:txBody>
      </p:sp>
      <p:sp>
        <p:nvSpPr>
          <p:cNvPr id="5" name="灯片编号占位符 4"/>
          <p:cNvSpPr>
            <a:spLocks noGrp="1"/>
          </p:cNvSpPr>
          <p:nvPr>
            <p:ph type="sldNum" sz="quarter" idx="15"/>
          </p:nvPr>
        </p:nvSpPr>
        <p:spPr/>
        <p:txBody>
          <a:bodyPr/>
          <a:lstStyle/>
          <a:p>
            <a:fld id="{0C913308-F349-4B6D-A68A-DD1791B4A57B}" type="slidenum">
              <a:rPr lang="zh-CN" altLang="en-US" smtClean="0"/>
              <a:pPr/>
              <a:t>14</a:t>
            </a:fld>
            <a:endParaRPr lang="zh-CN" altLang="en-US" dirty="0"/>
          </a:p>
        </p:txBody>
      </p:sp>
      <p:graphicFrame>
        <p:nvGraphicFramePr>
          <p:cNvPr id="7" name="表格 6">
            <a:extLst>
              <a:ext uri="{FF2B5EF4-FFF2-40B4-BE49-F238E27FC236}">
                <a16:creationId xmlns:a16="http://schemas.microsoft.com/office/drawing/2014/main" id="{9F1122F7-86B6-3BC6-57B1-6D74367CA923}"/>
              </a:ext>
            </a:extLst>
          </p:cNvPr>
          <p:cNvGraphicFramePr>
            <a:graphicFrameLocks noGrp="1"/>
          </p:cNvGraphicFramePr>
          <p:nvPr>
            <p:extLst>
              <p:ext uri="{D42A27DB-BD31-4B8C-83A1-F6EECF244321}">
                <p14:modId xmlns:p14="http://schemas.microsoft.com/office/powerpoint/2010/main" val="652983824"/>
              </p:ext>
            </p:extLst>
          </p:nvPr>
        </p:nvGraphicFramePr>
        <p:xfrm>
          <a:off x="539552" y="1560348"/>
          <a:ext cx="3816424" cy="2286000"/>
        </p:xfrm>
        <a:graphic>
          <a:graphicData uri="http://schemas.openxmlformats.org/drawingml/2006/table">
            <a:tbl>
              <a:tblPr firstRow="1" bandRow="1">
                <a:tableStyleId>{2D5ABB26-0587-4C30-8999-92F81FD0307C}</a:tableStyleId>
              </a:tblPr>
              <a:tblGrid>
                <a:gridCol w="307776">
                  <a:extLst>
                    <a:ext uri="{9D8B030D-6E8A-4147-A177-3AD203B41FA5}">
                      <a16:colId xmlns:a16="http://schemas.microsoft.com/office/drawing/2014/main" val="1963480854"/>
                    </a:ext>
                  </a:extLst>
                </a:gridCol>
                <a:gridCol w="3508648">
                  <a:extLst>
                    <a:ext uri="{9D8B030D-6E8A-4147-A177-3AD203B41FA5}">
                      <a16:colId xmlns:a16="http://schemas.microsoft.com/office/drawing/2014/main" val="2861726931"/>
                    </a:ext>
                  </a:extLst>
                </a:gridCol>
              </a:tblGrid>
              <a:tr h="370840">
                <a:tc>
                  <a:txBody>
                    <a:bodyPr/>
                    <a:lstStyle/>
                    <a:p>
                      <a:r>
                        <a:rPr lang="en-US" altLang="zh-CN" sz="1600" dirty="0">
                          <a:latin typeface="Calibri" panose="020F0502020204030204" pitchFamily="34" charset="0"/>
                          <a:ea typeface="Calibri" panose="020F0502020204030204" pitchFamily="34" charset="0"/>
                          <a:cs typeface="Calibri" panose="020F0502020204030204" pitchFamily="34" charset="0"/>
                        </a:rPr>
                        <a:t>1.</a:t>
                      </a:r>
                    </a:p>
                    <a:p>
                      <a:r>
                        <a:rPr lang="en-US" altLang="zh-CN" sz="1600" dirty="0">
                          <a:latin typeface="Calibri" panose="020F0502020204030204" pitchFamily="34" charset="0"/>
                          <a:ea typeface="Calibri" panose="020F0502020204030204" pitchFamily="34" charset="0"/>
                          <a:cs typeface="Calibri" panose="020F0502020204030204" pitchFamily="34" charset="0"/>
                        </a:rPr>
                        <a:t>2.</a:t>
                      </a:r>
                    </a:p>
                    <a:p>
                      <a:r>
                        <a:rPr lang="en-US" altLang="zh-CN" sz="1600" dirty="0">
                          <a:latin typeface="Calibri" panose="020F0502020204030204" pitchFamily="34" charset="0"/>
                          <a:ea typeface="Calibri" panose="020F0502020204030204" pitchFamily="34" charset="0"/>
                          <a:cs typeface="Calibri" panose="020F0502020204030204" pitchFamily="34" charset="0"/>
                        </a:rPr>
                        <a:t>3.</a:t>
                      </a:r>
                    </a:p>
                    <a:p>
                      <a:r>
                        <a:rPr lang="en-US" altLang="zh-CN" sz="1600" dirty="0">
                          <a:latin typeface="Calibri" panose="020F0502020204030204" pitchFamily="34" charset="0"/>
                          <a:ea typeface="Calibri" panose="020F0502020204030204" pitchFamily="34" charset="0"/>
                          <a:cs typeface="Calibri" panose="020F0502020204030204" pitchFamily="34" charset="0"/>
                        </a:rPr>
                        <a:t>4.</a:t>
                      </a:r>
                    </a:p>
                    <a:p>
                      <a:r>
                        <a:rPr lang="en-US" altLang="zh-CN" sz="1600" dirty="0">
                          <a:latin typeface="Calibri" panose="020F0502020204030204" pitchFamily="34" charset="0"/>
                          <a:ea typeface="Calibri" panose="020F0502020204030204" pitchFamily="34" charset="0"/>
                          <a:cs typeface="Calibri" panose="020F0502020204030204" pitchFamily="34" charset="0"/>
                        </a:rPr>
                        <a:t>5.</a:t>
                      </a:r>
                    </a:p>
                    <a:p>
                      <a:r>
                        <a:rPr lang="en-US" altLang="zh-CN" sz="1600" dirty="0">
                          <a:latin typeface="Calibri" panose="020F0502020204030204" pitchFamily="34" charset="0"/>
                          <a:ea typeface="Calibri" panose="020F0502020204030204" pitchFamily="34" charset="0"/>
                          <a:cs typeface="Calibri" panose="020F0502020204030204" pitchFamily="34" charset="0"/>
                        </a:rPr>
                        <a:t>6.</a:t>
                      </a:r>
                    </a:p>
                    <a:p>
                      <a:r>
                        <a:rPr lang="en-US" altLang="zh-CN" sz="1600" dirty="0">
                          <a:latin typeface="Calibri" panose="020F0502020204030204" pitchFamily="34" charset="0"/>
                          <a:ea typeface="Calibri" panose="020F0502020204030204" pitchFamily="34" charset="0"/>
                          <a:cs typeface="Calibri" panose="020F0502020204030204" pitchFamily="34" charset="0"/>
                        </a:rPr>
                        <a:t>7.</a:t>
                      </a:r>
                    </a:p>
                    <a:p>
                      <a:r>
                        <a:rPr lang="en-US" altLang="zh-CN" sz="1600" dirty="0">
                          <a:latin typeface="Calibri" panose="020F0502020204030204" pitchFamily="34" charset="0"/>
                          <a:ea typeface="Calibri" panose="020F0502020204030204" pitchFamily="34" charset="0"/>
                          <a:cs typeface="Calibri" panose="020F0502020204030204" pitchFamily="34" charset="0"/>
                        </a:rPr>
                        <a:t>8.</a:t>
                      </a:r>
                    </a:p>
                    <a:p>
                      <a:r>
                        <a:rPr lang="en-US" altLang="zh-CN" sz="1600" dirty="0">
                          <a:latin typeface="Calibri" panose="020F0502020204030204" pitchFamily="34" charset="0"/>
                          <a:ea typeface="Calibri" panose="020F0502020204030204" pitchFamily="34" charset="0"/>
                          <a:cs typeface="Calibri" panose="020F0502020204030204" pitchFamily="34" charset="0"/>
                        </a:rPr>
                        <a:t>9.</a:t>
                      </a:r>
                      <a:endParaRPr lang="zh-CN" altLang="en-US" sz="1600" dirty="0">
                        <a:latin typeface="Calibri" panose="020F0502020204030204" pitchFamily="34" charset="0"/>
                        <a:cs typeface="Calibri" panose="020F0502020204030204" pitchFamily="34" charset="0"/>
                      </a:endParaRPr>
                    </a:p>
                  </a:txBody>
                  <a:tcPr/>
                </a:tc>
                <a:tc>
                  <a:txBody>
                    <a:bodyPr/>
                    <a:lstStyle/>
                    <a:p>
                      <a:r>
                        <a:rPr lang="en-US" altLang="zh-CN" sz="1600" dirty="0">
                          <a:latin typeface="Calibri" panose="020F0502020204030204" pitchFamily="34" charset="0"/>
                          <a:ea typeface="Calibri" panose="020F0502020204030204" pitchFamily="34" charset="0"/>
                          <a:cs typeface="Calibri" panose="020F0502020204030204" pitchFamily="34" charset="0"/>
                        </a:rPr>
                        <a:t>int </a:t>
                      </a:r>
                      <a:r>
                        <a:rPr lang="en-US" altLang="zh-CN" sz="1600" dirty="0" err="1">
                          <a:latin typeface="Calibri" panose="020F0502020204030204" pitchFamily="34" charset="0"/>
                          <a:ea typeface="Calibri" panose="020F0502020204030204" pitchFamily="34" charset="0"/>
                          <a:cs typeface="Calibri" panose="020F0502020204030204" pitchFamily="34" charset="0"/>
                        </a:rPr>
                        <a:t>get_fmt</a:t>
                      </a:r>
                      <a:r>
                        <a:rPr lang="en-US" altLang="zh-CN" sz="1600" dirty="0">
                          <a:latin typeface="Calibri" panose="020F0502020204030204" pitchFamily="34" charset="0"/>
                          <a:ea typeface="Calibri" panose="020F0502020204030204" pitchFamily="34" charset="0"/>
                          <a:cs typeface="Calibri" panose="020F0502020204030204" pitchFamily="34" charset="0"/>
                        </a:rPr>
                        <a:t>(…) {</a:t>
                      </a:r>
                    </a:p>
                    <a:p>
                      <a:r>
                        <a:rPr lang="en-US" altLang="zh-CN" sz="1600" dirty="0">
                          <a:latin typeface="Calibri" panose="020F0502020204030204" pitchFamily="34" charset="0"/>
                          <a:ea typeface="Calibri" panose="020F0502020204030204" pitchFamily="34" charset="0"/>
                          <a:cs typeface="Calibri" panose="020F0502020204030204" pitchFamily="34" charset="0"/>
                        </a:rPr>
                        <a:t>    ……</a:t>
                      </a:r>
                    </a:p>
                    <a:p>
                      <a:r>
                        <a:rPr lang="en-US" altLang="zh-CN" sz="1600" dirty="0">
                          <a:latin typeface="Calibri" panose="020F0502020204030204" pitchFamily="34" charset="0"/>
                          <a:ea typeface="Calibri" panose="020F0502020204030204" pitchFamily="34" charset="0"/>
                          <a:cs typeface="Calibri" panose="020F0502020204030204" pitchFamily="34" charset="0"/>
                        </a:rPr>
                        <a:t>    struct </a:t>
                      </a:r>
                      <a:r>
                        <a:rPr lang="en-US" altLang="zh-CN" sz="1600" dirty="0" err="1">
                          <a:latin typeface="Calibri" panose="020F0502020204030204" pitchFamily="34" charset="0"/>
                          <a:ea typeface="Calibri" panose="020F0502020204030204" pitchFamily="34" charset="0"/>
                          <a:cs typeface="Calibri" panose="020F0502020204030204" pitchFamily="34" charset="0"/>
                        </a:rPr>
                        <a:t>fimc_dev</a:t>
                      </a:r>
                      <a:r>
                        <a:rPr lang="en-US" altLang="zh-CN" sz="1600" dirty="0">
                          <a:latin typeface="Calibri" panose="020F0502020204030204" pitchFamily="34" charset="0"/>
                          <a:ea typeface="Calibri" panose="020F0502020204030204" pitchFamily="34" charset="0"/>
                          <a:cs typeface="Calibri" panose="020F0502020204030204" pitchFamily="34" charset="0"/>
                        </a:rPr>
                        <a:t> *</a:t>
                      </a:r>
                      <a:r>
                        <a:rPr lang="en-US" altLang="zh-CN" sz="1600" b="0" dirty="0" err="1">
                          <a:solidFill>
                            <a:schemeClr val="tx1"/>
                          </a:solidFill>
                          <a:latin typeface="Calibri" panose="020F0502020204030204" pitchFamily="34" charset="0"/>
                          <a:ea typeface="Calibri" panose="020F0502020204030204" pitchFamily="34" charset="0"/>
                          <a:cs typeface="Calibri" panose="020F0502020204030204" pitchFamily="34" charset="0"/>
                        </a:rPr>
                        <a:t>fimc</a:t>
                      </a:r>
                      <a:r>
                        <a:rPr lang="en-US" altLang="zh-CN" sz="1600" b="0" dirty="0">
                          <a:solidFill>
                            <a:schemeClr val="tx1"/>
                          </a:solidFill>
                          <a:latin typeface="Calibri" panose="020F0502020204030204" pitchFamily="34" charset="0"/>
                          <a:ea typeface="Calibri" panose="020F0502020204030204" pitchFamily="34" charset="0"/>
                          <a:cs typeface="Calibri" panose="020F0502020204030204" pitchFamily="34" charset="0"/>
                        </a:rPr>
                        <a:t> = </a:t>
                      </a:r>
                      <a:r>
                        <a:rPr lang="en-US" altLang="zh-CN" sz="1600" b="0" dirty="0" err="1">
                          <a:solidFill>
                            <a:schemeClr val="tx1"/>
                          </a:solidFill>
                          <a:latin typeface="Calibri" panose="020F0502020204030204" pitchFamily="34" charset="0"/>
                          <a:ea typeface="Calibri" panose="020F0502020204030204" pitchFamily="34" charset="0"/>
                          <a:cs typeface="Calibri" panose="020F0502020204030204" pitchFamily="34" charset="0"/>
                        </a:rPr>
                        <a:t>sd</a:t>
                      </a:r>
                      <a:r>
                        <a:rPr lang="en-US" altLang="zh-CN" sz="1600" b="0" dirty="0">
                          <a:solidFill>
                            <a:schemeClr val="tx1"/>
                          </a:solidFill>
                          <a:latin typeface="Calibri" panose="020F0502020204030204" pitchFamily="34" charset="0"/>
                          <a:ea typeface="Calibri" panose="020F0502020204030204" pitchFamily="34" charset="0"/>
                          <a:cs typeface="Calibri" panose="020F0502020204030204" pitchFamily="34" charset="0"/>
                        </a:rPr>
                        <a:t>-&gt;</a:t>
                      </a:r>
                      <a:r>
                        <a:rPr lang="en-US" altLang="zh-CN" sz="1600" b="0" dirty="0" err="1">
                          <a:solidFill>
                            <a:schemeClr val="tx1"/>
                          </a:solidFill>
                          <a:latin typeface="Calibri" panose="020F0502020204030204" pitchFamily="34" charset="0"/>
                          <a:ea typeface="Calibri" panose="020F0502020204030204" pitchFamily="34" charset="0"/>
                          <a:cs typeface="Calibri" panose="020F0502020204030204" pitchFamily="34" charset="0"/>
                        </a:rPr>
                        <a:t>dev_priv</a:t>
                      </a:r>
                      <a:r>
                        <a:rPr lang="en-US" altLang="zh-CN" sz="1600" dirty="0">
                          <a:latin typeface="Calibri" panose="020F0502020204030204" pitchFamily="34" charset="0"/>
                          <a:ea typeface="Calibri" panose="020F0502020204030204" pitchFamily="34" charset="0"/>
                          <a:cs typeface="Calibri" panose="020F0502020204030204" pitchFamily="34" charset="0"/>
                        </a:rPr>
                        <a:t>;</a:t>
                      </a:r>
                    </a:p>
                    <a:p>
                      <a:r>
                        <a:rPr lang="en-US" altLang="zh-CN" sz="1600" dirty="0">
                          <a:latin typeface="Calibri" panose="020F0502020204030204" pitchFamily="34" charset="0"/>
                          <a:ea typeface="Calibri" panose="020F0502020204030204" pitchFamily="34" charset="0"/>
                          <a:cs typeface="Calibri" panose="020F0502020204030204" pitchFamily="34" charset="0"/>
                        </a:rPr>
                        <a:t>    struct </a:t>
                      </a:r>
                      <a:r>
                        <a:rPr lang="en-US" altLang="zh-CN" sz="1600" dirty="0" err="1">
                          <a:latin typeface="Calibri" panose="020F0502020204030204" pitchFamily="34" charset="0"/>
                          <a:ea typeface="Calibri" panose="020F0502020204030204" pitchFamily="34" charset="0"/>
                          <a:cs typeface="Calibri" panose="020F0502020204030204" pitchFamily="34" charset="0"/>
                        </a:rPr>
                        <a:t>fimc_ctx</a:t>
                      </a:r>
                      <a:r>
                        <a:rPr lang="en-US" altLang="zh-CN" sz="1600" dirty="0">
                          <a:latin typeface="Calibri" panose="020F0502020204030204" pitchFamily="34" charset="0"/>
                          <a:ea typeface="Calibri" panose="020F0502020204030204" pitchFamily="34" charset="0"/>
                          <a:cs typeface="Calibri" panose="020F0502020204030204" pitchFamily="34" charset="0"/>
                        </a:rPr>
                        <a:t> *</a:t>
                      </a:r>
                      <a:r>
                        <a:rPr lang="en-US" altLang="zh-CN" sz="1600" dirty="0" err="1">
                          <a:latin typeface="Calibri" panose="020F0502020204030204" pitchFamily="34" charset="0"/>
                          <a:ea typeface="Calibri" panose="020F0502020204030204" pitchFamily="34" charset="0"/>
                          <a:cs typeface="Calibri" panose="020F0502020204030204" pitchFamily="34" charset="0"/>
                        </a:rPr>
                        <a:t>ctx</a:t>
                      </a:r>
                      <a:r>
                        <a:rPr lang="en-US" altLang="zh-CN" sz="1600" dirty="0">
                          <a:latin typeface="Calibri" panose="020F0502020204030204" pitchFamily="34" charset="0"/>
                          <a:ea typeface="Calibri" panose="020F0502020204030204" pitchFamily="34" charset="0"/>
                          <a:cs typeface="Calibri" panose="020F0502020204030204" pitchFamily="34" charset="0"/>
                        </a:rPr>
                        <a:t>; </a:t>
                      </a:r>
                    </a:p>
                    <a:p>
                      <a:r>
                        <a:rPr lang="en-US" altLang="zh-CN" sz="1600" dirty="0">
                          <a:latin typeface="Calibri" panose="020F0502020204030204" pitchFamily="34" charset="0"/>
                          <a:ea typeface="Calibri" panose="020F0502020204030204" pitchFamily="34" charset="0"/>
                          <a:cs typeface="Calibri" panose="020F0502020204030204" pitchFamily="34" charset="0"/>
                        </a:rPr>
                        <a:t>    </a:t>
                      </a:r>
                      <a:r>
                        <a:rPr lang="en-US" altLang="zh-CN" sz="1600" dirty="0" err="1">
                          <a:latin typeface="Calibri" panose="020F0502020204030204" pitchFamily="34" charset="0"/>
                          <a:ea typeface="Calibri" panose="020F0502020204030204" pitchFamily="34" charset="0"/>
                          <a:cs typeface="Calibri" panose="020F0502020204030204" pitchFamily="34" charset="0"/>
                        </a:rPr>
                        <a:t>mutex_lock</a:t>
                      </a:r>
                      <a:r>
                        <a:rPr lang="en-US" altLang="zh-CN" sz="1600" dirty="0">
                          <a:latin typeface="Calibri" panose="020F0502020204030204" pitchFamily="34" charset="0"/>
                          <a:ea typeface="Calibri" panose="020F0502020204030204" pitchFamily="34" charset="0"/>
                          <a:cs typeface="Calibri" panose="020F0502020204030204" pitchFamily="34" charset="0"/>
                        </a:rPr>
                        <a:t>(&amp;</a:t>
                      </a:r>
                      <a:r>
                        <a:rPr lang="en-US" altLang="zh-CN" sz="1600" b="1" dirty="0" err="1">
                          <a:solidFill>
                            <a:srgbClr val="FF0000"/>
                          </a:solidFill>
                          <a:latin typeface="Calibri" panose="020F0502020204030204" pitchFamily="34" charset="0"/>
                          <a:ea typeface="Calibri" panose="020F0502020204030204" pitchFamily="34" charset="0"/>
                          <a:cs typeface="Calibri" panose="020F0502020204030204" pitchFamily="34" charset="0"/>
                        </a:rPr>
                        <a:t>fimc</a:t>
                      </a:r>
                      <a:r>
                        <a:rPr lang="en-US" altLang="zh-CN" sz="1600" b="1" dirty="0">
                          <a:solidFill>
                            <a:srgbClr val="FF0000"/>
                          </a:solidFill>
                          <a:latin typeface="Calibri" panose="020F0502020204030204" pitchFamily="34" charset="0"/>
                          <a:ea typeface="Calibri" panose="020F0502020204030204" pitchFamily="34" charset="0"/>
                          <a:cs typeface="Calibri" panose="020F0502020204030204" pitchFamily="34" charset="0"/>
                        </a:rPr>
                        <a:t>-&gt;lock</a:t>
                      </a:r>
                      <a:r>
                        <a:rPr lang="en-US" altLang="zh-CN" sz="1600" dirty="0">
                          <a:latin typeface="Calibri" panose="020F0502020204030204" pitchFamily="34" charset="0"/>
                          <a:ea typeface="Calibri" panose="020F0502020204030204" pitchFamily="34" charset="0"/>
                          <a:cs typeface="Calibri" panose="020F0502020204030204" pitchFamily="34" charset="0"/>
                        </a:rPr>
                        <a:t>);</a:t>
                      </a:r>
                    </a:p>
                    <a:p>
                      <a:r>
                        <a:rPr lang="en-US" altLang="zh-CN" sz="1600" dirty="0">
                          <a:latin typeface="Calibri" panose="020F0502020204030204" pitchFamily="34" charset="0"/>
                          <a:ea typeface="Calibri" panose="020F0502020204030204" pitchFamily="34" charset="0"/>
                          <a:cs typeface="Calibri" panose="020F0502020204030204" pitchFamily="34" charset="0"/>
                        </a:rPr>
                        <a:t>    </a:t>
                      </a:r>
                      <a:r>
                        <a:rPr lang="en-US" altLang="zh-CN" sz="1600" dirty="0" err="1">
                          <a:latin typeface="Calibri" panose="020F0502020204030204" pitchFamily="34" charset="0"/>
                          <a:ea typeface="Calibri" panose="020F0502020204030204" pitchFamily="34" charset="0"/>
                          <a:cs typeface="Calibri" panose="020F0502020204030204" pitchFamily="34" charset="0"/>
                        </a:rPr>
                        <a:t>ctx</a:t>
                      </a:r>
                      <a:r>
                        <a:rPr lang="en-US" altLang="zh-CN" sz="1600" dirty="0">
                          <a:latin typeface="Calibri" panose="020F0502020204030204" pitchFamily="34" charset="0"/>
                          <a:ea typeface="Calibri" panose="020F0502020204030204" pitchFamily="34" charset="0"/>
                          <a:cs typeface="Calibri" panose="020F0502020204030204" pitchFamily="34" charset="0"/>
                        </a:rPr>
                        <a:t> = (&amp;</a:t>
                      </a:r>
                      <a:r>
                        <a:rPr lang="en-US" altLang="zh-CN" sz="1600" dirty="0" err="1">
                          <a:latin typeface="Calibri" panose="020F0502020204030204" pitchFamily="34" charset="0"/>
                          <a:ea typeface="Calibri" panose="020F0502020204030204" pitchFamily="34" charset="0"/>
                          <a:cs typeface="Calibri" panose="020F0502020204030204" pitchFamily="34" charset="0"/>
                        </a:rPr>
                        <a:t>fimc</a:t>
                      </a:r>
                      <a:r>
                        <a:rPr lang="en-US" altLang="zh-CN" sz="1600" dirty="0">
                          <a:latin typeface="Calibri" panose="020F0502020204030204" pitchFamily="34" charset="0"/>
                          <a:ea typeface="Calibri" panose="020F0502020204030204" pitchFamily="34" charset="0"/>
                          <a:cs typeface="Calibri" panose="020F0502020204030204" pitchFamily="34" charset="0"/>
                        </a:rPr>
                        <a:t>-&gt;</a:t>
                      </a:r>
                      <a:r>
                        <a:rPr lang="en-US" altLang="zh-CN" sz="1600" dirty="0" err="1">
                          <a:latin typeface="Calibri" panose="020F0502020204030204" pitchFamily="34" charset="0"/>
                          <a:ea typeface="Calibri" panose="020F0502020204030204" pitchFamily="34" charset="0"/>
                          <a:cs typeface="Calibri" panose="020F0502020204030204" pitchFamily="34" charset="0"/>
                        </a:rPr>
                        <a:t>vid_cap</a:t>
                      </a:r>
                      <a:r>
                        <a:rPr lang="en-US" altLang="zh-CN" sz="1600" dirty="0">
                          <a:latin typeface="Calibri" panose="020F0502020204030204" pitchFamily="34" charset="0"/>
                          <a:ea typeface="Calibri" panose="020F0502020204030204" pitchFamily="34" charset="0"/>
                          <a:cs typeface="Calibri" panose="020F0502020204030204" pitchFamily="34" charset="0"/>
                        </a:rPr>
                        <a:t>)-&gt;</a:t>
                      </a:r>
                      <a:r>
                        <a:rPr lang="en-US" altLang="zh-CN" sz="1600" dirty="0" err="1">
                          <a:latin typeface="Calibri" panose="020F0502020204030204" pitchFamily="34" charset="0"/>
                          <a:ea typeface="Calibri" panose="020F0502020204030204" pitchFamily="34" charset="0"/>
                          <a:cs typeface="Calibri" panose="020F0502020204030204" pitchFamily="34" charset="0"/>
                        </a:rPr>
                        <a:t>ctx</a:t>
                      </a:r>
                      <a:r>
                        <a:rPr lang="en-US" altLang="zh-CN" sz="1600" dirty="0">
                          <a:latin typeface="Calibri" panose="020F0502020204030204" pitchFamily="34" charset="0"/>
                          <a:ea typeface="Calibri" panose="020F0502020204030204" pitchFamily="34" charset="0"/>
                          <a:cs typeface="Calibri" panose="020F0502020204030204" pitchFamily="34" charset="0"/>
                        </a:rPr>
                        <a:t>;</a:t>
                      </a:r>
                    </a:p>
                    <a:p>
                      <a:r>
                        <a:rPr lang="en-US" altLang="zh-CN" sz="1600" dirty="0">
                          <a:latin typeface="Calibri" panose="020F0502020204030204" pitchFamily="34" charset="0"/>
                          <a:ea typeface="Calibri" panose="020F0502020204030204" pitchFamily="34" charset="0"/>
                          <a:cs typeface="Calibri" panose="020F0502020204030204" pitchFamily="34" charset="0"/>
                        </a:rPr>
                        <a:t>    </a:t>
                      </a:r>
                      <a:r>
                        <a:rPr lang="en-US" altLang="zh-CN" sz="1600" dirty="0" err="1">
                          <a:latin typeface="Calibri" panose="020F0502020204030204" pitchFamily="34" charset="0"/>
                          <a:ea typeface="Calibri" panose="020F0502020204030204" pitchFamily="34" charset="0"/>
                          <a:cs typeface="Calibri" panose="020F0502020204030204" pitchFamily="34" charset="0"/>
                        </a:rPr>
                        <a:t>mutex_unlock</a:t>
                      </a:r>
                      <a:r>
                        <a:rPr lang="en-US" altLang="zh-CN" sz="1600" dirty="0">
                          <a:latin typeface="Calibri" panose="020F0502020204030204" pitchFamily="34" charset="0"/>
                          <a:ea typeface="Calibri" panose="020F0502020204030204" pitchFamily="34" charset="0"/>
                          <a:cs typeface="Calibri" panose="020F0502020204030204" pitchFamily="34" charset="0"/>
                        </a:rPr>
                        <a:t>(&amp;</a:t>
                      </a:r>
                      <a:r>
                        <a:rPr lang="en-US" altLang="zh-CN" sz="1600" dirty="0" err="1">
                          <a:latin typeface="Calibri" panose="020F0502020204030204" pitchFamily="34" charset="0"/>
                          <a:ea typeface="Calibri" panose="020F0502020204030204" pitchFamily="34" charset="0"/>
                          <a:cs typeface="Calibri" panose="020F0502020204030204" pitchFamily="34" charset="0"/>
                        </a:rPr>
                        <a:t>fimc</a:t>
                      </a:r>
                      <a:r>
                        <a:rPr lang="en-US" altLang="zh-CN" sz="1600" dirty="0">
                          <a:latin typeface="Calibri" panose="020F0502020204030204" pitchFamily="34" charset="0"/>
                          <a:ea typeface="Calibri" panose="020F0502020204030204" pitchFamily="34" charset="0"/>
                          <a:cs typeface="Calibri" panose="020F0502020204030204" pitchFamily="34" charset="0"/>
                        </a:rPr>
                        <a:t>-&gt;lock);</a:t>
                      </a:r>
                    </a:p>
                    <a:p>
                      <a:r>
                        <a:rPr lang="en-US" altLang="zh-CN" sz="1600" dirty="0">
                          <a:latin typeface="Calibri" panose="020F0502020204030204" pitchFamily="34" charset="0"/>
                          <a:ea typeface="Calibri" panose="020F0502020204030204" pitchFamily="34" charset="0"/>
                          <a:cs typeface="Calibri" panose="020F0502020204030204" pitchFamily="34" charset="0"/>
                        </a:rPr>
                        <a:t>    ……</a:t>
                      </a:r>
                    </a:p>
                    <a:p>
                      <a:r>
                        <a:rPr lang="en-US" altLang="zh-CN" sz="1600" dirty="0">
                          <a:latin typeface="Calibri" panose="020F0502020204030204" pitchFamily="34" charset="0"/>
                          <a:ea typeface="Calibri" panose="020F0502020204030204" pitchFamily="34" charset="0"/>
                          <a:cs typeface="Calibri" panose="020F0502020204030204" pitchFamily="34" charset="0"/>
                        </a:rPr>
                        <a:t>}</a:t>
                      </a:r>
                      <a:endParaRPr lang="zh-CN" alt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64128330"/>
                  </a:ext>
                </a:extLst>
              </a:tr>
            </a:tbl>
          </a:graphicData>
        </a:graphic>
      </p:graphicFrame>
      <p:sp>
        <p:nvSpPr>
          <p:cNvPr id="9" name="椭圆 8">
            <a:extLst>
              <a:ext uri="{FF2B5EF4-FFF2-40B4-BE49-F238E27FC236}">
                <a16:creationId xmlns:a16="http://schemas.microsoft.com/office/drawing/2014/main" id="{4B11BAFF-DBD0-8F5A-03CC-8B1CC1632F74}"/>
              </a:ext>
            </a:extLst>
          </p:cNvPr>
          <p:cNvSpPr/>
          <p:nvPr/>
        </p:nvSpPr>
        <p:spPr>
          <a:xfrm>
            <a:off x="6277275" y="3032565"/>
            <a:ext cx="522058" cy="522058"/>
          </a:xfrm>
          <a:prstGeom prst="ellipse">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chemeClr val="tx1"/>
              </a:solidFill>
              <a:latin typeface="Calibri" panose="020F0502020204030204" pitchFamily="34" charset="0"/>
              <a:cs typeface="Calibri" panose="020F0502020204030204" pitchFamily="34" charset="0"/>
            </a:endParaRPr>
          </a:p>
        </p:txBody>
      </p:sp>
      <p:sp>
        <p:nvSpPr>
          <p:cNvPr id="11" name="椭圆 10">
            <a:extLst>
              <a:ext uri="{FF2B5EF4-FFF2-40B4-BE49-F238E27FC236}">
                <a16:creationId xmlns:a16="http://schemas.microsoft.com/office/drawing/2014/main" id="{79DFC079-A1D2-A080-19C0-7FFD3B20B04C}"/>
              </a:ext>
            </a:extLst>
          </p:cNvPr>
          <p:cNvSpPr/>
          <p:nvPr/>
        </p:nvSpPr>
        <p:spPr>
          <a:xfrm>
            <a:off x="5755217" y="2215238"/>
            <a:ext cx="522058" cy="522058"/>
          </a:xfrm>
          <a:prstGeom prst="ellipse">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fimc</a:t>
            </a:r>
            <a:endParaRPr lang="zh-CN" altLang="en-US" sz="1600" dirty="0">
              <a:solidFill>
                <a:schemeClr val="tx1"/>
              </a:solidFill>
              <a:latin typeface="Calibri" panose="020F0502020204030204" pitchFamily="34" charset="0"/>
              <a:cs typeface="Calibri" panose="020F0502020204030204" pitchFamily="34" charset="0"/>
            </a:endParaRPr>
          </a:p>
        </p:txBody>
      </p:sp>
      <p:sp>
        <p:nvSpPr>
          <p:cNvPr id="12" name="椭圆 11">
            <a:extLst>
              <a:ext uri="{FF2B5EF4-FFF2-40B4-BE49-F238E27FC236}">
                <a16:creationId xmlns:a16="http://schemas.microsoft.com/office/drawing/2014/main" id="{FD3FBFFC-6B32-6547-C895-A1418462ADCA}"/>
              </a:ext>
            </a:extLst>
          </p:cNvPr>
          <p:cNvSpPr/>
          <p:nvPr/>
        </p:nvSpPr>
        <p:spPr>
          <a:xfrm>
            <a:off x="5755217" y="1397911"/>
            <a:ext cx="522058" cy="522058"/>
          </a:xfrm>
          <a:prstGeom prst="ellipse">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sd</a:t>
            </a:r>
            <a:endParaRPr lang="zh-CN" altLang="en-US" sz="1600" dirty="0">
              <a:solidFill>
                <a:schemeClr val="tx1"/>
              </a:solidFill>
              <a:latin typeface="Calibri" panose="020F0502020204030204" pitchFamily="34" charset="0"/>
              <a:cs typeface="Calibri" panose="020F0502020204030204" pitchFamily="34" charset="0"/>
            </a:endParaRPr>
          </a:p>
        </p:txBody>
      </p:sp>
      <p:sp>
        <p:nvSpPr>
          <p:cNvPr id="13" name="文本框 12">
            <a:extLst>
              <a:ext uri="{FF2B5EF4-FFF2-40B4-BE49-F238E27FC236}">
                <a16:creationId xmlns:a16="http://schemas.microsoft.com/office/drawing/2014/main" id="{140F0D5C-74E2-8E9D-3F04-98F9C086E881}"/>
              </a:ext>
            </a:extLst>
          </p:cNvPr>
          <p:cNvSpPr txBox="1"/>
          <p:nvPr/>
        </p:nvSpPr>
        <p:spPr>
          <a:xfrm>
            <a:off x="5494188" y="1428093"/>
            <a:ext cx="360996" cy="338554"/>
          </a:xfrm>
          <a:prstGeom prst="rect">
            <a:avLst/>
          </a:prstGeom>
          <a:noFill/>
        </p:spPr>
        <p:txBody>
          <a:bodyPr wrap="none" rtlCol="0">
            <a:spAutoFit/>
          </a:bodyPr>
          <a:lstStyle/>
          <a:p>
            <a:r>
              <a:rPr lang="en-US" altLang="zh-CN" sz="1600" dirty="0">
                <a:latin typeface="Calibri" panose="020F0502020204030204" pitchFamily="34" charset="0"/>
                <a:ea typeface="Calibri" panose="020F0502020204030204" pitchFamily="34" charset="0"/>
                <a:cs typeface="Calibri" panose="020F0502020204030204" pitchFamily="34" charset="0"/>
              </a:rPr>
              <a:t>n</a:t>
            </a:r>
            <a:r>
              <a:rPr lang="en-US" altLang="zh-CN" sz="1600" baseline="-25000" dirty="0">
                <a:latin typeface="Calibri" panose="020F0502020204030204" pitchFamily="34" charset="0"/>
                <a:ea typeface="Calibri" panose="020F0502020204030204" pitchFamily="34" charset="0"/>
                <a:cs typeface="Calibri" panose="020F0502020204030204" pitchFamily="34" charset="0"/>
              </a:rPr>
              <a:t>1</a:t>
            </a:r>
            <a:endParaRPr lang="zh-CN" altLang="en-US" sz="1600" baseline="-25000" dirty="0">
              <a:latin typeface="Calibri" panose="020F0502020204030204" pitchFamily="34" charset="0"/>
              <a:cs typeface="Calibri" panose="020F0502020204030204" pitchFamily="34" charset="0"/>
            </a:endParaRPr>
          </a:p>
        </p:txBody>
      </p:sp>
      <p:sp>
        <p:nvSpPr>
          <p:cNvPr id="14" name="文本框 13">
            <a:extLst>
              <a:ext uri="{FF2B5EF4-FFF2-40B4-BE49-F238E27FC236}">
                <a16:creationId xmlns:a16="http://schemas.microsoft.com/office/drawing/2014/main" id="{44AA34E9-3780-015B-A774-B1A7A456EBCF}"/>
              </a:ext>
            </a:extLst>
          </p:cNvPr>
          <p:cNvSpPr txBox="1"/>
          <p:nvPr/>
        </p:nvSpPr>
        <p:spPr>
          <a:xfrm>
            <a:off x="6196218" y="2292568"/>
            <a:ext cx="360996" cy="338554"/>
          </a:xfrm>
          <a:prstGeom prst="rect">
            <a:avLst/>
          </a:prstGeom>
          <a:noFill/>
        </p:spPr>
        <p:txBody>
          <a:bodyPr wrap="none" rtlCol="0">
            <a:spAutoFit/>
          </a:bodyPr>
          <a:lstStyle/>
          <a:p>
            <a:r>
              <a:rPr lang="en-US" altLang="zh-CN" sz="1600" dirty="0">
                <a:latin typeface="Calibri" panose="020F0502020204030204" pitchFamily="34" charset="0"/>
                <a:ea typeface="Calibri" panose="020F0502020204030204" pitchFamily="34" charset="0"/>
                <a:cs typeface="Calibri" panose="020F0502020204030204" pitchFamily="34" charset="0"/>
              </a:rPr>
              <a:t>n</a:t>
            </a:r>
            <a:r>
              <a:rPr lang="en-US" altLang="zh-CN" sz="1600" baseline="-25000" dirty="0">
                <a:latin typeface="Calibri" panose="020F0502020204030204" pitchFamily="34" charset="0"/>
                <a:ea typeface="Calibri" panose="020F0502020204030204" pitchFamily="34" charset="0"/>
                <a:cs typeface="Calibri" panose="020F0502020204030204" pitchFamily="34" charset="0"/>
              </a:rPr>
              <a:t>2</a:t>
            </a:r>
            <a:endParaRPr lang="zh-CN" altLang="en-US" sz="1600" baseline="-25000" dirty="0">
              <a:latin typeface="Calibri" panose="020F0502020204030204" pitchFamily="34" charset="0"/>
              <a:cs typeface="Calibri" panose="020F0502020204030204" pitchFamily="34" charset="0"/>
            </a:endParaRPr>
          </a:p>
        </p:txBody>
      </p:sp>
      <p:sp>
        <p:nvSpPr>
          <p:cNvPr id="17" name="文本框 16">
            <a:extLst>
              <a:ext uri="{FF2B5EF4-FFF2-40B4-BE49-F238E27FC236}">
                <a16:creationId xmlns:a16="http://schemas.microsoft.com/office/drawing/2014/main" id="{4728A192-A3A4-5521-FC59-BFACB4493AEA}"/>
              </a:ext>
            </a:extLst>
          </p:cNvPr>
          <p:cNvSpPr txBox="1"/>
          <p:nvPr/>
        </p:nvSpPr>
        <p:spPr>
          <a:xfrm>
            <a:off x="6015720" y="3094909"/>
            <a:ext cx="360996" cy="338554"/>
          </a:xfrm>
          <a:prstGeom prst="rect">
            <a:avLst/>
          </a:prstGeom>
          <a:noFill/>
        </p:spPr>
        <p:txBody>
          <a:bodyPr wrap="none" rtlCol="0">
            <a:spAutoFit/>
          </a:bodyPr>
          <a:lstStyle/>
          <a:p>
            <a:r>
              <a:rPr lang="en-US" altLang="zh-CN" sz="1600" dirty="0">
                <a:latin typeface="Calibri" panose="020F0502020204030204" pitchFamily="34" charset="0"/>
                <a:ea typeface="Calibri" panose="020F0502020204030204" pitchFamily="34" charset="0"/>
                <a:cs typeface="Calibri" panose="020F0502020204030204" pitchFamily="34" charset="0"/>
              </a:rPr>
              <a:t>n</a:t>
            </a:r>
            <a:r>
              <a:rPr lang="en-US" altLang="zh-CN" sz="1600" baseline="-25000" dirty="0">
                <a:latin typeface="Calibri" panose="020F0502020204030204" pitchFamily="34" charset="0"/>
                <a:ea typeface="Calibri" panose="020F0502020204030204" pitchFamily="34" charset="0"/>
                <a:cs typeface="Calibri" panose="020F0502020204030204" pitchFamily="34" charset="0"/>
              </a:rPr>
              <a:t>4</a:t>
            </a:r>
            <a:endParaRPr lang="zh-CN" altLang="en-US" sz="1600" baseline="-25000" dirty="0">
              <a:latin typeface="Calibri" panose="020F0502020204030204" pitchFamily="34" charset="0"/>
              <a:cs typeface="Calibri" panose="020F0502020204030204" pitchFamily="34" charset="0"/>
            </a:endParaRPr>
          </a:p>
        </p:txBody>
      </p:sp>
      <p:cxnSp>
        <p:nvCxnSpPr>
          <p:cNvPr id="19" name="直接箭头连接符 18">
            <a:extLst>
              <a:ext uri="{FF2B5EF4-FFF2-40B4-BE49-F238E27FC236}">
                <a16:creationId xmlns:a16="http://schemas.microsoft.com/office/drawing/2014/main" id="{899B0761-8C5B-70DA-7F5B-22453E85FB8A}"/>
              </a:ext>
            </a:extLst>
          </p:cNvPr>
          <p:cNvCxnSpPr>
            <a:stCxn id="12" idx="4"/>
            <a:endCxn id="11" idx="0"/>
          </p:cNvCxnSpPr>
          <p:nvPr/>
        </p:nvCxnSpPr>
        <p:spPr>
          <a:xfrm>
            <a:off x="6016246" y="1919969"/>
            <a:ext cx="0" cy="2952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61B24DEA-443A-8D86-BE5E-C78C35BD0BD4}"/>
              </a:ext>
            </a:extLst>
          </p:cNvPr>
          <p:cNvCxnSpPr>
            <a:stCxn id="11" idx="4"/>
            <a:endCxn id="9" idx="0"/>
          </p:cNvCxnSpPr>
          <p:nvPr/>
        </p:nvCxnSpPr>
        <p:spPr>
          <a:xfrm>
            <a:off x="6016246" y="2737296"/>
            <a:ext cx="522058" cy="29526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9C58C197-D57F-A265-DF77-A446EF99B4B8}"/>
              </a:ext>
            </a:extLst>
          </p:cNvPr>
          <p:cNvSpPr txBox="1"/>
          <p:nvPr/>
        </p:nvSpPr>
        <p:spPr>
          <a:xfrm>
            <a:off x="5004048" y="1869262"/>
            <a:ext cx="929037" cy="338554"/>
          </a:xfrm>
          <a:prstGeom prst="rect">
            <a:avLst/>
          </a:prstGeom>
          <a:noFill/>
        </p:spPr>
        <p:txBody>
          <a:bodyPr wrap="none" rtlCol="0">
            <a:spAutoFit/>
          </a:bodyPr>
          <a:lstStyle/>
          <a:p>
            <a:r>
              <a:rPr lang="en-US" altLang="zh-CN" sz="1600" dirty="0" err="1">
                <a:latin typeface="Calibri" panose="020F0502020204030204" pitchFamily="34" charset="0"/>
                <a:ea typeface="Calibri" panose="020F0502020204030204" pitchFamily="34" charset="0"/>
                <a:cs typeface="Calibri" panose="020F0502020204030204" pitchFamily="34" charset="0"/>
              </a:rPr>
              <a:t>dev_priv</a:t>
            </a:r>
            <a:endParaRPr lang="zh-CN" altLang="en-US" sz="1600" dirty="0">
              <a:latin typeface="Calibri" panose="020F0502020204030204" pitchFamily="34" charset="0"/>
              <a:cs typeface="Calibri" panose="020F0502020204030204" pitchFamily="34" charset="0"/>
            </a:endParaRPr>
          </a:p>
        </p:txBody>
      </p:sp>
      <p:sp>
        <p:nvSpPr>
          <p:cNvPr id="28" name="文本框 27">
            <a:extLst>
              <a:ext uri="{FF2B5EF4-FFF2-40B4-BE49-F238E27FC236}">
                <a16:creationId xmlns:a16="http://schemas.microsoft.com/office/drawing/2014/main" id="{9CE6F8D0-3EFE-BE8D-A01B-D61BDAD2F94E}"/>
              </a:ext>
            </a:extLst>
          </p:cNvPr>
          <p:cNvSpPr txBox="1"/>
          <p:nvPr/>
        </p:nvSpPr>
        <p:spPr>
          <a:xfrm>
            <a:off x="6284554" y="2628599"/>
            <a:ext cx="529312" cy="338554"/>
          </a:xfrm>
          <a:prstGeom prst="rect">
            <a:avLst/>
          </a:prstGeom>
          <a:noFill/>
        </p:spPr>
        <p:txBody>
          <a:bodyPr wrap="none" rtlCol="0">
            <a:spAutoFit/>
          </a:bodyPr>
          <a:lstStyle/>
          <a:p>
            <a:r>
              <a:rPr lang="en-US" altLang="zh-CN" sz="1600" b="1" dirty="0">
                <a:solidFill>
                  <a:srgbClr val="FF0000"/>
                </a:solidFill>
                <a:latin typeface="Calibri" panose="020F0502020204030204" pitchFamily="34" charset="0"/>
                <a:ea typeface="Calibri" panose="020F0502020204030204" pitchFamily="34" charset="0"/>
                <a:cs typeface="Calibri" panose="020F0502020204030204" pitchFamily="34" charset="0"/>
              </a:rPr>
              <a:t>lock</a:t>
            </a:r>
            <a:endParaRPr lang="zh-CN" altLang="en-US" sz="1600" b="1" dirty="0">
              <a:solidFill>
                <a:srgbClr val="FF0000"/>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701991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95486"/>
            <a:ext cx="8424936" cy="583574"/>
          </a:xfrm>
        </p:spPr>
        <p:txBody>
          <a:bodyPr>
            <a:normAutofit fontScale="90000"/>
          </a:bodyPr>
          <a:lstStyle/>
          <a:p>
            <a:r>
              <a:rPr lang="en-US" altLang="zh-CN" sz="3600" cap="none" dirty="0">
                <a:latin typeface="Arial" pitchFamily="34" charset="0"/>
                <a:cs typeface="Arial" pitchFamily="34" charset="0"/>
              </a:rPr>
              <a:t>Example</a:t>
            </a:r>
          </a:p>
        </p:txBody>
      </p:sp>
      <p:sp>
        <p:nvSpPr>
          <p:cNvPr id="3" name="内容占位符 2"/>
          <p:cNvSpPr>
            <a:spLocks noGrp="1"/>
          </p:cNvSpPr>
          <p:nvPr>
            <p:ph sz="quarter" idx="1"/>
          </p:nvPr>
        </p:nvSpPr>
        <p:spPr>
          <a:xfrm>
            <a:off x="251520" y="897564"/>
            <a:ext cx="3960440" cy="522058"/>
          </a:xfrm>
        </p:spPr>
        <p:txBody>
          <a:bodyPr>
            <a:normAutofit/>
          </a:bodyPr>
          <a:lstStyle/>
          <a:p>
            <a:r>
              <a:rPr lang="en-US" altLang="zh-CN" dirty="0">
                <a:latin typeface="Arial" pitchFamily="34" charset="0"/>
                <a:cs typeface="Arial" pitchFamily="34" charset="0"/>
              </a:rPr>
              <a:t>A simplified example</a:t>
            </a: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p:txBody>
      </p:sp>
      <p:sp>
        <p:nvSpPr>
          <p:cNvPr id="5" name="灯片编号占位符 4"/>
          <p:cNvSpPr>
            <a:spLocks noGrp="1"/>
          </p:cNvSpPr>
          <p:nvPr>
            <p:ph type="sldNum" sz="quarter" idx="15"/>
          </p:nvPr>
        </p:nvSpPr>
        <p:spPr/>
        <p:txBody>
          <a:bodyPr/>
          <a:lstStyle/>
          <a:p>
            <a:fld id="{0C913308-F349-4B6D-A68A-DD1791B4A57B}" type="slidenum">
              <a:rPr lang="zh-CN" altLang="en-US" smtClean="0"/>
              <a:pPr/>
              <a:t>15</a:t>
            </a:fld>
            <a:endParaRPr lang="zh-CN" altLang="en-US" dirty="0"/>
          </a:p>
        </p:txBody>
      </p:sp>
      <p:graphicFrame>
        <p:nvGraphicFramePr>
          <p:cNvPr id="7" name="表格 6">
            <a:extLst>
              <a:ext uri="{FF2B5EF4-FFF2-40B4-BE49-F238E27FC236}">
                <a16:creationId xmlns:a16="http://schemas.microsoft.com/office/drawing/2014/main" id="{9F1122F7-86B6-3BC6-57B1-6D74367CA923}"/>
              </a:ext>
            </a:extLst>
          </p:cNvPr>
          <p:cNvGraphicFramePr>
            <a:graphicFrameLocks noGrp="1"/>
          </p:cNvGraphicFramePr>
          <p:nvPr>
            <p:extLst>
              <p:ext uri="{D42A27DB-BD31-4B8C-83A1-F6EECF244321}">
                <p14:modId xmlns:p14="http://schemas.microsoft.com/office/powerpoint/2010/main" val="2052530883"/>
              </p:ext>
            </p:extLst>
          </p:nvPr>
        </p:nvGraphicFramePr>
        <p:xfrm>
          <a:off x="539552" y="1560348"/>
          <a:ext cx="3816424" cy="2286000"/>
        </p:xfrm>
        <a:graphic>
          <a:graphicData uri="http://schemas.openxmlformats.org/drawingml/2006/table">
            <a:tbl>
              <a:tblPr firstRow="1" bandRow="1">
                <a:tableStyleId>{2D5ABB26-0587-4C30-8999-92F81FD0307C}</a:tableStyleId>
              </a:tblPr>
              <a:tblGrid>
                <a:gridCol w="307776">
                  <a:extLst>
                    <a:ext uri="{9D8B030D-6E8A-4147-A177-3AD203B41FA5}">
                      <a16:colId xmlns:a16="http://schemas.microsoft.com/office/drawing/2014/main" val="1963480854"/>
                    </a:ext>
                  </a:extLst>
                </a:gridCol>
                <a:gridCol w="3508648">
                  <a:extLst>
                    <a:ext uri="{9D8B030D-6E8A-4147-A177-3AD203B41FA5}">
                      <a16:colId xmlns:a16="http://schemas.microsoft.com/office/drawing/2014/main" val="2861726931"/>
                    </a:ext>
                  </a:extLst>
                </a:gridCol>
              </a:tblGrid>
              <a:tr h="370840">
                <a:tc>
                  <a:txBody>
                    <a:bodyPr/>
                    <a:lstStyle/>
                    <a:p>
                      <a:r>
                        <a:rPr lang="en-US" altLang="zh-CN" sz="1600" dirty="0">
                          <a:latin typeface="Calibri" panose="020F0502020204030204" pitchFamily="34" charset="0"/>
                          <a:ea typeface="Calibri" panose="020F0502020204030204" pitchFamily="34" charset="0"/>
                          <a:cs typeface="Calibri" panose="020F0502020204030204" pitchFamily="34" charset="0"/>
                        </a:rPr>
                        <a:t>1.</a:t>
                      </a:r>
                    </a:p>
                    <a:p>
                      <a:r>
                        <a:rPr lang="en-US" altLang="zh-CN" sz="1600" dirty="0">
                          <a:latin typeface="Calibri" panose="020F0502020204030204" pitchFamily="34" charset="0"/>
                          <a:ea typeface="Calibri" panose="020F0502020204030204" pitchFamily="34" charset="0"/>
                          <a:cs typeface="Calibri" panose="020F0502020204030204" pitchFamily="34" charset="0"/>
                        </a:rPr>
                        <a:t>2.</a:t>
                      </a:r>
                    </a:p>
                    <a:p>
                      <a:r>
                        <a:rPr lang="en-US" altLang="zh-CN" sz="1600" dirty="0">
                          <a:latin typeface="Calibri" panose="020F0502020204030204" pitchFamily="34" charset="0"/>
                          <a:ea typeface="Calibri" panose="020F0502020204030204" pitchFamily="34" charset="0"/>
                          <a:cs typeface="Calibri" panose="020F0502020204030204" pitchFamily="34" charset="0"/>
                        </a:rPr>
                        <a:t>3.</a:t>
                      </a:r>
                    </a:p>
                    <a:p>
                      <a:r>
                        <a:rPr lang="en-US" altLang="zh-CN" sz="1600" dirty="0">
                          <a:latin typeface="Calibri" panose="020F0502020204030204" pitchFamily="34" charset="0"/>
                          <a:ea typeface="Calibri" panose="020F0502020204030204" pitchFamily="34" charset="0"/>
                          <a:cs typeface="Calibri" panose="020F0502020204030204" pitchFamily="34" charset="0"/>
                        </a:rPr>
                        <a:t>4.</a:t>
                      </a:r>
                    </a:p>
                    <a:p>
                      <a:r>
                        <a:rPr lang="en-US" altLang="zh-CN" sz="1600" dirty="0">
                          <a:latin typeface="Calibri" panose="020F0502020204030204" pitchFamily="34" charset="0"/>
                          <a:ea typeface="Calibri" panose="020F0502020204030204" pitchFamily="34" charset="0"/>
                          <a:cs typeface="Calibri" panose="020F0502020204030204" pitchFamily="34" charset="0"/>
                        </a:rPr>
                        <a:t>5.</a:t>
                      </a:r>
                    </a:p>
                    <a:p>
                      <a:r>
                        <a:rPr lang="en-US" altLang="zh-CN" sz="1600" dirty="0">
                          <a:latin typeface="Calibri" panose="020F0502020204030204" pitchFamily="34" charset="0"/>
                          <a:ea typeface="Calibri" panose="020F0502020204030204" pitchFamily="34" charset="0"/>
                          <a:cs typeface="Calibri" panose="020F0502020204030204" pitchFamily="34" charset="0"/>
                        </a:rPr>
                        <a:t>6.</a:t>
                      </a:r>
                    </a:p>
                    <a:p>
                      <a:r>
                        <a:rPr lang="en-US" altLang="zh-CN" sz="1600" dirty="0">
                          <a:latin typeface="Calibri" panose="020F0502020204030204" pitchFamily="34" charset="0"/>
                          <a:ea typeface="Calibri" panose="020F0502020204030204" pitchFamily="34" charset="0"/>
                          <a:cs typeface="Calibri" panose="020F0502020204030204" pitchFamily="34" charset="0"/>
                        </a:rPr>
                        <a:t>7.</a:t>
                      </a:r>
                    </a:p>
                    <a:p>
                      <a:r>
                        <a:rPr lang="en-US" altLang="zh-CN" sz="1600" dirty="0">
                          <a:latin typeface="Calibri" panose="020F0502020204030204" pitchFamily="34" charset="0"/>
                          <a:ea typeface="Calibri" panose="020F0502020204030204" pitchFamily="34" charset="0"/>
                          <a:cs typeface="Calibri" panose="020F0502020204030204" pitchFamily="34" charset="0"/>
                        </a:rPr>
                        <a:t>8.</a:t>
                      </a:r>
                    </a:p>
                    <a:p>
                      <a:r>
                        <a:rPr lang="en-US" altLang="zh-CN" sz="1600" dirty="0">
                          <a:latin typeface="Calibri" panose="020F0502020204030204" pitchFamily="34" charset="0"/>
                          <a:ea typeface="Calibri" panose="020F0502020204030204" pitchFamily="34" charset="0"/>
                          <a:cs typeface="Calibri" panose="020F0502020204030204" pitchFamily="34" charset="0"/>
                        </a:rPr>
                        <a:t>9.</a:t>
                      </a:r>
                      <a:endParaRPr lang="zh-CN" altLang="en-US" sz="1600" dirty="0">
                        <a:latin typeface="Calibri" panose="020F0502020204030204" pitchFamily="34" charset="0"/>
                        <a:cs typeface="Calibri" panose="020F0502020204030204" pitchFamily="34" charset="0"/>
                      </a:endParaRPr>
                    </a:p>
                  </a:txBody>
                  <a:tcPr/>
                </a:tc>
                <a:tc>
                  <a:txBody>
                    <a:bodyPr/>
                    <a:lstStyle/>
                    <a:p>
                      <a:r>
                        <a:rPr lang="en-US" altLang="zh-CN" sz="1600" dirty="0">
                          <a:latin typeface="Calibri" panose="020F0502020204030204" pitchFamily="34" charset="0"/>
                          <a:ea typeface="Calibri" panose="020F0502020204030204" pitchFamily="34" charset="0"/>
                          <a:cs typeface="Calibri" panose="020F0502020204030204" pitchFamily="34" charset="0"/>
                        </a:rPr>
                        <a:t>int </a:t>
                      </a:r>
                      <a:r>
                        <a:rPr lang="en-US" altLang="zh-CN" sz="1600" dirty="0" err="1">
                          <a:latin typeface="Calibri" panose="020F0502020204030204" pitchFamily="34" charset="0"/>
                          <a:ea typeface="Calibri" panose="020F0502020204030204" pitchFamily="34" charset="0"/>
                          <a:cs typeface="Calibri" panose="020F0502020204030204" pitchFamily="34" charset="0"/>
                        </a:rPr>
                        <a:t>get_fmt</a:t>
                      </a:r>
                      <a:r>
                        <a:rPr lang="en-US" altLang="zh-CN" sz="1600" dirty="0">
                          <a:latin typeface="Calibri" panose="020F0502020204030204" pitchFamily="34" charset="0"/>
                          <a:ea typeface="Calibri" panose="020F0502020204030204" pitchFamily="34" charset="0"/>
                          <a:cs typeface="Calibri" panose="020F0502020204030204" pitchFamily="34" charset="0"/>
                        </a:rPr>
                        <a:t>(…) {</a:t>
                      </a:r>
                    </a:p>
                    <a:p>
                      <a:r>
                        <a:rPr lang="en-US" altLang="zh-CN" sz="1600" dirty="0">
                          <a:latin typeface="Calibri" panose="020F0502020204030204" pitchFamily="34" charset="0"/>
                          <a:ea typeface="Calibri" panose="020F0502020204030204" pitchFamily="34" charset="0"/>
                          <a:cs typeface="Calibri" panose="020F0502020204030204" pitchFamily="34" charset="0"/>
                        </a:rPr>
                        <a:t>    ……</a:t>
                      </a:r>
                    </a:p>
                    <a:p>
                      <a:r>
                        <a:rPr lang="en-US" altLang="zh-CN" sz="1600" dirty="0">
                          <a:latin typeface="Calibri" panose="020F0502020204030204" pitchFamily="34" charset="0"/>
                          <a:ea typeface="Calibri" panose="020F0502020204030204" pitchFamily="34" charset="0"/>
                          <a:cs typeface="Calibri" panose="020F0502020204030204" pitchFamily="34" charset="0"/>
                        </a:rPr>
                        <a:t>    struct </a:t>
                      </a:r>
                      <a:r>
                        <a:rPr lang="en-US" altLang="zh-CN" sz="1600" dirty="0" err="1">
                          <a:latin typeface="Calibri" panose="020F0502020204030204" pitchFamily="34" charset="0"/>
                          <a:ea typeface="Calibri" panose="020F0502020204030204" pitchFamily="34" charset="0"/>
                          <a:cs typeface="Calibri" panose="020F0502020204030204" pitchFamily="34" charset="0"/>
                        </a:rPr>
                        <a:t>fimc_dev</a:t>
                      </a:r>
                      <a:r>
                        <a:rPr lang="en-US" altLang="zh-CN" sz="1600" dirty="0">
                          <a:latin typeface="Calibri" panose="020F0502020204030204" pitchFamily="34" charset="0"/>
                          <a:ea typeface="Calibri" panose="020F0502020204030204" pitchFamily="34" charset="0"/>
                          <a:cs typeface="Calibri" panose="020F0502020204030204" pitchFamily="34" charset="0"/>
                        </a:rPr>
                        <a:t> *</a:t>
                      </a:r>
                      <a:r>
                        <a:rPr lang="en-US" altLang="zh-CN" sz="1600" b="0" dirty="0" err="1">
                          <a:solidFill>
                            <a:schemeClr val="tx1"/>
                          </a:solidFill>
                          <a:latin typeface="Calibri" panose="020F0502020204030204" pitchFamily="34" charset="0"/>
                          <a:ea typeface="Calibri" panose="020F0502020204030204" pitchFamily="34" charset="0"/>
                          <a:cs typeface="Calibri" panose="020F0502020204030204" pitchFamily="34" charset="0"/>
                        </a:rPr>
                        <a:t>fimc</a:t>
                      </a:r>
                      <a:r>
                        <a:rPr lang="en-US" altLang="zh-CN" sz="1600" b="0" dirty="0">
                          <a:solidFill>
                            <a:schemeClr val="tx1"/>
                          </a:solidFill>
                          <a:latin typeface="Calibri" panose="020F0502020204030204" pitchFamily="34" charset="0"/>
                          <a:ea typeface="Calibri" panose="020F0502020204030204" pitchFamily="34" charset="0"/>
                          <a:cs typeface="Calibri" panose="020F0502020204030204" pitchFamily="34" charset="0"/>
                        </a:rPr>
                        <a:t> = </a:t>
                      </a:r>
                      <a:r>
                        <a:rPr lang="en-US" altLang="zh-CN" sz="1600" b="0" dirty="0" err="1">
                          <a:solidFill>
                            <a:schemeClr val="tx1"/>
                          </a:solidFill>
                          <a:latin typeface="Calibri" panose="020F0502020204030204" pitchFamily="34" charset="0"/>
                          <a:ea typeface="Calibri" panose="020F0502020204030204" pitchFamily="34" charset="0"/>
                          <a:cs typeface="Calibri" panose="020F0502020204030204" pitchFamily="34" charset="0"/>
                        </a:rPr>
                        <a:t>sd</a:t>
                      </a:r>
                      <a:r>
                        <a:rPr lang="en-US" altLang="zh-CN" sz="1600" b="0" dirty="0">
                          <a:solidFill>
                            <a:schemeClr val="tx1"/>
                          </a:solidFill>
                          <a:latin typeface="Calibri" panose="020F0502020204030204" pitchFamily="34" charset="0"/>
                          <a:ea typeface="Calibri" panose="020F0502020204030204" pitchFamily="34" charset="0"/>
                          <a:cs typeface="Calibri" panose="020F0502020204030204" pitchFamily="34" charset="0"/>
                        </a:rPr>
                        <a:t>-&gt;</a:t>
                      </a:r>
                      <a:r>
                        <a:rPr lang="en-US" altLang="zh-CN" sz="1600" b="0" dirty="0" err="1">
                          <a:solidFill>
                            <a:schemeClr val="tx1"/>
                          </a:solidFill>
                          <a:latin typeface="Calibri" panose="020F0502020204030204" pitchFamily="34" charset="0"/>
                          <a:ea typeface="Calibri" panose="020F0502020204030204" pitchFamily="34" charset="0"/>
                          <a:cs typeface="Calibri" panose="020F0502020204030204" pitchFamily="34" charset="0"/>
                        </a:rPr>
                        <a:t>dev_priv</a:t>
                      </a:r>
                      <a:r>
                        <a:rPr lang="en-US" altLang="zh-CN" sz="1600" dirty="0">
                          <a:latin typeface="Calibri" panose="020F0502020204030204" pitchFamily="34" charset="0"/>
                          <a:ea typeface="Calibri" panose="020F0502020204030204" pitchFamily="34" charset="0"/>
                          <a:cs typeface="Calibri" panose="020F0502020204030204" pitchFamily="34" charset="0"/>
                        </a:rPr>
                        <a:t>;</a:t>
                      </a:r>
                    </a:p>
                    <a:p>
                      <a:r>
                        <a:rPr lang="en-US" altLang="zh-CN" sz="1600" dirty="0">
                          <a:latin typeface="Calibri" panose="020F0502020204030204" pitchFamily="34" charset="0"/>
                          <a:ea typeface="Calibri" panose="020F0502020204030204" pitchFamily="34" charset="0"/>
                          <a:cs typeface="Calibri" panose="020F0502020204030204" pitchFamily="34" charset="0"/>
                        </a:rPr>
                        <a:t>    struct </a:t>
                      </a:r>
                      <a:r>
                        <a:rPr lang="en-US" altLang="zh-CN" sz="1600" dirty="0" err="1">
                          <a:latin typeface="Calibri" panose="020F0502020204030204" pitchFamily="34" charset="0"/>
                          <a:ea typeface="Calibri" panose="020F0502020204030204" pitchFamily="34" charset="0"/>
                          <a:cs typeface="Calibri" panose="020F0502020204030204" pitchFamily="34" charset="0"/>
                        </a:rPr>
                        <a:t>fimc_ctx</a:t>
                      </a:r>
                      <a:r>
                        <a:rPr lang="en-US" altLang="zh-CN" sz="1600" dirty="0">
                          <a:latin typeface="Calibri" panose="020F0502020204030204" pitchFamily="34" charset="0"/>
                          <a:ea typeface="Calibri" panose="020F0502020204030204" pitchFamily="34" charset="0"/>
                          <a:cs typeface="Calibri" panose="020F0502020204030204" pitchFamily="34" charset="0"/>
                        </a:rPr>
                        <a:t> *</a:t>
                      </a:r>
                      <a:r>
                        <a:rPr lang="en-US" altLang="zh-CN" sz="1600" dirty="0" err="1">
                          <a:latin typeface="Calibri" panose="020F0502020204030204" pitchFamily="34" charset="0"/>
                          <a:ea typeface="Calibri" panose="020F0502020204030204" pitchFamily="34" charset="0"/>
                          <a:cs typeface="Calibri" panose="020F0502020204030204" pitchFamily="34" charset="0"/>
                        </a:rPr>
                        <a:t>ctx</a:t>
                      </a:r>
                      <a:r>
                        <a:rPr lang="en-US" altLang="zh-CN" sz="1600" dirty="0">
                          <a:latin typeface="Calibri" panose="020F0502020204030204" pitchFamily="34" charset="0"/>
                          <a:ea typeface="Calibri" panose="020F0502020204030204" pitchFamily="34" charset="0"/>
                          <a:cs typeface="Calibri" panose="020F0502020204030204" pitchFamily="34" charset="0"/>
                        </a:rPr>
                        <a:t>; </a:t>
                      </a:r>
                    </a:p>
                    <a:p>
                      <a:r>
                        <a:rPr lang="en-US" altLang="zh-CN" sz="1600" dirty="0">
                          <a:latin typeface="Calibri" panose="020F0502020204030204" pitchFamily="34" charset="0"/>
                          <a:ea typeface="Calibri" panose="020F0502020204030204" pitchFamily="34" charset="0"/>
                          <a:cs typeface="Calibri" panose="020F0502020204030204" pitchFamily="34" charset="0"/>
                        </a:rPr>
                        <a:t>    </a:t>
                      </a:r>
                      <a:r>
                        <a:rPr lang="en-US" altLang="zh-CN" sz="1600" dirty="0" err="1">
                          <a:latin typeface="Calibri" panose="020F0502020204030204" pitchFamily="34" charset="0"/>
                          <a:ea typeface="Calibri" panose="020F0502020204030204" pitchFamily="34" charset="0"/>
                          <a:cs typeface="Calibri" panose="020F0502020204030204" pitchFamily="34" charset="0"/>
                        </a:rPr>
                        <a:t>mutex_lock</a:t>
                      </a:r>
                      <a:r>
                        <a:rPr lang="en-US" altLang="zh-CN" sz="1600" dirty="0">
                          <a:latin typeface="Calibri" panose="020F0502020204030204" pitchFamily="34" charset="0"/>
                          <a:ea typeface="Calibri" panose="020F0502020204030204" pitchFamily="34" charset="0"/>
                          <a:cs typeface="Calibri" panose="020F0502020204030204" pitchFamily="34" charset="0"/>
                        </a:rPr>
                        <a:t>(&amp;</a:t>
                      </a:r>
                      <a:r>
                        <a:rPr lang="en-US" altLang="zh-CN" sz="1600" dirty="0" err="1">
                          <a:latin typeface="Calibri" panose="020F0502020204030204" pitchFamily="34" charset="0"/>
                          <a:ea typeface="Calibri" panose="020F0502020204030204" pitchFamily="34" charset="0"/>
                          <a:cs typeface="Calibri" panose="020F0502020204030204" pitchFamily="34" charset="0"/>
                        </a:rPr>
                        <a:t>fimc</a:t>
                      </a:r>
                      <a:r>
                        <a:rPr lang="en-US" altLang="zh-CN" sz="1600" dirty="0">
                          <a:latin typeface="Calibri" panose="020F0502020204030204" pitchFamily="34" charset="0"/>
                          <a:ea typeface="Calibri" panose="020F0502020204030204" pitchFamily="34" charset="0"/>
                          <a:cs typeface="Calibri" panose="020F0502020204030204" pitchFamily="34" charset="0"/>
                        </a:rPr>
                        <a:t>-&gt;lock);</a:t>
                      </a:r>
                    </a:p>
                    <a:p>
                      <a:r>
                        <a:rPr lang="en-US" altLang="zh-CN" sz="1600" dirty="0">
                          <a:latin typeface="Calibri" panose="020F0502020204030204" pitchFamily="34" charset="0"/>
                          <a:ea typeface="Calibri" panose="020F0502020204030204" pitchFamily="34" charset="0"/>
                          <a:cs typeface="Calibri" panose="020F0502020204030204" pitchFamily="34" charset="0"/>
                        </a:rPr>
                        <a:t>    </a:t>
                      </a:r>
                      <a:r>
                        <a:rPr lang="en-US" altLang="zh-CN" sz="1600" dirty="0" err="1">
                          <a:latin typeface="Calibri" panose="020F0502020204030204" pitchFamily="34" charset="0"/>
                          <a:ea typeface="Calibri" panose="020F0502020204030204" pitchFamily="34" charset="0"/>
                          <a:cs typeface="Calibri" panose="020F0502020204030204" pitchFamily="34" charset="0"/>
                        </a:rPr>
                        <a:t>ctx</a:t>
                      </a:r>
                      <a:r>
                        <a:rPr lang="en-US" altLang="zh-CN" sz="1600" dirty="0">
                          <a:latin typeface="Calibri" panose="020F0502020204030204" pitchFamily="34" charset="0"/>
                          <a:ea typeface="Calibri" panose="020F0502020204030204" pitchFamily="34" charset="0"/>
                          <a:cs typeface="Calibri" panose="020F0502020204030204" pitchFamily="34" charset="0"/>
                        </a:rPr>
                        <a:t> = </a:t>
                      </a:r>
                      <a:r>
                        <a:rPr kumimoji="0" lang="en-US" altLang="zh-CN" sz="1600" b="1" kern="1200" dirty="0">
                          <a:solidFill>
                            <a:srgbClr val="FF0000"/>
                          </a:solidFill>
                          <a:latin typeface="Calibri" panose="020F0502020204030204" pitchFamily="34" charset="0"/>
                          <a:ea typeface="Calibri" panose="020F0502020204030204" pitchFamily="34" charset="0"/>
                          <a:cs typeface="Calibri" panose="020F0502020204030204" pitchFamily="34" charset="0"/>
                        </a:rPr>
                        <a:t>(&amp;</a:t>
                      </a:r>
                      <a:r>
                        <a:rPr kumimoji="0" lang="en-US" altLang="zh-CN" sz="1600" b="1"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fimc</a:t>
                      </a:r>
                      <a:r>
                        <a:rPr kumimoji="0" lang="en-US" altLang="zh-CN" sz="1600" b="1" kern="1200" dirty="0">
                          <a:solidFill>
                            <a:srgbClr val="FF0000"/>
                          </a:solidFill>
                          <a:latin typeface="Calibri" panose="020F0502020204030204" pitchFamily="34" charset="0"/>
                          <a:ea typeface="Calibri" panose="020F0502020204030204" pitchFamily="34" charset="0"/>
                          <a:cs typeface="Calibri" panose="020F0502020204030204" pitchFamily="34" charset="0"/>
                        </a:rPr>
                        <a:t>-&gt;</a:t>
                      </a:r>
                      <a:r>
                        <a:rPr kumimoji="0" lang="en-US" altLang="zh-CN" sz="1600" b="1"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vid_cap</a:t>
                      </a:r>
                      <a:r>
                        <a:rPr kumimoji="0" lang="en-US" altLang="zh-CN" sz="1600" b="1" kern="1200" dirty="0">
                          <a:solidFill>
                            <a:srgbClr val="FF0000"/>
                          </a:solidFill>
                          <a:latin typeface="Calibri" panose="020F0502020204030204" pitchFamily="34" charset="0"/>
                          <a:ea typeface="Calibri" panose="020F0502020204030204" pitchFamily="34" charset="0"/>
                          <a:cs typeface="Calibri" panose="020F0502020204030204" pitchFamily="34" charset="0"/>
                        </a:rPr>
                        <a:t>)-&gt;</a:t>
                      </a:r>
                      <a:r>
                        <a:rPr kumimoji="0" lang="en-US" altLang="zh-CN" sz="1600" b="1"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ctx</a:t>
                      </a:r>
                      <a:r>
                        <a:rPr lang="en-US" altLang="zh-CN" sz="1600" dirty="0">
                          <a:latin typeface="Calibri" panose="020F0502020204030204" pitchFamily="34" charset="0"/>
                          <a:ea typeface="Calibri" panose="020F0502020204030204" pitchFamily="34" charset="0"/>
                          <a:cs typeface="Calibri" panose="020F0502020204030204" pitchFamily="34" charset="0"/>
                        </a:rPr>
                        <a:t>;</a:t>
                      </a:r>
                    </a:p>
                    <a:p>
                      <a:r>
                        <a:rPr lang="en-US" altLang="zh-CN" sz="1600" dirty="0">
                          <a:latin typeface="Calibri" panose="020F0502020204030204" pitchFamily="34" charset="0"/>
                          <a:ea typeface="Calibri" panose="020F0502020204030204" pitchFamily="34" charset="0"/>
                          <a:cs typeface="Calibri" panose="020F0502020204030204" pitchFamily="34" charset="0"/>
                        </a:rPr>
                        <a:t>    </a:t>
                      </a:r>
                      <a:r>
                        <a:rPr lang="en-US" altLang="zh-CN" sz="1600" dirty="0" err="1">
                          <a:latin typeface="Calibri" panose="020F0502020204030204" pitchFamily="34" charset="0"/>
                          <a:ea typeface="Calibri" panose="020F0502020204030204" pitchFamily="34" charset="0"/>
                          <a:cs typeface="Calibri" panose="020F0502020204030204" pitchFamily="34" charset="0"/>
                        </a:rPr>
                        <a:t>mutex_unlock</a:t>
                      </a:r>
                      <a:r>
                        <a:rPr lang="en-US" altLang="zh-CN" sz="1600" dirty="0">
                          <a:latin typeface="Calibri" panose="020F0502020204030204" pitchFamily="34" charset="0"/>
                          <a:ea typeface="Calibri" panose="020F0502020204030204" pitchFamily="34" charset="0"/>
                          <a:cs typeface="Calibri" panose="020F0502020204030204" pitchFamily="34" charset="0"/>
                        </a:rPr>
                        <a:t>(&amp;</a:t>
                      </a:r>
                      <a:r>
                        <a:rPr lang="en-US" altLang="zh-CN" sz="1600" dirty="0" err="1">
                          <a:latin typeface="Calibri" panose="020F0502020204030204" pitchFamily="34" charset="0"/>
                          <a:ea typeface="Calibri" panose="020F0502020204030204" pitchFamily="34" charset="0"/>
                          <a:cs typeface="Calibri" panose="020F0502020204030204" pitchFamily="34" charset="0"/>
                        </a:rPr>
                        <a:t>fimc</a:t>
                      </a:r>
                      <a:r>
                        <a:rPr lang="en-US" altLang="zh-CN" sz="1600" dirty="0">
                          <a:latin typeface="Calibri" panose="020F0502020204030204" pitchFamily="34" charset="0"/>
                          <a:ea typeface="Calibri" panose="020F0502020204030204" pitchFamily="34" charset="0"/>
                          <a:cs typeface="Calibri" panose="020F0502020204030204" pitchFamily="34" charset="0"/>
                        </a:rPr>
                        <a:t>-&gt;lock);</a:t>
                      </a:r>
                    </a:p>
                    <a:p>
                      <a:r>
                        <a:rPr lang="en-US" altLang="zh-CN" sz="1600" dirty="0">
                          <a:latin typeface="Calibri" panose="020F0502020204030204" pitchFamily="34" charset="0"/>
                          <a:ea typeface="Calibri" panose="020F0502020204030204" pitchFamily="34" charset="0"/>
                          <a:cs typeface="Calibri" panose="020F0502020204030204" pitchFamily="34" charset="0"/>
                        </a:rPr>
                        <a:t>    ……</a:t>
                      </a:r>
                    </a:p>
                    <a:p>
                      <a:r>
                        <a:rPr lang="en-US" altLang="zh-CN" sz="1600" dirty="0">
                          <a:latin typeface="Calibri" panose="020F0502020204030204" pitchFamily="34" charset="0"/>
                          <a:ea typeface="Calibri" panose="020F0502020204030204" pitchFamily="34" charset="0"/>
                          <a:cs typeface="Calibri" panose="020F0502020204030204" pitchFamily="34" charset="0"/>
                        </a:rPr>
                        <a:t>}</a:t>
                      </a:r>
                      <a:endParaRPr lang="zh-CN" alt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64128330"/>
                  </a:ext>
                </a:extLst>
              </a:tr>
            </a:tbl>
          </a:graphicData>
        </a:graphic>
      </p:graphicFrame>
      <p:sp>
        <p:nvSpPr>
          <p:cNvPr id="8" name="椭圆 7">
            <a:extLst>
              <a:ext uri="{FF2B5EF4-FFF2-40B4-BE49-F238E27FC236}">
                <a16:creationId xmlns:a16="http://schemas.microsoft.com/office/drawing/2014/main" id="{6CA02B5B-46F8-B9EC-4B4F-4D32CA0C187A}"/>
              </a:ext>
            </a:extLst>
          </p:cNvPr>
          <p:cNvSpPr/>
          <p:nvPr/>
        </p:nvSpPr>
        <p:spPr>
          <a:xfrm>
            <a:off x="5233159" y="3032565"/>
            <a:ext cx="522058" cy="522058"/>
          </a:xfrm>
          <a:prstGeom prst="ellipse">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chemeClr val="tx1"/>
              </a:solidFill>
              <a:latin typeface="Calibri" panose="020F0502020204030204" pitchFamily="34" charset="0"/>
              <a:cs typeface="Calibri" panose="020F0502020204030204" pitchFamily="34" charset="0"/>
            </a:endParaRPr>
          </a:p>
        </p:txBody>
      </p:sp>
      <p:sp>
        <p:nvSpPr>
          <p:cNvPr id="9" name="椭圆 8">
            <a:extLst>
              <a:ext uri="{FF2B5EF4-FFF2-40B4-BE49-F238E27FC236}">
                <a16:creationId xmlns:a16="http://schemas.microsoft.com/office/drawing/2014/main" id="{4B11BAFF-DBD0-8F5A-03CC-8B1CC1632F74}"/>
              </a:ext>
            </a:extLst>
          </p:cNvPr>
          <p:cNvSpPr/>
          <p:nvPr/>
        </p:nvSpPr>
        <p:spPr>
          <a:xfrm>
            <a:off x="6277275" y="3032565"/>
            <a:ext cx="522058" cy="522058"/>
          </a:xfrm>
          <a:prstGeom prst="ellipse">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chemeClr val="tx1"/>
              </a:solidFill>
              <a:latin typeface="Calibri" panose="020F0502020204030204" pitchFamily="34" charset="0"/>
              <a:cs typeface="Calibri" panose="020F0502020204030204" pitchFamily="34" charset="0"/>
            </a:endParaRPr>
          </a:p>
        </p:txBody>
      </p:sp>
      <p:sp>
        <p:nvSpPr>
          <p:cNvPr id="10" name="椭圆 9">
            <a:extLst>
              <a:ext uri="{FF2B5EF4-FFF2-40B4-BE49-F238E27FC236}">
                <a16:creationId xmlns:a16="http://schemas.microsoft.com/office/drawing/2014/main" id="{9F46465B-D8EF-B23B-13F7-6B1680AF53DC}"/>
              </a:ext>
            </a:extLst>
          </p:cNvPr>
          <p:cNvSpPr/>
          <p:nvPr/>
        </p:nvSpPr>
        <p:spPr>
          <a:xfrm>
            <a:off x="5233159" y="3849892"/>
            <a:ext cx="522058" cy="522058"/>
          </a:xfrm>
          <a:prstGeom prst="ellipse">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ctx</a:t>
            </a:r>
            <a:endParaRPr lang="zh-CN" altLang="en-US" sz="1600" dirty="0">
              <a:solidFill>
                <a:schemeClr val="tx1"/>
              </a:solidFill>
              <a:latin typeface="Calibri" panose="020F0502020204030204" pitchFamily="34" charset="0"/>
              <a:cs typeface="Calibri" panose="020F0502020204030204" pitchFamily="34" charset="0"/>
            </a:endParaRPr>
          </a:p>
        </p:txBody>
      </p:sp>
      <p:sp>
        <p:nvSpPr>
          <p:cNvPr id="11" name="椭圆 10">
            <a:extLst>
              <a:ext uri="{FF2B5EF4-FFF2-40B4-BE49-F238E27FC236}">
                <a16:creationId xmlns:a16="http://schemas.microsoft.com/office/drawing/2014/main" id="{79DFC079-A1D2-A080-19C0-7FFD3B20B04C}"/>
              </a:ext>
            </a:extLst>
          </p:cNvPr>
          <p:cNvSpPr/>
          <p:nvPr/>
        </p:nvSpPr>
        <p:spPr>
          <a:xfrm>
            <a:off x="5755217" y="2215238"/>
            <a:ext cx="522058" cy="522058"/>
          </a:xfrm>
          <a:prstGeom prst="ellipse">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fimc</a:t>
            </a:r>
            <a:endParaRPr lang="zh-CN" altLang="en-US" sz="1600" dirty="0">
              <a:solidFill>
                <a:schemeClr val="tx1"/>
              </a:solidFill>
              <a:latin typeface="Calibri" panose="020F0502020204030204" pitchFamily="34" charset="0"/>
              <a:cs typeface="Calibri" panose="020F0502020204030204" pitchFamily="34" charset="0"/>
            </a:endParaRPr>
          </a:p>
        </p:txBody>
      </p:sp>
      <p:sp>
        <p:nvSpPr>
          <p:cNvPr id="12" name="椭圆 11">
            <a:extLst>
              <a:ext uri="{FF2B5EF4-FFF2-40B4-BE49-F238E27FC236}">
                <a16:creationId xmlns:a16="http://schemas.microsoft.com/office/drawing/2014/main" id="{FD3FBFFC-6B32-6547-C895-A1418462ADCA}"/>
              </a:ext>
            </a:extLst>
          </p:cNvPr>
          <p:cNvSpPr/>
          <p:nvPr/>
        </p:nvSpPr>
        <p:spPr>
          <a:xfrm>
            <a:off x="5755217" y="1397911"/>
            <a:ext cx="522058" cy="522058"/>
          </a:xfrm>
          <a:prstGeom prst="ellipse">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sd</a:t>
            </a:r>
            <a:endParaRPr lang="zh-CN" altLang="en-US" sz="1600" dirty="0">
              <a:solidFill>
                <a:schemeClr val="tx1"/>
              </a:solidFill>
              <a:latin typeface="Calibri" panose="020F0502020204030204" pitchFamily="34" charset="0"/>
              <a:cs typeface="Calibri" panose="020F0502020204030204" pitchFamily="34" charset="0"/>
            </a:endParaRPr>
          </a:p>
        </p:txBody>
      </p:sp>
      <p:sp>
        <p:nvSpPr>
          <p:cNvPr id="13" name="文本框 12">
            <a:extLst>
              <a:ext uri="{FF2B5EF4-FFF2-40B4-BE49-F238E27FC236}">
                <a16:creationId xmlns:a16="http://schemas.microsoft.com/office/drawing/2014/main" id="{140F0D5C-74E2-8E9D-3F04-98F9C086E881}"/>
              </a:ext>
            </a:extLst>
          </p:cNvPr>
          <p:cNvSpPr txBox="1"/>
          <p:nvPr/>
        </p:nvSpPr>
        <p:spPr>
          <a:xfrm>
            <a:off x="5494188" y="1428093"/>
            <a:ext cx="360996" cy="338554"/>
          </a:xfrm>
          <a:prstGeom prst="rect">
            <a:avLst/>
          </a:prstGeom>
          <a:noFill/>
        </p:spPr>
        <p:txBody>
          <a:bodyPr wrap="none" rtlCol="0">
            <a:spAutoFit/>
          </a:bodyPr>
          <a:lstStyle/>
          <a:p>
            <a:r>
              <a:rPr lang="en-US" altLang="zh-CN" sz="1600" dirty="0">
                <a:latin typeface="Calibri" panose="020F0502020204030204" pitchFamily="34" charset="0"/>
                <a:ea typeface="Calibri" panose="020F0502020204030204" pitchFamily="34" charset="0"/>
                <a:cs typeface="Calibri" panose="020F0502020204030204" pitchFamily="34" charset="0"/>
              </a:rPr>
              <a:t>n</a:t>
            </a:r>
            <a:r>
              <a:rPr lang="en-US" altLang="zh-CN" sz="1600" baseline="-25000" dirty="0">
                <a:latin typeface="Calibri" panose="020F0502020204030204" pitchFamily="34" charset="0"/>
                <a:ea typeface="Calibri" panose="020F0502020204030204" pitchFamily="34" charset="0"/>
                <a:cs typeface="Calibri" panose="020F0502020204030204" pitchFamily="34" charset="0"/>
              </a:rPr>
              <a:t>1</a:t>
            </a:r>
            <a:endParaRPr lang="zh-CN" altLang="en-US" sz="1600" baseline="-25000" dirty="0">
              <a:latin typeface="Calibri" panose="020F0502020204030204" pitchFamily="34" charset="0"/>
              <a:cs typeface="Calibri" panose="020F0502020204030204" pitchFamily="34" charset="0"/>
            </a:endParaRPr>
          </a:p>
        </p:txBody>
      </p:sp>
      <p:sp>
        <p:nvSpPr>
          <p:cNvPr id="14" name="文本框 13">
            <a:extLst>
              <a:ext uri="{FF2B5EF4-FFF2-40B4-BE49-F238E27FC236}">
                <a16:creationId xmlns:a16="http://schemas.microsoft.com/office/drawing/2014/main" id="{44AA34E9-3780-015B-A774-B1A7A456EBCF}"/>
              </a:ext>
            </a:extLst>
          </p:cNvPr>
          <p:cNvSpPr txBox="1"/>
          <p:nvPr/>
        </p:nvSpPr>
        <p:spPr>
          <a:xfrm>
            <a:off x="6196218" y="2292568"/>
            <a:ext cx="360996" cy="338554"/>
          </a:xfrm>
          <a:prstGeom prst="rect">
            <a:avLst/>
          </a:prstGeom>
          <a:noFill/>
        </p:spPr>
        <p:txBody>
          <a:bodyPr wrap="none" rtlCol="0">
            <a:spAutoFit/>
          </a:bodyPr>
          <a:lstStyle/>
          <a:p>
            <a:r>
              <a:rPr lang="en-US" altLang="zh-CN" sz="1600" dirty="0">
                <a:latin typeface="Calibri" panose="020F0502020204030204" pitchFamily="34" charset="0"/>
                <a:ea typeface="Calibri" panose="020F0502020204030204" pitchFamily="34" charset="0"/>
                <a:cs typeface="Calibri" panose="020F0502020204030204" pitchFamily="34" charset="0"/>
              </a:rPr>
              <a:t>n</a:t>
            </a:r>
            <a:r>
              <a:rPr lang="en-US" altLang="zh-CN" sz="1600" baseline="-25000" dirty="0">
                <a:latin typeface="Calibri" panose="020F0502020204030204" pitchFamily="34" charset="0"/>
                <a:ea typeface="Calibri" panose="020F0502020204030204" pitchFamily="34" charset="0"/>
                <a:cs typeface="Calibri" panose="020F0502020204030204" pitchFamily="34" charset="0"/>
              </a:rPr>
              <a:t>2</a:t>
            </a:r>
            <a:endParaRPr lang="zh-CN" altLang="en-US" sz="1600" baseline="-25000" dirty="0">
              <a:latin typeface="Calibri" panose="020F0502020204030204" pitchFamily="34" charset="0"/>
              <a:cs typeface="Calibri" panose="020F0502020204030204" pitchFamily="34" charset="0"/>
            </a:endParaRPr>
          </a:p>
        </p:txBody>
      </p:sp>
      <p:sp>
        <p:nvSpPr>
          <p:cNvPr id="15" name="文本框 14">
            <a:extLst>
              <a:ext uri="{FF2B5EF4-FFF2-40B4-BE49-F238E27FC236}">
                <a16:creationId xmlns:a16="http://schemas.microsoft.com/office/drawing/2014/main" id="{01F76124-E893-6474-0BE7-99AB499669EB}"/>
              </a:ext>
            </a:extLst>
          </p:cNvPr>
          <p:cNvSpPr txBox="1"/>
          <p:nvPr/>
        </p:nvSpPr>
        <p:spPr>
          <a:xfrm>
            <a:off x="5655250" y="3094909"/>
            <a:ext cx="360996" cy="338554"/>
          </a:xfrm>
          <a:prstGeom prst="rect">
            <a:avLst/>
          </a:prstGeom>
          <a:noFill/>
        </p:spPr>
        <p:txBody>
          <a:bodyPr wrap="none" rtlCol="0">
            <a:spAutoFit/>
          </a:bodyPr>
          <a:lstStyle/>
          <a:p>
            <a:r>
              <a:rPr lang="en-US" altLang="zh-CN" sz="1600" dirty="0">
                <a:latin typeface="Calibri" panose="020F0502020204030204" pitchFamily="34" charset="0"/>
                <a:ea typeface="Calibri" panose="020F0502020204030204" pitchFamily="34" charset="0"/>
                <a:cs typeface="Calibri" panose="020F0502020204030204" pitchFamily="34" charset="0"/>
              </a:rPr>
              <a:t>n</a:t>
            </a:r>
            <a:r>
              <a:rPr lang="en-US" altLang="zh-CN" sz="1600" baseline="-25000" dirty="0">
                <a:latin typeface="Calibri" panose="020F0502020204030204" pitchFamily="34" charset="0"/>
                <a:ea typeface="Calibri" panose="020F0502020204030204" pitchFamily="34" charset="0"/>
                <a:cs typeface="Calibri" panose="020F0502020204030204" pitchFamily="34" charset="0"/>
              </a:rPr>
              <a:t>3</a:t>
            </a:r>
            <a:endParaRPr lang="zh-CN" altLang="en-US" sz="1600" baseline="-25000" dirty="0">
              <a:latin typeface="Calibri" panose="020F0502020204030204" pitchFamily="34" charset="0"/>
              <a:cs typeface="Calibri" panose="020F0502020204030204" pitchFamily="34" charset="0"/>
            </a:endParaRPr>
          </a:p>
        </p:txBody>
      </p:sp>
      <p:sp>
        <p:nvSpPr>
          <p:cNvPr id="16" name="文本框 15">
            <a:extLst>
              <a:ext uri="{FF2B5EF4-FFF2-40B4-BE49-F238E27FC236}">
                <a16:creationId xmlns:a16="http://schemas.microsoft.com/office/drawing/2014/main" id="{FD9021A5-D052-DAB6-ECB7-295C9D0F54C5}"/>
              </a:ext>
            </a:extLst>
          </p:cNvPr>
          <p:cNvSpPr txBox="1"/>
          <p:nvPr/>
        </p:nvSpPr>
        <p:spPr>
          <a:xfrm>
            <a:off x="4921883" y="3941644"/>
            <a:ext cx="360996" cy="338554"/>
          </a:xfrm>
          <a:prstGeom prst="rect">
            <a:avLst/>
          </a:prstGeom>
          <a:noFill/>
        </p:spPr>
        <p:txBody>
          <a:bodyPr wrap="none" rtlCol="0">
            <a:spAutoFit/>
          </a:bodyPr>
          <a:lstStyle/>
          <a:p>
            <a:r>
              <a:rPr lang="en-US" altLang="zh-CN" sz="1600" dirty="0">
                <a:latin typeface="Calibri" panose="020F0502020204030204" pitchFamily="34" charset="0"/>
                <a:ea typeface="Calibri" panose="020F0502020204030204" pitchFamily="34" charset="0"/>
                <a:cs typeface="Calibri" panose="020F0502020204030204" pitchFamily="34" charset="0"/>
              </a:rPr>
              <a:t>n</a:t>
            </a:r>
            <a:r>
              <a:rPr lang="en-US" altLang="zh-CN" sz="1600" baseline="-25000" dirty="0">
                <a:latin typeface="Calibri" panose="020F0502020204030204" pitchFamily="34" charset="0"/>
                <a:ea typeface="Calibri" panose="020F0502020204030204" pitchFamily="34" charset="0"/>
                <a:cs typeface="Calibri" panose="020F0502020204030204" pitchFamily="34" charset="0"/>
              </a:rPr>
              <a:t>5</a:t>
            </a:r>
            <a:endParaRPr lang="zh-CN" altLang="en-US" sz="1600" baseline="-25000" dirty="0">
              <a:latin typeface="Calibri" panose="020F0502020204030204" pitchFamily="34" charset="0"/>
              <a:cs typeface="Calibri" panose="020F0502020204030204" pitchFamily="34" charset="0"/>
            </a:endParaRPr>
          </a:p>
        </p:txBody>
      </p:sp>
      <p:sp>
        <p:nvSpPr>
          <p:cNvPr id="17" name="文本框 16">
            <a:extLst>
              <a:ext uri="{FF2B5EF4-FFF2-40B4-BE49-F238E27FC236}">
                <a16:creationId xmlns:a16="http://schemas.microsoft.com/office/drawing/2014/main" id="{4728A192-A3A4-5521-FC59-BFACB4493AEA}"/>
              </a:ext>
            </a:extLst>
          </p:cNvPr>
          <p:cNvSpPr txBox="1"/>
          <p:nvPr/>
        </p:nvSpPr>
        <p:spPr>
          <a:xfrm>
            <a:off x="6015720" y="3094909"/>
            <a:ext cx="360996" cy="338554"/>
          </a:xfrm>
          <a:prstGeom prst="rect">
            <a:avLst/>
          </a:prstGeom>
          <a:noFill/>
        </p:spPr>
        <p:txBody>
          <a:bodyPr wrap="none" rtlCol="0">
            <a:spAutoFit/>
          </a:bodyPr>
          <a:lstStyle/>
          <a:p>
            <a:r>
              <a:rPr lang="en-US" altLang="zh-CN" sz="1600" dirty="0">
                <a:latin typeface="Calibri" panose="020F0502020204030204" pitchFamily="34" charset="0"/>
                <a:ea typeface="Calibri" panose="020F0502020204030204" pitchFamily="34" charset="0"/>
                <a:cs typeface="Calibri" panose="020F0502020204030204" pitchFamily="34" charset="0"/>
              </a:rPr>
              <a:t>n</a:t>
            </a:r>
            <a:r>
              <a:rPr lang="en-US" altLang="zh-CN" sz="1600" baseline="-25000" dirty="0">
                <a:latin typeface="Calibri" panose="020F0502020204030204" pitchFamily="34" charset="0"/>
                <a:ea typeface="Calibri" panose="020F0502020204030204" pitchFamily="34" charset="0"/>
                <a:cs typeface="Calibri" panose="020F0502020204030204" pitchFamily="34" charset="0"/>
              </a:rPr>
              <a:t>4</a:t>
            </a:r>
            <a:endParaRPr lang="zh-CN" altLang="en-US" sz="1600" baseline="-25000" dirty="0">
              <a:latin typeface="Calibri" panose="020F0502020204030204" pitchFamily="34" charset="0"/>
              <a:cs typeface="Calibri" panose="020F0502020204030204" pitchFamily="34" charset="0"/>
            </a:endParaRPr>
          </a:p>
        </p:txBody>
      </p:sp>
      <p:cxnSp>
        <p:nvCxnSpPr>
          <p:cNvPr id="19" name="直接箭头连接符 18">
            <a:extLst>
              <a:ext uri="{FF2B5EF4-FFF2-40B4-BE49-F238E27FC236}">
                <a16:creationId xmlns:a16="http://schemas.microsoft.com/office/drawing/2014/main" id="{899B0761-8C5B-70DA-7F5B-22453E85FB8A}"/>
              </a:ext>
            </a:extLst>
          </p:cNvPr>
          <p:cNvCxnSpPr>
            <a:stCxn id="12" idx="4"/>
            <a:endCxn id="11" idx="0"/>
          </p:cNvCxnSpPr>
          <p:nvPr/>
        </p:nvCxnSpPr>
        <p:spPr>
          <a:xfrm>
            <a:off x="6016246" y="1919969"/>
            <a:ext cx="0" cy="2952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8B22808-BA35-6530-F366-E636FCF9256A}"/>
              </a:ext>
            </a:extLst>
          </p:cNvPr>
          <p:cNvCxnSpPr>
            <a:stCxn id="11" idx="4"/>
            <a:endCxn id="8" idx="0"/>
          </p:cNvCxnSpPr>
          <p:nvPr/>
        </p:nvCxnSpPr>
        <p:spPr>
          <a:xfrm flipH="1">
            <a:off x="5494188" y="2737296"/>
            <a:ext cx="522058" cy="29526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61B24DEA-443A-8D86-BE5E-C78C35BD0BD4}"/>
              </a:ext>
            </a:extLst>
          </p:cNvPr>
          <p:cNvCxnSpPr>
            <a:stCxn id="11" idx="4"/>
            <a:endCxn id="9" idx="0"/>
          </p:cNvCxnSpPr>
          <p:nvPr/>
        </p:nvCxnSpPr>
        <p:spPr>
          <a:xfrm>
            <a:off x="6016246" y="2737296"/>
            <a:ext cx="522058" cy="2952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F8EF21BB-7955-AD8E-4AF9-36A434081704}"/>
              </a:ext>
            </a:extLst>
          </p:cNvPr>
          <p:cNvCxnSpPr>
            <a:stCxn id="8" idx="4"/>
            <a:endCxn id="10" idx="0"/>
          </p:cNvCxnSpPr>
          <p:nvPr/>
        </p:nvCxnSpPr>
        <p:spPr>
          <a:xfrm>
            <a:off x="5494188" y="3554623"/>
            <a:ext cx="0" cy="29526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9C58C197-D57F-A265-DF77-A446EF99B4B8}"/>
              </a:ext>
            </a:extLst>
          </p:cNvPr>
          <p:cNvSpPr txBox="1"/>
          <p:nvPr/>
        </p:nvSpPr>
        <p:spPr>
          <a:xfrm>
            <a:off x="5004048" y="1869262"/>
            <a:ext cx="929037" cy="338554"/>
          </a:xfrm>
          <a:prstGeom prst="rect">
            <a:avLst/>
          </a:prstGeom>
          <a:noFill/>
        </p:spPr>
        <p:txBody>
          <a:bodyPr wrap="none" rtlCol="0">
            <a:spAutoFit/>
          </a:bodyPr>
          <a:lstStyle/>
          <a:p>
            <a:r>
              <a:rPr lang="en-US" altLang="zh-CN" sz="1600" dirty="0" err="1">
                <a:latin typeface="Calibri" panose="020F0502020204030204" pitchFamily="34" charset="0"/>
                <a:ea typeface="Calibri" panose="020F0502020204030204" pitchFamily="34" charset="0"/>
                <a:cs typeface="Calibri" panose="020F0502020204030204" pitchFamily="34" charset="0"/>
              </a:rPr>
              <a:t>dev_priv</a:t>
            </a:r>
            <a:endParaRPr lang="zh-CN" altLang="en-US" sz="1600" dirty="0">
              <a:latin typeface="Calibri" panose="020F0502020204030204" pitchFamily="34" charset="0"/>
              <a:cs typeface="Calibri" panose="020F0502020204030204" pitchFamily="34" charset="0"/>
            </a:endParaRPr>
          </a:p>
        </p:txBody>
      </p:sp>
      <p:sp>
        <p:nvSpPr>
          <p:cNvPr id="27" name="文本框 26">
            <a:extLst>
              <a:ext uri="{FF2B5EF4-FFF2-40B4-BE49-F238E27FC236}">
                <a16:creationId xmlns:a16="http://schemas.microsoft.com/office/drawing/2014/main" id="{F3CCBC98-BFDB-AF18-873A-308E098EF6A4}"/>
              </a:ext>
            </a:extLst>
          </p:cNvPr>
          <p:cNvSpPr txBox="1"/>
          <p:nvPr/>
        </p:nvSpPr>
        <p:spPr>
          <a:xfrm>
            <a:off x="4930933" y="2598548"/>
            <a:ext cx="835357" cy="338554"/>
          </a:xfrm>
          <a:prstGeom prst="rect">
            <a:avLst/>
          </a:prstGeom>
          <a:noFill/>
        </p:spPr>
        <p:txBody>
          <a:bodyPr wrap="none" rtlCol="0">
            <a:spAutoFit/>
          </a:bodyPr>
          <a:lstStyle/>
          <a:p>
            <a:r>
              <a:rPr lang="en-US" altLang="zh-CN" sz="1600" b="1" dirty="0" err="1">
                <a:solidFill>
                  <a:srgbClr val="FF0000"/>
                </a:solidFill>
                <a:latin typeface="Calibri" panose="020F0502020204030204" pitchFamily="34" charset="0"/>
                <a:ea typeface="Calibri" panose="020F0502020204030204" pitchFamily="34" charset="0"/>
                <a:cs typeface="Calibri" panose="020F0502020204030204" pitchFamily="34" charset="0"/>
              </a:rPr>
              <a:t>vid_cap</a:t>
            </a:r>
            <a:endParaRPr lang="zh-CN" altLang="en-US" sz="1600" b="1" dirty="0">
              <a:solidFill>
                <a:srgbClr val="FF0000"/>
              </a:solidFill>
              <a:latin typeface="Calibri" panose="020F0502020204030204" pitchFamily="34" charset="0"/>
              <a:cs typeface="Calibri" panose="020F0502020204030204" pitchFamily="34" charset="0"/>
            </a:endParaRPr>
          </a:p>
        </p:txBody>
      </p:sp>
      <p:sp>
        <p:nvSpPr>
          <p:cNvPr id="28" name="文本框 27">
            <a:extLst>
              <a:ext uri="{FF2B5EF4-FFF2-40B4-BE49-F238E27FC236}">
                <a16:creationId xmlns:a16="http://schemas.microsoft.com/office/drawing/2014/main" id="{9CE6F8D0-3EFE-BE8D-A01B-D61BDAD2F94E}"/>
              </a:ext>
            </a:extLst>
          </p:cNvPr>
          <p:cNvSpPr txBox="1"/>
          <p:nvPr/>
        </p:nvSpPr>
        <p:spPr>
          <a:xfrm>
            <a:off x="6284554" y="2628599"/>
            <a:ext cx="519694" cy="338554"/>
          </a:xfrm>
          <a:prstGeom prst="rect">
            <a:avLst/>
          </a:prstGeom>
          <a:noFill/>
        </p:spPr>
        <p:txBody>
          <a:bodyPr wrap="none" rtlCol="0">
            <a:spAutoFit/>
          </a:bodyPr>
          <a:lstStyle/>
          <a:p>
            <a:r>
              <a:rPr lang="en-US" altLang="zh-CN" sz="1600" dirty="0">
                <a:latin typeface="Calibri" panose="020F0502020204030204" pitchFamily="34" charset="0"/>
                <a:ea typeface="Calibri" panose="020F0502020204030204" pitchFamily="34" charset="0"/>
                <a:cs typeface="Calibri" panose="020F0502020204030204" pitchFamily="34" charset="0"/>
              </a:rPr>
              <a:t>lock</a:t>
            </a:r>
            <a:endParaRPr lang="zh-CN" altLang="en-US" sz="1600" dirty="0">
              <a:latin typeface="Calibri" panose="020F0502020204030204" pitchFamily="34" charset="0"/>
              <a:cs typeface="Calibri" panose="020F0502020204030204" pitchFamily="34" charset="0"/>
            </a:endParaRPr>
          </a:p>
        </p:txBody>
      </p:sp>
      <p:sp>
        <p:nvSpPr>
          <p:cNvPr id="29" name="文本框 28">
            <a:extLst>
              <a:ext uri="{FF2B5EF4-FFF2-40B4-BE49-F238E27FC236}">
                <a16:creationId xmlns:a16="http://schemas.microsoft.com/office/drawing/2014/main" id="{743840E6-4AB6-49A9-0292-2076AE008C84}"/>
              </a:ext>
            </a:extLst>
          </p:cNvPr>
          <p:cNvSpPr txBox="1"/>
          <p:nvPr/>
        </p:nvSpPr>
        <p:spPr>
          <a:xfrm>
            <a:off x="4933366" y="3496034"/>
            <a:ext cx="436338" cy="338554"/>
          </a:xfrm>
          <a:prstGeom prst="rect">
            <a:avLst/>
          </a:prstGeom>
          <a:noFill/>
        </p:spPr>
        <p:txBody>
          <a:bodyPr wrap="none" rtlCol="0">
            <a:spAutoFit/>
          </a:bodyPr>
          <a:lstStyle/>
          <a:p>
            <a:r>
              <a:rPr lang="en-US" altLang="zh-CN" sz="1600" b="1" dirty="0" err="1">
                <a:solidFill>
                  <a:srgbClr val="FF0000"/>
                </a:solidFill>
                <a:latin typeface="Calibri" panose="020F0502020204030204" pitchFamily="34" charset="0"/>
                <a:ea typeface="Calibri" panose="020F0502020204030204" pitchFamily="34" charset="0"/>
                <a:cs typeface="Calibri" panose="020F0502020204030204" pitchFamily="34" charset="0"/>
              </a:rPr>
              <a:t>ctx</a:t>
            </a:r>
            <a:endParaRPr lang="zh-CN" altLang="en-US" sz="1600" b="1" dirty="0">
              <a:solidFill>
                <a:srgbClr val="FF0000"/>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988314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95486"/>
            <a:ext cx="8424936" cy="583574"/>
          </a:xfrm>
        </p:spPr>
        <p:txBody>
          <a:bodyPr>
            <a:normAutofit fontScale="90000"/>
          </a:bodyPr>
          <a:lstStyle/>
          <a:p>
            <a:r>
              <a:rPr lang="en-US" altLang="zh-CN" sz="3600" cap="none" dirty="0">
                <a:latin typeface="Arial" pitchFamily="34" charset="0"/>
                <a:cs typeface="Arial" pitchFamily="34" charset="0"/>
              </a:rPr>
              <a:t>Example</a:t>
            </a:r>
          </a:p>
        </p:txBody>
      </p:sp>
      <p:sp>
        <p:nvSpPr>
          <p:cNvPr id="3" name="内容占位符 2"/>
          <p:cNvSpPr>
            <a:spLocks noGrp="1"/>
          </p:cNvSpPr>
          <p:nvPr>
            <p:ph sz="quarter" idx="1"/>
          </p:nvPr>
        </p:nvSpPr>
        <p:spPr>
          <a:xfrm>
            <a:off x="251520" y="897564"/>
            <a:ext cx="3960440" cy="522058"/>
          </a:xfrm>
        </p:spPr>
        <p:txBody>
          <a:bodyPr>
            <a:normAutofit/>
          </a:bodyPr>
          <a:lstStyle/>
          <a:p>
            <a:r>
              <a:rPr lang="en-US" altLang="zh-CN" dirty="0">
                <a:latin typeface="Arial" pitchFamily="34" charset="0"/>
                <a:cs typeface="Arial" pitchFamily="34" charset="0"/>
              </a:rPr>
              <a:t>A simplified example</a:t>
            </a: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p:txBody>
      </p:sp>
      <p:sp>
        <p:nvSpPr>
          <p:cNvPr id="5" name="灯片编号占位符 4"/>
          <p:cNvSpPr>
            <a:spLocks noGrp="1"/>
          </p:cNvSpPr>
          <p:nvPr>
            <p:ph type="sldNum"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2000" b="1" i="0" u="none" strike="noStrike" kern="1200" cap="none" spc="0" normalizeH="0" baseline="0" noProof="0" smtClean="0">
                <a:ln>
                  <a:noFill/>
                </a:ln>
                <a:solidFill>
                  <a:srgbClr val="FFFFFF"/>
                </a:solidFill>
                <a:effectLst/>
                <a:uLnTx/>
                <a:uFillTx/>
                <a:latin typeface="Century Schoolbook"/>
                <a:ea typeface="宋体"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zh-CN" altLang="en-US" sz="2000" b="1" i="0" u="none" strike="noStrike" kern="1200" cap="none" spc="0" normalizeH="0" baseline="0" noProof="0" dirty="0">
              <a:ln>
                <a:noFill/>
              </a:ln>
              <a:solidFill>
                <a:srgbClr val="FFFFFF"/>
              </a:solidFill>
              <a:effectLst/>
              <a:uLnTx/>
              <a:uFillTx/>
              <a:latin typeface="Century Schoolbook"/>
              <a:ea typeface="宋体" panose="02010600030101010101" pitchFamily="2" charset="-122"/>
              <a:cs typeface="+mn-cs"/>
            </a:endParaRPr>
          </a:p>
        </p:txBody>
      </p:sp>
      <p:graphicFrame>
        <p:nvGraphicFramePr>
          <p:cNvPr id="7" name="表格 6">
            <a:extLst>
              <a:ext uri="{FF2B5EF4-FFF2-40B4-BE49-F238E27FC236}">
                <a16:creationId xmlns:a16="http://schemas.microsoft.com/office/drawing/2014/main" id="{9F1122F7-86B6-3BC6-57B1-6D74367CA923}"/>
              </a:ext>
            </a:extLst>
          </p:cNvPr>
          <p:cNvGraphicFramePr>
            <a:graphicFrameLocks noGrp="1"/>
          </p:cNvGraphicFramePr>
          <p:nvPr>
            <p:extLst>
              <p:ext uri="{D42A27DB-BD31-4B8C-83A1-F6EECF244321}">
                <p14:modId xmlns:p14="http://schemas.microsoft.com/office/powerpoint/2010/main" val="3740324485"/>
              </p:ext>
            </p:extLst>
          </p:nvPr>
        </p:nvGraphicFramePr>
        <p:xfrm>
          <a:off x="539552" y="1560348"/>
          <a:ext cx="3816424" cy="2286000"/>
        </p:xfrm>
        <a:graphic>
          <a:graphicData uri="http://schemas.openxmlformats.org/drawingml/2006/table">
            <a:tbl>
              <a:tblPr firstRow="1" bandRow="1">
                <a:tableStyleId>{2D5ABB26-0587-4C30-8999-92F81FD0307C}</a:tableStyleId>
              </a:tblPr>
              <a:tblGrid>
                <a:gridCol w="307776">
                  <a:extLst>
                    <a:ext uri="{9D8B030D-6E8A-4147-A177-3AD203B41FA5}">
                      <a16:colId xmlns:a16="http://schemas.microsoft.com/office/drawing/2014/main" val="1963480854"/>
                    </a:ext>
                  </a:extLst>
                </a:gridCol>
                <a:gridCol w="3508648">
                  <a:extLst>
                    <a:ext uri="{9D8B030D-6E8A-4147-A177-3AD203B41FA5}">
                      <a16:colId xmlns:a16="http://schemas.microsoft.com/office/drawing/2014/main" val="2861726931"/>
                    </a:ext>
                  </a:extLst>
                </a:gridCol>
              </a:tblGrid>
              <a:tr h="370840">
                <a:tc>
                  <a:txBody>
                    <a:bodyPr/>
                    <a:lstStyle/>
                    <a:p>
                      <a:r>
                        <a:rPr lang="en-US" altLang="zh-CN" sz="1600" dirty="0">
                          <a:latin typeface="Calibri" panose="020F0502020204030204" pitchFamily="34" charset="0"/>
                          <a:ea typeface="Calibri" panose="020F0502020204030204" pitchFamily="34" charset="0"/>
                          <a:cs typeface="Calibri" panose="020F0502020204030204" pitchFamily="34" charset="0"/>
                        </a:rPr>
                        <a:t>1.</a:t>
                      </a:r>
                    </a:p>
                    <a:p>
                      <a:r>
                        <a:rPr lang="en-US" altLang="zh-CN" sz="1600" dirty="0">
                          <a:latin typeface="Calibri" panose="020F0502020204030204" pitchFamily="34" charset="0"/>
                          <a:ea typeface="Calibri" panose="020F0502020204030204" pitchFamily="34" charset="0"/>
                          <a:cs typeface="Calibri" panose="020F0502020204030204" pitchFamily="34" charset="0"/>
                        </a:rPr>
                        <a:t>2.</a:t>
                      </a:r>
                    </a:p>
                    <a:p>
                      <a:r>
                        <a:rPr lang="en-US" altLang="zh-CN" sz="1600" dirty="0">
                          <a:latin typeface="Calibri" panose="020F0502020204030204" pitchFamily="34" charset="0"/>
                          <a:ea typeface="Calibri" panose="020F0502020204030204" pitchFamily="34" charset="0"/>
                          <a:cs typeface="Calibri" panose="020F0502020204030204" pitchFamily="34" charset="0"/>
                        </a:rPr>
                        <a:t>3.</a:t>
                      </a:r>
                    </a:p>
                    <a:p>
                      <a:r>
                        <a:rPr lang="en-US" altLang="zh-CN" sz="1600" dirty="0">
                          <a:latin typeface="Calibri" panose="020F0502020204030204" pitchFamily="34" charset="0"/>
                          <a:ea typeface="Calibri" panose="020F0502020204030204" pitchFamily="34" charset="0"/>
                          <a:cs typeface="Calibri" panose="020F0502020204030204" pitchFamily="34" charset="0"/>
                        </a:rPr>
                        <a:t>4.</a:t>
                      </a:r>
                    </a:p>
                    <a:p>
                      <a:r>
                        <a:rPr lang="en-US" altLang="zh-CN" sz="1600" dirty="0">
                          <a:latin typeface="Calibri" panose="020F0502020204030204" pitchFamily="34" charset="0"/>
                          <a:ea typeface="Calibri" panose="020F0502020204030204" pitchFamily="34" charset="0"/>
                          <a:cs typeface="Calibri" panose="020F0502020204030204" pitchFamily="34" charset="0"/>
                        </a:rPr>
                        <a:t>5.</a:t>
                      </a:r>
                    </a:p>
                    <a:p>
                      <a:r>
                        <a:rPr lang="en-US" altLang="zh-CN" sz="1600" dirty="0">
                          <a:latin typeface="Calibri" panose="020F0502020204030204" pitchFamily="34" charset="0"/>
                          <a:ea typeface="Calibri" panose="020F0502020204030204" pitchFamily="34" charset="0"/>
                          <a:cs typeface="Calibri" panose="020F0502020204030204" pitchFamily="34" charset="0"/>
                        </a:rPr>
                        <a:t>6.</a:t>
                      </a:r>
                    </a:p>
                    <a:p>
                      <a:r>
                        <a:rPr lang="en-US" altLang="zh-CN" sz="1600" dirty="0">
                          <a:latin typeface="Calibri" panose="020F0502020204030204" pitchFamily="34" charset="0"/>
                          <a:ea typeface="Calibri" panose="020F0502020204030204" pitchFamily="34" charset="0"/>
                          <a:cs typeface="Calibri" panose="020F0502020204030204" pitchFamily="34" charset="0"/>
                        </a:rPr>
                        <a:t>7.</a:t>
                      </a:r>
                    </a:p>
                    <a:p>
                      <a:r>
                        <a:rPr lang="en-US" altLang="zh-CN" sz="1600" dirty="0">
                          <a:latin typeface="Calibri" panose="020F0502020204030204" pitchFamily="34" charset="0"/>
                          <a:ea typeface="Calibri" panose="020F0502020204030204" pitchFamily="34" charset="0"/>
                          <a:cs typeface="Calibri" panose="020F0502020204030204" pitchFamily="34" charset="0"/>
                        </a:rPr>
                        <a:t>8.</a:t>
                      </a:r>
                    </a:p>
                    <a:p>
                      <a:r>
                        <a:rPr lang="en-US" altLang="zh-CN" sz="1600" dirty="0">
                          <a:latin typeface="Calibri" panose="020F0502020204030204" pitchFamily="34" charset="0"/>
                          <a:ea typeface="Calibri" panose="020F0502020204030204" pitchFamily="34" charset="0"/>
                          <a:cs typeface="Calibri" panose="020F0502020204030204" pitchFamily="34" charset="0"/>
                        </a:rPr>
                        <a:t>9.</a:t>
                      </a:r>
                      <a:endParaRPr lang="zh-CN" altLang="en-US" sz="1600" dirty="0">
                        <a:latin typeface="Calibri" panose="020F0502020204030204" pitchFamily="34" charset="0"/>
                        <a:cs typeface="Calibri" panose="020F0502020204030204" pitchFamily="34" charset="0"/>
                      </a:endParaRPr>
                    </a:p>
                  </a:txBody>
                  <a:tcPr/>
                </a:tc>
                <a:tc>
                  <a:txBody>
                    <a:bodyPr/>
                    <a:lstStyle/>
                    <a:p>
                      <a:r>
                        <a:rPr lang="en-US" altLang="zh-CN" sz="1600" dirty="0">
                          <a:latin typeface="Calibri" panose="020F0502020204030204" pitchFamily="34" charset="0"/>
                          <a:ea typeface="Calibri" panose="020F0502020204030204" pitchFamily="34" charset="0"/>
                          <a:cs typeface="Calibri" panose="020F0502020204030204" pitchFamily="34" charset="0"/>
                        </a:rPr>
                        <a:t>int </a:t>
                      </a:r>
                      <a:r>
                        <a:rPr lang="en-US" altLang="zh-CN" sz="1600" dirty="0" err="1">
                          <a:latin typeface="Calibri" panose="020F0502020204030204" pitchFamily="34" charset="0"/>
                          <a:ea typeface="Calibri" panose="020F0502020204030204" pitchFamily="34" charset="0"/>
                          <a:cs typeface="Calibri" panose="020F0502020204030204" pitchFamily="34" charset="0"/>
                        </a:rPr>
                        <a:t>get_fmt</a:t>
                      </a:r>
                      <a:r>
                        <a:rPr lang="en-US" altLang="zh-CN" sz="1600" dirty="0">
                          <a:latin typeface="Calibri" panose="020F0502020204030204" pitchFamily="34" charset="0"/>
                          <a:ea typeface="Calibri" panose="020F0502020204030204" pitchFamily="34" charset="0"/>
                          <a:cs typeface="Calibri" panose="020F0502020204030204" pitchFamily="34" charset="0"/>
                        </a:rPr>
                        <a:t>(…) {</a:t>
                      </a:r>
                    </a:p>
                    <a:p>
                      <a:r>
                        <a:rPr lang="en-US" altLang="zh-CN" sz="1600" dirty="0">
                          <a:latin typeface="Calibri" panose="020F0502020204030204" pitchFamily="34" charset="0"/>
                          <a:ea typeface="Calibri" panose="020F0502020204030204" pitchFamily="34" charset="0"/>
                          <a:cs typeface="Calibri" panose="020F0502020204030204" pitchFamily="34" charset="0"/>
                        </a:rPr>
                        <a:t>    ……</a:t>
                      </a:r>
                    </a:p>
                    <a:p>
                      <a:r>
                        <a:rPr lang="en-US" altLang="zh-CN" sz="1600" dirty="0">
                          <a:latin typeface="Calibri" panose="020F0502020204030204" pitchFamily="34" charset="0"/>
                          <a:ea typeface="Calibri" panose="020F0502020204030204" pitchFamily="34" charset="0"/>
                          <a:cs typeface="Calibri" panose="020F0502020204030204" pitchFamily="34" charset="0"/>
                        </a:rPr>
                        <a:t>    struct </a:t>
                      </a:r>
                      <a:r>
                        <a:rPr lang="en-US" altLang="zh-CN" sz="1600" dirty="0" err="1">
                          <a:latin typeface="Calibri" panose="020F0502020204030204" pitchFamily="34" charset="0"/>
                          <a:ea typeface="Calibri" panose="020F0502020204030204" pitchFamily="34" charset="0"/>
                          <a:cs typeface="Calibri" panose="020F0502020204030204" pitchFamily="34" charset="0"/>
                        </a:rPr>
                        <a:t>fimc_dev</a:t>
                      </a:r>
                      <a:r>
                        <a:rPr lang="en-US" altLang="zh-CN" sz="1600" dirty="0">
                          <a:latin typeface="Calibri" panose="020F0502020204030204" pitchFamily="34" charset="0"/>
                          <a:ea typeface="Calibri" panose="020F0502020204030204" pitchFamily="34" charset="0"/>
                          <a:cs typeface="Calibri" panose="020F0502020204030204" pitchFamily="34" charset="0"/>
                        </a:rPr>
                        <a:t> *</a:t>
                      </a:r>
                      <a:r>
                        <a:rPr lang="en-US" altLang="zh-CN" sz="1600" b="0" dirty="0" err="1">
                          <a:solidFill>
                            <a:schemeClr val="tx1"/>
                          </a:solidFill>
                          <a:latin typeface="Calibri" panose="020F0502020204030204" pitchFamily="34" charset="0"/>
                          <a:ea typeface="Calibri" panose="020F0502020204030204" pitchFamily="34" charset="0"/>
                          <a:cs typeface="Calibri" panose="020F0502020204030204" pitchFamily="34" charset="0"/>
                        </a:rPr>
                        <a:t>fimc</a:t>
                      </a:r>
                      <a:r>
                        <a:rPr lang="en-US" altLang="zh-CN" sz="1600" b="0" dirty="0">
                          <a:solidFill>
                            <a:schemeClr val="tx1"/>
                          </a:solidFill>
                          <a:latin typeface="Calibri" panose="020F0502020204030204" pitchFamily="34" charset="0"/>
                          <a:ea typeface="Calibri" panose="020F0502020204030204" pitchFamily="34" charset="0"/>
                          <a:cs typeface="Calibri" panose="020F0502020204030204" pitchFamily="34" charset="0"/>
                        </a:rPr>
                        <a:t> = </a:t>
                      </a:r>
                      <a:r>
                        <a:rPr lang="en-US" altLang="zh-CN" sz="1600" b="0" dirty="0" err="1">
                          <a:solidFill>
                            <a:schemeClr val="tx1"/>
                          </a:solidFill>
                          <a:latin typeface="Calibri" panose="020F0502020204030204" pitchFamily="34" charset="0"/>
                          <a:ea typeface="Calibri" panose="020F0502020204030204" pitchFamily="34" charset="0"/>
                          <a:cs typeface="Calibri" panose="020F0502020204030204" pitchFamily="34" charset="0"/>
                        </a:rPr>
                        <a:t>sd</a:t>
                      </a:r>
                      <a:r>
                        <a:rPr lang="en-US" altLang="zh-CN" sz="1600" b="0" dirty="0">
                          <a:solidFill>
                            <a:schemeClr val="tx1"/>
                          </a:solidFill>
                          <a:latin typeface="Calibri" panose="020F0502020204030204" pitchFamily="34" charset="0"/>
                          <a:ea typeface="Calibri" panose="020F0502020204030204" pitchFamily="34" charset="0"/>
                          <a:cs typeface="Calibri" panose="020F0502020204030204" pitchFamily="34" charset="0"/>
                        </a:rPr>
                        <a:t>-&gt;</a:t>
                      </a:r>
                      <a:r>
                        <a:rPr lang="en-US" altLang="zh-CN" sz="1600" b="0" dirty="0" err="1">
                          <a:solidFill>
                            <a:schemeClr val="tx1"/>
                          </a:solidFill>
                          <a:latin typeface="Calibri" panose="020F0502020204030204" pitchFamily="34" charset="0"/>
                          <a:ea typeface="Calibri" panose="020F0502020204030204" pitchFamily="34" charset="0"/>
                          <a:cs typeface="Calibri" panose="020F0502020204030204" pitchFamily="34" charset="0"/>
                        </a:rPr>
                        <a:t>dev_priv</a:t>
                      </a:r>
                      <a:r>
                        <a:rPr lang="en-US" altLang="zh-CN" sz="16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r>
                        <a:rPr lang="en-US" altLang="zh-CN" sz="1600" dirty="0">
                          <a:latin typeface="Calibri" panose="020F0502020204030204" pitchFamily="34" charset="0"/>
                          <a:ea typeface="Calibri" panose="020F0502020204030204" pitchFamily="34" charset="0"/>
                          <a:cs typeface="Calibri" panose="020F0502020204030204" pitchFamily="34" charset="0"/>
                        </a:rPr>
                        <a:t>    struct </a:t>
                      </a:r>
                      <a:r>
                        <a:rPr lang="en-US" altLang="zh-CN" sz="1600" dirty="0" err="1">
                          <a:latin typeface="Calibri" panose="020F0502020204030204" pitchFamily="34" charset="0"/>
                          <a:ea typeface="Calibri" panose="020F0502020204030204" pitchFamily="34" charset="0"/>
                          <a:cs typeface="Calibri" panose="020F0502020204030204" pitchFamily="34" charset="0"/>
                        </a:rPr>
                        <a:t>fimc_ctx</a:t>
                      </a:r>
                      <a:r>
                        <a:rPr lang="en-US" altLang="zh-CN" sz="1600" dirty="0">
                          <a:latin typeface="Calibri" panose="020F0502020204030204" pitchFamily="34" charset="0"/>
                          <a:ea typeface="Calibri" panose="020F0502020204030204" pitchFamily="34" charset="0"/>
                          <a:cs typeface="Calibri" panose="020F0502020204030204" pitchFamily="34" charset="0"/>
                        </a:rPr>
                        <a:t> *</a:t>
                      </a:r>
                      <a:r>
                        <a:rPr lang="en-US" altLang="zh-CN" sz="1600" dirty="0" err="1">
                          <a:latin typeface="Calibri" panose="020F0502020204030204" pitchFamily="34" charset="0"/>
                          <a:ea typeface="Calibri" panose="020F0502020204030204" pitchFamily="34" charset="0"/>
                          <a:cs typeface="Calibri" panose="020F0502020204030204" pitchFamily="34" charset="0"/>
                        </a:rPr>
                        <a:t>ctx</a:t>
                      </a:r>
                      <a:r>
                        <a:rPr lang="en-US" altLang="zh-CN" sz="1600" dirty="0">
                          <a:latin typeface="Calibri" panose="020F0502020204030204" pitchFamily="34" charset="0"/>
                          <a:ea typeface="Calibri" panose="020F0502020204030204" pitchFamily="34" charset="0"/>
                          <a:cs typeface="Calibri" panose="020F0502020204030204" pitchFamily="34" charset="0"/>
                        </a:rPr>
                        <a:t>; </a:t>
                      </a:r>
                    </a:p>
                    <a:p>
                      <a:r>
                        <a:rPr lang="en-US" altLang="zh-CN" sz="1600" dirty="0">
                          <a:latin typeface="Calibri" panose="020F0502020204030204" pitchFamily="34" charset="0"/>
                          <a:ea typeface="Calibri" panose="020F0502020204030204" pitchFamily="34" charset="0"/>
                          <a:cs typeface="Calibri" panose="020F0502020204030204" pitchFamily="34" charset="0"/>
                        </a:rPr>
                        <a:t>    </a:t>
                      </a:r>
                      <a:r>
                        <a:rPr lang="en-US" altLang="zh-CN" sz="1600" dirty="0" err="1">
                          <a:latin typeface="Calibri" panose="020F0502020204030204" pitchFamily="34" charset="0"/>
                          <a:ea typeface="Calibri" panose="020F0502020204030204" pitchFamily="34" charset="0"/>
                          <a:cs typeface="Calibri" panose="020F0502020204030204" pitchFamily="34" charset="0"/>
                        </a:rPr>
                        <a:t>mutex_lock</a:t>
                      </a:r>
                      <a:r>
                        <a:rPr lang="en-US" altLang="zh-CN" sz="1600" dirty="0">
                          <a:latin typeface="Calibri" panose="020F0502020204030204" pitchFamily="34" charset="0"/>
                          <a:ea typeface="Calibri" panose="020F0502020204030204" pitchFamily="34" charset="0"/>
                          <a:cs typeface="Calibri" panose="020F0502020204030204" pitchFamily="34" charset="0"/>
                        </a:rPr>
                        <a:t>(&amp;</a:t>
                      </a:r>
                      <a:r>
                        <a:rPr lang="en-US" altLang="zh-CN" sz="1600" dirty="0" err="1">
                          <a:latin typeface="Calibri" panose="020F0502020204030204" pitchFamily="34" charset="0"/>
                          <a:ea typeface="Calibri" panose="020F0502020204030204" pitchFamily="34" charset="0"/>
                          <a:cs typeface="Calibri" panose="020F0502020204030204" pitchFamily="34" charset="0"/>
                        </a:rPr>
                        <a:t>fimc</a:t>
                      </a:r>
                      <a:r>
                        <a:rPr lang="en-US" altLang="zh-CN" sz="1600" dirty="0">
                          <a:latin typeface="Calibri" panose="020F0502020204030204" pitchFamily="34" charset="0"/>
                          <a:ea typeface="Calibri" panose="020F0502020204030204" pitchFamily="34" charset="0"/>
                          <a:cs typeface="Calibri" panose="020F0502020204030204" pitchFamily="34" charset="0"/>
                        </a:rPr>
                        <a:t>-&gt;lock);</a:t>
                      </a:r>
                    </a:p>
                    <a:p>
                      <a:r>
                        <a:rPr lang="en-US" altLang="zh-CN" sz="1600" dirty="0">
                          <a:latin typeface="Calibri" panose="020F0502020204030204" pitchFamily="34" charset="0"/>
                          <a:ea typeface="Calibri" panose="020F0502020204030204" pitchFamily="34" charset="0"/>
                          <a:cs typeface="Calibri" panose="020F0502020204030204" pitchFamily="34" charset="0"/>
                        </a:rPr>
                        <a:t>    </a:t>
                      </a:r>
                      <a:r>
                        <a:rPr lang="en-US" altLang="zh-CN" sz="1600" dirty="0" err="1">
                          <a:latin typeface="Calibri" panose="020F0502020204030204" pitchFamily="34" charset="0"/>
                          <a:ea typeface="Calibri" panose="020F0502020204030204" pitchFamily="34" charset="0"/>
                          <a:cs typeface="Calibri" panose="020F0502020204030204" pitchFamily="34" charset="0"/>
                        </a:rPr>
                        <a:t>ctx</a:t>
                      </a:r>
                      <a:r>
                        <a:rPr lang="en-US" altLang="zh-CN" sz="1600" dirty="0">
                          <a:latin typeface="Calibri" panose="020F0502020204030204" pitchFamily="34" charset="0"/>
                          <a:ea typeface="Calibri" panose="020F0502020204030204" pitchFamily="34" charset="0"/>
                          <a:cs typeface="Calibri" panose="020F0502020204030204" pitchFamily="34" charset="0"/>
                        </a:rPr>
                        <a:t> = (&amp;</a:t>
                      </a:r>
                      <a:r>
                        <a:rPr lang="en-US" altLang="zh-CN" sz="1600" dirty="0" err="1">
                          <a:latin typeface="Calibri" panose="020F0502020204030204" pitchFamily="34" charset="0"/>
                          <a:ea typeface="Calibri" panose="020F0502020204030204" pitchFamily="34" charset="0"/>
                          <a:cs typeface="Calibri" panose="020F0502020204030204" pitchFamily="34" charset="0"/>
                        </a:rPr>
                        <a:t>fimc</a:t>
                      </a:r>
                      <a:r>
                        <a:rPr lang="en-US" altLang="zh-CN" sz="1600" dirty="0">
                          <a:latin typeface="Calibri" panose="020F0502020204030204" pitchFamily="34" charset="0"/>
                          <a:ea typeface="Calibri" panose="020F0502020204030204" pitchFamily="34" charset="0"/>
                          <a:cs typeface="Calibri" panose="020F0502020204030204" pitchFamily="34" charset="0"/>
                        </a:rPr>
                        <a:t>-&gt;</a:t>
                      </a:r>
                      <a:r>
                        <a:rPr lang="en-US" altLang="zh-CN" sz="1600" dirty="0" err="1">
                          <a:latin typeface="Calibri" panose="020F0502020204030204" pitchFamily="34" charset="0"/>
                          <a:ea typeface="Calibri" panose="020F0502020204030204" pitchFamily="34" charset="0"/>
                          <a:cs typeface="Calibri" panose="020F0502020204030204" pitchFamily="34" charset="0"/>
                        </a:rPr>
                        <a:t>vid_cap</a:t>
                      </a:r>
                      <a:r>
                        <a:rPr lang="en-US" altLang="zh-CN" sz="1600" dirty="0">
                          <a:latin typeface="Calibri" panose="020F0502020204030204" pitchFamily="34" charset="0"/>
                          <a:ea typeface="Calibri" panose="020F0502020204030204" pitchFamily="34" charset="0"/>
                          <a:cs typeface="Calibri" panose="020F0502020204030204" pitchFamily="34" charset="0"/>
                        </a:rPr>
                        <a:t>)-&gt;</a:t>
                      </a:r>
                      <a:r>
                        <a:rPr lang="en-US" altLang="zh-CN" sz="1600" dirty="0" err="1">
                          <a:latin typeface="Calibri" panose="020F0502020204030204" pitchFamily="34" charset="0"/>
                          <a:ea typeface="Calibri" panose="020F0502020204030204" pitchFamily="34" charset="0"/>
                          <a:cs typeface="Calibri" panose="020F0502020204030204" pitchFamily="34" charset="0"/>
                        </a:rPr>
                        <a:t>ctx</a:t>
                      </a:r>
                      <a:r>
                        <a:rPr lang="en-US" altLang="zh-CN" sz="1600" dirty="0">
                          <a:latin typeface="Calibri" panose="020F0502020204030204" pitchFamily="34" charset="0"/>
                          <a:ea typeface="Calibri" panose="020F0502020204030204" pitchFamily="34" charset="0"/>
                          <a:cs typeface="Calibri" panose="020F0502020204030204" pitchFamily="34" charset="0"/>
                        </a:rPr>
                        <a:t>;</a:t>
                      </a:r>
                    </a:p>
                    <a:p>
                      <a:r>
                        <a:rPr lang="en-US" altLang="zh-CN" sz="1600" dirty="0">
                          <a:latin typeface="Calibri" panose="020F0502020204030204" pitchFamily="34" charset="0"/>
                          <a:ea typeface="Calibri" panose="020F0502020204030204" pitchFamily="34" charset="0"/>
                          <a:cs typeface="Calibri" panose="020F0502020204030204" pitchFamily="34" charset="0"/>
                        </a:rPr>
                        <a:t>    </a:t>
                      </a:r>
                      <a:r>
                        <a:rPr lang="en-US" altLang="zh-CN" sz="1600" dirty="0" err="1">
                          <a:latin typeface="Calibri" panose="020F0502020204030204" pitchFamily="34" charset="0"/>
                          <a:ea typeface="Calibri" panose="020F0502020204030204" pitchFamily="34" charset="0"/>
                          <a:cs typeface="Calibri" panose="020F0502020204030204" pitchFamily="34" charset="0"/>
                        </a:rPr>
                        <a:t>mutex_unlock</a:t>
                      </a:r>
                      <a:r>
                        <a:rPr lang="en-US" altLang="zh-CN" sz="1600" dirty="0">
                          <a:latin typeface="Calibri" panose="020F0502020204030204" pitchFamily="34" charset="0"/>
                          <a:ea typeface="Calibri" panose="020F0502020204030204" pitchFamily="34" charset="0"/>
                          <a:cs typeface="Calibri" panose="020F0502020204030204" pitchFamily="34" charset="0"/>
                        </a:rPr>
                        <a:t>(&amp;</a:t>
                      </a:r>
                      <a:r>
                        <a:rPr lang="en-US" altLang="zh-CN" sz="1600" dirty="0" err="1">
                          <a:latin typeface="Calibri" panose="020F0502020204030204" pitchFamily="34" charset="0"/>
                          <a:ea typeface="Calibri" panose="020F0502020204030204" pitchFamily="34" charset="0"/>
                          <a:cs typeface="Calibri" panose="020F0502020204030204" pitchFamily="34" charset="0"/>
                        </a:rPr>
                        <a:t>fimc</a:t>
                      </a:r>
                      <a:r>
                        <a:rPr lang="en-US" altLang="zh-CN" sz="1600" dirty="0">
                          <a:latin typeface="Calibri" panose="020F0502020204030204" pitchFamily="34" charset="0"/>
                          <a:ea typeface="Calibri" panose="020F0502020204030204" pitchFamily="34" charset="0"/>
                          <a:cs typeface="Calibri" panose="020F0502020204030204" pitchFamily="34" charset="0"/>
                        </a:rPr>
                        <a:t>-&gt;lock);</a:t>
                      </a:r>
                    </a:p>
                    <a:p>
                      <a:r>
                        <a:rPr lang="en-US" altLang="zh-CN" sz="1600" dirty="0">
                          <a:latin typeface="Calibri" panose="020F0502020204030204" pitchFamily="34" charset="0"/>
                          <a:ea typeface="Calibri" panose="020F0502020204030204" pitchFamily="34" charset="0"/>
                          <a:cs typeface="Calibri" panose="020F0502020204030204" pitchFamily="34" charset="0"/>
                        </a:rPr>
                        <a:t>    ……</a:t>
                      </a:r>
                    </a:p>
                    <a:p>
                      <a:r>
                        <a:rPr lang="en-US" altLang="zh-CN" sz="1600" dirty="0">
                          <a:latin typeface="Calibri" panose="020F0502020204030204" pitchFamily="34" charset="0"/>
                          <a:ea typeface="Calibri" panose="020F0502020204030204" pitchFamily="34" charset="0"/>
                          <a:cs typeface="Calibri" panose="020F0502020204030204" pitchFamily="34" charset="0"/>
                        </a:rPr>
                        <a:t>}</a:t>
                      </a:r>
                      <a:endParaRPr lang="zh-CN" alt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64128330"/>
                  </a:ext>
                </a:extLst>
              </a:tr>
            </a:tbl>
          </a:graphicData>
        </a:graphic>
      </p:graphicFrame>
      <p:sp>
        <p:nvSpPr>
          <p:cNvPr id="8" name="椭圆 7">
            <a:extLst>
              <a:ext uri="{FF2B5EF4-FFF2-40B4-BE49-F238E27FC236}">
                <a16:creationId xmlns:a16="http://schemas.microsoft.com/office/drawing/2014/main" id="{6CA02B5B-46F8-B9EC-4B4F-4D32CA0C187A}"/>
              </a:ext>
            </a:extLst>
          </p:cNvPr>
          <p:cNvSpPr/>
          <p:nvPr/>
        </p:nvSpPr>
        <p:spPr>
          <a:xfrm>
            <a:off x="5233159" y="3032565"/>
            <a:ext cx="522058" cy="522058"/>
          </a:xfrm>
          <a:prstGeom prst="ellipse">
            <a:avLst/>
          </a:prstGeom>
          <a:solidFill>
            <a:schemeClr val="tx2">
              <a:lumMod val="20000"/>
              <a:lumOff val="80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
        <p:nvSpPr>
          <p:cNvPr id="9" name="椭圆 8">
            <a:extLst>
              <a:ext uri="{FF2B5EF4-FFF2-40B4-BE49-F238E27FC236}">
                <a16:creationId xmlns:a16="http://schemas.microsoft.com/office/drawing/2014/main" id="{4B11BAFF-DBD0-8F5A-03CC-8B1CC1632F74}"/>
              </a:ext>
            </a:extLst>
          </p:cNvPr>
          <p:cNvSpPr/>
          <p:nvPr/>
        </p:nvSpPr>
        <p:spPr>
          <a:xfrm>
            <a:off x="6277275" y="3032565"/>
            <a:ext cx="522058" cy="522058"/>
          </a:xfrm>
          <a:prstGeom prst="ellipse">
            <a:avLst/>
          </a:prstGeom>
          <a:solidFill>
            <a:schemeClr val="tx2">
              <a:lumMod val="20000"/>
              <a:lumOff val="8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
        <p:nvSpPr>
          <p:cNvPr id="10" name="椭圆 9">
            <a:extLst>
              <a:ext uri="{FF2B5EF4-FFF2-40B4-BE49-F238E27FC236}">
                <a16:creationId xmlns:a16="http://schemas.microsoft.com/office/drawing/2014/main" id="{9F46465B-D8EF-B23B-13F7-6B1680AF53DC}"/>
              </a:ext>
            </a:extLst>
          </p:cNvPr>
          <p:cNvSpPr/>
          <p:nvPr/>
        </p:nvSpPr>
        <p:spPr>
          <a:xfrm>
            <a:off x="5233159" y="3849892"/>
            <a:ext cx="522058" cy="522058"/>
          </a:xfrm>
          <a:prstGeom prst="ellipse">
            <a:avLst/>
          </a:prstGeom>
          <a:solidFill>
            <a:schemeClr val="tx2">
              <a:lumMod val="20000"/>
              <a:lumOff val="80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ctx</a:t>
            </a:r>
            <a:endParaRPr kumimoji="0" lang="zh-CN" altLang="en-US" sz="16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
        <p:nvSpPr>
          <p:cNvPr id="11" name="椭圆 10">
            <a:extLst>
              <a:ext uri="{FF2B5EF4-FFF2-40B4-BE49-F238E27FC236}">
                <a16:creationId xmlns:a16="http://schemas.microsoft.com/office/drawing/2014/main" id="{79DFC079-A1D2-A080-19C0-7FFD3B20B04C}"/>
              </a:ext>
            </a:extLst>
          </p:cNvPr>
          <p:cNvSpPr/>
          <p:nvPr/>
        </p:nvSpPr>
        <p:spPr>
          <a:xfrm>
            <a:off x="5755217" y="2215238"/>
            <a:ext cx="522058" cy="522058"/>
          </a:xfrm>
          <a:prstGeom prst="ellipse">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fimc</a:t>
            </a:r>
            <a:endParaRPr kumimoji="0" lang="zh-CN" altLang="en-US" sz="16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
        <p:nvSpPr>
          <p:cNvPr id="12" name="椭圆 11">
            <a:extLst>
              <a:ext uri="{FF2B5EF4-FFF2-40B4-BE49-F238E27FC236}">
                <a16:creationId xmlns:a16="http://schemas.microsoft.com/office/drawing/2014/main" id="{FD3FBFFC-6B32-6547-C895-A1418462ADCA}"/>
              </a:ext>
            </a:extLst>
          </p:cNvPr>
          <p:cNvSpPr/>
          <p:nvPr/>
        </p:nvSpPr>
        <p:spPr>
          <a:xfrm>
            <a:off x="5755217" y="1397911"/>
            <a:ext cx="522058" cy="522058"/>
          </a:xfrm>
          <a:prstGeom prst="ellipse">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sd</a:t>
            </a:r>
            <a:endParaRPr kumimoji="0" lang="zh-CN" altLang="en-US" sz="16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
        <p:nvSpPr>
          <p:cNvPr id="13" name="文本框 12">
            <a:extLst>
              <a:ext uri="{FF2B5EF4-FFF2-40B4-BE49-F238E27FC236}">
                <a16:creationId xmlns:a16="http://schemas.microsoft.com/office/drawing/2014/main" id="{140F0D5C-74E2-8E9D-3F04-98F9C086E881}"/>
              </a:ext>
            </a:extLst>
          </p:cNvPr>
          <p:cNvSpPr txBox="1"/>
          <p:nvPr/>
        </p:nvSpPr>
        <p:spPr>
          <a:xfrm>
            <a:off x="5494188" y="1428093"/>
            <a:ext cx="36099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a:t>
            </a:r>
            <a:r>
              <a:rPr kumimoji="0" lang="en-US" altLang="zh-CN" sz="1600" b="0" i="0" u="none" strike="noStrike" kern="1200" cap="none" spc="0" normalizeH="0" baseline="-2500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1</a:t>
            </a:r>
            <a:endParaRPr kumimoji="0" lang="zh-CN" altLang="en-US" sz="1600" b="0" i="0" u="none" strike="noStrike" kern="1200" cap="none" spc="0" normalizeH="0" baseline="-25000" noProof="0" dirty="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
        <p:nvSpPr>
          <p:cNvPr id="14" name="文本框 13">
            <a:extLst>
              <a:ext uri="{FF2B5EF4-FFF2-40B4-BE49-F238E27FC236}">
                <a16:creationId xmlns:a16="http://schemas.microsoft.com/office/drawing/2014/main" id="{44AA34E9-3780-015B-A774-B1A7A456EBCF}"/>
              </a:ext>
            </a:extLst>
          </p:cNvPr>
          <p:cNvSpPr txBox="1"/>
          <p:nvPr/>
        </p:nvSpPr>
        <p:spPr>
          <a:xfrm>
            <a:off x="6196218" y="2292568"/>
            <a:ext cx="36099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a:t>
            </a:r>
            <a:r>
              <a:rPr kumimoji="0" lang="en-US" altLang="zh-CN" sz="1600" b="0" i="0" u="none" strike="noStrike" kern="1200" cap="none" spc="0" normalizeH="0" baseline="-2500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2</a:t>
            </a:r>
            <a:endParaRPr kumimoji="0" lang="zh-CN" altLang="en-US" sz="1600" b="0" i="0" u="none" strike="noStrike" kern="1200" cap="none" spc="0" normalizeH="0" baseline="-25000" noProof="0" dirty="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
        <p:nvSpPr>
          <p:cNvPr id="15" name="文本框 14">
            <a:extLst>
              <a:ext uri="{FF2B5EF4-FFF2-40B4-BE49-F238E27FC236}">
                <a16:creationId xmlns:a16="http://schemas.microsoft.com/office/drawing/2014/main" id="{01F76124-E893-6474-0BE7-99AB499669EB}"/>
              </a:ext>
            </a:extLst>
          </p:cNvPr>
          <p:cNvSpPr txBox="1"/>
          <p:nvPr/>
        </p:nvSpPr>
        <p:spPr>
          <a:xfrm>
            <a:off x="5655250" y="3094909"/>
            <a:ext cx="36099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a:t>
            </a:r>
            <a:r>
              <a:rPr kumimoji="0" lang="en-US" altLang="zh-CN" sz="1600" b="0" i="0" u="none" strike="noStrike" kern="1200" cap="none" spc="0" normalizeH="0" baseline="-2500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3</a:t>
            </a:r>
            <a:endParaRPr kumimoji="0" lang="zh-CN" altLang="en-US" sz="1600" b="0" i="0" u="none" strike="noStrike" kern="1200" cap="none" spc="0" normalizeH="0" baseline="-25000" noProof="0" dirty="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
        <p:nvSpPr>
          <p:cNvPr id="16" name="文本框 15">
            <a:extLst>
              <a:ext uri="{FF2B5EF4-FFF2-40B4-BE49-F238E27FC236}">
                <a16:creationId xmlns:a16="http://schemas.microsoft.com/office/drawing/2014/main" id="{FD9021A5-D052-DAB6-ECB7-295C9D0F54C5}"/>
              </a:ext>
            </a:extLst>
          </p:cNvPr>
          <p:cNvSpPr txBox="1"/>
          <p:nvPr/>
        </p:nvSpPr>
        <p:spPr>
          <a:xfrm>
            <a:off x="4921883" y="3941644"/>
            <a:ext cx="36099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a:t>
            </a:r>
            <a:r>
              <a:rPr kumimoji="0" lang="en-US" altLang="zh-CN" sz="1600" b="0" i="0" u="none" strike="noStrike" kern="1200" cap="none" spc="0" normalizeH="0" baseline="-2500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5</a:t>
            </a:r>
            <a:endParaRPr kumimoji="0" lang="zh-CN" altLang="en-US" sz="1600" b="0" i="0" u="none" strike="noStrike" kern="1200" cap="none" spc="0" normalizeH="0" baseline="-25000" noProof="0" dirty="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
        <p:nvSpPr>
          <p:cNvPr id="17" name="文本框 16">
            <a:extLst>
              <a:ext uri="{FF2B5EF4-FFF2-40B4-BE49-F238E27FC236}">
                <a16:creationId xmlns:a16="http://schemas.microsoft.com/office/drawing/2014/main" id="{4728A192-A3A4-5521-FC59-BFACB4493AEA}"/>
              </a:ext>
            </a:extLst>
          </p:cNvPr>
          <p:cNvSpPr txBox="1"/>
          <p:nvPr/>
        </p:nvSpPr>
        <p:spPr>
          <a:xfrm>
            <a:off x="6015720" y="3094909"/>
            <a:ext cx="36099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a:t>
            </a:r>
            <a:r>
              <a:rPr kumimoji="0" lang="en-US" altLang="zh-CN" sz="1600" b="0" i="0" u="none" strike="noStrike" kern="1200" cap="none" spc="0" normalizeH="0" baseline="-2500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4</a:t>
            </a:r>
            <a:endParaRPr kumimoji="0" lang="zh-CN" altLang="en-US" sz="1600" b="0" i="0" u="none" strike="noStrike" kern="1200" cap="none" spc="0" normalizeH="0" baseline="-25000" noProof="0" dirty="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cxnSp>
        <p:nvCxnSpPr>
          <p:cNvPr id="19" name="直接箭头连接符 18">
            <a:extLst>
              <a:ext uri="{FF2B5EF4-FFF2-40B4-BE49-F238E27FC236}">
                <a16:creationId xmlns:a16="http://schemas.microsoft.com/office/drawing/2014/main" id="{899B0761-8C5B-70DA-7F5B-22453E85FB8A}"/>
              </a:ext>
            </a:extLst>
          </p:cNvPr>
          <p:cNvCxnSpPr>
            <a:stCxn id="12" idx="4"/>
            <a:endCxn id="11" idx="0"/>
          </p:cNvCxnSpPr>
          <p:nvPr/>
        </p:nvCxnSpPr>
        <p:spPr>
          <a:xfrm>
            <a:off x="6016246" y="1919969"/>
            <a:ext cx="0" cy="2952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8B22808-BA35-6530-F366-E636FCF9256A}"/>
              </a:ext>
            </a:extLst>
          </p:cNvPr>
          <p:cNvCxnSpPr>
            <a:stCxn id="11" idx="4"/>
            <a:endCxn id="8" idx="0"/>
          </p:cNvCxnSpPr>
          <p:nvPr/>
        </p:nvCxnSpPr>
        <p:spPr>
          <a:xfrm flipH="1">
            <a:off x="5494188" y="2737296"/>
            <a:ext cx="522058" cy="29526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61B24DEA-443A-8D86-BE5E-C78C35BD0BD4}"/>
              </a:ext>
            </a:extLst>
          </p:cNvPr>
          <p:cNvCxnSpPr>
            <a:stCxn id="11" idx="4"/>
            <a:endCxn id="9" idx="0"/>
          </p:cNvCxnSpPr>
          <p:nvPr/>
        </p:nvCxnSpPr>
        <p:spPr>
          <a:xfrm>
            <a:off x="6016246" y="2737296"/>
            <a:ext cx="522058" cy="295269"/>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F8EF21BB-7955-AD8E-4AF9-36A434081704}"/>
              </a:ext>
            </a:extLst>
          </p:cNvPr>
          <p:cNvCxnSpPr>
            <a:stCxn id="8" idx="4"/>
            <a:endCxn id="10" idx="0"/>
          </p:cNvCxnSpPr>
          <p:nvPr/>
        </p:nvCxnSpPr>
        <p:spPr>
          <a:xfrm>
            <a:off x="5494188" y="3554623"/>
            <a:ext cx="0" cy="29526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9C58C197-D57F-A265-DF77-A446EF99B4B8}"/>
              </a:ext>
            </a:extLst>
          </p:cNvPr>
          <p:cNvSpPr txBox="1"/>
          <p:nvPr/>
        </p:nvSpPr>
        <p:spPr>
          <a:xfrm>
            <a:off x="5004048" y="1869262"/>
            <a:ext cx="92903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i="0" u="none" strike="noStrike" kern="1200" cap="none" spc="0" normalizeH="0" baseline="0" noProof="0" dirty="0" err="1">
                <a:ln>
                  <a:noFill/>
                </a:ln>
                <a:effectLst/>
                <a:uLnTx/>
                <a:uFillTx/>
                <a:latin typeface="Calibri" panose="020F0502020204030204" pitchFamily="34" charset="0"/>
                <a:ea typeface="Calibri" panose="020F0502020204030204" pitchFamily="34" charset="0"/>
                <a:cs typeface="Calibri" panose="020F0502020204030204" pitchFamily="34" charset="0"/>
              </a:rPr>
              <a:t>dev_priv</a:t>
            </a:r>
            <a:endParaRPr kumimoji="0" lang="zh-CN" altLang="en-US" sz="1600" i="0" u="none" strike="noStrike" kern="1200" cap="none" spc="0" normalizeH="0" baseline="0" noProof="0" dirty="0">
              <a:ln>
                <a:noFill/>
              </a:ln>
              <a:effectLst/>
              <a:uLnTx/>
              <a:uFillTx/>
              <a:latin typeface="Calibri" panose="020F0502020204030204" pitchFamily="34" charset="0"/>
              <a:ea typeface="宋体" panose="02010600030101010101" pitchFamily="2" charset="-122"/>
              <a:cs typeface="Calibri" panose="020F0502020204030204" pitchFamily="34" charset="0"/>
            </a:endParaRPr>
          </a:p>
        </p:txBody>
      </p:sp>
      <p:sp>
        <p:nvSpPr>
          <p:cNvPr id="27" name="文本框 26">
            <a:extLst>
              <a:ext uri="{FF2B5EF4-FFF2-40B4-BE49-F238E27FC236}">
                <a16:creationId xmlns:a16="http://schemas.microsoft.com/office/drawing/2014/main" id="{F3CCBC98-BFDB-AF18-873A-308E098EF6A4}"/>
              </a:ext>
            </a:extLst>
          </p:cNvPr>
          <p:cNvSpPr txBox="1"/>
          <p:nvPr/>
        </p:nvSpPr>
        <p:spPr>
          <a:xfrm>
            <a:off x="4930933" y="2598548"/>
            <a:ext cx="82413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vid_cap</a:t>
            </a:r>
            <a:endParaRPr kumimoji="0" lang="zh-CN" altLang="en-US" sz="16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
        <p:nvSpPr>
          <p:cNvPr id="28" name="文本框 27">
            <a:extLst>
              <a:ext uri="{FF2B5EF4-FFF2-40B4-BE49-F238E27FC236}">
                <a16:creationId xmlns:a16="http://schemas.microsoft.com/office/drawing/2014/main" id="{9CE6F8D0-3EFE-BE8D-A01B-D61BDAD2F94E}"/>
              </a:ext>
            </a:extLst>
          </p:cNvPr>
          <p:cNvSpPr txBox="1"/>
          <p:nvPr/>
        </p:nvSpPr>
        <p:spPr>
          <a:xfrm>
            <a:off x="6284554" y="2628599"/>
            <a:ext cx="51969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lock</a:t>
            </a:r>
            <a:endParaRPr kumimoji="0" lang="zh-CN" altLang="en-US" sz="16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
        <p:nvSpPr>
          <p:cNvPr id="29" name="文本框 28">
            <a:extLst>
              <a:ext uri="{FF2B5EF4-FFF2-40B4-BE49-F238E27FC236}">
                <a16:creationId xmlns:a16="http://schemas.microsoft.com/office/drawing/2014/main" id="{743840E6-4AB6-49A9-0292-2076AE008C84}"/>
              </a:ext>
            </a:extLst>
          </p:cNvPr>
          <p:cNvSpPr txBox="1"/>
          <p:nvPr/>
        </p:nvSpPr>
        <p:spPr>
          <a:xfrm>
            <a:off x="4933366" y="3496034"/>
            <a:ext cx="42832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ctx</a:t>
            </a:r>
            <a:endParaRPr kumimoji="0" lang="zh-CN" altLang="en-US" sz="16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Tree>
    <p:custDataLst>
      <p:tags r:id="rId1"/>
    </p:custDataLst>
    <p:extLst>
      <p:ext uri="{BB962C8B-B14F-4D97-AF65-F5344CB8AC3E}">
        <p14:creationId xmlns:p14="http://schemas.microsoft.com/office/powerpoint/2010/main" val="3353420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95486"/>
            <a:ext cx="8424936" cy="583574"/>
          </a:xfrm>
        </p:spPr>
        <p:txBody>
          <a:bodyPr>
            <a:normAutofit fontScale="90000"/>
          </a:bodyPr>
          <a:lstStyle/>
          <a:p>
            <a:r>
              <a:rPr lang="en-US" altLang="zh-CN" sz="3600" cap="none" dirty="0">
                <a:latin typeface="Arial" pitchFamily="34" charset="0"/>
                <a:cs typeface="Arial" pitchFamily="34" charset="0"/>
              </a:rPr>
              <a:t>Feld-aware mining method</a:t>
            </a:r>
          </a:p>
        </p:txBody>
      </p:sp>
      <p:sp>
        <p:nvSpPr>
          <p:cNvPr id="3" name="内容占位符 2"/>
          <p:cNvSpPr>
            <a:spLocks noGrp="1"/>
          </p:cNvSpPr>
          <p:nvPr>
            <p:ph sz="quarter" idx="1"/>
          </p:nvPr>
        </p:nvSpPr>
        <p:spPr>
          <a:xfrm>
            <a:off x="251520" y="897564"/>
            <a:ext cx="8496944" cy="3957900"/>
          </a:xfrm>
        </p:spPr>
        <p:txBody>
          <a:bodyPr>
            <a:normAutofit/>
          </a:bodyPr>
          <a:lstStyle/>
          <a:p>
            <a:r>
              <a:rPr lang="en-US" altLang="zh-CN" dirty="0">
                <a:latin typeface="Arial" pitchFamily="34" charset="0"/>
                <a:cs typeface="Arial" pitchFamily="34" charset="0"/>
              </a:rPr>
              <a:t>Locking-rule mining</a:t>
            </a:r>
          </a:p>
          <a:p>
            <a:pPr lvl="1"/>
            <a:r>
              <a:rPr lang="en-US" altLang="zh-CN" dirty="0">
                <a:latin typeface="Arial" pitchFamily="34" charset="0"/>
                <a:cs typeface="Arial" pitchFamily="34" charset="0"/>
              </a:rPr>
              <a:t>N</a:t>
            </a:r>
            <a:r>
              <a:rPr lang="en-US" altLang="zh-CN" baseline="-25000" dirty="0">
                <a:latin typeface="Arial" pitchFamily="34" charset="0"/>
                <a:cs typeface="Arial" pitchFamily="34" charset="0"/>
              </a:rPr>
              <a:t>p</a:t>
            </a:r>
            <a:r>
              <a:rPr lang="en-US" altLang="zh-CN" dirty="0">
                <a:latin typeface="Arial" pitchFamily="34" charset="0"/>
                <a:cs typeface="Arial" pitchFamily="34" charset="0"/>
              </a:rPr>
              <a:t>(V, L): Accesses that protected by the lock</a:t>
            </a:r>
          </a:p>
          <a:p>
            <a:pPr lvl="1"/>
            <a:r>
              <a:rPr lang="en-US" altLang="zh-CN" dirty="0">
                <a:latin typeface="Arial" pitchFamily="34" charset="0"/>
                <a:cs typeface="Arial" pitchFamily="34" charset="0"/>
              </a:rPr>
              <a:t>N</a:t>
            </a:r>
            <a:r>
              <a:rPr lang="en-US" altLang="zh-CN" baseline="-25000" dirty="0">
                <a:latin typeface="Arial" pitchFamily="34" charset="0"/>
                <a:cs typeface="Arial" pitchFamily="34" charset="0"/>
              </a:rPr>
              <a:t>a</a:t>
            </a:r>
            <a:r>
              <a:rPr lang="en-US" altLang="zh-CN" dirty="0">
                <a:latin typeface="Arial" pitchFamily="34" charset="0"/>
                <a:cs typeface="Arial" pitchFamily="34" charset="0"/>
              </a:rPr>
              <a:t>(V): All accesses (at least on access is a write operation)</a:t>
            </a:r>
          </a:p>
          <a:p>
            <a:pPr lvl="1"/>
            <a:r>
              <a:rPr lang="en-US" altLang="zh-CN" dirty="0">
                <a:latin typeface="Arial" pitchFamily="34" charset="0"/>
                <a:cs typeface="Arial" pitchFamily="34" charset="0"/>
              </a:rPr>
              <a:t>T: A threshold set by developers</a:t>
            </a:r>
          </a:p>
          <a:p>
            <a:pPr lvl="1"/>
            <a:r>
              <a:rPr lang="en-US" altLang="zh-CN" dirty="0">
                <a:latin typeface="Arial" pitchFamily="34" charset="0"/>
                <a:cs typeface="Arial" pitchFamily="34" charset="0"/>
              </a:rPr>
              <a:t>V should be protected by L if N</a:t>
            </a:r>
            <a:r>
              <a:rPr lang="en-US" altLang="zh-CN" baseline="-25000" dirty="0">
                <a:latin typeface="Arial" pitchFamily="34" charset="0"/>
                <a:cs typeface="Arial" pitchFamily="34" charset="0"/>
              </a:rPr>
              <a:t>p</a:t>
            </a:r>
            <a:r>
              <a:rPr lang="en-US" altLang="zh-CN" dirty="0">
                <a:latin typeface="Arial" pitchFamily="34" charset="0"/>
                <a:cs typeface="Arial" pitchFamily="34" charset="0"/>
              </a:rPr>
              <a:t>(V, L) / N</a:t>
            </a:r>
            <a:r>
              <a:rPr lang="en-US" altLang="zh-CN" baseline="-25000" dirty="0">
                <a:latin typeface="Arial" pitchFamily="34" charset="0"/>
                <a:cs typeface="Arial" pitchFamily="34" charset="0"/>
              </a:rPr>
              <a:t>a</a:t>
            </a:r>
            <a:r>
              <a:rPr lang="en-US" altLang="zh-CN" dirty="0">
                <a:latin typeface="Arial" pitchFamily="34" charset="0"/>
                <a:cs typeface="Arial" pitchFamily="34" charset="0"/>
              </a:rPr>
              <a:t>(V) &gt; T </a:t>
            </a:r>
          </a:p>
          <a:p>
            <a:pPr marL="731520" lvl="2" indent="0">
              <a:buNone/>
            </a:pPr>
            <a:r>
              <a:rPr lang="en-US" altLang="zh-CN" sz="2000" dirty="0">
                <a:latin typeface="Arial" pitchFamily="34" charset="0"/>
                <a:cs typeface="Arial" pitchFamily="34" charset="0"/>
              </a:rPr>
              <a:t>(locking rule &lt;V, L&gt;)</a:t>
            </a:r>
          </a:p>
          <a:p>
            <a:pPr marL="365760" lvl="1" indent="0">
              <a:buNone/>
            </a:pPr>
            <a:endParaRPr lang="en-US" altLang="zh-CN" sz="2000" dirty="0">
              <a:latin typeface="Arial" pitchFamily="34" charset="0"/>
              <a:cs typeface="Arial" pitchFamily="34" charset="0"/>
            </a:endParaRPr>
          </a:p>
          <a:p>
            <a:pPr marL="365760" lvl="1" indent="0">
              <a:buNone/>
            </a:pPr>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p:txBody>
      </p:sp>
      <p:sp>
        <p:nvSpPr>
          <p:cNvPr id="5" name="灯片编号占位符 4"/>
          <p:cNvSpPr>
            <a:spLocks noGrp="1"/>
          </p:cNvSpPr>
          <p:nvPr>
            <p:ph type="sldNum"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2000" b="1" i="0" u="none" strike="noStrike" kern="1200" cap="none" spc="0" normalizeH="0" baseline="0" noProof="0" smtClean="0">
                <a:ln>
                  <a:noFill/>
                </a:ln>
                <a:solidFill>
                  <a:srgbClr val="FFFFFF"/>
                </a:solidFill>
                <a:effectLst/>
                <a:uLnTx/>
                <a:uFillTx/>
                <a:latin typeface="Century Schoolbook"/>
                <a:ea typeface="宋体"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zh-CN" altLang="en-US" sz="2000" b="1" i="0" u="none" strike="noStrike" kern="1200" cap="none" spc="0" normalizeH="0" baseline="0" noProof="0" dirty="0">
              <a:ln>
                <a:noFill/>
              </a:ln>
              <a:solidFill>
                <a:srgbClr val="FFFFFF"/>
              </a:solidFill>
              <a:effectLst/>
              <a:uLnTx/>
              <a:uFillTx/>
              <a:latin typeface="Century Schoolbook"/>
              <a:ea typeface="宋体" panose="02010600030101010101" pitchFamily="2" charset="-122"/>
              <a:cs typeface="+mn-cs"/>
            </a:endParaRPr>
          </a:p>
        </p:txBody>
      </p:sp>
    </p:spTree>
    <p:custDataLst>
      <p:tags r:id="rId1"/>
    </p:custDataLst>
    <p:extLst>
      <p:ext uri="{BB962C8B-B14F-4D97-AF65-F5344CB8AC3E}">
        <p14:creationId xmlns:p14="http://schemas.microsoft.com/office/powerpoint/2010/main" val="2442313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95486"/>
            <a:ext cx="8424936" cy="583574"/>
          </a:xfrm>
        </p:spPr>
        <p:txBody>
          <a:bodyPr>
            <a:normAutofit fontScale="90000"/>
          </a:bodyPr>
          <a:lstStyle/>
          <a:p>
            <a:r>
              <a:rPr lang="en-US" altLang="zh-CN" sz="3600" cap="none" dirty="0">
                <a:latin typeface="Arial" pitchFamily="34" charset="0"/>
                <a:cs typeface="Arial" pitchFamily="34" charset="0"/>
              </a:rPr>
              <a:t>Alias-aware checking method</a:t>
            </a:r>
          </a:p>
        </p:txBody>
      </p:sp>
      <p:sp>
        <p:nvSpPr>
          <p:cNvPr id="3" name="内容占位符 2"/>
          <p:cNvSpPr>
            <a:spLocks noGrp="1"/>
          </p:cNvSpPr>
          <p:nvPr>
            <p:ph sz="quarter" idx="1"/>
          </p:nvPr>
        </p:nvSpPr>
        <p:spPr>
          <a:xfrm>
            <a:off x="251520" y="897564"/>
            <a:ext cx="8496944" cy="3957900"/>
          </a:xfrm>
        </p:spPr>
        <p:txBody>
          <a:bodyPr>
            <a:normAutofit/>
          </a:bodyPr>
          <a:lstStyle/>
          <a:p>
            <a:r>
              <a:rPr lang="en-US" altLang="zh-CN" dirty="0">
                <a:latin typeface="Arial" pitchFamily="34" charset="0"/>
                <a:cs typeface="Arial" pitchFamily="34" charset="0"/>
              </a:rPr>
              <a:t>Alias relationships</a:t>
            </a:r>
          </a:p>
          <a:p>
            <a:pPr lvl="1"/>
            <a:r>
              <a:rPr lang="en-US" altLang="zh-CN" dirty="0">
                <a:latin typeface="Arial" pitchFamily="34" charset="0"/>
                <a:cs typeface="Arial" pitchFamily="34" charset="0"/>
              </a:rPr>
              <a:t>Variables exist in the same node in the field graph are aliases</a:t>
            </a:r>
          </a:p>
          <a:p>
            <a:r>
              <a:rPr lang="en-US" altLang="zh-CN" dirty="0">
                <a:latin typeface="Arial" pitchFamily="34" charset="0"/>
                <a:cs typeface="Arial" pitchFamily="34" charset="0"/>
              </a:rPr>
              <a:t>Alias-aware Lockset analysis</a:t>
            </a:r>
          </a:p>
          <a:p>
            <a:pPr lvl="1"/>
            <a:r>
              <a:rPr lang="en-US" altLang="zh-CN" dirty="0">
                <a:latin typeface="Arial" pitchFamily="34" charset="0"/>
                <a:cs typeface="Arial" pitchFamily="34" charset="0"/>
              </a:rPr>
              <a:t>Lock(L): insert the node representing lock L into the lockset</a:t>
            </a:r>
          </a:p>
          <a:p>
            <a:pPr lvl="1"/>
            <a:r>
              <a:rPr lang="en-US" altLang="zh-CN" dirty="0">
                <a:latin typeface="Arial" pitchFamily="34" charset="0"/>
                <a:cs typeface="Arial" pitchFamily="34" charset="0"/>
              </a:rPr>
              <a:t>Unlock(L): remove the node representing lock L from the lockset</a:t>
            </a:r>
          </a:p>
          <a:p>
            <a:r>
              <a:rPr lang="en-US" altLang="zh-CN" dirty="0">
                <a:latin typeface="Arial" pitchFamily="34" charset="0"/>
                <a:cs typeface="Arial" pitchFamily="34" charset="0"/>
              </a:rPr>
              <a:t>Detection of data races</a:t>
            </a:r>
          </a:p>
          <a:p>
            <a:pPr lvl="1"/>
            <a:r>
              <a:rPr lang="en-US" altLang="zh-CN" dirty="0">
                <a:latin typeface="Arial" pitchFamily="34" charset="0"/>
                <a:cs typeface="Arial" pitchFamily="34" charset="0"/>
              </a:rPr>
              <a:t>Given a locking rule &lt;V, L&gt;, if V is accessed while the node representing L is not in the lockset, a data race is identified</a:t>
            </a:r>
          </a:p>
          <a:p>
            <a:endParaRPr lang="en-US" altLang="zh-CN" dirty="0">
              <a:latin typeface="Arial" pitchFamily="34" charset="0"/>
              <a:cs typeface="Arial" pitchFamily="34" charset="0"/>
            </a:endParaRPr>
          </a:p>
          <a:p>
            <a:endParaRPr lang="en-US" altLang="zh-CN" dirty="0">
              <a:latin typeface="Arial" pitchFamily="34" charset="0"/>
              <a:cs typeface="Arial" pitchFamily="34" charset="0"/>
            </a:endParaRPr>
          </a:p>
          <a:p>
            <a:pPr marL="365760" lvl="1" indent="0">
              <a:buNone/>
            </a:pPr>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p:txBody>
      </p:sp>
      <p:sp>
        <p:nvSpPr>
          <p:cNvPr id="5" name="灯片编号占位符 4"/>
          <p:cNvSpPr>
            <a:spLocks noGrp="1"/>
          </p:cNvSpPr>
          <p:nvPr>
            <p:ph type="sldNum"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2000" b="1" i="0" u="none" strike="noStrike" kern="1200" cap="none" spc="0" normalizeH="0" baseline="0" noProof="0" smtClean="0">
                <a:ln>
                  <a:noFill/>
                </a:ln>
                <a:solidFill>
                  <a:srgbClr val="FFFFFF"/>
                </a:solidFill>
                <a:effectLst/>
                <a:uLnTx/>
                <a:uFillTx/>
                <a:latin typeface="Century Schoolbook"/>
                <a:ea typeface="宋体"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zh-CN" altLang="en-US" sz="2000" b="1" i="0" u="none" strike="noStrike" kern="1200" cap="none" spc="0" normalizeH="0" baseline="0" noProof="0" dirty="0">
              <a:ln>
                <a:noFill/>
              </a:ln>
              <a:solidFill>
                <a:srgbClr val="FFFFFF"/>
              </a:solidFill>
              <a:effectLst/>
              <a:uLnTx/>
              <a:uFillTx/>
              <a:latin typeface="Century Schoolbook"/>
              <a:ea typeface="宋体" panose="02010600030101010101" pitchFamily="2" charset="-122"/>
              <a:cs typeface="+mn-cs"/>
            </a:endParaRPr>
          </a:p>
        </p:txBody>
      </p:sp>
    </p:spTree>
    <p:custDataLst>
      <p:tags r:id="rId1"/>
    </p:custDataLst>
    <p:extLst>
      <p:ext uri="{BB962C8B-B14F-4D97-AF65-F5344CB8AC3E}">
        <p14:creationId xmlns:p14="http://schemas.microsoft.com/office/powerpoint/2010/main" val="1056185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95486"/>
            <a:ext cx="8424936" cy="583574"/>
          </a:xfrm>
        </p:spPr>
        <p:txBody>
          <a:bodyPr>
            <a:normAutofit fontScale="90000"/>
          </a:bodyPr>
          <a:lstStyle/>
          <a:p>
            <a:r>
              <a:rPr lang="en-US" altLang="zh-CN" sz="3600" cap="none" dirty="0">
                <a:latin typeface="Arial" pitchFamily="34" charset="0"/>
                <a:cs typeface="Arial" pitchFamily="34" charset="0"/>
              </a:rPr>
              <a:t>Example</a:t>
            </a:r>
          </a:p>
        </p:txBody>
      </p:sp>
      <p:sp>
        <p:nvSpPr>
          <p:cNvPr id="3" name="内容占位符 2"/>
          <p:cNvSpPr>
            <a:spLocks noGrp="1"/>
          </p:cNvSpPr>
          <p:nvPr>
            <p:ph sz="quarter" idx="1"/>
          </p:nvPr>
        </p:nvSpPr>
        <p:spPr>
          <a:xfrm>
            <a:off x="251520" y="897564"/>
            <a:ext cx="3960440" cy="522058"/>
          </a:xfrm>
        </p:spPr>
        <p:txBody>
          <a:bodyPr>
            <a:normAutofit/>
          </a:bodyPr>
          <a:lstStyle/>
          <a:p>
            <a:r>
              <a:rPr lang="en-US" altLang="zh-CN" dirty="0">
                <a:latin typeface="Arial" pitchFamily="34" charset="0"/>
                <a:cs typeface="Arial" pitchFamily="34" charset="0"/>
              </a:rPr>
              <a:t>A simplified example</a:t>
            </a: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p:txBody>
      </p:sp>
      <p:sp>
        <p:nvSpPr>
          <p:cNvPr id="5" name="灯片编号占位符 4"/>
          <p:cNvSpPr>
            <a:spLocks noGrp="1"/>
          </p:cNvSpPr>
          <p:nvPr>
            <p:ph type="sldNum"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2000" b="1" i="0" u="none" strike="noStrike" kern="1200" cap="none" spc="0" normalizeH="0" baseline="0" noProof="0" smtClean="0">
                <a:ln>
                  <a:noFill/>
                </a:ln>
                <a:solidFill>
                  <a:srgbClr val="FFFFFF"/>
                </a:solidFill>
                <a:effectLst/>
                <a:uLnTx/>
                <a:uFillTx/>
                <a:latin typeface="Century Schoolbook"/>
                <a:ea typeface="宋体"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zh-CN" altLang="en-US" sz="2000" b="1" i="0" u="none" strike="noStrike" kern="1200" cap="none" spc="0" normalizeH="0" baseline="0" noProof="0" dirty="0">
              <a:ln>
                <a:noFill/>
              </a:ln>
              <a:solidFill>
                <a:srgbClr val="FFFFFF"/>
              </a:solidFill>
              <a:effectLst/>
              <a:uLnTx/>
              <a:uFillTx/>
              <a:latin typeface="Century Schoolbook"/>
              <a:ea typeface="宋体" panose="02010600030101010101" pitchFamily="2" charset="-122"/>
              <a:cs typeface="+mn-cs"/>
            </a:endParaRPr>
          </a:p>
        </p:txBody>
      </p:sp>
      <p:graphicFrame>
        <p:nvGraphicFramePr>
          <p:cNvPr id="7" name="表格 6">
            <a:extLst>
              <a:ext uri="{FF2B5EF4-FFF2-40B4-BE49-F238E27FC236}">
                <a16:creationId xmlns:a16="http://schemas.microsoft.com/office/drawing/2014/main" id="{9F1122F7-86B6-3BC6-57B1-6D74367CA923}"/>
              </a:ext>
            </a:extLst>
          </p:cNvPr>
          <p:cNvGraphicFramePr>
            <a:graphicFrameLocks noGrp="1"/>
          </p:cNvGraphicFramePr>
          <p:nvPr>
            <p:extLst>
              <p:ext uri="{D42A27DB-BD31-4B8C-83A1-F6EECF244321}">
                <p14:modId xmlns:p14="http://schemas.microsoft.com/office/powerpoint/2010/main" val="1910940117"/>
              </p:ext>
            </p:extLst>
          </p:nvPr>
        </p:nvGraphicFramePr>
        <p:xfrm>
          <a:off x="539552" y="1560348"/>
          <a:ext cx="3960440" cy="2529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1963480854"/>
                    </a:ext>
                  </a:extLst>
                </a:gridCol>
                <a:gridCol w="3456384">
                  <a:extLst>
                    <a:ext uri="{9D8B030D-6E8A-4147-A177-3AD203B41FA5}">
                      <a16:colId xmlns:a16="http://schemas.microsoft.com/office/drawing/2014/main" val="2861726931"/>
                    </a:ext>
                  </a:extLst>
                </a:gridCol>
              </a:tblGrid>
              <a:tr h="370840">
                <a:tc>
                  <a:txBody>
                    <a:bodyPr/>
                    <a:lstStyle/>
                    <a:p>
                      <a:pPr algn="r"/>
                      <a:r>
                        <a:rPr lang="en-US" altLang="zh-CN" sz="1600" dirty="0">
                          <a:latin typeface="Calibri" panose="020F0502020204030204" pitchFamily="34" charset="0"/>
                          <a:ea typeface="Calibri" panose="020F0502020204030204" pitchFamily="34" charset="0"/>
                          <a:cs typeface="Calibri" panose="020F0502020204030204" pitchFamily="34" charset="0"/>
                        </a:rPr>
                        <a:t>1.</a:t>
                      </a:r>
                    </a:p>
                    <a:p>
                      <a:pPr algn="r"/>
                      <a:r>
                        <a:rPr lang="en-US" altLang="zh-CN" sz="1600" dirty="0">
                          <a:latin typeface="Calibri" panose="020F0502020204030204" pitchFamily="34" charset="0"/>
                          <a:ea typeface="Calibri" panose="020F0502020204030204" pitchFamily="34" charset="0"/>
                          <a:cs typeface="Calibri" panose="020F0502020204030204" pitchFamily="34" charset="0"/>
                        </a:rPr>
                        <a:t>2.</a:t>
                      </a:r>
                    </a:p>
                    <a:p>
                      <a:pPr algn="r"/>
                      <a:r>
                        <a:rPr lang="en-US" altLang="zh-CN" sz="1600" dirty="0">
                          <a:latin typeface="Calibri" panose="020F0502020204030204" pitchFamily="34" charset="0"/>
                          <a:ea typeface="Calibri" panose="020F0502020204030204" pitchFamily="34" charset="0"/>
                          <a:cs typeface="Calibri" panose="020F0502020204030204" pitchFamily="34" charset="0"/>
                        </a:rPr>
                        <a:t>3.</a:t>
                      </a:r>
                    </a:p>
                    <a:p>
                      <a:pPr algn="r"/>
                      <a:r>
                        <a:rPr lang="en-US" altLang="zh-CN" sz="1600" dirty="0">
                          <a:latin typeface="Calibri" panose="020F0502020204030204" pitchFamily="34" charset="0"/>
                          <a:ea typeface="Calibri" panose="020F0502020204030204" pitchFamily="34" charset="0"/>
                          <a:cs typeface="Calibri" panose="020F0502020204030204" pitchFamily="34" charset="0"/>
                        </a:rPr>
                        <a:t>4.</a:t>
                      </a:r>
                    </a:p>
                    <a:p>
                      <a:pPr algn="r"/>
                      <a:r>
                        <a:rPr lang="en-US" altLang="zh-CN" sz="1600" dirty="0">
                          <a:latin typeface="Calibri" panose="020F0502020204030204" pitchFamily="34" charset="0"/>
                          <a:ea typeface="Calibri" panose="020F0502020204030204" pitchFamily="34" charset="0"/>
                          <a:cs typeface="Calibri" panose="020F0502020204030204" pitchFamily="34" charset="0"/>
                        </a:rPr>
                        <a:t>5.</a:t>
                      </a:r>
                    </a:p>
                    <a:p>
                      <a:pPr algn="r"/>
                      <a:r>
                        <a:rPr lang="en-US" altLang="zh-CN" sz="1600" dirty="0">
                          <a:latin typeface="Calibri" panose="020F0502020204030204" pitchFamily="34" charset="0"/>
                          <a:ea typeface="Calibri" panose="020F0502020204030204" pitchFamily="34" charset="0"/>
                          <a:cs typeface="Calibri" panose="020F0502020204030204" pitchFamily="34" charset="0"/>
                        </a:rPr>
                        <a:t>6.</a:t>
                      </a:r>
                    </a:p>
                    <a:p>
                      <a:pPr algn="r"/>
                      <a:r>
                        <a:rPr lang="en-US" altLang="zh-CN" sz="1600" dirty="0">
                          <a:latin typeface="Calibri" panose="020F0502020204030204" pitchFamily="34" charset="0"/>
                          <a:ea typeface="Calibri" panose="020F0502020204030204" pitchFamily="34" charset="0"/>
                          <a:cs typeface="Calibri" panose="020F0502020204030204" pitchFamily="34" charset="0"/>
                        </a:rPr>
                        <a:t>7.</a:t>
                      </a:r>
                    </a:p>
                    <a:p>
                      <a:pPr algn="r"/>
                      <a:r>
                        <a:rPr lang="en-US" altLang="zh-CN" sz="1600" dirty="0">
                          <a:latin typeface="Calibri" panose="020F0502020204030204" pitchFamily="34" charset="0"/>
                          <a:ea typeface="Calibri" panose="020F0502020204030204" pitchFamily="34" charset="0"/>
                          <a:cs typeface="Calibri" panose="020F0502020204030204" pitchFamily="34" charset="0"/>
                        </a:rPr>
                        <a:t>8.</a:t>
                      </a:r>
                    </a:p>
                    <a:p>
                      <a:pPr algn="r"/>
                      <a:r>
                        <a:rPr lang="en-US" altLang="zh-CN" sz="1600" dirty="0">
                          <a:latin typeface="Calibri" panose="020F0502020204030204" pitchFamily="34" charset="0"/>
                          <a:ea typeface="Calibri" panose="020F0502020204030204" pitchFamily="34" charset="0"/>
                          <a:cs typeface="Calibri" panose="020F0502020204030204" pitchFamily="34" charset="0"/>
                        </a:rPr>
                        <a:t>9.</a:t>
                      </a:r>
                    </a:p>
                    <a:p>
                      <a:pPr algn="r"/>
                      <a:r>
                        <a:rPr lang="en-US" altLang="zh-CN" sz="1600" dirty="0">
                          <a:latin typeface="Calibri" panose="020F0502020204030204" pitchFamily="34" charset="0"/>
                          <a:ea typeface="Calibri" panose="020F0502020204030204" pitchFamily="34" charset="0"/>
                          <a:cs typeface="Calibri" panose="020F0502020204030204" pitchFamily="34" charset="0"/>
                        </a:rPr>
                        <a:t>10.</a:t>
                      </a:r>
                      <a:endParaRPr lang="zh-CN" altLang="en-US" sz="1600" dirty="0">
                        <a:latin typeface="Calibri" panose="020F0502020204030204" pitchFamily="34" charset="0"/>
                        <a:cs typeface="Calibri" panose="020F0502020204030204" pitchFamily="34" charset="0"/>
                      </a:endParaRPr>
                    </a:p>
                  </a:txBody>
                  <a:tcPr/>
                </a:tc>
                <a:tc>
                  <a:txBody>
                    <a:bodyPr/>
                    <a:lstStyle/>
                    <a:p>
                      <a:r>
                        <a:rPr lang="en-US" altLang="zh-CN" sz="1600" dirty="0">
                          <a:latin typeface="Calibri" panose="020F0502020204030204" pitchFamily="34" charset="0"/>
                          <a:ea typeface="Calibri" panose="020F0502020204030204" pitchFamily="34" charset="0"/>
                          <a:cs typeface="Calibri" panose="020F0502020204030204" pitchFamily="34" charset="0"/>
                        </a:rPr>
                        <a:t>int </a:t>
                      </a:r>
                      <a:r>
                        <a:rPr lang="en-US" altLang="zh-CN" sz="1600" dirty="0" err="1">
                          <a:latin typeface="Calibri" panose="020F0502020204030204" pitchFamily="34" charset="0"/>
                          <a:ea typeface="Calibri" panose="020F0502020204030204" pitchFamily="34" charset="0"/>
                          <a:cs typeface="Calibri" panose="020F0502020204030204" pitchFamily="34" charset="0"/>
                        </a:rPr>
                        <a:t>get_fmt</a:t>
                      </a:r>
                      <a:r>
                        <a:rPr lang="en-US" altLang="zh-CN" sz="1600" dirty="0">
                          <a:latin typeface="Calibri" panose="020F0502020204030204" pitchFamily="34" charset="0"/>
                          <a:ea typeface="Calibri" panose="020F0502020204030204" pitchFamily="34" charset="0"/>
                          <a:cs typeface="Calibri" panose="020F0502020204030204" pitchFamily="34" charset="0"/>
                        </a:rPr>
                        <a:t>(…) {</a:t>
                      </a:r>
                    </a:p>
                    <a:p>
                      <a:r>
                        <a:rPr lang="en-US" altLang="zh-CN" sz="1600" dirty="0">
                          <a:latin typeface="Calibri" panose="020F0502020204030204" pitchFamily="34" charset="0"/>
                          <a:ea typeface="Calibri" panose="020F0502020204030204" pitchFamily="34" charset="0"/>
                          <a:cs typeface="Calibri" panose="020F0502020204030204" pitchFamily="34" charset="0"/>
                        </a:rPr>
                        <a:t>    ……</a:t>
                      </a:r>
                    </a:p>
                    <a:p>
                      <a:r>
                        <a:rPr lang="en-US" altLang="zh-CN" sz="1600" dirty="0">
                          <a:latin typeface="Calibri" panose="020F0502020204030204" pitchFamily="34" charset="0"/>
                          <a:ea typeface="Calibri" panose="020F0502020204030204" pitchFamily="34" charset="0"/>
                          <a:cs typeface="Calibri" panose="020F0502020204030204" pitchFamily="34" charset="0"/>
                        </a:rPr>
                        <a:t>    struct </a:t>
                      </a:r>
                      <a:r>
                        <a:rPr lang="en-US" altLang="zh-CN" sz="1600" dirty="0" err="1">
                          <a:latin typeface="Calibri" panose="020F0502020204030204" pitchFamily="34" charset="0"/>
                          <a:ea typeface="Calibri" panose="020F0502020204030204" pitchFamily="34" charset="0"/>
                          <a:cs typeface="Calibri" panose="020F0502020204030204" pitchFamily="34" charset="0"/>
                        </a:rPr>
                        <a:t>fimc_dev</a:t>
                      </a:r>
                      <a:r>
                        <a:rPr lang="en-US" altLang="zh-CN" sz="1600" dirty="0">
                          <a:latin typeface="Calibri" panose="020F0502020204030204" pitchFamily="34" charset="0"/>
                          <a:ea typeface="Calibri" panose="020F0502020204030204" pitchFamily="34" charset="0"/>
                          <a:cs typeface="Calibri" panose="020F0502020204030204" pitchFamily="34" charset="0"/>
                        </a:rPr>
                        <a:t> *</a:t>
                      </a:r>
                      <a:r>
                        <a:rPr lang="en-US" altLang="zh-CN" sz="1600" b="0" dirty="0" err="1">
                          <a:solidFill>
                            <a:schemeClr val="tx1"/>
                          </a:solidFill>
                          <a:latin typeface="Calibri" panose="020F0502020204030204" pitchFamily="34" charset="0"/>
                          <a:ea typeface="Calibri" panose="020F0502020204030204" pitchFamily="34" charset="0"/>
                          <a:cs typeface="Calibri" panose="020F0502020204030204" pitchFamily="34" charset="0"/>
                        </a:rPr>
                        <a:t>fimc</a:t>
                      </a:r>
                      <a:r>
                        <a:rPr lang="en-US" altLang="zh-CN" sz="1600" b="0" dirty="0">
                          <a:solidFill>
                            <a:schemeClr val="tx1"/>
                          </a:solidFill>
                          <a:latin typeface="Calibri" panose="020F0502020204030204" pitchFamily="34" charset="0"/>
                          <a:ea typeface="Calibri" panose="020F0502020204030204" pitchFamily="34" charset="0"/>
                          <a:cs typeface="Calibri" panose="020F0502020204030204" pitchFamily="34" charset="0"/>
                        </a:rPr>
                        <a:t> = </a:t>
                      </a:r>
                      <a:r>
                        <a:rPr lang="en-US" altLang="zh-CN" sz="1600" b="0" dirty="0" err="1">
                          <a:solidFill>
                            <a:schemeClr val="tx1"/>
                          </a:solidFill>
                          <a:latin typeface="Calibri" panose="020F0502020204030204" pitchFamily="34" charset="0"/>
                          <a:ea typeface="Calibri" panose="020F0502020204030204" pitchFamily="34" charset="0"/>
                          <a:cs typeface="Calibri" panose="020F0502020204030204" pitchFamily="34" charset="0"/>
                        </a:rPr>
                        <a:t>sd</a:t>
                      </a:r>
                      <a:r>
                        <a:rPr lang="en-US" altLang="zh-CN" sz="1600" b="0" dirty="0">
                          <a:solidFill>
                            <a:schemeClr val="tx1"/>
                          </a:solidFill>
                          <a:latin typeface="Calibri" panose="020F0502020204030204" pitchFamily="34" charset="0"/>
                          <a:ea typeface="Calibri" panose="020F0502020204030204" pitchFamily="34" charset="0"/>
                          <a:cs typeface="Calibri" panose="020F0502020204030204" pitchFamily="34" charset="0"/>
                        </a:rPr>
                        <a:t>-&gt;</a:t>
                      </a:r>
                      <a:r>
                        <a:rPr lang="en-US" altLang="zh-CN" sz="1600" b="0" dirty="0" err="1">
                          <a:solidFill>
                            <a:schemeClr val="tx1"/>
                          </a:solidFill>
                          <a:latin typeface="Calibri" panose="020F0502020204030204" pitchFamily="34" charset="0"/>
                          <a:ea typeface="Calibri" panose="020F0502020204030204" pitchFamily="34" charset="0"/>
                          <a:cs typeface="Calibri" panose="020F0502020204030204" pitchFamily="34" charset="0"/>
                        </a:rPr>
                        <a:t>dev_priv</a:t>
                      </a:r>
                      <a:r>
                        <a:rPr lang="en-US" altLang="zh-CN" sz="16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r>
                        <a:rPr lang="en-US" altLang="zh-CN" sz="1600" dirty="0">
                          <a:latin typeface="Calibri" panose="020F0502020204030204" pitchFamily="34" charset="0"/>
                          <a:ea typeface="Calibri" panose="020F0502020204030204" pitchFamily="34" charset="0"/>
                          <a:cs typeface="Calibri" panose="020F0502020204030204" pitchFamily="34" charset="0"/>
                        </a:rPr>
                        <a:t>    struct </a:t>
                      </a:r>
                      <a:r>
                        <a:rPr lang="en-US" altLang="zh-CN" sz="1600" dirty="0" err="1">
                          <a:latin typeface="Calibri" panose="020F0502020204030204" pitchFamily="34" charset="0"/>
                          <a:ea typeface="Calibri" panose="020F0502020204030204" pitchFamily="34" charset="0"/>
                          <a:cs typeface="Calibri" panose="020F0502020204030204" pitchFamily="34" charset="0"/>
                        </a:rPr>
                        <a:t>fimc_ctx</a:t>
                      </a:r>
                      <a:r>
                        <a:rPr lang="en-US" altLang="zh-CN" sz="1600" dirty="0">
                          <a:latin typeface="Calibri" panose="020F0502020204030204" pitchFamily="34" charset="0"/>
                          <a:ea typeface="Calibri" panose="020F0502020204030204" pitchFamily="34" charset="0"/>
                          <a:cs typeface="Calibri" panose="020F0502020204030204" pitchFamily="34" charset="0"/>
                        </a:rPr>
                        <a:t> *</a:t>
                      </a:r>
                      <a:r>
                        <a:rPr lang="en-US" altLang="zh-CN" sz="1600" dirty="0" err="1">
                          <a:latin typeface="Calibri" panose="020F0502020204030204" pitchFamily="34" charset="0"/>
                          <a:ea typeface="Calibri" panose="020F0502020204030204" pitchFamily="34" charset="0"/>
                          <a:cs typeface="Calibri" panose="020F0502020204030204" pitchFamily="34" charset="0"/>
                        </a:rPr>
                        <a:t>ctx</a:t>
                      </a:r>
                      <a:r>
                        <a:rPr lang="en-US" altLang="zh-CN" sz="1600" dirty="0">
                          <a:latin typeface="Calibri" panose="020F0502020204030204" pitchFamily="34" charset="0"/>
                          <a:ea typeface="Calibri" panose="020F0502020204030204" pitchFamily="34" charset="0"/>
                          <a:cs typeface="Calibri" panose="020F0502020204030204" pitchFamily="34" charset="0"/>
                        </a:rPr>
                        <a:t>; </a:t>
                      </a:r>
                    </a:p>
                    <a:p>
                      <a:r>
                        <a:rPr lang="en-US" altLang="zh-CN" sz="1600" dirty="0">
                          <a:latin typeface="Calibri" panose="020F0502020204030204" pitchFamily="34" charset="0"/>
                          <a:ea typeface="Calibri" panose="020F0502020204030204" pitchFamily="34" charset="0"/>
                          <a:cs typeface="Calibri" panose="020F0502020204030204" pitchFamily="34" charset="0"/>
                        </a:rPr>
                        <a:t>    </a:t>
                      </a:r>
                      <a:r>
                        <a:rPr lang="en-US" altLang="zh-CN" sz="1600" dirty="0" err="1">
                          <a:latin typeface="Calibri" panose="020F0502020204030204" pitchFamily="34" charset="0"/>
                          <a:ea typeface="Calibri" panose="020F0502020204030204" pitchFamily="34" charset="0"/>
                          <a:cs typeface="Calibri" panose="020F0502020204030204" pitchFamily="34" charset="0"/>
                        </a:rPr>
                        <a:t>mutex_lock</a:t>
                      </a:r>
                      <a:r>
                        <a:rPr lang="en-US" altLang="zh-CN" sz="1600" dirty="0">
                          <a:latin typeface="Calibri" panose="020F0502020204030204" pitchFamily="34" charset="0"/>
                          <a:ea typeface="Calibri" panose="020F0502020204030204" pitchFamily="34" charset="0"/>
                          <a:cs typeface="Calibri" panose="020F0502020204030204" pitchFamily="34" charset="0"/>
                        </a:rPr>
                        <a:t>(&amp;</a:t>
                      </a:r>
                      <a:r>
                        <a:rPr lang="en-US" altLang="zh-CN" sz="1600" dirty="0" err="1">
                          <a:latin typeface="Calibri" panose="020F0502020204030204" pitchFamily="34" charset="0"/>
                          <a:ea typeface="Calibri" panose="020F0502020204030204" pitchFamily="34" charset="0"/>
                          <a:cs typeface="Calibri" panose="020F0502020204030204" pitchFamily="34" charset="0"/>
                        </a:rPr>
                        <a:t>fimc</a:t>
                      </a:r>
                      <a:r>
                        <a:rPr lang="en-US" altLang="zh-CN" sz="1600" dirty="0">
                          <a:latin typeface="Calibri" panose="020F0502020204030204" pitchFamily="34" charset="0"/>
                          <a:ea typeface="Calibri" panose="020F0502020204030204" pitchFamily="34" charset="0"/>
                          <a:cs typeface="Calibri" panose="020F0502020204030204" pitchFamily="34" charset="0"/>
                        </a:rPr>
                        <a:t>-&gt;lock);</a:t>
                      </a:r>
                    </a:p>
                    <a:p>
                      <a:r>
                        <a:rPr lang="en-US" altLang="zh-CN" sz="1600" dirty="0">
                          <a:latin typeface="Calibri" panose="020F0502020204030204" pitchFamily="34" charset="0"/>
                          <a:ea typeface="Calibri" panose="020F0502020204030204" pitchFamily="34" charset="0"/>
                          <a:cs typeface="Calibri" panose="020F0502020204030204" pitchFamily="34" charset="0"/>
                        </a:rPr>
                        <a:t>    </a:t>
                      </a:r>
                      <a:r>
                        <a:rPr lang="en-US" altLang="zh-CN" sz="1600" dirty="0" err="1">
                          <a:latin typeface="Calibri" panose="020F0502020204030204" pitchFamily="34" charset="0"/>
                          <a:ea typeface="Calibri" panose="020F0502020204030204" pitchFamily="34" charset="0"/>
                          <a:cs typeface="Calibri" panose="020F0502020204030204" pitchFamily="34" charset="0"/>
                        </a:rPr>
                        <a:t>ctx</a:t>
                      </a:r>
                      <a:r>
                        <a:rPr lang="en-US" altLang="zh-CN" sz="1600" dirty="0">
                          <a:latin typeface="Calibri" panose="020F0502020204030204" pitchFamily="34" charset="0"/>
                          <a:ea typeface="Calibri" panose="020F0502020204030204" pitchFamily="34" charset="0"/>
                          <a:cs typeface="Calibri" panose="020F0502020204030204" pitchFamily="34" charset="0"/>
                        </a:rPr>
                        <a:t> = (&amp;</a:t>
                      </a:r>
                      <a:r>
                        <a:rPr lang="en-US" altLang="zh-CN" sz="1600" dirty="0" err="1">
                          <a:latin typeface="Calibri" panose="020F0502020204030204" pitchFamily="34" charset="0"/>
                          <a:ea typeface="Calibri" panose="020F0502020204030204" pitchFamily="34" charset="0"/>
                          <a:cs typeface="Calibri" panose="020F0502020204030204" pitchFamily="34" charset="0"/>
                        </a:rPr>
                        <a:t>fimc</a:t>
                      </a:r>
                      <a:r>
                        <a:rPr lang="en-US" altLang="zh-CN" sz="1600" dirty="0">
                          <a:latin typeface="Calibri" panose="020F0502020204030204" pitchFamily="34" charset="0"/>
                          <a:ea typeface="Calibri" panose="020F0502020204030204" pitchFamily="34" charset="0"/>
                          <a:cs typeface="Calibri" panose="020F0502020204030204" pitchFamily="34" charset="0"/>
                        </a:rPr>
                        <a:t>-&gt;</a:t>
                      </a:r>
                      <a:r>
                        <a:rPr lang="en-US" altLang="zh-CN" sz="1600" dirty="0" err="1">
                          <a:latin typeface="Calibri" panose="020F0502020204030204" pitchFamily="34" charset="0"/>
                          <a:ea typeface="Calibri" panose="020F0502020204030204" pitchFamily="34" charset="0"/>
                          <a:cs typeface="Calibri" panose="020F0502020204030204" pitchFamily="34" charset="0"/>
                        </a:rPr>
                        <a:t>vid_cap</a:t>
                      </a:r>
                      <a:r>
                        <a:rPr lang="en-US" altLang="zh-CN" sz="1600" dirty="0">
                          <a:latin typeface="Calibri" panose="020F0502020204030204" pitchFamily="34" charset="0"/>
                          <a:ea typeface="Calibri" panose="020F0502020204030204" pitchFamily="34" charset="0"/>
                          <a:cs typeface="Calibri" panose="020F0502020204030204" pitchFamily="34" charset="0"/>
                        </a:rPr>
                        <a:t>)-&gt;</a:t>
                      </a:r>
                      <a:r>
                        <a:rPr lang="en-US" altLang="zh-CN" sz="1600" dirty="0" err="1">
                          <a:latin typeface="Calibri" panose="020F0502020204030204" pitchFamily="34" charset="0"/>
                          <a:ea typeface="Calibri" panose="020F0502020204030204" pitchFamily="34" charset="0"/>
                          <a:cs typeface="Calibri" panose="020F0502020204030204" pitchFamily="34" charset="0"/>
                        </a:rPr>
                        <a:t>ctx</a:t>
                      </a:r>
                      <a:r>
                        <a:rPr lang="en-US" altLang="zh-CN" sz="1600" dirty="0">
                          <a:latin typeface="Calibri" panose="020F0502020204030204" pitchFamily="34" charset="0"/>
                          <a:ea typeface="Calibri" panose="020F0502020204030204" pitchFamily="34" charset="0"/>
                          <a:cs typeface="Calibri" panose="020F0502020204030204" pitchFamily="34" charset="0"/>
                        </a:rPr>
                        <a:t>;</a:t>
                      </a:r>
                    </a:p>
                    <a:p>
                      <a:r>
                        <a:rPr lang="en-US" altLang="zh-CN" sz="1600" dirty="0">
                          <a:latin typeface="Calibri" panose="020F0502020204030204" pitchFamily="34" charset="0"/>
                          <a:ea typeface="Calibri" panose="020F0502020204030204" pitchFamily="34" charset="0"/>
                          <a:cs typeface="Calibri" panose="020F0502020204030204" pitchFamily="34" charset="0"/>
                        </a:rPr>
                        <a:t>    </a:t>
                      </a:r>
                      <a:r>
                        <a:rPr lang="en-US" altLang="zh-CN" sz="1600" dirty="0" err="1">
                          <a:latin typeface="Calibri" panose="020F0502020204030204" pitchFamily="34" charset="0"/>
                          <a:ea typeface="Calibri" panose="020F0502020204030204" pitchFamily="34" charset="0"/>
                          <a:cs typeface="Calibri" panose="020F0502020204030204" pitchFamily="34" charset="0"/>
                        </a:rPr>
                        <a:t>mutex_unlock</a:t>
                      </a:r>
                      <a:r>
                        <a:rPr lang="en-US" altLang="zh-CN" sz="1600" dirty="0">
                          <a:latin typeface="Calibri" panose="020F0502020204030204" pitchFamily="34" charset="0"/>
                          <a:ea typeface="Calibri" panose="020F0502020204030204" pitchFamily="34" charset="0"/>
                          <a:cs typeface="Calibri" panose="020F0502020204030204" pitchFamily="34" charset="0"/>
                        </a:rPr>
                        <a:t>(&amp;</a:t>
                      </a:r>
                      <a:r>
                        <a:rPr lang="en-US" altLang="zh-CN" sz="1600" dirty="0" err="1">
                          <a:latin typeface="Calibri" panose="020F0502020204030204" pitchFamily="34" charset="0"/>
                          <a:ea typeface="Calibri" panose="020F0502020204030204" pitchFamily="34" charset="0"/>
                          <a:cs typeface="Calibri" panose="020F0502020204030204" pitchFamily="34" charset="0"/>
                        </a:rPr>
                        <a:t>fimc</a:t>
                      </a:r>
                      <a:r>
                        <a:rPr lang="en-US" altLang="zh-CN" sz="1600" dirty="0">
                          <a:latin typeface="Calibri" panose="020F0502020204030204" pitchFamily="34" charset="0"/>
                          <a:ea typeface="Calibri" panose="020F0502020204030204" pitchFamily="34" charset="0"/>
                          <a:cs typeface="Calibri" panose="020F0502020204030204" pitchFamily="34" charset="0"/>
                        </a:rPr>
                        <a:t>-&gt;lock);</a:t>
                      </a:r>
                    </a:p>
                    <a:p>
                      <a:r>
                        <a:rPr lang="en-US" altLang="zh-CN" sz="1600" dirty="0">
                          <a:latin typeface="Calibri" panose="020F0502020204030204" pitchFamily="34" charset="0"/>
                          <a:ea typeface="Calibri" panose="020F0502020204030204" pitchFamily="34" charset="0"/>
                          <a:cs typeface="Calibri" panose="020F0502020204030204" pitchFamily="34" charset="0"/>
                        </a:rPr>
                        <a:t>    int state = </a:t>
                      </a:r>
                      <a:r>
                        <a:rPr lang="en-US" altLang="zh-CN" sz="1600" dirty="0" err="1">
                          <a:latin typeface="Calibri" panose="020F0502020204030204" pitchFamily="34" charset="0"/>
                          <a:ea typeface="Calibri" panose="020F0502020204030204" pitchFamily="34" charset="0"/>
                          <a:cs typeface="Calibri" panose="020F0502020204030204" pitchFamily="34" charset="0"/>
                        </a:rPr>
                        <a:t>ctx</a:t>
                      </a:r>
                      <a:r>
                        <a:rPr lang="en-US" altLang="zh-CN" sz="1600" dirty="0">
                          <a:latin typeface="Calibri" panose="020F0502020204030204" pitchFamily="34" charset="0"/>
                          <a:ea typeface="Calibri" panose="020F0502020204030204" pitchFamily="34" charset="0"/>
                          <a:cs typeface="Calibri" panose="020F0502020204030204" pitchFamily="34" charset="0"/>
                        </a:rPr>
                        <a:t>-&gt;state;</a:t>
                      </a:r>
                    </a:p>
                    <a:p>
                      <a:r>
                        <a:rPr lang="en-US" altLang="zh-CN" sz="1600" dirty="0">
                          <a:latin typeface="Calibri" panose="020F0502020204030204" pitchFamily="34" charset="0"/>
                          <a:ea typeface="Calibri" panose="020F0502020204030204" pitchFamily="34" charset="0"/>
                          <a:cs typeface="Calibri" panose="020F0502020204030204" pitchFamily="34" charset="0"/>
                        </a:rPr>
                        <a:t>    ……</a:t>
                      </a:r>
                    </a:p>
                    <a:p>
                      <a:r>
                        <a:rPr lang="en-US" altLang="zh-CN" sz="1600" dirty="0">
                          <a:latin typeface="Calibri" panose="020F0502020204030204" pitchFamily="34" charset="0"/>
                          <a:ea typeface="Calibri" panose="020F0502020204030204" pitchFamily="34" charset="0"/>
                          <a:cs typeface="Calibri" panose="020F0502020204030204" pitchFamily="34" charset="0"/>
                        </a:rPr>
                        <a:t>}</a:t>
                      </a:r>
                      <a:endParaRPr lang="zh-CN" alt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64128330"/>
                  </a:ext>
                </a:extLst>
              </a:tr>
            </a:tbl>
          </a:graphicData>
        </a:graphic>
      </p:graphicFrame>
      <p:sp>
        <p:nvSpPr>
          <p:cNvPr id="8" name="椭圆 7">
            <a:extLst>
              <a:ext uri="{FF2B5EF4-FFF2-40B4-BE49-F238E27FC236}">
                <a16:creationId xmlns:a16="http://schemas.microsoft.com/office/drawing/2014/main" id="{6CA02B5B-46F8-B9EC-4B4F-4D32CA0C187A}"/>
              </a:ext>
            </a:extLst>
          </p:cNvPr>
          <p:cNvSpPr/>
          <p:nvPr/>
        </p:nvSpPr>
        <p:spPr>
          <a:xfrm>
            <a:off x="5233159" y="2384493"/>
            <a:ext cx="522058" cy="522058"/>
          </a:xfrm>
          <a:prstGeom prst="ellipse">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
        <p:nvSpPr>
          <p:cNvPr id="9" name="椭圆 8">
            <a:extLst>
              <a:ext uri="{FF2B5EF4-FFF2-40B4-BE49-F238E27FC236}">
                <a16:creationId xmlns:a16="http://schemas.microsoft.com/office/drawing/2014/main" id="{4B11BAFF-DBD0-8F5A-03CC-8B1CC1632F74}"/>
              </a:ext>
            </a:extLst>
          </p:cNvPr>
          <p:cNvSpPr/>
          <p:nvPr/>
        </p:nvSpPr>
        <p:spPr>
          <a:xfrm>
            <a:off x="6277275" y="2384493"/>
            <a:ext cx="522058" cy="522058"/>
          </a:xfrm>
          <a:prstGeom prst="ellipse">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prstClr val="black"/>
              </a:solidFill>
              <a:latin typeface="Calibri" panose="020F0502020204030204" pitchFamily="34" charset="0"/>
              <a:cs typeface="Calibri" panose="020F0502020204030204" pitchFamily="34" charset="0"/>
            </a:endParaRPr>
          </a:p>
        </p:txBody>
      </p:sp>
      <p:sp>
        <p:nvSpPr>
          <p:cNvPr id="10" name="椭圆 9">
            <a:extLst>
              <a:ext uri="{FF2B5EF4-FFF2-40B4-BE49-F238E27FC236}">
                <a16:creationId xmlns:a16="http://schemas.microsoft.com/office/drawing/2014/main" id="{9F46465B-D8EF-B23B-13F7-6B1680AF53DC}"/>
              </a:ext>
            </a:extLst>
          </p:cNvPr>
          <p:cNvSpPr/>
          <p:nvPr/>
        </p:nvSpPr>
        <p:spPr>
          <a:xfrm>
            <a:off x="5233159" y="3201820"/>
            <a:ext cx="522058" cy="522058"/>
          </a:xfrm>
          <a:prstGeom prst="ellipse">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err="1">
                <a:solidFill>
                  <a:prstClr val="black"/>
                </a:solidFill>
                <a:latin typeface="Calibri" panose="020F0502020204030204" pitchFamily="34" charset="0"/>
                <a:ea typeface="Calibri" panose="020F0502020204030204" pitchFamily="34" charset="0"/>
                <a:cs typeface="Calibri" panose="020F0502020204030204" pitchFamily="34" charset="0"/>
              </a:rPr>
              <a:t>ctx</a:t>
            </a:r>
            <a:endParaRPr lang="zh-CN" altLang="en-US" sz="1600" dirty="0">
              <a:solidFill>
                <a:prstClr val="black"/>
              </a:solidFill>
              <a:latin typeface="Calibri" panose="020F0502020204030204" pitchFamily="34" charset="0"/>
              <a:cs typeface="Calibri" panose="020F0502020204030204" pitchFamily="34" charset="0"/>
            </a:endParaRPr>
          </a:p>
        </p:txBody>
      </p:sp>
      <p:sp>
        <p:nvSpPr>
          <p:cNvPr id="11" name="椭圆 10">
            <a:extLst>
              <a:ext uri="{FF2B5EF4-FFF2-40B4-BE49-F238E27FC236}">
                <a16:creationId xmlns:a16="http://schemas.microsoft.com/office/drawing/2014/main" id="{79DFC079-A1D2-A080-19C0-7FFD3B20B04C}"/>
              </a:ext>
            </a:extLst>
          </p:cNvPr>
          <p:cNvSpPr/>
          <p:nvPr/>
        </p:nvSpPr>
        <p:spPr>
          <a:xfrm>
            <a:off x="5755217" y="1567166"/>
            <a:ext cx="522058" cy="522058"/>
          </a:xfrm>
          <a:prstGeom prst="ellipse">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fimc</a:t>
            </a:r>
            <a:endParaRPr kumimoji="0" lang="zh-CN" altLang="en-US" sz="16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
        <p:nvSpPr>
          <p:cNvPr id="12" name="椭圆 11">
            <a:extLst>
              <a:ext uri="{FF2B5EF4-FFF2-40B4-BE49-F238E27FC236}">
                <a16:creationId xmlns:a16="http://schemas.microsoft.com/office/drawing/2014/main" id="{FD3FBFFC-6B32-6547-C895-A1418462ADCA}"/>
              </a:ext>
            </a:extLst>
          </p:cNvPr>
          <p:cNvSpPr/>
          <p:nvPr/>
        </p:nvSpPr>
        <p:spPr>
          <a:xfrm>
            <a:off x="5755217" y="749839"/>
            <a:ext cx="522058" cy="522058"/>
          </a:xfrm>
          <a:prstGeom prst="ellipse">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sd</a:t>
            </a:r>
            <a:endParaRPr kumimoji="0" lang="zh-CN" altLang="en-US" sz="16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
        <p:nvSpPr>
          <p:cNvPr id="13" name="文本框 12">
            <a:extLst>
              <a:ext uri="{FF2B5EF4-FFF2-40B4-BE49-F238E27FC236}">
                <a16:creationId xmlns:a16="http://schemas.microsoft.com/office/drawing/2014/main" id="{140F0D5C-74E2-8E9D-3F04-98F9C086E881}"/>
              </a:ext>
            </a:extLst>
          </p:cNvPr>
          <p:cNvSpPr txBox="1"/>
          <p:nvPr/>
        </p:nvSpPr>
        <p:spPr>
          <a:xfrm>
            <a:off x="5494188" y="780021"/>
            <a:ext cx="36099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a:t>
            </a:r>
            <a:r>
              <a:rPr kumimoji="0" lang="en-US" altLang="zh-CN" sz="1600" b="0" i="0" u="none" strike="noStrike" kern="1200" cap="none" spc="0" normalizeH="0" baseline="-2500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1</a:t>
            </a:r>
            <a:endParaRPr kumimoji="0" lang="zh-CN" altLang="en-US" sz="1600" b="0" i="0" u="none" strike="noStrike" kern="1200" cap="none" spc="0" normalizeH="0" baseline="-25000" noProof="0" dirty="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
        <p:nvSpPr>
          <p:cNvPr id="14" name="文本框 13">
            <a:extLst>
              <a:ext uri="{FF2B5EF4-FFF2-40B4-BE49-F238E27FC236}">
                <a16:creationId xmlns:a16="http://schemas.microsoft.com/office/drawing/2014/main" id="{44AA34E9-3780-015B-A774-B1A7A456EBCF}"/>
              </a:ext>
            </a:extLst>
          </p:cNvPr>
          <p:cNvSpPr txBox="1"/>
          <p:nvPr/>
        </p:nvSpPr>
        <p:spPr>
          <a:xfrm>
            <a:off x="6196218" y="1644496"/>
            <a:ext cx="36099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a:t>
            </a:r>
            <a:r>
              <a:rPr kumimoji="0" lang="en-US" altLang="zh-CN" sz="1600" b="0" i="0" u="none" strike="noStrike" kern="1200" cap="none" spc="0" normalizeH="0" baseline="-2500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2</a:t>
            </a:r>
            <a:endParaRPr kumimoji="0" lang="zh-CN" altLang="en-US" sz="1600" b="0" i="0" u="none" strike="noStrike" kern="1200" cap="none" spc="0" normalizeH="0" baseline="-25000" noProof="0" dirty="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
        <p:nvSpPr>
          <p:cNvPr id="15" name="文本框 14">
            <a:extLst>
              <a:ext uri="{FF2B5EF4-FFF2-40B4-BE49-F238E27FC236}">
                <a16:creationId xmlns:a16="http://schemas.microsoft.com/office/drawing/2014/main" id="{01F76124-E893-6474-0BE7-99AB499669EB}"/>
              </a:ext>
            </a:extLst>
          </p:cNvPr>
          <p:cNvSpPr txBox="1"/>
          <p:nvPr/>
        </p:nvSpPr>
        <p:spPr>
          <a:xfrm>
            <a:off x="5655250" y="2446837"/>
            <a:ext cx="36099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a:t>
            </a:r>
            <a:r>
              <a:rPr kumimoji="0" lang="en-US" altLang="zh-CN" sz="1600" b="0" i="0" u="none" strike="noStrike" kern="1200" cap="none" spc="0" normalizeH="0" baseline="-2500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3</a:t>
            </a:r>
            <a:endParaRPr kumimoji="0" lang="zh-CN" altLang="en-US" sz="1600" b="0" i="0" u="none" strike="noStrike" kern="1200" cap="none" spc="0" normalizeH="0" baseline="-25000" noProof="0" dirty="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
        <p:nvSpPr>
          <p:cNvPr id="16" name="文本框 15">
            <a:extLst>
              <a:ext uri="{FF2B5EF4-FFF2-40B4-BE49-F238E27FC236}">
                <a16:creationId xmlns:a16="http://schemas.microsoft.com/office/drawing/2014/main" id="{FD9021A5-D052-DAB6-ECB7-295C9D0F54C5}"/>
              </a:ext>
            </a:extLst>
          </p:cNvPr>
          <p:cNvSpPr txBox="1"/>
          <p:nvPr/>
        </p:nvSpPr>
        <p:spPr>
          <a:xfrm>
            <a:off x="4921883" y="3293572"/>
            <a:ext cx="36099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a:t>
            </a:r>
            <a:r>
              <a:rPr kumimoji="0" lang="en-US" altLang="zh-CN" sz="1600" b="0" i="0" u="none" strike="noStrike" kern="1200" cap="none" spc="0" normalizeH="0" baseline="-2500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5</a:t>
            </a:r>
            <a:endParaRPr kumimoji="0" lang="zh-CN" altLang="en-US" sz="1600" b="0" i="0" u="none" strike="noStrike" kern="1200" cap="none" spc="0" normalizeH="0" baseline="-25000" noProof="0" dirty="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
        <p:nvSpPr>
          <p:cNvPr id="17" name="文本框 16">
            <a:extLst>
              <a:ext uri="{FF2B5EF4-FFF2-40B4-BE49-F238E27FC236}">
                <a16:creationId xmlns:a16="http://schemas.microsoft.com/office/drawing/2014/main" id="{4728A192-A3A4-5521-FC59-BFACB4493AEA}"/>
              </a:ext>
            </a:extLst>
          </p:cNvPr>
          <p:cNvSpPr txBox="1"/>
          <p:nvPr/>
        </p:nvSpPr>
        <p:spPr>
          <a:xfrm>
            <a:off x="6015720" y="2446837"/>
            <a:ext cx="36099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a:t>
            </a:r>
            <a:r>
              <a:rPr kumimoji="0" lang="en-US" altLang="zh-CN" sz="1600" b="0" i="0" u="none" strike="noStrike" kern="1200" cap="none" spc="0" normalizeH="0" baseline="-2500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4</a:t>
            </a:r>
            <a:endParaRPr kumimoji="0" lang="zh-CN" altLang="en-US" sz="1600" b="0" i="0" u="none" strike="noStrike" kern="1200" cap="none" spc="0" normalizeH="0" baseline="-25000" noProof="0" dirty="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cxnSp>
        <p:nvCxnSpPr>
          <p:cNvPr id="19" name="直接箭头连接符 18">
            <a:extLst>
              <a:ext uri="{FF2B5EF4-FFF2-40B4-BE49-F238E27FC236}">
                <a16:creationId xmlns:a16="http://schemas.microsoft.com/office/drawing/2014/main" id="{899B0761-8C5B-70DA-7F5B-22453E85FB8A}"/>
              </a:ext>
            </a:extLst>
          </p:cNvPr>
          <p:cNvCxnSpPr>
            <a:stCxn id="12" idx="4"/>
            <a:endCxn id="11" idx="0"/>
          </p:cNvCxnSpPr>
          <p:nvPr/>
        </p:nvCxnSpPr>
        <p:spPr>
          <a:xfrm>
            <a:off x="6016246" y="1271897"/>
            <a:ext cx="0" cy="2952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8B22808-BA35-6530-F366-E636FCF9256A}"/>
              </a:ext>
            </a:extLst>
          </p:cNvPr>
          <p:cNvCxnSpPr>
            <a:stCxn id="11" idx="4"/>
            <a:endCxn id="8" idx="0"/>
          </p:cNvCxnSpPr>
          <p:nvPr/>
        </p:nvCxnSpPr>
        <p:spPr>
          <a:xfrm flipH="1">
            <a:off x="5494188" y="2089224"/>
            <a:ext cx="522058" cy="2952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61B24DEA-443A-8D86-BE5E-C78C35BD0BD4}"/>
              </a:ext>
            </a:extLst>
          </p:cNvPr>
          <p:cNvCxnSpPr>
            <a:stCxn id="11" idx="4"/>
            <a:endCxn id="9" idx="0"/>
          </p:cNvCxnSpPr>
          <p:nvPr/>
        </p:nvCxnSpPr>
        <p:spPr>
          <a:xfrm>
            <a:off x="6016246" y="2089224"/>
            <a:ext cx="522058" cy="2952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F8EF21BB-7955-AD8E-4AF9-36A434081704}"/>
              </a:ext>
            </a:extLst>
          </p:cNvPr>
          <p:cNvCxnSpPr>
            <a:stCxn id="8" idx="4"/>
            <a:endCxn id="10" idx="0"/>
          </p:cNvCxnSpPr>
          <p:nvPr/>
        </p:nvCxnSpPr>
        <p:spPr>
          <a:xfrm>
            <a:off x="5494188" y="2906551"/>
            <a:ext cx="0" cy="2952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9C58C197-D57F-A265-DF77-A446EF99B4B8}"/>
              </a:ext>
            </a:extLst>
          </p:cNvPr>
          <p:cNvSpPr txBox="1"/>
          <p:nvPr/>
        </p:nvSpPr>
        <p:spPr>
          <a:xfrm>
            <a:off x="5004048" y="1221190"/>
            <a:ext cx="92903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i="0" u="none" strike="noStrike" kern="1200" cap="none" spc="0" normalizeH="0" baseline="0" noProof="0" dirty="0" err="1">
                <a:ln>
                  <a:noFill/>
                </a:ln>
                <a:effectLst/>
                <a:uLnTx/>
                <a:uFillTx/>
                <a:latin typeface="Calibri" panose="020F0502020204030204" pitchFamily="34" charset="0"/>
                <a:ea typeface="Calibri" panose="020F0502020204030204" pitchFamily="34" charset="0"/>
                <a:cs typeface="Calibri" panose="020F0502020204030204" pitchFamily="34" charset="0"/>
              </a:rPr>
              <a:t>dev_priv</a:t>
            </a:r>
            <a:endParaRPr kumimoji="0" lang="zh-CN" altLang="en-US" sz="1600" i="0" u="none" strike="noStrike" kern="1200" cap="none" spc="0" normalizeH="0" baseline="0" noProof="0" dirty="0">
              <a:ln>
                <a:noFill/>
              </a:ln>
              <a:effectLst/>
              <a:uLnTx/>
              <a:uFillTx/>
              <a:latin typeface="Calibri" panose="020F0502020204030204" pitchFamily="34" charset="0"/>
              <a:ea typeface="宋体" panose="02010600030101010101" pitchFamily="2" charset="-122"/>
              <a:cs typeface="Calibri" panose="020F0502020204030204" pitchFamily="34" charset="0"/>
            </a:endParaRPr>
          </a:p>
        </p:txBody>
      </p:sp>
      <p:sp>
        <p:nvSpPr>
          <p:cNvPr id="27" name="文本框 26">
            <a:extLst>
              <a:ext uri="{FF2B5EF4-FFF2-40B4-BE49-F238E27FC236}">
                <a16:creationId xmlns:a16="http://schemas.microsoft.com/office/drawing/2014/main" id="{F3CCBC98-BFDB-AF18-873A-308E098EF6A4}"/>
              </a:ext>
            </a:extLst>
          </p:cNvPr>
          <p:cNvSpPr txBox="1"/>
          <p:nvPr/>
        </p:nvSpPr>
        <p:spPr>
          <a:xfrm>
            <a:off x="4930933" y="1950476"/>
            <a:ext cx="82413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vid_cap</a:t>
            </a:r>
            <a:endParaRPr kumimoji="0" lang="zh-CN" altLang="en-US" sz="16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
        <p:nvSpPr>
          <p:cNvPr id="28" name="文本框 27">
            <a:extLst>
              <a:ext uri="{FF2B5EF4-FFF2-40B4-BE49-F238E27FC236}">
                <a16:creationId xmlns:a16="http://schemas.microsoft.com/office/drawing/2014/main" id="{9CE6F8D0-3EFE-BE8D-A01B-D61BDAD2F94E}"/>
              </a:ext>
            </a:extLst>
          </p:cNvPr>
          <p:cNvSpPr txBox="1"/>
          <p:nvPr/>
        </p:nvSpPr>
        <p:spPr>
          <a:xfrm>
            <a:off x="6284554" y="1980527"/>
            <a:ext cx="51969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lock</a:t>
            </a:r>
            <a:endParaRPr kumimoji="0" lang="zh-CN" altLang="en-US" sz="16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
        <p:nvSpPr>
          <p:cNvPr id="29" name="文本框 28">
            <a:extLst>
              <a:ext uri="{FF2B5EF4-FFF2-40B4-BE49-F238E27FC236}">
                <a16:creationId xmlns:a16="http://schemas.microsoft.com/office/drawing/2014/main" id="{743840E6-4AB6-49A9-0292-2076AE008C84}"/>
              </a:ext>
            </a:extLst>
          </p:cNvPr>
          <p:cNvSpPr txBox="1"/>
          <p:nvPr/>
        </p:nvSpPr>
        <p:spPr>
          <a:xfrm>
            <a:off x="4933366" y="2847962"/>
            <a:ext cx="42832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ctx</a:t>
            </a:r>
            <a:endParaRPr kumimoji="0" lang="zh-CN" altLang="en-US" sz="16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
        <p:nvSpPr>
          <p:cNvPr id="4" name="椭圆 3">
            <a:extLst>
              <a:ext uri="{FF2B5EF4-FFF2-40B4-BE49-F238E27FC236}">
                <a16:creationId xmlns:a16="http://schemas.microsoft.com/office/drawing/2014/main" id="{C61A5737-1681-FDCE-670B-64F0F04934B8}"/>
              </a:ext>
            </a:extLst>
          </p:cNvPr>
          <p:cNvSpPr/>
          <p:nvPr/>
        </p:nvSpPr>
        <p:spPr>
          <a:xfrm>
            <a:off x="5233011" y="4019147"/>
            <a:ext cx="522058" cy="522058"/>
          </a:xfrm>
          <a:prstGeom prst="ellipse">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prstClr val="black"/>
                </a:solidFill>
                <a:latin typeface="Calibri" panose="020F0502020204030204" pitchFamily="34" charset="0"/>
                <a:cs typeface="Calibri" panose="020F0502020204030204" pitchFamily="34" charset="0"/>
              </a:rPr>
              <a:t>state</a:t>
            </a:r>
            <a:endParaRPr lang="zh-CN" altLang="en-US" sz="1400" dirty="0">
              <a:solidFill>
                <a:prstClr val="black"/>
              </a:solidFill>
              <a:latin typeface="Calibri" panose="020F0502020204030204" pitchFamily="34" charset="0"/>
              <a:cs typeface="Calibri" panose="020F0502020204030204" pitchFamily="34" charset="0"/>
            </a:endParaRPr>
          </a:p>
        </p:txBody>
      </p:sp>
      <p:cxnSp>
        <p:nvCxnSpPr>
          <p:cNvPr id="18" name="直接箭头连接符 17">
            <a:extLst>
              <a:ext uri="{FF2B5EF4-FFF2-40B4-BE49-F238E27FC236}">
                <a16:creationId xmlns:a16="http://schemas.microsoft.com/office/drawing/2014/main" id="{7B031B26-BA5C-E34E-A001-5027BAD723C8}"/>
              </a:ext>
            </a:extLst>
          </p:cNvPr>
          <p:cNvCxnSpPr>
            <a:stCxn id="10" idx="4"/>
            <a:endCxn id="4" idx="0"/>
          </p:cNvCxnSpPr>
          <p:nvPr/>
        </p:nvCxnSpPr>
        <p:spPr>
          <a:xfrm flipH="1">
            <a:off x="5494040" y="3723878"/>
            <a:ext cx="148" cy="2952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655786ED-6230-7E5D-7A57-95A3F851F5F2}"/>
              </a:ext>
            </a:extLst>
          </p:cNvPr>
          <p:cNvSpPr txBox="1"/>
          <p:nvPr/>
        </p:nvSpPr>
        <p:spPr>
          <a:xfrm>
            <a:off x="4921883" y="4090188"/>
            <a:ext cx="36099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a:t>
            </a:r>
            <a:r>
              <a:rPr lang="en-US" altLang="zh-CN" sz="1600" baseline="-25000" dirty="0">
                <a:solidFill>
                  <a:prstClr val="black"/>
                </a:solidFill>
                <a:latin typeface="Calibri" panose="020F0502020204030204" pitchFamily="34" charset="0"/>
                <a:ea typeface="Calibri" panose="020F0502020204030204" pitchFamily="34" charset="0"/>
                <a:cs typeface="Calibri" panose="020F0502020204030204" pitchFamily="34" charset="0"/>
              </a:rPr>
              <a:t>6</a:t>
            </a:r>
            <a:endParaRPr kumimoji="0" lang="zh-CN" altLang="en-US" sz="1600" b="0" i="0" u="none" strike="noStrike" kern="1200" cap="none" spc="0" normalizeH="0" baseline="-25000" noProof="0" dirty="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
        <p:nvSpPr>
          <p:cNvPr id="22" name="文本框 21">
            <a:extLst>
              <a:ext uri="{FF2B5EF4-FFF2-40B4-BE49-F238E27FC236}">
                <a16:creationId xmlns:a16="http://schemas.microsoft.com/office/drawing/2014/main" id="{1E2B3E19-B58C-5EE7-9CFD-AD0E9777F897}"/>
              </a:ext>
            </a:extLst>
          </p:cNvPr>
          <p:cNvSpPr txBox="1"/>
          <p:nvPr/>
        </p:nvSpPr>
        <p:spPr>
          <a:xfrm>
            <a:off x="4841959" y="3691273"/>
            <a:ext cx="59413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state</a:t>
            </a:r>
            <a:endParaRPr kumimoji="0" lang="zh-CN" altLang="en-US" sz="16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Tree>
    <p:custDataLst>
      <p:tags r:id="rId1"/>
    </p:custDataLst>
    <p:extLst>
      <p:ext uri="{BB962C8B-B14F-4D97-AF65-F5344CB8AC3E}">
        <p14:creationId xmlns:p14="http://schemas.microsoft.com/office/powerpoint/2010/main" val="1805018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95486"/>
            <a:ext cx="8424936" cy="583574"/>
          </a:xfrm>
        </p:spPr>
        <p:txBody>
          <a:bodyPr>
            <a:normAutofit fontScale="90000"/>
          </a:bodyPr>
          <a:lstStyle/>
          <a:p>
            <a:r>
              <a:rPr lang="en-US" altLang="zh-CN" sz="3600" cap="none" dirty="0">
                <a:latin typeface="Arial" pitchFamily="34" charset="0"/>
                <a:cs typeface="Arial" pitchFamily="34" charset="0"/>
              </a:rPr>
              <a:t>Background</a:t>
            </a:r>
            <a:endParaRPr lang="zh-CN" altLang="en-US" sz="3600" cap="none" dirty="0">
              <a:latin typeface="Arial" pitchFamily="34" charset="0"/>
              <a:cs typeface="Arial" pitchFamily="34" charset="0"/>
            </a:endParaRPr>
          </a:p>
        </p:txBody>
      </p:sp>
      <p:sp>
        <p:nvSpPr>
          <p:cNvPr id="3" name="内容占位符 2"/>
          <p:cNvSpPr>
            <a:spLocks noGrp="1"/>
          </p:cNvSpPr>
          <p:nvPr>
            <p:ph sz="quarter" idx="1"/>
          </p:nvPr>
        </p:nvSpPr>
        <p:spPr>
          <a:xfrm>
            <a:off x="251520" y="897564"/>
            <a:ext cx="8352928" cy="3957900"/>
          </a:xfrm>
        </p:spPr>
        <p:txBody>
          <a:bodyPr>
            <a:normAutofit/>
          </a:bodyPr>
          <a:lstStyle/>
          <a:p>
            <a:r>
              <a:rPr lang="en-US" altLang="zh-CN" dirty="0">
                <a:latin typeface="Arial" pitchFamily="34" charset="0"/>
                <a:cs typeface="Arial" pitchFamily="34" charset="0"/>
              </a:rPr>
              <a:t>Data races</a:t>
            </a:r>
          </a:p>
          <a:p>
            <a:pPr lvl="1"/>
            <a:r>
              <a:rPr lang="en-US" altLang="zh-CN" dirty="0">
                <a:latin typeface="Arial" pitchFamily="34" charset="0"/>
                <a:cs typeface="Arial" pitchFamily="34" charset="0"/>
              </a:rPr>
              <a:t>T</a:t>
            </a:r>
            <a:r>
              <a:rPr lang="en-US" altLang="zh-CN" sz="2000" dirty="0">
                <a:latin typeface="Arial" pitchFamily="34" charset="0"/>
                <a:cs typeface="Arial" pitchFamily="34" charset="0"/>
              </a:rPr>
              <a:t>wo threads access the same memory location concurrently</a:t>
            </a:r>
          </a:p>
          <a:p>
            <a:pPr lvl="1"/>
            <a:r>
              <a:rPr lang="en-US" altLang="zh-CN" dirty="0">
                <a:latin typeface="Arial" pitchFamily="34" charset="0"/>
                <a:cs typeface="Arial" pitchFamily="34" charset="0"/>
              </a:rPr>
              <a:t>A</a:t>
            </a:r>
            <a:r>
              <a:rPr lang="en-US" altLang="zh-CN" sz="2000" dirty="0">
                <a:latin typeface="Arial" pitchFamily="34" charset="0"/>
                <a:cs typeface="Arial" pitchFamily="34" charset="0"/>
              </a:rPr>
              <a:t>t least one of the accesses is a write</a:t>
            </a:r>
            <a:endParaRPr lang="en-US" altLang="zh-CN" dirty="0">
              <a:latin typeface="Arial" pitchFamily="34" charset="0"/>
              <a:cs typeface="Arial" pitchFamily="34" charset="0"/>
            </a:endParaRPr>
          </a:p>
        </p:txBody>
      </p:sp>
      <p:sp>
        <p:nvSpPr>
          <p:cNvPr id="5" name="灯片编号占位符 4"/>
          <p:cNvSpPr>
            <a:spLocks noGrp="1"/>
          </p:cNvSpPr>
          <p:nvPr>
            <p:ph type="sldNum"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2000" b="1" i="0" u="none" strike="noStrike" kern="1200" cap="none" spc="0" normalizeH="0" baseline="0" noProof="0" smtClean="0">
                <a:ln>
                  <a:noFill/>
                </a:ln>
                <a:solidFill>
                  <a:srgbClr val="FFFFFF"/>
                </a:solidFill>
                <a:effectLst/>
                <a:uLnTx/>
                <a:uFillTx/>
                <a:latin typeface="Century Schoolbook"/>
                <a:ea typeface="宋体"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zh-CN" altLang="en-US" sz="2000" b="1" i="0" u="none" strike="noStrike" kern="1200" cap="none" spc="0" normalizeH="0" baseline="0" noProof="0" dirty="0">
              <a:ln>
                <a:noFill/>
              </a:ln>
              <a:solidFill>
                <a:srgbClr val="FFFFFF"/>
              </a:solidFill>
              <a:effectLst/>
              <a:uLnTx/>
              <a:uFillTx/>
              <a:latin typeface="Century Schoolbook"/>
              <a:ea typeface="宋体" panose="02010600030101010101" pitchFamily="2" charset="-122"/>
              <a:cs typeface="+mn-cs"/>
            </a:endParaRPr>
          </a:p>
        </p:txBody>
      </p:sp>
      <p:graphicFrame>
        <p:nvGraphicFramePr>
          <p:cNvPr id="6" name="表格 5">
            <a:extLst>
              <a:ext uri="{FF2B5EF4-FFF2-40B4-BE49-F238E27FC236}">
                <a16:creationId xmlns:a16="http://schemas.microsoft.com/office/drawing/2014/main" id="{8CEA7B58-D7FB-69DA-6D82-81B79F6A870D}"/>
              </a:ext>
            </a:extLst>
          </p:cNvPr>
          <p:cNvGraphicFramePr>
            <a:graphicFrameLocks noGrp="1"/>
          </p:cNvGraphicFramePr>
          <p:nvPr>
            <p:extLst>
              <p:ext uri="{D42A27DB-BD31-4B8C-83A1-F6EECF244321}">
                <p14:modId xmlns:p14="http://schemas.microsoft.com/office/powerpoint/2010/main" val="1955059664"/>
              </p:ext>
            </p:extLst>
          </p:nvPr>
        </p:nvGraphicFramePr>
        <p:xfrm>
          <a:off x="2285746" y="2571750"/>
          <a:ext cx="4284476" cy="1463040"/>
        </p:xfrm>
        <a:graphic>
          <a:graphicData uri="http://schemas.openxmlformats.org/drawingml/2006/table">
            <a:tbl>
              <a:tblPr firstRow="1" bandRow="1">
                <a:tableStyleId>{9D7B26C5-4107-4FEC-AEDC-1716B250A1EF}</a:tableStyleId>
              </a:tblPr>
              <a:tblGrid>
                <a:gridCol w="360040">
                  <a:extLst>
                    <a:ext uri="{9D8B030D-6E8A-4147-A177-3AD203B41FA5}">
                      <a16:colId xmlns:a16="http://schemas.microsoft.com/office/drawing/2014/main" val="1311178227"/>
                    </a:ext>
                  </a:extLst>
                </a:gridCol>
                <a:gridCol w="1764196">
                  <a:extLst>
                    <a:ext uri="{9D8B030D-6E8A-4147-A177-3AD203B41FA5}">
                      <a16:colId xmlns:a16="http://schemas.microsoft.com/office/drawing/2014/main" val="1155557763"/>
                    </a:ext>
                  </a:extLst>
                </a:gridCol>
                <a:gridCol w="432048">
                  <a:extLst>
                    <a:ext uri="{9D8B030D-6E8A-4147-A177-3AD203B41FA5}">
                      <a16:colId xmlns:a16="http://schemas.microsoft.com/office/drawing/2014/main" val="643983506"/>
                    </a:ext>
                  </a:extLst>
                </a:gridCol>
                <a:gridCol w="1728192">
                  <a:extLst>
                    <a:ext uri="{9D8B030D-6E8A-4147-A177-3AD203B41FA5}">
                      <a16:colId xmlns:a16="http://schemas.microsoft.com/office/drawing/2014/main" val="3055031722"/>
                    </a:ext>
                  </a:extLst>
                </a:gridCol>
              </a:tblGrid>
              <a:tr h="284212">
                <a:tc>
                  <a:txBody>
                    <a:bodyPr/>
                    <a:lstStyle/>
                    <a:p>
                      <a:pPr marL="0" algn="l" rtl="0" eaLnBrk="1" latinLnBrk="0" hangingPunct="1"/>
                      <a:endParaRPr kumimoji="0" lang="en-US" altLang="zh-CN" sz="1400" b="0"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latin typeface="Times New Roman" panose="02020603050405020304" pitchFamily="18" charset="0"/>
                          <a:ea typeface="Calibri" panose="020F0502020204030204" pitchFamily="34" charset="0"/>
                          <a:cs typeface="Times New Roman" panose="02020603050405020304" pitchFamily="18" charset="0"/>
                        </a:rPr>
                        <a:t>Thread1</a:t>
                      </a:r>
                    </a:p>
                  </a:txBody>
                  <a:tcPr>
                    <a:lnB w="12700" cap="flat" cmpd="sng" algn="ctr">
                      <a:solidFill>
                        <a:schemeClr val="tx1"/>
                      </a:solidFill>
                      <a:prstDash val="solid"/>
                      <a:round/>
                      <a:headEnd type="none" w="med" len="med"/>
                      <a:tailEnd type="none" w="med" len="med"/>
                    </a:lnB>
                  </a:tcPr>
                </a:tc>
                <a:tc>
                  <a:txBody>
                    <a:bodyPr/>
                    <a:lstStyle/>
                    <a:p>
                      <a:pPr marL="0" algn="r" rtl="0" eaLnBrk="1" latinLnBrk="0" hangingPunct="1"/>
                      <a:endParaRPr lang="zh-CN" altLang="en-US" sz="14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Thread2</a:t>
                      </a:r>
                      <a:endParaRPr kumimoji="0" lang="zh-CN" altLang="en-US" sz="1400" b="0" kern="1200" dirty="0">
                        <a:solidFill>
                          <a:schemeClr val="tx1"/>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3817069"/>
                  </a:ext>
                </a:extLst>
              </a:tr>
              <a:tr h="284212">
                <a:tc>
                  <a:txBody>
                    <a:bodyPr/>
                    <a:lstStyle/>
                    <a:p>
                      <a:pPr marL="0" algn="l" rtl="0" eaLnBrk="1" latinLnBrk="0" hangingPunct="1"/>
                      <a:r>
                        <a:rPr kumimoji="0" lang="en-US" altLang="zh-CN" sz="1400" b="0"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1.</a:t>
                      </a:r>
                    </a:p>
                    <a:p>
                      <a:pPr marL="0" algn="l" rtl="0" eaLnBrk="1" latinLnBrk="0" hangingPunct="1"/>
                      <a:r>
                        <a:rPr kumimoji="0" lang="en-US" altLang="zh-CN" sz="1400" b="0"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a:t>
                      </a:r>
                    </a:p>
                    <a:p>
                      <a:pPr marL="0" algn="l" rtl="0" eaLnBrk="1" latinLnBrk="0" hangingPunct="1"/>
                      <a:r>
                        <a:rPr kumimoji="0" lang="en-US" altLang="zh-CN" sz="1400" b="0"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3.</a:t>
                      </a:r>
                    </a:p>
                    <a:p>
                      <a:pPr marL="0" algn="l" rtl="0" eaLnBrk="1" latinLnBrk="0" hangingPunct="1"/>
                      <a:r>
                        <a:rPr kumimoji="0" lang="en-US" altLang="zh-CN" sz="1400" b="0"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4.</a:t>
                      </a:r>
                    </a:p>
                    <a:p>
                      <a:pPr marL="0" algn="l" rtl="0" eaLnBrk="1" latinLnBrk="0" hangingPunct="1"/>
                      <a:r>
                        <a:rPr kumimoji="0" lang="en-US" altLang="zh-CN" sz="1400" b="0"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b="0" dirty="0">
                          <a:latin typeface="Times New Roman" panose="02020603050405020304" pitchFamily="18" charset="0"/>
                          <a:ea typeface="Calibri" panose="020F0502020204030204" pitchFamily="34" charset="0"/>
                          <a:cs typeface="Times New Roman" panose="02020603050405020304" pitchFamily="18" charset="0"/>
                        </a:rPr>
                        <a:t>void read(dev) {</a:t>
                      </a:r>
                    </a:p>
                    <a:p>
                      <a:r>
                        <a:rPr lang="en-US" altLang="zh-CN" sz="1400" b="0" dirty="0">
                          <a:latin typeface="Times New Roman" panose="02020603050405020304" pitchFamily="18" charset="0"/>
                          <a:ea typeface="Calibri" panose="020F0502020204030204" pitchFamily="34" charset="0"/>
                          <a:cs typeface="Times New Roman" panose="02020603050405020304" pitchFamily="18" charset="0"/>
                        </a:rPr>
                        <a:t>    ……</a:t>
                      </a:r>
                    </a:p>
                    <a:p>
                      <a:r>
                        <a:rPr lang="en-US" altLang="zh-CN" sz="1400" b="0" dirty="0">
                          <a:latin typeface="Times New Roman" panose="02020603050405020304" pitchFamily="18" charset="0"/>
                          <a:ea typeface="Calibri" panose="020F0502020204030204" pitchFamily="34" charset="0"/>
                          <a:cs typeface="Times New Roman" panose="02020603050405020304" pitchFamily="18" charset="0"/>
                        </a:rPr>
                        <a:t>    msg = dev-&gt;msg;</a:t>
                      </a:r>
                    </a:p>
                    <a:p>
                      <a:r>
                        <a:rPr lang="en-US" altLang="zh-CN" sz="1400" b="0" dirty="0">
                          <a:latin typeface="Times New Roman" panose="02020603050405020304" pitchFamily="18" charset="0"/>
                          <a:ea typeface="Calibri" panose="020F0502020204030204" pitchFamily="34" charset="0"/>
                          <a:cs typeface="Times New Roman" panose="02020603050405020304" pitchFamily="18" charset="0"/>
                        </a:rPr>
                        <a:t>    ……</a:t>
                      </a:r>
                    </a:p>
                    <a:p>
                      <a:r>
                        <a:rPr lang="en-US" altLang="zh-CN" sz="1400" b="0" dirty="0">
                          <a:latin typeface="Times New Roman" panose="02020603050405020304" pitchFamily="18" charset="0"/>
                          <a:ea typeface="Calibri" panose="020F0502020204030204" pitchFamily="34" charset="0"/>
                          <a:cs typeface="Times New Roman" panose="02020603050405020304" pitchFamily="18" charset="0"/>
                        </a:rPr>
                        <a:t>}</a:t>
                      </a:r>
                      <a:endParaRPr lang="zh-CN" altLang="en-US" sz="1400" b="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r" rtl="0" eaLnBrk="1" latinLnBrk="0" hangingPunct="1"/>
                      <a:r>
                        <a:rPr kumimoji="0" lang="en-US" altLang="zh-CN" sz="1400" b="0"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6.</a:t>
                      </a:r>
                    </a:p>
                    <a:p>
                      <a:pPr marL="0" algn="r" rtl="0" eaLnBrk="1" latinLnBrk="0" hangingPunct="1"/>
                      <a:r>
                        <a:rPr kumimoji="0" lang="en-US" altLang="zh-CN" sz="1400" b="0"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7.</a:t>
                      </a:r>
                    </a:p>
                    <a:p>
                      <a:pPr marL="0" algn="r" rtl="0" eaLnBrk="1" latinLnBrk="0" hangingPunct="1"/>
                      <a:r>
                        <a:rPr kumimoji="0" lang="en-US" altLang="zh-CN" sz="1400" b="0"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8.</a:t>
                      </a:r>
                    </a:p>
                    <a:p>
                      <a:pPr marL="0" algn="r" rtl="0" eaLnBrk="1" latinLnBrk="0" hangingPunct="1"/>
                      <a:r>
                        <a:rPr kumimoji="0" lang="en-US" altLang="zh-CN" sz="1400" b="0"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9.</a:t>
                      </a:r>
                    </a:p>
                    <a:p>
                      <a:pPr marL="0" algn="r" rtl="0" eaLnBrk="1" latinLnBrk="0" hangingPunct="1"/>
                      <a:r>
                        <a:rPr kumimoji="0" lang="en-US" altLang="zh-CN" sz="1400" b="0"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10.</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rtl="0" eaLnBrk="1" latinLnBrk="0" hangingPunct="1"/>
                      <a:r>
                        <a:rPr kumimoji="0" lang="en-US" altLang="zh-CN" sz="1400" b="0"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void write(dev) {</a:t>
                      </a:r>
                    </a:p>
                    <a:p>
                      <a:pPr marL="0" algn="l" rtl="0" eaLnBrk="1" latinLnBrk="0" hangingPunct="1"/>
                      <a:r>
                        <a:rPr kumimoji="0" lang="en-US" altLang="zh-CN" sz="1400" b="0"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p>
                    <a:p>
                      <a:pPr marL="0" algn="l" rtl="0" eaLnBrk="1" latinLnBrk="0" hangingPunct="1"/>
                      <a:r>
                        <a:rPr kumimoji="0" lang="en-US" altLang="zh-CN" sz="1400" b="0"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dev-&gt;msg = msg;</a:t>
                      </a:r>
                    </a:p>
                    <a:p>
                      <a:pPr marL="0" algn="l" rtl="0" eaLnBrk="1" latinLnBrk="0" hangingPunct="1"/>
                      <a:r>
                        <a:rPr kumimoji="0" lang="en-US" altLang="zh-CN" sz="1400" b="0"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p>
                    <a:p>
                      <a:pPr marL="0" algn="l" rtl="0" eaLnBrk="1" latinLnBrk="0" hangingPunct="1"/>
                      <a:r>
                        <a:rPr kumimoji="0" lang="en-US" altLang="zh-CN" sz="1400" b="0"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kumimoji="0" lang="zh-CN" altLang="en-US" sz="1400" b="0" kern="1200" dirty="0">
                        <a:solidFill>
                          <a:schemeClr val="tx1"/>
                        </a:solidFill>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5410694"/>
                  </a:ext>
                </a:extLst>
              </a:tr>
            </a:tbl>
          </a:graphicData>
        </a:graphic>
      </p:graphicFrame>
    </p:spTree>
    <p:custDataLst>
      <p:tags r:id="rId1"/>
    </p:custDataLst>
    <p:extLst>
      <p:ext uri="{BB962C8B-B14F-4D97-AF65-F5344CB8AC3E}">
        <p14:creationId xmlns:p14="http://schemas.microsoft.com/office/powerpoint/2010/main" val="1426035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95486"/>
            <a:ext cx="8424936" cy="583574"/>
          </a:xfrm>
        </p:spPr>
        <p:txBody>
          <a:bodyPr>
            <a:normAutofit fontScale="90000"/>
          </a:bodyPr>
          <a:lstStyle/>
          <a:p>
            <a:r>
              <a:rPr lang="en-US" altLang="zh-CN" sz="3600" cap="none" dirty="0">
                <a:latin typeface="Arial" pitchFamily="34" charset="0"/>
                <a:cs typeface="Arial" pitchFamily="34" charset="0"/>
              </a:rPr>
              <a:t>Pattern-based estimation strategy </a:t>
            </a:r>
          </a:p>
        </p:txBody>
      </p:sp>
      <p:sp>
        <p:nvSpPr>
          <p:cNvPr id="3" name="内容占位符 2"/>
          <p:cNvSpPr>
            <a:spLocks noGrp="1"/>
          </p:cNvSpPr>
          <p:nvPr>
            <p:ph sz="quarter" idx="1"/>
          </p:nvPr>
        </p:nvSpPr>
        <p:spPr>
          <a:xfrm>
            <a:off x="251520" y="897564"/>
            <a:ext cx="8496944" cy="1674186"/>
          </a:xfrm>
        </p:spPr>
        <p:txBody>
          <a:bodyPr>
            <a:normAutofit/>
          </a:bodyPr>
          <a:lstStyle/>
          <a:p>
            <a:r>
              <a:rPr lang="en-US" altLang="zh-CN" dirty="0">
                <a:latin typeface="Arial" pitchFamily="34" charset="0"/>
                <a:cs typeface="Arial" pitchFamily="34" charset="0"/>
              </a:rPr>
              <a:t>(a) Null-pointer dereference (NPD)</a:t>
            </a:r>
          </a:p>
          <a:p>
            <a:pPr lvl="1"/>
            <a:r>
              <a:rPr lang="en-US" altLang="zh-CN" dirty="0">
                <a:latin typeface="Arial" pitchFamily="34" charset="0"/>
                <a:cs typeface="Arial" pitchFamily="34" charset="0"/>
              </a:rPr>
              <a:t>A racy variable is a pointer that is assigned or checked by NULL</a:t>
            </a:r>
          </a:p>
          <a:p>
            <a:r>
              <a:rPr lang="en-US" altLang="zh-CN" dirty="0">
                <a:latin typeface="Arial" pitchFamily="34" charset="0"/>
                <a:cs typeface="Arial" pitchFamily="34" charset="0"/>
              </a:rPr>
              <a:t>(b) Error handling bypassing (EHB)</a:t>
            </a:r>
          </a:p>
          <a:p>
            <a:pPr lvl="1"/>
            <a:r>
              <a:rPr lang="en-US" altLang="zh-CN" dirty="0">
                <a:latin typeface="Arial" pitchFamily="34" charset="0"/>
                <a:cs typeface="Arial" pitchFamily="34" charset="0"/>
              </a:rPr>
              <a:t>A racy variable affects a branch check of error handling</a:t>
            </a:r>
          </a:p>
          <a:p>
            <a:endParaRPr lang="en-US" altLang="zh-CN" dirty="0">
              <a:latin typeface="Arial" pitchFamily="34" charset="0"/>
              <a:cs typeface="Arial" pitchFamily="34" charset="0"/>
            </a:endParaRPr>
          </a:p>
          <a:p>
            <a:pPr marL="365760" lvl="1" indent="0">
              <a:buNone/>
            </a:pPr>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p:txBody>
      </p:sp>
      <p:sp>
        <p:nvSpPr>
          <p:cNvPr id="5" name="灯片编号占位符 4"/>
          <p:cNvSpPr>
            <a:spLocks noGrp="1"/>
          </p:cNvSpPr>
          <p:nvPr>
            <p:ph type="sldNum"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2000" b="1" i="0" u="none" strike="noStrike" kern="1200" cap="none" spc="0" normalizeH="0" baseline="0" noProof="0" smtClean="0">
                <a:ln>
                  <a:noFill/>
                </a:ln>
                <a:solidFill>
                  <a:srgbClr val="FFFFFF"/>
                </a:solidFill>
                <a:effectLst/>
                <a:uLnTx/>
                <a:uFillTx/>
                <a:latin typeface="Century Schoolbook"/>
                <a:ea typeface="宋体"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zh-CN" altLang="en-US" sz="2000" b="1" i="0" u="none" strike="noStrike" kern="1200" cap="none" spc="0" normalizeH="0" baseline="0" noProof="0" dirty="0">
              <a:ln>
                <a:noFill/>
              </a:ln>
              <a:solidFill>
                <a:srgbClr val="FFFFFF"/>
              </a:solidFill>
              <a:effectLst/>
              <a:uLnTx/>
              <a:uFillTx/>
              <a:latin typeface="Century Schoolbook"/>
              <a:ea typeface="宋体" panose="02010600030101010101" pitchFamily="2" charset="-122"/>
              <a:cs typeface="+mn-cs"/>
            </a:endParaRPr>
          </a:p>
        </p:txBody>
      </p:sp>
      <p:pic>
        <p:nvPicPr>
          <p:cNvPr id="6" name="图片 5">
            <a:extLst>
              <a:ext uri="{FF2B5EF4-FFF2-40B4-BE49-F238E27FC236}">
                <a16:creationId xmlns:a16="http://schemas.microsoft.com/office/drawing/2014/main" id="{11312C4E-52DB-E004-16A0-32CF9AE446FE}"/>
              </a:ext>
            </a:extLst>
          </p:cNvPr>
          <p:cNvPicPr>
            <a:picLocks noChangeAspect="1"/>
          </p:cNvPicPr>
          <p:nvPr/>
        </p:nvPicPr>
        <p:blipFill>
          <a:blip r:embed="rId4"/>
          <a:stretch>
            <a:fillRect/>
          </a:stretch>
        </p:blipFill>
        <p:spPr>
          <a:xfrm>
            <a:off x="935596" y="2956879"/>
            <a:ext cx="7272808" cy="1316653"/>
          </a:xfrm>
          <a:prstGeom prst="rect">
            <a:avLst/>
          </a:prstGeom>
        </p:spPr>
      </p:pic>
    </p:spTree>
    <p:custDataLst>
      <p:tags r:id="rId1"/>
    </p:custDataLst>
    <p:extLst>
      <p:ext uri="{BB962C8B-B14F-4D97-AF65-F5344CB8AC3E}">
        <p14:creationId xmlns:p14="http://schemas.microsoft.com/office/powerpoint/2010/main" val="660455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95486"/>
            <a:ext cx="8424936" cy="583574"/>
          </a:xfrm>
        </p:spPr>
        <p:txBody>
          <a:bodyPr>
            <a:normAutofit fontScale="90000"/>
          </a:bodyPr>
          <a:lstStyle/>
          <a:p>
            <a:r>
              <a:rPr lang="en-US" altLang="zh-CN" sz="3600" cap="none" dirty="0">
                <a:latin typeface="Arial" pitchFamily="34" charset="0"/>
                <a:cs typeface="Arial" pitchFamily="34" charset="0"/>
              </a:rPr>
              <a:t>Pattern-based estimation strategy </a:t>
            </a:r>
          </a:p>
        </p:txBody>
      </p:sp>
      <p:sp>
        <p:nvSpPr>
          <p:cNvPr id="3" name="内容占位符 2"/>
          <p:cNvSpPr>
            <a:spLocks noGrp="1"/>
          </p:cNvSpPr>
          <p:nvPr>
            <p:ph sz="quarter" idx="1"/>
          </p:nvPr>
        </p:nvSpPr>
        <p:spPr>
          <a:xfrm>
            <a:off x="251520" y="897564"/>
            <a:ext cx="8496944" cy="2034226"/>
          </a:xfrm>
        </p:spPr>
        <p:txBody>
          <a:bodyPr>
            <a:normAutofit/>
          </a:bodyPr>
          <a:lstStyle/>
          <a:p>
            <a:r>
              <a:rPr lang="en-US" altLang="zh-CN" dirty="0">
                <a:latin typeface="Arial" pitchFamily="34" charset="0"/>
                <a:cs typeface="Arial" pitchFamily="34" charset="0"/>
              </a:rPr>
              <a:t>(c) Undeﬁned behavior (UB)</a:t>
            </a:r>
          </a:p>
          <a:p>
            <a:pPr lvl="1"/>
            <a:r>
              <a:rPr lang="en-US" altLang="zh-CN" dirty="0">
                <a:latin typeface="Arial" pitchFamily="34" charset="0"/>
                <a:cs typeface="Arial" pitchFamily="34" charset="0"/>
              </a:rPr>
              <a:t>A racy variable affects multiple (≥3) branches</a:t>
            </a:r>
          </a:p>
          <a:p>
            <a:r>
              <a:rPr lang="en-US" altLang="zh-CN" dirty="0">
                <a:latin typeface="Arial" pitchFamily="34" charset="0"/>
                <a:cs typeface="Arial" pitchFamily="34" charset="0"/>
              </a:rPr>
              <a:t>(d) Double fetch (DF)</a:t>
            </a:r>
          </a:p>
          <a:p>
            <a:pPr lvl="1"/>
            <a:r>
              <a:rPr lang="en-US" altLang="zh-CN" dirty="0">
                <a:latin typeface="Arial" pitchFamily="34" charset="0"/>
                <a:cs typeface="Arial" pitchFamily="34" charset="0"/>
              </a:rPr>
              <a:t>A racy variable is checked before being used, but this check and use are not protected by a common lock</a:t>
            </a:r>
          </a:p>
          <a:p>
            <a:endParaRPr lang="en-US" altLang="zh-CN" dirty="0">
              <a:latin typeface="Arial" pitchFamily="34" charset="0"/>
              <a:cs typeface="Arial" pitchFamily="34" charset="0"/>
            </a:endParaRPr>
          </a:p>
          <a:p>
            <a:pPr marL="365760" lvl="1" indent="0">
              <a:buNone/>
            </a:pPr>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a:p>
            <a:pPr lvl="1"/>
            <a:endParaRPr lang="en-US" altLang="zh-CN" dirty="0">
              <a:latin typeface="Arial" pitchFamily="34" charset="0"/>
              <a:cs typeface="Arial" pitchFamily="34" charset="0"/>
            </a:endParaRPr>
          </a:p>
        </p:txBody>
      </p:sp>
      <p:sp>
        <p:nvSpPr>
          <p:cNvPr id="5" name="灯片编号占位符 4"/>
          <p:cNvSpPr>
            <a:spLocks noGrp="1"/>
          </p:cNvSpPr>
          <p:nvPr>
            <p:ph type="sldNum"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2000" b="1" i="0" u="none" strike="noStrike" kern="1200" cap="none" spc="0" normalizeH="0" baseline="0" noProof="0" smtClean="0">
                <a:ln>
                  <a:noFill/>
                </a:ln>
                <a:solidFill>
                  <a:srgbClr val="FFFFFF"/>
                </a:solidFill>
                <a:effectLst/>
                <a:uLnTx/>
                <a:uFillTx/>
                <a:latin typeface="Century Schoolbook"/>
                <a:ea typeface="宋体"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zh-CN" altLang="en-US" sz="2000" b="1" i="0" u="none" strike="noStrike" kern="1200" cap="none" spc="0" normalizeH="0" baseline="0" noProof="0" dirty="0">
              <a:ln>
                <a:noFill/>
              </a:ln>
              <a:solidFill>
                <a:srgbClr val="FFFFFF"/>
              </a:solidFill>
              <a:effectLst/>
              <a:uLnTx/>
              <a:uFillTx/>
              <a:latin typeface="Century Schoolbook"/>
              <a:ea typeface="宋体" panose="02010600030101010101" pitchFamily="2" charset="-122"/>
              <a:cs typeface="+mn-cs"/>
            </a:endParaRPr>
          </a:p>
        </p:txBody>
      </p:sp>
      <p:pic>
        <p:nvPicPr>
          <p:cNvPr id="7" name="图片 6">
            <a:extLst>
              <a:ext uri="{FF2B5EF4-FFF2-40B4-BE49-F238E27FC236}">
                <a16:creationId xmlns:a16="http://schemas.microsoft.com/office/drawing/2014/main" id="{E4B5A315-04FC-0D34-3406-6EF48CECE178}"/>
              </a:ext>
            </a:extLst>
          </p:cNvPr>
          <p:cNvPicPr>
            <a:picLocks noChangeAspect="1"/>
          </p:cNvPicPr>
          <p:nvPr/>
        </p:nvPicPr>
        <p:blipFill>
          <a:blip r:embed="rId4"/>
          <a:stretch>
            <a:fillRect/>
          </a:stretch>
        </p:blipFill>
        <p:spPr>
          <a:xfrm>
            <a:off x="1330851" y="3062572"/>
            <a:ext cx="6482297" cy="1381632"/>
          </a:xfrm>
          <a:prstGeom prst="rect">
            <a:avLst/>
          </a:prstGeom>
        </p:spPr>
      </p:pic>
    </p:spTree>
    <p:custDataLst>
      <p:tags r:id="rId1"/>
    </p:custDataLst>
    <p:extLst>
      <p:ext uri="{BB962C8B-B14F-4D97-AF65-F5344CB8AC3E}">
        <p14:creationId xmlns:p14="http://schemas.microsoft.com/office/powerpoint/2010/main" val="197191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cap="none" dirty="0">
                <a:latin typeface="Arial" pitchFamily="34" charset="0"/>
                <a:cs typeface="Arial" pitchFamily="34" charset="0"/>
              </a:rPr>
              <a:t>Framework</a:t>
            </a:r>
            <a:endParaRPr lang="zh-CN" altLang="en-US" sz="3600" cap="none" dirty="0">
              <a:latin typeface="Arial" pitchFamily="34" charset="0"/>
              <a:cs typeface="Arial" pitchFamily="34" charset="0"/>
            </a:endParaRPr>
          </a:p>
        </p:txBody>
      </p:sp>
      <p:sp>
        <p:nvSpPr>
          <p:cNvPr id="3" name="内容占位符 2"/>
          <p:cNvSpPr>
            <a:spLocks noGrp="1"/>
          </p:cNvSpPr>
          <p:nvPr>
            <p:ph sz="quarter" idx="1"/>
          </p:nvPr>
        </p:nvSpPr>
        <p:spPr>
          <a:xfrm>
            <a:off x="251520" y="897564"/>
            <a:ext cx="8424936" cy="3834426"/>
          </a:xfrm>
        </p:spPr>
        <p:txBody>
          <a:bodyPr>
            <a:noAutofit/>
          </a:bodyPr>
          <a:lstStyle/>
          <a:p>
            <a:pPr marL="274320" lvl="1">
              <a:spcBef>
                <a:spcPts val="600"/>
              </a:spcBef>
              <a:buSzPct val="70000"/>
              <a:buFont typeface="Wingdings"/>
              <a:buChar char=""/>
            </a:pPr>
            <a:r>
              <a:rPr lang="en-US" altLang="zh-CN" sz="2400" dirty="0">
                <a:latin typeface="Arial" pitchFamily="34" charset="0"/>
                <a:cs typeface="Arial" pitchFamily="34" charset="0"/>
              </a:rPr>
              <a:t>LR-Miner</a:t>
            </a:r>
          </a:p>
          <a:p>
            <a:pPr lvl="1"/>
            <a:r>
              <a:rPr lang="en-US" altLang="zh-CN" dirty="0">
                <a:latin typeface="Arial" pitchFamily="34" charset="0"/>
                <a:cs typeface="Arial" pitchFamily="34" charset="0"/>
              </a:rPr>
              <a:t>Automatic framework to detect data races</a:t>
            </a:r>
          </a:p>
          <a:p>
            <a:pPr lvl="1"/>
            <a:r>
              <a:rPr lang="en-US" altLang="zh-CN" dirty="0">
                <a:latin typeface="Arial" pitchFamily="34" charset="0"/>
                <a:cs typeface="Arial" pitchFamily="34" charset="0"/>
              </a:rPr>
              <a:t>Integrate the three key techniques</a:t>
            </a:r>
          </a:p>
          <a:p>
            <a:pPr lvl="1"/>
            <a:r>
              <a:rPr lang="en-US" altLang="zh-CN" dirty="0">
                <a:latin typeface="Arial" pitchFamily="34" charset="0"/>
                <a:cs typeface="Arial" pitchFamily="34" charset="0"/>
              </a:rPr>
              <a:t>Report harmful data races</a:t>
            </a:r>
          </a:p>
          <a:p>
            <a:pPr lvl="1"/>
            <a:endParaRPr lang="en-US" altLang="zh-CN" dirty="0">
              <a:latin typeface="Arial" pitchFamily="34" charset="0"/>
              <a:cs typeface="Arial" pitchFamily="34" charset="0"/>
            </a:endParaRPr>
          </a:p>
        </p:txBody>
      </p:sp>
      <p:sp>
        <p:nvSpPr>
          <p:cNvPr id="5" name="灯片编号占位符 4"/>
          <p:cNvSpPr>
            <a:spLocks noGrp="1"/>
          </p:cNvSpPr>
          <p:nvPr>
            <p:ph type="sldNum" sz="quarter" idx="15"/>
          </p:nvPr>
        </p:nvSpPr>
        <p:spPr/>
        <p:txBody>
          <a:bodyPr/>
          <a:lstStyle/>
          <a:p>
            <a:fld id="{0C913308-F349-4B6D-A68A-DD1791B4A57B}" type="slidenum">
              <a:rPr lang="zh-CN" altLang="en-US" smtClean="0"/>
              <a:pPr/>
              <a:t>22</a:t>
            </a:fld>
            <a:endParaRPr lang="zh-CN" altLang="en-US" dirty="0"/>
          </a:p>
        </p:txBody>
      </p:sp>
      <p:pic>
        <p:nvPicPr>
          <p:cNvPr id="7" name="图片 6">
            <a:extLst>
              <a:ext uri="{FF2B5EF4-FFF2-40B4-BE49-F238E27FC236}">
                <a16:creationId xmlns:a16="http://schemas.microsoft.com/office/drawing/2014/main" id="{906B6889-6EF0-752C-2E4D-995897BD8EEC}"/>
              </a:ext>
            </a:extLst>
          </p:cNvPr>
          <p:cNvPicPr>
            <a:picLocks noChangeAspect="1"/>
          </p:cNvPicPr>
          <p:nvPr/>
        </p:nvPicPr>
        <p:blipFill>
          <a:blip r:embed="rId4"/>
          <a:stretch>
            <a:fillRect/>
          </a:stretch>
        </p:blipFill>
        <p:spPr>
          <a:xfrm>
            <a:off x="1421904" y="2559377"/>
            <a:ext cx="6300192" cy="2304485"/>
          </a:xfrm>
          <a:prstGeom prst="rect">
            <a:avLst/>
          </a:prstGeom>
        </p:spPr>
      </p:pic>
    </p:spTree>
    <p:custDataLst>
      <p:tags r:id="rId1"/>
    </p:custDataLst>
    <p:extLst>
      <p:ext uri="{BB962C8B-B14F-4D97-AF65-F5344CB8AC3E}">
        <p14:creationId xmlns:p14="http://schemas.microsoft.com/office/powerpoint/2010/main" val="1204966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cap="none" dirty="0">
                <a:latin typeface="Arial" pitchFamily="34" charset="0"/>
                <a:cs typeface="Arial" pitchFamily="34" charset="0"/>
              </a:rPr>
              <a:t>Evaluation</a:t>
            </a:r>
            <a:endParaRPr lang="zh-CN" altLang="en-US" sz="3600" cap="none" dirty="0">
              <a:latin typeface="Arial" pitchFamily="34" charset="0"/>
              <a:cs typeface="Arial" pitchFamily="34" charset="0"/>
            </a:endParaRPr>
          </a:p>
        </p:txBody>
      </p:sp>
      <p:sp>
        <p:nvSpPr>
          <p:cNvPr id="3" name="内容占位符 2"/>
          <p:cNvSpPr>
            <a:spLocks noGrp="1"/>
          </p:cNvSpPr>
          <p:nvPr>
            <p:ph sz="quarter" idx="1"/>
          </p:nvPr>
        </p:nvSpPr>
        <p:spPr>
          <a:xfrm>
            <a:off x="251520" y="897564"/>
            <a:ext cx="8363272" cy="3957900"/>
          </a:xfrm>
        </p:spPr>
        <p:txBody>
          <a:bodyPr>
            <a:normAutofit/>
          </a:bodyPr>
          <a:lstStyle/>
          <a:p>
            <a:pPr marL="274320" lvl="1">
              <a:spcBef>
                <a:spcPts val="600"/>
              </a:spcBef>
              <a:buSzPct val="70000"/>
              <a:buFont typeface="Wingdings"/>
              <a:buChar char=""/>
            </a:pPr>
            <a:r>
              <a:rPr lang="en-US" altLang="zh-CN" sz="2400" dirty="0">
                <a:latin typeface="Arial" pitchFamily="34" charset="0"/>
                <a:cs typeface="Arial" pitchFamily="34" charset="0"/>
              </a:rPr>
              <a:t>Experimental setup</a:t>
            </a:r>
          </a:p>
          <a:p>
            <a:pPr marL="640080" marR="0" lvl="1" indent="-274320" algn="l" defTabSz="914400" rtl="0" eaLnBrk="1" fontAlgn="auto" latinLnBrk="0" hangingPunct="1">
              <a:lnSpc>
                <a:spcPct val="100000"/>
              </a:lnSpc>
              <a:spcBef>
                <a:spcPct val="20000"/>
              </a:spcBef>
              <a:spcAft>
                <a:spcPts val="0"/>
              </a:spcAft>
              <a:buClr>
                <a:srgbClr val="FE8637"/>
              </a:buClr>
              <a:buSzPct val="80000"/>
              <a:buFont typeface="Wingdings 2"/>
              <a:buChar char=""/>
              <a:tabLst/>
              <a:defRPr/>
            </a:pPr>
            <a:r>
              <a:rPr lang="en-US" altLang="zh-CN" sz="2000" dirty="0">
                <a:latin typeface="Arial" pitchFamily="34" charset="0"/>
                <a:cs typeface="Arial" pitchFamily="34" charset="0"/>
              </a:rPr>
              <a:t>Two widely used operating systems</a:t>
            </a:r>
          </a:p>
          <a:p>
            <a:pPr marL="640080" marR="0" lvl="1" indent="-274320" algn="l" defTabSz="914400" rtl="0" eaLnBrk="1" fontAlgn="auto" latinLnBrk="0" hangingPunct="1">
              <a:lnSpc>
                <a:spcPct val="100000"/>
              </a:lnSpc>
              <a:spcBef>
                <a:spcPct val="20000"/>
              </a:spcBef>
              <a:spcAft>
                <a:spcPts val="0"/>
              </a:spcAft>
              <a:buClr>
                <a:srgbClr val="FE8637"/>
              </a:buClr>
              <a:buSzPct val="80000"/>
              <a:buFont typeface="Wingdings 2"/>
              <a:buChar char=""/>
              <a:tabLst/>
              <a:defRPr/>
            </a:pPr>
            <a:endParaRPr lang="en-US" altLang="zh-CN" sz="2000" dirty="0">
              <a:latin typeface="Arial" pitchFamily="34" charset="0"/>
              <a:cs typeface="Arial" pitchFamily="34" charset="0"/>
            </a:endParaRPr>
          </a:p>
        </p:txBody>
      </p:sp>
      <p:sp>
        <p:nvSpPr>
          <p:cNvPr id="5" name="灯片编号占位符 4"/>
          <p:cNvSpPr>
            <a:spLocks noGrp="1"/>
          </p:cNvSpPr>
          <p:nvPr>
            <p:ph type="sldNum" sz="quarter" idx="15"/>
          </p:nvPr>
        </p:nvSpPr>
        <p:spPr/>
        <p:txBody>
          <a:bodyPr/>
          <a:lstStyle/>
          <a:p>
            <a:fld id="{0C913308-F349-4B6D-A68A-DD1791B4A57B}" type="slidenum">
              <a:rPr lang="zh-CN" altLang="en-US" smtClean="0"/>
              <a:pPr/>
              <a:t>23</a:t>
            </a:fld>
            <a:endParaRPr lang="zh-CN" altLang="en-US" dirty="0"/>
          </a:p>
        </p:txBody>
      </p:sp>
      <p:graphicFrame>
        <p:nvGraphicFramePr>
          <p:cNvPr id="6" name="表格 5">
            <a:extLst>
              <a:ext uri="{FF2B5EF4-FFF2-40B4-BE49-F238E27FC236}">
                <a16:creationId xmlns:a16="http://schemas.microsoft.com/office/drawing/2014/main" id="{EADFE9AD-0094-EDC7-DD96-4BC88C292445}"/>
              </a:ext>
            </a:extLst>
          </p:cNvPr>
          <p:cNvGraphicFramePr>
            <a:graphicFrameLocks noGrp="1"/>
          </p:cNvGraphicFramePr>
          <p:nvPr>
            <p:extLst>
              <p:ext uri="{D42A27DB-BD31-4B8C-83A1-F6EECF244321}">
                <p14:modId xmlns:p14="http://schemas.microsoft.com/office/powerpoint/2010/main" val="2236110590"/>
              </p:ext>
            </p:extLst>
          </p:nvPr>
        </p:nvGraphicFramePr>
        <p:xfrm>
          <a:off x="1385156" y="2139702"/>
          <a:ext cx="6096000" cy="111252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4151127357"/>
                    </a:ext>
                  </a:extLst>
                </a:gridCol>
                <a:gridCol w="1374812">
                  <a:extLst>
                    <a:ext uri="{9D8B030D-6E8A-4147-A177-3AD203B41FA5}">
                      <a16:colId xmlns:a16="http://schemas.microsoft.com/office/drawing/2014/main" val="3896092074"/>
                    </a:ext>
                  </a:extLst>
                </a:gridCol>
                <a:gridCol w="1800200">
                  <a:extLst>
                    <a:ext uri="{9D8B030D-6E8A-4147-A177-3AD203B41FA5}">
                      <a16:colId xmlns:a16="http://schemas.microsoft.com/office/drawing/2014/main" val="2088914291"/>
                    </a:ext>
                  </a:extLst>
                </a:gridCol>
                <a:gridCol w="1396988">
                  <a:extLst>
                    <a:ext uri="{9D8B030D-6E8A-4147-A177-3AD203B41FA5}">
                      <a16:colId xmlns:a16="http://schemas.microsoft.com/office/drawing/2014/main" val="3721319084"/>
                    </a:ext>
                  </a:extLst>
                </a:gridCol>
              </a:tblGrid>
              <a:tr h="370840">
                <a:tc>
                  <a:txBody>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OS</a:t>
                      </a:r>
                      <a:endParaRPr lang="zh-CN" altLang="en-US" b="1"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tcPr>
                </a:tc>
                <a:tc>
                  <a:txBody>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Version</a:t>
                      </a:r>
                      <a:endParaRPr lang="zh-CN" altLang="en-US" b="1" dirty="0">
                        <a:latin typeface="Calibri" panose="020F0502020204030204" pitchFamily="34" charset="0"/>
                        <a:cs typeface="Calibri" panose="020F0502020204030204" pitchFamily="34" charset="0"/>
                      </a:endParaRPr>
                    </a:p>
                  </a:txBody>
                  <a:tcPr/>
                </a:tc>
                <a:tc>
                  <a:txBody>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Source Files (*.c)</a:t>
                      </a:r>
                      <a:endParaRPr lang="zh-CN" altLang="en-US" b="1" dirty="0">
                        <a:latin typeface="Calibri" panose="020F0502020204030204" pitchFamily="34" charset="0"/>
                        <a:cs typeface="Calibri" panose="020F0502020204030204" pitchFamily="34" charset="0"/>
                      </a:endParaRPr>
                    </a:p>
                  </a:txBody>
                  <a:tcPr/>
                </a:tc>
                <a:tc>
                  <a:txBody>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LOC</a:t>
                      </a:r>
                      <a:endParaRPr lang="zh-CN" altLang="en-US" b="1" dirty="0">
                        <a:latin typeface="Calibri" panose="020F0502020204030204" pitchFamily="34" charset="0"/>
                        <a:cs typeface="Calibri" panose="020F0502020204030204" pitchFamily="34"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628263795"/>
                  </a:ext>
                </a:extLst>
              </a:tr>
              <a:tr h="370840">
                <a:tc>
                  <a:txBody>
                    <a:bodyPr/>
                    <a:lstStyle/>
                    <a:p>
                      <a:pPr algn="ctr"/>
                      <a:r>
                        <a:rPr lang="en-US" altLang="zh-CN" dirty="0">
                          <a:latin typeface="Calibri" panose="020F0502020204030204" pitchFamily="34" charset="0"/>
                          <a:ea typeface="Calibri" panose="020F0502020204030204" pitchFamily="34" charset="0"/>
                          <a:cs typeface="Calibri" panose="020F0502020204030204" pitchFamily="34" charset="0"/>
                        </a:rPr>
                        <a:t>Linux</a:t>
                      </a:r>
                      <a:endParaRPr lang="zh-CN" altLang="en-US"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tcPr>
                </a:tc>
                <a:tc>
                  <a:txBody>
                    <a:bodyPr/>
                    <a:lstStyle/>
                    <a:p>
                      <a:pPr algn="ctr"/>
                      <a:r>
                        <a:rPr lang="en-US" altLang="zh-CN" dirty="0">
                          <a:latin typeface="Calibri" panose="020F0502020204030204" pitchFamily="34" charset="0"/>
                          <a:ea typeface="Calibri" panose="020F0502020204030204" pitchFamily="34" charset="0"/>
                          <a:cs typeface="Calibri" panose="020F0502020204030204" pitchFamily="34" charset="0"/>
                        </a:rPr>
                        <a:t>6.2</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ea typeface="Calibri" panose="020F0502020204030204" pitchFamily="34" charset="0"/>
                          <a:cs typeface="Calibri" panose="020F0502020204030204" pitchFamily="34" charset="0"/>
                        </a:rPr>
                        <a:t>28.3K</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ea typeface="Calibri" panose="020F0502020204030204" pitchFamily="34" charset="0"/>
                          <a:cs typeface="Calibri" panose="020F0502020204030204" pitchFamily="34" charset="0"/>
                        </a:rPr>
                        <a:t>14.2M</a:t>
                      </a:r>
                      <a:endParaRPr lang="zh-CN" altLang="en-US" dirty="0">
                        <a:latin typeface="Calibri" panose="020F0502020204030204" pitchFamily="34" charset="0"/>
                        <a:cs typeface="Calibri" panose="020F0502020204030204" pitchFamily="34"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2453623525"/>
                  </a:ext>
                </a:extLst>
              </a:tr>
              <a:tr h="370840">
                <a:tc>
                  <a:txBody>
                    <a:bodyPr/>
                    <a:lstStyle/>
                    <a:p>
                      <a:pPr algn="ctr"/>
                      <a:r>
                        <a:rPr lang="en-US" altLang="zh-CN" dirty="0">
                          <a:latin typeface="Calibri" panose="020F0502020204030204" pitchFamily="34" charset="0"/>
                          <a:ea typeface="Calibri" panose="020F0502020204030204" pitchFamily="34" charset="0"/>
                          <a:cs typeface="Calibri" panose="020F0502020204030204" pitchFamily="34" charset="0"/>
                        </a:rPr>
                        <a:t>FreeBSD</a:t>
                      </a:r>
                      <a:endParaRPr lang="zh-CN" altLang="en-US"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tcPr>
                </a:tc>
                <a:tc>
                  <a:txBody>
                    <a:bodyPr/>
                    <a:lstStyle/>
                    <a:p>
                      <a:pPr algn="ctr"/>
                      <a:r>
                        <a:rPr lang="en-US" altLang="zh-CN" dirty="0">
                          <a:latin typeface="Calibri" panose="020F0502020204030204" pitchFamily="34" charset="0"/>
                          <a:ea typeface="Calibri" panose="020F0502020204030204" pitchFamily="34" charset="0"/>
                          <a:cs typeface="Calibri" panose="020F0502020204030204" pitchFamily="34" charset="0"/>
                        </a:rPr>
                        <a:t>14.0</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ea typeface="Calibri" panose="020F0502020204030204" pitchFamily="34" charset="0"/>
                          <a:cs typeface="Calibri" panose="020F0502020204030204" pitchFamily="34" charset="0"/>
                        </a:rPr>
                        <a:t>19.6K</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ea typeface="Calibri" panose="020F0502020204030204" pitchFamily="34" charset="0"/>
                          <a:cs typeface="Calibri" panose="020F0502020204030204" pitchFamily="34" charset="0"/>
                        </a:rPr>
                        <a:t>9.2M</a:t>
                      </a:r>
                      <a:endParaRPr lang="zh-CN" altLang="en-US" dirty="0">
                        <a:latin typeface="Calibri" panose="020F0502020204030204" pitchFamily="34" charset="0"/>
                        <a:cs typeface="Calibri" panose="020F0502020204030204" pitchFamily="34"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349586408"/>
                  </a:ext>
                </a:extLst>
              </a:tr>
            </a:tbl>
          </a:graphicData>
        </a:graphic>
      </p:graphicFrame>
    </p:spTree>
    <p:custDataLst>
      <p:tags r:id="rId1"/>
    </p:custDataLst>
    <p:extLst>
      <p:ext uri="{BB962C8B-B14F-4D97-AF65-F5344CB8AC3E}">
        <p14:creationId xmlns:p14="http://schemas.microsoft.com/office/powerpoint/2010/main" val="1868354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cap="none" dirty="0">
                <a:latin typeface="Arial" pitchFamily="34" charset="0"/>
                <a:cs typeface="Arial" pitchFamily="34" charset="0"/>
              </a:rPr>
              <a:t>Evaluation</a:t>
            </a:r>
            <a:endParaRPr lang="zh-CN" altLang="en-US" sz="3600" cap="none" dirty="0">
              <a:latin typeface="Arial" pitchFamily="34" charset="0"/>
              <a:cs typeface="Arial" pitchFamily="34" charset="0"/>
            </a:endParaRPr>
          </a:p>
        </p:txBody>
      </p:sp>
      <p:sp>
        <p:nvSpPr>
          <p:cNvPr id="3" name="内容占位符 2"/>
          <p:cNvSpPr>
            <a:spLocks noGrp="1"/>
          </p:cNvSpPr>
          <p:nvPr>
            <p:ph sz="quarter" idx="1"/>
          </p:nvPr>
        </p:nvSpPr>
        <p:spPr>
          <a:xfrm>
            <a:off x="251520" y="897564"/>
            <a:ext cx="8363272" cy="3957900"/>
          </a:xfrm>
        </p:spPr>
        <p:txBody>
          <a:bodyPr>
            <a:normAutofit/>
          </a:bodyPr>
          <a:lstStyle/>
          <a:p>
            <a:pPr marL="274320" lvl="1">
              <a:spcBef>
                <a:spcPts val="600"/>
              </a:spcBef>
              <a:buSzPct val="70000"/>
              <a:buFont typeface="Wingdings"/>
              <a:buChar char=""/>
            </a:pPr>
            <a:r>
              <a:rPr lang="en-US" altLang="zh-CN" sz="2400" dirty="0">
                <a:latin typeface="Arial" pitchFamily="34" charset="0"/>
                <a:cs typeface="Arial" pitchFamily="34" charset="0"/>
              </a:rPr>
              <a:t>Evaluation results</a:t>
            </a:r>
          </a:p>
        </p:txBody>
      </p:sp>
      <p:sp>
        <p:nvSpPr>
          <p:cNvPr id="5" name="灯片编号占位符 4"/>
          <p:cNvSpPr>
            <a:spLocks noGrp="1"/>
          </p:cNvSpPr>
          <p:nvPr>
            <p:ph type="sldNum" sz="quarter" idx="15"/>
          </p:nvPr>
        </p:nvSpPr>
        <p:spPr/>
        <p:txBody>
          <a:bodyPr/>
          <a:lstStyle/>
          <a:p>
            <a:fld id="{0C913308-F349-4B6D-A68A-DD1791B4A57B}" type="slidenum">
              <a:rPr lang="zh-CN" altLang="en-US" smtClean="0"/>
              <a:pPr/>
              <a:t>24</a:t>
            </a:fld>
            <a:endParaRPr lang="zh-CN" altLang="en-US" dirty="0"/>
          </a:p>
        </p:txBody>
      </p:sp>
      <p:graphicFrame>
        <p:nvGraphicFramePr>
          <p:cNvPr id="4" name="表格 3">
            <a:extLst>
              <a:ext uri="{FF2B5EF4-FFF2-40B4-BE49-F238E27FC236}">
                <a16:creationId xmlns:a16="http://schemas.microsoft.com/office/drawing/2014/main" id="{A0AEF5E9-515A-6C05-7FE4-B4A55D4AD7AC}"/>
              </a:ext>
            </a:extLst>
          </p:cNvPr>
          <p:cNvGraphicFramePr>
            <a:graphicFrameLocks noGrp="1"/>
          </p:cNvGraphicFramePr>
          <p:nvPr>
            <p:extLst>
              <p:ext uri="{D42A27DB-BD31-4B8C-83A1-F6EECF244321}">
                <p14:modId xmlns:p14="http://schemas.microsoft.com/office/powerpoint/2010/main" val="1454429213"/>
              </p:ext>
            </p:extLst>
          </p:nvPr>
        </p:nvGraphicFramePr>
        <p:xfrm>
          <a:off x="1385156" y="1563638"/>
          <a:ext cx="6096000" cy="3403600"/>
        </p:xfrm>
        <a:graphic>
          <a:graphicData uri="http://schemas.openxmlformats.org/drawingml/2006/table">
            <a:tbl>
              <a:tblPr firstRow="1" bandRow="1">
                <a:tableStyleId>{5940675A-B579-460E-94D1-54222C63F5DA}</a:tableStyleId>
              </a:tblPr>
              <a:tblGrid>
                <a:gridCol w="2232248">
                  <a:extLst>
                    <a:ext uri="{9D8B030D-6E8A-4147-A177-3AD203B41FA5}">
                      <a16:colId xmlns:a16="http://schemas.microsoft.com/office/drawing/2014/main" val="225133137"/>
                    </a:ext>
                  </a:extLst>
                </a:gridCol>
                <a:gridCol w="1831752">
                  <a:extLst>
                    <a:ext uri="{9D8B030D-6E8A-4147-A177-3AD203B41FA5}">
                      <a16:colId xmlns:a16="http://schemas.microsoft.com/office/drawing/2014/main" val="3677502558"/>
                    </a:ext>
                  </a:extLst>
                </a:gridCol>
                <a:gridCol w="2032000">
                  <a:extLst>
                    <a:ext uri="{9D8B030D-6E8A-4147-A177-3AD203B41FA5}">
                      <a16:colId xmlns:a16="http://schemas.microsoft.com/office/drawing/2014/main" val="70635440"/>
                    </a:ext>
                  </a:extLst>
                </a:gridCol>
              </a:tblGrid>
              <a:tr h="370840">
                <a:tc>
                  <a:txBody>
                    <a:bodyPr/>
                    <a:lstStyle/>
                    <a:p>
                      <a:endParaRPr lang="zh-CN" altLang="en-US" dirty="0"/>
                    </a:p>
                  </a:txBody>
                  <a:tcPr anchor="ctr"/>
                </a:tc>
                <a:tc>
                  <a:txBody>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Linux</a:t>
                      </a:r>
                      <a:endParaRPr lang="zh-CN" altLang="en-US" b="1" dirty="0">
                        <a:latin typeface="Calibri" panose="020F0502020204030204" pitchFamily="34" charset="0"/>
                        <a:cs typeface="Calibri" panose="020F0502020204030204" pitchFamily="34" charset="0"/>
                      </a:endParaRPr>
                    </a:p>
                  </a:txBody>
                  <a:tcPr anchor="ctr"/>
                </a:tc>
                <a:tc>
                  <a:txBody>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FreeBSD</a:t>
                      </a:r>
                      <a:endParaRPr lang="zh-CN" altLang="en-US" b="1"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541411987"/>
                  </a:ext>
                </a:extLst>
              </a:tr>
              <a:tr h="370840">
                <a:tc>
                  <a:txBody>
                    <a:bodyPr/>
                    <a:lstStyle/>
                    <a:p>
                      <a:pPr algn="ctr"/>
                      <a:r>
                        <a:rPr lang="en-US" altLang="zh-CN" dirty="0">
                          <a:latin typeface="Calibri" panose="020F0502020204030204" pitchFamily="34" charset="0"/>
                          <a:ea typeface="Calibri" panose="020F0502020204030204" pitchFamily="34" charset="0"/>
                          <a:cs typeface="Calibri" panose="020F0502020204030204" pitchFamily="34" charset="0"/>
                        </a:rPr>
                        <a:t>Source files (analyzed/all)</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lang="en-US" altLang="zh-CN" dirty="0">
                          <a:latin typeface="Calibri" panose="020F0502020204030204" pitchFamily="34" charset="0"/>
                          <a:ea typeface="Calibri" panose="020F0502020204030204" pitchFamily="34" charset="0"/>
                          <a:cs typeface="Calibri" panose="020F0502020204030204" pitchFamily="34" charset="0"/>
                        </a:rPr>
                        <a:t>22.5K/28.3K</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kumimoji="0" lang="en-US" altLang="zh-CN" sz="18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4.2K/19.6K</a:t>
                      </a:r>
                      <a:endParaRPr lang="zh-CN" altLang="en-US"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982420306"/>
                  </a:ext>
                </a:extLst>
              </a:tr>
              <a:tr h="370840">
                <a:tc>
                  <a:txBody>
                    <a:bodyPr/>
                    <a:lstStyle/>
                    <a:p>
                      <a:pPr algn="ctr"/>
                      <a:r>
                        <a:rPr lang="en-US" altLang="zh-CN" dirty="0">
                          <a:latin typeface="Calibri" panose="020F0502020204030204" pitchFamily="34" charset="0"/>
                          <a:ea typeface="Calibri" panose="020F0502020204030204" pitchFamily="34" charset="0"/>
                          <a:cs typeface="Calibri" panose="020F0502020204030204" pitchFamily="34" charset="0"/>
                        </a:rPr>
                        <a:t>Source code lines</a:t>
                      </a:r>
                    </a:p>
                    <a:p>
                      <a:pPr algn="ctr"/>
                      <a:r>
                        <a:rPr lang="en-US" altLang="zh-CN" dirty="0">
                          <a:latin typeface="Calibri" panose="020F0502020204030204" pitchFamily="34" charset="0"/>
                          <a:ea typeface="Calibri" panose="020F0502020204030204" pitchFamily="34" charset="0"/>
                          <a:cs typeface="Calibri" panose="020F0502020204030204" pitchFamily="34" charset="0"/>
                        </a:rPr>
                        <a:t>(analyzed/all)</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lang="en-US" altLang="zh-CN" dirty="0">
                          <a:latin typeface="Calibri" panose="020F0502020204030204" pitchFamily="34" charset="0"/>
                          <a:ea typeface="Calibri" panose="020F0502020204030204" pitchFamily="34" charset="0"/>
                          <a:cs typeface="Calibri" panose="020F0502020204030204" pitchFamily="34" charset="0"/>
                        </a:rPr>
                        <a:t>13.9M/14.2M</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lang="en-US" altLang="zh-CN" dirty="0">
                          <a:latin typeface="Calibri" panose="020F0502020204030204" pitchFamily="34" charset="0"/>
                          <a:ea typeface="Calibri" panose="020F0502020204030204" pitchFamily="34" charset="0"/>
                          <a:cs typeface="Calibri" panose="020F0502020204030204" pitchFamily="34" charset="0"/>
                        </a:rPr>
                        <a:t>3.3M/9.2M</a:t>
                      </a:r>
                      <a:endParaRPr lang="zh-CN" altLang="en-US"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907453448"/>
                  </a:ext>
                </a:extLst>
              </a:tr>
              <a:tr h="370840">
                <a:tc>
                  <a:txBody>
                    <a:bodyPr/>
                    <a:lstStyle/>
                    <a:p>
                      <a:pPr algn="ctr"/>
                      <a:r>
                        <a:rPr lang="en-US" altLang="zh-CN" dirty="0">
                          <a:latin typeface="Calibri" panose="020F0502020204030204" pitchFamily="34" charset="0"/>
                          <a:ea typeface="Calibri" panose="020F0502020204030204" pitchFamily="34" charset="0"/>
                          <a:cs typeface="Calibri" panose="020F0502020204030204" pitchFamily="34" charset="0"/>
                        </a:rPr>
                        <a:t>Found races (real/all)</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kumimoji="0" lang="en-US" altLang="zh-CN" sz="18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273/341 </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kumimoji="0" lang="en-US" altLang="zh-CN" sz="18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33/41</a:t>
                      </a:r>
                      <a:endParaRPr lang="zh-CN" altLang="en-US"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672540633"/>
                  </a:ext>
                </a:extLst>
              </a:tr>
              <a:tr h="370840">
                <a:tc>
                  <a:txBody>
                    <a:bodyPr/>
                    <a:lstStyle/>
                    <a:p>
                      <a:pPr algn="ctr"/>
                      <a:r>
                        <a:rPr lang="en-US" altLang="zh-CN" dirty="0">
                          <a:latin typeface="Calibri" panose="020F0502020204030204" pitchFamily="34" charset="0"/>
                          <a:ea typeface="Calibri" panose="020F0502020204030204" pitchFamily="34" charset="0"/>
                          <a:cs typeface="Calibri" panose="020F0502020204030204" pitchFamily="34" charset="0"/>
                        </a:rPr>
                        <a:t>Harmful races</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kumimoji="0" lang="en-US" altLang="zh-CN" sz="1800" b="1" kern="12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173</a:t>
                      </a:r>
                      <a:r>
                        <a:rPr kumimoji="0" lang="en-US" altLang="zh-CN" sz="18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kumimoji="0" lang="en-US" altLang="zh-CN" sz="1800" b="1" kern="12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27</a:t>
                      </a:r>
                      <a:endParaRPr lang="zh-CN" altLang="en-US" b="1" dirty="0">
                        <a:solidFill>
                          <a:srgbClr val="FF0000"/>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774091803"/>
                  </a:ext>
                </a:extLst>
              </a:tr>
              <a:tr h="370840">
                <a:tc>
                  <a:txBody>
                    <a:bodyPr/>
                    <a:lstStyle/>
                    <a:p>
                      <a:pPr algn="ctr"/>
                      <a:r>
                        <a:rPr lang="en-US" altLang="zh-CN" dirty="0">
                          <a:latin typeface="Calibri" panose="020F0502020204030204" pitchFamily="34" charset="0"/>
                          <a:ea typeface="Calibri" panose="020F0502020204030204" pitchFamily="34" charset="0"/>
                          <a:cs typeface="Calibri" panose="020F0502020204030204" pitchFamily="34" charset="0"/>
                        </a:rPr>
                        <a:t>Harmful patterns</a:t>
                      </a:r>
                    </a:p>
                    <a:p>
                      <a:pPr algn="ctr"/>
                      <a:r>
                        <a:rPr lang="en-US" altLang="zh-CN" dirty="0">
                          <a:latin typeface="Calibri" panose="020F0502020204030204" pitchFamily="34" charset="0"/>
                          <a:ea typeface="Calibri" panose="020F0502020204030204" pitchFamily="34" charset="0"/>
                          <a:cs typeface="Calibri" panose="020F0502020204030204" pitchFamily="34" charset="0"/>
                        </a:rPr>
                        <a:t>(NPD/EHB/UB/DF)</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kumimoji="0" lang="en-US" altLang="zh-CN" sz="18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26/59/50/38</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kumimoji="0" lang="en-US" altLang="zh-CN" sz="18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11/6/10/0 </a:t>
                      </a:r>
                      <a:endParaRPr lang="zh-CN" altLang="en-US"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628340588"/>
                  </a:ext>
                </a:extLst>
              </a:tr>
              <a:tr h="370840">
                <a:tc>
                  <a:txBody>
                    <a:bodyPr/>
                    <a:lstStyle/>
                    <a:p>
                      <a:pPr algn="ctr"/>
                      <a:r>
                        <a:rPr lang="en-US" altLang="zh-CN" dirty="0">
                          <a:latin typeface="Calibri" panose="020F0502020204030204" pitchFamily="34" charset="0"/>
                          <a:ea typeface="Calibri" panose="020F0502020204030204" pitchFamily="34" charset="0"/>
                          <a:cs typeface="Calibri" panose="020F0502020204030204" pitchFamily="34" charset="0"/>
                        </a:rPr>
                        <a:t>Time usage</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kumimoji="0" lang="en-US" altLang="zh-CN" sz="18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21h48m</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kumimoji="0" lang="en-US" altLang="zh-CN" sz="18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9h32m</a:t>
                      </a:r>
                      <a:endParaRPr lang="zh-CN" altLang="en-US"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219703403"/>
                  </a:ext>
                </a:extLst>
              </a:tr>
            </a:tbl>
          </a:graphicData>
        </a:graphic>
      </p:graphicFrame>
    </p:spTree>
    <p:custDataLst>
      <p:tags r:id="rId1"/>
    </p:custDataLst>
    <p:extLst>
      <p:ext uri="{BB962C8B-B14F-4D97-AF65-F5344CB8AC3E}">
        <p14:creationId xmlns:p14="http://schemas.microsoft.com/office/powerpoint/2010/main" val="2866195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cap="none" dirty="0">
                <a:latin typeface="Arial" pitchFamily="34" charset="0"/>
                <a:cs typeface="Arial" pitchFamily="34" charset="0"/>
              </a:rPr>
              <a:t>Compared to others</a:t>
            </a:r>
            <a:endParaRPr lang="zh-CN" altLang="en-US" sz="3600" cap="none" dirty="0">
              <a:latin typeface="Arial" pitchFamily="34" charset="0"/>
              <a:cs typeface="Arial" pitchFamily="34" charset="0"/>
            </a:endParaRPr>
          </a:p>
        </p:txBody>
      </p:sp>
      <p:sp>
        <p:nvSpPr>
          <p:cNvPr id="3" name="内容占位符 2"/>
          <p:cNvSpPr>
            <a:spLocks noGrp="1"/>
          </p:cNvSpPr>
          <p:nvPr>
            <p:ph sz="quarter" idx="1"/>
          </p:nvPr>
        </p:nvSpPr>
        <p:spPr>
          <a:xfrm>
            <a:off x="251520" y="897564"/>
            <a:ext cx="8363272" cy="3957900"/>
          </a:xfrm>
        </p:spPr>
        <p:txBody>
          <a:bodyPr>
            <a:normAutofit/>
          </a:bodyPr>
          <a:lstStyle/>
          <a:p>
            <a:pPr marL="274320" lvl="1">
              <a:spcBef>
                <a:spcPts val="600"/>
              </a:spcBef>
              <a:buSzPct val="70000"/>
              <a:buFont typeface="Wingdings"/>
              <a:buChar char=""/>
            </a:pPr>
            <a:r>
              <a:rPr lang="en-US" altLang="zh-CN" sz="2400" dirty="0">
                <a:latin typeface="Arial" pitchFamily="34" charset="0"/>
                <a:cs typeface="Arial" pitchFamily="34" charset="0"/>
              </a:rPr>
              <a:t>Comparison results</a:t>
            </a:r>
          </a:p>
        </p:txBody>
      </p:sp>
      <p:sp>
        <p:nvSpPr>
          <p:cNvPr id="5" name="灯片编号占位符 4"/>
          <p:cNvSpPr>
            <a:spLocks noGrp="1"/>
          </p:cNvSpPr>
          <p:nvPr>
            <p:ph type="sldNum" sz="quarter" idx="15"/>
          </p:nvPr>
        </p:nvSpPr>
        <p:spPr/>
        <p:txBody>
          <a:bodyPr/>
          <a:lstStyle/>
          <a:p>
            <a:fld id="{0C913308-F349-4B6D-A68A-DD1791B4A57B}" type="slidenum">
              <a:rPr lang="zh-CN" altLang="en-US" smtClean="0"/>
              <a:pPr/>
              <a:t>25</a:t>
            </a:fld>
            <a:endParaRPr lang="zh-CN" altLang="en-US" dirty="0"/>
          </a:p>
        </p:txBody>
      </p:sp>
      <p:graphicFrame>
        <p:nvGraphicFramePr>
          <p:cNvPr id="4" name="表格 3">
            <a:extLst>
              <a:ext uri="{FF2B5EF4-FFF2-40B4-BE49-F238E27FC236}">
                <a16:creationId xmlns:a16="http://schemas.microsoft.com/office/drawing/2014/main" id="{A0AEF5E9-515A-6C05-7FE4-B4A55D4AD7AC}"/>
              </a:ext>
            </a:extLst>
          </p:cNvPr>
          <p:cNvGraphicFramePr>
            <a:graphicFrameLocks noGrp="1"/>
          </p:cNvGraphicFramePr>
          <p:nvPr>
            <p:extLst>
              <p:ext uri="{D42A27DB-BD31-4B8C-83A1-F6EECF244321}">
                <p14:modId xmlns:p14="http://schemas.microsoft.com/office/powerpoint/2010/main" val="705909784"/>
              </p:ext>
            </p:extLst>
          </p:nvPr>
        </p:nvGraphicFramePr>
        <p:xfrm>
          <a:off x="832756" y="1779662"/>
          <a:ext cx="7200800" cy="1854200"/>
        </p:xfrm>
        <a:graphic>
          <a:graphicData uri="http://schemas.openxmlformats.org/drawingml/2006/table">
            <a:tbl>
              <a:tblPr firstRow="1" bandRow="1">
                <a:tableStyleId>{5940675A-B579-460E-94D1-54222C63F5DA}</a:tableStyleId>
              </a:tblPr>
              <a:tblGrid>
                <a:gridCol w="2112945">
                  <a:extLst>
                    <a:ext uri="{9D8B030D-6E8A-4147-A177-3AD203B41FA5}">
                      <a16:colId xmlns:a16="http://schemas.microsoft.com/office/drawing/2014/main" val="225133137"/>
                    </a:ext>
                  </a:extLst>
                </a:gridCol>
                <a:gridCol w="1099051">
                  <a:extLst>
                    <a:ext uri="{9D8B030D-6E8A-4147-A177-3AD203B41FA5}">
                      <a16:colId xmlns:a16="http://schemas.microsoft.com/office/drawing/2014/main" val="3677502558"/>
                    </a:ext>
                  </a:extLst>
                </a:gridCol>
                <a:gridCol w="1396516">
                  <a:extLst>
                    <a:ext uri="{9D8B030D-6E8A-4147-A177-3AD203B41FA5}">
                      <a16:colId xmlns:a16="http://schemas.microsoft.com/office/drawing/2014/main" val="70635440"/>
                    </a:ext>
                  </a:extLst>
                </a:gridCol>
                <a:gridCol w="1440160">
                  <a:extLst>
                    <a:ext uri="{9D8B030D-6E8A-4147-A177-3AD203B41FA5}">
                      <a16:colId xmlns:a16="http://schemas.microsoft.com/office/drawing/2014/main" val="1421711634"/>
                    </a:ext>
                  </a:extLst>
                </a:gridCol>
                <a:gridCol w="1152128">
                  <a:extLst>
                    <a:ext uri="{9D8B030D-6E8A-4147-A177-3AD203B41FA5}">
                      <a16:colId xmlns:a16="http://schemas.microsoft.com/office/drawing/2014/main" val="3054407470"/>
                    </a:ext>
                  </a:extLst>
                </a:gridCol>
              </a:tblGrid>
              <a:tr h="370840">
                <a:tc>
                  <a:txBody>
                    <a:bodyPr/>
                    <a:lstStyle/>
                    <a:p>
                      <a:endParaRPr lang="zh-CN" altLang="en-US" dirty="0"/>
                    </a:p>
                  </a:txBody>
                  <a:tcPr anchor="ctr"/>
                </a:tc>
                <a:tc>
                  <a:txBody>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Relay</a:t>
                      </a:r>
                      <a:endParaRPr lang="zh-CN" altLang="en-US" b="1" dirty="0">
                        <a:latin typeface="Calibri" panose="020F0502020204030204" pitchFamily="34" charset="0"/>
                        <a:cs typeface="Calibri" panose="020F0502020204030204" pitchFamily="34" charset="0"/>
                      </a:endParaRPr>
                    </a:p>
                  </a:txBody>
                  <a:tcPr anchor="ctr"/>
                </a:tc>
                <a:tc>
                  <a:txBody>
                    <a:bodyPr/>
                    <a:lstStyle/>
                    <a:p>
                      <a:pPr algn="ctr"/>
                      <a:r>
                        <a:rPr lang="en-US" altLang="zh-CN" b="1" dirty="0" err="1">
                          <a:latin typeface="Calibri" panose="020F0502020204030204" pitchFamily="34" charset="0"/>
                          <a:ea typeface="Calibri" panose="020F0502020204030204" pitchFamily="34" charset="0"/>
                          <a:cs typeface="Calibri" panose="020F0502020204030204" pitchFamily="34" charset="0"/>
                        </a:rPr>
                        <a:t>RacerX</a:t>
                      </a:r>
                      <a:r>
                        <a:rPr lang="en-US" altLang="zh-CN" b="1" dirty="0">
                          <a:latin typeface="Calibri" panose="020F0502020204030204" pitchFamily="34" charset="0"/>
                          <a:ea typeface="Calibri" panose="020F0502020204030204" pitchFamily="34" charset="0"/>
                          <a:cs typeface="Calibri" panose="020F0502020204030204" pitchFamily="34" charset="0"/>
                        </a:rPr>
                        <a:t>-like</a:t>
                      </a:r>
                      <a:endParaRPr lang="zh-CN" altLang="en-US" b="1" dirty="0">
                        <a:latin typeface="Calibri" panose="020F0502020204030204" pitchFamily="34" charset="0"/>
                        <a:cs typeface="Calibri" panose="020F0502020204030204" pitchFamily="34" charset="0"/>
                      </a:endParaRPr>
                    </a:p>
                  </a:txBody>
                  <a:tcPr anchor="ctr"/>
                </a:tc>
                <a:tc>
                  <a:txBody>
                    <a:bodyPr/>
                    <a:lstStyle/>
                    <a:p>
                      <a:pPr algn="ctr"/>
                      <a:r>
                        <a:rPr lang="en-US" altLang="zh-CN" b="1" dirty="0" err="1">
                          <a:latin typeface="Calibri" panose="020F0502020204030204" pitchFamily="34" charset="0"/>
                          <a:cs typeface="Calibri" panose="020F0502020204030204" pitchFamily="34" charset="0"/>
                        </a:rPr>
                        <a:t>CPALockator</a:t>
                      </a:r>
                      <a:endParaRPr lang="zh-CN" altLang="en-US" b="1" dirty="0">
                        <a:latin typeface="Calibri" panose="020F0502020204030204" pitchFamily="34" charset="0"/>
                        <a:cs typeface="Calibri" panose="020F0502020204030204" pitchFamily="34" charset="0"/>
                      </a:endParaRPr>
                    </a:p>
                  </a:txBody>
                  <a:tcPr anchor="ctr"/>
                </a:tc>
                <a:tc>
                  <a:txBody>
                    <a:bodyPr/>
                    <a:lstStyle/>
                    <a:p>
                      <a:pPr algn="ctr"/>
                      <a:r>
                        <a:rPr lang="en-US" altLang="zh-CN" b="1" dirty="0">
                          <a:latin typeface="Calibri" panose="020F0502020204030204" pitchFamily="34" charset="0"/>
                          <a:cs typeface="Calibri" panose="020F0502020204030204" pitchFamily="34" charset="0"/>
                        </a:rPr>
                        <a:t>LR-Miner</a:t>
                      </a:r>
                      <a:endParaRPr lang="zh-CN" altLang="en-US" b="1"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541411987"/>
                  </a:ext>
                </a:extLst>
              </a:tr>
              <a:tr h="370840">
                <a:tc>
                  <a:txBody>
                    <a:bodyPr/>
                    <a:lstStyle/>
                    <a:p>
                      <a:pPr algn="ctr"/>
                      <a:r>
                        <a:rPr kumimoji="0" lang="en-US" altLang="zh-CN" sz="18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Found races </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lang="en-US" altLang="zh-CN" dirty="0">
                          <a:latin typeface="Calibri" panose="020F0502020204030204" pitchFamily="34" charset="0"/>
                          <a:ea typeface="Calibri" panose="020F0502020204030204" pitchFamily="34" charset="0"/>
                          <a:cs typeface="Calibri" panose="020F0502020204030204" pitchFamily="34" charset="0"/>
                        </a:rPr>
                        <a:t>12,291</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kumimoji="0" lang="en-US" altLang="zh-CN" sz="18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20,457</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lang="en-US" altLang="zh-CN" dirty="0">
                          <a:latin typeface="Calibri" panose="020F0502020204030204" pitchFamily="34" charset="0"/>
                          <a:cs typeface="Calibri" panose="020F0502020204030204" pitchFamily="34" charset="0"/>
                        </a:rPr>
                        <a:t>782</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lang="en-US" altLang="zh-CN" b="1" dirty="0">
                          <a:solidFill>
                            <a:srgbClr val="FF0000"/>
                          </a:solidFill>
                          <a:latin typeface="Calibri" panose="020F0502020204030204" pitchFamily="34" charset="0"/>
                          <a:cs typeface="Calibri" panose="020F0502020204030204" pitchFamily="34" charset="0"/>
                        </a:rPr>
                        <a:t>385</a:t>
                      </a:r>
                      <a:endParaRPr lang="zh-CN" altLang="en-US" b="1" dirty="0">
                        <a:solidFill>
                          <a:srgbClr val="FF0000"/>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982420306"/>
                  </a:ext>
                </a:extLst>
              </a:tr>
              <a:tr h="370840">
                <a:tc>
                  <a:txBody>
                    <a:bodyPr/>
                    <a:lstStyle/>
                    <a:p>
                      <a:pPr algn="ctr"/>
                      <a:r>
                        <a:rPr lang="en-US" altLang="zh-CN" dirty="0">
                          <a:latin typeface="Calibri" panose="020F0502020204030204" pitchFamily="34" charset="0"/>
                          <a:ea typeface="Calibri" panose="020F0502020204030204" pitchFamily="34" charset="0"/>
                          <a:cs typeface="Calibri" panose="020F0502020204030204" pitchFamily="34" charset="0"/>
                        </a:rPr>
                        <a:t>Real races</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lang="en-US" altLang="zh-CN" dirty="0">
                          <a:latin typeface="Calibri" panose="020F0502020204030204" pitchFamily="34" charset="0"/>
                          <a:ea typeface="Calibri" panose="020F0502020204030204" pitchFamily="34" charset="0"/>
                          <a:cs typeface="Calibri" panose="020F0502020204030204" pitchFamily="34" charset="0"/>
                        </a:rPr>
                        <a:t>8 in 300</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lang="en-US" altLang="zh-CN" dirty="0">
                          <a:latin typeface="Calibri" panose="020F0502020204030204" pitchFamily="34" charset="0"/>
                          <a:ea typeface="Calibri" panose="020F0502020204030204" pitchFamily="34" charset="0"/>
                          <a:cs typeface="Calibri" panose="020F0502020204030204" pitchFamily="34" charset="0"/>
                        </a:rPr>
                        <a:t>6 in 300</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lang="en-US" altLang="zh-CN" dirty="0">
                          <a:latin typeface="Calibri" panose="020F0502020204030204" pitchFamily="34" charset="0"/>
                          <a:cs typeface="Calibri" panose="020F0502020204030204" pitchFamily="34" charset="0"/>
                        </a:rPr>
                        <a:t>21</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lang="en-US" altLang="zh-CN" b="1" dirty="0">
                          <a:solidFill>
                            <a:srgbClr val="FF0000"/>
                          </a:solidFill>
                          <a:latin typeface="Calibri" panose="020F0502020204030204" pitchFamily="34" charset="0"/>
                          <a:cs typeface="Calibri" panose="020F0502020204030204" pitchFamily="34" charset="0"/>
                        </a:rPr>
                        <a:t>274</a:t>
                      </a:r>
                      <a:endParaRPr lang="zh-CN" altLang="en-US" b="1" dirty="0">
                        <a:solidFill>
                          <a:srgbClr val="FF0000"/>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907453448"/>
                  </a:ext>
                </a:extLst>
              </a:tr>
              <a:tr h="370840">
                <a:tc>
                  <a:txBody>
                    <a:bodyPr/>
                    <a:lstStyle/>
                    <a:p>
                      <a:pPr algn="ctr"/>
                      <a:r>
                        <a:rPr lang="en-US" altLang="zh-CN" dirty="0">
                          <a:latin typeface="Calibri" panose="020F0502020204030204" pitchFamily="34" charset="0"/>
                          <a:ea typeface="Calibri" panose="020F0502020204030204" pitchFamily="34" charset="0"/>
                          <a:cs typeface="Calibri" panose="020F0502020204030204" pitchFamily="34" charset="0"/>
                        </a:rPr>
                        <a:t>Harmful races</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kumimoji="0" lang="en-US" altLang="zh-CN" sz="18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 in 300</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kumimoji="0" lang="en-US" altLang="zh-CN" sz="18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 in 300</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lang="en-US" altLang="zh-CN" dirty="0">
                          <a:latin typeface="Calibri" panose="020F0502020204030204" pitchFamily="34" charset="0"/>
                          <a:cs typeface="Calibri" panose="020F0502020204030204" pitchFamily="34" charset="0"/>
                        </a:rPr>
                        <a:t>9</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lang="en-US" altLang="zh-CN" b="1" dirty="0">
                          <a:solidFill>
                            <a:srgbClr val="FF0000"/>
                          </a:solidFill>
                          <a:latin typeface="Calibri" panose="020F0502020204030204" pitchFamily="34" charset="0"/>
                          <a:cs typeface="Calibri" panose="020F0502020204030204" pitchFamily="34" charset="0"/>
                        </a:rPr>
                        <a:t>188</a:t>
                      </a:r>
                      <a:endParaRPr lang="zh-CN" altLang="en-US" b="1" dirty="0">
                        <a:solidFill>
                          <a:srgbClr val="FF0000"/>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672540633"/>
                  </a:ext>
                </a:extLst>
              </a:tr>
              <a:tr h="370840">
                <a:tc>
                  <a:txBody>
                    <a:bodyPr/>
                    <a:lstStyle/>
                    <a:p>
                      <a:pPr algn="ctr"/>
                      <a:r>
                        <a:rPr lang="en-US" altLang="zh-CN" dirty="0">
                          <a:latin typeface="Calibri" panose="020F0502020204030204" pitchFamily="34" charset="0"/>
                          <a:ea typeface="Calibri" panose="020F0502020204030204" pitchFamily="34" charset="0"/>
                          <a:cs typeface="Calibri" panose="020F0502020204030204" pitchFamily="34" charset="0"/>
                        </a:rPr>
                        <a:t>Time usage</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kumimoji="0" lang="en-US" altLang="zh-CN" sz="18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1h7m</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kumimoji="0" lang="en-US" altLang="zh-CN" sz="18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4h38m</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lang="en-US" altLang="zh-CN" dirty="0">
                          <a:latin typeface="Calibri" panose="020F0502020204030204" pitchFamily="34" charset="0"/>
                          <a:cs typeface="Calibri" panose="020F0502020204030204" pitchFamily="34" charset="0"/>
                        </a:rPr>
                        <a:t>126h15m</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lang="en-US" altLang="zh-CN" b="1" dirty="0">
                          <a:solidFill>
                            <a:srgbClr val="FF0000"/>
                          </a:solidFill>
                          <a:latin typeface="Calibri" panose="020F0502020204030204" pitchFamily="34" charset="0"/>
                          <a:cs typeface="Calibri" panose="020F0502020204030204" pitchFamily="34" charset="0"/>
                        </a:rPr>
                        <a:t>5h51m</a:t>
                      </a:r>
                      <a:endParaRPr lang="zh-CN" altLang="en-US" b="1" dirty="0">
                        <a:solidFill>
                          <a:srgbClr val="FF0000"/>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219703403"/>
                  </a:ext>
                </a:extLst>
              </a:tr>
            </a:tbl>
          </a:graphicData>
        </a:graphic>
      </p:graphicFrame>
    </p:spTree>
    <p:custDataLst>
      <p:tags r:id="rId1"/>
    </p:custDataLst>
    <p:extLst>
      <p:ext uri="{BB962C8B-B14F-4D97-AF65-F5344CB8AC3E}">
        <p14:creationId xmlns:p14="http://schemas.microsoft.com/office/powerpoint/2010/main" val="4025225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cap="none" dirty="0">
                <a:latin typeface="Arial" pitchFamily="34" charset="0"/>
                <a:cs typeface="Arial" pitchFamily="34" charset="0"/>
              </a:rPr>
              <a:t>Conclusion</a:t>
            </a:r>
            <a:endParaRPr lang="zh-CN" altLang="en-US" sz="3600" cap="none" dirty="0">
              <a:latin typeface="Arial" pitchFamily="34" charset="0"/>
              <a:cs typeface="Arial" pitchFamily="34" charset="0"/>
            </a:endParaRPr>
          </a:p>
        </p:txBody>
      </p:sp>
      <p:sp>
        <p:nvSpPr>
          <p:cNvPr id="3" name="内容占位符 2"/>
          <p:cNvSpPr>
            <a:spLocks noGrp="1"/>
          </p:cNvSpPr>
          <p:nvPr>
            <p:ph sz="quarter" idx="1"/>
          </p:nvPr>
        </p:nvSpPr>
        <p:spPr>
          <a:xfrm>
            <a:off x="251520" y="897564"/>
            <a:ext cx="8712968" cy="4245936"/>
          </a:xfrm>
        </p:spPr>
        <p:txBody>
          <a:bodyPr>
            <a:noAutofit/>
          </a:bodyPr>
          <a:lstStyle/>
          <a:p>
            <a:r>
              <a:rPr lang="en-US" altLang="zh-CN" dirty="0">
                <a:latin typeface="Arial" pitchFamily="34" charset="0"/>
                <a:cs typeface="Arial" pitchFamily="34" charset="0"/>
              </a:rPr>
              <a:t>Detection of data races in OS kernels is complex</a:t>
            </a:r>
          </a:p>
          <a:p>
            <a:r>
              <a:rPr lang="en-US" altLang="zh-CN" dirty="0">
                <a:latin typeface="Arial" pitchFamily="34" charset="0"/>
                <a:cs typeface="Arial" pitchFamily="34" charset="0"/>
              </a:rPr>
              <a:t>LR-Miner</a:t>
            </a:r>
          </a:p>
          <a:p>
            <a:pPr lvl="1"/>
            <a:r>
              <a:rPr lang="en-US" altLang="zh-CN" b="1" i="1" dirty="0">
                <a:solidFill>
                  <a:srgbClr val="FF0000"/>
                </a:solidFill>
                <a:latin typeface="Arial" pitchFamily="34" charset="0"/>
                <a:ea typeface="微软雅黑" panose="020B0503020204020204" pitchFamily="34" charset="-122"/>
                <a:cs typeface="Arial" pitchFamily="34" charset="0"/>
              </a:rPr>
              <a:t>Feld-aware mining method </a:t>
            </a:r>
            <a:r>
              <a:rPr lang="en-US" altLang="zh-CN" dirty="0">
                <a:latin typeface="Arial" pitchFamily="34" charset="0"/>
                <a:ea typeface="微软雅黑" panose="020B0503020204020204" pitchFamily="34" charset="-122"/>
                <a:cs typeface="Arial" pitchFamily="34" charset="0"/>
              </a:rPr>
              <a:t>to deduce locking rules</a:t>
            </a:r>
          </a:p>
          <a:p>
            <a:pPr marL="640080" marR="0" lvl="1" indent="-274320" algn="l" defTabSz="914400" rtl="0" eaLnBrk="1" fontAlgn="auto" latinLnBrk="0" hangingPunct="1">
              <a:lnSpc>
                <a:spcPct val="100000"/>
              </a:lnSpc>
              <a:spcBef>
                <a:spcPct val="20000"/>
              </a:spcBef>
              <a:spcAft>
                <a:spcPts val="0"/>
              </a:spcAft>
              <a:buClr>
                <a:srgbClr val="FE8637"/>
              </a:buClr>
              <a:buSzPct val="80000"/>
              <a:buFont typeface="Wingdings 2"/>
              <a:buChar char=""/>
              <a:tabLst/>
              <a:defRPr/>
            </a:pPr>
            <a:r>
              <a:rPr kumimoji="0" lang="en-US" altLang="zh-CN" sz="2000" b="1" i="1" u="none" strike="noStrike" kern="1200" cap="none" spc="0" normalizeH="0" baseline="0" noProof="0" dirty="0">
                <a:ln>
                  <a:noFill/>
                </a:ln>
                <a:solidFill>
                  <a:srgbClr val="FF0000"/>
                </a:solidFill>
                <a:effectLst/>
                <a:uLnTx/>
                <a:uFillTx/>
                <a:latin typeface="Arial" pitchFamily="34" charset="0"/>
                <a:ea typeface="微软雅黑" panose="020B0503020204020204" pitchFamily="34" charset="-122"/>
                <a:cs typeface="Arial" pitchFamily="34" charset="0"/>
              </a:rPr>
              <a:t>Alias-aware checking method </a:t>
            </a:r>
            <a:r>
              <a:rPr kumimoji="0" lang="en-US" altLang="zh-CN" sz="2000" b="0" i="0" u="none" strike="noStrike" kern="1200" cap="none" spc="0" normalizeH="0" baseline="0" noProof="0" dirty="0">
                <a:ln>
                  <a:noFill/>
                </a:ln>
                <a:solidFill>
                  <a:prstClr val="black"/>
                </a:solidFill>
                <a:effectLst/>
                <a:uLnTx/>
                <a:uFillTx/>
                <a:latin typeface="Arial" pitchFamily="34" charset="0"/>
                <a:ea typeface="微软雅黑" panose="020B0503020204020204" pitchFamily="34" charset="-122"/>
                <a:cs typeface="Arial" pitchFamily="34" charset="0"/>
              </a:rPr>
              <a:t>to checking locking-rule violation</a:t>
            </a:r>
          </a:p>
          <a:p>
            <a:pPr marL="640080" marR="0" lvl="1" indent="-274320" algn="l" defTabSz="914400" rtl="0" eaLnBrk="1" fontAlgn="auto" latinLnBrk="0" hangingPunct="1">
              <a:lnSpc>
                <a:spcPct val="100000"/>
              </a:lnSpc>
              <a:spcBef>
                <a:spcPct val="20000"/>
              </a:spcBef>
              <a:spcAft>
                <a:spcPts val="0"/>
              </a:spcAft>
              <a:buClr>
                <a:srgbClr val="FE8637"/>
              </a:buClr>
              <a:buSzPct val="80000"/>
              <a:buFont typeface="Wingdings 2"/>
              <a:buChar char=""/>
              <a:tabLst/>
              <a:defRPr/>
            </a:pPr>
            <a:r>
              <a:rPr kumimoji="0" lang="en-US" altLang="zh-CN" sz="2000" b="1" i="1" u="none" strike="noStrike" kern="1200" cap="none" spc="0" normalizeH="0" baseline="0" noProof="0" dirty="0">
                <a:ln>
                  <a:noFill/>
                </a:ln>
                <a:solidFill>
                  <a:srgbClr val="FF0000"/>
                </a:solidFill>
                <a:effectLst/>
                <a:uLnTx/>
                <a:uFillTx/>
                <a:latin typeface="Arial" pitchFamily="34" charset="0"/>
                <a:ea typeface="微软雅黑" panose="020B0503020204020204" pitchFamily="34" charset="-122"/>
                <a:cs typeface="Arial" pitchFamily="34" charset="0"/>
              </a:rPr>
              <a:t>Pattern-based estimation strategy </a:t>
            </a:r>
            <a:r>
              <a:rPr kumimoji="0" lang="en-US" altLang="zh-CN" sz="2000" b="0" i="0" u="none" strike="noStrike" kern="1200" cap="none" spc="0" normalizeH="0" baseline="0" noProof="0" dirty="0">
                <a:ln>
                  <a:noFill/>
                </a:ln>
                <a:solidFill>
                  <a:prstClr val="black"/>
                </a:solidFill>
                <a:effectLst/>
                <a:uLnTx/>
                <a:uFillTx/>
                <a:latin typeface="Arial" pitchFamily="34" charset="0"/>
                <a:ea typeface="微软雅黑" panose="020B0503020204020204" pitchFamily="34" charset="-122"/>
                <a:cs typeface="Arial" pitchFamily="34" charset="0"/>
              </a:rPr>
              <a:t>to identify </a:t>
            </a:r>
            <a:r>
              <a:rPr kumimoji="0" lang="en-US" altLang="zh-CN" sz="2000" b="0" i="0" u="none" strike="noStrike" kern="1200" cap="none" spc="0" normalizeH="0" baseline="0" noProof="0" dirty="0" err="1">
                <a:ln>
                  <a:noFill/>
                </a:ln>
                <a:solidFill>
                  <a:prstClr val="black"/>
                </a:solidFill>
                <a:effectLst/>
                <a:uLnTx/>
                <a:uFillTx/>
                <a:latin typeface="Arial" pitchFamily="34" charset="0"/>
                <a:ea typeface="微软雅黑" panose="020B0503020204020204" pitchFamily="34" charset="-122"/>
                <a:cs typeface="Arial" pitchFamily="34" charset="0"/>
              </a:rPr>
              <a:t>harmfule</a:t>
            </a:r>
            <a:r>
              <a:rPr kumimoji="0" lang="en-US" altLang="zh-CN" sz="2000" b="0" i="0" u="none" strike="noStrike" kern="1200" cap="none" spc="0" normalizeH="0" baseline="0" noProof="0" dirty="0">
                <a:ln>
                  <a:noFill/>
                </a:ln>
                <a:solidFill>
                  <a:prstClr val="black"/>
                </a:solidFill>
                <a:effectLst/>
                <a:uLnTx/>
                <a:uFillTx/>
                <a:latin typeface="Arial" pitchFamily="34" charset="0"/>
                <a:ea typeface="微软雅黑" panose="020B0503020204020204" pitchFamily="34" charset="-122"/>
                <a:cs typeface="Arial" pitchFamily="34" charset="0"/>
              </a:rPr>
              <a:t> data races</a:t>
            </a:r>
          </a:p>
          <a:p>
            <a:r>
              <a:rPr lang="en-US" altLang="zh-CN" dirty="0">
                <a:latin typeface="Arial" pitchFamily="34" charset="0"/>
                <a:cs typeface="Arial" pitchFamily="34" charset="0"/>
              </a:rPr>
              <a:t>Find 200 harmful data races in Linux and FreeBSD</a:t>
            </a:r>
          </a:p>
          <a:p>
            <a:r>
              <a:rPr lang="en-US" altLang="zh-CN" dirty="0">
                <a:latin typeface="Arial" pitchFamily="34" charset="0"/>
                <a:cs typeface="Arial" pitchFamily="34" charset="0"/>
              </a:rPr>
              <a:t>Outperform three well-known tools to detect data races</a:t>
            </a:r>
          </a:p>
        </p:txBody>
      </p:sp>
      <p:sp>
        <p:nvSpPr>
          <p:cNvPr id="5" name="灯片编号占位符 4"/>
          <p:cNvSpPr>
            <a:spLocks noGrp="1"/>
          </p:cNvSpPr>
          <p:nvPr>
            <p:ph type="sldNum" sz="quarter" idx="15"/>
          </p:nvPr>
        </p:nvSpPr>
        <p:spPr/>
        <p:txBody>
          <a:bodyPr/>
          <a:lstStyle/>
          <a:p>
            <a:fld id="{0C913308-F349-4B6D-A68A-DD1791B4A57B}" type="slidenum">
              <a:rPr lang="zh-CN" altLang="en-US" smtClean="0"/>
              <a:pPr/>
              <a:t>26</a:t>
            </a:fld>
            <a:endParaRPr lang="zh-CN" altLang="en-US" dirty="0"/>
          </a:p>
        </p:txBody>
      </p:sp>
    </p:spTree>
    <p:custDataLst>
      <p:tags r:id="rId1"/>
    </p:custDataLst>
    <p:extLst>
      <p:ext uri="{BB962C8B-B14F-4D97-AF65-F5344CB8AC3E}">
        <p14:creationId xmlns:p14="http://schemas.microsoft.com/office/powerpoint/2010/main" val="2908284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5606"/>
            <a:ext cx="9144000" cy="1250088"/>
          </a:xfrm>
        </p:spPr>
        <p:txBody>
          <a:bodyPr lIns="36000" rIns="36000">
            <a:noAutofit/>
          </a:bodyPr>
          <a:lstStyle/>
          <a:p>
            <a:pPr algn="ctr"/>
            <a:r>
              <a:rPr lang="en-US" altLang="zh-CN" sz="8000" cap="none" dirty="0">
                <a:solidFill>
                  <a:schemeClr val="accent2">
                    <a:lumMod val="50000"/>
                  </a:schemeClr>
                </a:solidFill>
                <a:latin typeface="Arial" pitchFamily="34" charset="0"/>
                <a:cs typeface="Arial" pitchFamily="34" charset="0"/>
              </a:rPr>
              <a:t>Thanks</a:t>
            </a:r>
          </a:p>
        </p:txBody>
      </p:sp>
      <p:sp>
        <p:nvSpPr>
          <p:cNvPr id="4" name="AutoShape 2" descr="University of Minnesota block M and wordmark">
            <a:extLst>
              <a:ext uri="{FF2B5EF4-FFF2-40B4-BE49-F238E27FC236}">
                <a16:creationId xmlns:a16="http://schemas.microsoft.com/office/drawing/2014/main" id="{87AF8E7F-4296-4E95-AF00-AD2F6C57031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副标题 2">
            <a:extLst>
              <a:ext uri="{FF2B5EF4-FFF2-40B4-BE49-F238E27FC236}">
                <a16:creationId xmlns:a16="http://schemas.microsoft.com/office/drawing/2014/main" id="{B71FB4DA-ED40-4F0C-B162-717574A6917D}"/>
              </a:ext>
            </a:extLst>
          </p:cNvPr>
          <p:cNvSpPr>
            <a:spLocks noGrp="1"/>
          </p:cNvSpPr>
          <p:nvPr>
            <p:ph type="subTitle" idx="1"/>
          </p:nvPr>
        </p:nvSpPr>
        <p:spPr>
          <a:xfrm>
            <a:off x="107504" y="2724150"/>
            <a:ext cx="8928992" cy="1314450"/>
          </a:xfrm>
        </p:spPr>
        <p:txBody>
          <a:bodyPr>
            <a:normAutofit/>
          </a:bodyPr>
          <a:lstStyle/>
          <a:p>
            <a:pPr algn="ctr"/>
            <a:r>
              <a:rPr lang="en-US" altLang="zh-CN" sz="2000" dirty="0">
                <a:solidFill>
                  <a:srgbClr val="FF0000"/>
                </a:solidFill>
                <a:latin typeface="Arial" pitchFamily="34" charset="0"/>
                <a:cs typeface="Arial" pitchFamily="34" charset="0"/>
              </a:rPr>
              <a:t>Tuo Li</a:t>
            </a:r>
          </a:p>
          <a:p>
            <a:pPr algn="ctr"/>
            <a:r>
              <a:rPr lang="en-US" altLang="zh-CN" sz="2000" dirty="0">
                <a:solidFill>
                  <a:srgbClr val="FF0000"/>
                </a:solidFill>
                <a:latin typeface="Arial" pitchFamily="34" charset="0"/>
                <a:cs typeface="Arial" pitchFamily="34" charset="0"/>
              </a:rPr>
              <a:t>islituo@163.com</a:t>
            </a:r>
            <a:endParaRPr lang="en-US" altLang="zh-CN" sz="2000" b="0" i="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924310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95486"/>
            <a:ext cx="8424936" cy="583574"/>
          </a:xfrm>
        </p:spPr>
        <p:txBody>
          <a:bodyPr>
            <a:normAutofit fontScale="90000"/>
          </a:bodyPr>
          <a:lstStyle/>
          <a:p>
            <a:r>
              <a:rPr lang="en-US" altLang="zh-CN" sz="3600" cap="none" dirty="0">
                <a:latin typeface="Arial" pitchFamily="34" charset="0"/>
                <a:cs typeface="Arial" pitchFamily="34" charset="0"/>
              </a:rPr>
              <a:t>Background</a:t>
            </a:r>
            <a:endParaRPr lang="zh-CN" altLang="en-US" sz="3600" cap="none" dirty="0">
              <a:latin typeface="Arial" pitchFamily="34" charset="0"/>
              <a:cs typeface="Arial" pitchFamily="34" charset="0"/>
            </a:endParaRPr>
          </a:p>
        </p:txBody>
      </p:sp>
      <p:sp>
        <p:nvSpPr>
          <p:cNvPr id="3" name="内容占位符 2"/>
          <p:cNvSpPr>
            <a:spLocks noGrp="1"/>
          </p:cNvSpPr>
          <p:nvPr>
            <p:ph sz="quarter" idx="1"/>
          </p:nvPr>
        </p:nvSpPr>
        <p:spPr>
          <a:xfrm>
            <a:off x="251520" y="897564"/>
            <a:ext cx="8352928" cy="3957900"/>
          </a:xfrm>
        </p:spPr>
        <p:txBody>
          <a:bodyPr>
            <a:normAutofit/>
          </a:bodyPr>
          <a:lstStyle/>
          <a:p>
            <a:r>
              <a:rPr lang="en-US" altLang="zh-CN" dirty="0">
                <a:latin typeface="Arial" pitchFamily="34" charset="0"/>
                <a:cs typeface="Arial" pitchFamily="34" charset="0"/>
              </a:rPr>
              <a:t>Harmfulness of data races</a:t>
            </a:r>
          </a:p>
          <a:p>
            <a:pPr lvl="1"/>
            <a:r>
              <a:rPr lang="en-US" altLang="zh-CN" sz="2000" dirty="0">
                <a:latin typeface="Arial" pitchFamily="34" charset="0"/>
                <a:cs typeface="Arial" pitchFamily="34" charset="0"/>
              </a:rPr>
              <a:t>Data corruption</a:t>
            </a:r>
          </a:p>
          <a:p>
            <a:pPr lvl="1"/>
            <a:r>
              <a:rPr lang="en-US" altLang="zh-CN" dirty="0">
                <a:latin typeface="Arial" pitchFamily="34" charset="0"/>
                <a:cs typeface="Arial" pitchFamily="34" charset="0"/>
              </a:rPr>
              <a:t>Undefined behavior</a:t>
            </a:r>
          </a:p>
          <a:p>
            <a:pPr lvl="1"/>
            <a:r>
              <a:rPr lang="en-US" altLang="zh-CN" dirty="0">
                <a:latin typeface="Arial" pitchFamily="34" charset="0"/>
                <a:cs typeface="Arial" pitchFamily="34" charset="0"/>
              </a:rPr>
              <a:t>Resource Leaks</a:t>
            </a:r>
          </a:p>
          <a:p>
            <a:pPr lvl="1"/>
            <a:r>
              <a:rPr lang="en-US" altLang="zh-CN" dirty="0">
                <a:latin typeface="Arial" pitchFamily="34" charset="0"/>
                <a:cs typeface="Arial" pitchFamily="34" charset="0"/>
              </a:rPr>
              <a:t>……</a:t>
            </a:r>
          </a:p>
        </p:txBody>
      </p:sp>
      <p:sp>
        <p:nvSpPr>
          <p:cNvPr id="5" name="灯片编号占位符 4"/>
          <p:cNvSpPr>
            <a:spLocks noGrp="1"/>
          </p:cNvSpPr>
          <p:nvPr>
            <p:ph type="sldNum" sz="quarter" idx="15"/>
          </p:nvPr>
        </p:nvSpPr>
        <p:spPr/>
        <p:txBody>
          <a:bodyPr/>
          <a:lstStyle/>
          <a:p>
            <a:fld id="{0C913308-F349-4B6D-A68A-DD1791B4A57B}" type="slidenum">
              <a:rPr lang="zh-CN" altLang="en-US" smtClean="0"/>
              <a:pPr/>
              <a:t>3</a:t>
            </a:fld>
            <a:endParaRPr lang="zh-CN" altLang="en-US" dirty="0"/>
          </a:p>
        </p:txBody>
      </p:sp>
    </p:spTree>
    <p:custDataLst>
      <p:tags r:id="rId1"/>
    </p:custDataLst>
    <p:extLst>
      <p:ext uri="{BB962C8B-B14F-4D97-AF65-F5344CB8AC3E}">
        <p14:creationId xmlns:p14="http://schemas.microsoft.com/office/powerpoint/2010/main" val="2239719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95486"/>
            <a:ext cx="8424936" cy="583574"/>
          </a:xfrm>
        </p:spPr>
        <p:txBody>
          <a:bodyPr>
            <a:normAutofit fontScale="90000"/>
          </a:bodyPr>
          <a:lstStyle/>
          <a:p>
            <a:r>
              <a:rPr lang="en-US" altLang="zh-CN" sz="3600" cap="none" dirty="0">
                <a:latin typeface="Arial" pitchFamily="34" charset="0"/>
                <a:cs typeface="Arial" pitchFamily="34" charset="0"/>
              </a:rPr>
              <a:t>Background</a:t>
            </a:r>
            <a:endParaRPr lang="zh-CN" altLang="en-US" sz="3600" cap="none" dirty="0">
              <a:latin typeface="Arial" pitchFamily="34" charset="0"/>
              <a:cs typeface="Arial" pitchFamily="34" charset="0"/>
            </a:endParaRPr>
          </a:p>
        </p:txBody>
      </p:sp>
      <p:sp>
        <p:nvSpPr>
          <p:cNvPr id="3" name="内容占位符 2"/>
          <p:cNvSpPr>
            <a:spLocks noGrp="1"/>
          </p:cNvSpPr>
          <p:nvPr>
            <p:ph sz="quarter" idx="1"/>
          </p:nvPr>
        </p:nvSpPr>
        <p:spPr>
          <a:xfrm>
            <a:off x="251520" y="897564"/>
            <a:ext cx="8352928" cy="3957900"/>
          </a:xfrm>
        </p:spPr>
        <p:txBody>
          <a:bodyPr>
            <a:normAutofit/>
          </a:bodyPr>
          <a:lstStyle/>
          <a:p>
            <a:r>
              <a:rPr lang="en-US" altLang="zh-CN" dirty="0">
                <a:latin typeface="Arial" pitchFamily="34" charset="0"/>
                <a:cs typeface="Arial" pitchFamily="34" charset="0"/>
              </a:rPr>
              <a:t>Harmfulness of data races</a:t>
            </a:r>
          </a:p>
          <a:p>
            <a:pPr lvl="1"/>
            <a:r>
              <a:rPr lang="en-US" altLang="zh-CN" sz="2000" dirty="0">
                <a:latin typeface="Arial" pitchFamily="34" charset="0"/>
                <a:cs typeface="Arial" pitchFamily="34" charset="0"/>
              </a:rPr>
              <a:t>Data corruption</a:t>
            </a:r>
          </a:p>
          <a:p>
            <a:pPr lvl="1"/>
            <a:r>
              <a:rPr lang="en-US" altLang="zh-CN" dirty="0">
                <a:latin typeface="Arial" pitchFamily="34" charset="0"/>
                <a:cs typeface="Arial" pitchFamily="34" charset="0"/>
              </a:rPr>
              <a:t>Undefined behavior</a:t>
            </a:r>
          </a:p>
          <a:p>
            <a:pPr lvl="1"/>
            <a:r>
              <a:rPr lang="en-US" altLang="zh-CN" dirty="0">
                <a:latin typeface="Arial" pitchFamily="34" charset="0"/>
                <a:cs typeface="Arial" pitchFamily="34" charset="0"/>
              </a:rPr>
              <a:t>Resource Leaks</a:t>
            </a:r>
          </a:p>
          <a:p>
            <a:pPr lvl="1"/>
            <a:r>
              <a:rPr lang="en-US" altLang="zh-CN" dirty="0">
                <a:latin typeface="Arial" pitchFamily="34" charset="0"/>
                <a:cs typeface="Arial" pitchFamily="34" charset="0"/>
              </a:rPr>
              <a:t>……</a:t>
            </a:r>
          </a:p>
        </p:txBody>
      </p:sp>
      <p:sp>
        <p:nvSpPr>
          <p:cNvPr id="5" name="灯片编号占位符 4"/>
          <p:cNvSpPr>
            <a:spLocks noGrp="1"/>
          </p:cNvSpPr>
          <p:nvPr>
            <p:ph type="sldNum" sz="quarter" idx="15"/>
          </p:nvPr>
        </p:nvSpPr>
        <p:spPr/>
        <p:txBody>
          <a:bodyPr/>
          <a:lstStyle/>
          <a:p>
            <a:fld id="{0C913308-F349-4B6D-A68A-DD1791B4A57B}" type="slidenum">
              <a:rPr lang="zh-CN" altLang="en-US" smtClean="0"/>
              <a:pPr/>
              <a:t>4</a:t>
            </a:fld>
            <a:endParaRPr lang="zh-CN" altLang="en-US" dirty="0"/>
          </a:p>
        </p:txBody>
      </p:sp>
      <p:graphicFrame>
        <p:nvGraphicFramePr>
          <p:cNvPr id="7" name="表格 6">
            <a:extLst>
              <a:ext uri="{FF2B5EF4-FFF2-40B4-BE49-F238E27FC236}">
                <a16:creationId xmlns:a16="http://schemas.microsoft.com/office/drawing/2014/main" id="{C65532BB-4FA7-490A-4859-1ABFFFF2A19F}"/>
              </a:ext>
            </a:extLst>
          </p:cNvPr>
          <p:cNvGraphicFramePr>
            <a:graphicFrameLocks noGrp="1"/>
          </p:cNvGraphicFramePr>
          <p:nvPr>
            <p:extLst>
              <p:ext uri="{D42A27DB-BD31-4B8C-83A1-F6EECF244321}">
                <p14:modId xmlns:p14="http://schemas.microsoft.com/office/powerpoint/2010/main" val="2696348860"/>
              </p:ext>
            </p:extLst>
          </p:nvPr>
        </p:nvGraphicFramePr>
        <p:xfrm>
          <a:off x="2321750" y="3003798"/>
          <a:ext cx="4284476" cy="822960"/>
        </p:xfrm>
        <a:graphic>
          <a:graphicData uri="http://schemas.openxmlformats.org/drawingml/2006/table">
            <a:tbl>
              <a:tblPr firstRow="1" bandRow="1">
                <a:tableStyleId>{9D7B26C5-4107-4FEC-AEDC-1716B250A1EF}</a:tableStyleId>
              </a:tblPr>
              <a:tblGrid>
                <a:gridCol w="360040">
                  <a:extLst>
                    <a:ext uri="{9D8B030D-6E8A-4147-A177-3AD203B41FA5}">
                      <a16:colId xmlns:a16="http://schemas.microsoft.com/office/drawing/2014/main" val="1311178227"/>
                    </a:ext>
                  </a:extLst>
                </a:gridCol>
                <a:gridCol w="1764196">
                  <a:extLst>
                    <a:ext uri="{9D8B030D-6E8A-4147-A177-3AD203B41FA5}">
                      <a16:colId xmlns:a16="http://schemas.microsoft.com/office/drawing/2014/main" val="1155557763"/>
                    </a:ext>
                  </a:extLst>
                </a:gridCol>
                <a:gridCol w="432048">
                  <a:extLst>
                    <a:ext uri="{9D8B030D-6E8A-4147-A177-3AD203B41FA5}">
                      <a16:colId xmlns:a16="http://schemas.microsoft.com/office/drawing/2014/main" val="643983506"/>
                    </a:ext>
                  </a:extLst>
                </a:gridCol>
                <a:gridCol w="1728192">
                  <a:extLst>
                    <a:ext uri="{9D8B030D-6E8A-4147-A177-3AD203B41FA5}">
                      <a16:colId xmlns:a16="http://schemas.microsoft.com/office/drawing/2014/main" val="3055031722"/>
                    </a:ext>
                  </a:extLst>
                </a:gridCol>
              </a:tblGrid>
              <a:tr h="284212">
                <a:tc>
                  <a:txBody>
                    <a:bodyPr/>
                    <a:lstStyle/>
                    <a:p>
                      <a:pPr marL="0" algn="l" rtl="0" eaLnBrk="1" latinLnBrk="0" hangingPunct="1"/>
                      <a:endParaRPr kumimoji="0" lang="en-US" altLang="zh-CN" sz="1400" b="0"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latin typeface="Times New Roman" panose="02020603050405020304" pitchFamily="18" charset="0"/>
                          <a:ea typeface="Calibri" panose="020F0502020204030204" pitchFamily="34" charset="0"/>
                          <a:cs typeface="Times New Roman" panose="02020603050405020304" pitchFamily="18" charset="0"/>
                        </a:rPr>
                        <a:t>Thread1</a:t>
                      </a:r>
                    </a:p>
                  </a:txBody>
                  <a:tcPr>
                    <a:lnB w="12700" cap="flat" cmpd="sng" algn="ctr">
                      <a:solidFill>
                        <a:schemeClr val="tx1"/>
                      </a:solidFill>
                      <a:prstDash val="solid"/>
                      <a:round/>
                      <a:headEnd type="none" w="med" len="med"/>
                      <a:tailEnd type="none" w="med" len="med"/>
                    </a:lnB>
                  </a:tcPr>
                </a:tc>
                <a:tc>
                  <a:txBody>
                    <a:bodyPr/>
                    <a:lstStyle/>
                    <a:p>
                      <a:pPr marL="0" algn="r" rtl="0" eaLnBrk="1" latinLnBrk="0" hangingPunct="1"/>
                      <a:endParaRPr lang="zh-CN" altLang="en-US" sz="14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Thread2</a:t>
                      </a:r>
                      <a:endParaRPr kumimoji="0" lang="zh-CN" altLang="en-US" sz="1400" b="0" kern="1200" dirty="0">
                        <a:solidFill>
                          <a:schemeClr val="tx1"/>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3817069"/>
                  </a:ext>
                </a:extLst>
              </a:tr>
              <a:tr h="284212">
                <a:tc>
                  <a:txBody>
                    <a:bodyPr/>
                    <a:lstStyle/>
                    <a:p>
                      <a:pPr marL="0" algn="l" rtl="0" eaLnBrk="1" latinLnBrk="0" hangingPunct="1"/>
                      <a:endParaRPr kumimoji="0" lang="en-US" altLang="zh-CN" sz="1400" b="0"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b="0" dirty="0">
                          <a:latin typeface="Times New Roman" panose="02020603050405020304" pitchFamily="18" charset="0"/>
                          <a:cs typeface="Times New Roman" panose="02020603050405020304" pitchFamily="18" charset="0"/>
                        </a:rPr>
                        <a:t>*p = x00000000</a:t>
                      </a:r>
                    </a:p>
                    <a:p>
                      <a:r>
                        <a:rPr lang="en-US" altLang="zh-CN" sz="1400" b="0" dirty="0">
                          <a:latin typeface="Times New Roman" panose="02020603050405020304" pitchFamily="18" charset="0"/>
                          <a:cs typeface="Times New Roman" panose="02020603050405020304" pitchFamily="18" charset="0"/>
                        </a:rPr>
                        <a:t>*p = x12345678</a:t>
                      </a:r>
                      <a:endParaRPr lang="zh-CN" altLang="en-US" sz="1400" b="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r" rtl="0" eaLnBrk="1" latinLnBrk="0" hangingPunct="1"/>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rtl="0" eaLnBrk="1" latinLnBrk="0" hangingPunct="1"/>
                      <a:r>
                        <a:rPr kumimoji="0" lang="en-US" altLang="zh-CN" sz="1400" b="0" kern="1200" dirty="0">
                          <a:solidFill>
                            <a:schemeClr val="tx1"/>
                          </a:solidFill>
                          <a:latin typeface="Times New Roman" panose="02020603050405020304" pitchFamily="18" charset="0"/>
                          <a:cs typeface="Times New Roman" panose="02020603050405020304" pitchFamily="18" charset="0"/>
                        </a:rPr>
                        <a:t>a = *p;</a:t>
                      </a:r>
                      <a:r>
                        <a:rPr kumimoji="0" lang="zh-CN" altLang="en-US" sz="1400" b="1" kern="1200" dirty="0">
                          <a:solidFill>
                            <a:srgbClr val="FF0000"/>
                          </a:solidFill>
                          <a:latin typeface="Times New Roman" panose="02020603050405020304" pitchFamily="18" charset="0"/>
                          <a:cs typeface="Times New Roman" panose="02020603050405020304" pitchFamily="18" charset="0"/>
                        </a:rPr>
                        <a:t> </a:t>
                      </a:r>
                      <a:r>
                        <a:rPr kumimoji="0" lang="en-US" altLang="zh-CN" sz="1400" b="1" kern="1200" dirty="0">
                          <a:solidFill>
                            <a:srgbClr val="FF0000"/>
                          </a:solidFill>
                          <a:latin typeface="Times New Roman" panose="02020603050405020304" pitchFamily="18" charset="0"/>
                          <a:cs typeface="Times New Roman" panose="02020603050405020304" pitchFamily="18" charset="0"/>
                        </a:rPr>
                        <a:t>   // a = ?</a:t>
                      </a:r>
                      <a:endParaRPr kumimoji="0" lang="en-US" altLang="zh-CN" sz="1400" b="1" kern="1200" dirty="0">
                        <a:solidFill>
                          <a:schemeClr val="tx1"/>
                        </a:solidFill>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5410694"/>
                  </a:ext>
                </a:extLst>
              </a:tr>
            </a:tbl>
          </a:graphicData>
        </a:graphic>
      </p:graphicFrame>
    </p:spTree>
    <p:custDataLst>
      <p:tags r:id="rId1"/>
    </p:custDataLst>
    <p:extLst>
      <p:ext uri="{BB962C8B-B14F-4D97-AF65-F5344CB8AC3E}">
        <p14:creationId xmlns:p14="http://schemas.microsoft.com/office/powerpoint/2010/main" val="110377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95486"/>
            <a:ext cx="8424936" cy="583574"/>
          </a:xfrm>
        </p:spPr>
        <p:txBody>
          <a:bodyPr>
            <a:normAutofit fontScale="90000"/>
          </a:bodyPr>
          <a:lstStyle/>
          <a:p>
            <a:r>
              <a:rPr lang="en-US" altLang="zh-CN" sz="3600" cap="none" dirty="0">
                <a:latin typeface="Arial" pitchFamily="34" charset="0"/>
                <a:cs typeface="Arial" pitchFamily="34" charset="0"/>
              </a:rPr>
              <a:t>Background</a:t>
            </a:r>
            <a:endParaRPr lang="zh-CN" altLang="en-US" sz="3600" cap="none" dirty="0">
              <a:latin typeface="Arial" pitchFamily="34" charset="0"/>
              <a:cs typeface="Arial" pitchFamily="34" charset="0"/>
            </a:endParaRPr>
          </a:p>
        </p:txBody>
      </p:sp>
      <p:sp>
        <p:nvSpPr>
          <p:cNvPr id="3" name="内容占位符 2"/>
          <p:cNvSpPr>
            <a:spLocks noGrp="1"/>
          </p:cNvSpPr>
          <p:nvPr>
            <p:ph sz="quarter" idx="1"/>
          </p:nvPr>
        </p:nvSpPr>
        <p:spPr>
          <a:xfrm>
            <a:off x="251520" y="897564"/>
            <a:ext cx="8352928" cy="3957900"/>
          </a:xfrm>
        </p:spPr>
        <p:txBody>
          <a:bodyPr>
            <a:normAutofit/>
          </a:bodyPr>
          <a:lstStyle/>
          <a:p>
            <a:r>
              <a:rPr lang="en-US" altLang="zh-CN" dirty="0">
                <a:latin typeface="Arial" pitchFamily="34" charset="0"/>
                <a:cs typeface="Arial" pitchFamily="34" charset="0"/>
              </a:rPr>
              <a:t>Harmfulness of data races</a:t>
            </a:r>
          </a:p>
          <a:p>
            <a:pPr lvl="1"/>
            <a:r>
              <a:rPr lang="en-US" altLang="zh-CN" sz="2000" dirty="0">
                <a:latin typeface="Arial" pitchFamily="34" charset="0"/>
                <a:cs typeface="Arial" pitchFamily="34" charset="0"/>
              </a:rPr>
              <a:t>Data corruption</a:t>
            </a:r>
          </a:p>
          <a:p>
            <a:pPr lvl="1"/>
            <a:r>
              <a:rPr lang="en-US" altLang="zh-CN" dirty="0">
                <a:latin typeface="Arial" pitchFamily="34" charset="0"/>
                <a:cs typeface="Arial" pitchFamily="34" charset="0"/>
              </a:rPr>
              <a:t>Undefined behavior</a:t>
            </a:r>
          </a:p>
          <a:p>
            <a:pPr lvl="1"/>
            <a:r>
              <a:rPr lang="en-US" altLang="zh-CN" dirty="0">
                <a:latin typeface="Arial" pitchFamily="34" charset="0"/>
                <a:cs typeface="Arial" pitchFamily="34" charset="0"/>
              </a:rPr>
              <a:t>Resource Leaks</a:t>
            </a:r>
          </a:p>
          <a:p>
            <a:pPr lvl="1"/>
            <a:r>
              <a:rPr lang="en-US" altLang="zh-CN" dirty="0">
                <a:latin typeface="Arial" pitchFamily="34" charset="0"/>
                <a:cs typeface="Arial" pitchFamily="34" charset="0"/>
              </a:rPr>
              <a:t>……</a:t>
            </a:r>
          </a:p>
        </p:txBody>
      </p:sp>
      <p:sp>
        <p:nvSpPr>
          <p:cNvPr id="5" name="灯片编号占位符 4"/>
          <p:cNvSpPr>
            <a:spLocks noGrp="1"/>
          </p:cNvSpPr>
          <p:nvPr>
            <p:ph type="sldNum" sz="quarter" idx="15"/>
          </p:nvPr>
        </p:nvSpPr>
        <p:spPr/>
        <p:txBody>
          <a:bodyPr/>
          <a:lstStyle/>
          <a:p>
            <a:fld id="{0C913308-F349-4B6D-A68A-DD1791B4A57B}" type="slidenum">
              <a:rPr lang="zh-CN" altLang="en-US" smtClean="0"/>
              <a:pPr/>
              <a:t>5</a:t>
            </a:fld>
            <a:endParaRPr lang="zh-CN" altLang="en-US" dirty="0"/>
          </a:p>
        </p:txBody>
      </p:sp>
      <p:graphicFrame>
        <p:nvGraphicFramePr>
          <p:cNvPr id="4" name="表格 3">
            <a:extLst>
              <a:ext uri="{FF2B5EF4-FFF2-40B4-BE49-F238E27FC236}">
                <a16:creationId xmlns:a16="http://schemas.microsoft.com/office/drawing/2014/main" id="{6C842B16-5DFF-3E78-C1CC-EA096C630934}"/>
              </a:ext>
            </a:extLst>
          </p:cNvPr>
          <p:cNvGraphicFramePr>
            <a:graphicFrameLocks noGrp="1"/>
          </p:cNvGraphicFramePr>
          <p:nvPr>
            <p:extLst>
              <p:ext uri="{D42A27DB-BD31-4B8C-83A1-F6EECF244321}">
                <p14:modId xmlns:p14="http://schemas.microsoft.com/office/powerpoint/2010/main" val="2720683207"/>
              </p:ext>
            </p:extLst>
          </p:nvPr>
        </p:nvGraphicFramePr>
        <p:xfrm>
          <a:off x="1415988" y="4208439"/>
          <a:ext cx="6096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486972665"/>
                    </a:ext>
                  </a:extLst>
                </a:gridCol>
                <a:gridCol w="762000">
                  <a:extLst>
                    <a:ext uri="{9D8B030D-6E8A-4147-A177-3AD203B41FA5}">
                      <a16:colId xmlns:a16="http://schemas.microsoft.com/office/drawing/2014/main" val="3461647291"/>
                    </a:ext>
                  </a:extLst>
                </a:gridCol>
                <a:gridCol w="762000">
                  <a:extLst>
                    <a:ext uri="{9D8B030D-6E8A-4147-A177-3AD203B41FA5}">
                      <a16:colId xmlns:a16="http://schemas.microsoft.com/office/drawing/2014/main" val="1867539884"/>
                    </a:ext>
                  </a:extLst>
                </a:gridCol>
                <a:gridCol w="762000">
                  <a:extLst>
                    <a:ext uri="{9D8B030D-6E8A-4147-A177-3AD203B41FA5}">
                      <a16:colId xmlns:a16="http://schemas.microsoft.com/office/drawing/2014/main" val="1503188345"/>
                    </a:ext>
                  </a:extLst>
                </a:gridCol>
                <a:gridCol w="762000">
                  <a:extLst>
                    <a:ext uri="{9D8B030D-6E8A-4147-A177-3AD203B41FA5}">
                      <a16:colId xmlns:a16="http://schemas.microsoft.com/office/drawing/2014/main" val="2413124608"/>
                    </a:ext>
                  </a:extLst>
                </a:gridCol>
                <a:gridCol w="762000">
                  <a:extLst>
                    <a:ext uri="{9D8B030D-6E8A-4147-A177-3AD203B41FA5}">
                      <a16:colId xmlns:a16="http://schemas.microsoft.com/office/drawing/2014/main" val="177922062"/>
                    </a:ext>
                  </a:extLst>
                </a:gridCol>
                <a:gridCol w="762000">
                  <a:extLst>
                    <a:ext uri="{9D8B030D-6E8A-4147-A177-3AD203B41FA5}">
                      <a16:colId xmlns:a16="http://schemas.microsoft.com/office/drawing/2014/main" val="3626065920"/>
                    </a:ext>
                  </a:extLst>
                </a:gridCol>
                <a:gridCol w="762000">
                  <a:extLst>
                    <a:ext uri="{9D8B030D-6E8A-4147-A177-3AD203B41FA5}">
                      <a16:colId xmlns:a16="http://schemas.microsoft.com/office/drawing/2014/main" val="797863705"/>
                    </a:ext>
                  </a:extLst>
                </a:gridCol>
              </a:tblGrid>
              <a:tr h="370840">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a:t>
                      </a:r>
                      <a:endParaRPr lang="zh-CN" altLang="en-US" dirty="0"/>
                    </a:p>
                  </a:txBody>
                  <a:tcPr/>
                </a:tc>
                <a:extLst>
                  <a:ext uri="{0D108BD9-81ED-4DB2-BD59-A6C34878D82A}">
                    <a16:rowId xmlns:a16="http://schemas.microsoft.com/office/drawing/2014/main" val="637529195"/>
                  </a:ext>
                </a:extLst>
              </a:tr>
            </a:tbl>
          </a:graphicData>
        </a:graphic>
      </p:graphicFrame>
      <p:graphicFrame>
        <p:nvGraphicFramePr>
          <p:cNvPr id="7" name="表格 6">
            <a:extLst>
              <a:ext uri="{FF2B5EF4-FFF2-40B4-BE49-F238E27FC236}">
                <a16:creationId xmlns:a16="http://schemas.microsoft.com/office/drawing/2014/main" id="{C65532BB-4FA7-490A-4859-1ABFFFF2A19F}"/>
              </a:ext>
            </a:extLst>
          </p:cNvPr>
          <p:cNvGraphicFramePr>
            <a:graphicFrameLocks noGrp="1"/>
          </p:cNvGraphicFramePr>
          <p:nvPr>
            <p:extLst>
              <p:ext uri="{D42A27DB-BD31-4B8C-83A1-F6EECF244321}">
                <p14:modId xmlns:p14="http://schemas.microsoft.com/office/powerpoint/2010/main" val="833366356"/>
              </p:ext>
            </p:extLst>
          </p:nvPr>
        </p:nvGraphicFramePr>
        <p:xfrm>
          <a:off x="2321750" y="3003798"/>
          <a:ext cx="4284476" cy="822960"/>
        </p:xfrm>
        <a:graphic>
          <a:graphicData uri="http://schemas.openxmlformats.org/drawingml/2006/table">
            <a:tbl>
              <a:tblPr firstRow="1" bandRow="1">
                <a:tableStyleId>{9D7B26C5-4107-4FEC-AEDC-1716B250A1EF}</a:tableStyleId>
              </a:tblPr>
              <a:tblGrid>
                <a:gridCol w="360040">
                  <a:extLst>
                    <a:ext uri="{9D8B030D-6E8A-4147-A177-3AD203B41FA5}">
                      <a16:colId xmlns:a16="http://schemas.microsoft.com/office/drawing/2014/main" val="1311178227"/>
                    </a:ext>
                  </a:extLst>
                </a:gridCol>
                <a:gridCol w="1764196">
                  <a:extLst>
                    <a:ext uri="{9D8B030D-6E8A-4147-A177-3AD203B41FA5}">
                      <a16:colId xmlns:a16="http://schemas.microsoft.com/office/drawing/2014/main" val="1155557763"/>
                    </a:ext>
                  </a:extLst>
                </a:gridCol>
                <a:gridCol w="432048">
                  <a:extLst>
                    <a:ext uri="{9D8B030D-6E8A-4147-A177-3AD203B41FA5}">
                      <a16:colId xmlns:a16="http://schemas.microsoft.com/office/drawing/2014/main" val="643983506"/>
                    </a:ext>
                  </a:extLst>
                </a:gridCol>
                <a:gridCol w="1728192">
                  <a:extLst>
                    <a:ext uri="{9D8B030D-6E8A-4147-A177-3AD203B41FA5}">
                      <a16:colId xmlns:a16="http://schemas.microsoft.com/office/drawing/2014/main" val="3055031722"/>
                    </a:ext>
                  </a:extLst>
                </a:gridCol>
              </a:tblGrid>
              <a:tr h="284212">
                <a:tc>
                  <a:txBody>
                    <a:bodyPr/>
                    <a:lstStyle/>
                    <a:p>
                      <a:pPr marL="0" algn="l" rtl="0" eaLnBrk="1" latinLnBrk="0" hangingPunct="1"/>
                      <a:endParaRPr kumimoji="0" lang="en-US" altLang="zh-CN" sz="1400" b="0"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latin typeface="Times New Roman" panose="02020603050405020304" pitchFamily="18" charset="0"/>
                          <a:ea typeface="Calibri" panose="020F0502020204030204" pitchFamily="34" charset="0"/>
                          <a:cs typeface="Times New Roman" panose="02020603050405020304" pitchFamily="18" charset="0"/>
                        </a:rPr>
                        <a:t>Thread1</a:t>
                      </a:r>
                    </a:p>
                  </a:txBody>
                  <a:tcPr>
                    <a:lnB w="12700" cap="flat" cmpd="sng" algn="ctr">
                      <a:solidFill>
                        <a:schemeClr val="tx1"/>
                      </a:solidFill>
                      <a:prstDash val="solid"/>
                      <a:round/>
                      <a:headEnd type="none" w="med" len="med"/>
                      <a:tailEnd type="none" w="med" len="med"/>
                    </a:lnB>
                  </a:tcPr>
                </a:tc>
                <a:tc>
                  <a:txBody>
                    <a:bodyPr/>
                    <a:lstStyle/>
                    <a:p>
                      <a:pPr marL="0" algn="r" rtl="0" eaLnBrk="1" latinLnBrk="0" hangingPunct="1"/>
                      <a:endParaRPr lang="zh-CN" altLang="en-US" sz="14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Thread2</a:t>
                      </a:r>
                      <a:endParaRPr kumimoji="0" lang="zh-CN" altLang="en-US" sz="1400" b="0" kern="1200" dirty="0">
                        <a:solidFill>
                          <a:schemeClr val="tx1"/>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3817069"/>
                  </a:ext>
                </a:extLst>
              </a:tr>
              <a:tr h="284212">
                <a:tc>
                  <a:txBody>
                    <a:bodyPr/>
                    <a:lstStyle/>
                    <a:p>
                      <a:pPr marL="0" algn="l" rtl="0" eaLnBrk="1" latinLnBrk="0" hangingPunct="1"/>
                      <a:endParaRPr kumimoji="0" lang="en-US" altLang="zh-CN" sz="1400" b="0"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b="0" dirty="0">
                          <a:latin typeface="Times New Roman" panose="02020603050405020304" pitchFamily="18" charset="0"/>
                          <a:cs typeface="Times New Roman" panose="02020603050405020304" pitchFamily="18" charset="0"/>
                        </a:rPr>
                        <a:t>*p = x00000000</a:t>
                      </a:r>
                    </a:p>
                    <a:p>
                      <a:r>
                        <a:rPr lang="en-US" altLang="zh-CN" sz="1400" b="0" dirty="0">
                          <a:latin typeface="Times New Roman" panose="02020603050405020304" pitchFamily="18" charset="0"/>
                          <a:cs typeface="Times New Roman" panose="02020603050405020304" pitchFamily="18" charset="0"/>
                        </a:rPr>
                        <a:t>*p = x12345678</a:t>
                      </a:r>
                      <a:endParaRPr lang="zh-CN" altLang="en-US" sz="1400" b="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r" rtl="0" eaLnBrk="1" latinLnBrk="0" hangingPunct="1"/>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rtl="0" eaLnBrk="1" latinLnBrk="0" hangingPunct="1"/>
                      <a:r>
                        <a:rPr kumimoji="0" lang="en-US" altLang="zh-CN" sz="1400" b="0" kern="1200" dirty="0">
                          <a:solidFill>
                            <a:schemeClr val="tx1"/>
                          </a:solidFill>
                          <a:latin typeface="Times New Roman" panose="02020603050405020304" pitchFamily="18" charset="0"/>
                          <a:cs typeface="Times New Roman" panose="02020603050405020304" pitchFamily="18" charset="0"/>
                        </a:rPr>
                        <a:t>a = *p;</a:t>
                      </a:r>
                      <a:r>
                        <a:rPr kumimoji="0" lang="zh-CN" altLang="en-US" sz="1400" b="1" kern="1200" dirty="0">
                          <a:solidFill>
                            <a:srgbClr val="FF0000"/>
                          </a:solidFill>
                          <a:latin typeface="Times New Roman" panose="02020603050405020304" pitchFamily="18" charset="0"/>
                          <a:cs typeface="Times New Roman" panose="02020603050405020304" pitchFamily="18" charset="0"/>
                        </a:rPr>
                        <a:t> </a:t>
                      </a:r>
                      <a:r>
                        <a:rPr kumimoji="0" lang="en-US" altLang="zh-CN" sz="1400" b="1" kern="1200" dirty="0">
                          <a:solidFill>
                            <a:srgbClr val="FF0000"/>
                          </a:solidFill>
                          <a:latin typeface="Times New Roman" panose="02020603050405020304" pitchFamily="18" charset="0"/>
                          <a:cs typeface="Times New Roman" panose="02020603050405020304" pitchFamily="18" charset="0"/>
                        </a:rPr>
                        <a:t>   // a = ?</a:t>
                      </a:r>
                      <a:endParaRPr kumimoji="0" lang="en-US" altLang="zh-CN" sz="1400" b="1" kern="1200" dirty="0">
                        <a:solidFill>
                          <a:schemeClr val="tx1"/>
                        </a:solidFill>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5410694"/>
                  </a:ext>
                </a:extLst>
              </a:tr>
            </a:tbl>
          </a:graphicData>
        </a:graphic>
      </p:graphicFrame>
    </p:spTree>
    <p:custDataLst>
      <p:tags r:id="rId1"/>
    </p:custDataLst>
    <p:extLst>
      <p:ext uri="{BB962C8B-B14F-4D97-AF65-F5344CB8AC3E}">
        <p14:creationId xmlns:p14="http://schemas.microsoft.com/office/powerpoint/2010/main" val="947528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95486"/>
            <a:ext cx="8424936" cy="583574"/>
          </a:xfrm>
        </p:spPr>
        <p:txBody>
          <a:bodyPr>
            <a:normAutofit fontScale="90000"/>
          </a:bodyPr>
          <a:lstStyle/>
          <a:p>
            <a:r>
              <a:rPr lang="en-US" altLang="zh-CN" sz="3600" cap="none" dirty="0">
                <a:latin typeface="Arial" pitchFamily="34" charset="0"/>
                <a:cs typeface="Arial" pitchFamily="34" charset="0"/>
              </a:rPr>
              <a:t>Background</a:t>
            </a:r>
            <a:endParaRPr lang="zh-CN" altLang="en-US" sz="3600" cap="none" dirty="0">
              <a:latin typeface="Arial" pitchFamily="34" charset="0"/>
              <a:cs typeface="Arial" pitchFamily="34" charset="0"/>
            </a:endParaRPr>
          </a:p>
        </p:txBody>
      </p:sp>
      <p:sp>
        <p:nvSpPr>
          <p:cNvPr id="3" name="内容占位符 2"/>
          <p:cNvSpPr>
            <a:spLocks noGrp="1"/>
          </p:cNvSpPr>
          <p:nvPr>
            <p:ph sz="quarter" idx="1"/>
          </p:nvPr>
        </p:nvSpPr>
        <p:spPr>
          <a:xfrm>
            <a:off x="251520" y="897564"/>
            <a:ext cx="8352928" cy="3957900"/>
          </a:xfrm>
        </p:spPr>
        <p:txBody>
          <a:bodyPr>
            <a:normAutofit/>
          </a:bodyPr>
          <a:lstStyle/>
          <a:p>
            <a:r>
              <a:rPr lang="en-US" altLang="zh-CN" dirty="0">
                <a:latin typeface="Arial" pitchFamily="34" charset="0"/>
                <a:cs typeface="Arial" pitchFamily="34" charset="0"/>
              </a:rPr>
              <a:t>Harmfulness of data races</a:t>
            </a:r>
          </a:p>
          <a:p>
            <a:pPr lvl="1"/>
            <a:r>
              <a:rPr lang="en-US" altLang="zh-CN" sz="2000" dirty="0">
                <a:latin typeface="Arial" pitchFamily="34" charset="0"/>
                <a:cs typeface="Arial" pitchFamily="34" charset="0"/>
              </a:rPr>
              <a:t>Data corruption</a:t>
            </a:r>
          </a:p>
          <a:p>
            <a:pPr lvl="1"/>
            <a:r>
              <a:rPr lang="en-US" altLang="zh-CN" dirty="0">
                <a:latin typeface="Arial" pitchFamily="34" charset="0"/>
                <a:cs typeface="Arial" pitchFamily="34" charset="0"/>
              </a:rPr>
              <a:t>Undefined behavior</a:t>
            </a:r>
          </a:p>
          <a:p>
            <a:pPr lvl="1"/>
            <a:r>
              <a:rPr lang="en-US" altLang="zh-CN" dirty="0">
                <a:latin typeface="Arial" pitchFamily="34" charset="0"/>
                <a:cs typeface="Arial" pitchFamily="34" charset="0"/>
              </a:rPr>
              <a:t>Resource Leaks</a:t>
            </a:r>
          </a:p>
          <a:p>
            <a:pPr lvl="1"/>
            <a:r>
              <a:rPr lang="en-US" altLang="zh-CN" dirty="0">
                <a:latin typeface="Arial" pitchFamily="34" charset="0"/>
                <a:cs typeface="Arial" pitchFamily="34" charset="0"/>
              </a:rPr>
              <a:t>……</a:t>
            </a:r>
          </a:p>
        </p:txBody>
      </p:sp>
      <p:sp>
        <p:nvSpPr>
          <p:cNvPr id="5" name="灯片编号占位符 4"/>
          <p:cNvSpPr>
            <a:spLocks noGrp="1"/>
          </p:cNvSpPr>
          <p:nvPr>
            <p:ph type="sldNum" sz="quarter" idx="15"/>
          </p:nvPr>
        </p:nvSpPr>
        <p:spPr/>
        <p:txBody>
          <a:bodyPr/>
          <a:lstStyle/>
          <a:p>
            <a:fld id="{0C913308-F349-4B6D-A68A-DD1791B4A57B}" type="slidenum">
              <a:rPr lang="zh-CN" altLang="en-US" smtClean="0"/>
              <a:pPr/>
              <a:t>6</a:t>
            </a:fld>
            <a:endParaRPr lang="zh-CN" altLang="en-US" dirty="0"/>
          </a:p>
        </p:txBody>
      </p:sp>
      <p:graphicFrame>
        <p:nvGraphicFramePr>
          <p:cNvPr id="4" name="表格 3">
            <a:extLst>
              <a:ext uri="{FF2B5EF4-FFF2-40B4-BE49-F238E27FC236}">
                <a16:creationId xmlns:a16="http://schemas.microsoft.com/office/drawing/2014/main" id="{6C842B16-5DFF-3E78-C1CC-EA096C630934}"/>
              </a:ext>
            </a:extLst>
          </p:cNvPr>
          <p:cNvGraphicFramePr>
            <a:graphicFrameLocks noGrp="1"/>
          </p:cNvGraphicFramePr>
          <p:nvPr>
            <p:extLst>
              <p:ext uri="{D42A27DB-BD31-4B8C-83A1-F6EECF244321}">
                <p14:modId xmlns:p14="http://schemas.microsoft.com/office/powerpoint/2010/main" val="2996373970"/>
              </p:ext>
            </p:extLst>
          </p:nvPr>
        </p:nvGraphicFramePr>
        <p:xfrm>
          <a:off x="1415988" y="4208439"/>
          <a:ext cx="6096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486972665"/>
                    </a:ext>
                  </a:extLst>
                </a:gridCol>
                <a:gridCol w="762000">
                  <a:extLst>
                    <a:ext uri="{9D8B030D-6E8A-4147-A177-3AD203B41FA5}">
                      <a16:colId xmlns:a16="http://schemas.microsoft.com/office/drawing/2014/main" val="3461647291"/>
                    </a:ext>
                  </a:extLst>
                </a:gridCol>
                <a:gridCol w="762000">
                  <a:extLst>
                    <a:ext uri="{9D8B030D-6E8A-4147-A177-3AD203B41FA5}">
                      <a16:colId xmlns:a16="http://schemas.microsoft.com/office/drawing/2014/main" val="1867539884"/>
                    </a:ext>
                  </a:extLst>
                </a:gridCol>
                <a:gridCol w="762000">
                  <a:extLst>
                    <a:ext uri="{9D8B030D-6E8A-4147-A177-3AD203B41FA5}">
                      <a16:colId xmlns:a16="http://schemas.microsoft.com/office/drawing/2014/main" val="1503188345"/>
                    </a:ext>
                  </a:extLst>
                </a:gridCol>
                <a:gridCol w="762000">
                  <a:extLst>
                    <a:ext uri="{9D8B030D-6E8A-4147-A177-3AD203B41FA5}">
                      <a16:colId xmlns:a16="http://schemas.microsoft.com/office/drawing/2014/main" val="2413124608"/>
                    </a:ext>
                  </a:extLst>
                </a:gridCol>
                <a:gridCol w="762000">
                  <a:extLst>
                    <a:ext uri="{9D8B030D-6E8A-4147-A177-3AD203B41FA5}">
                      <a16:colId xmlns:a16="http://schemas.microsoft.com/office/drawing/2014/main" val="177922062"/>
                    </a:ext>
                  </a:extLst>
                </a:gridCol>
                <a:gridCol w="762000">
                  <a:extLst>
                    <a:ext uri="{9D8B030D-6E8A-4147-A177-3AD203B41FA5}">
                      <a16:colId xmlns:a16="http://schemas.microsoft.com/office/drawing/2014/main" val="3626065920"/>
                    </a:ext>
                  </a:extLst>
                </a:gridCol>
                <a:gridCol w="762000">
                  <a:extLst>
                    <a:ext uri="{9D8B030D-6E8A-4147-A177-3AD203B41FA5}">
                      <a16:colId xmlns:a16="http://schemas.microsoft.com/office/drawing/2014/main" val="797863705"/>
                    </a:ext>
                  </a:extLst>
                </a:gridCol>
              </a:tblGrid>
              <a:tr h="370840">
                <a:tc>
                  <a:txBody>
                    <a:bodyPr/>
                    <a:lstStyle/>
                    <a:p>
                      <a:pPr algn="ctr"/>
                      <a:r>
                        <a:rPr lang="en-US" altLang="zh-CN" dirty="0"/>
                        <a:t>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a:t>
                      </a:r>
                      <a:endParaRPr lang="zh-CN" altLang="en-US" dirty="0"/>
                    </a:p>
                  </a:txBody>
                  <a:tcPr/>
                </a:tc>
                <a:extLst>
                  <a:ext uri="{0D108BD9-81ED-4DB2-BD59-A6C34878D82A}">
                    <a16:rowId xmlns:a16="http://schemas.microsoft.com/office/drawing/2014/main" val="637529195"/>
                  </a:ext>
                </a:extLst>
              </a:tr>
            </a:tbl>
          </a:graphicData>
        </a:graphic>
      </p:graphicFrame>
      <p:graphicFrame>
        <p:nvGraphicFramePr>
          <p:cNvPr id="7" name="表格 6">
            <a:extLst>
              <a:ext uri="{FF2B5EF4-FFF2-40B4-BE49-F238E27FC236}">
                <a16:creationId xmlns:a16="http://schemas.microsoft.com/office/drawing/2014/main" id="{C65532BB-4FA7-490A-4859-1ABFFFF2A19F}"/>
              </a:ext>
            </a:extLst>
          </p:cNvPr>
          <p:cNvGraphicFramePr>
            <a:graphicFrameLocks noGrp="1"/>
          </p:cNvGraphicFramePr>
          <p:nvPr/>
        </p:nvGraphicFramePr>
        <p:xfrm>
          <a:off x="2321750" y="3003798"/>
          <a:ext cx="4284476" cy="822960"/>
        </p:xfrm>
        <a:graphic>
          <a:graphicData uri="http://schemas.openxmlformats.org/drawingml/2006/table">
            <a:tbl>
              <a:tblPr firstRow="1" bandRow="1">
                <a:tableStyleId>{9D7B26C5-4107-4FEC-AEDC-1716B250A1EF}</a:tableStyleId>
              </a:tblPr>
              <a:tblGrid>
                <a:gridCol w="360040">
                  <a:extLst>
                    <a:ext uri="{9D8B030D-6E8A-4147-A177-3AD203B41FA5}">
                      <a16:colId xmlns:a16="http://schemas.microsoft.com/office/drawing/2014/main" val="1311178227"/>
                    </a:ext>
                  </a:extLst>
                </a:gridCol>
                <a:gridCol w="1764196">
                  <a:extLst>
                    <a:ext uri="{9D8B030D-6E8A-4147-A177-3AD203B41FA5}">
                      <a16:colId xmlns:a16="http://schemas.microsoft.com/office/drawing/2014/main" val="1155557763"/>
                    </a:ext>
                  </a:extLst>
                </a:gridCol>
                <a:gridCol w="432048">
                  <a:extLst>
                    <a:ext uri="{9D8B030D-6E8A-4147-A177-3AD203B41FA5}">
                      <a16:colId xmlns:a16="http://schemas.microsoft.com/office/drawing/2014/main" val="643983506"/>
                    </a:ext>
                  </a:extLst>
                </a:gridCol>
                <a:gridCol w="1728192">
                  <a:extLst>
                    <a:ext uri="{9D8B030D-6E8A-4147-A177-3AD203B41FA5}">
                      <a16:colId xmlns:a16="http://schemas.microsoft.com/office/drawing/2014/main" val="3055031722"/>
                    </a:ext>
                  </a:extLst>
                </a:gridCol>
              </a:tblGrid>
              <a:tr h="284212">
                <a:tc>
                  <a:txBody>
                    <a:bodyPr/>
                    <a:lstStyle/>
                    <a:p>
                      <a:pPr marL="0" algn="l" rtl="0" eaLnBrk="1" latinLnBrk="0" hangingPunct="1"/>
                      <a:endParaRPr kumimoji="0" lang="en-US" altLang="zh-CN" sz="1400" b="0"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latin typeface="Times New Roman" panose="02020603050405020304" pitchFamily="18" charset="0"/>
                          <a:ea typeface="Calibri" panose="020F0502020204030204" pitchFamily="34" charset="0"/>
                          <a:cs typeface="Times New Roman" panose="02020603050405020304" pitchFamily="18" charset="0"/>
                        </a:rPr>
                        <a:t>Thread1</a:t>
                      </a:r>
                    </a:p>
                  </a:txBody>
                  <a:tcPr>
                    <a:lnB w="12700" cap="flat" cmpd="sng" algn="ctr">
                      <a:solidFill>
                        <a:schemeClr val="tx1"/>
                      </a:solidFill>
                      <a:prstDash val="solid"/>
                      <a:round/>
                      <a:headEnd type="none" w="med" len="med"/>
                      <a:tailEnd type="none" w="med" len="med"/>
                    </a:lnB>
                  </a:tcPr>
                </a:tc>
                <a:tc>
                  <a:txBody>
                    <a:bodyPr/>
                    <a:lstStyle/>
                    <a:p>
                      <a:pPr marL="0" algn="r" rtl="0" eaLnBrk="1" latinLnBrk="0" hangingPunct="1"/>
                      <a:endParaRPr lang="zh-CN" altLang="en-US" sz="14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Thread2</a:t>
                      </a:r>
                      <a:endParaRPr kumimoji="0" lang="zh-CN" altLang="en-US" sz="1400" b="0" kern="1200" dirty="0">
                        <a:solidFill>
                          <a:schemeClr val="tx1"/>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3817069"/>
                  </a:ext>
                </a:extLst>
              </a:tr>
              <a:tr h="284212">
                <a:tc>
                  <a:txBody>
                    <a:bodyPr/>
                    <a:lstStyle/>
                    <a:p>
                      <a:pPr marL="0" algn="l" rtl="0" eaLnBrk="1" latinLnBrk="0" hangingPunct="1"/>
                      <a:endParaRPr kumimoji="0" lang="en-US" altLang="zh-CN" sz="1400" b="0"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b="0" dirty="0">
                          <a:latin typeface="Times New Roman" panose="02020603050405020304" pitchFamily="18" charset="0"/>
                          <a:cs typeface="Times New Roman" panose="02020603050405020304" pitchFamily="18" charset="0"/>
                        </a:rPr>
                        <a:t>*p = x00000000</a:t>
                      </a:r>
                    </a:p>
                    <a:p>
                      <a:r>
                        <a:rPr lang="en-US" altLang="zh-CN" sz="1400" b="0" dirty="0">
                          <a:latin typeface="Times New Roman" panose="02020603050405020304" pitchFamily="18" charset="0"/>
                          <a:cs typeface="Times New Roman" panose="02020603050405020304" pitchFamily="18" charset="0"/>
                        </a:rPr>
                        <a:t>*p = x12345678</a:t>
                      </a:r>
                      <a:endParaRPr lang="zh-CN" altLang="en-US" sz="1400" b="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r" rtl="0" eaLnBrk="1" latinLnBrk="0" hangingPunct="1"/>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rtl="0" eaLnBrk="1" latinLnBrk="0" hangingPunct="1"/>
                      <a:r>
                        <a:rPr kumimoji="0" lang="en-US" altLang="zh-CN" sz="1400" b="0" kern="1200" dirty="0">
                          <a:solidFill>
                            <a:schemeClr val="tx1"/>
                          </a:solidFill>
                          <a:latin typeface="Times New Roman" panose="02020603050405020304" pitchFamily="18" charset="0"/>
                          <a:cs typeface="Times New Roman" panose="02020603050405020304" pitchFamily="18" charset="0"/>
                        </a:rPr>
                        <a:t>a = *p;</a:t>
                      </a:r>
                      <a:r>
                        <a:rPr kumimoji="0" lang="zh-CN" altLang="en-US" sz="1400" b="1" kern="1200" dirty="0">
                          <a:solidFill>
                            <a:srgbClr val="FF0000"/>
                          </a:solidFill>
                          <a:latin typeface="Times New Roman" panose="02020603050405020304" pitchFamily="18" charset="0"/>
                          <a:cs typeface="Times New Roman" panose="02020603050405020304" pitchFamily="18" charset="0"/>
                        </a:rPr>
                        <a:t> </a:t>
                      </a:r>
                      <a:r>
                        <a:rPr kumimoji="0" lang="en-US" altLang="zh-CN" sz="1400" b="1" kern="1200" dirty="0">
                          <a:solidFill>
                            <a:srgbClr val="FF0000"/>
                          </a:solidFill>
                          <a:latin typeface="Times New Roman" panose="02020603050405020304" pitchFamily="18" charset="0"/>
                          <a:cs typeface="Times New Roman" panose="02020603050405020304" pitchFamily="18" charset="0"/>
                        </a:rPr>
                        <a:t>   // a = ?</a:t>
                      </a:r>
                      <a:endParaRPr kumimoji="0" lang="en-US" altLang="zh-CN" sz="1400" b="1" kern="1200" dirty="0">
                        <a:solidFill>
                          <a:schemeClr val="tx1"/>
                        </a:solidFill>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5410694"/>
                  </a:ext>
                </a:extLst>
              </a:tr>
            </a:tbl>
          </a:graphicData>
        </a:graphic>
      </p:graphicFrame>
    </p:spTree>
    <p:custDataLst>
      <p:tags r:id="rId1"/>
    </p:custDataLst>
    <p:extLst>
      <p:ext uri="{BB962C8B-B14F-4D97-AF65-F5344CB8AC3E}">
        <p14:creationId xmlns:p14="http://schemas.microsoft.com/office/powerpoint/2010/main" val="442289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95486"/>
            <a:ext cx="8424936" cy="583574"/>
          </a:xfrm>
        </p:spPr>
        <p:txBody>
          <a:bodyPr>
            <a:normAutofit fontScale="90000"/>
          </a:bodyPr>
          <a:lstStyle/>
          <a:p>
            <a:r>
              <a:rPr lang="en-US" altLang="zh-CN" sz="3600" cap="none" dirty="0">
                <a:latin typeface="Arial" pitchFamily="34" charset="0"/>
                <a:cs typeface="Arial" pitchFamily="34" charset="0"/>
              </a:rPr>
              <a:t>Background</a:t>
            </a:r>
            <a:endParaRPr lang="zh-CN" altLang="en-US" sz="3600" cap="none" dirty="0">
              <a:latin typeface="Arial" pitchFamily="34" charset="0"/>
              <a:cs typeface="Arial" pitchFamily="34" charset="0"/>
            </a:endParaRPr>
          </a:p>
        </p:txBody>
      </p:sp>
      <p:sp>
        <p:nvSpPr>
          <p:cNvPr id="3" name="内容占位符 2"/>
          <p:cNvSpPr>
            <a:spLocks noGrp="1"/>
          </p:cNvSpPr>
          <p:nvPr>
            <p:ph sz="quarter" idx="1"/>
          </p:nvPr>
        </p:nvSpPr>
        <p:spPr>
          <a:xfrm>
            <a:off x="251520" y="897564"/>
            <a:ext cx="8352928" cy="3957900"/>
          </a:xfrm>
        </p:spPr>
        <p:txBody>
          <a:bodyPr>
            <a:normAutofit/>
          </a:bodyPr>
          <a:lstStyle/>
          <a:p>
            <a:r>
              <a:rPr lang="en-US" altLang="zh-CN" dirty="0">
                <a:latin typeface="Arial" pitchFamily="34" charset="0"/>
                <a:cs typeface="Arial" pitchFamily="34" charset="0"/>
              </a:rPr>
              <a:t>Harmfulness of data races</a:t>
            </a:r>
          </a:p>
          <a:p>
            <a:pPr lvl="1"/>
            <a:r>
              <a:rPr lang="en-US" altLang="zh-CN" sz="2000" dirty="0">
                <a:latin typeface="Arial" pitchFamily="34" charset="0"/>
                <a:cs typeface="Arial" pitchFamily="34" charset="0"/>
              </a:rPr>
              <a:t>Data corruption</a:t>
            </a:r>
          </a:p>
          <a:p>
            <a:pPr lvl="1"/>
            <a:r>
              <a:rPr lang="en-US" altLang="zh-CN" dirty="0">
                <a:latin typeface="Arial" pitchFamily="34" charset="0"/>
                <a:cs typeface="Arial" pitchFamily="34" charset="0"/>
              </a:rPr>
              <a:t>Undefined behavior</a:t>
            </a:r>
          </a:p>
          <a:p>
            <a:pPr lvl="1"/>
            <a:r>
              <a:rPr lang="en-US" altLang="zh-CN" dirty="0">
                <a:latin typeface="Arial" pitchFamily="34" charset="0"/>
                <a:cs typeface="Arial" pitchFamily="34" charset="0"/>
              </a:rPr>
              <a:t>Resource Leaks</a:t>
            </a:r>
          </a:p>
          <a:p>
            <a:pPr lvl="1"/>
            <a:r>
              <a:rPr lang="en-US" altLang="zh-CN" dirty="0">
                <a:latin typeface="Arial" pitchFamily="34" charset="0"/>
                <a:cs typeface="Arial" pitchFamily="34" charset="0"/>
              </a:rPr>
              <a:t>……</a:t>
            </a:r>
          </a:p>
        </p:txBody>
      </p:sp>
      <p:sp>
        <p:nvSpPr>
          <p:cNvPr id="5" name="灯片编号占位符 4"/>
          <p:cNvSpPr>
            <a:spLocks noGrp="1"/>
          </p:cNvSpPr>
          <p:nvPr>
            <p:ph type="sldNum"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2000" b="1" i="0" u="none" strike="noStrike" kern="1200" cap="none" spc="0" normalizeH="0" baseline="0" noProof="0" smtClean="0">
                <a:ln>
                  <a:noFill/>
                </a:ln>
                <a:solidFill>
                  <a:srgbClr val="FFFFFF"/>
                </a:solidFill>
                <a:effectLst/>
                <a:uLnTx/>
                <a:uFillTx/>
                <a:latin typeface="Century Schoolbook"/>
                <a:ea typeface="宋体"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zh-CN" altLang="en-US" sz="2000" b="1" i="0" u="none" strike="noStrike" kern="1200" cap="none" spc="0" normalizeH="0" baseline="0" noProof="0" dirty="0">
              <a:ln>
                <a:noFill/>
              </a:ln>
              <a:solidFill>
                <a:srgbClr val="FFFFFF"/>
              </a:solidFill>
              <a:effectLst/>
              <a:uLnTx/>
              <a:uFillTx/>
              <a:latin typeface="Century Schoolbook"/>
              <a:ea typeface="宋体" panose="02010600030101010101" pitchFamily="2" charset="-122"/>
              <a:cs typeface="+mn-cs"/>
            </a:endParaRPr>
          </a:p>
        </p:txBody>
      </p:sp>
      <p:graphicFrame>
        <p:nvGraphicFramePr>
          <p:cNvPr id="4" name="表格 3">
            <a:extLst>
              <a:ext uri="{FF2B5EF4-FFF2-40B4-BE49-F238E27FC236}">
                <a16:creationId xmlns:a16="http://schemas.microsoft.com/office/drawing/2014/main" id="{6C842B16-5DFF-3E78-C1CC-EA096C630934}"/>
              </a:ext>
            </a:extLst>
          </p:cNvPr>
          <p:cNvGraphicFramePr>
            <a:graphicFrameLocks noGrp="1"/>
          </p:cNvGraphicFramePr>
          <p:nvPr>
            <p:extLst>
              <p:ext uri="{D42A27DB-BD31-4B8C-83A1-F6EECF244321}">
                <p14:modId xmlns:p14="http://schemas.microsoft.com/office/powerpoint/2010/main" val="3978569855"/>
              </p:ext>
            </p:extLst>
          </p:nvPr>
        </p:nvGraphicFramePr>
        <p:xfrm>
          <a:off x="1415988" y="4208439"/>
          <a:ext cx="6096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486972665"/>
                    </a:ext>
                  </a:extLst>
                </a:gridCol>
                <a:gridCol w="762000">
                  <a:extLst>
                    <a:ext uri="{9D8B030D-6E8A-4147-A177-3AD203B41FA5}">
                      <a16:colId xmlns:a16="http://schemas.microsoft.com/office/drawing/2014/main" val="3461647291"/>
                    </a:ext>
                  </a:extLst>
                </a:gridCol>
                <a:gridCol w="762000">
                  <a:extLst>
                    <a:ext uri="{9D8B030D-6E8A-4147-A177-3AD203B41FA5}">
                      <a16:colId xmlns:a16="http://schemas.microsoft.com/office/drawing/2014/main" val="1867539884"/>
                    </a:ext>
                  </a:extLst>
                </a:gridCol>
                <a:gridCol w="762000">
                  <a:extLst>
                    <a:ext uri="{9D8B030D-6E8A-4147-A177-3AD203B41FA5}">
                      <a16:colId xmlns:a16="http://schemas.microsoft.com/office/drawing/2014/main" val="1503188345"/>
                    </a:ext>
                  </a:extLst>
                </a:gridCol>
                <a:gridCol w="762000">
                  <a:extLst>
                    <a:ext uri="{9D8B030D-6E8A-4147-A177-3AD203B41FA5}">
                      <a16:colId xmlns:a16="http://schemas.microsoft.com/office/drawing/2014/main" val="2413124608"/>
                    </a:ext>
                  </a:extLst>
                </a:gridCol>
                <a:gridCol w="762000">
                  <a:extLst>
                    <a:ext uri="{9D8B030D-6E8A-4147-A177-3AD203B41FA5}">
                      <a16:colId xmlns:a16="http://schemas.microsoft.com/office/drawing/2014/main" val="177922062"/>
                    </a:ext>
                  </a:extLst>
                </a:gridCol>
                <a:gridCol w="762000">
                  <a:extLst>
                    <a:ext uri="{9D8B030D-6E8A-4147-A177-3AD203B41FA5}">
                      <a16:colId xmlns:a16="http://schemas.microsoft.com/office/drawing/2014/main" val="3626065920"/>
                    </a:ext>
                  </a:extLst>
                </a:gridCol>
                <a:gridCol w="762000">
                  <a:extLst>
                    <a:ext uri="{9D8B030D-6E8A-4147-A177-3AD203B41FA5}">
                      <a16:colId xmlns:a16="http://schemas.microsoft.com/office/drawing/2014/main" val="797863705"/>
                    </a:ext>
                  </a:extLst>
                </a:gridCol>
              </a:tblGrid>
              <a:tr h="370840">
                <a:tc>
                  <a:txBody>
                    <a:bodyPr/>
                    <a:lstStyle/>
                    <a:p>
                      <a:pPr algn="ctr"/>
                      <a:r>
                        <a:rPr lang="en-US" altLang="zh-CN" dirty="0"/>
                        <a:t>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7</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8</a:t>
                      </a:r>
                      <a:endParaRPr lang="zh-CN" altLang="en-US" dirty="0"/>
                    </a:p>
                  </a:txBody>
                  <a:tcPr/>
                </a:tc>
                <a:extLst>
                  <a:ext uri="{0D108BD9-81ED-4DB2-BD59-A6C34878D82A}">
                    <a16:rowId xmlns:a16="http://schemas.microsoft.com/office/drawing/2014/main" val="637529195"/>
                  </a:ext>
                </a:extLst>
              </a:tr>
            </a:tbl>
          </a:graphicData>
        </a:graphic>
      </p:graphicFrame>
      <p:graphicFrame>
        <p:nvGraphicFramePr>
          <p:cNvPr id="7" name="表格 6">
            <a:extLst>
              <a:ext uri="{FF2B5EF4-FFF2-40B4-BE49-F238E27FC236}">
                <a16:creationId xmlns:a16="http://schemas.microsoft.com/office/drawing/2014/main" id="{C65532BB-4FA7-490A-4859-1ABFFFF2A19F}"/>
              </a:ext>
            </a:extLst>
          </p:cNvPr>
          <p:cNvGraphicFramePr>
            <a:graphicFrameLocks noGrp="1"/>
          </p:cNvGraphicFramePr>
          <p:nvPr/>
        </p:nvGraphicFramePr>
        <p:xfrm>
          <a:off x="2321750" y="3003798"/>
          <a:ext cx="4284476" cy="822960"/>
        </p:xfrm>
        <a:graphic>
          <a:graphicData uri="http://schemas.openxmlformats.org/drawingml/2006/table">
            <a:tbl>
              <a:tblPr firstRow="1" bandRow="1">
                <a:tableStyleId>{9D7B26C5-4107-4FEC-AEDC-1716B250A1EF}</a:tableStyleId>
              </a:tblPr>
              <a:tblGrid>
                <a:gridCol w="360040">
                  <a:extLst>
                    <a:ext uri="{9D8B030D-6E8A-4147-A177-3AD203B41FA5}">
                      <a16:colId xmlns:a16="http://schemas.microsoft.com/office/drawing/2014/main" val="1311178227"/>
                    </a:ext>
                  </a:extLst>
                </a:gridCol>
                <a:gridCol w="1764196">
                  <a:extLst>
                    <a:ext uri="{9D8B030D-6E8A-4147-A177-3AD203B41FA5}">
                      <a16:colId xmlns:a16="http://schemas.microsoft.com/office/drawing/2014/main" val="1155557763"/>
                    </a:ext>
                  </a:extLst>
                </a:gridCol>
                <a:gridCol w="432048">
                  <a:extLst>
                    <a:ext uri="{9D8B030D-6E8A-4147-A177-3AD203B41FA5}">
                      <a16:colId xmlns:a16="http://schemas.microsoft.com/office/drawing/2014/main" val="643983506"/>
                    </a:ext>
                  </a:extLst>
                </a:gridCol>
                <a:gridCol w="1728192">
                  <a:extLst>
                    <a:ext uri="{9D8B030D-6E8A-4147-A177-3AD203B41FA5}">
                      <a16:colId xmlns:a16="http://schemas.microsoft.com/office/drawing/2014/main" val="3055031722"/>
                    </a:ext>
                  </a:extLst>
                </a:gridCol>
              </a:tblGrid>
              <a:tr h="284212">
                <a:tc>
                  <a:txBody>
                    <a:bodyPr/>
                    <a:lstStyle/>
                    <a:p>
                      <a:pPr marL="0" algn="l" rtl="0" eaLnBrk="1" latinLnBrk="0" hangingPunct="1"/>
                      <a:endParaRPr kumimoji="0" lang="en-US" altLang="zh-CN" sz="1400" b="0"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latin typeface="Times New Roman" panose="02020603050405020304" pitchFamily="18" charset="0"/>
                          <a:ea typeface="Calibri" panose="020F0502020204030204" pitchFamily="34" charset="0"/>
                          <a:cs typeface="Times New Roman" panose="02020603050405020304" pitchFamily="18" charset="0"/>
                        </a:rPr>
                        <a:t>Thread1</a:t>
                      </a:r>
                    </a:p>
                  </a:txBody>
                  <a:tcPr>
                    <a:lnB w="12700" cap="flat" cmpd="sng" algn="ctr">
                      <a:solidFill>
                        <a:schemeClr val="tx1"/>
                      </a:solidFill>
                      <a:prstDash val="solid"/>
                      <a:round/>
                      <a:headEnd type="none" w="med" len="med"/>
                      <a:tailEnd type="none" w="med" len="med"/>
                    </a:lnB>
                  </a:tcPr>
                </a:tc>
                <a:tc>
                  <a:txBody>
                    <a:bodyPr/>
                    <a:lstStyle/>
                    <a:p>
                      <a:pPr marL="0" algn="r" rtl="0" eaLnBrk="1" latinLnBrk="0" hangingPunct="1"/>
                      <a:endParaRPr lang="zh-CN" altLang="en-US" sz="14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Thread2</a:t>
                      </a:r>
                      <a:endParaRPr kumimoji="0" lang="zh-CN" altLang="en-US" sz="1400" b="0" kern="1200" dirty="0">
                        <a:solidFill>
                          <a:schemeClr val="tx1"/>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3817069"/>
                  </a:ext>
                </a:extLst>
              </a:tr>
              <a:tr h="284212">
                <a:tc>
                  <a:txBody>
                    <a:bodyPr/>
                    <a:lstStyle/>
                    <a:p>
                      <a:pPr marL="0" algn="l" rtl="0" eaLnBrk="1" latinLnBrk="0" hangingPunct="1"/>
                      <a:endParaRPr kumimoji="0" lang="en-US" altLang="zh-CN" sz="1400" b="0"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b="0" dirty="0">
                          <a:latin typeface="Times New Roman" panose="02020603050405020304" pitchFamily="18" charset="0"/>
                          <a:cs typeface="Times New Roman" panose="02020603050405020304" pitchFamily="18" charset="0"/>
                        </a:rPr>
                        <a:t>*p = x00000000</a:t>
                      </a:r>
                    </a:p>
                    <a:p>
                      <a:r>
                        <a:rPr lang="en-US" altLang="zh-CN" sz="1400" b="0" dirty="0">
                          <a:latin typeface="Times New Roman" panose="02020603050405020304" pitchFamily="18" charset="0"/>
                          <a:cs typeface="Times New Roman" panose="02020603050405020304" pitchFamily="18" charset="0"/>
                        </a:rPr>
                        <a:t>*p = x12345678</a:t>
                      </a:r>
                      <a:endParaRPr lang="zh-CN" altLang="en-US" sz="1400" b="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r" rtl="0" eaLnBrk="1" latinLnBrk="0" hangingPunct="1"/>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rtl="0" eaLnBrk="1" latinLnBrk="0" hangingPunct="1"/>
                      <a:r>
                        <a:rPr kumimoji="0" lang="en-US" altLang="zh-CN" sz="1400" b="0" kern="1200" dirty="0">
                          <a:solidFill>
                            <a:schemeClr val="tx1"/>
                          </a:solidFill>
                          <a:latin typeface="Times New Roman" panose="02020603050405020304" pitchFamily="18" charset="0"/>
                          <a:cs typeface="Times New Roman" panose="02020603050405020304" pitchFamily="18" charset="0"/>
                        </a:rPr>
                        <a:t>a = *p;</a:t>
                      </a:r>
                      <a:r>
                        <a:rPr kumimoji="0" lang="zh-CN" altLang="en-US" sz="1400" b="1" kern="1200" dirty="0">
                          <a:solidFill>
                            <a:srgbClr val="FF0000"/>
                          </a:solidFill>
                          <a:latin typeface="Times New Roman" panose="02020603050405020304" pitchFamily="18" charset="0"/>
                          <a:cs typeface="Times New Roman" panose="02020603050405020304" pitchFamily="18" charset="0"/>
                        </a:rPr>
                        <a:t> </a:t>
                      </a:r>
                      <a:r>
                        <a:rPr kumimoji="0" lang="en-US" altLang="zh-CN" sz="1400" b="1" kern="1200" dirty="0">
                          <a:solidFill>
                            <a:srgbClr val="FF0000"/>
                          </a:solidFill>
                          <a:latin typeface="Times New Roman" panose="02020603050405020304" pitchFamily="18" charset="0"/>
                          <a:cs typeface="Times New Roman" panose="02020603050405020304" pitchFamily="18" charset="0"/>
                        </a:rPr>
                        <a:t>   // a = ?</a:t>
                      </a:r>
                      <a:endParaRPr kumimoji="0" lang="en-US" altLang="zh-CN" sz="1400" b="1" kern="1200" dirty="0">
                        <a:solidFill>
                          <a:schemeClr val="tx1"/>
                        </a:solidFill>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5410694"/>
                  </a:ext>
                </a:extLst>
              </a:tr>
            </a:tbl>
          </a:graphicData>
        </a:graphic>
      </p:graphicFrame>
    </p:spTree>
    <p:custDataLst>
      <p:tags r:id="rId1"/>
    </p:custDataLst>
    <p:extLst>
      <p:ext uri="{BB962C8B-B14F-4D97-AF65-F5344CB8AC3E}">
        <p14:creationId xmlns:p14="http://schemas.microsoft.com/office/powerpoint/2010/main" val="2509490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95486"/>
            <a:ext cx="8424936" cy="583574"/>
          </a:xfrm>
        </p:spPr>
        <p:txBody>
          <a:bodyPr>
            <a:normAutofit fontScale="90000"/>
          </a:bodyPr>
          <a:lstStyle/>
          <a:p>
            <a:r>
              <a:rPr lang="en-US" altLang="zh-CN" sz="3600" cap="none" dirty="0">
                <a:latin typeface="Arial" pitchFamily="34" charset="0"/>
                <a:cs typeface="Arial" pitchFamily="34" charset="0"/>
              </a:rPr>
              <a:t>Background</a:t>
            </a:r>
            <a:endParaRPr lang="zh-CN" altLang="en-US" sz="3600" cap="none" dirty="0">
              <a:latin typeface="Arial" pitchFamily="34" charset="0"/>
              <a:cs typeface="Arial" pitchFamily="34" charset="0"/>
            </a:endParaRPr>
          </a:p>
        </p:txBody>
      </p:sp>
      <p:sp>
        <p:nvSpPr>
          <p:cNvPr id="3" name="内容占位符 2"/>
          <p:cNvSpPr>
            <a:spLocks noGrp="1"/>
          </p:cNvSpPr>
          <p:nvPr>
            <p:ph sz="quarter" idx="1"/>
          </p:nvPr>
        </p:nvSpPr>
        <p:spPr>
          <a:xfrm>
            <a:off x="251520" y="897564"/>
            <a:ext cx="9001000" cy="3957900"/>
          </a:xfrm>
        </p:spPr>
        <p:txBody>
          <a:bodyPr>
            <a:normAutofit/>
          </a:bodyPr>
          <a:lstStyle/>
          <a:p>
            <a:r>
              <a:rPr lang="en-US" altLang="zh-CN" dirty="0">
                <a:latin typeface="Arial" pitchFamily="34" charset="0"/>
                <a:cs typeface="Arial" pitchFamily="34" charset="0"/>
              </a:rPr>
              <a:t>Operating systems (OS) are race-prone</a:t>
            </a:r>
          </a:p>
          <a:p>
            <a:pPr lvl="1"/>
            <a:r>
              <a:rPr lang="en-US" altLang="zh-CN" dirty="0">
                <a:latin typeface="Arial" pitchFamily="34" charset="0"/>
                <a:cs typeface="Arial" pitchFamily="34" charset="0"/>
              </a:rPr>
              <a:t>Intricate code logic</a:t>
            </a:r>
            <a:endParaRPr lang="en-US" altLang="zh-CN" sz="2000" dirty="0">
              <a:latin typeface="Arial" pitchFamily="34" charset="0"/>
              <a:cs typeface="Arial" pitchFamily="34" charset="0"/>
            </a:endParaRPr>
          </a:p>
          <a:p>
            <a:pPr lvl="1"/>
            <a:r>
              <a:rPr lang="en-US" altLang="zh-CN" sz="2000" dirty="0">
                <a:latin typeface="Arial" pitchFamily="34" charset="0"/>
                <a:cs typeface="Arial" pitchFamily="34" charset="0"/>
              </a:rPr>
              <a:t>High concurrency</a:t>
            </a:r>
          </a:p>
          <a:p>
            <a:pPr lvl="1"/>
            <a:r>
              <a:rPr lang="en-US" altLang="zh-CN" dirty="0">
                <a:latin typeface="Arial" pitchFamily="34" charset="0"/>
                <a:cs typeface="Arial" pitchFamily="34" charset="0"/>
              </a:rPr>
              <a:t>Complex synchronization mechanisms</a:t>
            </a:r>
          </a:p>
          <a:p>
            <a:r>
              <a:rPr lang="en-US" altLang="zh-CN" dirty="0">
                <a:latin typeface="Arial" pitchFamily="34" charset="0"/>
                <a:cs typeface="Arial" pitchFamily="34" charset="0"/>
              </a:rPr>
              <a:t>Data races in OSes can cause serious security issues</a:t>
            </a:r>
          </a:p>
          <a:p>
            <a:pPr lvl="1"/>
            <a:r>
              <a:rPr lang="en-US" altLang="zh-CN" sz="2000" dirty="0">
                <a:latin typeface="Arial" pitchFamily="34" charset="0"/>
                <a:cs typeface="Arial" pitchFamily="34" charset="0"/>
              </a:rPr>
              <a:t>Denial of service (DoS) attack</a:t>
            </a:r>
          </a:p>
          <a:p>
            <a:pPr lvl="1"/>
            <a:r>
              <a:rPr lang="en-US" altLang="zh-CN" dirty="0">
                <a:latin typeface="Arial" pitchFamily="34" charset="0"/>
                <a:cs typeface="Arial" pitchFamily="34" charset="0"/>
              </a:rPr>
              <a:t>P</a:t>
            </a:r>
            <a:r>
              <a:rPr lang="en-US" altLang="zh-CN" sz="2000" dirty="0">
                <a:latin typeface="Arial" pitchFamily="34" charset="0"/>
                <a:cs typeface="Arial" pitchFamily="34" charset="0"/>
              </a:rPr>
              <a:t>rivilege escalation</a:t>
            </a:r>
          </a:p>
          <a:p>
            <a:pPr lvl="1"/>
            <a:r>
              <a:rPr lang="en-US" altLang="zh-CN" dirty="0">
                <a:latin typeface="Arial" pitchFamily="34" charset="0"/>
                <a:cs typeface="Arial" pitchFamily="34" charset="0"/>
              </a:rPr>
              <a:t>R</a:t>
            </a:r>
            <a:r>
              <a:rPr lang="en-US" altLang="zh-CN" sz="2000" dirty="0">
                <a:latin typeface="Arial" pitchFamily="34" charset="0"/>
                <a:cs typeface="Arial" pitchFamily="34" charset="0"/>
              </a:rPr>
              <a:t>estriction bypassing</a:t>
            </a:r>
          </a:p>
        </p:txBody>
      </p:sp>
      <p:sp>
        <p:nvSpPr>
          <p:cNvPr id="5" name="灯片编号占位符 4"/>
          <p:cNvSpPr>
            <a:spLocks noGrp="1"/>
          </p:cNvSpPr>
          <p:nvPr>
            <p:ph type="sldNum" sz="quarter" idx="15"/>
          </p:nvPr>
        </p:nvSpPr>
        <p:spPr/>
        <p:txBody>
          <a:bodyPr/>
          <a:lstStyle/>
          <a:p>
            <a:fld id="{0C913308-F349-4B6D-A68A-DD1791B4A57B}" type="slidenum">
              <a:rPr lang="zh-CN" altLang="en-US" smtClean="0"/>
              <a:pPr/>
              <a:t>8</a:t>
            </a:fld>
            <a:endParaRPr lang="zh-CN" altLang="en-US" dirty="0"/>
          </a:p>
        </p:txBody>
      </p:sp>
      <p:pic>
        <p:nvPicPr>
          <p:cNvPr id="4" name="Picture 6" descr="Linux Logo | Linux">
            <a:extLst>
              <a:ext uri="{FF2B5EF4-FFF2-40B4-BE49-F238E27FC236}">
                <a16:creationId xmlns:a16="http://schemas.microsoft.com/office/drawing/2014/main" id="{BFCF857E-1B92-ABE5-82CF-BA5143C94F0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7021" y="1347614"/>
            <a:ext cx="1368152" cy="6773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reeBSD logo">
            <a:extLst>
              <a:ext uri="{FF2B5EF4-FFF2-40B4-BE49-F238E27FC236}">
                <a16:creationId xmlns:a16="http://schemas.microsoft.com/office/drawing/2014/main" id="{BA0566D4-9EAB-5E54-F59B-B132C1A4CF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08467" y="1275606"/>
            <a:ext cx="1499057" cy="84247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3F7CD796-F745-6807-0A09-33BB6A984160}"/>
              </a:ext>
            </a:extLst>
          </p:cNvPr>
          <p:cNvPicPr>
            <a:picLocks noChangeAspect="1"/>
          </p:cNvPicPr>
          <p:nvPr/>
        </p:nvPicPr>
        <p:blipFill>
          <a:blip r:embed="rId6"/>
          <a:stretch>
            <a:fillRect/>
          </a:stretch>
        </p:blipFill>
        <p:spPr>
          <a:xfrm>
            <a:off x="5220072" y="3118584"/>
            <a:ext cx="1236684" cy="1415316"/>
          </a:xfrm>
          <a:prstGeom prst="rect">
            <a:avLst/>
          </a:prstGeom>
        </p:spPr>
      </p:pic>
    </p:spTree>
    <p:custDataLst>
      <p:tags r:id="rId1"/>
    </p:custDataLst>
    <p:extLst>
      <p:ext uri="{BB962C8B-B14F-4D97-AF65-F5344CB8AC3E}">
        <p14:creationId xmlns:p14="http://schemas.microsoft.com/office/powerpoint/2010/main" val="2698823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95486"/>
            <a:ext cx="8424936" cy="583574"/>
          </a:xfrm>
        </p:spPr>
        <p:txBody>
          <a:bodyPr>
            <a:normAutofit fontScale="90000"/>
          </a:bodyPr>
          <a:lstStyle/>
          <a:p>
            <a:r>
              <a:rPr lang="en-US" altLang="zh-CN" sz="3600" cap="none" dirty="0">
                <a:latin typeface="Arial" pitchFamily="34" charset="0"/>
                <a:cs typeface="Arial" pitchFamily="34" charset="0"/>
              </a:rPr>
              <a:t>Background</a:t>
            </a:r>
            <a:endParaRPr lang="zh-CN" altLang="en-US" sz="3600" cap="none" dirty="0">
              <a:latin typeface="Arial" pitchFamily="34" charset="0"/>
              <a:cs typeface="Arial" pitchFamily="34" charset="0"/>
            </a:endParaRPr>
          </a:p>
        </p:txBody>
      </p:sp>
      <p:sp>
        <p:nvSpPr>
          <p:cNvPr id="3" name="内容占位符 2"/>
          <p:cNvSpPr>
            <a:spLocks noGrp="1"/>
          </p:cNvSpPr>
          <p:nvPr>
            <p:ph sz="quarter" idx="1"/>
          </p:nvPr>
        </p:nvSpPr>
        <p:spPr>
          <a:xfrm>
            <a:off x="251520" y="897564"/>
            <a:ext cx="8352928" cy="3957900"/>
          </a:xfrm>
        </p:spPr>
        <p:txBody>
          <a:bodyPr>
            <a:normAutofit/>
          </a:bodyPr>
          <a:lstStyle/>
          <a:p>
            <a:r>
              <a:rPr lang="en-US" altLang="zh-CN" dirty="0">
                <a:latin typeface="Arial" pitchFamily="34" charset="0"/>
                <a:cs typeface="Arial" pitchFamily="34" charset="0"/>
              </a:rPr>
              <a:t>Detection data races</a:t>
            </a:r>
          </a:p>
          <a:p>
            <a:pPr lvl="1"/>
            <a:r>
              <a:rPr lang="en-US" altLang="zh-CN" dirty="0">
                <a:latin typeface="Arial" pitchFamily="34" charset="0"/>
                <a:cs typeface="Arial" pitchFamily="34" charset="0"/>
              </a:rPr>
              <a:t>Locking rules: which variable should be protected by which lock</a:t>
            </a:r>
          </a:p>
          <a:p>
            <a:pPr lvl="1"/>
            <a:r>
              <a:rPr lang="en-US" altLang="zh-CN" dirty="0">
                <a:latin typeface="Arial" pitchFamily="34" charset="0"/>
                <a:cs typeface="Arial" pitchFamily="34" charset="0"/>
              </a:rPr>
              <a:t>Race detection: identifying locking-rule violations </a:t>
            </a:r>
          </a:p>
          <a:p>
            <a:pPr lvl="1"/>
            <a:endParaRPr lang="en-US" altLang="zh-CN" b="1" dirty="0">
              <a:solidFill>
                <a:srgbClr val="FF0000"/>
              </a:solidFill>
              <a:latin typeface="Arial" pitchFamily="34" charset="0"/>
              <a:cs typeface="Arial" pitchFamily="34" charset="0"/>
            </a:endParaRPr>
          </a:p>
        </p:txBody>
      </p:sp>
      <p:sp>
        <p:nvSpPr>
          <p:cNvPr id="5" name="灯片编号占位符 4"/>
          <p:cNvSpPr>
            <a:spLocks noGrp="1"/>
          </p:cNvSpPr>
          <p:nvPr>
            <p:ph type="sldNum" sz="quarter" idx="15"/>
          </p:nvPr>
        </p:nvSpPr>
        <p:spPr/>
        <p:txBody>
          <a:bodyPr/>
          <a:lstStyle/>
          <a:p>
            <a:fld id="{0C913308-F349-4B6D-A68A-DD1791B4A57B}" type="slidenum">
              <a:rPr lang="zh-CN" altLang="en-US" smtClean="0"/>
              <a:pPr/>
              <a:t>9</a:t>
            </a:fld>
            <a:endParaRPr lang="zh-CN" altLang="en-US" dirty="0"/>
          </a:p>
        </p:txBody>
      </p:sp>
      <p:pic>
        <p:nvPicPr>
          <p:cNvPr id="9" name="图片 8">
            <a:extLst>
              <a:ext uri="{FF2B5EF4-FFF2-40B4-BE49-F238E27FC236}">
                <a16:creationId xmlns:a16="http://schemas.microsoft.com/office/drawing/2014/main" id="{AACCF9AC-C8A1-567E-C620-F623C10F9CA0}"/>
              </a:ext>
            </a:extLst>
          </p:cNvPr>
          <p:cNvPicPr>
            <a:picLocks noChangeAspect="1"/>
          </p:cNvPicPr>
          <p:nvPr/>
        </p:nvPicPr>
        <p:blipFill>
          <a:blip r:embed="rId4"/>
          <a:stretch>
            <a:fillRect/>
          </a:stretch>
        </p:blipFill>
        <p:spPr>
          <a:xfrm>
            <a:off x="2483768" y="2390620"/>
            <a:ext cx="3897306" cy="1855316"/>
          </a:xfrm>
          <a:prstGeom prst="rect">
            <a:avLst/>
          </a:prstGeom>
        </p:spPr>
      </p:pic>
    </p:spTree>
    <p:custDataLst>
      <p:tags r:id="rId1"/>
    </p:custDataLst>
    <p:extLst>
      <p:ext uri="{BB962C8B-B14F-4D97-AF65-F5344CB8AC3E}">
        <p14:creationId xmlns:p14="http://schemas.microsoft.com/office/powerpoint/2010/main" val="36184585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9"/>
</p:tagLst>
</file>

<file path=ppt/tags/tag10.xml><?xml version="1.0" encoding="utf-8"?>
<p:tagLst xmlns:a="http://schemas.openxmlformats.org/drawingml/2006/main" xmlns:r="http://schemas.openxmlformats.org/officeDocument/2006/relationships" xmlns:p="http://schemas.openxmlformats.org/presentationml/2006/main">
  <p:tag name="TIMING" val="|5.9"/>
</p:tagLst>
</file>

<file path=ppt/tags/tag11.xml><?xml version="1.0" encoding="utf-8"?>
<p:tagLst xmlns:a="http://schemas.openxmlformats.org/drawingml/2006/main" xmlns:r="http://schemas.openxmlformats.org/officeDocument/2006/relationships" xmlns:p="http://schemas.openxmlformats.org/presentationml/2006/main">
  <p:tag name="TIMING" val="|5.9"/>
</p:tagLst>
</file>

<file path=ppt/tags/tag12.xml><?xml version="1.0" encoding="utf-8"?>
<p:tagLst xmlns:a="http://schemas.openxmlformats.org/drawingml/2006/main" xmlns:r="http://schemas.openxmlformats.org/officeDocument/2006/relationships" xmlns:p="http://schemas.openxmlformats.org/presentationml/2006/main">
  <p:tag name="TIMING" val="|5.9"/>
</p:tagLst>
</file>

<file path=ppt/tags/tag13.xml><?xml version="1.0" encoding="utf-8"?>
<p:tagLst xmlns:a="http://schemas.openxmlformats.org/drawingml/2006/main" xmlns:r="http://schemas.openxmlformats.org/officeDocument/2006/relationships" xmlns:p="http://schemas.openxmlformats.org/presentationml/2006/main">
  <p:tag name="TIMING" val="|5.9"/>
</p:tagLst>
</file>

<file path=ppt/tags/tag14.xml><?xml version="1.0" encoding="utf-8"?>
<p:tagLst xmlns:a="http://schemas.openxmlformats.org/drawingml/2006/main" xmlns:r="http://schemas.openxmlformats.org/officeDocument/2006/relationships" xmlns:p="http://schemas.openxmlformats.org/presentationml/2006/main">
  <p:tag name="TIMING" val="|5.9"/>
</p:tagLst>
</file>

<file path=ppt/tags/tag15.xml><?xml version="1.0" encoding="utf-8"?>
<p:tagLst xmlns:a="http://schemas.openxmlformats.org/drawingml/2006/main" xmlns:r="http://schemas.openxmlformats.org/officeDocument/2006/relationships" xmlns:p="http://schemas.openxmlformats.org/presentationml/2006/main">
  <p:tag name="TIMING" val="|5.9"/>
</p:tagLst>
</file>

<file path=ppt/tags/tag16.xml><?xml version="1.0" encoding="utf-8"?>
<p:tagLst xmlns:a="http://schemas.openxmlformats.org/drawingml/2006/main" xmlns:r="http://schemas.openxmlformats.org/officeDocument/2006/relationships" xmlns:p="http://schemas.openxmlformats.org/presentationml/2006/main">
  <p:tag name="TIMING" val="|5.9"/>
</p:tagLst>
</file>

<file path=ppt/tags/tag17.xml><?xml version="1.0" encoding="utf-8"?>
<p:tagLst xmlns:a="http://schemas.openxmlformats.org/drawingml/2006/main" xmlns:r="http://schemas.openxmlformats.org/officeDocument/2006/relationships" xmlns:p="http://schemas.openxmlformats.org/presentationml/2006/main">
  <p:tag name="TIMING" val="|5.9"/>
</p:tagLst>
</file>

<file path=ppt/tags/tag18.xml><?xml version="1.0" encoding="utf-8"?>
<p:tagLst xmlns:a="http://schemas.openxmlformats.org/drawingml/2006/main" xmlns:r="http://schemas.openxmlformats.org/officeDocument/2006/relationships" xmlns:p="http://schemas.openxmlformats.org/presentationml/2006/main">
  <p:tag name="TIMING" val="|5.9"/>
</p:tagLst>
</file>

<file path=ppt/tags/tag19.xml><?xml version="1.0" encoding="utf-8"?>
<p:tagLst xmlns:a="http://schemas.openxmlformats.org/drawingml/2006/main" xmlns:r="http://schemas.openxmlformats.org/officeDocument/2006/relationships" xmlns:p="http://schemas.openxmlformats.org/presentationml/2006/main">
  <p:tag name="TIMING" val="|5.9"/>
</p:tagLst>
</file>

<file path=ppt/tags/tag2.xml><?xml version="1.0" encoding="utf-8"?>
<p:tagLst xmlns:a="http://schemas.openxmlformats.org/drawingml/2006/main" xmlns:r="http://schemas.openxmlformats.org/officeDocument/2006/relationships" xmlns:p="http://schemas.openxmlformats.org/presentationml/2006/main">
  <p:tag name="TIMING" val="|5.9"/>
</p:tagLst>
</file>

<file path=ppt/tags/tag20.xml><?xml version="1.0" encoding="utf-8"?>
<p:tagLst xmlns:a="http://schemas.openxmlformats.org/drawingml/2006/main" xmlns:r="http://schemas.openxmlformats.org/officeDocument/2006/relationships" xmlns:p="http://schemas.openxmlformats.org/presentationml/2006/main">
  <p:tag name="TIMING" val="|5.9"/>
</p:tagLst>
</file>

<file path=ppt/tags/tag21.xml><?xml version="1.0" encoding="utf-8"?>
<p:tagLst xmlns:a="http://schemas.openxmlformats.org/drawingml/2006/main" xmlns:r="http://schemas.openxmlformats.org/officeDocument/2006/relationships" xmlns:p="http://schemas.openxmlformats.org/presentationml/2006/main">
  <p:tag name="TIMING" val="|4.3|5.7|3.5|3.3"/>
</p:tagLst>
</file>

<file path=ppt/tags/tag22.xml><?xml version="1.0" encoding="utf-8"?>
<p:tagLst xmlns:a="http://schemas.openxmlformats.org/drawingml/2006/main" xmlns:r="http://schemas.openxmlformats.org/officeDocument/2006/relationships" xmlns:p="http://schemas.openxmlformats.org/presentationml/2006/main">
  <p:tag name="TIMING" val="|5.2|3.5|3.5"/>
</p:tagLst>
</file>

<file path=ppt/tags/tag23.xml><?xml version="1.0" encoding="utf-8"?>
<p:tagLst xmlns:a="http://schemas.openxmlformats.org/drawingml/2006/main" xmlns:r="http://schemas.openxmlformats.org/officeDocument/2006/relationships" xmlns:p="http://schemas.openxmlformats.org/presentationml/2006/main">
  <p:tag name="TIMING" val="|5.2|3.5|3.5"/>
</p:tagLst>
</file>

<file path=ppt/tags/tag24.xml><?xml version="1.0" encoding="utf-8"?>
<p:tagLst xmlns:a="http://schemas.openxmlformats.org/drawingml/2006/main" xmlns:r="http://schemas.openxmlformats.org/officeDocument/2006/relationships" xmlns:p="http://schemas.openxmlformats.org/presentationml/2006/main">
  <p:tag name="TIMING" val="|5.2|3.5|3.5"/>
</p:tagLst>
</file>

<file path=ppt/tags/tag25.xml><?xml version="1.0" encoding="utf-8"?>
<p:tagLst xmlns:a="http://schemas.openxmlformats.org/drawingml/2006/main" xmlns:r="http://schemas.openxmlformats.org/officeDocument/2006/relationships" xmlns:p="http://schemas.openxmlformats.org/presentationml/2006/main">
  <p:tag name="TIMING" val="|5.2|3.5|3.5"/>
</p:tagLst>
</file>

<file path=ppt/tags/tag3.xml><?xml version="1.0" encoding="utf-8"?>
<p:tagLst xmlns:a="http://schemas.openxmlformats.org/drawingml/2006/main" xmlns:r="http://schemas.openxmlformats.org/officeDocument/2006/relationships" xmlns:p="http://schemas.openxmlformats.org/presentationml/2006/main">
  <p:tag name="TIMING" val="|5.9"/>
</p:tagLst>
</file>

<file path=ppt/tags/tag4.xml><?xml version="1.0" encoding="utf-8"?>
<p:tagLst xmlns:a="http://schemas.openxmlformats.org/drawingml/2006/main" xmlns:r="http://schemas.openxmlformats.org/officeDocument/2006/relationships" xmlns:p="http://schemas.openxmlformats.org/presentationml/2006/main">
  <p:tag name="TIMING" val="|5.9"/>
</p:tagLst>
</file>

<file path=ppt/tags/tag5.xml><?xml version="1.0" encoding="utf-8"?>
<p:tagLst xmlns:a="http://schemas.openxmlformats.org/drawingml/2006/main" xmlns:r="http://schemas.openxmlformats.org/officeDocument/2006/relationships" xmlns:p="http://schemas.openxmlformats.org/presentationml/2006/main">
  <p:tag name="TIMING" val="|5.9"/>
</p:tagLst>
</file>

<file path=ppt/tags/tag6.xml><?xml version="1.0" encoding="utf-8"?>
<p:tagLst xmlns:a="http://schemas.openxmlformats.org/drawingml/2006/main" xmlns:r="http://schemas.openxmlformats.org/officeDocument/2006/relationships" xmlns:p="http://schemas.openxmlformats.org/presentationml/2006/main">
  <p:tag name="TIMING" val="|5.9"/>
</p:tagLst>
</file>

<file path=ppt/tags/tag7.xml><?xml version="1.0" encoding="utf-8"?>
<p:tagLst xmlns:a="http://schemas.openxmlformats.org/drawingml/2006/main" xmlns:r="http://schemas.openxmlformats.org/officeDocument/2006/relationships" xmlns:p="http://schemas.openxmlformats.org/presentationml/2006/main">
  <p:tag name="TIMING" val="|5.9"/>
</p:tagLst>
</file>

<file path=ppt/tags/tag8.xml><?xml version="1.0" encoding="utf-8"?>
<p:tagLst xmlns:a="http://schemas.openxmlformats.org/drawingml/2006/main" xmlns:r="http://schemas.openxmlformats.org/officeDocument/2006/relationships" xmlns:p="http://schemas.openxmlformats.org/presentationml/2006/main">
  <p:tag name="TIMING" val="|5.9"/>
</p:tagLst>
</file>

<file path=ppt/tags/tag9.xml><?xml version="1.0" encoding="utf-8"?>
<p:tagLst xmlns:a="http://schemas.openxmlformats.org/drawingml/2006/main" xmlns:r="http://schemas.openxmlformats.org/officeDocument/2006/relationships" xmlns:p="http://schemas.openxmlformats.org/presentationml/2006/main">
  <p:tag name="TIMING" val="|5.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
  <TotalTime>21325</TotalTime>
  <Words>3269</Words>
  <Application>Microsoft Office PowerPoint</Application>
  <PresentationFormat>全屏显示(16:9)</PresentationFormat>
  <Paragraphs>641</Paragraphs>
  <Slides>27</Slides>
  <Notes>27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Arial</vt:lpstr>
      <vt:lpstr>Calibri</vt:lpstr>
      <vt:lpstr>Century Schoolbook</vt:lpstr>
      <vt:lpstr>Times New Roman</vt:lpstr>
      <vt:lpstr>Wingdings</vt:lpstr>
      <vt:lpstr>Wingdings 2</vt:lpstr>
      <vt:lpstr>凸显</vt:lpstr>
      <vt:lpstr>LR-Miner: Static Race Detection in OS Kernels by Mining Locking Rules</vt:lpstr>
      <vt:lpstr>Background</vt:lpstr>
      <vt:lpstr>Background</vt:lpstr>
      <vt:lpstr>Background</vt:lpstr>
      <vt:lpstr>Background</vt:lpstr>
      <vt:lpstr>Background</vt:lpstr>
      <vt:lpstr>Background</vt:lpstr>
      <vt:lpstr>Background</vt:lpstr>
      <vt:lpstr>Background</vt:lpstr>
      <vt:lpstr>Challenges</vt:lpstr>
      <vt:lpstr>Key Techniques</vt:lpstr>
      <vt:lpstr>Feld-aware mining method</vt:lpstr>
      <vt:lpstr>Example</vt:lpstr>
      <vt:lpstr>Example</vt:lpstr>
      <vt:lpstr>Example</vt:lpstr>
      <vt:lpstr>Example</vt:lpstr>
      <vt:lpstr>Feld-aware mining method</vt:lpstr>
      <vt:lpstr>Alias-aware checking method</vt:lpstr>
      <vt:lpstr>Example</vt:lpstr>
      <vt:lpstr>Pattern-based estimation strategy </vt:lpstr>
      <vt:lpstr>Pattern-based estimation strategy </vt:lpstr>
      <vt:lpstr>Framework</vt:lpstr>
      <vt:lpstr>Evaluation</vt:lpstr>
      <vt:lpstr>Evaluation</vt:lpstr>
      <vt:lpstr>Compared to others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Bai_PPT</dc:title>
  <dc:creator>Baijiaju</dc:creator>
  <cp:lastModifiedBy>Li Tuo</cp:lastModifiedBy>
  <cp:revision>3089</cp:revision>
  <dcterms:created xsi:type="dcterms:W3CDTF">2015-05-26T14:04:15Z</dcterms:created>
  <dcterms:modified xsi:type="dcterms:W3CDTF">2024-09-10T07:57:40Z</dcterms:modified>
</cp:coreProperties>
</file>