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51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python.org/3/library/json.html" TargetMode="External"/><Relationship Id="rId5"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16" name="Google Shape;16;p1"/>
          <p:cNvSpPr/>
          <p:nvPr/>
        </p:nvSpPr>
        <p:spPr>
          <a:xfrm>
            <a:off x="669801" y="685800"/>
            <a:ext cx="5554980" cy="142494"/>
          </a:xfrm>
          <a:custGeom>
            <a:avLst/>
            <a:gdLst/>
            <a:ahLst/>
            <a:cxnLst/>
            <a:rect l="l" t="t" r="r" b="b"/>
            <a:pathLst>
              <a:path w="7406640" h="189992" extrusionOk="0">
                <a:moveTo>
                  <a:pt x="0" y="0"/>
                </a:moveTo>
                <a:lnTo>
                  <a:pt x="7406640" y="0"/>
                </a:lnTo>
                <a:lnTo>
                  <a:pt x="7406640" y="189992"/>
                </a:lnTo>
                <a:lnTo>
                  <a:pt x="0" y="189992"/>
                </a:lnTo>
                <a:close/>
              </a:path>
            </a:pathLst>
          </a:custGeom>
          <a:solidFill>
            <a:srgbClr val="465359"/>
          </a:solidFill>
          <a:ln>
            <a:noFill/>
          </a:ln>
        </p:spPr>
      </p:sp>
      <p:sp>
        <p:nvSpPr>
          <p:cNvPr id="17" name="Google Shape;17;p1"/>
          <p:cNvSpPr/>
          <p:nvPr/>
        </p:nvSpPr>
        <p:spPr>
          <a:xfrm>
            <a:off x="12063220" y="680464"/>
            <a:ext cx="5554980" cy="147828"/>
          </a:xfrm>
          <a:custGeom>
            <a:avLst/>
            <a:gdLst/>
            <a:ahLst/>
            <a:cxnLst/>
            <a:rect l="l" t="t" r="r" b="b"/>
            <a:pathLst>
              <a:path w="7406640" h="197104" extrusionOk="0">
                <a:moveTo>
                  <a:pt x="0" y="0"/>
                </a:moveTo>
                <a:lnTo>
                  <a:pt x="7406640" y="0"/>
                </a:lnTo>
                <a:lnTo>
                  <a:pt x="7406640" y="197104"/>
                </a:lnTo>
                <a:lnTo>
                  <a:pt x="0" y="197104"/>
                </a:lnTo>
                <a:close/>
              </a:path>
            </a:pathLst>
          </a:custGeom>
          <a:solidFill>
            <a:srgbClr val="969FA7"/>
          </a:solidFill>
          <a:ln>
            <a:noFill/>
          </a:ln>
        </p:spPr>
      </p:sp>
      <p:sp>
        <p:nvSpPr>
          <p:cNvPr id="18" name="Google Shape;18;p1"/>
          <p:cNvSpPr/>
          <p:nvPr/>
        </p:nvSpPr>
        <p:spPr>
          <a:xfrm>
            <a:off x="6362745" y="685800"/>
            <a:ext cx="5554980" cy="137160"/>
          </a:xfrm>
          <a:custGeom>
            <a:avLst/>
            <a:gdLst/>
            <a:ahLst/>
            <a:cxnLst/>
            <a:rect l="l" t="t" r="r" b="b"/>
            <a:pathLst>
              <a:path w="7406640" h="182880" extrusionOk="0">
                <a:moveTo>
                  <a:pt x="0" y="0"/>
                </a:moveTo>
                <a:lnTo>
                  <a:pt x="7406640" y="0"/>
                </a:lnTo>
                <a:lnTo>
                  <a:pt x="7406640" y="182880"/>
                </a:lnTo>
                <a:lnTo>
                  <a:pt x="0" y="182880"/>
                </a:lnTo>
                <a:close/>
              </a:path>
            </a:pathLst>
          </a:custGeom>
          <a:solidFill>
            <a:srgbClr val="1CADE4"/>
          </a:solidFill>
          <a:ln>
            <a:noFill/>
          </a:ln>
        </p:spPr>
      </p:sp>
      <p:sp>
        <p:nvSpPr>
          <p:cNvPr id="19" name="Google Shape;19;p1" descr="Logo  Description automatically generated"/>
          <p:cNvSpPr/>
          <p:nvPr/>
        </p:nvSpPr>
        <p:spPr>
          <a:xfrm>
            <a:off x="15727505" y="9656865"/>
            <a:ext cx="1688707" cy="547689"/>
          </a:xfrm>
          <a:custGeom>
            <a:avLst/>
            <a:gdLst/>
            <a:ahLst/>
            <a:cxnLst/>
            <a:rect l="l" t="t" r="r" b="b"/>
            <a:pathLst>
              <a:path w="1688707" h="547689" extrusionOk="0">
                <a:moveTo>
                  <a:pt x="0" y="0"/>
                </a:moveTo>
                <a:lnTo>
                  <a:pt x="1688707" y="0"/>
                </a:lnTo>
                <a:lnTo>
                  <a:pt x="1688707" y="547689"/>
                </a:lnTo>
                <a:lnTo>
                  <a:pt x="0" y="547689"/>
                </a:lnTo>
                <a:lnTo>
                  <a:pt x="0" y="0"/>
                </a:lnTo>
                <a:close/>
              </a:path>
            </a:pathLst>
          </a:custGeom>
          <a:blipFill rotWithShape="1">
            <a:blip r:embed="rId2">
              <a:alphaModFix/>
            </a:blip>
            <a:stretch>
              <a:fillRect t="-139" b="-139"/>
            </a:stretch>
          </a:blipFill>
          <a:ln>
            <a:noFill/>
          </a:ln>
        </p:spPr>
      </p:sp>
      <p:sp>
        <p:nvSpPr>
          <p:cNvPr id="20" name="Google Shape;20;p1"/>
          <p:cNvSpPr/>
          <p:nvPr/>
        </p:nvSpPr>
        <p:spPr>
          <a:xfrm>
            <a:off x="669801" y="4628646"/>
            <a:ext cx="16948404" cy="5007197"/>
          </a:xfrm>
          <a:custGeom>
            <a:avLst/>
            <a:gdLst/>
            <a:ahLst/>
            <a:cxnLst/>
            <a:rect l="l" t="t" r="r" b="b"/>
            <a:pathLst>
              <a:path w="22597872" h="6676263" extrusionOk="0">
                <a:moveTo>
                  <a:pt x="0" y="0"/>
                </a:moveTo>
                <a:lnTo>
                  <a:pt x="22597872" y="0"/>
                </a:lnTo>
                <a:lnTo>
                  <a:pt x="22597872" y="6676263"/>
                </a:lnTo>
                <a:lnTo>
                  <a:pt x="0" y="6676263"/>
                </a:lnTo>
                <a:close/>
              </a:path>
            </a:pathLst>
          </a:custGeom>
          <a:solidFill>
            <a:srgbClr val="465359"/>
          </a:solidFill>
          <a:ln>
            <a:noFill/>
          </a:ln>
        </p:spPr>
      </p:sp>
      <p:sp>
        <p:nvSpPr>
          <p:cNvPr id="21" name="Google Shape;21;p1"/>
          <p:cNvSpPr txBox="1"/>
          <p:nvPr/>
        </p:nvSpPr>
        <p:spPr>
          <a:xfrm>
            <a:off x="2373675" y="2516113"/>
            <a:ext cx="13533000" cy="9240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5400" b="0" i="0" u="none" strike="noStrike" cap="none">
                <a:solidFill>
                  <a:srgbClr val="1CADE4"/>
                </a:solidFill>
                <a:latin typeface="Arial"/>
                <a:ea typeface="Arial"/>
                <a:cs typeface="Arial"/>
                <a:sym typeface="Arial"/>
              </a:rPr>
              <a:t>Keylogger</a:t>
            </a:r>
            <a:endParaRPr/>
          </a:p>
        </p:txBody>
      </p:sp>
      <p:sp>
        <p:nvSpPr>
          <p:cNvPr id="22" name="Google Shape;22;p1"/>
          <p:cNvSpPr txBox="1"/>
          <p:nvPr/>
        </p:nvSpPr>
        <p:spPr>
          <a:xfrm>
            <a:off x="4767734" y="6858592"/>
            <a:ext cx="11787300" cy="2232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000" b="0" i="0" u="none" strike="noStrike" cap="none" dirty="0">
                <a:solidFill>
                  <a:srgbClr val="1482AC"/>
                </a:solidFill>
                <a:latin typeface="Arial"/>
                <a:ea typeface="Arial"/>
                <a:cs typeface="Arial"/>
                <a:sym typeface="Arial"/>
              </a:rPr>
              <a:t>Presented By:</a:t>
            </a:r>
            <a:endParaRPr dirty="0"/>
          </a:p>
          <a:p>
            <a:pPr marL="0" marR="0" lvl="0" indent="0" algn="l" rtl="0">
              <a:lnSpc>
                <a:spcPct val="120000"/>
              </a:lnSpc>
              <a:spcBef>
                <a:spcPts val="0"/>
              </a:spcBef>
              <a:spcAft>
                <a:spcPts val="0"/>
              </a:spcAft>
              <a:buNone/>
            </a:pPr>
            <a:endParaRPr sz="3000" b="0" i="0" u="none" strike="noStrike" cap="none" dirty="0">
              <a:solidFill>
                <a:srgbClr val="1482AC"/>
              </a:solidFill>
              <a:latin typeface="Arial"/>
              <a:ea typeface="Arial"/>
              <a:cs typeface="Arial"/>
              <a:sym typeface="Arial"/>
            </a:endParaRPr>
          </a:p>
          <a:p>
            <a:pPr marL="0" marR="0" lvl="0" indent="0" algn="l" rtl="0">
              <a:lnSpc>
                <a:spcPct val="120000"/>
              </a:lnSpc>
              <a:spcBef>
                <a:spcPts val="0"/>
              </a:spcBef>
              <a:spcAft>
                <a:spcPts val="0"/>
              </a:spcAft>
              <a:buNone/>
            </a:pPr>
            <a:r>
              <a:rPr lang="en-US" sz="3000" b="0" i="0" u="none" strike="noStrike" cap="none" dirty="0">
                <a:solidFill>
                  <a:srgbClr val="1482AC"/>
                </a:solidFill>
                <a:latin typeface="Arial"/>
                <a:ea typeface="Arial"/>
                <a:cs typeface="Arial"/>
                <a:sym typeface="Arial"/>
              </a:rPr>
              <a:t>Joel </a:t>
            </a:r>
            <a:r>
              <a:rPr lang="en-US" sz="3000" b="0" i="0" u="none" strike="noStrike" cap="none">
                <a:solidFill>
                  <a:srgbClr val="1482AC"/>
                </a:solidFill>
                <a:latin typeface="Arial"/>
                <a:ea typeface="Arial"/>
                <a:cs typeface="Arial"/>
                <a:sym typeface="Arial"/>
              </a:rPr>
              <a:t>B Mathew </a:t>
            </a:r>
            <a:r>
              <a:rPr lang="en-US" sz="3000" b="0" i="0" u="none" strike="noStrike" cap="none" dirty="0">
                <a:solidFill>
                  <a:srgbClr val="1482AC"/>
                </a:solidFill>
                <a:latin typeface="Arial"/>
                <a:ea typeface="Arial"/>
                <a:cs typeface="Arial"/>
                <a:sym typeface="Arial"/>
              </a:rPr>
              <a:t>- Computer Science Engineering ,</a:t>
            </a:r>
            <a:endParaRPr dirty="0"/>
          </a:p>
          <a:p>
            <a:pPr marL="0" marR="0" lvl="0" indent="0" algn="l" rtl="0">
              <a:lnSpc>
                <a:spcPct val="120000"/>
              </a:lnSpc>
              <a:spcBef>
                <a:spcPts val="0"/>
              </a:spcBef>
              <a:spcAft>
                <a:spcPts val="0"/>
              </a:spcAft>
              <a:buNone/>
            </a:pPr>
            <a:r>
              <a:rPr lang="en-US" sz="3000" b="0" i="0" u="none" strike="noStrike" cap="none" dirty="0">
                <a:solidFill>
                  <a:srgbClr val="1482AC"/>
                </a:solidFill>
                <a:latin typeface="Arial"/>
                <a:ea typeface="Arial"/>
                <a:cs typeface="Arial"/>
                <a:sym typeface="Arial"/>
              </a:rPr>
              <a:t>   Grace college of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963228" y="2378504"/>
            <a:ext cx="16361543" cy="6130480"/>
          </a:xfrm>
          <a:prstGeom prst="rect">
            <a:avLst/>
          </a:prstGeom>
        </p:spPr>
        <p:txBody>
          <a:bodyPr lIns="0" tIns="0" rIns="0" bIns="0" rtlCol="0" anchor="t">
            <a:spAutoFit/>
          </a:bodyPr>
          <a:lstStyle/>
          <a:p>
            <a:pPr marL="452125" lvl="1" indent="-226062">
              <a:lnSpc>
                <a:spcPts val="3300"/>
              </a:lnSpc>
              <a:buFont typeface="Arial"/>
              <a:buChar char="•"/>
            </a:pPr>
            <a:r>
              <a:rPr lang="en-US" sz="2500" spc="-20">
                <a:solidFill>
                  <a:srgbClr val="0F0F0F"/>
                </a:solidFill>
                <a:latin typeface="Zen Maru Gothic Bold"/>
              </a:rPr>
              <a:t>Python Software Foundation. (2022). Python 3 Documentation.</a:t>
            </a:r>
            <a:r>
              <a:rPr lang="en-US" sz="2500" spc="-20">
                <a:solidFill>
                  <a:srgbClr val="0F0F0F"/>
                </a:solidFill>
                <a:latin typeface="Zen Maru Gothic"/>
              </a:rPr>
              <a:t> Retrieved from </a:t>
            </a:r>
            <a:r>
              <a:rPr lang="en-US" sz="2500" u="sng" spc="-20">
                <a:solidFill>
                  <a:srgbClr val="0F0F0F"/>
                </a:solidFill>
                <a:latin typeface="Zen Maru Gothic"/>
                <a:hlinkClick r:id="rId3" tooltip="https://docs.python.org/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Tkinter Documentation. (2022)</a:t>
            </a:r>
            <a:r>
              <a:rPr lang="en-US" sz="2500" spc="-20">
                <a:solidFill>
                  <a:srgbClr val="0F0F0F"/>
                </a:solidFill>
                <a:latin typeface="Zen Maru Gothic"/>
              </a:rPr>
              <a:t>. Retrieved from </a:t>
            </a:r>
            <a:r>
              <a:rPr lang="en-US" sz="2500" u="sng" spc="-20">
                <a:solidFill>
                  <a:srgbClr val="0F0F0F"/>
                </a:solidFill>
                <a:latin typeface="Zen Maru Gothic"/>
                <a:hlinkClick r:id="rId4" tooltip="https://docs.python.org/3/library/tkinter.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Pynput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5" tooltip="https://pynput.readthedocs.io/en/lates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JSON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6" tooltip="https://docs.python.org/3/library/json.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651510" lvl="1" indent="-325755" algn="l">
              <a:lnSpc>
                <a:spcPts val="4752"/>
              </a:lnSpc>
              <a:buFont typeface="Arial"/>
              <a:buChar char="•"/>
            </a:pPr>
            <a:endParaRPr lang="en-US" sz="2500" u="sng" spc="-20">
              <a:solidFill>
                <a:srgbClr val="0F0F0F"/>
              </a:solidFill>
              <a:latin typeface="Zen Maru Gothic"/>
              <a:hlinkClick r:id="rId6" tooltip="https://docs.python.org/3/library/json.htm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5459730"/>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 </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54669" y="3234095"/>
            <a:ext cx="16361543" cy="5383911"/>
          </a:xfrm>
          <a:prstGeom prst="rect">
            <a:avLst/>
          </a:prstGeom>
        </p:spPr>
        <p:txBody>
          <a:bodyPr lIns="0" tIns="0" rIns="0" bIns="0" rtlCol="0" anchor="t">
            <a:spAutoFit/>
          </a:bodyPr>
          <a:lstStyle/>
          <a:p>
            <a:pPr algn="l">
              <a:lnSpc>
                <a:spcPts val="4752"/>
              </a:lnSpc>
            </a:pPr>
            <a:r>
              <a:rPr lang="en-US" sz="3600" spc="-29">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753947" y="2183403"/>
            <a:ext cx="17237348" cy="7193662"/>
          </a:xfrm>
          <a:prstGeom prst="rect">
            <a:avLst/>
          </a:prstGeom>
        </p:spPr>
        <p:txBody>
          <a:bodyPr lIns="0" tIns="0" rIns="0" bIns="0" rtlCol="0" anchor="t">
            <a:spAutoFit/>
          </a:bodyPr>
          <a:lstStyle/>
          <a:p>
            <a:pPr>
              <a:lnSpc>
                <a:spcPts val="4751"/>
              </a:lnSpc>
            </a:pPr>
            <a:r>
              <a:rPr lang="en-US" sz="3599" spc="32">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p>
          <a:p>
            <a:pPr marL="1624945" lvl="2" indent="-541648" algn="l">
              <a:lnSpc>
                <a:spcPts val="4751"/>
              </a:lnSpc>
            </a:pPr>
            <a:r>
              <a:rPr lang="en-US" sz="3599" spc="33">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24407"/>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963228" y="1624123"/>
            <a:ext cx="16361542" cy="8698858"/>
          </a:xfrm>
          <a:prstGeom prst="rect">
            <a:avLst/>
          </a:prstGeom>
        </p:spPr>
        <p:txBody>
          <a:bodyPr lIns="0" tIns="0" rIns="0" bIns="0" rtlCol="0" anchor="t">
            <a:spAutoFit/>
          </a:bodyPr>
          <a:lstStyle/>
          <a:p>
            <a:pPr>
              <a:lnSpc>
                <a:spcPts val="3168"/>
              </a:lnSpc>
            </a:pPr>
            <a:endParaRPr/>
          </a:p>
          <a:p>
            <a:pPr>
              <a:lnSpc>
                <a:spcPts val="3168"/>
              </a:lnSpc>
            </a:pPr>
            <a:endParaRPr/>
          </a:p>
          <a:p>
            <a:pPr>
              <a:lnSpc>
                <a:spcPts val="3168"/>
              </a:lnSpc>
            </a:pPr>
            <a:endParaRPr/>
          </a:p>
          <a:p>
            <a:pPr algn="l">
              <a:lnSpc>
                <a:spcPts val="3687"/>
              </a:lnSpc>
            </a:pPr>
            <a:r>
              <a:rPr lang="en-US" sz="2793" spc="-22">
                <a:solidFill>
                  <a:srgbClr val="0F0F0F"/>
                </a:solidFill>
                <a:latin typeface="Zen Maru Gothic Bold"/>
              </a:rPr>
              <a:t>System Requirements:</a:t>
            </a:r>
          </a:p>
          <a:p>
            <a:pPr marL="518230" lvl="1" indent="-259115" algn="l">
              <a:lnSpc>
                <a:spcPts val="3168"/>
              </a:lnSpc>
              <a:buFont typeface="Arial"/>
              <a:buChar char="•"/>
            </a:pPr>
            <a:r>
              <a:rPr lang="en-US" sz="2400" spc="-19">
                <a:solidFill>
                  <a:srgbClr val="0F0F0F"/>
                </a:solidFill>
                <a:latin typeface="Zen Maru Gothic"/>
              </a:rPr>
              <a:t>Key Logging: Capture and record keystrokes entered on the target device.</a:t>
            </a:r>
          </a:p>
          <a:p>
            <a:pPr marL="518230" lvl="1" indent="-259115" algn="l">
              <a:lnSpc>
                <a:spcPts val="3168"/>
              </a:lnSpc>
              <a:buFont typeface="Arial"/>
              <a:buChar char="•"/>
            </a:pPr>
            <a:r>
              <a:rPr lang="en-US" sz="2400" spc="-19">
                <a:solidFill>
                  <a:srgbClr val="0F0F0F"/>
                </a:solidFill>
                <a:latin typeface="Zen Maru Gothic"/>
              </a:rPr>
              <a:t>Data Handling: Store logged keystrokes in text files (key_log.txt, key_log.json) for further processing.</a:t>
            </a:r>
          </a:p>
          <a:p>
            <a:pPr marL="518230" lvl="1" indent="-259115" algn="l">
              <a:lnSpc>
                <a:spcPts val="3168"/>
              </a:lnSpc>
              <a:buFont typeface="Arial"/>
              <a:buChar char="•"/>
            </a:pPr>
            <a:r>
              <a:rPr lang="en-US" sz="2400" spc="-19">
                <a:solidFill>
                  <a:srgbClr val="0F0F0F"/>
                </a:solidFill>
                <a:latin typeface="Zen Maru Gothic"/>
              </a:rPr>
              <a:t>User Interaction: Utilize tkinter for building a graphical user interface (GUI) for starting and stopping the keylogger.</a:t>
            </a:r>
          </a:p>
          <a:p>
            <a:pPr marL="518230" lvl="1" indent="-259115" algn="l">
              <a:lnSpc>
                <a:spcPts val="3168"/>
              </a:lnSpc>
              <a:buFont typeface="Arial"/>
              <a:buChar char="•"/>
            </a:pPr>
            <a:r>
              <a:rPr lang="en-US" sz="2400" spc="-19">
                <a:solidFill>
                  <a:srgbClr val="0F0F0F"/>
                </a:solidFill>
                <a:latin typeface="Zen Maru Gothic"/>
              </a:rPr>
              <a:t>Event Handling: Implement functions for handling key press and release events using the pynput library.</a:t>
            </a:r>
          </a:p>
          <a:p>
            <a:pPr marL="518230" lvl="1" indent="-259115" algn="l">
              <a:lnSpc>
                <a:spcPts val="3168"/>
              </a:lnSpc>
              <a:buFont typeface="Arial"/>
              <a:buChar char="•"/>
            </a:pPr>
            <a:r>
              <a:rPr lang="en-US" sz="2400" spc="-19">
                <a:solidFill>
                  <a:srgbClr val="0F0F0F"/>
                </a:solidFill>
                <a:latin typeface="Zen Maru Gothic"/>
              </a:rPr>
              <a:t>File Management: Write logged keystrokes to text files in real-time for immediate access and analysis.</a:t>
            </a:r>
          </a:p>
          <a:p>
            <a:pPr marL="518230" lvl="1" indent="-259115" algn="l">
              <a:lnSpc>
                <a:spcPts val="3168"/>
              </a:lnSpc>
              <a:buFont typeface="Arial"/>
              <a:buChar char="•"/>
            </a:pPr>
            <a:endParaRPr lang="en-US" sz="2400" spc="-19">
              <a:solidFill>
                <a:srgbClr val="0F0F0F"/>
              </a:solidFill>
              <a:latin typeface="Zen Maru Gothic"/>
            </a:endParaRPr>
          </a:p>
          <a:p>
            <a:pPr algn="l">
              <a:lnSpc>
                <a:spcPts val="3687"/>
              </a:lnSpc>
            </a:pPr>
            <a:r>
              <a:rPr lang="en-US" sz="2793" spc="-22">
                <a:solidFill>
                  <a:srgbClr val="0F0F0F"/>
                </a:solidFill>
                <a:latin typeface="Zen Maru Gothic Bold"/>
              </a:rPr>
              <a:t>Libraries Required:</a:t>
            </a:r>
          </a:p>
          <a:p>
            <a:pPr marL="518230" lvl="1" indent="-259115" algn="l">
              <a:lnSpc>
                <a:spcPts val="3168"/>
              </a:lnSpc>
              <a:buFont typeface="Arial"/>
              <a:buChar char="•"/>
            </a:pPr>
            <a:r>
              <a:rPr lang="en-US" sz="2400" spc="-19">
                <a:solidFill>
                  <a:srgbClr val="0F0F0F"/>
                </a:solidFill>
                <a:latin typeface="Zen Maru Gothic"/>
              </a:rPr>
              <a:t>tkinter: GUI development for user interaction.</a:t>
            </a:r>
          </a:p>
          <a:p>
            <a:pPr marL="518230" lvl="1" indent="-259115" algn="l">
              <a:lnSpc>
                <a:spcPts val="3168"/>
              </a:lnSpc>
              <a:buFont typeface="Arial"/>
              <a:buChar char="•"/>
            </a:pPr>
            <a:r>
              <a:rPr lang="en-US" sz="2400" spc="-19">
                <a:solidFill>
                  <a:srgbClr val="0F0F0F"/>
                </a:solidFill>
                <a:latin typeface="Zen Maru Gothic"/>
              </a:rPr>
              <a:t>pynput: Event handling for keylogging functionalities.</a:t>
            </a:r>
          </a:p>
          <a:p>
            <a:pPr marL="518230" lvl="1" indent="-259115" algn="l">
              <a:lnSpc>
                <a:spcPts val="3168"/>
              </a:lnSpc>
              <a:buFont typeface="Arial"/>
              <a:buChar char="•"/>
            </a:pPr>
            <a:r>
              <a:rPr lang="en-US" sz="2400" spc="-19">
                <a:solidFill>
                  <a:srgbClr val="0F0F0F"/>
                </a:solidFill>
                <a:latin typeface="Zen Maru Gothic"/>
              </a:rPr>
              <a:t>json: Serialization and deserialization of key logs for storage in JSON format.</a:t>
            </a:r>
          </a:p>
          <a:p>
            <a:pPr algn="l">
              <a:lnSpc>
                <a:spcPts val="3168"/>
              </a:lnSpc>
            </a:pPr>
            <a:r>
              <a:rPr lang="en-US" sz="2400" spc="-19">
                <a:solidFill>
                  <a:srgbClr val="0F0F0F"/>
                </a:solidFill>
                <a:latin typeface="Zen Maru Gothic"/>
              </a:rPr>
              <a:t>By adhering to these system requirements and utilizing the specified libraries, we can systematically develop and deploy a functional keylogger system based on the provided code.</a:t>
            </a:r>
          </a:p>
          <a:p>
            <a:pPr marL="518230" lvl="1" indent="-259115" algn="l">
              <a:lnSpc>
                <a:spcPts val="3168"/>
              </a:lnSpc>
              <a:buAutoNum type="arabicPeriod"/>
            </a:pPr>
            <a:endParaRPr lang="en-US" sz="2400" spc="-19">
              <a:solidFill>
                <a:srgbClr val="0F0F0F"/>
              </a:solidFill>
              <a:latin typeface="Zen Maru Gothic"/>
            </a:endParaRPr>
          </a:p>
          <a:p>
            <a:pPr algn="l">
              <a:lnSpc>
                <a:spcPts val="3168"/>
              </a:lnSpc>
            </a:pPr>
            <a:endParaRPr lang="en-US" sz="2400" spc="-19">
              <a:solidFill>
                <a:srgbClr val="0F0F0F"/>
              </a:solidFill>
              <a:latin typeface="Zen Maru Gothic"/>
            </a:endParaRPr>
          </a:p>
          <a:p>
            <a:pPr algn="l">
              <a:lnSpc>
                <a:spcPts val="3168"/>
              </a:lnSpc>
            </a:pPr>
            <a:endParaRPr lang="en-US" sz="2400" spc="-19">
              <a:solidFill>
                <a:srgbClr val="0F0F0F"/>
              </a:solidFill>
              <a:latin typeface="Zen Maru Gothic"/>
            </a:endParaRPr>
          </a:p>
          <a:p>
            <a:pPr algn="l">
              <a:lnSpc>
                <a:spcPts val="3168"/>
              </a:lnSpc>
            </a:pPr>
            <a:endParaRPr lang="en-US" sz="2400" spc="-19">
              <a:solidFill>
                <a:srgbClr val="0F0F0F"/>
              </a:solidFill>
              <a:latin typeface="Zen Maru Gothic"/>
            </a:endParaRPr>
          </a:p>
          <a:p>
            <a:pPr algn="l">
              <a:lnSpc>
                <a:spcPts val="3168"/>
              </a:lnSpc>
            </a:pPr>
            <a:endParaRPr lang="en-US" sz="2400" spc="-19">
              <a:solidFill>
                <a:srgbClr val="0F0F0F"/>
              </a:solidFill>
              <a:latin typeface="Zen Maru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963228" y="2076276"/>
            <a:ext cx="16361543" cy="6744462"/>
          </a:xfrm>
          <a:prstGeom prst="rect">
            <a:avLst/>
          </a:prstGeom>
        </p:spPr>
        <p:txBody>
          <a:bodyPr lIns="0" tIns="0" rIns="0" bIns="0" rtlCol="0" anchor="t">
            <a:spAutoFit/>
          </a:bodyPr>
          <a:lstStyle/>
          <a:p>
            <a:pPr>
              <a:lnSpc>
                <a:spcPts val="3695"/>
              </a:lnSpc>
            </a:pPr>
            <a:r>
              <a:rPr lang="en-US" sz="2799" spc="-22">
                <a:solidFill>
                  <a:srgbClr val="404040"/>
                </a:solidFill>
                <a:latin typeface="Zen Maru Gothic Bold"/>
              </a:rPr>
              <a:t>Algorithm:</a:t>
            </a:r>
          </a:p>
          <a:p>
            <a:pPr marL="452436" lvl="1" indent="-226218">
              <a:lnSpc>
                <a:spcPts val="3299"/>
              </a:lnSpc>
              <a:buFont typeface="Arial"/>
              <a:buChar char="•"/>
            </a:pPr>
            <a:r>
              <a:rPr lang="en-US" sz="2499" spc="-19">
                <a:solidFill>
                  <a:srgbClr val="404040"/>
                </a:solidFill>
                <a:latin typeface="Zen Maru Gothic"/>
              </a:rPr>
              <a:t>Initialize global variables and flags for tracking key events and states.</a:t>
            </a:r>
          </a:p>
          <a:p>
            <a:pPr marL="452436" lvl="1" indent="-226218">
              <a:lnSpc>
                <a:spcPts val="3299"/>
              </a:lnSpc>
              <a:buFont typeface="Arial"/>
              <a:buChar char="•"/>
            </a:pPr>
            <a:r>
              <a:rPr lang="en-US" sz="2499" spc="-19">
                <a:solidFill>
                  <a:srgbClr val="404040"/>
                </a:solidFill>
                <a:latin typeface="Zen Maru Gothic"/>
              </a:rPr>
              <a:t>Define functions for capturing key press and release events (on_press and on_release).</a:t>
            </a:r>
          </a:p>
          <a:p>
            <a:pPr marL="452436" lvl="1" indent="-226218">
              <a:lnSpc>
                <a:spcPts val="3299"/>
              </a:lnSpc>
              <a:buFont typeface="Arial"/>
              <a:buChar char="•"/>
            </a:pPr>
            <a:r>
              <a:rPr lang="en-US" sz="2499" spc="-19">
                <a:solidFill>
                  <a:srgbClr val="404040"/>
                </a:solidFill>
                <a:latin typeface="Zen Maru Gothic"/>
              </a:rPr>
              <a:t>Implement functions to handle starting and stopping the keylogger (start_keylogger and stop_keylogger).</a:t>
            </a:r>
          </a:p>
          <a:p>
            <a:pPr marL="452436" lvl="1" indent="-226218">
              <a:lnSpc>
                <a:spcPts val="3299"/>
              </a:lnSpc>
              <a:buFont typeface="Arial"/>
              <a:buChar char="•"/>
            </a:pPr>
            <a:r>
              <a:rPr lang="en-US" sz="2499" spc="-19">
                <a:solidFill>
                  <a:srgbClr val="404040"/>
                </a:solidFill>
                <a:latin typeface="Zen Maru Gothic"/>
              </a:rPr>
              <a:t>Utilize the pynput library to monitor keyboard events and record keystrokes.</a:t>
            </a:r>
          </a:p>
          <a:p>
            <a:pPr marL="452436" lvl="1" indent="-226218">
              <a:lnSpc>
                <a:spcPts val="3299"/>
              </a:lnSpc>
              <a:buFont typeface="Arial"/>
              <a:buChar char="•"/>
            </a:pPr>
            <a:r>
              <a:rPr lang="en-US" sz="2499" spc="-19">
                <a:solidFill>
                  <a:srgbClr val="404040"/>
                </a:solidFill>
                <a:latin typeface="Zen Maru Gothic"/>
              </a:rPr>
              <a:t>Store captured keystrokes in text files (key_log.txt, key_log.json) for further analysis.</a:t>
            </a:r>
          </a:p>
          <a:p>
            <a:pPr>
              <a:lnSpc>
                <a:spcPts val="2772"/>
              </a:lnSpc>
            </a:pPr>
            <a:endParaRPr lang="en-US" sz="2499" spc="-19">
              <a:solidFill>
                <a:srgbClr val="404040"/>
              </a:solidFill>
              <a:latin typeface="Zen Maru Gothic"/>
            </a:endParaRPr>
          </a:p>
          <a:p>
            <a:pPr>
              <a:lnSpc>
                <a:spcPts val="3695"/>
              </a:lnSpc>
            </a:pPr>
            <a:r>
              <a:rPr lang="en-US" sz="2799" spc="-22">
                <a:solidFill>
                  <a:srgbClr val="404040"/>
                </a:solidFill>
                <a:latin typeface="Zen Maru Gothic Bold"/>
              </a:rPr>
              <a:t>Deployment:</a:t>
            </a:r>
          </a:p>
          <a:p>
            <a:pPr marL="452436" lvl="1" indent="-226218">
              <a:lnSpc>
                <a:spcPts val="3299"/>
              </a:lnSpc>
              <a:buFont typeface="Arial"/>
              <a:buChar char="•"/>
            </a:pPr>
            <a:r>
              <a:rPr lang="en-US" sz="2499" spc="-19">
                <a:solidFill>
                  <a:srgbClr val="404040"/>
                </a:solidFill>
                <a:latin typeface="Zen Maru Gothic"/>
              </a:rPr>
              <a:t>Ensure all necessary libraries (tkinter, pynput, json) are installed.</a:t>
            </a:r>
          </a:p>
          <a:p>
            <a:pPr marL="452436" lvl="1" indent="-226218">
              <a:lnSpc>
                <a:spcPts val="3299"/>
              </a:lnSpc>
              <a:buFont typeface="Arial"/>
              <a:buChar char="•"/>
            </a:pPr>
            <a:r>
              <a:rPr lang="en-US" sz="2499" spc="-19">
                <a:solidFill>
                  <a:srgbClr val="404040"/>
                </a:solidFill>
                <a:latin typeface="Zen Maru Gothic"/>
              </a:rPr>
              <a:t>Run the Python script containing the keylogger code on the target device.</a:t>
            </a:r>
          </a:p>
          <a:p>
            <a:pPr marL="452436" lvl="1" indent="-226218">
              <a:lnSpc>
                <a:spcPts val="3299"/>
              </a:lnSpc>
              <a:buFont typeface="Arial"/>
              <a:buChar char="•"/>
            </a:pPr>
            <a:r>
              <a:rPr lang="en-US" sz="2499" spc="-19">
                <a:solidFill>
                  <a:srgbClr val="404040"/>
                </a:solidFill>
                <a:latin typeface="Zen Maru Gothic"/>
              </a:rPr>
              <a:t>Upon execution, a GUI window will appear with options to start and stop the keylogger.</a:t>
            </a:r>
          </a:p>
          <a:p>
            <a:pPr marL="452436" lvl="1" indent="-226218">
              <a:lnSpc>
                <a:spcPts val="3299"/>
              </a:lnSpc>
              <a:buFont typeface="Arial"/>
              <a:buChar char="•"/>
            </a:pPr>
            <a:r>
              <a:rPr lang="en-US" sz="2499" spc="-19">
                <a:solidFill>
                  <a:srgbClr val="404040"/>
                </a:solidFill>
                <a:latin typeface="Zen Maru Gothic"/>
              </a:rPr>
              <a:t>Click "Start" to initiate the keylogging process.</a:t>
            </a:r>
          </a:p>
          <a:p>
            <a:pPr marL="452436" lvl="1" indent="-226218">
              <a:lnSpc>
                <a:spcPts val="3299"/>
              </a:lnSpc>
              <a:buFont typeface="Arial"/>
              <a:buChar char="•"/>
            </a:pPr>
            <a:r>
              <a:rPr lang="en-US" sz="2499" spc="-19">
                <a:solidFill>
                  <a:srgbClr val="404040"/>
                </a:solidFill>
                <a:latin typeface="Zen Maru Gothic"/>
              </a:rPr>
              <a:t>Press keys on the keyboard to capture and log keystrokes in real-time.</a:t>
            </a:r>
          </a:p>
          <a:p>
            <a:pPr marL="452436" lvl="1" indent="-226218">
              <a:lnSpc>
                <a:spcPts val="3299"/>
              </a:lnSpc>
              <a:buFont typeface="Arial"/>
              <a:buChar char="•"/>
            </a:pPr>
            <a:r>
              <a:rPr lang="en-US" sz="2499" spc="-19">
                <a:solidFill>
                  <a:srgbClr val="404040"/>
                </a:solidFill>
                <a:latin typeface="Zen Maru Gothic"/>
              </a:rPr>
              <a:t>Click "Stop" to terminate the keylogger and end the logging process.</a:t>
            </a:r>
          </a:p>
          <a:p>
            <a:pPr marL="452436" lvl="1" indent="-226218">
              <a:lnSpc>
                <a:spcPts val="3299"/>
              </a:lnSpc>
              <a:buFont typeface="Arial"/>
              <a:buChar char="•"/>
            </a:pPr>
            <a:r>
              <a:rPr lang="en-US" sz="2499" spc="-19">
                <a:solidFill>
                  <a:srgbClr val="404040"/>
                </a:solidFill>
                <a:latin typeface="Zen Maru Gothic"/>
              </a:rPr>
              <a:t>Access the generated text files (key_log.txt, key_log.json) to view the recorded keystrokes.</a:t>
            </a:r>
          </a:p>
          <a:p>
            <a:pPr marL="866775" lvl="2" indent="-288925" algn="l">
              <a:lnSpc>
                <a:spcPts val="2772"/>
              </a:lnSpc>
            </a:pPr>
            <a:endParaRPr lang="en-US" sz="2499" spc="-19">
              <a:solidFill>
                <a:srgbClr val="404040"/>
              </a:solidFill>
              <a:latin typeface="Zen Maru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669801" y="3085890"/>
            <a:ext cx="5865331" cy="7118664"/>
          </a:xfrm>
          <a:custGeom>
            <a:avLst/>
            <a:gdLst/>
            <a:ahLst/>
            <a:cxnLst/>
            <a:rect l="l" t="t" r="r" b="b"/>
            <a:pathLst>
              <a:path w="5865331" h="7118664">
                <a:moveTo>
                  <a:pt x="0" y="0"/>
                </a:moveTo>
                <a:lnTo>
                  <a:pt x="5865331" y="0"/>
                </a:lnTo>
                <a:lnTo>
                  <a:pt x="5865331" y="7118664"/>
                </a:lnTo>
                <a:lnTo>
                  <a:pt x="0" y="7118664"/>
                </a:lnTo>
                <a:lnTo>
                  <a:pt x="0" y="0"/>
                </a:lnTo>
                <a:close/>
              </a:path>
            </a:pathLst>
          </a:custGeom>
          <a:blipFill>
            <a:blip r:embed="rId3"/>
            <a:stretch>
              <a:fillRect l="-9659" r="-106406"/>
            </a:stretch>
          </a:blipFill>
        </p:spPr>
      </p:sp>
      <p:sp>
        <p:nvSpPr>
          <p:cNvPr id="10" name="Freeform 10"/>
          <p:cNvSpPr/>
          <p:nvPr/>
        </p:nvSpPr>
        <p:spPr>
          <a:xfrm>
            <a:off x="6849668" y="3085890"/>
            <a:ext cx="8038208" cy="2151644"/>
          </a:xfrm>
          <a:custGeom>
            <a:avLst/>
            <a:gdLst/>
            <a:ahLst/>
            <a:cxnLst/>
            <a:rect l="l" t="t" r="r" b="b"/>
            <a:pathLst>
              <a:path w="8038208" h="2151644">
                <a:moveTo>
                  <a:pt x="0" y="0"/>
                </a:moveTo>
                <a:lnTo>
                  <a:pt x="8038208" y="0"/>
                </a:lnTo>
                <a:lnTo>
                  <a:pt x="8038208" y="2151644"/>
                </a:lnTo>
                <a:lnTo>
                  <a:pt x="0" y="2151644"/>
                </a:lnTo>
                <a:lnTo>
                  <a:pt x="0" y="0"/>
                </a:lnTo>
                <a:close/>
              </a:path>
            </a:pathLst>
          </a:custGeom>
          <a:blipFill>
            <a:blip r:embed="rId4"/>
            <a:stretch>
              <a:fillRect l="-15563" t="-61150" r="-39982" b="-165261"/>
            </a:stretch>
          </a:blipFill>
        </p:spPr>
      </p:sp>
      <p:sp>
        <p:nvSpPr>
          <p:cNvPr id="11" name="Freeform 11"/>
          <p:cNvSpPr/>
          <p:nvPr/>
        </p:nvSpPr>
        <p:spPr>
          <a:xfrm>
            <a:off x="6849668" y="5433228"/>
            <a:ext cx="11438332" cy="4853772"/>
          </a:xfrm>
          <a:custGeom>
            <a:avLst/>
            <a:gdLst/>
            <a:ahLst/>
            <a:cxnLst/>
            <a:rect l="l" t="t" r="r" b="b"/>
            <a:pathLst>
              <a:path w="11438332" h="4853772">
                <a:moveTo>
                  <a:pt x="0" y="0"/>
                </a:moveTo>
                <a:lnTo>
                  <a:pt x="11438332" y="0"/>
                </a:lnTo>
                <a:lnTo>
                  <a:pt x="11438332" y="4853772"/>
                </a:lnTo>
                <a:lnTo>
                  <a:pt x="0" y="4853772"/>
                </a:lnTo>
                <a:lnTo>
                  <a:pt x="0" y="0"/>
                </a:lnTo>
                <a:close/>
              </a:path>
            </a:pathLst>
          </a:custGeom>
          <a:blipFill>
            <a:blip r:embed="rId5"/>
            <a:stretch>
              <a:fillRect r="-6305" b="-40720"/>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
        <p:nvSpPr>
          <p:cNvPr id="13" name="TextBox 13"/>
          <p:cNvSpPr txBox="1"/>
          <p:nvPr/>
        </p:nvSpPr>
        <p:spPr>
          <a:xfrm>
            <a:off x="669801" y="1774383"/>
            <a:ext cx="16361543" cy="846201"/>
          </a:xfrm>
          <a:prstGeom prst="rect">
            <a:avLst/>
          </a:prstGeom>
        </p:spPr>
        <p:txBody>
          <a:bodyPr lIns="0" tIns="0" rIns="0" bIns="0" rtlCol="0" anchor="t">
            <a:spAutoFit/>
          </a:bodyPr>
          <a:lstStyle/>
          <a:p>
            <a:pPr algn="l">
              <a:lnSpc>
                <a:spcPts val="3432"/>
              </a:lnSpc>
            </a:pPr>
            <a:r>
              <a:rPr lang="en-US" sz="2600" spc="-21">
                <a:solidFill>
                  <a:srgbClr val="0F0F0F"/>
                </a:solidFill>
                <a:latin typeface="Zen Maru Gothic"/>
              </a:rPr>
              <a:t>The implementation of the keylogger system allows for the discreet capture and recording of keystrokes on the target device, facilitating user activity monitoring and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963228" y="2747026"/>
            <a:ext cx="16361543" cy="5383911"/>
          </a:xfrm>
          <a:prstGeom prst="rect">
            <a:avLst/>
          </a:prstGeom>
        </p:spPr>
        <p:txBody>
          <a:bodyPr lIns="0" tIns="0" rIns="0" bIns="0" rtlCol="0" anchor="t">
            <a:spAutoFit/>
          </a:bodyPr>
          <a:lstStyle/>
          <a:p>
            <a:pPr algn="l">
              <a:lnSpc>
                <a:spcPts val="4751"/>
              </a:lnSpc>
            </a:pPr>
            <a:r>
              <a:rPr lang="en-US" sz="3599" spc="-29">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3213942"/>
            <a:ext cx="16361543" cy="4450080"/>
          </a:xfrm>
          <a:prstGeom prst="rect">
            <a:avLst/>
          </a:prstGeom>
        </p:spPr>
        <p:txBody>
          <a:bodyPr lIns="0" tIns="0" rIns="0" bIns="0" rtlCol="0" anchor="t">
            <a:spAutoFit/>
          </a:bodyPr>
          <a:lstStyle/>
          <a:p>
            <a:pPr marL="647700" lvl="1" indent="-323850" algn="l">
              <a:lnSpc>
                <a:spcPts val="3960"/>
              </a:lnSpc>
              <a:buAutoNum type="arabicPeriod"/>
            </a:pPr>
            <a:r>
              <a:rPr lang="en-US" sz="3000" spc="-24">
                <a:solidFill>
                  <a:srgbClr val="000000"/>
                </a:solidFill>
                <a:latin typeface="Zen Maru Gothic"/>
              </a:rPr>
              <a:t>Enhanced Logging: Capture additional data like mouse clicks and application usage.</a:t>
            </a:r>
          </a:p>
          <a:p>
            <a:pPr marL="647700" lvl="1" indent="-323850" algn="l">
              <a:lnSpc>
                <a:spcPts val="3960"/>
              </a:lnSpc>
              <a:buAutoNum type="arabicPeriod"/>
            </a:pPr>
            <a:r>
              <a:rPr lang="en-US" sz="3000" spc="-24">
                <a:solidFill>
                  <a:srgbClr val="000000"/>
                </a:solidFill>
                <a:latin typeface="Zen Maru Gothic"/>
              </a:rPr>
              <a:t>Remote Monitoring: Monitor user activity across devices from a central location.</a:t>
            </a:r>
          </a:p>
          <a:p>
            <a:pPr marL="647700" lvl="1" indent="-323850" algn="l">
              <a:lnSpc>
                <a:spcPts val="3960"/>
              </a:lnSpc>
              <a:buAutoNum type="arabicPeriod"/>
            </a:pPr>
            <a:r>
              <a:rPr lang="en-US" sz="3000" spc="-24">
                <a:solidFill>
                  <a:srgbClr val="000000"/>
                </a:solidFill>
                <a:latin typeface="Zen Maru Gothic"/>
              </a:rPr>
              <a:t>Anonymization: Protect privacy by anonymizing captured information.</a:t>
            </a:r>
          </a:p>
          <a:p>
            <a:pPr marL="647700" lvl="1" indent="-323850" algn="l">
              <a:lnSpc>
                <a:spcPts val="3960"/>
              </a:lnSpc>
              <a:buAutoNum type="arabicPeriod"/>
            </a:pPr>
            <a:r>
              <a:rPr lang="en-US" sz="3000" spc="-24">
                <a:solidFill>
                  <a:srgbClr val="000000"/>
                </a:solidFill>
                <a:latin typeface="Zen Maru Gothic"/>
              </a:rPr>
              <a:t>Behavior Analysis: Use AI to detect and prevent suspicious behavior.</a:t>
            </a:r>
          </a:p>
          <a:p>
            <a:pPr marL="647700" lvl="1" indent="-323850" algn="l">
              <a:lnSpc>
                <a:spcPts val="3960"/>
              </a:lnSpc>
              <a:buAutoNum type="arabicPeriod"/>
            </a:pPr>
            <a:r>
              <a:rPr lang="en-US" sz="3000" spc="-24">
                <a:solidFill>
                  <a:srgbClr val="000000"/>
                </a:solidFill>
                <a:latin typeface="Zen Maru Gothic"/>
              </a:rPr>
              <a:t>Real-time Alerts: Receive alerts for unauthorized activities.</a:t>
            </a:r>
          </a:p>
          <a:p>
            <a:pPr marL="647700" lvl="1" indent="-323850" algn="l">
              <a:lnSpc>
                <a:spcPts val="3960"/>
              </a:lnSpc>
              <a:buAutoNum type="arabicPeriod"/>
            </a:pPr>
            <a:r>
              <a:rPr lang="en-US" sz="3000" spc="-24">
                <a:solidFill>
                  <a:srgbClr val="000000"/>
                </a:solidFill>
                <a:latin typeface="Zen Maru Gothic"/>
              </a:rPr>
              <a:t>Cross-platform Support: Extend keylogging to various operating systems.</a:t>
            </a:r>
          </a:p>
          <a:p>
            <a:pPr marL="647700" lvl="1" indent="-323850" algn="l">
              <a:lnSpc>
                <a:spcPts val="3960"/>
              </a:lnSpc>
              <a:buAutoNum type="arabicPeriod"/>
            </a:pPr>
            <a:r>
              <a:rPr lang="en-US" sz="3000" spc="-24">
                <a:solidFill>
                  <a:srgbClr val="000000"/>
                </a:solidFill>
                <a:latin typeface="Zen Maru Gothic"/>
              </a:rPr>
              <a:t>User Authentication: Restrict keylogging to authorized users.</a:t>
            </a:r>
          </a:p>
          <a:p>
            <a:pPr marL="647700" lvl="1" indent="-323850" algn="l">
              <a:lnSpc>
                <a:spcPts val="3960"/>
              </a:lnSpc>
              <a:buAutoNum type="arabicPeriod"/>
            </a:pPr>
            <a:r>
              <a:rPr lang="en-US" sz="3000" spc="-24">
                <a:solidFill>
                  <a:srgbClr val="000000"/>
                </a:solidFill>
                <a:latin typeface="Zen Maru Gothic"/>
              </a:rPr>
              <a:t>Reporting: Generate detailed insights for compliance and auditing.</a:t>
            </a:r>
          </a:p>
          <a:p>
            <a:pPr marL="542925" lvl="1" indent="-271462" algn="l">
              <a:lnSpc>
                <a:spcPts val="3960"/>
              </a:lnSpc>
            </a:pPr>
            <a:endParaRPr lang="en-US" sz="3000" spc="-24">
              <a:solidFill>
                <a:srgbClr val="000000"/>
              </a:solidFill>
              <a:latin typeface="Zen Maru Gothic"/>
            </a:endParaRPr>
          </a:p>
        </p:txBody>
      </p:sp>
      <p:sp>
        <p:nvSpPr>
          <p:cNvPr id="10" name="TextBox 10"/>
          <p:cNvSpPr txBox="1"/>
          <p:nvPr/>
        </p:nvSpPr>
        <p:spPr>
          <a:xfrm>
            <a:off x="894945" y="1275286"/>
            <a:ext cx="16361544" cy="741426"/>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1052</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Bold</vt:lpstr>
      <vt:lpstr>Calibri</vt:lpstr>
      <vt:lpstr>TT Rounds Condensed</vt:lpstr>
      <vt:lpstr>Zen Maru Gothic</vt:lpstr>
      <vt:lpstr>Zen Maru Gothic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B Mathew</dc:creator>
  <cp:lastModifiedBy>Joel B Mathew</cp:lastModifiedBy>
  <cp:revision>1</cp:revision>
  <dcterms:modified xsi:type="dcterms:W3CDTF">2024-04-05T05:12:03Z</dcterms:modified>
</cp:coreProperties>
</file>