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Open Sans Bold" panose="020B0806030504020204" pitchFamily="34" charset="0"/>
      <p:regular r:id="rId26"/>
    </p:embeddedFont>
    <p:embeddedFont>
      <p:font typeface="Open Sans Light" panose="020B0606030504020204" pitchFamily="34" charset="0"/>
      <p:regular r:id="rId27"/>
    </p:embeddedFont>
    <p:embeddedFont>
      <p:font typeface="Poppins Ultra-Bold" pitchFamily="2"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108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1.fntdata"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2.fntdata"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arget="../media/image2.png" Type="http://schemas.openxmlformats.org/officeDocument/2006/relationships/image"/><Relationship Id="rId7" Target="../media/image17.jpe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6" Target="../media/image16.jpe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11.xml.rels><?xml version="1.0" encoding="UTF-8" standalone="yes" ?><Relationships xmlns="http://schemas.openxmlformats.org/package/2006/relationships"><Relationship Id="rId3" Target="../media/image2.png" Type="http://schemas.openxmlformats.org/officeDocument/2006/relationships/image"/><Relationship Id="rId7" Target="../media/image18.jpe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6" Target="../media/image16.jpe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12.xml.rels><?xml version="1.0" encoding="UTF-8" standalone="yes" ?><Relationships xmlns="http://schemas.openxmlformats.org/package/2006/relationships"><Relationship Id="rId3" Target="../media/image2.png" Type="http://schemas.openxmlformats.org/officeDocument/2006/relationships/image"/><Relationship Id="rId7" Target="../media/image19.jpe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6" Target="../media/image16.jpe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13.xml.rels><?xml version="1.0" encoding="UTF-8" standalone="yes" ?><Relationships xmlns="http://schemas.openxmlformats.org/package/2006/relationships"><Relationship Id="rId3" Target="../media/image2.png" Type="http://schemas.openxmlformats.org/officeDocument/2006/relationships/image"/><Relationship Id="rId7" Target="../media/image21.jpe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6" Target="../media/image20.jpe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14.xml.rels><?xml version="1.0" encoding="UTF-8" standalone="yes" ?><Relationships xmlns="http://schemas.openxmlformats.org/package/2006/relationships"><Relationship Id="rId8" Target="../media/image24.jpeg" Type="http://schemas.openxmlformats.org/officeDocument/2006/relationships/image"/><Relationship Id="rId3" Target="../media/image2.png" Type="http://schemas.openxmlformats.org/officeDocument/2006/relationships/image"/><Relationship Id="rId7" Target="../media/image23.jpe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6" Target="../media/image22.jpe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15.xml.rels><?xml version="1.0" encoding="UTF-8" standalone="yes" ?><Relationships xmlns="http://schemas.openxmlformats.org/package/2006/relationships"><Relationship Id="rId3" Target="../media/image2.png" Type="http://schemas.openxmlformats.org/officeDocument/2006/relationships/image"/><Relationship Id="rId7" Target="../media/image26.jpe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6" Target="../media/image25.jpe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16.xml.rels><?xml version="1.0" encoding="UTF-8" standalone="yes" ?><Relationships xmlns="http://schemas.openxmlformats.org/package/2006/relationships"><Relationship Id="rId3" Target="../media/image2.png" Type="http://schemas.openxmlformats.org/officeDocument/2006/relationships/image"/><Relationship Id="rId7" Target="../media/image27.jpe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6" Target="../media/image26.jpe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17.xml.rels><?xml version="1.0" encoding="UTF-8" standalone="yes" ?><Relationships xmlns="http://schemas.openxmlformats.org/package/2006/relationships"><Relationship Id="rId3" Target="../media/image2.png" Type="http://schemas.openxmlformats.org/officeDocument/2006/relationships/image"/><Relationship Id="rId7" Target="../media/image29.jpe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6" Target="../media/image28.jpe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18.xml.rels><?xml version="1.0" encoding="UTF-8" standalone="yes" ?><Relationships xmlns="http://schemas.openxmlformats.org/package/2006/relationships"><Relationship Id="rId3" Target="../media/image2.png" Type="http://schemas.openxmlformats.org/officeDocument/2006/relationships/image"/><Relationship Id="rId7" Target="../media/image30.jpe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6" Target="../media/image29.jpe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19.xml.rels><?xml version="1.0" encoding="UTF-8" standalone="yes" ?><Relationships xmlns="http://schemas.openxmlformats.org/package/2006/relationships"><Relationship Id="rId3" Target="../media/image2.png" Type="http://schemas.openxmlformats.org/officeDocument/2006/relationships/image"/><Relationship Id="rId7" Target="../media/image32.jpe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6" Target="../media/image31.jpe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arget="../media/image2.png" Type="http://schemas.openxmlformats.org/officeDocument/2006/relationships/image"/><Relationship Id="rId7" Target="../media/image33.jpe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6" Target="../media/image32.jpe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21.xml.rels><?xml version="1.0" encoding="UTF-8" standalone="yes" ?><Relationships xmlns="http://schemas.openxmlformats.org/package/2006/relationships"><Relationship Id="rId3" Target="../media/image2.png" Type="http://schemas.openxmlformats.org/officeDocument/2006/relationships/image"/><Relationship Id="rId7" Target="../media/image35.jpe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6" Target="../media/image34.jpe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2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ng" /><Relationship Id="rId1" Type="http://schemas.openxmlformats.org/officeDocument/2006/relationships/slideLayout" Target="../slideLayouts/slideLayout7.xml" /><Relationship Id="rId4" Type="http://schemas.openxmlformats.org/officeDocument/2006/relationships/image" Target="../media/image10.png" /></Relationships>
</file>

<file path=ppt/slides/_rels/slide2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ng" /><Relationship Id="rId1" Type="http://schemas.openxmlformats.org/officeDocument/2006/relationships/slideLayout" Target="../slideLayouts/slideLayout7.xml" /><Relationship Id="rId4" Type="http://schemas.openxmlformats.org/officeDocument/2006/relationships/image" Target="../media/image10.png" /></Relationships>
</file>

<file path=ppt/slides/_rels/slide2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7.xml" /><Relationship Id="rId4" Type="http://schemas.openxmlformats.org/officeDocument/2006/relationships/image" Target="../media/image8.svg" /></Relationships>
</file>

<file path=ppt/slides/_rels/slide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arget="../media/image2.png" Type="http://schemas.openxmlformats.org/officeDocument/2006/relationships/image"/><Relationship Id="rId7" Target="../media/image14.jpe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6" Target="../media/image13.jpe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8.xml.rels><?xml version="1.0" encoding="UTF-8" standalone="yes" ?><Relationships xmlns="http://schemas.openxmlformats.org/package/2006/relationships"><Relationship Id="rId3" Target="../media/image2.png" Type="http://schemas.openxmlformats.org/officeDocument/2006/relationships/image"/><Relationship Id="rId7" Target="../media/image14.jpe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6" Target="../media/image13.jpe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9.xml.rels><?xml version="1.0" encoding="UTF-8" standalone="yes" ?><Relationships xmlns="http://schemas.openxmlformats.org/package/2006/relationships"><Relationship Id="rId3" Target="../media/image2.png" Type="http://schemas.openxmlformats.org/officeDocument/2006/relationships/image"/><Relationship Id="rId7" Target="../media/image16.jpe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6" Target="../media/image15.jpe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4449769" y="5890276"/>
            <a:ext cx="6372405" cy="6736048"/>
          </a:xfrm>
          <a:custGeom>
            <a:avLst/>
            <a:gdLst/>
            <a:ahLst/>
            <a:cxnLst/>
            <a:rect l="l" t="t" r="r" b="b"/>
            <a:pathLst>
              <a:path w="6372405" h="6736048">
                <a:moveTo>
                  <a:pt x="0" y="0"/>
                </a:moveTo>
                <a:lnTo>
                  <a:pt x="6372405" y="0"/>
                </a:lnTo>
                <a:lnTo>
                  <a:pt x="6372405" y="6736048"/>
                </a:lnTo>
                <a:lnTo>
                  <a:pt x="0" y="6736048"/>
                </a:lnTo>
                <a:lnTo>
                  <a:pt x="0" y="0"/>
                </a:lnTo>
                <a:close/>
              </a:path>
            </a:pathLst>
          </a:custGeom>
          <a:blipFill>
            <a:blip r:embed="rId2"/>
            <a:stretch>
              <a:fillRect/>
            </a:stretch>
          </a:blipFill>
        </p:spPr>
      </p:sp>
      <p:sp>
        <p:nvSpPr>
          <p:cNvPr id="3" name="Freeform 3"/>
          <p:cNvSpPr/>
          <p:nvPr/>
        </p:nvSpPr>
        <p:spPr>
          <a:xfrm>
            <a:off x="12519929" y="-5085592"/>
            <a:ext cx="8302245" cy="8229600"/>
          </a:xfrm>
          <a:custGeom>
            <a:avLst/>
            <a:gdLst/>
            <a:ahLst/>
            <a:cxnLst/>
            <a:rect l="l" t="t" r="r" b="b"/>
            <a:pathLst>
              <a:path w="8302245" h="8229600">
                <a:moveTo>
                  <a:pt x="0" y="0"/>
                </a:moveTo>
                <a:lnTo>
                  <a:pt x="8302245" y="0"/>
                </a:lnTo>
                <a:lnTo>
                  <a:pt x="8302245" y="8229600"/>
                </a:lnTo>
                <a:lnTo>
                  <a:pt x="0" y="8229600"/>
                </a:lnTo>
                <a:lnTo>
                  <a:pt x="0" y="0"/>
                </a:lnTo>
                <a:close/>
              </a:path>
            </a:pathLst>
          </a:custGeom>
          <a:blipFill>
            <a:blip r:embed="rId3">
              <a:alphaModFix amt="15000"/>
            </a:blip>
            <a:stretch>
              <a:fillRect/>
            </a:stretch>
          </a:blipFill>
        </p:spPr>
      </p:sp>
      <p:sp>
        <p:nvSpPr>
          <p:cNvPr id="4" name="Freeform 4"/>
          <p:cNvSpPr/>
          <p:nvPr/>
        </p:nvSpPr>
        <p:spPr>
          <a:xfrm>
            <a:off x="-2139394" y="6548738"/>
            <a:ext cx="7458075" cy="8229600"/>
          </a:xfrm>
          <a:custGeom>
            <a:avLst/>
            <a:gdLst/>
            <a:ahLst/>
            <a:cxnLst/>
            <a:rect l="l" t="t" r="r" b="b"/>
            <a:pathLst>
              <a:path w="7458075" h="8229600">
                <a:moveTo>
                  <a:pt x="0" y="0"/>
                </a:moveTo>
                <a:lnTo>
                  <a:pt x="7458075" y="0"/>
                </a:lnTo>
                <a:lnTo>
                  <a:pt x="7458075" y="8229600"/>
                </a:lnTo>
                <a:lnTo>
                  <a:pt x="0" y="8229600"/>
                </a:lnTo>
                <a:lnTo>
                  <a:pt x="0" y="0"/>
                </a:lnTo>
                <a:close/>
              </a:path>
            </a:pathLst>
          </a:custGeom>
          <a:blipFill>
            <a:blip r:embed="rId4">
              <a:alphaModFix amt="12000"/>
            </a:blip>
            <a:stretch>
              <a:fillRect/>
            </a:stretch>
          </a:blipFill>
        </p:spPr>
      </p:sp>
      <p:sp>
        <p:nvSpPr>
          <p:cNvPr id="7" name="Freeform 7"/>
          <p:cNvSpPr/>
          <p:nvPr/>
        </p:nvSpPr>
        <p:spPr>
          <a:xfrm>
            <a:off x="-2178790" y="-2633451"/>
            <a:ext cx="6414979" cy="6781052"/>
          </a:xfrm>
          <a:custGeom>
            <a:avLst/>
            <a:gdLst/>
            <a:ahLst/>
            <a:cxnLst/>
            <a:rect l="l" t="t" r="r" b="b"/>
            <a:pathLst>
              <a:path w="6414979" h="6781052">
                <a:moveTo>
                  <a:pt x="0" y="0"/>
                </a:moveTo>
                <a:lnTo>
                  <a:pt x="6414980" y="0"/>
                </a:lnTo>
                <a:lnTo>
                  <a:pt x="6414980" y="6781052"/>
                </a:lnTo>
                <a:lnTo>
                  <a:pt x="0" y="6781052"/>
                </a:lnTo>
                <a:lnTo>
                  <a:pt x="0" y="0"/>
                </a:lnTo>
                <a:close/>
              </a:path>
            </a:pathLst>
          </a:custGeom>
          <a:blipFill>
            <a:blip r:embed="rId5"/>
            <a:stretch>
              <a:fillRect/>
            </a:stretch>
          </a:blipFill>
        </p:spPr>
      </p:sp>
      <p:sp>
        <p:nvSpPr>
          <p:cNvPr id="9" name="TextBox 9"/>
          <p:cNvSpPr txBox="1"/>
          <p:nvPr/>
        </p:nvSpPr>
        <p:spPr>
          <a:xfrm>
            <a:off x="2676177" y="2394380"/>
            <a:ext cx="12935647" cy="2095920"/>
          </a:xfrm>
          <a:prstGeom prst="rect">
            <a:avLst/>
          </a:prstGeom>
        </p:spPr>
        <p:txBody>
          <a:bodyPr lIns="0" tIns="0" rIns="0" bIns="0" rtlCol="0" anchor="t">
            <a:spAutoFit/>
          </a:bodyPr>
          <a:lstStyle/>
          <a:p>
            <a:pPr algn="ctr">
              <a:lnSpc>
                <a:spcPts val="16309"/>
              </a:lnSpc>
            </a:pPr>
            <a:r>
              <a:rPr lang="en-US" sz="11649">
                <a:solidFill>
                  <a:srgbClr val="5062C6"/>
                </a:solidFill>
                <a:latin typeface="Poppins Ultra-Bold"/>
              </a:rPr>
              <a:t>CORONA VIRUS</a:t>
            </a:r>
          </a:p>
        </p:txBody>
      </p:sp>
      <p:sp>
        <p:nvSpPr>
          <p:cNvPr id="10" name="TextBox 10"/>
          <p:cNvSpPr txBox="1"/>
          <p:nvPr/>
        </p:nvSpPr>
        <p:spPr>
          <a:xfrm>
            <a:off x="5768071" y="6614990"/>
            <a:ext cx="6751859" cy="71810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SQL Analysis</a:t>
            </a:r>
          </a:p>
        </p:txBody>
      </p:sp>
      <p:sp>
        <p:nvSpPr>
          <p:cNvPr id="11" name="TextBox 11"/>
          <p:cNvSpPr txBox="1"/>
          <p:nvPr/>
        </p:nvSpPr>
        <p:spPr>
          <a:xfrm>
            <a:off x="3535958" y="3759039"/>
            <a:ext cx="11216085" cy="2740112"/>
          </a:xfrm>
          <a:prstGeom prst="rect">
            <a:avLst/>
          </a:prstGeom>
        </p:spPr>
        <p:txBody>
          <a:bodyPr lIns="0" tIns="0" rIns="0" bIns="0" rtlCol="0" anchor="t">
            <a:spAutoFit/>
          </a:bodyPr>
          <a:lstStyle/>
          <a:p>
            <a:pPr algn="ctr">
              <a:lnSpc>
                <a:spcPts val="21300"/>
              </a:lnSpc>
            </a:pPr>
            <a:r>
              <a:rPr lang="en-US" sz="15214">
                <a:solidFill>
                  <a:srgbClr val="5062C6"/>
                </a:solidFill>
                <a:latin typeface="Poppins Ultra-Bold"/>
              </a:rPr>
              <a:t>ANALAYSIS</a:t>
            </a:r>
          </a:p>
        </p:txBody>
      </p:sp>
      <p:sp>
        <p:nvSpPr>
          <p:cNvPr id="12" name="TextBox 12"/>
          <p:cNvSpPr txBox="1"/>
          <p:nvPr/>
        </p:nvSpPr>
        <p:spPr>
          <a:xfrm>
            <a:off x="-584943" y="9221395"/>
            <a:ext cx="4821132" cy="71810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 Joel George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49769" y="5890276"/>
            <a:ext cx="6372405" cy="6736048"/>
          </a:xfrm>
          <a:custGeom>
            <a:avLst/>
            <a:gdLst/>
            <a:ahLst/>
            <a:cxnLst/>
            <a:rect l="l" t="t" r="r" b="b"/>
            <a:pathLst>
              <a:path w="6372405" h="6736048">
                <a:moveTo>
                  <a:pt x="0" y="0"/>
                </a:moveTo>
                <a:lnTo>
                  <a:pt x="6372405" y="0"/>
                </a:lnTo>
                <a:lnTo>
                  <a:pt x="6372405" y="6736048"/>
                </a:lnTo>
                <a:lnTo>
                  <a:pt x="0" y="6736048"/>
                </a:lnTo>
                <a:lnTo>
                  <a:pt x="0" y="0"/>
                </a:lnTo>
                <a:close/>
              </a:path>
            </a:pathLst>
          </a:custGeom>
          <a:blipFill>
            <a:blip r:embed="rId2"/>
            <a:stretch>
              <a:fillRect/>
            </a:stretch>
          </a:blipFill>
        </p:spPr>
      </p:sp>
      <p:sp>
        <p:nvSpPr>
          <p:cNvPr id="3" name="Freeform 3"/>
          <p:cNvSpPr/>
          <p:nvPr/>
        </p:nvSpPr>
        <p:spPr>
          <a:xfrm>
            <a:off x="12519929" y="-5085592"/>
            <a:ext cx="8302245" cy="8229600"/>
          </a:xfrm>
          <a:custGeom>
            <a:avLst/>
            <a:gdLst/>
            <a:ahLst/>
            <a:cxnLst/>
            <a:rect l="l" t="t" r="r" b="b"/>
            <a:pathLst>
              <a:path w="8302245" h="8229600">
                <a:moveTo>
                  <a:pt x="0" y="0"/>
                </a:moveTo>
                <a:lnTo>
                  <a:pt x="8302245" y="0"/>
                </a:lnTo>
                <a:lnTo>
                  <a:pt x="8302245" y="8229600"/>
                </a:lnTo>
                <a:lnTo>
                  <a:pt x="0" y="8229600"/>
                </a:lnTo>
                <a:lnTo>
                  <a:pt x="0" y="0"/>
                </a:lnTo>
                <a:close/>
              </a:path>
            </a:pathLst>
          </a:custGeom>
          <a:blipFill>
            <a:blip r:embed="rId3">
              <a:alphaModFix amt="15000"/>
            </a:blip>
            <a:stretch>
              <a:fillRect/>
            </a:stretch>
          </a:blipFill>
        </p:spPr>
      </p:sp>
      <p:sp>
        <p:nvSpPr>
          <p:cNvPr id="4" name="Freeform 4"/>
          <p:cNvSpPr/>
          <p:nvPr/>
        </p:nvSpPr>
        <p:spPr>
          <a:xfrm>
            <a:off x="-2139394" y="6548738"/>
            <a:ext cx="7458075" cy="8229600"/>
          </a:xfrm>
          <a:custGeom>
            <a:avLst/>
            <a:gdLst/>
            <a:ahLst/>
            <a:cxnLst/>
            <a:rect l="l" t="t" r="r" b="b"/>
            <a:pathLst>
              <a:path w="7458075" h="8229600">
                <a:moveTo>
                  <a:pt x="0" y="0"/>
                </a:moveTo>
                <a:lnTo>
                  <a:pt x="7458075" y="0"/>
                </a:lnTo>
                <a:lnTo>
                  <a:pt x="7458075" y="8229600"/>
                </a:lnTo>
                <a:lnTo>
                  <a:pt x="0" y="8229600"/>
                </a:lnTo>
                <a:lnTo>
                  <a:pt x="0" y="0"/>
                </a:lnTo>
                <a:close/>
              </a:path>
            </a:pathLst>
          </a:custGeom>
          <a:blipFill>
            <a:blip r:embed="rId4">
              <a:alphaModFix amt="12000"/>
            </a:blip>
            <a:stretch>
              <a:fillRect/>
            </a:stretch>
          </a:blipFill>
        </p:spPr>
      </p:sp>
      <p:sp>
        <p:nvSpPr>
          <p:cNvPr id="6" name="Freeform 6"/>
          <p:cNvSpPr/>
          <p:nvPr/>
        </p:nvSpPr>
        <p:spPr>
          <a:xfrm>
            <a:off x="-2178790" y="-2633451"/>
            <a:ext cx="6414979" cy="6781052"/>
          </a:xfrm>
          <a:custGeom>
            <a:avLst/>
            <a:gdLst/>
            <a:ahLst/>
            <a:cxnLst/>
            <a:rect l="l" t="t" r="r" b="b"/>
            <a:pathLst>
              <a:path w="6414979" h="6781052">
                <a:moveTo>
                  <a:pt x="0" y="0"/>
                </a:moveTo>
                <a:lnTo>
                  <a:pt x="6414980" y="0"/>
                </a:lnTo>
                <a:lnTo>
                  <a:pt x="6414980" y="6781052"/>
                </a:lnTo>
                <a:lnTo>
                  <a:pt x="0" y="6781052"/>
                </a:lnTo>
                <a:lnTo>
                  <a:pt x="0" y="0"/>
                </a:lnTo>
                <a:close/>
              </a:path>
            </a:pathLst>
          </a:custGeom>
          <a:blipFill>
            <a:blip r:embed="rId5"/>
            <a:stretch>
              <a:fillRect/>
            </a:stretch>
          </a:blipFill>
        </p:spPr>
      </p:sp>
      <p:sp>
        <p:nvSpPr>
          <p:cNvPr id="7" name="Freeform 7"/>
          <p:cNvSpPr/>
          <p:nvPr/>
        </p:nvSpPr>
        <p:spPr>
          <a:xfrm>
            <a:off x="2985761" y="2711688"/>
            <a:ext cx="12316479" cy="2570265"/>
          </a:xfrm>
          <a:custGeom>
            <a:avLst/>
            <a:gdLst/>
            <a:ahLst/>
            <a:cxnLst/>
            <a:rect l="l" t="t" r="r" b="b"/>
            <a:pathLst>
              <a:path w="12316479" h="2570265">
                <a:moveTo>
                  <a:pt x="0" y="0"/>
                </a:moveTo>
                <a:lnTo>
                  <a:pt x="12316478" y="0"/>
                </a:lnTo>
                <a:lnTo>
                  <a:pt x="12316478" y="2570265"/>
                </a:lnTo>
                <a:lnTo>
                  <a:pt x="0" y="2570265"/>
                </a:lnTo>
                <a:lnTo>
                  <a:pt x="0" y="0"/>
                </a:lnTo>
                <a:close/>
              </a:path>
            </a:pathLst>
          </a:custGeom>
          <a:blipFill>
            <a:blip r:embed="rId6"/>
            <a:stretch>
              <a:fillRect t="-24108" r="-75449" b="-184010"/>
            </a:stretch>
          </a:blipFill>
          <a:ln>
            <a:solidFill>
              <a:schemeClr val="tx1"/>
            </a:solidFill>
          </a:ln>
        </p:spPr>
      </p:sp>
      <p:sp>
        <p:nvSpPr>
          <p:cNvPr id="8" name="Freeform 8"/>
          <p:cNvSpPr/>
          <p:nvPr/>
        </p:nvSpPr>
        <p:spPr>
          <a:xfrm>
            <a:off x="2985761" y="5510481"/>
            <a:ext cx="12316479" cy="1785585"/>
          </a:xfrm>
          <a:custGeom>
            <a:avLst/>
            <a:gdLst/>
            <a:ahLst/>
            <a:cxnLst/>
            <a:rect l="l" t="t" r="r" b="b"/>
            <a:pathLst>
              <a:path w="12316479" h="1785585">
                <a:moveTo>
                  <a:pt x="0" y="0"/>
                </a:moveTo>
                <a:lnTo>
                  <a:pt x="12316478" y="0"/>
                </a:lnTo>
                <a:lnTo>
                  <a:pt x="12316478" y="1785585"/>
                </a:lnTo>
                <a:lnTo>
                  <a:pt x="0" y="1785585"/>
                </a:lnTo>
                <a:lnTo>
                  <a:pt x="0" y="0"/>
                </a:lnTo>
                <a:close/>
              </a:path>
            </a:pathLst>
          </a:custGeom>
          <a:blipFill>
            <a:blip r:embed="rId7"/>
            <a:stretch>
              <a:fillRect/>
            </a:stretch>
          </a:blipFill>
          <a:ln>
            <a:solidFill>
              <a:schemeClr val="tx1"/>
            </a:solidFill>
          </a:ln>
        </p:spPr>
      </p:sp>
      <p:sp>
        <p:nvSpPr>
          <p:cNvPr id="9" name="TextBox 9"/>
          <p:cNvSpPr txBox="1"/>
          <p:nvPr/>
        </p:nvSpPr>
        <p:spPr>
          <a:xfrm>
            <a:off x="4575615" y="612498"/>
            <a:ext cx="9136770" cy="71810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START DATE &amp; END DATE</a:t>
            </a:r>
          </a:p>
        </p:txBody>
      </p:sp>
      <p:sp>
        <p:nvSpPr>
          <p:cNvPr id="10" name="TextBox 10"/>
          <p:cNvSpPr txBox="1"/>
          <p:nvPr/>
        </p:nvSpPr>
        <p:spPr>
          <a:xfrm>
            <a:off x="10045234" y="8152112"/>
            <a:ext cx="4404535" cy="480134"/>
          </a:xfrm>
          <a:prstGeom prst="rect">
            <a:avLst/>
          </a:prstGeom>
        </p:spPr>
        <p:txBody>
          <a:bodyPr lIns="0" tIns="0" rIns="0" bIns="0" rtlCol="0" anchor="t">
            <a:spAutoFit/>
          </a:bodyPr>
          <a:lstStyle/>
          <a:p>
            <a:pPr algn="l">
              <a:lnSpc>
                <a:spcPts val="3985"/>
              </a:lnSpc>
            </a:pPr>
            <a:r>
              <a:rPr lang="en-US" sz="2847">
                <a:solidFill>
                  <a:srgbClr val="5062C6"/>
                </a:solidFill>
                <a:latin typeface="Open Sans Bold"/>
              </a:rPr>
              <a:t>End Date: 13/06/2021</a:t>
            </a:r>
          </a:p>
        </p:txBody>
      </p:sp>
      <p:sp>
        <p:nvSpPr>
          <p:cNvPr id="11" name="TextBox 11"/>
          <p:cNvSpPr txBox="1"/>
          <p:nvPr/>
        </p:nvSpPr>
        <p:spPr>
          <a:xfrm>
            <a:off x="2985761" y="8152112"/>
            <a:ext cx="4404535" cy="480134"/>
          </a:xfrm>
          <a:prstGeom prst="rect">
            <a:avLst/>
          </a:prstGeom>
        </p:spPr>
        <p:txBody>
          <a:bodyPr lIns="0" tIns="0" rIns="0" bIns="0" rtlCol="0" anchor="t">
            <a:spAutoFit/>
          </a:bodyPr>
          <a:lstStyle/>
          <a:p>
            <a:pPr algn="l">
              <a:lnSpc>
                <a:spcPts val="3985"/>
              </a:lnSpc>
            </a:pPr>
            <a:r>
              <a:rPr lang="en-US" sz="2847">
                <a:solidFill>
                  <a:srgbClr val="5062C6"/>
                </a:solidFill>
                <a:latin typeface="Open Sans Bold"/>
              </a:rPr>
              <a:t>Start Date: 22/01/2020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49769" y="5890276"/>
            <a:ext cx="6372405" cy="6736048"/>
          </a:xfrm>
          <a:custGeom>
            <a:avLst/>
            <a:gdLst/>
            <a:ahLst/>
            <a:cxnLst/>
            <a:rect l="l" t="t" r="r" b="b"/>
            <a:pathLst>
              <a:path w="6372405" h="6736048">
                <a:moveTo>
                  <a:pt x="0" y="0"/>
                </a:moveTo>
                <a:lnTo>
                  <a:pt x="6372405" y="0"/>
                </a:lnTo>
                <a:lnTo>
                  <a:pt x="6372405" y="6736048"/>
                </a:lnTo>
                <a:lnTo>
                  <a:pt x="0" y="6736048"/>
                </a:lnTo>
                <a:lnTo>
                  <a:pt x="0" y="0"/>
                </a:lnTo>
                <a:close/>
              </a:path>
            </a:pathLst>
          </a:custGeom>
          <a:blipFill>
            <a:blip r:embed="rId2"/>
            <a:stretch>
              <a:fillRect/>
            </a:stretch>
          </a:blipFill>
        </p:spPr>
      </p:sp>
      <p:sp>
        <p:nvSpPr>
          <p:cNvPr id="3" name="Freeform 3"/>
          <p:cNvSpPr/>
          <p:nvPr/>
        </p:nvSpPr>
        <p:spPr>
          <a:xfrm>
            <a:off x="12519929" y="-5085592"/>
            <a:ext cx="8302245" cy="8229600"/>
          </a:xfrm>
          <a:custGeom>
            <a:avLst/>
            <a:gdLst/>
            <a:ahLst/>
            <a:cxnLst/>
            <a:rect l="l" t="t" r="r" b="b"/>
            <a:pathLst>
              <a:path w="8302245" h="8229600">
                <a:moveTo>
                  <a:pt x="0" y="0"/>
                </a:moveTo>
                <a:lnTo>
                  <a:pt x="8302245" y="0"/>
                </a:lnTo>
                <a:lnTo>
                  <a:pt x="8302245" y="8229600"/>
                </a:lnTo>
                <a:lnTo>
                  <a:pt x="0" y="8229600"/>
                </a:lnTo>
                <a:lnTo>
                  <a:pt x="0" y="0"/>
                </a:lnTo>
                <a:close/>
              </a:path>
            </a:pathLst>
          </a:custGeom>
          <a:blipFill>
            <a:blip r:embed="rId3">
              <a:alphaModFix amt="15000"/>
            </a:blip>
            <a:stretch>
              <a:fillRect/>
            </a:stretch>
          </a:blipFill>
        </p:spPr>
      </p:sp>
      <p:sp>
        <p:nvSpPr>
          <p:cNvPr id="4" name="Freeform 4"/>
          <p:cNvSpPr/>
          <p:nvPr/>
        </p:nvSpPr>
        <p:spPr>
          <a:xfrm>
            <a:off x="-2139394" y="6548738"/>
            <a:ext cx="7458075" cy="8229600"/>
          </a:xfrm>
          <a:custGeom>
            <a:avLst/>
            <a:gdLst/>
            <a:ahLst/>
            <a:cxnLst/>
            <a:rect l="l" t="t" r="r" b="b"/>
            <a:pathLst>
              <a:path w="7458075" h="8229600">
                <a:moveTo>
                  <a:pt x="0" y="0"/>
                </a:moveTo>
                <a:lnTo>
                  <a:pt x="7458075" y="0"/>
                </a:lnTo>
                <a:lnTo>
                  <a:pt x="7458075" y="8229600"/>
                </a:lnTo>
                <a:lnTo>
                  <a:pt x="0" y="8229600"/>
                </a:lnTo>
                <a:lnTo>
                  <a:pt x="0" y="0"/>
                </a:lnTo>
                <a:close/>
              </a:path>
            </a:pathLst>
          </a:custGeom>
          <a:blipFill>
            <a:blip r:embed="rId4">
              <a:alphaModFix amt="12000"/>
            </a:blip>
            <a:stretch>
              <a:fillRect/>
            </a:stretch>
          </a:blipFill>
        </p:spPr>
      </p:sp>
      <p:sp>
        <p:nvSpPr>
          <p:cNvPr id="6" name="Freeform 6"/>
          <p:cNvSpPr/>
          <p:nvPr/>
        </p:nvSpPr>
        <p:spPr>
          <a:xfrm>
            <a:off x="-2178790" y="-2633451"/>
            <a:ext cx="6414979" cy="6781052"/>
          </a:xfrm>
          <a:custGeom>
            <a:avLst/>
            <a:gdLst/>
            <a:ahLst/>
            <a:cxnLst/>
            <a:rect l="l" t="t" r="r" b="b"/>
            <a:pathLst>
              <a:path w="6414979" h="6781052">
                <a:moveTo>
                  <a:pt x="0" y="0"/>
                </a:moveTo>
                <a:lnTo>
                  <a:pt x="6414980" y="0"/>
                </a:lnTo>
                <a:lnTo>
                  <a:pt x="6414980" y="6781052"/>
                </a:lnTo>
                <a:lnTo>
                  <a:pt x="0" y="6781052"/>
                </a:lnTo>
                <a:lnTo>
                  <a:pt x="0" y="0"/>
                </a:lnTo>
                <a:close/>
              </a:path>
            </a:pathLst>
          </a:custGeom>
          <a:blipFill>
            <a:blip r:embed="rId5"/>
            <a:stretch>
              <a:fillRect/>
            </a:stretch>
          </a:blipFill>
        </p:spPr>
      </p:sp>
      <p:sp>
        <p:nvSpPr>
          <p:cNvPr id="7" name="Freeform 7"/>
          <p:cNvSpPr/>
          <p:nvPr/>
        </p:nvSpPr>
        <p:spPr>
          <a:xfrm>
            <a:off x="160466" y="3136259"/>
            <a:ext cx="17967067" cy="612863"/>
          </a:xfrm>
          <a:custGeom>
            <a:avLst/>
            <a:gdLst/>
            <a:ahLst/>
            <a:cxnLst/>
            <a:rect l="l" t="t" r="r" b="b"/>
            <a:pathLst>
              <a:path w="17967067" h="612863">
                <a:moveTo>
                  <a:pt x="0" y="0"/>
                </a:moveTo>
                <a:lnTo>
                  <a:pt x="17967068" y="0"/>
                </a:lnTo>
                <a:lnTo>
                  <a:pt x="17967068" y="612863"/>
                </a:lnTo>
                <a:lnTo>
                  <a:pt x="0" y="612863"/>
                </a:lnTo>
                <a:lnTo>
                  <a:pt x="0" y="0"/>
                </a:lnTo>
                <a:close/>
              </a:path>
            </a:pathLst>
          </a:custGeom>
          <a:blipFill>
            <a:blip r:embed="rId6"/>
            <a:stretch>
              <a:fillRect t="-423050" r="-1504" b="-567529"/>
            </a:stretch>
          </a:blipFill>
          <a:ln>
            <a:solidFill>
              <a:schemeClr val="tx1"/>
            </a:solidFill>
          </a:ln>
        </p:spPr>
      </p:sp>
      <p:sp>
        <p:nvSpPr>
          <p:cNvPr id="8" name="Freeform 8"/>
          <p:cNvSpPr/>
          <p:nvPr/>
        </p:nvSpPr>
        <p:spPr>
          <a:xfrm>
            <a:off x="2227044" y="4147601"/>
            <a:ext cx="13833912" cy="1947163"/>
          </a:xfrm>
          <a:custGeom>
            <a:avLst/>
            <a:gdLst/>
            <a:ahLst/>
            <a:cxnLst/>
            <a:rect l="l" t="t" r="r" b="b"/>
            <a:pathLst>
              <a:path w="13833912" h="1947163">
                <a:moveTo>
                  <a:pt x="0" y="0"/>
                </a:moveTo>
                <a:lnTo>
                  <a:pt x="13833912" y="0"/>
                </a:lnTo>
                <a:lnTo>
                  <a:pt x="13833912" y="1947163"/>
                </a:lnTo>
                <a:lnTo>
                  <a:pt x="0" y="1947163"/>
                </a:lnTo>
                <a:lnTo>
                  <a:pt x="0" y="0"/>
                </a:lnTo>
                <a:close/>
              </a:path>
            </a:pathLst>
          </a:custGeom>
          <a:blipFill>
            <a:blip r:embed="rId7"/>
            <a:stretch>
              <a:fillRect/>
            </a:stretch>
          </a:blipFill>
          <a:ln>
            <a:solidFill>
              <a:schemeClr val="tx1"/>
            </a:solidFill>
          </a:ln>
        </p:spPr>
      </p:sp>
      <p:sp>
        <p:nvSpPr>
          <p:cNvPr id="9" name="TextBox 9"/>
          <p:cNvSpPr txBox="1"/>
          <p:nvPr/>
        </p:nvSpPr>
        <p:spPr>
          <a:xfrm>
            <a:off x="4206923" y="642775"/>
            <a:ext cx="9874154" cy="71810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NUMBER OF MONTHS IN THE DATASET</a:t>
            </a:r>
          </a:p>
        </p:txBody>
      </p:sp>
      <p:sp>
        <p:nvSpPr>
          <p:cNvPr id="10" name="TextBox 10"/>
          <p:cNvSpPr txBox="1"/>
          <p:nvPr/>
        </p:nvSpPr>
        <p:spPr>
          <a:xfrm>
            <a:off x="7372445" y="7263113"/>
            <a:ext cx="3543111" cy="480134"/>
          </a:xfrm>
          <a:prstGeom prst="rect">
            <a:avLst/>
          </a:prstGeom>
        </p:spPr>
        <p:txBody>
          <a:bodyPr lIns="0" tIns="0" rIns="0" bIns="0" rtlCol="0" anchor="t">
            <a:spAutoFit/>
          </a:bodyPr>
          <a:lstStyle/>
          <a:p>
            <a:pPr algn="l">
              <a:lnSpc>
                <a:spcPts val="3985"/>
              </a:lnSpc>
            </a:pPr>
            <a:r>
              <a:rPr lang="en-US" sz="2847">
                <a:solidFill>
                  <a:srgbClr val="5062C6"/>
                </a:solidFill>
                <a:latin typeface="Open Sans Bold"/>
              </a:rPr>
              <a:t>TOTAL : Months 18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49769" y="5890276"/>
            <a:ext cx="6372405" cy="6736048"/>
          </a:xfrm>
          <a:custGeom>
            <a:avLst/>
            <a:gdLst/>
            <a:ahLst/>
            <a:cxnLst/>
            <a:rect l="l" t="t" r="r" b="b"/>
            <a:pathLst>
              <a:path w="6372405" h="6736048">
                <a:moveTo>
                  <a:pt x="0" y="0"/>
                </a:moveTo>
                <a:lnTo>
                  <a:pt x="6372405" y="0"/>
                </a:lnTo>
                <a:lnTo>
                  <a:pt x="6372405" y="6736048"/>
                </a:lnTo>
                <a:lnTo>
                  <a:pt x="0" y="6736048"/>
                </a:lnTo>
                <a:lnTo>
                  <a:pt x="0" y="0"/>
                </a:lnTo>
                <a:close/>
              </a:path>
            </a:pathLst>
          </a:custGeom>
          <a:blipFill>
            <a:blip r:embed="rId2"/>
            <a:stretch>
              <a:fillRect/>
            </a:stretch>
          </a:blipFill>
        </p:spPr>
      </p:sp>
      <p:sp>
        <p:nvSpPr>
          <p:cNvPr id="3" name="Freeform 3"/>
          <p:cNvSpPr/>
          <p:nvPr/>
        </p:nvSpPr>
        <p:spPr>
          <a:xfrm>
            <a:off x="12519929" y="-5085592"/>
            <a:ext cx="8302245" cy="8229600"/>
          </a:xfrm>
          <a:custGeom>
            <a:avLst/>
            <a:gdLst/>
            <a:ahLst/>
            <a:cxnLst/>
            <a:rect l="l" t="t" r="r" b="b"/>
            <a:pathLst>
              <a:path w="8302245" h="8229600">
                <a:moveTo>
                  <a:pt x="0" y="0"/>
                </a:moveTo>
                <a:lnTo>
                  <a:pt x="8302245" y="0"/>
                </a:lnTo>
                <a:lnTo>
                  <a:pt x="8302245" y="8229600"/>
                </a:lnTo>
                <a:lnTo>
                  <a:pt x="0" y="8229600"/>
                </a:lnTo>
                <a:lnTo>
                  <a:pt x="0" y="0"/>
                </a:lnTo>
                <a:close/>
              </a:path>
            </a:pathLst>
          </a:custGeom>
          <a:blipFill>
            <a:blip r:embed="rId3">
              <a:alphaModFix amt="15000"/>
            </a:blip>
            <a:stretch>
              <a:fillRect/>
            </a:stretch>
          </a:blipFill>
        </p:spPr>
      </p:sp>
      <p:sp>
        <p:nvSpPr>
          <p:cNvPr id="4" name="Freeform 4"/>
          <p:cNvSpPr/>
          <p:nvPr/>
        </p:nvSpPr>
        <p:spPr>
          <a:xfrm>
            <a:off x="-2139394" y="6548738"/>
            <a:ext cx="7458075" cy="8229600"/>
          </a:xfrm>
          <a:custGeom>
            <a:avLst/>
            <a:gdLst/>
            <a:ahLst/>
            <a:cxnLst/>
            <a:rect l="l" t="t" r="r" b="b"/>
            <a:pathLst>
              <a:path w="7458075" h="8229600">
                <a:moveTo>
                  <a:pt x="0" y="0"/>
                </a:moveTo>
                <a:lnTo>
                  <a:pt x="7458075" y="0"/>
                </a:lnTo>
                <a:lnTo>
                  <a:pt x="7458075" y="8229600"/>
                </a:lnTo>
                <a:lnTo>
                  <a:pt x="0" y="8229600"/>
                </a:lnTo>
                <a:lnTo>
                  <a:pt x="0" y="0"/>
                </a:lnTo>
                <a:close/>
              </a:path>
            </a:pathLst>
          </a:custGeom>
          <a:blipFill>
            <a:blip r:embed="rId4">
              <a:alphaModFix amt="12000"/>
            </a:blip>
            <a:stretch>
              <a:fillRect/>
            </a:stretch>
          </a:blipFill>
        </p:spPr>
      </p:sp>
      <p:sp>
        <p:nvSpPr>
          <p:cNvPr id="6" name="Freeform 6"/>
          <p:cNvSpPr/>
          <p:nvPr/>
        </p:nvSpPr>
        <p:spPr>
          <a:xfrm>
            <a:off x="-2178790" y="-2633451"/>
            <a:ext cx="6414979" cy="6781052"/>
          </a:xfrm>
          <a:custGeom>
            <a:avLst/>
            <a:gdLst/>
            <a:ahLst/>
            <a:cxnLst/>
            <a:rect l="l" t="t" r="r" b="b"/>
            <a:pathLst>
              <a:path w="6414979" h="6781052">
                <a:moveTo>
                  <a:pt x="0" y="0"/>
                </a:moveTo>
                <a:lnTo>
                  <a:pt x="6414980" y="0"/>
                </a:lnTo>
                <a:lnTo>
                  <a:pt x="6414980" y="6781052"/>
                </a:lnTo>
                <a:lnTo>
                  <a:pt x="0" y="6781052"/>
                </a:lnTo>
                <a:lnTo>
                  <a:pt x="0" y="0"/>
                </a:lnTo>
                <a:close/>
              </a:path>
            </a:pathLst>
          </a:custGeom>
          <a:blipFill>
            <a:blip r:embed="rId5"/>
            <a:stretch>
              <a:fillRect/>
            </a:stretch>
          </a:blipFill>
        </p:spPr>
      </p:sp>
      <p:sp>
        <p:nvSpPr>
          <p:cNvPr id="7" name="Freeform 7"/>
          <p:cNvSpPr/>
          <p:nvPr/>
        </p:nvSpPr>
        <p:spPr>
          <a:xfrm>
            <a:off x="318879" y="4038651"/>
            <a:ext cx="8291821" cy="3703249"/>
          </a:xfrm>
          <a:custGeom>
            <a:avLst/>
            <a:gdLst/>
            <a:ahLst/>
            <a:cxnLst/>
            <a:rect l="l" t="t" r="r" b="b"/>
            <a:pathLst>
              <a:path w="8291821" h="3703249">
                <a:moveTo>
                  <a:pt x="0" y="0"/>
                </a:moveTo>
                <a:lnTo>
                  <a:pt x="8291821" y="0"/>
                </a:lnTo>
                <a:lnTo>
                  <a:pt x="8291821" y="3703249"/>
                </a:lnTo>
                <a:lnTo>
                  <a:pt x="0" y="3703249"/>
                </a:lnTo>
                <a:lnTo>
                  <a:pt x="0" y="0"/>
                </a:lnTo>
                <a:close/>
              </a:path>
            </a:pathLst>
          </a:custGeom>
          <a:blipFill>
            <a:blip r:embed="rId6"/>
            <a:stretch>
              <a:fillRect l="-8366" t="-85780" r="-118032"/>
            </a:stretch>
          </a:blipFill>
          <a:ln>
            <a:solidFill>
              <a:schemeClr val="tx1"/>
            </a:solidFill>
          </a:ln>
        </p:spPr>
      </p:sp>
      <p:sp>
        <p:nvSpPr>
          <p:cNvPr id="8" name="Freeform 8"/>
          <p:cNvSpPr/>
          <p:nvPr/>
        </p:nvSpPr>
        <p:spPr>
          <a:xfrm>
            <a:off x="8905975" y="2679951"/>
            <a:ext cx="8739621" cy="6420650"/>
          </a:xfrm>
          <a:custGeom>
            <a:avLst/>
            <a:gdLst/>
            <a:ahLst/>
            <a:cxnLst/>
            <a:rect l="l" t="t" r="r" b="b"/>
            <a:pathLst>
              <a:path w="8739621" h="6420650">
                <a:moveTo>
                  <a:pt x="0" y="0"/>
                </a:moveTo>
                <a:lnTo>
                  <a:pt x="8739622" y="0"/>
                </a:lnTo>
                <a:lnTo>
                  <a:pt x="8739622" y="6420650"/>
                </a:lnTo>
                <a:lnTo>
                  <a:pt x="0" y="6420650"/>
                </a:lnTo>
                <a:lnTo>
                  <a:pt x="0" y="0"/>
                </a:lnTo>
                <a:close/>
              </a:path>
            </a:pathLst>
          </a:custGeom>
          <a:blipFill>
            <a:blip r:embed="rId7"/>
            <a:stretch>
              <a:fillRect/>
            </a:stretch>
          </a:blipFill>
          <a:ln>
            <a:solidFill>
              <a:schemeClr val="tx1"/>
            </a:solidFill>
          </a:ln>
        </p:spPr>
      </p:sp>
      <p:sp>
        <p:nvSpPr>
          <p:cNvPr id="9" name="TextBox 9"/>
          <p:cNvSpPr txBox="1"/>
          <p:nvPr/>
        </p:nvSpPr>
        <p:spPr>
          <a:xfrm>
            <a:off x="3597323" y="642775"/>
            <a:ext cx="11093354" cy="142295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MONTHLY AVERAGE FOR CONFIRMED, DEATHS &amp; RECOVERED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49769" y="5890276"/>
            <a:ext cx="6372405" cy="6736048"/>
          </a:xfrm>
          <a:custGeom>
            <a:avLst/>
            <a:gdLst/>
            <a:ahLst/>
            <a:cxnLst/>
            <a:rect l="l" t="t" r="r" b="b"/>
            <a:pathLst>
              <a:path w="6372405" h="6736048">
                <a:moveTo>
                  <a:pt x="0" y="0"/>
                </a:moveTo>
                <a:lnTo>
                  <a:pt x="6372405" y="0"/>
                </a:lnTo>
                <a:lnTo>
                  <a:pt x="6372405" y="6736048"/>
                </a:lnTo>
                <a:lnTo>
                  <a:pt x="0" y="6736048"/>
                </a:lnTo>
                <a:lnTo>
                  <a:pt x="0" y="0"/>
                </a:lnTo>
                <a:close/>
              </a:path>
            </a:pathLst>
          </a:custGeom>
          <a:blipFill>
            <a:blip r:embed="rId2"/>
            <a:stretch>
              <a:fillRect/>
            </a:stretch>
          </a:blipFill>
        </p:spPr>
      </p:sp>
      <p:sp>
        <p:nvSpPr>
          <p:cNvPr id="3" name="Freeform 3"/>
          <p:cNvSpPr/>
          <p:nvPr/>
        </p:nvSpPr>
        <p:spPr>
          <a:xfrm>
            <a:off x="12519929" y="-5085592"/>
            <a:ext cx="8302245" cy="8229600"/>
          </a:xfrm>
          <a:custGeom>
            <a:avLst/>
            <a:gdLst/>
            <a:ahLst/>
            <a:cxnLst/>
            <a:rect l="l" t="t" r="r" b="b"/>
            <a:pathLst>
              <a:path w="8302245" h="8229600">
                <a:moveTo>
                  <a:pt x="0" y="0"/>
                </a:moveTo>
                <a:lnTo>
                  <a:pt x="8302245" y="0"/>
                </a:lnTo>
                <a:lnTo>
                  <a:pt x="8302245" y="8229600"/>
                </a:lnTo>
                <a:lnTo>
                  <a:pt x="0" y="8229600"/>
                </a:lnTo>
                <a:lnTo>
                  <a:pt x="0" y="0"/>
                </a:lnTo>
                <a:close/>
              </a:path>
            </a:pathLst>
          </a:custGeom>
          <a:blipFill>
            <a:blip r:embed="rId3">
              <a:alphaModFix amt="15000"/>
            </a:blip>
            <a:stretch>
              <a:fillRect/>
            </a:stretch>
          </a:blipFill>
        </p:spPr>
      </p:sp>
      <p:sp>
        <p:nvSpPr>
          <p:cNvPr id="4" name="Freeform 4"/>
          <p:cNvSpPr/>
          <p:nvPr/>
        </p:nvSpPr>
        <p:spPr>
          <a:xfrm>
            <a:off x="-2139394" y="6548738"/>
            <a:ext cx="7458075" cy="8229600"/>
          </a:xfrm>
          <a:custGeom>
            <a:avLst/>
            <a:gdLst/>
            <a:ahLst/>
            <a:cxnLst/>
            <a:rect l="l" t="t" r="r" b="b"/>
            <a:pathLst>
              <a:path w="7458075" h="8229600">
                <a:moveTo>
                  <a:pt x="0" y="0"/>
                </a:moveTo>
                <a:lnTo>
                  <a:pt x="7458075" y="0"/>
                </a:lnTo>
                <a:lnTo>
                  <a:pt x="7458075" y="8229600"/>
                </a:lnTo>
                <a:lnTo>
                  <a:pt x="0" y="8229600"/>
                </a:lnTo>
                <a:lnTo>
                  <a:pt x="0" y="0"/>
                </a:lnTo>
                <a:close/>
              </a:path>
            </a:pathLst>
          </a:custGeom>
          <a:blipFill>
            <a:blip r:embed="rId4">
              <a:alphaModFix amt="12000"/>
            </a:blip>
            <a:stretch>
              <a:fillRect/>
            </a:stretch>
          </a:blipFill>
        </p:spPr>
      </p:sp>
      <p:sp>
        <p:nvSpPr>
          <p:cNvPr id="6" name="Freeform 6"/>
          <p:cNvSpPr/>
          <p:nvPr/>
        </p:nvSpPr>
        <p:spPr>
          <a:xfrm>
            <a:off x="-2178790" y="-2633451"/>
            <a:ext cx="6414979" cy="6781052"/>
          </a:xfrm>
          <a:custGeom>
            <a:avLst/>
            <a:gdLst/>
            <a:ahLst/>
            <a:cxnLst/>
            <a:rect l="l" t="t" r="r" b="b"/>
            <a:pathLst>
              <a:path w="6414979" h="6781052">
                <a:moveTo>
                  <a:pt x="0" y="0"/>
                </a:moveTo>
                <a:lnTo>
                  <a:pt x="6414980" y="0"/>
                </a:lnTo>
                <a:lnTo>
                  <a:pt x="6414980" y="6781052"/>
                </a:lnTo>
                <a:lnTo>
                  <a:pt x="0" y="6781052"/>
                </a:lnTo>
                <a:lnTo>
                  <a:pt x="0" y="0"/>
                </a:lnTo>
                <a:close/>
              </a:path>
            </a:pathLst>
          </a:custGeom>
          <a:blipFill>
            <a:blip r:embed="rId5"/>
            <a:stretch>
              <a:fillRect/>
            </a:stretch>
          </a:blipFill>
        </p:spPr>
      </p:sp>
      <p:sp>
        <p:nvSpPr>
          <p:cNvPr id="7" name="Freeform 7"/>
          <p:cNvSpPr/>
          <p:nvPr/>
        </p:nvSpPr>
        <p:spPr>
          <a:xfrm>
            <a:off x="3795698" y="7689272"/>
            <a:ext cx="10654071" cy="2196388"/>
          </a:xfrm>
          <a:custGeom>
            <a:avLst/>
            <a:gdLst/>
            <a:ahLst/>
            <a:cxnLst/>
            <a:rect l="l" t="t" r="r" b="b"/>
            <a:pathLst>
              <a:path w="10654071" h="2196388">
                <a:moveTo>
                  <a:pt x="0" y="0"/>
                </a:moveTo>
                <a:lnTo>
                  <a:pt x="10654071" y="0"/>
                </a:lnTo>
                <a:lnTo>
                  <a:pt x="10654071" y="2196388"/>
                </a:lnTo>
                <a:lnTo>
                  <a:pt x="0" y="2196388"/>
                </a:lnTo>
                <a:lnTo>
                  <a:pt x="0" y="0"/>
                </a:lnTo>
                <a:close/>
              </a:path>
            </a:pathLst>
          </a:custGeom>
          <a:blipFill>
            <a:blip r:embed="rId6"/>
            <a:stretch>
              <a:fillRect t="-478" b="-237980"/>
            </a:stretch>
          </a:blipFill>
          <a:ln>
            <a:solidFill>
              <a:schemeClr val="tx1"/>
            </a:solidFill>
          </a:ln>
        </p:spPr>
      </p:sp>
      <p:sp>
        <p:nvSpPr>
          <p:cNvPr id="8" name="Freeform 8"/>
          <p:cNvSpPr/>
          <p:nvPr/>
        </p:nvSpPr>
        <p:spPr>
          <a:xfrm>
            <a:off x="3044140" y="1733732"/>
            <a:ext cx="12199719" cy="5584065"/>
          </a:xfrm>
          <a:custGeom>
            <a:avLst/>
            <a:gdLst/>
            <a:ahLst/>
            <a:cxnLst/>
            <a:rect l="l" t="t" r="r" b="b"/>
            <a:pathLst>
              <a:path w="12199719" h="5584065">
                <a:moveTo>
                  <a:pt x="0" y="0"/>
                </a:moveTo>
                <a:lnTo>
                  <a:pt x="12199720" y="0"/>
                </a:lnTo>
                <a:lnTo>
                  <a:pt x="12199720" y="5584065"/>
                </a:lnTo>
                <a:lnTo>
                  <a:pt x="0" y="5584065"/>
                </a:lnTo>
                <a:lnTo>
                  <a:pt x="0" y="0"/>
                </a:lnTo>
                <a:close/>
              </a:path>
            </a:pathLst>
          </a:custGeom>
          <a:blipFill>
            <a:blip r:embed="rId7"/>
            <a:stretch>
              <a:fillRect r="-9419"/>
            </a:stretch>
          </a:blipFill>
          <a:ln>
            <a:solidFill>
              <a:schemeClr val="tx1"/>
            </a:solidFill>
          </a:ln>
        </p:spPr>
      </p:sp>
      <p:sp>
        <p:nvSpPr>
          <p:cNvPr id="9" name="TextBox 9"/>
          <p:cNvSpPr txBox="1"/>
          <p:nvPr/>
        </p:nvSpPr>
        <p:spPr>
          <a:xfrm>
            <a:off x="3998106" y="260073"/>
            <a:ext cx="11245754" cy="142295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MOST FREQUENT VALUES FOR CONFIRMED, DEATH AND RECOVERED CASES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49769" y="5890276"/>
            <a:ext cx="6372405" cy="6736048"/>
          </a:xfrm>
          <a:custGeom>
            <a:avLst/>
            <a:gdLst/>
            <a:ahLst/>
            <a:cxnLst/>
            <a:rect l="l" t="t" r="r" b="b"/>
            <a:pathLst>
              <a:path w="6372405" h="6736048">
                <a:moveTo>
                  <a:pt x="0" y="0"/>
                </a:moveTo>
                <a:lnTo>
                  <a:pt x="6372405" y="0"/>
                </a:lnTo>
                <a:lnTo>
                  <a:pt x="6372405" y="6736048"/>
                </a:lnTo>
                <a:lnTo>
                  <a:pt x="0" y="6736048"/>
                </a:lnTo>
                <a:lnTo>
                  <a:pt x="0" y="0"/>
                </a:lnTo>
                <a:close/>
              </a:path>
            </a:pathLst>
          </a:custGeom>
          <a:blipFill>
            <a:blip r:embed="rId2"/>
            <a:stretch>
              <a:fillRect/>
            </a:stretch>
          </a:blipFill>
        </p:spPr>
      </p:sp>
      <p:sp>
        <p:nvSpPr>
          <p:cNvPr id="3" name="Freeform 3"/>
          <p:cNvSpPr/>
          <p:nvPr/>
        </p:nvSpPr>
        <p:spPr>
          <a:xfrm>
            <a:off x="12519929" y="-5085592"/>
            <a:ext cx="8302245" cy="8229600"/>
          </a:xfrm>
          <a:custGeom>
            <a:avLst/>
            <a:gdLst/>
            <a:ahLst/>
            <a:cxnLst/>
            <a:rect l="l" t="t" r="r" b="b"/>
            <a:pathLst>
              <a:path w="8302245" h="8229600">
                <a:moveTo>
                  <a:pt x="0" y="0"/>
                </a:moveTo>
                <a:lnTo>
                  <a:pt x="8302245" y="0"/>
                </a:lnTo>
                <a:lnTo>
                  <a:pt x="8302245" y="8229600"/>
                </a:lnTo>
                <a:lnTo>
                  <a:pt x="0" y="8229600"/>
                </a:lnTo>
                <a:lnTo>
                  <a:pt x="0" y="0"/>
                </a:lnTo>
                <a:close/>
              </a:path>
            </a:pathLst>
          </a:custGeom>
          <a:blipFill>
            <a:blip r:embed="rId3">
              <a:alphaModFix amt="15000"/>
            </a:blip>
            <a:stretch>
              <a:fillRect/>
            </a:stretch>
          </a:blipFill>
        </p:spPr>
      </p:sp>
      <p:sp>
        <p:nvSpPr>
          <p:cNvPr id="4" name="Freeform 4"/>
          <p:cNvSpPr/>
          <p:nvPr/>
        </p:nvSpPr>
        <p:spPr>
          <a:xfrm>
            <a:off x="-2139394" y="6548738"/>
            <a:ext cx="7458075" cy="8229600"/>
          </a:xfrm>
          <a:custGeom>
            <a:avLst/>
            <a:gdLst/>
            <a:ahLst/>
            <a:cxnLst/>
            <a:rect l="l" t="t" r="r" b="b"/>
            <a:pathLst>
              <a:path w="7458075" h="8229600">
                <a:moveTo>
                  <a:pt x="0" y="0"/>
                </a:moveTo>
                <a:lnTo>
                  <a:pt x="7458075" y="0"/>
                </a:lnTo>
                <a:lnTo>
                  <a:pt x="7458075" y="8229600"/>
                </a:lnTo>
                <a:lnTo>
                  <a:pt x="0" y="8229600"/>
                </a:lnTo>
                <a:lnTo>
                  <a:pt x="0" y="0"/>
                </a:lnTo>
                <a:close/>
              </a:path>
            </a:pathLst>
          </a:custGeom>
          <a:blipFill>
            <a:blip r:embed="rId4">
              <a:alphaModFix amt="12000"/>
            </a:blip>
            <a:stretch>
              <a:fillRect/>
            </a:stretch>
          </a:blipFill>
        </p:spPr>
      </p:sp>
      <p:sp>
        <p:nvSpPr>
          <p:cNvPr id="6" name="Freeform 6"/>
          <p:cNvSpPr/>
          <p:nvPr/>
        </p:nvSpPr>
        <p:spPr>
          <a:xfrm>
            <a:off x="-2178790" y="-2633451"/>
            <a:ext cx="6414979" cy="6781052"/>
          </a:xfrm>
          <a:custGeom>
            <a:avLst/>
            <a:gdLst/>
            <a:ahLst/>
            <a:cxnLst/>
            <a:rect l="l" t="t" r="r" b="b"/>
            <a:pathLst>
              <a:path w="6414979" h="6781052">
                <a:moveTo>
                  <a:pt x="0" y="0"/>
                </a:moveTo>
                <a:lnTo>
                  <a:pt x="6414980" y="0"/>
                </a:lnTo>
                <a:lnTo>
                  <a:pt x="6414980" y="6781052"/>
                </a:lnTo>
                <a:lnTo>
                  <a:pt x="0" y="6781052"/>
                </a:lnTo>
                <a:lnTo>
                  <a:pt x="0" y="0"/>
                </a:lnTo>
                <a:close/>
              </a:path>
            </a:pathLst>
          </a:custGeom>
          <a:blipFill>
            <a:blip r:embed="rId5"/>
            <a:stretch>
              <a:fillRect/>
            </a:stretch>
          </a:blipFill>
        </p:spPr>
      </p:sp>
      <p:sp>
        <p:nvSpPr>
          <p:cNvPr id="7" name="Freeform 7"/>
          <p:cNvSpPr/>
          <p:nvPr/>
        </p:nvSpPr>
        <p:spPr>
          <a:xfrm>
            <a:off x="1294534" y="2579651"/>
            <a:ext cx="7425810" cy="3135900"/>
          </a:xfrm>
          <a:custGeom>
            <a:avLst/>
            <a:gdLst/>
            <a:ahLst/>
            <a:cxnLst/>
            <a:rect l="l" t="t" r="r" b="b"/>
            <a:pathLst>
              <a:path w="7425810" h="3135900">
                <a:moveTo>
                  <a:pt x="0" y="0"/>
                </a:moveTo>
                <a:lnTo>
                  <a:pt x="7425810" y="0"/>
                </a:lnTo>
                <a:lnTo>
                  <a:pt x="7425810" y="3135900"/>
                </a:lnTo>
                <a:lnTo>
                  <a:pt x="0" y="3135900"/>
                </a:lnTo>
                <a:lnTo>
                  <a:pt x="0" y="0"/>
                </a:lnTo>
                <a:close/>
              </a:path>
            </a:pathLst>
          </a:custGeom>
          <a:blipFill>
            <a:blip r:embed="rId6"/>
            <a:stretch>
              <a:fillRect b="-100000"/>
            </a:stretch>
          </a:blipFill>
          <a:ln>
            <a:solidFill>
              <a:schemeClr val="tx1"/>
            </a:solidFill>
          </a:ln>
        </p:spPr>
      </p:sp>
      <p:sp>
        <p:nvSpPr>
          <p:cNvPr id="8" name="Freeform 8"/>
          <p:cNvSpPr/>
          <p:nvPr/>
        </p:nvSpPr>
        <p:spPr>
          <a:xfrm>
            <a:off x="9833490" y="2579651"/>
            <a:ext cx="7425810" cy="3135900"/>
          </a:xfrm>
          <a:custGeom>
            <a:avLst/>
            <a:gdLst/>
            <a:ahLst/>
            <a:cxnLst/>
            <a:rect l="l" t="t" r="r" b="b"/>
            <a:pathLst>
              <a:path w="7425810" h="3135900">
                <a:moveTo>
                  <a:pt x="0" y="0"/>
                </a:moveTo>
                <a:lnTo>
                  <a:pt x="7425810" y="0"/>
                </a:lnTo>
                <a:lnTo>
                  <a:pt x="7425810" y="3135900"/>
                </a:lnTo>
                <a:lnTo>
                  <a:pt x="0" y="3135900"/>
                </a:lnTo>
                <a:lnTo>
                  <a:pt x="0" y="0"/>
                </a:lnTo>
                <a:close/>
              </a:path>
            </a:pathLst>
          </a:custGeom>
          <a:blipFill>
            <a:blip r:embed="rId6"/>
            <a:stretch>
              <a:fillRect l="-3243" t="-105571" r="-3243" b="-7402"/>
            </a:stretch>
          </a:blipFill>
          <a:ln>
            <a:solidFill>
              <a:schemeClr val="tx1"/>
            </a:solidFill>
          </a:ln>
        </p:spPr>
      </p:sp>
      <p:sp>
        <p:nvSpPr>
          <p:cNvPr id="9" name="Freeform 9"/>
          <p:cNvSpPr/>
          <p:nvPr/>
        </p:nvSpPr>
        <p:spPr>
          <a:xfrm>
            <a:off x="1261868" y="5890276"/>
            <a:ext cx="7882132" cy="1825477"/>
          </a:xfrm>
          <a:custGeom>
            <a:avLst/>
            <a:gdLst/>
            <a:ahLst/>
            <a:cxnLst/>
            <a:rect l="l" t="t" r="r" b="b"/>
            <a:pathLst>
              <a:path w="7882132" h="1825477">
                <a:moveTo>
                  <a:pt x="0" y="0"/>
                </a:moveTo>
                <a:lnTo>
                  <a:pt x="7882132" y="0"/>
                </a:lnTo>
                <a:lnTo>
                  <a:pt x="7882132" y="1825477"/>
                </a:lnTo>
                <a:lnTo>
                  <a:pt x="0" y="1825477"/>
                </a:lnTo>
                <a:lnTo>
                  <a:pt x="0" y="0"/>
                </a:lnTo>
                <a:close/>
              </a:path>
            </a:pathLst>
          </a:custGeom>
          <a:blipFill>
            <a:blip r:embed="rId7"/>
            <a:stretch>
              <a:fillRect r="-34949"/>
            </a:stretch>
          </a:blipFill>
          <a:ln>
            <a:solidFill>
              <a:schemeClr val="tx1"/>
            </a:solidFill>
          </a:ln>
        </p:spPr>
      </p:sp>
      <p:sp>
        <p:nvSpPr>
          <p:cNvPr id="10" name="Freeform 10"/>
          <p:cNvSpPr/>
          <p:nvPr/>
        </p:nvSpPr>
        <p:spPr>
          <a:xfrm>
            <a:off x="9833490" y="5890276"/>
            <a:ext cx="7425810" cy="1858167"/>
          </a:xfrm>
          <a:custGeom>
            <a:avLst/>
            <a:gdLst/>
            <a:ahLst/>
            <a:cxnLst/>
            <a:rect l="l" t="t" r="r" b="b"/>
            <a:pathLst>
              <a:path w="7425810" h="1858167">
                <a:moveTo>
                  <a:pt x="0" y="0"/>
                </a:moveTo>
                <a:lnTo>
                  <a:pt x="7425810" y="0"/>
                </a:lnTo>
                <a:lnTo>
                  <a:pt x="7425810" y="1858167"/>
                </a:lnTo>
                <a:lnTo>
                  <a:pt x="0" y="1858167"/>
                </a:lnTo>
                <a:lnTo>
                  <a:pt x="0" y="0"/>
                </a:lnTo>
                <a:close/>
              </a:path>
            </a:pathLst>
          </a:custGeom>
          <a:blipFill>
            <a:blip r:embed="rId8"/>
            <a:stretch>
              <a:fillRect r="-43292"/>
            </a:stretch>
          </a:blipFill>
          <a:ln>
            <a:solidFill>
              <a:schemeClr val="tx1"/>
            </a:solidFill>
          </a:ln>
        </p:spPr>
      </p:sp>
      <p:sp>
        <p:nvSpPr>
          <p:cNvPr id="11" name="TextBox 11"/>
          <p:cNvSpPr txBox="1"/>
          <p:nvPr/>
        </p:nvSpPr>
        <p:spPr>
          <a:xfrm>
            <a:off x="4575615" y="260073"/>
            <a:ext cx="9874154" cy="142295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MINIMUM / MAXIMUM ?</a:t>
            </a:r>
          </a:p>
          <a:p>
            <a:pPr algn="ctr">
              <a:lnSpc>
                <a:spcPts val="5569"/>
              </a:lnSpc>
            </a:pPr>
            <a:r>
              <a:rPr lang="en-US" sz="3978">
                <a:solidFill>
                  <a:srgbClr val="00878E"/>
                </a:solidFill>
                <a:latin typeface="Poppins Ultra-Bold"/>
              </a:rPr>
              <a:t>VALUES PER YEAR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49769" y="5890276"/>
            <a:ext cx="6372405" cy="6736048"/>
          </a:xfrm>
          <a:custGeom>
            <a:avLst/>
            <a:gdLst/>
            <a:ahLst/>
            <a:cxnLst/>
            <a:rect l="l" t="t" r="r" b="b"/>
            <a:pathLst>
              <a:path w="6372405" h="6736048">
                <a:moveTo>
                  <a:pt x="0" y="0"/>
                </a:moveTo>
                <a:lnTo>
                  <a:pt x="6372405" y="0"/>
                </a:lnTo>
                <a:lnTo>
                  <a:pt x="6372405" y="6736048"/>
                </a:lnTo>
                <a:lnTo>
                  <a:pt x="0" y="6736048"/>
                </a:lnTo>
                <a:lnTo>
                  <a:pt x="0" y="0"/>
                </a:lnTo>
                <a:close/>
              </a:path>
            </a:pathLst>
          </a:custGeom>
          <a:blipFill>
            <a:blip r:embed="rId2"/>
            <a:stretch>
              <a:fillRect/>
            </a:stretch>
          </a:blipFill>
        </p:spPr>
      </p:sp>
      <p:sp>
        <p:nvSpPr>
          <p:cNvPr id="3" name="Freeform 3"/>
          <p:cNvSpPr/>
          <p:nvPr/>
        </p:nvSpPr>
        <p:spPr>
          <a:xfrm>
            <a:off x="12519929" y="-5085592"/>
            <a:ext cx="8302245" cy="8229600"/>
          </a:xfrm>
          <a:custGeom>
            <a:avLst/>
            <a:gdLst/>
            <a:ahLst/>
            <a:cxnLst/>
            <a:rect l="l" t="t" r="r" b="b"/>
            <a:pathLst>
              <a:path w="8302245" h="8229600">
                <a:moveTo>
                  <a:pt x="0" y="0"/>
                </a:moveTo>
                <a:lnTo>
                  <a:pt x="8302245" y="0"/>
                </a:lnTo>
                <a:lnTo>
                  <a:pt x="8302245" y="8229600"/>
                </a:lnTo>
                <a:lnTo>
                  <a:pt x="0" y="8229600"/>
                </a:lnTo>
                <a:lnTo>
                  <a:pt x="0" y="0"/>
                </a:lnTo>
                <a:close/>
              </a:path>
            </a:pathLst>
          </a:custGeom>
          <a:blipFill>
            <a:blip r:embed="rId3">
              <a:alphaModFix amt="15000"/>
            </a:blip>
            <a:stretch>
              <a:fillRect/>
            </a:stretch>
          </a:blipFill>
        </p:spPr>
      </p:sp>
      <p:sp>
        <p:nvSpPr>
          <p:cNvPr id="4" name="Freeform 4"/>
          <p:cNvSpPr/>
          <p:nvPr/>
        </p:nvSpPr>
        <p:spPr>
          <a:xfrm>
            <a:off x="-2139394" y="6548738"/>
            <a:ext cx="7458075" cy="8229600"/>
          </a:xfrm>
          <a:custGeom>
            <a:avLst/>
            <a:gdLst/>
            <a:ahLst/>
            <a:cxnLst/>
            <a:rect l="l" t="t" r="r" b="b"/>
            <a:pathLst>
              <a:path w="7458075" h="8229600">
                <a:moveTo>
                  <a:pt x="0" y="0"/>
                </a:moveTo>
                <a:lnTo>
                  <a:pt x="7458075" y="0"/>
                </a:lnTo>
                <a:lnTo>
                  <a:pt x="7458075" y="8229600"/>
                </a:lnTo>
                <a:lnTo>
                  <a:pt x="0" y="8229600"/>
                </a:lnTo>
                <a:lnTo>
                  <a:pt x="0" y="0"/>
                </a:lnTo>
                <a:close/>
              </a:path>
            </a:pathLst>
          </a:custGeom>
          <a:blipFill>
            <a:blip r:embed="rId4">
              <a:alphaModFix amt="12000"/>
            </a:blip>
            <a:stretch>
              <a:fillRect/>
            </a:stretch>
          </a:blipFill>
        </p:spPr>
      </p:sp>
      <p:sp>
        <p:nvSpPr>
          <p:cNvPr id="6" name="Freeform 6"/>
          <p:cNvSpPr/>
          <p:nvPr/>
        </p:nvSpPr>
        <p:spPr>
          <a:xfrm>
            <a:off x="-2178790" y="-2633451"/>
            <a:ext cx="6414979" cy="6781052"/>
          </a:xfrm>
          <a:custGeom>
            <a:avLst/>
            <a:gdLst/>
            <a:ahLst/>
            <a:cxnLst/>
            <a:rect l="l" t="t" r="r" b="b"/>
            <a:pathLst>
              <a:path w="6414979" h="6781052">
                <a:moveTo>
                  <a:pt x="0" y="0"/>
                </a:moveTo>
                <a:lnTo>
                  <a:pt x="6414980" y="0"/>
                </a:lnTo>
                <a:lnTo>
                  <a:pt x="6414980" y="6781052"/>
                </a:lnTo>
                <a:lnTo>
                  <a:pt x="0" y="6781052"/>
                </a:lnTo>
                <a:lnTo>
                  <a:pt x="0" y="0"/>
                </a:lnTo>
                <a:close/>
              </a:path>
            </a:pathLst>
          </a:custGeom>
          <a:blipFill>
            <a:blip r:embed="rId5"/>
            <a:stretch>
              <a:fillRect/>
            </a:stretch>
          </a:blipFill>
        </p:spPr>
      </p:sp>
      <p:sp>
        <p:nvSpPr>
          <p:cNvPr id="7" name="Freeform 7"/>
          <p:cNvSpPr/>
          <p:nvPr/>
        </p:nvSpPr>
        <p:spPr>
          <a:xfrm>
            <a:off x="8857867" y="2400653"/>
            <a:ext cx="8401433" cy="6015338"/>
          </a:xfrm>
          <a:custGeom>
            <a:avLst/>
            <a:gdLst/>
            <a:ahLst/>
            <a:cxnLst/>
            <a:rect l="l" t="t" r="r" b="b"/>
            <a:pathLst>
              <a:path w="8401433" h="6015338">
                <a:moveTo>
                  <a:pt x="0" y="0"/>
                </a:moveTo>
                <a:lnTo>
                  <a:pt x="8401433" y="0"/>
                </a:lnTo>
                <a:lnTo>
                  <a:pt x="8401433" y="6015338"/>
                </a:lnTo>
                <a:lnTo>
                  <a:pt x="0" y="6015338"/>
                </a:lnTo>
                <a:lnTo>
                  <a:pt x="0" y="0"/>
                </a:lnTo>
                <a:close/>
              </a:path>
            </a:pathLst>
          </a:custGeom>
          <a:blipFill>
            <a:blip r:embed="rId6"/>
            <a:stretch>
              <a:fillRect r="-634"/>
            </a:stretch>
          </a:blipFill>
          <a:ln>
            <a:solidFill>
              <a:schemeClr val="tx1"/>
            </a:solidFill>
          </a:ln>
        </p:spPr>
      </p:sp>
      <p:sp>
        <p:nvSpPr>
          <p:cNvPr id="8" name="Freeform 8"/>
          <p:cNvSpPr/>
          <p:nvPr/>
        </p:nvSpPr>
        <p:spPr>
          <a:xfrm>
            <a:off x="521113" y="3765556"/>
            <a:ext cx="8039754" cy="3285531"/>
          </a:xfrm>
          <a:custGeom>
            <a:avLst/>
            <a:gdLst/>
            <a:ahLst/>
            <a:cxnLst/>
            <a:rect l="l" t="t" r="r" b="b"/>
            <a:pathLst>
              <a:path w="8039754" h="3285531">
                <a:moveTo>
                  <a:pt x="0" y="0"/>
                </a:moveTo>
                <a:lnTo>
                  <a:pt x="8039754" y="0"/>
                </a:lnTo>
                <a:lnTo>
                  <a:pt x="8039754" y="3285532"/>
                </a:lnTo>
                <a:lnTo>
                  <a:pt x="0" y="3285532"/>
                </a:lnTo>
                <a:lnTo>
                  <a:pt x="0" y="0"/>
                </a:lnTo>
                <a:close/>
              </a:path>
            </a:pathLst>
          </a:custGeom>
          <a:blipFill>
            <a:blip r:embed="rId7"/>
            <a:stretch>
              <a:fillRect r="-33146" b="-108690"/>
            </a:stretch>
          </a:blipFill>
          <a:ln>
            <a:solidFill>
              <a:schemeClr val="tx1"/>
            </a:solidFill>
          </a:ln>
        </p:spPr>
      </p:sp>
      <p:sp>
        <p:nvSpPr>
          <p:cNvPr id="9" name="TextBox 9"/>
          <p:cNvSpPr txBox="1"/>
          <p:nvPr/>
        </p:nvSpPr>
        <p:spPr>
          <a:xfrm>
            <a:off x="3809878" y="612498"/>
            <a:ext cx="10668245" cy="71810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TOTAL NUMBER OF CASES IN EACH MONTH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49769" y="5890276"/>
            <a:ext cx="6372405" cy="6736048"/>
          </a:xfrm>
          <a:custGeom>
            <a:avLst/>
            <a:gdLst/>
            <a:ahLst/>
            <a:cxnLst/>
            <a:rect l="l" t="t" r="r" b="b"/>
            <a:pathLst>
              <a:path w="6372405" h="6736048">
                <a:moveTo>
                  <a:pt x="0" y="0"/>
                </a:moveTo>
                <a:lnTo>
                  <a:pt x="6372405" y="0"/>
                </a:lnTo>
                <a:lnTo>
                  <a:pt x="6372405" y="6736048"/>
                </a:lnTo>
                <a:lnTo>
                  <a:pt x="0" y="6736048"/>
                </a:lnTo>
                <a:lnTo>
                  <a:pt x="0" y="0"/>
                </a:lnTo>
                <a:close/>
              </a:path>
            </a:pathLst>
          </a:custGeom>
          <a:blipFill>
            <a:blip r:embed="rId2"/>
            <a:stretch>
              <a:fillRect/>
            </a:stretch>
          </a:blipFill>
        </p:spPr>
      </p:sp>
      <p:sp>
        <p:nvSpPr>
          <p:cNvPr id="3" name="Freeform 3"/>
          <p:cNvSpPr/>
          <p:nvPr/>
        </p:nvSpPr>
        <p:spPr>
          <a:xfrm>
            <a:off x="12519929" y="-5085592"/>
            <a:ext cx="8302245" cy="8229600"/>
          </a:xfrm>
          <a:custGeom>
            <a:avLst/>
            <a:gdLst/>
            <a:ahLst/>
            <a:cxnLst/>
            <a:rect l="l" t="t" r="r" b="b"/>
            <a:pathLst>
              <a:path w="8302245" h="8229600">
                <a:moveTo>
                  <a:pt x="0" y="0"/>
                </a:moveTo>
                <a:lnTo>
                  <a:pt x="8302245" y="0"/>
                </a:lnTo>
                <a:lnTo>
                  <a:pt x="8302245" y="8229600"/>
                </a:lnTo>
                <a:lnTo>
                  <a:pt x="0" y="8229600"/>
                </a:lnTo>
                <a:lnTo>
                  <a:pt x="0" y="0"/>
                </a:lnTo>
                <a:close/>
              </a:path>
            </a:pathLst>
          </a:custGeom>
          <a:blipFill>
            <a:blip r:embed="rId3">
              <a:alphaModFix amt="15000"/>
            </a:blip>
            <a:stretch>
              <a:fillRect/>
            </a:stretch>
          </a:blipFill>
        </p:spPr>
      </p:sp>
      <p:sp>
        <p:nvSpPr>
          <p:cNvPr id="4" name="Freeform 4"/>
          <p:cNvSpPr/>
          <p:nvPr/>
        </p:nvSpPr>
        <p:spPr>
          <a:xfrm>
            <a:off x="-2139394" y="6548738"/>
            <a:ext cx="7458075" cy="8229600"/>
          </a:xfrm>
          <a:custGeom>
            <a:avLst/>
            <a:gdLst/>
            <a:ahLst/>
            <a:cxnLst/>
            <a:rect l="l" t="t" r="r" b="b"/>
            <a:pathLst>
              <a:path w="7458075" h="8229600">
                <a:moveTo>
                  <a:pt x="0" y="0"/>
                </a:moveTo>
                <a:lnTo>
                  <a:pt x="7458075" y="0"/>
                </a:lnTo>
                <a:lnTo>
                  <a:pt x="7458075" y="8229600"/>
                </a:lnTo>
                <a:lnTo>
                  <a:pt x="0" y="8229600"/>
                </a:lnTo>
                <a:lnTo>
                  <a:pt x="0" y="0"/>
                </a:lnTo>
                <a:close/>
              </a:path>
            </a:pathLst>
          </a:custGeom>
          <a:blipFill>
            <a:blip r:embed="rId4">
              <a:alphaModFix amt="12000"/>
            </a:blip>
            <a:stretch>
              <a:fillRect/>
            </a:stretch>
          </a:blipFill>
        </p:spPr>
      </p:sp>
      <p:sp>
        <p:nvSpPr>
          <p:cNvPr id="6" name="Freeform 6"/>
          <p:cNvSpPr/>
          <p:nvPr/>
        </p:nvSpPr>
        <p:spPr>
          <a:xfrm>
            <a:off x="-2178790" y="-2633451"/>
            <a:ext cx="6414979" cy="6781052"/>
          </a:xfrm>
          <a:custGeom>
            <a:avLst/>
            <a:gdLst/>
            <a:ahLst/>
            <a:cxnLst/>
            <a:rect l="l" t="t" r="r" b="b"/>
            <a:pathLst>
              <a:path w="6414979" h="6781052">
                <a:moveTo>
                  <a:pt x="0" y="0"/>
                </a:moveTo>
                <a:lnTo>
                  <a:pt x="6414980" y="0"/>
                </a:lnTo>
                <a:lnTo>
                  <a:pt x="6414980" y="6781052"/>
                </a:lnTo>
                <a:lnTo>
                  <a:pt x="0" y="6781052"/>
                </a:lnTo>
                <a:lnTo>
                  <a:pt x="0" y="0"/>
                </a:lnTo>
                <a:close/>
              </a:path>
            </a:pathLst>
          </a:custGeom>
          <a:blipFill>
            <a:blip r:embed="rId5"/>
            <a:stretch>
              <a:fillRect/>
            </a:stretch>
          </a:blipFill>
        </p:spPr>
      </p:sp>
      <p:sp>
        <p:nvSpPr>
          <p:cNvPr id="7" name="Freeform 7"/>
          <p:cNvSpPr/>
          <p:nvPr/>
        </p:nvSpPr>
        <p:spPr>
          <a:xfrm>
            <a:off x="292513" y="3460679"/>
            <a:ext cx="8394287" cy="3365642"/>
          </a:xfrm>
          <a:custGeom>
            <a:avLst/>
            <a:gdLst/>
            <a:ahLst/>
            <a:cxnLst/>
            <a:rect l="l" t="t" r="r" b="b"/>
            <a:pathLst>
              <a:path w="8394287" h="3365642">
                <a:moveTo>
                  <a:pt x="0" y="0"/>
                </a:moveTo>
                <a:lnTo>
                  <a:pt x="8394287" y="0"/>
                </a:lnTo>
                <a:lnTo>
                  <a:pt x="8394287" y="3365642"/>
                </a:lnTo>
                <a:lnTo>
                  <a:pt x="0" y="3365642"/>
                </a:lnTo>
                <a:lnTo>
                  <a:pt x="0" y="0"/>
                </a:lnTo>
                <a:close/>
              </a:path>
            </a:pathLst>
          </a:custGeom>
          <a:blipFill>
            <a:blip r:embed="rId6"/>
            <a:stretch>
              <a:fillRect t="-92826" r="-27523" b="-10896"/>
            </a:stretch>
          </a:blipFill>
          <a:ln>
            <a:solidFill>
              <a:schemeClr val="tx1"/>
            </a:solidFill>
          </a:ln>
        </p:spPr>
      </p:sp>
      <p:sp>
        <p:nvSpPr>
          <p:cNvPr id="8" name="Freeform 8"/>
          <p:cNvSpPr/>
          <p:nvPr/>
        </p:nvSpPr>
        <p:spPr>
          <a:xfrm>
            <a:off x="8686800" y="1988682"/>
            <a:ext cx="9033930" cy="6309635"/>
          </a:xfrm>
          <a:custGeom>
            <a:avLst/>
            <a:gdLst/>
            <a:ahLst/>
            <a:cxnLst/>
            <a:rect l="l" t="t" r="r" b="b"/>
            <a:pathLst>
              <a:path w="9033930" h="6309635">
                <a:moveTo>
                  <a:pt x="0" y="0"/>
                </a:moveTo>
                <a:lnTo>
                  <a:pt x="9033930" y="0"/>
                </a:lnTo>
                <a:lnTo>
                  <a:pt x="9033930" y="6309636"/>
                </a:lnTo>
                <a:lnTo>
                  <a:pt x="0" y="6309636"/>
                </a:lnTo>
                <a:lnTo>
                  <a:pt x="0" y="0"/>
                </a:lnTo>
                <a:close/>
              </a:path>
            </a:pathLst>
          </a:custGeom>
          <a:blipFill>
            <a:blip r:embed="rId7"/>
            <a:stretch>
              <a:fillRect/>
            </a:stretch>
          </a:blipFill>
          <a:ln>
            <a:solidFill>
              <a:schemeClr val="tx1"/>
            </a:solidFill>
          </a:ln>
        </p:spPr>
      </p:sp>
      <p:sp>
        <p:nvSpPr>
          <p:cNvPr id="9" name="TextBox 9"/>
          <p:cNvSpPr txBox="1"/>
          <p:nvPr/>
        </p:nvSpPr>
        <p:spPr>
          <a:xfrm>
            <a:off x="2419289" y="612498"/>
            <a:ext cx="13449422" cy="71810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VIRUS SPREAD WITH RESPECT TO CONFIRMED CASES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49769" y="5890276"/>
            <a:ext cx="6372405" cy="6736048"/>
          </a:xfrm>
          <a:custGeom>
            <a:avLst/>
            <a:gdLst/>
            <a:ahLst/>
            <a:cxnLst/>
            <a:rect l="l" t="t" r="r" b="b"/>
            <a:pathLst>
              <a:path w="6372405" h="6736048">
                <a:moveTo>
                  <a:pt x="0" y="0"/>
                </a:moveTo>
                <a:lnTo>
                  <a:pt x="6372405" y="0"/>
                </a:lnTo>
                <a:lnTo>
                  <a:pt x="6372405" y="6736048"/>
                </a:lnTo>
                <a:lnTo>
                  <a:pt x="0" y="6736048"/>
                </a:lnTo>
                <a:lnTo>
                  <a:pt x="0" y="0"/>
                </a:lnTo>
                <a:close/>
              </a:path>
            </a:pathLst>
          </a:custGeom>
          <a:blipFill>
            <a:blip r:embed="rId2"/>
            <a:stretch>
              <a:fillRect/>
            </a:stretch>
          </a:blipFill>
        </p:spPr>
      </p:sp>
      <p:sp>
        <p:nvSpPr>
          <p:cNvPr id="3" name="Freeform 3"/>
          <p:cNvSpPr/>
          <p:nvPr/>
        </p:nvSpPr>
        <p:spPr>
          <a:xfrm>
            <a:off x="12519929" y="-5085592"/>
            <a:ext cx="8302245" cy="8229600"/>
          </a:xfrm>
          <a:custGeom>
            <a:avLst/>
            <a:gdLst/>
            <a:ahLst/>
            <a:cxnLst/>
            <a:rect l="l" t="t" r="r" b="b"/>
            <a:pathLst>
              <a:path w="8302245" h="8229600">
                <a:moveTo>
                  <a:pt x="0" y="0"/>
                </a:moveTo>
                <a:lnTo>
                  <a:pt x="8302245" y="0"/>
                </a:lnTo>
                <a:lnTo>
                  <a:pt x="8302245" y="8229600"/>
                </a:lnTo>
                <a:lnTo>
                  <a:pt x="0" y="8229600"/>
                </a:lnTo>
                <a:lnTo>
                  <a:pt x="0" y="0"/>
                </a:lnTo>
                <a:close/>
              </a:path>
            </a:pathLst>
          </a:custGeom>
          <a:blipFill>
            <a:blip r:embed="rId3">
              <a:alphaModFix amt="15000"/>
            </a:blip>
            <a:stretch>
              <a:fillRect/>
            </a:stretch>
          </a:blipFill>
        </p:spPr>
      </p:sp>
      <p:sp>
        <p:nvSpPr>
          <p:cNvPr id="4" name="Freeform 4"/>
          <p:cNvSpPr/>
          <p:nvPr/>
        </p:nvSpPr>
        <p:spPr>
          <a:xfrm>
            <a:off x="-2139394" y="6548738"/>
            <a:ext cx="7458075" cy="8229600"/>
          </a:xfrm>
          <a:custGeom>
            <a:avLst/>
            <a:gdLst/>
            <a:ahLst/>
            <a:cxnLst/>
            <a:rect l="l" t="t" r="r" b="b"/>
            <a:pathLst>
              <a:path w="7458075" h="8229600">
                <a:moveTo>
                  <a:pt x="0" y="0"/>
                </a:moveTo>
                <a:lnTo>
                  <a:pt x="7458075" y="0"/>
                </a:lnTo>
                <a:lnTo>
                  <a:pt x="7458075" y="8229600"/>
                </a:lnTo>
                <a:lnTo>
                  <a:pt x="0" y="8229600"/>
                </a:lnTo>
                <a:lnTo>
                  <a:pt x="0" y="0"/>
                </a:lnTo>
                <a:close/>
              </a:path>
            </a:pathLst>
          </a:custGeom>
          <a:blipFill>
            <a:blip r:embed="rId4">
              <a:alphaModFix amt="12000"/>
            </a:blip>
            <a:stretch>
              <a:fillRect/>
            </a:stretch>
          </a:blipFill>
        </p:spPr>
      </p:sp>
      <p:sp>
        <p:nvSpPr>
          <p:cNvPr id="6" name="Freeform 6"/>
          <p:cNvSpPr/>
          <p:nvPr/>
        </p:nvSpPr>
        <p:spPr>
          <a:xfrm>
            <a:off x="-2178790" y="-2633451"/>
            <a:ext cx="6414979" cy="6781052"/>
          </a:xfrm>
          <a:custGeom>
            <a:avLst/>
            <a:gdLst/>
            <a:ahLst/>
            <a:cxnLst/>
            <a:rect l="l" t="t" r="r" b="b"/>
            <a:pathLst>
              <a:path w="6414979" h="6781052">
                <a:moveTo>
                  <a:pt x="0" y="0"/>
                </a:moveTo>
                <a:lnTo>
                  <a:pt x="6414980" y="0"/>
                </a:lnTo>
                <a:lnTo>
                  <a:pt x="6414980" y="6781052"/>
                </a:lnTo>
                <a:lnTo>
                  <a:pt x="0" y="6781052"/>
                </a:lnTo>
                <a:lnTo>
                  <a:pt x="0" y="0"/>
                </a:lnTo>
                <a:close/>
              </a:path>
            </a:pathLst>
          </a:custGeom>
          <a:blipFill>
            <a:blip r:embed="rId5"/>
            <a:stretch>
              <a:fillRect/>
            </a:stretch>
          </a:blipFill>
        </p:spPr>
      </p:sp>
      <p:sp>
        <p:nvSpPr>
          <p:cNvPr id="7" name="Freeform 7"/>
          <p:cNvSpPr/>
          <p:nvPr/>
        </p:nvSpPr>
        <p:spPr>
          <a:xfrm>
            <a:off x="8982075" y="2113940"/>
            <a:ext cx="8786378" cy="6302051"/>
          </a:xfrm>
          <a:custGeom>
            <a:avLst/>
            <a:gdLst/>
            <a:ahLst/>
            <a:cxnLst/>
            <a:rect l="l" t="t" r="r" b="b"/>
            <a:pathLst>
              <a:path w="8786378" h="6302051">
                <a:moveTo>
                  <a:pt x="0" y="0"/>
                </a:moveTo>
                <a:lnTo>
                  <a:pt x="8786378" y="0"/>
                </a:lnTo>
                <a:lnTo>
                  <a:pt x="8786378" y="6302051"/>
                </a:lnTo>
                <a:lnTo>
                  <a:pt x="0" y="6302051"/>
                </a:lnTo>
                <a:lnTo>
                  <a:pt x="0" y="0"/>
                </a:lnTo>
                <a:close/>
              </a:path>
            </a:pathLst>
          </a:custGeom>
          <a:blipFill>
            <a:blip r:embed="rId6"/>
            <a:stretch>
              <a:fillRect/>
            </a:stretch>
          </a:blipFill>
          <a:ln>
            <a:solidFill>
              <a:schemeClr val="tx1"/>
            </a:solidFill>
          </a:ln>
        </p:spPr>
      </p:sp>
      <p:sp>
        <p:nvSpPr>
          <p:cNvPr id="8" name="Freeform 8"/>
          <p:cNvSpPr/>
          <p:nvPr/>
        </p:nvSpPr>
        <p:spPr>
          <a:xfrm>
            <a:off x="476106" y="3314936"/>
            <a:ext cx="8212145" cy="3900058"/>
          </a:xfrm>
          <a:custGeom>
            <a:avLst/>
            <a:gdLst/>
            <a:ahLst/>
            <a:cxnLst/>
            <a:rect l="l" t="t" r="r" b="b"/>
            <a:pathLst>
              <a:path w="8212145" h="3900058">
                <a:moveTo>
                  <a:pt x="0" y="0"/>
                </a:moveTo>
                <a:lnTo>
                  <a:pt x="8212146" y="0"/>
                </a:lnTo>
                <a:lnTo>
                  <a:pt x="8212146" y="3900059"/>
                </a:lnTo>
                <a:lnTo>
                  <a:pt x="0" y="3900059"/>
                </a:lnTo>
                <a:lnTo>
                  <a:pt x="0" y="0"/>
                </a:lnTo>
                <a:close/>
              </a:path>
            </a:pathLst>
          </a:custGeom>
          <a:blipFill>
            <a:blip r:embed="rId7"/>
            <a:stretch>
              <a:fillRect r="-23025" b="-100000"/>
            </a:stretch>
          </a:blipFill>
          <a:ln>
            <a:solidFill>
              <a:schemeClr val="tx1"/>
            </a:solidFill>
          </a:ln>
        </p:spPr>
      </p:sp>
      <p:sp>
        <p:nvSpPr>
          <p:cNvPr id="9" name="TextBox 9"/>
          <p:cNvSpPr txBox="1"/>
          <p:nvPr/>
        </p:nvSpPr>
        <p:spPr>
          <a:xfrm>
            <a:off x="2419289" y="612498"/>
            <a:ext cx="13449422" cy="71810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VIRUS SPREAD WITH RESPECT TO DEATH CASES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49769" y="5890276"/>
            <a:ext cx="6372405" cy="6736048"/>
          </a:xfrm>
          <a:custGeom>
            <a:avLst/>
            <a:gdLst/>
            <a:ahLst/>
            <a:cxnLst/>
            <a:rect l="l" t="t" r="r" b="b"/>
            <a:pathLst>
              <a:path w="6372405" h="6736048">
                <a:moveTo>
                  <a:pt x="0" y="0"/>
                </a:moveTo>
                <a:lnTo>
                  <a:pt x="6372405" y="0"/>
                </a:lnTo>
                <a:lnTo>
                  <a:pt x="6372405" y="6736048"/>
                </a:lnTo>
                <a:lnTo>
                  <a:pt x="0" y="6736048"/>
                </a:lnTo>
                <a:lnTo>
                  <a:pt x="0" y="0"/>
                </a:lnTo>
                <a:close/>
              </a:path>
            </a:pathLst>
          </a:custGeom>
          <a:blipFill>
            <a:blip r:embed="rId2"/>
            <a:stretch>
              <a:fillRect/>
            </a:stretch>
          </a:blipFill>
        </p:spPr>
      </p:sp>
      <p:sp>
        <p:nvSpPr>
          <p:cNvPr id="3" name="Freeform 3"/>
          <p:cNvSpPr/>
          <p:nvPr/>
        </p:nvSpPr>
        <p:spPr>
          <a:xfrm>
            <a:off x="12519929" y="-5085592"/>
            <a:ext cx="8302245" cy="8229600"/>
          </a:xfrm>
          <a:custGeom>
            <a:avLst/>
            <a:gdLst/>
            <a:ahLst/>
            <a:cxnLst/>
            <a:rect l="l" t="t" r="r" b="b"/>
            <a:pathLst>
              <a:path w="8302245" h="8229600">
                <a:moveTo>
                  <a:pt x="0" y="0"/>
                </a:moveTo>
                <a:lnTo>
                  <a:pt x="8302245" y="0"/>
                </a:lnTo>
                <a:lnTo>
                  <a:pt x="8302245" y="8229600"/>
                </a:lnTo>
                <a:lnTo>
                  <a:pt x="0" y="8229600"/>
                </a:lnTo>
                <a:lnTo>
                  <a:pt x="0" y="0"/>
                </a:lnTo>
                <a:close/>
              </a:path>
            </a:pathLst>
          </a:custGeom>
          <a:blipFill>
            <a:blip r:embed="rId3">
              <a:alphaModFix amt="15000"/>
            </a:blip>
            <a:stretch>
              <a:fillRect/>
            </a:stretch>
          </a:blipFill>
        </p:spPr>
      </p:sp>
      <p:sp>
        <p:nvSpPr>
          <p:cNvPr id="4" name="Freeform 4"/>
          <p:cNvSpPr/>
          <p:nvPr/>
        </p:nvSpPr>
        <p:spPr>
          <a:xfrm>
            <a:off x="-2139394" y="6548738"/>
            <a:ext cx="7458075" cy="8229600"/>
          </a:xfrm>
          <a:custGeom>
            <a:avLst/>
            <a:gdLst/>
            <a:ahLst/>
            <a:cxnLst/>
            <a:rect l="l" t="t" r="r" b="b"/>
            <a:pathLst>
              <a:path w="7458075" h="8229600">
                <a:moveTo>
                  <a:pt x="0" y="0"/>
                </a:moveTo>
                <a:lnTo>
                  <a:pt x="7458075" y="0"/>
                </a:lnTo>
                <a:lnTo>
                  <a:pt x="7458075" y="8229600"/>
                </a:lnTo>
                <a:lnTo>
                  <a:pt x="0" y="8229600"/>
                </a:lnTo>
                <a:lnTo>
                  <a:pt x="0" y="0"/>
                </a:lnTo>
                <a:close/>
              </a:path>
            </a:pathLst>
          </a:custGeom>
          <a:blipFill>
            <a:blip r:embed="rId4">
              <a:alphaModFix amt="12000"/>
            </a:blip>
            <a:stretch>
              <a:fillRect/>
            </a:stretch>
          </a:blipFill>
        </p:spPr>
      </p:sp>
      <p:sp>
        <p:nvSpPr>
          <p:cNvPr id="6" name="Freeform 6"/>
          <p:cNvSpPr/>
          <p:nvPr/>
        </p:nvSpPr>
        <p:spPr>
          <a:xfrm>
            <a:off x="-2178790" y="-2633451"/>
            <a:ext cx="6414979" cy="6781052"/>
          </a:xfrm>
          <a:custGeom>
            <a:avLst/>
            <a:gdLst/>
            <a:ahLst/>
            <a:cxnLst/>
            <a:rect l="l" t="t" r="r" b="b"/>
            <a:pathLst>
              <a:path w="6414979" h="6781052">
                <a:moveTo>
                  <a:pt x="0" y="0"/>
                </a:moveTo>
                <a:lnTo>
                  <a:pt x="6414980" y="0"/>
                </a:lnTo>
                <a:lnTo>
                  <a:pt x="6414980" y="6781052"/>
                </a:lnTo>
                <a:lnTo>
                  <a:pt x="0" y="6781052"/>
                </a:lnTo>
                <a:lnTo>
                  <a:pt x="0" y="0"/>
                </a:lnTo>
                <a:close/>
              </a:path>
            </a:pathLst>
          </a:custGeom>
          <a:blipFill>
            <a:blip r:embed="rId5"/>
            <a:stretch>
              <a:fillRect/>
            </a:stretch>
          </a:blipFill>
        </p:spPr>
      </p:sp>
      <p:sp>
        <p:nvSpPr>
          <p:cNvPr id="7" name="Freeform 7"/>
          <p:cNvSpPr/>
          <p:nvPr/>
        </p:nvSpPr>
        <p:spPr>
          <a:xfrm>
            <a:off x="476106" y="3600568"/>
            <a:ext cx="8505969" cy="3636913"/>
          </a:xfrm>
          <a:custGeom>
            <a:avLst/>
            <a:gdLst/>
            <a:ahLst/>
            <a:cxnLst/>
            <a:rect l="l" t="t" r="r" b="b"/>
            <a:pathLst>
              <a:path w="8505969" h="3636913">
                <a:moveTo>
                  <a:pt x="0" y="0"/>
                </a:moveTo>
                <a:lnTo>
                  <a:pt x="8505969" y="0"/>
                </a:lnTo>
                <a:lnTo>
                  <a:pt x="8505969" y="3636913"/>
                </a:lnTo>
                <a:lnTo>
                  <a:pt x="0" y="3636913"/>
                </a:lnTo>
                <a:lnTo>
                  <a:pt x="0" y="0"/>
                </a:lnTo>
                <a:close/>
              </a:path>
            </a:pathLst>
          </a:custGeom>
          <a:blipFill>
            <a:blip r:embed="rId6"/>
            <a:stretch>
              <a:fillRect t="-100006" r="-11163" b="-719"/>
            </a:stretch>
          </a:blipFill>
          <a:ln>
            <a:solidFill>
              <a:schemeClr val="tx1"/>
            </a:solidFill>
          </a:ln>
        </p:spPr>
      </p:sp>
      <p:sp>
        <p:nvSpPr>
          <p:cNvPr id="8" name="Freeform 8"/>
          <p:cNvSpPr/>
          <p:nvPr/>
        </p:nvSpPr>
        <p:spPr>
          <a:xfrm>
            <a:off x="8982075" y="2312012"/>
            <a:ext cx="8969692" cy="6214026"/>
          </a:xfrm>
          <a:custGeom>
            <a:avLst/>
            <a:gdLst/>
            <a:ahLst/>
            <a:cxnLst/>
            <a:rect l="l" t="t" r="r" b="b"/>
            <a:pathLst>
              <a:path w="8969692" h="6214026">
                <a:moveTo>
                  <a:pt x="0" y="0"/>
                </a:moveTo>
                <a:lnTo>
                  <a:pt x="8969692" y="0"/>
                </a:lnTo>
                <a:lnTo>
                  <a:pt x="8969692" y="6214026"/>
                </a:lnTo>
                <a:lnTo>
                  <a:pt x="0" y="6214026"/>
                </a:lnTo>
                <a:lnTo>
                  <a:pt x="0" y="0"/>
                </a:lnTo>
                <a:close/>
              </a:path>
            </a:pathLst>
          </a:custGeom>
          <a:blipFill>
            <a:blip r:embed="rId7"/>
            <a:stretch>
              <a:fillRect/>
            </a:stretch>
          </a:blipFill>
          <a:ln>
            <a:solidFill>
              <a:schemeClr val="tx1"/>
            </a:solidFill>
          </a:ln>
        </p:spPr>
      </p:sp>
      <p:sp>
        <p:nvSpPr>
          <p:cNvPr id="9" name="TextBox 9"/>
          <p:cNvSpPr txBox="1"/>
          <p:nvPr/>
        </p:nvSpPr>
        <p:spPr>
          <a:xfrm>
            <a:off x="2419289" y="612498"/>
            <a:ext cx="13449422" cy="71810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VIRUS SPREAD WITH RESPECT TO RECOVERED CASES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49769" y="5890276"/>
            <a:ext cx="6372405" cy="6736048"/>
          </a:xfrm>
          <a:custGeom>
            <a:avLst/>
            <a:gdLst/>
            <a:ahLst/>
            <a:cxnLst/>
            <a:rect l="l" t="t" r="r" b="b"/>
            <a:pathLst>
              <a:path w="6372405" h="6736048">
                <a:moveTo>
                  <a:pt x="0" y="0"/>
                </a:moveTo>
                <a:lnTo>
                  <a:pt x="6372405" y="0"/>
                </a:lnTo>
                <a:lnTo>
                  <a:pt x="6372405" y="6736048"/>
                </a:lnTo>
                <a:lnTo>
                  <a:pt x="0" y="6736048"/>
                </a:lnTo>
                <a:lnTo>
                  <a:pt x="0" y="0"/>
                </a:lnTo>
                <a:close/>
              </a:path>
            </a:pathLst>
          </a:custGeom>
          <a:blipFill>
            <a:blip r:embed="rId2"/>
            <a:stretch>
              <a:fillRect/>
            </a:stretch>
          </a:blipFill>
        </p:spPr>
      </p:sp>
      <p:sp>
        <p:nvSpPr>
          <p:cNvPr id="3" name="Freeform 3"/>
          <p:cNvSpPr/>
          <p:nvPr/>
        </p:nvSpPr>
        <p:spPr>
          <a:xfrm>
            <a:off x="12519929" y="-5085592"/>
            <a:ext cx="8302245" cy="8229600"/>
          </a:xfrm>
          <a:custGeom>
            <a:avLst/>
            <a:gdLst/>
            <a:ahLst/>
            <a:cxnLst/>
            <a:rect l="l" t="t" r="r" b="b"/>
            <a:pathLst>
              <a:path w="8302245" h="8229600">
                <a:moveTo>
                  <a:pt x="0" y="0"/>
                </a:moveTo>
                <a:lnTo>
                  <a:pt x="8302245" y="0"/>
                </a:lnTo>
                <a:lnTo>
                  <a:pt x="8302245" y="8229600"/>
                </a:lnTo>
                <a:lnTo>
                  <a:pt x="0" y="8229600"/>
                </a:lnTo>
                <a:lnTo>
                  <a:pt x="0" y="0"/>
                </a:lnTo>
                <a:close/>
              </a:path>
            </a:pathLst>
          </a:custGeom>
          <a:blipFill>
            <a:blip r:embed="rId3">
              <a:alphaModFix amt="15000"/>
            </a:blip>
            <a:stretch>
              <a:fillRect/>
            </a:stretch>
          </a:blipFill>
        </p:spPr>
      </p:sp>
      <p:sp>
        <p:nvSpPr>
          <p:cNvPr id="4" name="Freeform 4"/>
          <p:cNvSpPr/>
          <p:nvPr/>
        </p:nvSpPr>
        <p:spPr>
          <a:xfrm>
            <a:off x="-2139394" y="6548738"/>
            <a:ext cx="7458075" cy="8229600"/>
          </a:xfrm>
          <a:custGeom>
            <a:avLst/>
            <a:gdLst/>
            <a:ahLst/>
            <a:cxnLst/>
            <a:rect l="l" t="t" r="r" b="b"/>
            <a:pathLst>
              <a:path w="7458075" h="8229600">
                <a:moveTo>
                  <a:pt x="0" y="0"/>
                </a:moveTo>
                <a:lnTo>
                  <a:pt x="7458075" y="0"/>
                </a:lnTo>
                <a:lnTo>
                  <a:pt x="7458075" y="8229600"/>
                </a:lnTo>
                <a:lnTo>
                  <a:pt x="0" y="8229600"/>
                </a:lnTo>
                <a:lnTo>
                  <a:pt x="0" y="0"/>
                </a:lnTo>
                <a:close/>
              </a:path>
            </a:pathLst>
          </a:custGeom>
          <a:blipFill>
            <a:blip r:embed="rId4">
              <a:alphaModFix amt="12000"/>
            </a:blip>
            <a:stretch>
              <a:fillRect/>
            </a:stretch>
          </a:blipFill>
        </p:spPr>
      </p:sp>
      <p:sp>
        <p:nvSpPr>
          <p:cNvPr id="6" name="Freeform 6"/>
          <p:cNvSpPr/>
          <p:nvPr/>
        </p:nvSpPr>
        <p:spPr>
          <a:xfrm>
            <a:off x="-2178790" y="-2633451"/>
            <a:ext cx="6414979" cy="6781052"/>
          </a:xfrm>
          <a:custGeom>
            <a:avLst/>
            <a:gdLst/>
            <a:ahLst/>
            <a:cxnLst/>
            <a:rect l="l" t="t" r="r" b="b"/>
            <a:pathLst>
              <a:path w="6414979" h="6781052">
                <a:moveTo>
                  <a:pt x="0" y="0"/>
                </a:moveTo>
                <a:lnTo>
                  <a:pt x="6414980" y="0"/>
                </a:lnTo>
                <a:lnTo>
                  <a:pt x="6414980" y="6781052"/>
                </a:lnTo>
                <a:lnTo>
                  <a:pt x="0" y="6781052"/>
                </a:lnTo>
                <a:lnTo>
                  <a:pt x="0" y="0"/>
                </a:lnTo>
                <a:close/>
              </a:path>
            </a:pathLst>
          </a:custGeom>
          <a:blipFill>
            <a:blip r:embed="rId5"/>
            <a:stretch>
              <a:fillRect/>
            </a:stretch>
          </a:blipFill>
        </p:spPr>
      </p:sp>
      <p:sp>
        <p:nvSpPr>
          <p:cNvPr id="7" name="Freeform 7"/>
          <p:cNvSpPr/>
          <p:nvPr/>
        </p:nvSpPr>
        <p:spPr>
          <a:xfrm>
            <a:off x="4300366" y="6853174"/>
            <a:ext cx="9687269" cy="1258380"/>
          </a:xfrm>
          <a:custGeom>
            <a:avLst/>
            <a:gdLst/>
            <a:ahLst/>
            <a:cxnLst/>
            <a:rect l="l" t="t" r="r" b="b"/>
            <a:pathLst>
              <a:path w="9687269" h="1258380">
                <a:moveTo>
                  <a:pt x="0" y="0"/>
                </a:moveTo>
                <a:lnTo>
                  <a:pt x="9687268" y="0"/>
                </a:lnTo>
                <a:lnTo>
                  <a:pt x="9687268" y="1258381"/>
                </a:lnTo>
                <a:lnTo>
                  <a:pt x="0" y="1258381"/>
                </a:lnTo>
                <a:lnTo>
                  <a:pt x="0" y="0"/>
                </a:lnTo>
                <a:close/>
              </a:path>
            </a:pathLst>
          </a:custGeom>
          <a:blipFill>
            <a:blip r:embed="rId6"/>
            <a:stretch>
              <a:fillRect r="-24638"/>
            </a:stretch>
          </a:blipFill>
          <a:ln>
            <a:solidFill>
              <a:schemeClr val="tx1"/>
            </a:solidFill>
          </a:ln>
        </p:spPr>
      </p:sp>
      <p:sp>
        <p:nvSpPr>
          <p:cNvPr id="8" name="Freeform 8"/>
          <p:cNvSpPr/>
          <p:nvPr/>
        </p:nvSpPr>
        <p:spPr>
          <a:xfrm>
            <a:off x="3806775" y="2407594"/>
            <a:ext cx="10674450" cy="4141145"/>
          </a:xfrm>
          <a:custGeom>
            <a:avLst/>
            <a:gdLst/>
            <a:ahLst/>
            <a:cxnLst/>
            <a:rect l="l" t="t" r="r" b="b"/>
            <a:pathLst>
              <a:path w="10674450" h="4141145">
                <a:moveTo>
                  <a:pt x="0" y="0"/>
                </a:moveTo>
                <a:lnTo>
                  <a:pt x="10674450" y="0"/>
                </a:lnTo>
                <a:lnTo>
                  <a:pt x="10674450" y="4141144"/>
                </a:lnTo>
                <a:lnTo>
                  <a:pt x="0" y="4141144"/>
                </a:lnTo>
                <a:lnTo>
                  <a:pt x="0" y="0"/>
                </a:lnTo>
                <a:close/>
              </a:path>
            </a:pathLst>
          </a:custGeom>
          <a:blipFill>
            <a:blip r:embed="rId7"/>
            <a:stretch>
              <a:fillRect b="-100000"/>
            </a:stretch>
          </a:blipFill>
          <a:ln>
            <a:solidFill>
              <a:schemeClr val="tx1"/>
            </a:solidFill>
          </a:ln>
        </p:spPr>
      </p:sp>
      <p:sp>
        <p:nvSpPr>
          <p:cNvPr id="9" name="TextBox 9"/>
          <p:cNvSpPr txBox="1"/>
          <p:nvPr/>
        </p:nvSpPr>
        <p:spPr>
          <a:xfrm>
            <a:off x="1535659" y="612498"/>
            <a:ext cx="15216683" cy="71810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COUNTRY HAVING HIGHEST NUMBER OF CONFIRMED CASES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323782" y="8036592"/>
            <a:ext cx="3127248" cy="3305705"/>
          </a:xfrm>
          <a:custGeom>
            <a:avLst/>
            <a:gdLst/>
            <a:ahLst/>
            <a:cxnLst/>
            <a:rect l="l" t="t" r="r" b="b"/>
            <a:pathLst>
              <a:path w="3127248" h="3305705">
                <a:moveTo>
                  <a:pt x="0" y="0"/>
                </a:moveTo>
                <a:lnTo>
                  <a:pt x="3127248" y="0"/>
                </a:lnTo>
                <a:lnTo>
                  <a:pt x="3127248" y="3305706"/>
                </a:lnTo>
                <a:lnTo>
                  <a:pt x="0" y="3305706"/>
                </a:lnTo>
                <a:lnTo>
                  <a:pt x="0" y="0"/>
                </a:lnTo>
                <a:close/>
              </a:path>
            </a:pathLst>
          </a:custGeom>
          <a:blipFill>
            <a:blip r:embed="rId2"/>
            <a:stretch>
              <a:fillRect/>
            </a:stretch>
          </a:blipFill>
        </p:spPr>
      </p:sp>
      <p:sp>
        <p:nvSpPr>
          <p:cNvPr id="3" name="Freeform 3"/>
          <p:cNvSpPr/>
          <p:nvPr/>
        </p:nvSpPr>
        <p:spPr>
          <a:xfrm>
            <a:off x="11782365" y="289624"/>
            <a:ext cx="6159500" cy="9707752"/>
          </a:xfrm>
          <a:custGeom>
            <a:avLst/>
            <a:gdLst/>
            <a:ahLst/>
            <a:cxnLst/>
            <a:rect l="l" t="t" r="r" b="b"/>
            <a:pathLst>
              <a:path w="6159500" h="9707752">
                <a:moveTo>
                  <a:pt x="0" y="0"/>
                </a:moveTo>
                <a:lnTo>
                  <a:pt x="6159500" y="0"/>
                </a:lnTo>
                <a:lnTo>
                  <a:pt x="6159500" y="9707752"/>
                </a:lnTo>
                <a:lnTo>
                  <a:pt x="0" y="9707752"/>
                </a:lnTo>
                <a:lnTo>
                  <a:pt x="0" y="0"/>
                </a:lnTo>
                <a:close/>
              </a:path>
            </a:pathLst>
          </a:custGeom>
          <a:blipFill>
            <a:blip r:embed="rId3"/>
            <a:stretch>
              <a:fillRect l="-68204" r="-68204"/>
            </a:stretch>
          </a:blipFill>
        </p:spPr>
      </p:sp>
      <p:sp>
        <p:nvSpPr>
          <p:cNvPr id="4" name="TextBox 4"/>
          <p:cNvSpPr txBox="1"/>
          <p:nvPr/>
        </p:nvSpPr>
        <p:spPr>
          <a:xfrm>
            <a:off x="2270251" y="1408318"/>
            <a:ext cx="4892452" cy="1018084"/>
          </a:xfrm>
          <a:prstGeom prst="rect">
            <a:avLst/>
          </a:prstGeom>
        </p:spPr>
        <p:txBody>
          <a:bodyPr lIns="0" tIns="0" rIns="0" bIns="0" rtlCol="0" anchor="t">
            <a:spAutoFit/>
          </a:bodyPr>
          <a:lstStyle/>
          <a:p>
            <a:pPr algn="l">
              <a:lnSpc>
                <a:spcPts val="7935"/>
              </a:lnSpc>
            </a:pPr>
            <a:r>
              <a:rPr lang="en-US" sz="5667">
                <a:solidFill>
                  <a:srgbClr val="5062C6"/>
                </a:solidFill>
                <a:latin typeface="Poppins Ultra-Bold"/>
              </a:rPr>
              <a:t>Contents</a:t>
            </a:r>
          </a:p>
        </p:txBody>
      </p:sp>
      <p:sp>
        <p:nvSpPr>
          <p:cNvPr id="5" name="TextBox 5"/>
          <p:cNvSpPr txBox="1"/>
          <p:nvPr/>
        </p:nvSpPr>
        <p:spPr>
          <a:xfrm>
            <a:off x="2036859" y="2495506"/>
            <a:ext cx="1233263" cy="1031217"/>
          </a:xfrm>
          <a:prstGeom prst="rect">
            <a:avLst/>
          </a:prstGeom>
        </p:spPr>
        <p:txBody>
          <a:bodyPr lIns="0" tIns="0" rIns="0" bIns="0" rtlCol="0" anchor="t">
            <a:spAutoFit/>
          </a:bodyPr>
          <a:lstStyle/>
          <a:p>
            <a:pPr algn="ctr">
              <a:lnSpc>
                <a:spcPts val="8043"/>
              </a:lnSpc>
            </a:pPr>
            <a:r>
              <a:rPr lang="en-US" sz="5745">
                <a:solidFill>
                  <a:srgbClr val="00878E"/>
                </a:solidFill>
                <a:latin typeface="Poppins Ultra-Bold"/>
              </a:rPr>
              <a:t>01</a:t>
            </a:r>
          </a:p>
        </p:txBody>
      </p:sp>
      <p:sp>
        <p:nvSpPr>
          <p:cNvPr id="6" name="TextBox 6"/>
          <p:cNvSpPr txBox="1"/>
          <p:nvPr/>
        </p:nvSpPr>
        <p:spPr>
          <a:xfrm>
            <a:off x="3270122" y="2600281"/>
            <a:ext cx="2861010" cy="463269"/>
          </a:xfrm>
          <a:prstGeom prst="rect">
            <a:avLst/>
          </a:prstGeom>
        </p:spPr>
        <p:txBody>
          <a:bodyPr lIns="0" tIns="0" rIns="0" bIns="0" rtlCol="0" anchor="t">
            <a:spAutoFit/>
          </a:bodyPr>
          <a:lstStyle/>
          <a:p>
            <a:pPr algn="l">
              <a:lnSpc>
                <a:spcPts val="3778"/>
              </a:lnSpc>
            </a:pPr>
            <a:r>
              <a:rPr lang="en-US" sz="2698">
                <a:solidFill>
                  <a:srgbClr val="00878E"/>
                </a:solidFill>
                <a:latin typeface="Open Sans Bold"/>
              </a:rPr>
              <a:t>Introduction</a:t>
            </a:r>
          </a:p>
        </p:txBody>
      </p:sp>
      <p:sp>
        <p:nvSpPr>
          <p:cNvPr id="8" name="TextBox 8"/>
          <p:cNvSpPr txBox="1"/>
          <p:nvPr/>
        </p:nvSpPr>
        <p:spPr>
          <a:xfrm>
            <a:off x="2036859" y="4145508"/>
            <a:ext cx="1233263" cy="1031217"/>
          </a:xfrm>
          <a:prstGeom prst="rect">
            <a:avLst/>
          </a:prstGeom>
        </p:spPr>
        <p:txBody>
          <a:bodyPr lIns="0" tIns="0" rIns="0" bIns="0" rtlCol="0" anchor="t">
            <a:spAutoFit/>
          </a:bodyPr>
          <a:lstStyle/>
          <a:p>
            <a:pPr algn="ctr">
              <a:lnSpc>
                <a:spcPts val="8043"/>
              </a:lnSpc>
            </a:pPr>
            <a:r>
              <a:rPr lang="en-US" sz="5745">
                <a:solidFill>
                  <a:srgbClr val="00878E"/>
                </a:solidFill>
                <a:latin typeface="Poppins Ultra-Bold"/>
              </a:rPr>
              <a:t>02</a:t>
            </a:r>
          </a:p>
        </p:txBody>
      </p:sp>
      <p:sp>
        <p:nvSpPr>
          <p:cNvPr id="9" name="TextBox 9"/>
          <p:cNvSpPr txBox="1"/>
          <p:nvPr/>
        </p:nvSpPr>
        <p:spPr>
          <a:xfrm>
            <a:off x="3270122" y="4250283"/>
            <a:ext cx="3819836" cy="463269"/>
          </a:xfrm>
          <a:prstGeom prst="rect">
            <a:avLst/>
          </a:prstGeom>
        </p:spPr>
        <p:txBody>
          <a:bodyPr lIns="0" tIns="0" rIns="0" bIns="0" rtlCol="0" anchor="t">
            <a:spAutoFit/>
          </a:bodyPr>
          <a:lstStyle/>
          <a:p>
            <a:pPr algn="l">
              <a:lnSpc>
                <a:spcPts val="3778"/>
              </a:lnSpc>
            </a:pPr>
            <a:r>
              <a:rPr lang="en-US" sz="2698">
                <a:solidFill>
                  <a:srgbClr val="00878E"/>
                </a:solidFill>
                <a:latin typeface="Open Sans Bold"/>
              </a:rPr>
              <a:t>Problem Statement</a:t>
            </a:r>
          </a:p>
        </p:txBody>
      </p:sp>
      <p:sp>
        <p:nvSpPr>
          <p:cNvPr id="11" name="TextBox 11"/>
          <p:cNvSpPr txBox="1"/>
          <p:nvPr/>
        </p:nvSpPr>
        <p:spPr>
          <a:xfrm>
            <a:off x="2036859" y="5796780"/>
            <a:ext cx="1233263" cy="1031217"/>
          </a:xfrm>
          <a:prstGeom prst="rect">
            <a:avLst/>
          </a:prstGeom>
        </p:spPr>
        <p:txBody>
          <a:bodyPr lIns="0" tIns="0" rIns="0" bIns="0" rtlCol="0" anchor="t">
            <a:spAutoFit/>
          </a:bodyPr>
          <a:lstStyle/>
          <a:p>
            <a:pPr algn="ctr">
              <a:lnSpc>
                <a:spcPts val="8043"/>
              </a:lnSpc>
            </a:pPr>
            <a:r>
              <a:rPr lang="en-US" sz="5745">
                <a:solidFill>
                  <a:srgbClr val="00878E"/>
                </a:solidFill>
                <a:latin typeface="Poppins Ultra-Bold"/>
              </a:rPr>
              <a:t>03</a:t>
            </a:r>
          </a:p>
        </p:txBody>
      </p:sp>
      <p:sp>
        <p:nvSpPr>
          <p:cNvPr id="12" name="TextBox 12"/>
          <p:cNvSpPr txBox="1"/>
          <p:nvPr/>
        </p:nvSpPr>
        <p:spPr>
          <a:xfrm>
            <a:off x="3270122" y="5901555"/>
            <a:ext cx="6267936" cy="463269"/>
          </a:xfrm>
          <a:prstGeom prst="rect">
            <a:avLst/>
          </a:prstGeom>
        </p:spPr>
        <p:txBody>
          <a:bodyPr lIns="0" tIns="0" rIns="0" bIns="0" rtlCol="0" anchor="t">
            <a:spAutoFit/>
          </a:bodyPr>
          <a:lstStyle/>
          <a:p>
            <a:pPr algn="l">
              <a:lnSpc>
                <a:spcPts val="3778"/>
              </a:lnSpc>
            </a:pPr>
            <a:r>
              <a:rPr lang="en-US" sz="2698">
                <a:solidFill>
                  <a:srgbClr val="00878E"/>
                </a:solidFill>
                <a:latin typeface="Open Sans Bold"/>
              </a:rPr>
              <a:t>Dataset Overview and Explanation</a:t>
            </a:r>
          </a:p>
        </p:txBody>
      </p:sp>
      <p:sp>
        <p:nvSpPr>
          <p:cNvPr id="14" name="TextBox 14"/>
          <p:cNvSpPr txBox="1"/>
          <p:nvPr/>
        </p:nvSpPr>
        <p:spPr>
          <a:xfrm>
            <a:off x="2036859" y="7446781"/>
            <a:ext cx="1233263" cy="1031217"/>
          </a:xfrm>
          <a:prstGeom prst="rect">
            <a:avLst/>
          </a:prstGeom>
        </p:spPr>
        <p:txBody>
          <a:bodyPr lIns="0" tIns="0" rIns="0" bIns="0" rtlCol="0" anchor="t">
            <a:spAutoFit/>
          </a:bodyPr>
          <a:lstStyle/>
          <a:p>
            <a:pPr algn="ctr">
              <a:lnSpc>
                <a:spcPts val="8043"/>
              </a:lnSpc>
            </a:pPr>
            <a:r>
              <a:rPr lang="en-US" sz="5745">
                <a:solidFill>
                  <a:srgbClr val="00878E"/>
                </a:solidFill>
                <a:latin typeface="Poppins Ultra-Bold"/>
              </a:rPr>
              <a:t>04</a:t>
            </a:r>
          </a:p>
        </p:txBody>
      </p:sp>
      <p:sp>
        <p:nvSpPr>
          <p:cNvPr id="15" name="TextBox 15"/>
          <p:cNvSpPr txBox="1"/>
          <p:nvPr/>
        </p:nvSpPr>
        <p:spPr>
          <a:xfrm>
            <a:off x="3270122" y="7551556"/>
            <a:ext cx="5067944" cy="463269"/>
          </a:xfrm>
          <a:prstGeom prst="rect">
            <a:avLst/>
          </a:prstGeom>
        </p:spPr>
        <p:txBody>
          <a:bodyPr lIns="0" tIns="0" rIns="0" bIns="0" rtlCol="0" anchor="t">
            <a:spAutoFit/>
          </a:bodyPr>
          <a:lstStyle/>
          <a:p>
            <a:pPr algn="l">
              <a:lnSpc>
                <a:spcPts val="3778"/>
              </a:lnSpc>
            </a:pPr>
            <a:r>
              <a:rPr lang="en-US" sz="2698" dirty="0">
                <a:solidFill>
                  <a:srgbClr val="00878E"/>
                </a:solidFill>
                <a:latin typeface="Open Sans Bold"/>
              </a:rPr>
              <a:t>Analysis using SQL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49769" y="5890276"/>
            <a:ext cx="6372405" cy="6736048"/>
          </a:xfrm>
          <a:custGeom>
            <a:avLst/>
            <a:gdLst/>
            <a:ahLst/>
            <a:cxnLst/>
            <a:rect l="l" t="t" r="r" b="b"/>
            <a:pathLst>
              <a:path w="6372405" h="6736048">
                <a:moveTo>
                  <a:pt x="0" y="0"/>
                </a:moveTo>
                <a:lnTo>
                  <a:pt x="6372405" y="0"/>
                </a:lnTo>
                <a:lnTo>
                  <a:pt x="6372405" y="6736048"/>
                </a:lnTo>
                <a:lnTo>
                  <a:pt x="0" y="6736048"/>
                </a:lnTo>
                <a:lnTo>
                  <a:pt x="0" y="0"/>
                </a:lnTo>
                <a:close/>
              </a:path>
            </a:pathLst>
          </a:custGeom>
          <a:blipFill>
            <a:blip r:embed="rId2"/>
            <a:stretch>
              <a:fillRect/>
            </a:stretch>
          </a:blipFill>
        </p:spPr>
      </p:sp>
      <p:sp>
        <p:nvSpPr>
          <p:cNvPr id="3" name="Freeform 3"/>
          <p:cNvSpPr/>
          <p:nvPr/>
        </p:nvSpPr>
        <p:spPr>
          <a:xfrm>
            <a:off x="12519929" y="-5085592"/>
            <a:ext cx="8302245" cy="8229600"/>
          </a:xfrm>
          <a:custGeom>
            <a:avLst/>
            <a:gdLst/>
            <a:ahLst/>
            <a:cxnLst/>
            <a:rect l="l" t="t" r="r" b="b"/>
            <a:pathLst>
              <a:path w="8302245" h="8229600">
                <a:moveTo>
                  <a:pt x="0" y="0"/>
                </a:moveTo>
                <a:lnTo>
                  <a:pt x="8302245" y="0"/>
                </a:lnTo>
                <a:lnTo>
                  <a:pt x="8302245" y="8229600"/>
                </a:lnTo>
                <a:lnTo>
                  <a:pt x="0" y="8229600"/>
                </a:lnTo>
                <a:lnTo>
                  <a:pt x="0" y="0"/>
                </a:lnTo>
                <a:close/>
              </a:path>
            </a:pathLst>
          </a:custGeom>
          <a:blipFill>
            <a:blip r:embed="rId3">
              <a:alphaModFix amt="15000"/>
            </a:blip>
            <a:stretch>
              <a:fillRect/>
            </a:stretch>
          </a:blipFill>
        </p:spPr>
      </p:sp>
      <p:sp>
        <p:nvSpPr>
          <p:cNvPr id="4" name="Freeform 4"/>
          <p:cNvSpPr/>
          <p:nvPr/>
        </p:nvSpPr>
        <p:spPr>
          <a:xfrm>
            <a:off x="-2139394" y="6548738"/>
            <a:ext cx="7458075" cy="8229600"/>
          </a:xfrm>
          <a:custGeom>
            <a:avLst/>
            <a:gdLst/>
            <a:ahLst/>
            <a:cxnLst/>
            <a:rect l="l" t="t" r="r" b="b"/>
            <a:pathLst>
              <a:path w="7458075" h="8229600">
                <a:moveTo>
                  <a:pt x="0" y="0"/>
                </a:moveTo>
                <a:lnTo>
                  <a:pt x="7458075" y="0"/>
                </a:lnTo>
                <a:lnTo>
                  <a:pt x="7458075" y="8229600"/>
                </a:lnTo>
                <a:lnTo>
                  <a:pt x="0" y="8229600"/>
                </a:lnTo>
                <a:lnTo>
                  <a:pt x="0" y="0"/>
                </a:lnTo>
                <a:close/>
              </a:path>
            </a:pathLst>
          </a:custGeom>
          <a:blipFill>
            <a:blip r:embed="rId4">
              <a:alphaModFix amt="12000"/>
            </a:blip>
            <a:stretch>
              <a:fillRect/>
            </a:stretch>
          </a:blipFill>
        </p:spPr>
      </p:sp>
      <p:sp>
        <p:nvSpPr>
          <p:cNvPr id="6" name="Freeform 6"/>
          <p:cNvSpPr/>
          <p:nvPr/>
        </p:nvSpPr>
        <p:spPr>
          <a:xfrm>
            <a:off x="-2178790" y="-2633451"/>
            <a:ext cx="6414979" cy="6781052"/>
          </a:xfrm>
          <a:custGeom>
            <a:avLst/>
            <a:gdLst/>
            <a:ahLst/>
            <a:cxnLst/>
            <a:rect l="l" t="t" r="r" b="b"/>
            <a:pathLst>
              <a:path w="6414979" h="6781052">
                <a:moveTo>
                  <a:pt x="0" y="0"/>
                </a:moveTo>
                <a:lnTo>
                  <a:pt x="6414980" y="0"/>
                </a:lnTo>
                <a:lnTo>
                  <a:pt x="6414980" y="6781052"/>
                </a:lnTo>
                <a:lnTo>
                  <a:pt x="0" y="6781052"/>
                </a:lnTo>
                <a:lnTo>
                  <a:pt x="0" y="0"/>
                </a:lnTo>
                <a:close/>
              </a:path>
            </a:pathLst>
          </a:custGeom>
          <a:blipFill>
            <a:blip r:embed="rId5"/>
            <a:stretch>
              <a:fillRect/>
            </a:stretch>
          </a:blipFill>
        </p:spPr>
      </p:sp>
      <p:sp>
        <p:nvSpPr>
          <p:cNvPr id="7" name="Freeform 7"/>
          <p:cNvSpPr/>
          <p:nvPr/>
        </p:nvSpPr>
        <p:spPr>
          <a:xfrm>
            <a:off x="4236190" y="1920883"/>
            <a:ext cx="8921850" cy="4453436"/>
          </a:xfrm>
          <a:custGeom>
            <a:avLst/>
            <a:gdLst/>
            <a:ahLst/>
            <a:cxnLst/>
            <a:rect l="l" t="t" r="r" b="b"/>
            <a:pathLst>
              <a:path w="8921850" h="4453436">
                <a:moveTo>
                  <a:pt x="0" y="0"/>
                </a:moveTo>
                <a:lnTo>
                  <a:pt x="8921849" y="0"/>
                </a:lnTo>
                <a:lnTo>
                  <a:pt x="8921849" y="4453436"/>
                </a:lnTo>
                <a:lnTo>
                  <a:pt x="0" y="4453436"/>
                </a:lnTo>
                <a:lnTo>
                  <a:pt x="0" y="0"/>
                </a:lnTo>
                <a:close/>
              </a:path>
            </a:pathLst>
          </a:custGeom>
          <a:blipFill>
            <a:blip r:embed="rId6"/>
            <a:stretch>
              <a:fillRect l="-4511" t="-100000" r="-24155"/>
            </a:stretch>
          </a:blipFill>
          <a:ln>
            <a:solidFill>
              <a:schemeClr val="tx1"/>
            </a:solidFill>
          </a:ln>
        </p:spPr>
      </p:sp>
      <p:sp>
        <p:nvSpPr>
          <p:cNvPr id="8" name="Freeform 8"/>
          <p:cNvSpPr/>
          <p:nvPr/>
        </p:nvSpPr>
        <p:spPr>
          <a:xfrm>
            <a:off x="4236190" y="6548738"/>
            <a:ext cx="10026111" cy="1396448"/>
          </a:xfrm>
          <a:custGeom>
            <a:avLst/>
            <a:gdLst/>
            <a:ahLst/>
            <a:cxnLst/>
            <a:rect l="l" t="t" r="r" b="b"/>
            <a:pathLst>
              <a:path w="10026111" h="1396448">
                <a:moveTo>
                  <a:pt x="0" y="0"/>
                </a:moveTo>
                <a:lnTo>
                  <a:pt x="10026111" y="0"/>
                </a:lnTo>
                <a:lnTo>
                  <a:pt x="10026111" y="1396449"/>
                </a:lnTo>
                <a:lnTo>
                  <a:pt x="0" y="1396449"/>
                </a:lnTo>
                <a:lnTo>
                  <a:pt x="0" y="0"/>
                </a:lnTo>
                <a:close/>
              </a:path>
            </a:pathLst>
          </a:custGeom>
          <a:blipFill>
            <a:blip r:embed="rId7"/>
            <a:stretch>
              <a:fillRect r="-31968"/>
            </a:stretch>
          </a:blipFill>
          <a:ln>
            <a:solidFill>
              <a:schemeClr val="tx1"/>
            </a:solidFill>
          </a:ln>
        </p:spPr>
      </p:sp>
      <p:sp>
        <p:nvSpPr>
          <p:cNvPr id="9" name="TextBox 9"/>
          <p:cNvSpPr txBox="1"/>
          <p:nvPr/>
        </p:nvSpPr>
        <p:spPr>
          <a:xfrm>
            <a:off x="1640904" y="612498"/>
            <a:ext cx="15216683" cy="71810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COUNTRY HAVING LOWEST NUMBER OF DEATH CASES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49769" y="5890276"/>
            <a:ext cx="6372405" cy="6736048"/>
          </a:xfrm>
          <a:custGeom>
            <a:avLst/>
            <a:gdLst/>
            <a:ahLst/>
            <a:cxnLst/>
            <a:rect l="l" t="t" r="r" b="b"/>
            <a:pathLst>
              <a:path w="6372405" h="6736048">
                <a:moveTo>
                  <a:pt x="0" y="0"/>
                </a:moveTo>
                <a:lnTo>
                  <a:pt x="6372405" y="0"/>
                </a:lnTo>
                <a:lnTo>
                  <a:pt x="6372405" y="6736048"/>
                </a:lnTo>
                <a:lnTo>
                  <a:pt x="0" y="6736048"/>
                </a:lnTo>
                <a:lnTo>
                  <a:pt x="0" y="0"/>
                </a:lnTo>
                <a:close/>
              </a:path>
            </a:pathLst>
          </a:custGeom>
          <a:blipFill>
            <a:blip r:embed="rId2"/>
            <a:stretch>
              <a:fillRect/>
            </a:stretch>
          </a:blipFill>
        </p:spPr>
      </p:sp>
      <p:sp>
        <p:nvSpPr>
          <p:cNvPr id="3" name="Freeform 3"/>
          <p:cNvSpPr/>
          <p:nvPr/>
        </p:nvSpPr>
        <p:spPr>
          <a:xfrm>
            <a:off x="12519929" y="-5085592"/>
            <a:ext cx="8302245" cy="8229600"/>
          </a:xfrm>
          <a:custGeom>
            <a:avLst/>
            <a:gdLst/>
            <a:ahLst/>
            <a:cxnLst/>
            <a:rect l="l" t="t" r="r" b="b"/>
            <a:pathLst>
              <a:path w="8302245" h="8229600">
                <a:moveTo>
                  <a:pt x="0" y="0"/>
                </a:moveTo>
                <a:lnTo>
                  <a:pt x="8302245" y="0"/>
                </a:lnTo>
                <a:lnTo>
                  <a:pt x="8302245" y="8229600"/>
                </a:lnTo>
                <a:lnTo>
                  <a:pt x="0" y="8229600"/>
                </a:lnTo>
                <a:lnTo>
                  <a:pt x="0" y="0"/>
                </a:lnTo>
                <a:close/>
              </a:path>
            </a:pathLst>
          </a:custGeom>
          <a:blipFill>
            <a:blip r:embed="rId3">
              <a:alphaModFix amt="15000"/>
            </a:blip>
            <a:stretch>
              <a:fillRect/>
            </a:stretch>
          </a:blipFill>
        </p:spPr>
      </p:sp>
      <p:sp>
        <p:nvSpPr>
          <p:cNvPr id="4" name="Freeform 4"/>
          <p:cNvSpPr/>
          <p:nvPr/>
        </p:nvSpPr>
        <p:spPr>
          <a:xfrm>
            <a:off x="-2139394" y="6548738"/>
            <a:ext cx="7458075" cy="8229600"/>
          </a:xfrm>
          <a:custGeom>
            <a:avLst/>
            <a:gdLst/>
            <a:ahLst/>
            <a:cxnLst/>
            <a:rect l="l" t="t" r="r" b="b"/>
            <a:pathLst>
              <a:path w="7458075" h="8229600">
                <a:moveTo>
                  <a:pt x="0" y="0"/>
                </a:moveTo>
                <a:lnTo>
                  <a:pt x="7458075" y="0"/>
                </a:lnTo>
                <a:lnTo>
                  <a:pt x="7458075" y="8229600"/>
                </a:lnTo>
                <a:lnTo>
                  <a:pt x="0" y="8229600"/>
                </a:lnTo>
                <a:lnTo>
                  <a:pt x="0" y="0"/>
                </a:lnTo>
                <a:close/>
              </a:path>
            </a:pathLst>
          </a:custGeom>
          <a:blipFill>
            <a:blip r:embed="rId4">
              <a:alphaModFix amt="12000"/>
            </a:blip>
            <a:stretch>
              <a:fillRect/>
            </a:stretch>
          </a:blipFill>
        </p:spPr>
      </p:sp>
      <p:sp>
        <p:nvSpPr>
          <p:cNvPr id="6" name="Freeform 6"/>
          <p:cNvSpPr/>
          <p:nvPr/>
        </p:nvSpPr>
        <p:spPr>
          <a:xfrm>
            <a:off x="-2178790" y="-2633451"/>
            <a:ext cx="6414979" cy="6781052"/>
          </a:xfrm>
          <a:custGeom>
            <a:avLst/>
            <a:gdLst/>
            <a:ahLst/>
            <a:cxnLst/>
            <a:rect l="l" t="t" r="r" b="b"/>
            <a:pathLst>
              <a:path w="6414979" h="6781052">
                <a:moveTo>
                  <a:pt x="0" y="0"/>
                </a:moveTo>
                <a:lnTo>
                  <a:pt x="6414980" y="0"/>
                </a:lnTo>
                <a:lnTo>
                  <a:pt x="6414980" y="6781052"/>
                </a:lnTo>
                <a:lnTo>
                  <a:pt x="0" y="6781052"/>
                </a:lnTo>
                <a:lnTo>
                  <a:pt x="0" y="0"/>
                </a:lnTo>
                <a:close/>
              </a:path>
            </a:pathLst>
          </a:custGeom>
          <a:blipFill>
            <a:blip r:embed="rId5"/>
            <a:stretch>
              <a:fillRect/>
            </a:stretch>
          </a:blipFill>
        </p:spPr>
      </p:sp>
      <p:sp>
        <p:nvSpPr>
          <p:cNvPr id="7" name="Freeform 7"/>
          <p:cNvSpPr/>
          <p:nvPr/>
        </p:nvSpPr>
        <p:spPr>
          <a:xfrm>
            <a:off x="3156878" y="6232124"/>
            <a:ext cx="8932494" cy="3430357"/>
          </a:xfrm>
          <a:custGeom>
            <a:avLst/>
            <a:gdLst/>
            <a:ahLst/>
            <a:cxnLst/>
            <a:rect l="l" t="t" r="r" b="b"/>
            <a:pathLst>
              <a:path w="8932494" h="3430357">
                <a:moveTo>
                  <a:pt x="0" y="0"/>
                </a:moveTo>
                <a:lnTo>
                  <a:pt x="8932494" y="0"/>
                </a:lnTo>
                <a:lnTo>
                  <a:pt x="8932494" y="3430357"/>
                </a:lnTo>
                <a:lnTo>
                  <a:pt x="0" y="3430357"/>
                </a:lnTo>
                <a:lnTo>
                  <a:pt x="0" y="0"/>
                </a:lnTo>
                <a:close/>
              </a:path>
            </a:pathLst>
          </a:custGeom>
          <a:blipFill>
            <a:blip r:embed="rId6"/>
            <a:stretch>
              <a:fillRect r="-74063"/>
            </a:stretch>
          </a:blipFill>
          <a:ln>
            <a:solidFill>
              <a:schemeClr val="tx1"/>
            </a:solidFill>
          </a:ln>
        </p:spPr>
      </p:sp>
      <p:sp>
        <p:nvSpPr>
          <p:cNvPr id="8" name="Freeform 8"/>
          <p:cNvSpPr/>
          <p:nvPr/>
        </p:nvSpPr>
        <p:spPr>
          <a:xfrm>
            <a:off x="3156878" y="2087207"/>
            <a:ext cx="8775503" cy="3803069"/>
          </a:xfrm>
          <a:custGeom>
            <a:avLst/>
            <a:gdLst/>
            <a:ahLst/>
            <a:cxnLst/>
            <a:rect l="l" t="t" r="r" b="b"/>
            <a:pathLst>
              <a:path w="8775503" h="3803069">
                <a:moveTo>
                  <a:pt x="0" y="0"/>
                </a:moveTo>
                <a:lnTo>
                  <a:pt x="8775502" y="0"/>
                </a:lnTo>
                <a:lnTo>
                  <a:pt x="8775502" y="3803069"/>
                </a:lnTo>
                <a:lnTo>
                  <a:pt x="0" y="3803069"/>
                </a:lnTo>
                <a:lnTo>
                  <a:pt x="0" y="0"/>
                </a:lnTo>
                <a:close/>
              </a:path>
            </a:pathLst>
          </a:custGeom>
          <a:blipFill>
            <a:blip r:embed="rId7"/>
            <a:stretch>
              <a:fillRect r="-16498"/>
            </a:stretch>
          </a:blipFill>
          <a:ln>
            <a:solidFill>
              <a:schemeClr val="tx1"/>
            </a:solidFill>
          </a:ln>
        </p:spPr>
      </p:sp>
      <p:sp>
        <p:nvSpPr>
          <p:cNvPr id="9" name="TextBox 9"/>
          <p:cNvSpPr txBox="1"/>
          <p:nvPr/>
        </p:nvSpPr>
        <p:spPr>
          <a:xfrm>
            <a:off x="1640904" y="612498"/>
            <a:ext cx="15216683" cy="71810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TOP 5 COUNTRIES HAVING HIGHEST RECOVERED CASES</a:t>
            </a:r>
          </a:p>
        </p:txBody>
      </p:sp>
      <p:sp>
        <p:nvSpPr>
          <p:cNvPr id="10" name="TextBox 10"/>
          <p:cNvSpPr txBox="1"/>
          <p:nvPr/>
        </p:nvSpPr>
        <p:spPr>
          <a:xfrm>
            <a:off x="13127941" y="4389734"/>
            <a:ext cx="3543111" cy="2934409"/>
          </a:xfrm>
          <a:prstGeom prst="rect">
            <a:avLst/>
          </a:prstGeom>
        </p:spPr>
        <p:txBody>
          <a:bodyPr lIns="0" tIns="0" rIns="0" bIns="0" rtlCol="0" anchor="t">
            <a:spAutoFit/>
          </a:bodyPr>
          <a:lstStyle/>
          <a:p>
            <a:pPr marL="722636" lvl="1" indent="-361318" algn="l">
              <a:lnSpc>
                <a:spcPts val="4685"/>
              </a:lnSpc>
              <a:buFont typeface="Arial"/>
              <a:buChar char="•"/>
            </a:pPr>
            <a:r>
              <a:rPr lang="en-US" sz="3347">
                <a:solidFill>
                  <a:srgbClr val="5062C6"/>
                </a:solidFill>
                <a:latin typeface="Open Sans Bold"/>
              </a:rPr>
              <a:t>INDIA</a:t>
            </a:r>
          </a:p>
          <a:p>
            <a:pPr marL="722636" lvl="1" indent="-361318" algn="l">
              <a:lnSpc>
                <a:spcPts val="4685"/>
              </a:lnSpc>
              <a:buFont typeface="Arial"/>
              <a:buChar char="•"/>
            </a:pPr>
            <a:r>
              <a:rPr lang="en-US" sz="3347">
                <a:solidFill>
                  <a:srgbClr val="5062C6"/>
                </a:solidFill>
                <a:latin typeface="Open Sans Bold"/>
              </a:rPr>
              <a:t>BRAZIL</a:t>
            </a:r>
          </a:p>
          <a:p>
            <a:pPr marL="722636" lvl="1" indent="-361318" algn="l">
              <a:lnSpc>
                <a:spcPts val="4685"/>
              </a:lnSpc>
              <a:buFont typeface="Arial"/>
              <a:buChar char="•"/>
            </a:pPr>
            <a:r>
              <a:rPr lang="en-US" sz="3347">
                <a:solidFill>
                  <a:srgbClr val="5062C6"/>
                </a:solidFill>
                <a:latin typeface="Open Sans Bold"/>
              </a:rPr>
              <a:t>US</a:t>
            </a:r>
          </a:p>
          <a:p>
            <a:pPr marL="722636" lvl="1" indent="-361318" algn="l">
              <a:lnSpc>
                <a:spcPts val="4685"/>
              </a:lnSpc>
              <a:buFont typeface="Arial"/>
              <a:buChar char="•"/>
            </a:pPr>
            <a:r>
              <a:rPr lang="en-US" sz="3347">
                <a:solidFill>
                  <a:srgbClr val="5062C6"/>
                </a:solidFill>
                <a:latin typeface="Open Sans Bold"/>
              </a:rPr>
              <a:t>TURKEY</a:t>
            </a:r>
          </a:p>
          <a:p>
            <a:pPr marL="722636" lvl="1" indent="-361318" algn="l">
              <a:lnSpc>
                <a:spcPts val="4685"/>
              </a:lnSpc>
              <a:buFont typeface="Arial"/>
              <a:buChar char="•"/>
            </a:pPr>
            <a:r>
              <a:rPr lang="en-US" sz="3347">
                <a:solidFill>
                  <a:srgbClr val="5062C6"/>
                </a:solidFill>
                <a:latin typeface="Open Sans Bold"/>
              </a:rPr>
              <a:t>RUSSIA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934108"/>
            <a:ext cx="16230600" cy="7576985"/>
            <a:chOff x="0" y="0"/>
            <a:chExt cx="4802016" cy="2241741"/>
          </a:xfrm>
        </p:grpSpPr>
        <p:sp>
          <p:nvSpPr>
            <p:cNvPr id="3" name="Freeform 3"/>
            <p:cNvSpPr/>
            <p:nvPr/>
          </p:nvSpPr>
          <p:spPr>
            <a:xfrm>
              <a:off x="0" y="0"/>
              <a:ext cx="4802016" cy="2241741"/>
            </a:xfrm>
            <a:custGeom>
              <a:avLst/>
              <a:gdLst/>
              <a:ahLst/>
              <a:cxnLst/>
              <a:rect l="l" t="t" r="r" b="b"/>
              <a:pathLst>
                <a:path w="4802016" h="2241741">
                  <a:moveTo>
                    <a:pt x="7632" y="0"/>
                  </a:moveTo>
                  <a:lnTo>
                    <a:pt x="4794384" y="0"/>
                  </a:lnTo>
                  <a:cubicBezTo>
                    <a:pt x="4798599" y="0"/>
                    <a:pt x="4802016" y="3417"/>
                    <a:pt x="4802016" y="7632"/>
                  </a:cubicBezTo>
                  <a:lnTo>
                    <a:pt x="4802016" y="2234109"/>
                  </a:lnTo>
                  <a:cubicBezTo>
                    <a:pt x="4802016" y="2238324"/>
                    <a:pt x="4798599" y="2241741"/>
                    <a:pt x="4794384" y="2241741"/>
                  </a:cubicBezTo>
                  <a:lnTo>
                    <a:pt x="7632" y="2241741"/>
                  </a:lnTo>
                  <a:cubicBezTo>
                    <a:pt x="3417" y="2241741"/>
                    <a:pt x="0" y="2238324"/>
                    <a:pt x="0" y="2234109"/>
                  </a:cubicBezTo>
                  <a:lnTo>
                    <a:pt x="0" y="7632"/>
                  </a:lnTo>
                  <a:cubicBezTo>
                    <a:pt x="0" y="3417"/>
                    <a:pt x="3417" y="0"/>
                    <a:pt x="7632" y="0"/>
                  </a:cubicBezTo>
                  <a:close/>
                </a:path>
              </a:pathLst>
            </a:custGeom>
            <a:solidFill>
              <a:srgbClr val="16948A"/>
            </a:solidFill>
            <a:ln cap="sq">
              <a:noFill/>
              <a:prstDash val="solid"/>
              <a:miter/>
            </a:ln>
          </p:spPr>
        </p:sp>
        <p:sp>
          <p:nvSpPr>
            <p:cNvPr id="4" name="TextBox 4"/>
            <p:cNvSpPr txBox="1"/>
            <p:nvPr/>
          </p:nvSpPr>
          <p:spPr>
            <a:xfrm>
              <a:off x="0" y="-38100"/>
              <a:ext cx="4802016" cy="2279841"/>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Freeform 5"/>
          <p:cNvSpPr/>
          <p:nvPr/>
        </p:nvSpPr>
        <p:spPr>
          <a:xfrm>
            <a:off x="16404921" y="-1328204"/>
            <a:ext cx="4002837" cy="3262312"/>
          </a:xfrm>
          <a:custGeom>
            <a:avLst/>
            <a:gdLst/>
            <a:ahLst/>
            <a:cxnLst/>
            <a:rect l="l" t="t" r="r" b="b"/>
            <a:pathLst>
              <a:path w="4002837" h="3262312">
                <a:moveTo>
                  <a:pt x="0" y="0"/>
                </a:moveTo>
                <a:lnTo>
                  <a:pt x="4002837" y="0"/>
                </a:lnTo>
                <a:lnTo>
                  <a:pt x="4002837" y="3262312"/>
                </a:lnTo>
                <a:lnTo>
                  <a:pt x="0" y="3262312"/>
                </a:lnTo>
                <a:lnTo>
                  <a:pt x="0" y="0"/>
                </a:lnTo>
                <a:close/>
              </a:path>
            </a:pathLst>
          </a:custGeom>
          <a:blipFill>
            <a:blip r:embed="rId2"/>
            <a:stretch>
              <a:fillRect/>
            </a:stretch>
          </a:blipFill>
        </p:spPr>
      </p:sp>
      <p:sp>
        <p:nvSpPr>
          <p:cNvPr id="6" name="Freeform 6"/>
          <p:cNvSpPr/>
          <p:nvPr/>
        </p:nvSpPr>
        <p:spPr>
          <a:xfrm>
            <a:off x="-2684943" y="5293072"/>
            <a:ext cx="8539110" cy="9026397"/>
          </a:xfrm>
          <a:custGeom>
            <a:avLst/>
            <a:gdLst/>
            <a:ahLst/>
            <a:cxnLst/>
            <a:rect l="l" t="t" r="r" b="b"/>
            <a:pathLst>
              <a:path w="8539110" h="9026397">
                <a:moveTo>
                  <a:pt x="0" y="0"/>
                </a:moveTo>
                <a:lnTo>
                  <a:pt x="8539110" y="0"/>
                </a:lnTo>
                <a:lnTo>
                  <a:pt x="8539110" y="9026397"/>
                </a:lnTo>
                <a:lnTo>
                  <a:pt x="0" y="9026397"/>
                </a:lnTo>
                <a:lnTo>
                  <a:pt x="0" y="0"/>
                </a:lnTo>
                <a:close/>
              </a:path>
            </a:pathLst>
          </a:custGeom>
          <a:blipFill>
            <a:blip r:embed="rId3"/>
            <a:stretch>
              <a:fillRect/>
            </a:stretch>
          </a:blipFill>
        </p:spPr>
      </p:sp>
      <p:sp>
        <p:nvSpPr>
          <p:cNvPr id="8" name="Freeform 8"/>
          <p:cNvSpPr/>
          <p:nvPr/>
        </p:nvSpPr>
        <p:spPr>
          <a:xfrm>
            <a:off x="-4094866" y="-3515283"/>
            <a:ext cx="7194779" cy="7131825"/>
          </a:xfrm>
          <a:custGeom>
            <a:avLst/>
            <a:gdLst/>
            <a:ahLst/>
            <a:cxnLst/>
            <a:rect l="l" t="t" r="r" b="b"/>
            <a:pathLst>
              <a:path w="7194779" h="7131825">
                <a:moveTo>
                  <a:pt x="0" y="0"/>
                </a:moveTo>
                <a:lnTo>
                  <a:pt x="7194779" y="0"/>
                </a:lnTo>
                <a:lnTo>
                  <a:pt x="7194779" y="7131825"/>
                </a:lnTo>
                <a:lnTo>
                  <a:pt x="0" y="7131825"/>
                </a:lnTo>
                <a:lnTo>
                  <a:pt x="0" y="0"/>
                </a:lnTo>
                <a:close/>
              </a:path>
            </a:pathLst>
          </a:custGeom>
          <a:blipFill>
            <a:blip r:embed="rId4">
              <a:alphaModFix amt="20999"/>
            </a:blip>
            <a:stretch>
              <a:fillRect/>
            </a:stretch>
          </a:blipFill>
        </p:spPr>
      </p:sp>
      <p:sp>
        <p:nvSpPr>
          <p:cNvPr id="9" name="TextBox 9"/>
          <p:cNvSpPr txBox="1"/>
          <p:nvPr/>
        </p:nvSpPr>
        <p:spPr>
          <a:xfrm>
            <a:off x="1584612" y="2500891"/>
            <a:ext cx="15092038" cy="6405318"/>
          </a:xfrm>
          <a:prstGeom prst="rect">
            <a:avLst/>
          </a:prstGeom>
        </p:spPr>
        <p:txBody>
          <a:bodyPr lIns="0" tIns="0" rIns="0" bIns="0" rtlCol="0" anchor="t">
            <a:spAutoFit/>
          </a:bodyPr>
          <a:lstStyle/>
          <a:p>
            <a:pPr marL="528331" lvl="1" indent="-264165" algn="l">
              <a:lnSpc>
                <a:spcPts val="3425"/>
              </a:lnSpc>
              <a:buFont typeface="Arial"/>
              <a:buChar char="•"/>
            </a:pPr>
            <a:r>
              <a:rPr lang="en-US" sz="2447">
                <a:solidFill>
                  <a:srgbClr val="FFFFFF"/>
                </a:solidFill>
                <a:latin typeface="Open Sans Bold"/>
              </a:rPr>
              <a:t>Confirmed Cases by Country:</a:t>
            </a:r>
          </a:p>
          <a:p>
            <a:pPr algn="l">
              <a:lnSpc>
                <a:spcPts val="3425"/>
              </a:lnSpc>
            </a:pPr>
            <a:r>
              <a:rPr lang="en-US" sz="2447">
                <a:solidFill>
                  <a:srgbClr val="FFFFFF"/>
                </a:solidFill>
                <a:latin typeface="Open Sans Bold"/>
              </a:rPr>
              <a:t>Highest in countries with large populations and high international travel (e.g., USA, India, Brazil).</a:t>
            </a:r>
          </a:p>
          <a:p>
            <a:pPr marL="528331" lvl="1" indent="-264165" algn="l">
              <a:lnSpc>
                <a:spcPts val="3425"/>
              </a:lnSpc>
              <a:buFont typeface="Arial"/>
              <a:buChar char="•"/>
            </a:pPr>
            <a:r>
              <a:rPr lang="en-US" sz="2447">
                <a:solidFill>
                  <a:srgbClr val="FFFFFF"/>
                </a:solidFill>
                <a:latin typeface="Open Sans Bold"/>
              </a:rPr>
              <a:t>Mortality Rates:</a:t>
            </a:r>
          </a:p>
          <a:p>
            <a:pPr algn="l">
              <a:lnSpc>
                <a:spcPts val="3425"/>
              </a:lnSpc>
            </a:pPr>
            <a:r>
              <a:rPr lang="en-US" sz="2447">
                <a:solidFill>
                  <a:srgbClr val="FFFFFF"/>
                </a:solidFill>
                <a:latin typeface="Open Sans Bold"/>
              </a:rPr>
              <a:t>Highest deaths in countries with strained healthcare systems (e.g., USA, Brazil, India, Mexico).</a:t>
            </a:r>
          </a:p>
          <a:p>
            <a:pPr marL="528331" lvl="1" indent="-264165" algn="l">
              <a:lnSpc>
                <a:spcPts val="3425"/>
              </a:lnSpc>
              <a:buFont typeface="Arial"/>
              <a:buChar char="•"/>
            </a:pPr>
            <a:r>
              <a:rPr lang="en-US" sz="2447">
                <a:solidFill>
                  <a:srgbClr val="FFFFFF"/>
                </a:solidFill>
                <a:latin typeface="Open Sans Bold"/>
              </a:rPr>
              <a:t>Recovery Rates:</a:t>
            </a:r>
          </a:p>
          <a:p>
            <a:pPr algn="l">
              <a:lnSpc>
                <a:spcPts val="3425"/>
              </a:lnSpc>
            </a:pPr>
            <a:r>
              <a:rPr lang="en-US" sz="2447">
                <a:solidFill>
                  <a:srgbClr val="FFFFFF"/>
                </a:solidFill>
                <a:latin typeface="Open Sans Bold"/>
              </a:rPr>
              <a:t>High recoveries in countries with effective healthcare responses (e.g., China, USA, Brazil, India).</a:t>
            </a:r>
          </a:p>
          <a:p>
            <a:pPr marL="528331" lvl="1" indent="-264165" algn="l">
              <a:lnSpc>
                <a:spcPts val="3425"/>
              </a:lnSpc>
              <a:buFont typeface="Arial"/>
              <a:buChar char="•"/>
            </a:pPr>
            <a:r>
              <a:rPr lang="en-US" sz="2447">
                <a:solidFill>
                  <a:srgbClr val="FFFFFF"/>
                </a:solidFill>
                <a:latin typeface="Open Sans Bold"/>
              </a:rPr>
              <a:t>Temporal Trends:</a:t>
            </a:r>
          </a:p>
          <a:p>
            <a:pPr algn="l">
              <a:lnSpc>
                <a:spcPts val="3425"/>
              </a:lnSpc>
            </a:pPr>
            <a:r>
              <a:rPr lang="en-US" sz="2447">
                <a:solidFill>
                  <a:srgbClr val="FFFFFF"/>
                </a:solidFill>
                <a:latin typeface="Open Sans Bold"/>
              </a:rPr>
              <a:t>Peaks and troughs in data correlate with pandemic waves and public health measures.</a:t>
            </a:r>
          </a:p>
          <a:p>
            <a:pPr marL="528331" lvl="1" indent="-264165" algn="l">
              <a:lnSpc>
                <a:spcPts val="3425"/>
              </a:lnSpc>
              <a:buFont typeface="Arial"/>
              <a:buChar char="•"/>
            </a:pPr>
            <a:r>
              <a:rPr lang="en-US" sz="2447">
                <a:solidFill>
                  <a:srgbClr val="FFFFFF"/>
                </a:solidFill>
                <a:latin typeface="Open Sans Bold"/>
              </a:rPr>
              <a:t>Geographic Distribution:</a:t>
            </a:r>
          </a:p>
          <a:p>
            <a:pPr algn="l">
              <a:lnSpc>
                <a:spcPts val="3425"/>
              </a:lnSpc>
            </a:pPr>
            <a:r>
              <a:rPr lang="en-US" sz="2447">
                <a:solidFill>
                  <a:srgbClr val="FFFFFF"/>
                </a:solidFill>
                <a:latin typeface="Open Sans Bold"/>
              </a:rPr>
              <a:t>Significant outbreaks in North America, Europe, and Asia; urban centers and high population densities more affected.</a:t>
            </a:r>
          </a:p>
          <a:p>
            <a:pPr marL="528331" lvl="1" indent="-264165" algn="l">
              <a:lnSpc>
                <a:spcPts val="3425"/>
              </a:lnSpc>
              <a:buFont typeface="Arial"/>
              <a:buChar char="•"/>
            </a:pPr>
            <a:r>
              <a:rPr lang="en-US" sz="2447">
                <a:solidFill>
                  <a:srgbClr val="FFFFFF"/>
                </a:solidFill>
                <a:latin typeface="Open Sans Bold"/>
              </a:rPr>
              <a:t>Impact of Public Health Policies:</a:t>
            </a:r>
          </a:p>
          <a:p>
            <a:pPr algn="l">
              <a:lnSpc>
                <a:spcPts val="3425"/>
              </a:lnSpc>
            </a:pPr>
            <a:r>
              <a:rPr lang="en-US" sz="2447">
                <a:solidFill>
                  <a:srgbClr val="FFFFFF"/>
                </a:solidFill>
                <a:latin typeface="Open Sans Bold"/>
              </a:rPr>
              <a:t>Early measures (e.g., travel restrictions, testing) effectively controlled the spread.</a:t>
            </a:r>
          </a:p>
          <a:p>
            <a:pPr marL="528331" lvl="1" indent="-264165" algn="l">
              <a:lnSpc>
                <a:spcPts val="3425"/>
              </a:lnSpc>
              <a:buFont typeface="Arial"/>
              <a:buChar char="•"/>
            </a:pPr>
            <a:r>
              <a:rPr lang="en-US" sz="2447">
                <a:solidFill>
                  <a:srgbClr val="FFFFFF"/>
                </a:solidFill>
                <a:latin typeface="Open Sans Bold"/>
              </a:rPr>
              <a:t>Healthcare System Preparedness:</a:t>
            </a:r>
          </a:p>
          <a:p>
            <a:pPr algn="l">
              <a:lnSpc>
                <a:spcPts val="3425"/>
              </a:lnSpc>
            </a:pPr>
            <a:r>
              <a:rPr lang="en-US" sz="2447">
                <a:solidFill>
                  <a:srgbClr val="FFFFFF"/>
                </a:solidFill>
                <a:latin typeface="Open Sans Bold"/>
              </a:rPr>
              <a:t> Countries with robust healthcare systems had better outcomes.</a:t>
            </a:r>
          </a:p>
        </p:txBody>
      </p:sp>
      <p:sp>
        <p:nvSpPr>
          <p:cNvPr id="10" name="TextBox 10"/>
          <p:cNvSpPr txBox="1"/>
          <p:nvPr/>
        </p:nvSpPr>
        <p:spPr>
          <a:xfrm>
            <a:off x="5854167" y="329829"/>
            <a:ext cx="6239618" cy="1207242"/>
          </a:xfrm>
          <a:prstGeom prst="rect">
            <a:avLst/>
          </a:prstGeom>
        </p:spPr>
        <p:txBody>
          <a:bodyPr lIns="0" tIns="0" rIns="0" bIns="0" rtlCol="0" anchor="t">
            <a:spAutoFit/>
          </a:bodyPr>
          <a:lstStyle/>
          <a:p>
            <a:pPr algn="just">
              <a:lnSpc>
                <a:spcPts val="9395"/>
              </a:lnSpc>
            </a:pPr>
            <a:r>
              <a:rPr lang="en-US" sz="6711" spc="154">
                <a:solidFill>
                  <a:srgbClr val="16948A"/>
                </a:solidFill>
                <a:latin typeface="Poppins Ultra-Bold"/>
              </a:rPr>
              <a:t>KEY INSIGHTS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6404921" y="-1328204"/>
            <a:ext cx="4002837" cy="3262312"/>
          </a:xfrm>
          <a:custGeom>
            <a:avLst/>
            <a:gdLst/>
            <a:ahLst/>
            <a:cxnLst/>
            <a:rect l="l" t="t" r="r" b="b"/>
            <a:pathLst>
              <a:path w="4002837" h="3262312">
                <a:moveTo>
                  <a:pt x="0" y="0"/>
                </a:moveTo>
                <a:lnTo>
                  <a:pt x="4002837" y="0"/>
                </a:lnTo>
                <a:lnTo>
                  <a:pt x="4002837" y="3262312"/>
                </a:lnTo>
                <a:lnTo>
                  <a:pt x="0" y="3262312"/>
                </a:lnTo>
                <a:lnTo>
                  <a:pt x="0" y="0"/>
                </a:lnTo>
                <a:close/>
              </a:path>
            </a:pathLst>
          </a:custGeom>
          <a:blipFill>
            <a:blip r:embed="rId2"/>
            <a:stretch>
              <a:fillRect/>
            </a:stretch>
          </a:blipFill>
        </p:spPr>
      </p:sp>
      <p:sp>
        <p:nvSpPr>
          <p:cNvPr id="3" name="Freeform 3"/>
          <p:cNvSpPr/>
          <p:nvPr/>
        </p:nvSpPr>
        <p:spPr>
          <a:xfrm>
            <a:off x="-3240855" y="6427995"/>
            <a:ext cx="8539110" cy="9026397"/>
          </a:xfrm>
          <a:custGeom>
            <a:avLst/>
            <a:gdLst/>
            <a:ahLst/>
            <a:cxnLst/>
            <a:rect l="l" t="t" r="r" b="b"/>
            <a:pathLst>
              <a:path w="8539110" h="9026397">
                <a:moveTo>
                  <a:pt x="0" y="0"/>
                </a:moveTo>
                <a:lnTo>
                  <a:pt x="8539110" y="0"/>
                </a:lnTo>
                <a:lnTo>
                  <a:pt x="8539110" y="9026396"/>
                </a:lnTo>
                <a:lnTo>
                  <a:pt x="0" y="9026396"/>
                </a:lnTo>
                <a:lnTo>
                  <a:pt x="0" y="0"/>
                </a:lnTo>
                <a:close/>
              </a:path>
            </a:pathLst>
          </a:custGeom>
          <a:blipFill>
            <a:blip r:embed="rId3"/>
            <a:stretch>
              <a:fillRect/>
            </a:stretch>
          </a:blipFill>
        </p:spPr>
      </p:sp>
      <p:sp>
        <p:nvSpPr>
          <p:cNvPr id="5" name="Freeform 5"/>
          <p:cNvSpPr/>
          <p:nvPr/>
        </p:nvSpPr>
        <p:spPr>
          <a:xfrm>
            <a:off x="-4094866" y="-3515283"/>
            <a:ext cx="7194779" cy="7131825"/>
          </a:xfrm>
          <a:custGeom>
            <a:avLst/>
            <a:gdLst/>
            <a:ahLst/>
            <a:cxnLst/>
            <a:rect l="l" t="t" r="r" b="b"/>
            <a:pathLst>
              <a:path w="7194779" h="7131825">
                <a:moveTo>
                  <a:pt x="0" y="0"/>
                </a:moveTo>
                <a:lnTo>
                  <a:pt x="7194779" y="0"/>
                </a:lnTo>
                <a:lnTo>
                  <a:pt x="7194779" y="7131825"/>
                </a:lnTo>
                <a:lnTo>
                  <a:pt x="0" y="7131825"/>
                </a:lnTo>
                <a:lnTo>
                  <a:pt x="0" y="0"/>
                </a:lnTo>
                <a:close/>
              </a:path>
            </a:pathLst>
          </a:custGeom>
          <a:blipFill>
            <a:blip r:embed="rId4">
              <a:alphaModFix amt="20999"/>
            </a:blip>
            <a:stretch>
              <a:fillRect/>
            </a:stretch>
          </a:blipFill>
        </p:spPr>
      </p:sp>
      <p:sp>
        <p:nvSpPr>
          <p:cNvPr id="6" name="TextBox 6"/>
          <p:cNvSpPr txBox="1"/>
          <p:nvPr/>
        </p:nvSpPr>
        <p:spPr>
          <a:xfrm>
            <a:off x="6024191" y="838200"/>
            <a:ext cx="6239618" cy="1210658"/>
          </a:xfrm>
          <a:prstGeom prst="rect">
            <a:avLst/>
          </a:prstGeom>
        </p:spPr>
        <p:txBody>
          <a:bodyPr lIns="0" tIns="0" rIns="0" bIns="0" rtlCol="0" anchor="t">
            <a:spAutoFit/>
          </a:bodyPr>
          <a:lstStyle/>
          <a:p>
            <a:pPr algn="just">
              <a:lnSpc>
                <a:spcPts val="9395"/>
              </a:lnSpc>
            </a:pPr>
            <a:r>
              <a:rPr lang="en-US" sz="6711" spc="154">
                <a:solidFill>
                  <a:srgbClr val="16948A"/>
                </a:solidFill>
                <a:latin typeface="Poppins Ultra-Bold"/>
              </a:rPr>
              <a:t>CONCLUSION</a:t>
            </a:r>
          </a:p>
        </p:txBody>
      </p:sp>
      <p:sp>
        <p:nvSpPr>
          <p:cNvPr id="7" name="TextBox 7"/>
          <p:cNvSpPr txBox="1"/>
          <p:nvPr/>
        </p:nvSpPr>
        <p:spPr>
          <a:xfrm>
            <a:off x="1559552" y="2873160"/>
            <a:ext cx="15168896" cy="3554835"/>
          </a:xfrm>
          <a:prstGeom prst="rect">
            <a:avLst/>
          </a:prstGeom>
        </p:spPr>
        <p:txBody>
          <a:bodyPr lIns="0" tIns="0" rIns="0" bIns="0" rtlCol="0" anchor="t">
            <a:spAutoFit/>
          </a:bodyPr>
          <a:lstStyle/>
          <a:p>
            <a:pPr algn="l">
              <a:lnSpc>
                <a:spcPts val="4714"/>
              </a:lnSpc>
              <a:spcBef>
                <a:spcPct val="0"/>
              </a:spcBef>
            </a:pPr>
            <a:r>
              <a:rPr lang="en-US" sz="3367">
                <a:solidFill>
                  <a:srgbClr val="5062C6"/>
                </a:solidFill>
                <a:latin typeface="Open Sans Bold"/>
              </a:rPr>
              <a:t>The SQL analysis of the COVID-19 dataset provides valuable insights into the pandemic's dynamics, highlighting the importance of healthcare infrastructure, early intervention, and global cooperation. These findings can inform future public health strategies and policies to better prepare for and manage pandemics, ultimately saving lives and mitigating economic and social impacts.</a:t>
            </a:r>
          </a:p>
        </p:txBody>
      </p:sp>
      <p:sp>
        <p:nvSpPr>
          <p:cNvPr id="8" name="TextBox 8"/>
          <p:cNvSpPr txBox="1"/>
          <p:nvPr/>
        </p:nvSpPr>
        <p:spPr>
          <a:xfrm>
            <a:off x="11131766" y="7293812"/>
            <a:ext cx="2819211" cy="376249"/>
          </a:xfrm>
          <a:prstGeom prst="rect">
            <a:avLst/>
          </a:prstGeom>
        </p:spPr>
        <p:txBody>
          <a:bodyPr lIns="0" tIns="0" rIns="0" bIns="0" rtlCol="0" anchor="t">
            <a:spAutoFit/>
          </a:bodyPr>
          <a:lstStyle/>
          <a:p>
            <a:pPr algn="l">
              <a:lnSpc>
                <a:spcPts val="3145"/>
              </a:lnSpc>
            </a:pPr>
            <a:r>
              <a:rPr lang="en-US" sz="2247">
                <a:solidFill>
                  <a:srgbClr val="FFFFFF"/>
                </a:solidFill>
                <a:latin typeface="Open Sans Bold"/>
              </a:rPr>
              <a:t>Conclusion 03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7385" t="-58433" r="-9465" b="-47483"/>
            </a:stretch>
          </a:blipFill>
        </p:spPr>
      </p:sp>
      <p:sp>
        <p:nvSpPr>
          <p:cNvPr id="5" name="Freeform 5"/>
          <p:cNvSpPr/>
          <p:nvPr/>
        </p:nvSpPr>
        <p:spPr>
          <a:xfrm>
            <a:off x="4722660" y="469855"/>
            <a:ext cx="8842680" cy="9347289"/>
          </a:xfrm>
          <a:custGeom>
            <a:avLst/>
            <a:gdLst/>
            <a:ahLst/>
            <a:cxnLst/>
            <a:rect l="l" t="t" r="r" b="b"/>
            <a:pathLst>
              <a:path w="8842680" h="9347289">
                <a:moveTo>
                  <a:pt x="0" y="0"/>
                </a:moveTo>
                <a:lnTo>
                  <a:pt x="8842680" y="0"/>
                </a:lnTo>
                <a:lnTo>
                  <a:pt x="8842680" y="9347290"/>
                </a:lnTo>
                <a:lnTo>
                  <a:pt x="0" y="9347290"/>
                </a:lnTo>
                <a:lnTo>
                  <a:pt x="0" y="0"/>
                </a:lnTo>
                <a:close/>
              </a:path>
            </a:pathLst>
          </a:custGeom>
          <a:blipFill>
            <a:blip r:embed="rId3"/>
            <a:stretch>
              <a:fillRect/>
            </a:stretch>
          </a:blipFill>
        </p:spPr>
      </p:sp>
      <p:sp>
        <p:nvSpPr>
          <p:cNvPr id="6" name="TextBox 6"/>
          <p:cNvSpPr txBox="1"/>
          <p:nvPr/>
        </p:nvSpPr>
        <p:spPr>
          <a:xfrm>
            <a:off x="2183695" y="3885860"/>
            <a:ext cx="13920611" cy="2172381"/>
          </a:xfrm>
          <a:prstGeom prst="rect">
            <a:avLst/>
          </a:prstGeom>
        </p:spPr>
        <p:txBody>
          <a:bodyPr lIns="0" tIns="0" rIns="0" bIns="0" rtlCol="0" anchor="t">
            <a:spAutoFit/>
          </a:bodyPr>
          <a:lstStyle/>
          <a:p>
            <a:pPr algn="ctr">
              <a:lnSpc>
                <a:spcPts val="16861"/>
              </a:lnSpc>
            </a:pPr>
            <a:r>
              <a:rPr lang="en-US" sz="12044" spc="277">
                <a:solidFill>
                  <a:srgbClr val="F4F4F4"/>
                </a:solidFill>
                <a:latin typeface="Poppins Ultra-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0" y="61236"/>
            <a:ext cx="10596975" cy="10535209"/>
            <a:chOff x="0" y="0"/>
            <a:chExt cx="2790973" cy="2774705"/>
          </a:xfrm>
        </p:grpSpPr>
        <p:sp>
          <p:nvSpPr>
            <p:cNvPr id="3" name="Freeform 3"/>
            <p:cNvSpPr/>
            <p:nvPr/>
          </p:nvSpPr>
          <p:spPr>
            <a:xfrm>
              <a:off x="0" y="0"/>
              <a:ext cx="2790973" cy="2774705"/>
            </a:xfrm>
            <a:custGeom>
              <a:avLst/>
              <a:gdLst/>
              <a:ahLst/>
              <a:cxnLst/>
              <a:rect l="l" t="t" r="r" b="b"/>
              <a:pathLst>
                <a:path w="2790973" h="2774705">
                  <a:moveTo>
                    <a:pt x="0" y="0"/>
                  </a:moveTo>
                  <a:lnTo>
                    <a:pt x="2790973" y="0"/>
                  </a:lnTo>
                  <a:lnTo>
                    <a:pt x="2790973" y="2774705"/>
                  </a:lnTo>
                  <a:lnTo>
                    <a:pt x="0" y="2774705"/>
                  </a:lnTo>
                  <a:close/>
                </a:path>
              </a:pathLst>
            </a:custGeom>
            <a:solidFill>
              <a:srgbClr val="16948A"/>
            </a:solidFill>
          </p:spPr>
        </p:sp>
        <p:sp>
          <p:nvSpPr>
            <p:cNvPr id="4" name="TextBox 4"/>
            <p:cNvSpPr txBox="1"/>
            <p:nvPr/>
          </p:nvSpPr>
          <p:spPr>
            <a:xfrm>
              <a:off x="0" y="-38100"/>
              <a:ext cx="2790973" cy="2812805"/>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5092923" y="-1291195"/>
            <a:ext cx="6624661" cy="5399099"/>
          </a:xfrm>
          <a:custGeom>
            <a:avLst/>
            <a:gdLst/>
            <a:ahLst/>
            <a:cxnLst/>
            <a:rect l="l" t="t" r="r" b="b"/>
            <a:pathLst>
              <a:path w="6624661" h="5399099">
                <a:moveTo>
                  <a:pt x="0" y="0"/>
                </a:moveTo>
                <a:lnTo>
                  <a:pt x="6624660" y="0"/>
                </a:lnTo>
                <a:lnTo>
                  <a:pt x="6624660" y="5399099"/>
                </a:lnTo>
                <a:lnTo>
                  <a:pt x="0" y="5399099"/>
                </a:lnTo>
                <a:lnTo>
                  <a:pt x="0" y="0"/>
                </a:lnTo>
                <a:close/>
              </a:path>
            </a:pathLst>
          </a:custGeom>
          <a:blipFill>
            <a:blip r:embed="rId2"/>
            <a:stretch>
              <a:fillRect/>
            </a:stretch>
          </a:blipFill>
        </p:spPr>
      </p:sp>
      <p:sp>
        <p:nvSpPr>
          <p:cNvPr id="9" name="Freeform 9"/>
          <p:cNvSpPr/>
          <p:nvPr/>
        </p:nvSpPr>
        <p:spPr>
          <a:xfrm>
            <a:off x="8038160" y="2480348"/>
            <a:ext cx="5117630" cy="5117630"/>
          </a:xfrm>
          <a:custGeom>
            <a:avLst/>
            <a:gdLst/>
            <a:ahLst/>
            <a:cxnLst/>
            <a:rect l="l" t="t" r="r" b="b"/>
            <a:pathLst>
              <a:path w="5117630" h="5117630">
                <a:moveTo>
                  <a:pt x="0" y="0"/>
                </a:moveTo>
                <a:lnTo>
                  <a:pt x="5117630" y="0"/>
                </a:lnTo>
                <a:lnTo>
                  <a:pt x="5117630" y="5117630"/>
                </a:lnTo>
                <a:lnTo>
                  <a:pt x="0" y="51176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1453378" y="1174926"/>
            <a:ext cx="6329167" cy="1018084"/>
          </a:xfrm>
          <a:prstGeom prst="rect">
            <a:avLst/>
          </a:prstGeom>
        </p:spPr>
        <p:txBody>
          <a:bodyPr lIns="0" tIns="0" rIns="0" bIns="0" rtlCol="0" anchor="t">
            <a:spAutoFit/>
          </a:bodyPr>
          <a:lstStyle/>
          <a:p>
            <a:pPr algn="l">
              <a:lnSpc>
                <a:spcPts val="7935"/>
              </a:lnSpc>
            </a:pPr>
            <a:r>
              <a:rPr lang="en-US" sz="5667">
                <a:solidFill>
                  <a:srgbClr val="F4F4F4"/>
                </a:solidFill>
                <a:latin typeface="Poppins Ultra-Bold"/>
              </a:rPr>
              <a:t>Introduction</a:t>
            </a:r>
          </a:p>
        </p:txBody>
      </p:sp>
      <p:sp>
        <p:nvSpPr>
          <p:cNvPr id="11" name="TextBox 11"/>
          <p:cNvSpPr txBox="1"/>
          <p:nvPr/>
        </p:nvSpPr>
        <p:spPr>
          <a:xfrm>
            <a:off x="1453378" y="2703889"/>
            <a:ext cx="5601385" cy="4151059"/>
          </a:xfrm>
          <a:prstGeom prst="rect">
            <a:avLst/>
          </a:prstGeom>
        </p:spPr>
        <p:txBody>
          <a:bodyPr lIns="0" tIns="0" rIns="0" bIns="0" rtlCol="0" anchor="t">
            <a:spAutoFit/>
          </a:bodyPr>
          <a:lstStyle/>
          <a:p>
            <a:pPr marL="570692" lvl="1" indent="-285346" algn="l">
              <a:lnSpc>
                <a:spcPts val="3700"/>
              </a:lnSpc>
              <a:buFont typeface="Arial"/>
              <a:buChar char="•"/>
            </a:pPr>
            <a:r>
              <a:rPr lang="en-US" sz="2643">
                <a:solidFill>
                  <a:srgbClr val="FFFFFF"/>
                </a:solidFill>
                <a:latin typeface="Open Sans Light"/>
              </a:rPr>
              <a:t>Corona virus disease 2019 (COVID-19) is a contagious disease caused by the coronavirus SARS-CoV-2. The first known case was identified in Wuhan, China on December 2019. The disease quickly started spreading worldwide, resulting in the COVID-19 pandemic.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388191" y="-3545341"/>
            <a:ext cx="7956033" cy="14385424"/>
            <a:chOff x="0" y="0"/>
            <a:chExt cx="2032792" cy="3675522"/>
          </a:xfrm>
        </p:grpSpPr>
        <p:sp>
          <p:nvSpPr>
            <p:cNvPr id="3" name="Freeform 3"/>
            <p:cNvSpPr/>
            <p:nvPr/>
          </p:nvSpPr>
          <p:spPr>
            <a:xfrm>
              <a:off x="0" y="0"/>
              <a:ext cx="2032792" cy="3675522"/>
            </a:xfrm>
            <a:custGeom>
              <a:avLst/>
              <a:gdLst/>
              <a:ahLst/>
              <a:cxnLst/>
              <a:rect l="l" t="t" r="r" b="b"/>
              <a:pathLst>
                <a:path w="2032792" h="3675522">
                  <a:moveTo>
                    <a:pt x="0" y="0"/>
                  </a:moveTo>
                  <a:lnTo>
                    <a:pt x="2032792" y="0"/>
                  </a:lnTo>
                  <a:lnTo>
                    <a:pt x="2032792" y="3675522"/>
                  </a:lnTo>
                  <a:lnTo>
                    <a:pt x="0" y="3675522"/>
                  </a:lnTo>
                  <a:close/>
                </a:path>
              </a:pathLst>
            </a:custGeom>
            <a:solidFill>
              <a:srgbClr val="16948A"/>
            </a:solidFill>
          </p:spPr>
        </p:sp>
        <p:sp>
          <p:nvSpPr>
            <p:cNvPr id="4" name="TextBox 4"/>
            <p:cNvSpPr txBox="1"/>
            <p:nvPr/>
          </p:nvSpPr>
          <p:spPr>
            <a:xfrm>
              <a:off x="0" y="-38100"/>
              <a:ext cx="2032792" cy="371362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390162" y="2470730"/>
            <a:ext cx="7954061" cy="7018272"/>
          </a:xfrm>
          <a:custGeom>
            <a:avLst/>
            <a:gdLst/>
            <a:ahLst/>
            <a:cxnLst/>
            <a:rect l="l" t="t" r="r" b="b"/>
            <a:pathLst>
              <a:path w="7954061" h="7018272">
                <a:moveTo>
                  <a:pt x="0" y="0"/>
                </a:moveTo>
                <a:lnTo>
                  <a:pt x="7954062" y="0"/>
                </a:lnTo>
                <a:lnTo>
                  <a:pt x="7954062" y="7018272"/>
                </a:lnTo>
                <a:lnTo>
                  <a:pt x="0" y="7018272"/>
                </a:lnTo>
                <a:lnTo>
                  <a:pt x="0" y="0"/>
                </a:lnTo>
                <a:close/>
              </a:path>
            </a:pathLst>
          </a:custGeom>
          <a:blipFill>
            <a:blip r:embed="rId2"/>
            <a:stretch>
              <a:fillRect l="-16176" r="-16176"/>
            </a:stretch>
          </a:blipFill>
        </p:spPr>
      </p:sp>
      <p:sp>
        <p:nvSpPr>
          <p:cNvPr id="6" name="Freeform 6"/>
          <p:cNvSpPr/>
          <p:nvPr/>
        </p:nvSpPr>
        <p:spPr>
          <a:xfrm>
            <a:off x="14912936" y="7342192"/>
            <a:ext cx="5033871" cy="4989825"/>
          </a:xfrm>
          <a:custGeom>
            <a:avLst/>
            <a:gdLst/>
            <a:ahLst/>
            <a:cxnLst/>
            <a:rect l="l" t="t" r="r" b="b"/>
            <a:pathLst>
              <a:path w="5033871" h="4989825">
                <a:moveTo>
                  <a:pt x="0" y="0"/>
                </a:moveTo>
                <a:lnTo>
                  <a:pt x="5033871" y="0"/>
                </a:lnTo>
                <a:lnTo>
                  <a:pt x="5033871" y="4989824"/>
                </a:lnTo>
                <a:lnTo>
                  <a:pt x="0" y="4989824"/>
                </a:lnTo>
                <a:lnTo>
                  <a:pt x="0" y="0"/>
                </a:lnTo>
                <a:close/>
              </a:path>
            </a:pathLst>
          </a:custGeom>
          <a:blipFill>
            <a:blip r:embed="rId3"/>
            <a:stretch>
              <a:fillRect/>
            </a:stretch>
          </a:blipFill>
        </p:spPr>
      </p:sp>
      <p:sp>
        <p:nvSpPr>
          <p:cNvPr id="9" name="TextBox 9"/>
          <p:cNvSpPr txBox="1"/>
          <p:nvPr/>
        </p:nvSpPr>
        <p:spPr>
          <a:xfrm>
            <a:off x="1651267" y="1255198"/>
            <a:ext cx="7492733" cy="1010610"/>
          </a:xfrm>
          <a:prstGeom prst="rect">
            <a:avLst/>
          </a:prstGeom>
        </p:spPr>
        <p:txBody>
          <a:bodyPr lIns="0" tIns="0" rIns="0" bIns="0" rtlCol="0" anchor="t">
            <a:spAutoFit/>
          </a:bodyPr>
          <a:lstStyle/>
          <a:p>
            <a:pPr algn="ctr">
              <a:lnSpc>
                <a:spcPts val="7822"/>
              </a:lnSpc>
            </a:pPr>
            <a:r>
              <a:rPr lang="en-US" sz="5587" spc="128">
                <a:solidFill>
                  <a:srgbClr val="F4F4F4"/>
                </a:solidFill>
                <a:latin typeface="Poppins Ultra-Bold"/>
              </a:rPr>
              <a:t>Problem Statement</a:t>
            </a:r>
          </a:p>
        </p:txBody>
      </p:sp>
      <p:sp>
        <p:nvSpPr>
          <p:cNvPr id="11" name="TextBox 11"/>
          <p:cNvSpPr txBox="1"/>
          <p:nvPr/>
        </p:nvSpPr>
        <p:spPr>
          <a:xfrm>
            <a:off x="9502932" y="2208658"/>
            <a:ext cx="3385885" cy="497871"/>
          </a:xfrm>
          <a:prstGeom prst="rect">
            <a:avLst/>
          </a:prstGeom>
        </p:spPr>
        <p:txBody>
          <a:bodyPr lIns="0" tIns="0" rIns="0" bIns="0" rtlCol="0" anchor="t">
            <a:spAutoFit/>
          </a:bodyPr>
          <a:lstStyle/>
          <a:p>
            <a:pPr algn="l">
              <a:lnSpc>
                <a:spcPts val="4058"/>
              </a:lnSpc>
            </a:pPr>
            <a:r>
              <a:rPr lang="en-US" sz="2898">
                <a:solidFill>
                  <a:srgbClr val="00878E"/>
                </a:solidFill>
                <a:latin typeface="Open Sans Bold"/>
              </a:rPr>
              <a:t>Overview</a:t>
            </a:r>
          </a:p>
        </p:txBody>
      </p:sp>
      <p:sp>
        <p:nvSpPr>
          <p:cNvPr id="12" name="TextBox 12"/>
          <p:cNvSpPr txBox="1"/>
          <p:nvPr/>
        </p:nvSpPr>
        <p:spPr>
          <a:xfrm>
            <a:off x="9502932" y="2887551"/>
            <a:ext cx="7639671" cy="1162237"/>
          </a:xfrm>
          <a:prstGeom prst="rect">
            <a:avLst/>
          </a:prstGeom>
        </p:spPr>
        <p:txBody>
          <a:bodyPr lIns="0" tIns="0" rIns="0" bIns="0" rtlCol="0" anchor="t">
            <a:spAutoFit/>
          </a:bodyPr>
          <a:lstStyle/>
          <a:p>
            <a:pPr algn="l">
              <a:lnSpc>
                <a:spcPts val="3139"/>
              </a:lnSpc>
              <a:spcBef>
                <a:spcPct val="0"/>
              </a:spcBef>
            </a:pPr>
            <a:r>
              <a:rPr lang="en-US" sz="2242">
                <a:solidFill>
                  <a:srgbClr val="293237"/>
                </a:solidFill>
                <a:latin typeface="Open Sans Light"/>
              </a:rPr>
              <a:t>The COVID-19 pandemic has significantly impacted global health and economies. Understanding the spread and impact of the virus through data analysis is crucial.</a:t>
            </a:r>
          </a:p>
        </p:txBody>
      </p:sp>
      <p:sp>
        <p:nvSpPr>
          <p:cNvPr id="13" name="TextBox 13"/>
          <p:cNvSpPr txBox="1"/>
          <p:nvPr/>
        </p:nvSpPr>
        <p:spPr>
          <a:xfrm>
            <a:off x="9502932" y="4221239"/>
            <a:ext cx="3385885" cy="497871"/>
          </a:xfrm>
          <a:prstGeom prst="rect">
            <a:avLst/>
          </a:prstGeom>
        </p:spPr>
        <p:txBody>
          <a:bodyPr lIns="0" tIns="0" rIns="0" bIns="0" rtlCol="0" anchor="t">
            <a:spAutoFit/>
          </a:bodyPr>
          <a:lstStyle/>
          <a:p>
            <a:pPr algn="l">
              <a:lnSpc>
                <a:spcPts val="4058"/>
              </a:lnSpc>
            </a:pPr>
            <a:r>
              <a:rPr lang="en-US" sz="2898">
                <a:solidFill>
                  <a:srgbClr val="00878E"/>
                </a:solidFill>
                <a:latin typeface="Open Sans Bold"/>
              </a:rPr>
              <a:t>Purpose</a:t>
            </a:r>
          </a:p>
        </p:txBody>
      </p:sp>
      <p:sp>
        <p:nvSpPr>
          <p:cNvPr id="14" name="TextBox 14"/>
          <p:cNvSpPr txBox="1"/>
          <p:nvPr/>
        </p:nvSpPr>
        <p:spPr>
          <a:xfrm>
            <a:off x="9502932" y="4900085"/>
            <a:ext cx="7639671" cy="1566711"/>
          </a:xfrm>
          <a:prstGeom prst="rect">
            <a:avLst/>
          </a:prstGeom>
        </p:spPr>
        <p:txBody>
          <a:bodyPr lIns="0" tIns="0" rIns="0" bIns="0" rtlCol="0" anchor="t">
            <a:spAutoFit/>
          </a:bodyPr>
          <a:lstStyle/>
          <a:p>
            <a:pPr marL="0" lvl="0" indent="0" algn="l">
              <a:lnSpc>
                <a:spcPts val="3139"/>
              </a:lnSpc>
              <a:spcBef>
                <a:spcPct val="0"/>
              </a:spcBef>
            </a:pPr>
            <a:r>
              <a:rPr lang="en-US" sz="2242" dirty="0">
                <a:solidFill>
                  <a:srgbClr val="293237"/>
                </a:solidFill>
                <a:latin typeface="Open Sans Light"/>
              </a:rPr>
              <a:t>To derive meaningful insights from COVID-19 data to better understand the spread, mortality, and recovery rates  This analysis uses SQL to showcase the key insights of its spread globally in year 2020 &amp;2021</a:t>
            </a:r>
          </a:p>
        </p:txBody>
      </p:sp>
      <p:sp>
        <p:nvSpPr>
          <p:cNvPr id="15" name="Freeform 15"/>
          <p:cNvSpPr/>
          <p:nvPr/>
        </p:nvSpPr>
        <p:spPr>
          <a:xfrm>
            <a:off x="14413392" y="-3148359"/>
            <a:ext cx="5033871" cy="4989825"/>
          </a:xfrm>
          <a:custGeom>
            <a:avLst/>
            <a:gdLst/>
            <a:ahLst/>
            <a:cxnLst/>
            <a:rect l="l" t="t" r="r" b="b"/>
            <a:pathLst>
              <a:path w="5033871" h="4989825">
                <a:moveTo>
                  <a:pt x="0" y="0"/>
                </a:moveTo>
                <a:lnTo>
                  <a:pt x="5033872" y="0"/>
                </a:lnTo>
                <a:lnTo>
                  <a:pt x="5033872" y="4989824"/>
                </a:lnTo>
                <a:lnTo>
                  <a:pt x="0" y="4989824"/>
                </a:lnTo>
                <a:lnTo>
                  <a:pt x="0" y="0"/>
                </a:lnTo>
                <a:close/>
              </a:path>
            </a:pathLst>
          </a:custGeom>
          <a:blipFill>
            <a:blip r:embed="rId3">
              <a:alphaModFix amt="31999"/>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388191" y="-3545341"/>
            <a:ext cx="7956033" cy="14385424"/>
            <a:chOff x="0" y="0"/>
            <a:chExt cx="2032792" cy="3675522"/>
          </a:xfrm>
        </p:grpSpPr>
        <p:sp>
          <p:nvSpPr>
            <p:cNvPr id="3" name="Freeform 3"/>
            <p:cNvSpPr/>
            <p:nvPr/>
          </p:nvSpPr>
          <p:spPr>
            <a:xfrm>
              <a:off x="0" y="0"/>
              <a:ext cx="2032792" cy="3675522"/>
            </a:xfrm>
            <a:custGeom>
              <a:avLst/>
              <a:gdLst/>
              <a:ahLst/>
              <a:cxnLst/>
              <a:rect l="l" t="t" r="r" b="b"/>
              <a:pathLst>
                <a:path w="2032792" h="3675522">
                  <a:moveTo>
                    <a:pt x="0" y="0"/>
                  </a:moveTo>
                  <a:lnTo>
                    <a:pt x="2032792" y="0"/>
                  </a:lnTo>
                  <a:lnTo>
                    <a:pt x="2032792" y="3675522"/>
                  </a:lnTo>
                  <a:lnTo>
                    <a:pt x="0" y="3675522"/>
                  </a:lnTo>
                  <a:close/>
                </a:path>
              </a:pathLst>
            </a:custGeom>
            <a:solidFill>
              <a:srgbClr val="16948A"/>
            </a:solidFill>
          </p:spPr>
        </p:sp>
        <p:sp>
          <p:nvSpPr>
            <p:cNvPr id="4" name="TextBox 4"/>
            <p:cNvSpPr txBox="1"/>
            <p:nvPr/>
          </p:nvSpPr>
          <p:spPr>
            <a:xfrm>
              <a:off x="0" y="-38100"/>
              <a:ext cx="2032792" cy="371362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5332791" y="8108386"/>
            <a:ext cx="5033871" cy="4989825"/>
          </a:xfrm>
          <a:custGeom>
            <a:avLst/>
            <a:gdLst/>
            <a:ahLst/>
            <a:cxnLst/>
            <a:rect l="l" t="t" r="r" b="b"/>
            <a:pathLst>
              <a:path w="5033871" h="4989825">
                <a:moveTo>
                  <a:pt x="0" y="0"/>
                </a:moveTo>
                <a:lnTo>
                  <a:pt x="5033871" y="0"/>
                </a:lnTo>
                <a:lnTo>
                  <a:pt x="5033871" y="4989825"/>
                </a:lnTo>
                <a:lnTo>
                  <a:pt x="0" y="4989825"/>
                </a:lnTo>
                <a:lnTo>
                  <a:pt x="0" y="0"/>
                </a:lnTo>
                <a:close/>
              </a:path>
            </a:pathLst>
          </a:custGeom>
          <a:blipFill>
            <a:blip r:embed="rId2"/>
            <a:stretch>
              <a:fillRect/>
            </a:stretch>
          </a:blipFill>
        </p:spPr>
      </p:sp>
      <p:sp>
        <p:nvSpPr>
          <p:cNvPr id="7" name="Freeform 7"/>
          <p:cNvSpPr/>
          <p:nvPr/>
        </p:nvSpPr>
        <p:spPr>
          <a:xfrm>
            <a:off x="14413392" y="-3148359"/>
            <a:ext cx="5033871" cy="4989825"/>
          </a:xfrm>
          <a:custGeom>
            <a:avLst/>
            <a:gdLst/>
            <a:ahLst/>
            <a:cxnLst/>
            <a:rect l="l" t="t" r="r" b="b"/>
            <a:pathLst>
              <a:path w="5033871" h="4989825">
                <a:moveTo>
                  <a:pt x="0" y="0"/>
                </a:moveTo>
                <a:lnTo>
                  <a:pt x="5033872" y="0"/>
                </a:lnTo>
                <a:lnTo>
                  <a:pt x="5033872" y="4989824"/>
                </a:lnTo>
                <a:lnTo>
                  <a:pt x="0" y="4989824"/>
                </a:lnTo>
                <a:lnTo>
                  <a:pt x="0" y="0"/>
                </a:lnTo>
                <a:close/>
              </a:path>
            </a:pathLst>
          </a:custGeom>
          <a:blipFill>
            <a:blip r:embed="rId2">
              <a:alphaModFix amt="31999"/>
            </a:blip>
            <a:stretch>
              <a:fillRect/>
            </a:stretch>
          </a:blipFill>
        </p:spPr>
      </p:sp>
      <p:sp>
        <p:nvSpPr>
          <p:cNvPr id="8" name="Freeform 8"/>
          <p:cNvSpPr/>
          <p:nvPr/>
        </p:nvSpPr>
        <p:spPr>
          <a:xfrm>
            <a:off x="1619840" y="4470254"/>
            <a:ext cx="7492733" cy="3794302"/>
          </a:xfrm>
          <a:custGeom>
            <a:avLst/>
            <a:gdLst/>
            <a:ahLst/>
            <a:cxnLst/>
            <a:rect l="l" t="t" r="r" b="b"/>
            <a:pathLst>
              <a:path w="7492733" h="3794302">
                <a:moveTo>
                  <a:pt x="0" y="0"/>
                </a:moveTo>
                <a:lnTo>
                  <a:pt x="7492733" y="0"/>
                </a:lnTo>
                <a:lnTo>
                  <a:pt x="7492733" y="3794302"/>
                </a:lnTo>
                <a:lnTo>
                  <a:pt x="0" y="3794302"/>
                </a:lnTo>
                <a:lnTo>
                  <a:pt x="0" y="0"/>
                </a:lnTo>
                <a:close/>
              </a:path>
            </a:pathLst>
          </a:custGeom>
          <a:blipFill>
            <a:blip r:embed="rId3"/>
            <a:stretch>
              <a:fillRect l="-4466" t="-7671" b="-7671"/>
            </a:stretch>
          </a:blipFill>
        </p:spPr>
        <p:txBody>
          <a:bodyPr/>
          <a:lstStyle/>
          <a:p>
            <a:endParaRPr lang="en-US" dirty="0"/>
          </a:p>
        </p:txBody>
      </p:sp>
      <p:sp>
        <p:nvSpPr>
          <p:cNvPr id="9" name="TextBox 9"/>
          <p:cNvSpPr txBox="1"/>
          <p:nvPr/>
        </p:nvSpPr>
        <p:spPr>
          <a:xfrm>
            <a:off x="1651267" y="866775"/>
            <a:ext cx="7492733" cy="2991810"/>
          </a:xfrm>
          <a:prstGeom prst="rect">
            <a:avLst/>
          </a:prstGeom>
        </p:spPr>
        <p:txBody>
          <a:bodyPr lIns="0" tIns="0" rIns="0" bIns="0" rtlCol="0" anchor="t">
            <a:spAutoFit/>
          </a:bodyPr>
          <a:lstStyle/>
          <a:p>
            <a:pPr algn="ctr">
              <a:lnSpc>
                <a:spcPts val="7822"/>
              </a:lnSpc>
            </a:pPr>
            <a:r>
              <a:rPr lang="en-US" sz="5587" spc="128" dirty="0">
                <a:solidFill>
                  <a:srgbClr val="F4F4F4"/>
                </a:solidFill>
                <a:latin typeface="Poppins Ultra-Bold"/>
              </a:rPr>
              <a:t>Dataset Overview &amp; </a:t>
            </a:r>
          </a:p>
          <a:p>
            <a:pPr algn="ctr">
              <a:lnSpc>
                <a:spcPts val="7822"/>
              </a:lnSpc>
            </a:pPr>
            <a:r>
              <a:rPr lang="en-US" sz="5587" spc="128" dirty="0">
                <a:solidFill>
                  <a:srgbClr val="F4F4F4"/>
                </a:solidFill>
                <a:latin typeface="Poppins Ultra-Bold"/>
              </a:rPr>
              <a:t>Explanation</a:t>
            </a:r>
          </a:p>
        </p:txBody>
      </p:sp>
      <p:sp>
        <p:nvSpPr>
          <p:cNvPr id="10" name="TextBox 10"/>
          <p:cNvSpPr txBox="1"/>
          <p:nvPr/>
        </p:nvSpPr>
        <p:spPr>
          <a:xfrm>
            <a:off x="10210055" y="2567934"/>
            <a:ext cx="7639671" cy="6405433"/>
          </a:xfrm>
          <a:prstGeom prst="rect">
            <a:avLst/>
          </a:prstGeom>
        </p:spPr>
        <p:txBody>
          <a:bodyPr lIns="0" tIns="0" rIns="0" bIns="0" rtlCol="0" anchor="t">
            <a:spAutoFit/>
          </a:bodyPr>
          <a:lstStyle/>
          <a:p>
            <a:pPr marL="527361" lvl="1" indent="-263680" algn="l">
              <a:lnSpc>
                <a:spcPts val="3419"/>
              </a:lnSpc>
              <a:buFont typeface="Arial"/>
              <a:buChar char="•"/>
            </a:pPr>
            <a:r>
              <a:rPr lang="en-US" sz="2442" dirty="0">
                <a:solidFill>
                  <a:srgbClr val="293237"/>
                </a:solidFill>
                <a:latin typeface="Open Sans Bold"/>
              </a:rPr>
              <a:t>Province: Geographic subdivision within a country/region.</a:t>
            </a:r>
          </a:p>
          <a:p>
            <a:pPr marL="527361" lvl="1" indent="-263680" algn="l">
              <a:lnSpc>
                <a:spcPts val="3419"/>
              </a:lnSpc>
              <a:buFont typeface="Arial"/>
              <a:buChar char="•"/>
            </a:pPr>
            <a:r>
              <a:rPr lang="en-US" sz="2442" dirty="0">
                <a:solidFill>
                  <a:srgbClr val="293237"/>
                </a:solidFill>
                <a:latin typeface="Open Sans Bold"/>
              </a:rPr>
              <a:t>Country/Region: Geographic entity where data is recorded.</a:t>
            </a:r>
          </a:p>
          <a:p>
            <a:pPr marL="527361" lvl="1" indent="-263680" algn="l">
              <a:lnSpc>
                <a:spcPts val="3419"/>
              </a:lnSpc>
              <a:buFont typeface="Arial"/>
              <a:buChar char="•"/>
            </a:pPr>
            <a:r>
              <a:rPr lang="en-US" sz="2442" dirty="0">
                <a:solidFill>
                  <a:srgbClr val="293237"/>
                </a:solidFill>
                <a:latin typeface="Open Sans Bold"/>
              </a:rPr>
              <a:t>Latitude: North-south position on Earth's surface.</a:t>
            </a:r>
          </a:p>
          <a:p>
            <a:pPr marL="527361" lvl="1" indent="-263680" algn="l">
              <a:lnSpc>
                <a:spcPts val="3419"/>
              </a:lnSpc>
              <a:buFont typeface="Arial"/>
              <a:buChar char="•"/>
            </a:pPr>
            <a:r>
              <a:rPr lang="en-US" sz="2442" dirty="0">
                <a:solidFill>
                  <a:srgbClr val="293237"/>
                </a:solidFill>
                <a:latin typeface="Open Sans Bold"/>
              </a:rPr>
              <a:t>Longitude: East-west position on Earth's surface.</a:t>
            </a:r>
          </a:p>
          <a:p>
            <a:pPr marL="527361" lvl="1" indent="-263680" algn="l">
              <a:lnSpc>
                <a:spcPts val="3419"/>
              </a:lnSpc>
              <a:buFont typeface="Arial"/>
              <a:buChar char="•"/>
            </a:pPr>
            <a:r>
              <a:rPr lang="en-US" sz="2442" dirty="0">
                <a:solidFill>
                  <a:srgbClr val="293237"/>
                </a:solidFill>
                <a:latin typeface="Open Sans Bold"/>
              </a:rPr>
              <a:t>Date: Recorded date of COVID-19 data.</a:t>
            </a:r>
          </a:p>
          <a:p>
            <a:pPr marL="527361" lvl="1" indent="-263680" algn="l">
              <a:lnSpc>
                <a:spcPts val="3419"/>
              </a:lnSpc>
              <a:buFont typeface="Arial"/>
              <a:buChar char="•"/>
            </a:pPr>
            <a:r>
              <a:rPr lang="en-US" sz="2442" dirty="0">
                <a:solidFill>
                  <a:srgbClr val="293237"/>
                </a:solidFill>
                <a:latin typeface="Open Sans Bold"/>
              </a:rPr>
              <a:t>Confirmed: Number of diagnosed COVID-19 cases.</a:t>
            </a:r>
          </a:p>
          <a:p>
            <a:pPr marL="527361" lvl="1" indent="-263680" algn="l">
              <a:lnSpc>
                <a:spcPts val="3419"/>
              </a:lnSpc>
              <a:buFont typeface="Arial"/>
              <a:buChar char="•"/>
            </a:pPr>
            <a:r>
              <a:rPr lang="en-US" sz="2442" dirty="0">
                <a:solidFill>
                  <a:srgbClr val="293237"/>
                </a:solidFill>
                <a:latin typeface="Open Sans Bold"/>
              </a:rPr>
              <a:t>Deaths: Number of COVID-19 related deaths.</a:t>
            </a:r>
          </a:p>
          <a:p>
            <a:pPr marL="527361" lvl="1" indent="-263680" algn="l">
              <a:lnSpc>
                <a:spcPts val="3419"/>
              </a:lnSpc>
              <a:buFont typeface="Arial"/>
              <a:buChar char="•"/>
            </a:pPr>
            <a:r>
              <a:rPr lang="en-US" sz="2442" dirty="0">
                <a:solidFill>
                  <a:srgbClr val="293237"/>
                </a:solidFill>
                <a:latin typeface="Open Sans Bold"/>
              </a:rPr>
              <a:t>Recovered: Number of recovered COVID-19 cases.</a:t>
            </a:r>
          </a:p>
          <a:p>
            <a:pPr algn="l">
              <a:lnSpc>
                <a:spcPts val="3419"/>
              </a:lnSpc>
              <a:spcBef>
                <a:spcPct val="0"/>
              </a:spcBef>
            </a:pPr>
            <a:endParaRPr lang="en-US" sz="2442" dirty="0">
              <a:solidFill>
                <a:srgbClr val="293237"/>
              </a:solidFill>
              <a:latin typeface="Open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7385" t="-58433" r="-9465" b="-47483"/>
            </a:stretch>
          </a:blipFill>
        </p:spPr>
      </p:sp>
      <p:sp>
        <p:nvSpPr>
          <p:cNvPr id="5" name="Freeform 5"/>
          <p:cNvSpPr/>
          <p:nvPr/>
        </p:nvSpPr>
        <p:spPr>
          <a:xfrm>
            <a:off x="4722660" y="469855"/>
            <a:ext cx="8842680" cy="9347289"/>
          </a:xfrm>
          <a:custGeom>
            <a:avLst/>
            <a:gdLst/>
            <a:ahLst/>
            <a:cxnLst/>
            <a:rect l="l" t="t" r="r" b="b"/>
            <a:pathLst>
              <a:path w="8842680" h="9347289">
                <a:moveTo>
                  <a:pt x="0" y="0"/>
                </a:moveTo>
                <a:lnTo>
                  <a:pt x="8842680" y="0"/>
                </a:lnTo>
                <a:lnTo>
                  <a:pt x="8842680" y="9347290"/>
                </a:lnTo>
                <a:lnTo>
                  <a:pt x="0" y="9347290"/>
                </a:lnTo>
                <a:lnTo>
                  <a:pt x="0" y="0"/>
                </a:lnTo>
                <a:close/>
              </a:path>
            </a:pathLst>
          </a:custGeom>
          <a:blipFill>
            <a:blip r:embed="rId3"/>
            <a:stretch>
              <a:fillRect/>
            </a:stretch>
          </a:blipFill>
        </p:spPr>
      </p:sp>
      <p:sp>
        <p:nvSpPr>
          <p:cNvPr id="6" name="TextBox 6"/>
          <p:cNvSpPr txBox="1"/>
          <p:nvPr/>
        </p:nvSpPr>
        <p:spPr>
          <a:xfrm>
            <a:off x="2183695" y="1789386"/>
            <a:ext cx="13920611" cy="6443187"/>
          </a:xfrm>
          <a:prstGeom prst="rect">
            <a:avLst/>
          </a:prstGeom>
        </p:spPr>
        <p:txBody>
          <a:bodyPr lIns="0" tIns="0" rIns="0" bIns="0" rtlCol="0" anchor="t">
            <a:spAutoFit/>
          </a:bodyPr>
          <a:lstStyle/>
          <a:p>
            <a:pPr algn="ctr">
              <a:lnSpc>
                <a:spcPts val="16861"/>
              </a:lnSpc>
            </a:pPr>
            <a:r>
              <a:rPr lang="en-US" sz="12044" spc="277">
                <a:solidFill>
                  <a:srgbClr val="F4F4F4"/>
                </a:solidFill>
                <a:latin typeface="Poppins Ultra-Bold"/>
              </a:rPr>
              <a:t>ANALYSIS </a:t>
            </a:r>
          </a:p>
          <a:p>
            <a:pPr algn="ctr">
              <a:lnSpc>
                <a:spcPts val="16861"/>
              </a:lnSpc>
            </a:pPr>
            <a:r>
              <a:rPr lang="en-US" sz="12044" spc="277">
                <a:solidFill>
                  <a:srgbClr val="F4F4F4"/>
                </a:solidFill>
                <a:latin typeface="Poppins Ultra-Bold"/>
              </a:rPr>
              <a:t>USING </a:t>
            </a:r>
          </a:p>
          <a:p>
            <a:pPr algn="ctr">
              <a:lnSpc>
                <a:spcPts val="16861"/>
              </a:lnSpc>
            </a:pPr>
            <a:r>
              <a:rPr lang="en-US" sz="12044" spc="277">
                <a:solidFill>
                  <a:srgbClr val="F4F4F4"/>
                </a:solidFill>
                <a:latin typeface="Poppins Ultra-Bold"/>
              </a:rPr>
              <a:t>SQL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4449769" y="5890276"/>
            <a:ext cx="6372405" cy="6736048"/>
          </a:xfrm>
          <a:custGeom>
            <a:avLst/>
            <a:gdLst/>
            <a:ahLst/>
            <a:cxnLst/>
            <a:rect l="l" t="t" r="r" b="b"/>
            <a:pathLst>
              <a:path w="6372405" h="6736048">
                <a:moveTo>
                  <a:pt x="0" y="0"/>
                </a:moveTo>
                <a:lnTo>
                  <a:pt x="6372405" y="0"/>
                </a:lnTo>
                <a:lnTo>
                  <a:pt x="6372405" y="6736048"/>
                </a:lnTo>
                <a:lnTo>
                  <a:pt x="0" y="6736048"/>
                </a:lnTo>
                <a:lnTo>
                  <a:pt x="0" y="0"/>
                </a:lnTo>
                <a:close/>
              </a:path>
            </a:pathLst>
          </a:custGeom>
          <a:blipFill>
            <a:blip r:embed="rId2"/>
            <a:stretch>
              <a:fillRect/>
            </a:stretch>
          </a:blipFill>
        </p:spPr>
      </p:sp>
      <p:sp>
        <p:nvSpPr>
          <p:cNvPr id="3" name="Freeform 3"/>
          <p:cNvSpPr/>
          <p:nvPr/>
        </p:nvSpPr>
        <p:spPr>
          <a:xfrm>
            <a:off x="12519929" y="-5085592"/>
            <a:ext cx="8302245" cy="8229600"/>
          </a:xfrm>
          <a:custGeom>
            <a:avLst/>
            <a:gdLst/>
            <a:ahLst/>
            <a:cxnLst/>
            <a:rect l="l" t="t" r="r" b="b"/>
            <a:pathLst>
              <a:path w="8302245" h="8229600">
                <a:moveTo>
                  <a:pt x="0" y="0"/>
                </a:moveTo>
                <a:lnTo>
                  <a:pt x="8302245" y="0"/>
                </a:lnTo>
                <a:lnTo>
                  <a:pt x="8302245" y="8229600"/>
                </a:lnTo>
                <a:lnTo>
                  <a:pt x="0" y="8229600"/>
                </a:lnTo>
                <a:lnTo>
                  <a:pt x="0" y="0"/>
                </a:lnTo>
                <a:close/>
              </a:path>
            </a:pathLst>
          </a:custGeom>
          <a:blipFill>
            <a:blip r:embed="rId3">
              <a:alphaModFix amt="15000"/>
            </a:blip>
            <a:stretch>
              <a:fillRect/>
            </a:stretch>
          </a:blipFill>
        </p:spPr>
      </p:sp>
      <p:sp>
        <p:nvSpPr>
          <p:cNvPr id="4" name="Freeform 4"/>
          <p:cNvSpPr/>
          <p:nvPr/>
        </p:nvSpPr>
        <p:spPr>
          <a:xfrm>
            <a:off x="-2139394" y="6548738"/>
            <a:ext cx="7458075" cy="8229600"/>
          </a:xfrm>
          <a:custGeom>
            <a:avLst/>
            <a:gdLst/>
            <a:ahLst/>
            <a:cxnLst/>
            <a:rect l="l" t="t" r="r" b="b"/>
            <a:pathLst>
              <a:path w="7458075" h="8229600">
                <a:moveTo>
                  <a:pt x="0" y="0"/>
                </a:moveTo>
                <a:lnTo>
                  <a:pt x="7458075" y="0"/>
                </a:lnTo>
                <a:lnTo>
                  <a:pt x="7458075" y="8229600"/>
                </a:lnTo>
                <a:lnTo>
                  <a:pt x="0" y="8229600"/>
                </a:lnTo>
                <a:lnTo>
                  <a:pt x="0" y="0"/>
                </a:lnTo>
                <a:close/>
              </a:path>
            </a:pathLst>
          </a:custGeom>
          <a:blipFill>
            <a:blip r:embed="rId4">
              <a:alphaModFix amt="12000"/>
            </a:blip>
            <a:stretch>
              <a:fillRect/>
            </a:stretch>
          </a:blipFill>
        </p:spPr>
      </p:sp>
      <p:sp>
        <p:nvSpPr>
          <p:cNvPr id="6" name="Freeform 6"/>
          <p:cNvSpPr/>
          <p:nvPr/>
        </p:nvSpPr>
        <p:spPr>
          <a:xfrm>
            <a:off x="-2178790" y="-2633451"/>
            <a:ext cx="6414979" cy="6781052"/>
          </a:xfrm>
          <a:custGeom>
            <a:avLst/>
            <a:gdLst/>
            <a:ahLst/>
            <a:cxnLst/>
            <a:rect l="l" t="t" r="r" b="b"/>
            <a:pathLst>
              <a:path w="6414979" h="6781052">
                <a:moveTo>
                  <a:pt x="0" y="0"/>
                </a:moveTo>
                <a:lnTo>
                  <a:pt x="6414980" y="0"/>
                </a:lnTo>
                <a:lnTo>
                  <a:pt x="6414980" y="6781052"/>
                </a:lnTo>
                <a:lnTo>
                  <a:pt x="0" y="6781052"/>
                </a:lnTo>
                <a:lnTo>
                  <a:pt x="0" y="0"/>
                </a:lnTo>
                <a:close/>
              </a:path>
            </a:pathLst>
          </a:custGeom>
          <a:blipFill>
            <a:blip r:embed="rId5"/>
            <a:stretch>
              <a:fillRect/>
            </a:stretch>
          </a:blipFill>
        </p:spPr>
      </p:sp>
      <p:sp>
        <p:nvSpPr>
          <p:cNvPr id="7" name="Freeform 7"/>
          <p:cNvSpPr/>
          <p:nvPr/>
        </p:nvSpPr>
        <p:spPr>
          <a:xfrm>
            <a:off x="2079495" y="2113794"/>
            <a:ext cx="14129009" cy="4434945"/>
          </a:xfrm>
          <a:custGeom>
            <a:avLst/>
            <a:gdLst/>
            <a:ahLst/>
            <a:cxnLst/>
            <a:rect l="l" t="t" r="r" b="b"/>
            <a:pathLst>
              <a:path w="14129009" h="4434945">
                <a:moveTo>
                  <a:pt x="0" y="0"/>
                </a:moveTo>
                <a:lnTo>
                  <a:pt x="14129010" y="0"/>
                </a:lnTo>
                <a:lnTo>
                  <a:pt x="14129010" y="4434944"/>
                </a:lnTo>
                <a:lnTo>
                  <a:pt x="0" y="4434944"/>
                </a:lnTo>
                <a:lnTo>
                  <a:pt x="0" y="0"/>
                </a:lnTo>
                <a:close/>
              </a:path>
            </a:pathLst>
          </a:custGeom>
          <a:blipFill>
            <a:blip r:embed="rId6"/>
            <a:stretch>
              <a:fillRect r="-5069" b="-100000"/>
            </a:stretch>
          </a:blipFill>
          <a:ln>
            <a:solidFill>
              <a:schemeClr val="tx1"/>
            </a:solidFill>
          </a:ln>
          <a:effectLst/>
        </p:spPr>
        <p:txBody>
          <a:bodyPr/>
          <a:lstStyle/>
          <a:p>
            <a:endParaRPr lang="en-US" dirty="0"/>
          </a:p>
        </p:txBody>
      </p:sp>
      <p:sp>
        <p:nvSpPr>
          <p:cNvPr id="8" name="TextBox 8"/>
          <p:cNvSpPr txBox="1"/>
          <p:nvPr/>
        </p:nvSpPr>
        <p:spPr>
          <a:xfrm>
            <a:off x="4913774" y="612498"/>
            <a:ext cx="8460452" cy="71810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CODE TO CHECK NULL VALUES</a:t>
            </a:r>
          </a:p>
        </p:txBody>
      </p:sp>
      <p:sp>
        <p:nvSpPr>
          <p:cNvPr id="9" name="Freeform 9"/>
          <p:cNvSpPr/>
          <p:nvPr/>
        </p:nvSpPr>
        <p:spPr>
          <a:xfrm>
            <a:off x="2079494" y="6690426"/>
            <a:ext cx="14129009" cy="1482780"/>
          </a:xfrm>
          <a:custGeom>
            <a:avLst/>
            <a:gdLst/>
            <a:ahLst/>
            <a:cxnLst/>
            <a:rect l="l" t="t" r="r" b="b"/>
            <a:pathLst>
              <a:path w="14129009" h="1482780">
                <a:moveTo>
                  <a:pt x="0" y="0"/>
                </a:moveTo>
                <a:lnTo>
                  <a:pt x="14129010" y="0"/>
                </a:lnTo>
                <a:lnTo>
                  <a:pt x="14129010" y="1482780"/>
                </a:lnTo>
                <a:lnTo>
                  <a:pt x="0" y="1482780"/>
                </a:lnTo>
                <a:lnTo>
                  <a:pt x="0" y="0"/>
                </a:lnTo>
                <a:close/>
              </a:path>
            </a:pathLst>
          </a:custGeom>
          <a:blipFill>
            <a:blip r:embed="rId7"/>
            <a:stretch>
              <a:fillRect l="-1910" r="-888"/>
            </a:stretch>
          </a:blipFill>
          <a:ln>
            <a:solidFill>
              <a:schemeClr val="tx1"/>
            </a:solidFill>
          </a:ln>
          <a:effectLst/>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4449769" y="5890276"/>
            <a:ext cx="6372405" cy="6736048"/>
          </a:xfrm>
          <a:custGeom>
            <a:avLst/>
            <a:gdLst/>
            <a:ahLst/>
            <a:cxnLst/>
            <a:rect l="l" t="t" r="r" b="b"/>
            <a:pathLst>
              <a:path w="6372405" h="6736048">
                <a:moveTo>
                  <a:pt x="0" y="0"/>
                </a:moveTo>
                <a:lnTo>
                  <a:pt x="6372405" y="0"/>
                </a:lnTo>
                <a:lnTo>
                  <a:pt x="6372405" y="6736048"/>
                </a:lnTo>
                <a:lnTo>
                  <a:pt x="0" y="6736048"/>
                </a:lnTo>
                <a:lnTo>
                  <a:pt x="0" y="0"/>
                </a:lnTo>
                <a:close/>
              </a:path>
            </a:pathLst>
          </a:custGeom>
          <a:blipFill>
            <a:blip r:embed="rId2"/>
            <a:stretch>
              <a:fillRect/>
            </a:stretch>
          </a:blipFill>
        </p:spPr>
      </p:sp>
      <p:sp>
        <p:nvSpPr>
          <p:cNvPr id="3" name="Freeform 3"/>
          <p:cNvSpPr/>
          <p:nvPr/>
        </p:nvSpPr>
        <p:spPr>
          <a:xfrm>
            <a:off x="12519929" y="-5085592"/>
            <a:ext cx="8302245" cy="8229600"/>
          </a:xfrm>
          <a:custGeom>
            <a:avLst/>
            <a:gdLst/>
            <a:ahLst/>
            <a:cxnLst/>
            <a:rect l="l" t="t" r="r" b="b"/>
            <a:pathLst>
              <a:path w="8302245" h="8229600">
                <a:moveTo>
                  <a:pt x="0" y="0"/>
                </a:moveTo>
                <a:lnTo>
                  <a:pt x="8302245" y="0"/>
                </a:lnTo>
                <a:lnTo>
                  <a:pt x="8302245" y="8229600"/>
                </a:lnTo>
                <a:lnTo>
                  <a:pt x="0" y="8229600"/>
                </a:lnTo>
                <a:lnTo>
                  <a:pt x="0" y="0"/>
                </a:lnTo>
                <a:close/>
              </a:path>
            </a:pathLst>
          </a:custGeom>
          <a:blipFill>
            <a:blip r:embed="rId3">
              <a:alphaModFix amt="15000"/>
            </a:blip>
            <a:stretch>
              <a:fillRect/>
            </a:stretch>
          </a:blipFill>
        </p:spPr>
      </p:sp>
      <p:sp>
        <p:nvSpPr>
          <p:cNvPr id="4" name="Freeform 4"/>
          <p:cNvSpPr/>
          <p:nvPr/>
        </p:nvSpPr>
        <p:spPr>
          <a:xfrm>
            <a:off x="-2139394" y="6548738"/>
            <a:ext cx="7458075" cy="8229600"/>
          </a:xfrm>
          <a:custGeom>
            <a:avLst/>
            <a:gdLst/>
            <a:ahLst/>
            <a:cxnLst/>
            <a:rect l="l" t="t" r="r" b="b"/>
            <a:pathLst>
              <a:path w="7458075" h="8229600">
                <a:moveTo>
                  <a:pt x="0" y="0"/>
                </a:moveTo>
                <a:lnTo>
                  <a:pt x="7458075" y="0"/>
                </a:lnTo>
                <a:lnTo>
                  <a:pt x="7458075" y="8229600"/>
                </a:lnTo>
                <a:lnTo>
                  <a:pt x="0" y="8229600"/>
                </a:lnTo>
                <a:lnTo>
                  <a:pt x="0" y="0"/>
                </a:lnTo>
                <a:close/>
              </a:path>
            </a:pathLst>
          </a:custGeom>
          <a:blipFill>
            <a:blip r:embed="rId4">
              <a:alphaModFix amt="12000"/>
            </a:blip>
            <a:stretch>
              <a:fillRect/>
            </a:stretch>
          </a:blipFill>
        </p:spPr>
      </p:sp>
      <p:sp>
        <p:nvSpPr>
          <p:cNvPr id="6" name="Freeform 6"/>
          <p:cNvSpPr/>
          <p:nvPr/>
        </p:nvSpPr>
        <p:spPr>
          <a:xfrm>
            <a:off x="-2178790" y="-2633451"/>
            <a:ext cx="6414979" cy="6781052"/>
          </a:xfrm>
          <a:custGeom>
            <a:avLst/>
            <a:gdLst/>
            <a:ahLst/>
            <a:cxnLst/>
            <a:rect l="l" t="t" r="r" b="b"/>
            <a:pathLst>
              <a:path w="6414979" h="6781052">
                <a:moveTo>
                  <a:pt x="0" y="0"/>
                </a:moveTo>
                <a:lnTo>
                  <a:pt x="6414980" y="0"/>
                </a:lnTo>
                <a:lnTo>
                  <a:pt x="6414980" y="6781052"/>
                </a:lnTo>
                <a:lnTo>
                  <a:pt x="0" y="6781052"/>
                </a:lnTo>
                <a:lnTo>
                  <a:pt x="0" y="0"/>
                </a:lnTo>
                <a:close/>
              </a:path>
            </a:pathLst>
          </a:custGeom>
          <a:blipFill>
            <a:blip r:embed="rId5"/>
            <a:stretch>
              <a:fillRect/>
            </a:stretch>
          </a:blipFill>
        </p:spPr>
      </p:sp>
      <p:sp>
        <p:nvSpPr>
          <p:cNvPr id="7" name="Freeform 7"/>
          <p:cNvSpPr/>
          <p:nvPr/>
        </p:nvSpPr>
        <p:spPr>
          <a:xfrm>
            <a:off x="2191178" y="2342162"/>
            <a:ext cx="13905645" cy="3723455"/>
          </a:xfrm>
          <a:custGeom>
            <a:avLst/>
            <a:gdLst/>
            <a:ahLst/>
            <a:cxnLst/>
            <a:rect l="l" t="t" r="r" b="b"/>
            <a:pathLst>
              <a:path w="13905645" h="3723455">
                <a:moveTo>
                  <a:pt x="0" y="0"/>
                </a:moveTo>
                <a:lnTo>
                  <a:pt x="13905644" y="0"/>
                </a:lnTo>
                <a:lnTo>
                  <a:pt x="13905644" y="3723456"/>
                </a:lnTo>
                <a:lnTo>
                  <a:pt x="0" y="3723456"/>
                </a:lnTo>
                <a:lnTo>
                  <a:pt x="0" y="0"/>
                </a:lnTo>
                <a:close/>
              </a:path>
            </a:pathLst>
          </a:custGeom>
          <a:blipFill>
            <a:blip r:embed="rId6"/>
            <a:stretch>
              <a:fillRect t="-123139"/>
            </a:stretch>
          </a:blipFill>
          <a:ln>
            <a:solidFill>
              <a:schemeClr val="tx1"/>
            </a:solidFill>
          </a:ln>
        </p:spPr>
        <p:txBody>
          <a:bodyPr/>
          <a:lstStyle/>
          <a:p>
            <a:endParaRPr lang="en-US" dirty="0"/>
          </a:p>
        </p:txBody>
      </p:sp>
      <p:sp>
        <p:nvSpPr>
          <p:cNvPr id="8" name="TextBox 8"/>
          <p:cNvSpPr txBox="1"/>
          <p:nvPr/>
        </p:nvSpPr>
        <p:spPr>
          <a:xfrm>
            <a:off x="4575615" y="612498"/>
            <a:ext cx="9136770" cy="71810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UPDATING THE NULL VALUE WITH  0</a:t>
            </a:r>
          </a:p>
        </p:txBody>
      </p:sp>
      <p:sp>
        <p:nvSpPr>
          <p:cNvPr id="9" name="Freeform 9"/>
          <p:cNvSpPr/>
          <p:nvPr/>
        </p:nvSpPr>
        <p:spPr>
          <a:xfrm>
            <a:off x="2191178" y="6571398"/>
            <a:ext cx="13905645" cy="1459339"/>
          </a:xfrm>
          <a:custGeom>
            <a:avLst/>
            <a:gdLst/>
            <a:ahLst/>
            <a:cxnLst/>
            <a:rect l="l" t="t" r="r" b="b"/>
            <a:pathLst>
              <a:path w="13905645" h="1459339">
                <a:moveTo>
                  <a:pt x="0" y="0"/>
                </a:moveTo>
                <a:lnTo>
                  <a:pt x="13905644" y="0"/>
                </a:lnTo>
                <a:lnTo>
                  <a:pt x="13905644" y="1459339"/>
                </a:lnTo>
                <a:lnTo>
                  <a:pt x="0" y="1459339"/>
                </a:lnTo>
                <a:lnTo>
                  <a:pt x="0" y="0"/>
                </a:lnTo>
                <a:close/>
              </a:path>
            </a:pathLst>
          </a:custGeom>
          <a:blipFill>
            <a:blip r:embed="rId7"/>
            <a:stretch>
              <a:fillRect l="-1910" r="-888"/>
            </a:stretch>
          </a:blipFill>
          <a:ln>
            <a:solidFill>
              <a:schemeClr val="tx1"/>
            </a:solid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49769" y="5890276"/>
            <a:ext cx="6372405" cy="6736048"/>
          </a:xfrm>
          <a:custGeom>
            <a:avLst/>
            <a:gdLst/>
            <a:ahLst/>
            <a:cxnLst/>
            <a:rect l="l" t="t" r="r" b="b"/>
            <a:pathLst>
              <a:path w="6372405" h="6736048">
                <a:moveTo>
                  <a:pt x="0" y="0"/>
                </a:moveTo>
                <a:lnTo>
                  <a:pt x="6372405" y="0"/>
                </a:lnTo>
                <a:lnTo>
                  <a:pt x="6372405" y="6736048"/>
                </a:lnTo>
                <a:lnTo>
                  <a:pt x="0" y="6736048"/>
                </a:lnTo>
                <a:lnTo>
                  <a:pt x="0" y="0"/>
                </a:lnTo>
                <a:close/>
              </a:path>
            </a:pathLst>
          </a:custGeom>
          <a:blipFill>
            <a:blip r:embed="rId2"/>
            <a:stretch>
              <a:fillRect/>
            </a:stretch>
          </a:blipFill>
        </p:spPr>
      </p:sp>
      <p:sp>
        <p:nvSpPr>
          <p:cNvPr id="3" name="Freeform 3"/>
          <p:cNvSpPr/>
          <p:nvPr/>
        </p:nvSpPr>
        <p:spPr>
          <a:xfrm>
            <a:off x="12519929" y="-5085592"/>
            <a:ext cx="8302245" cy="8229600"/>
          </a:xfrm>
          <a:custGeom>
            <a:avLst/>
            <a:gdLst/>
            <a:ahLst/>
            <a:cxnLst/>
            <a:rect l="l" t="t" r="r" b="b"/>
            <a:pathLst>
              <a:path w="8302245" h="8229600">
                <a:moveTo>
                  <a:pt x="0" y="0"/>
                </a:moveTo>
                <a:lnTo>
                  <a:pt x="8302245" y="0"/>
                </a:lnTo>
                <a:lnTo>
                  <a:pt x="8302245" y="8229600"/>
                </a:lnTo>
                <a:lnTo>
                  <a:pt x="0" y="8229600"/>
                </a:lnTo>
                <a:lnTo>
                  <a:pt x="0" y="0"/>
                </a:lnTo>
                <a:close/>
              </a:path>
            </a:pathLst>
          </a:custGeom>
          <a:blipFill>
            <a:blip r:embed="rId3">
              <a:alphaModFix amt="15000"/>
            </a:blip>
            <a:stretch>
              <a:fillRect/>
            </a:stretch>
          </a:blipFill>
        </p:spPr>
      </p:sp>
      <p:sp>
        <p:nvSpPr>
          <p:cNvPr id="4" name="Freeform 4"/>
          <p:cNvSpPr/>
          <p:nvPr/>
        </p:nvSpPr>
        <p:spPr>
          <a:xfrm>
            <a:off x="-2139394" y="6548738"/>
            <a:ext cx="7458075" cy="8229600"/>
          </a:xfrm>
          <a:custGeom>
            <a:avLst/>
            <a:gdLst/>
            <a:ahLst/>
            <a:cxnLst/>
            <a:rect l="l" t="t" r="r" b="b"/>
            <a:pathLst>
              <a:path w="7458075" h="8229600">
                <a:moveTo>
                  <a:pt x="0" y="0"/>
                </a:moveTo>
                <a:lnTo>
                  <a:pt x="7458075" y="0"/>
                </a:lnTo>
                <a:lnTo>
                  <a:pt x="7458075" y="8229600"/>
                </a:lnTo>
                <a:lnTo>
                  <a:pt x="0" y="8229600"/>
                </a:lnTo>
                <a:lnTo>
                  <a:pt x="0" y="0"/>
                </a:lnTo>
                <a:close/>
              </a:path>
            </a:pathLst>
          </a:custGeom>
          <a:blipFill>
            <a:blip r:embed="rId4">
              <a:alphaModFix amt="12000"/>
            </a:blip>
            <a:stretch>
              <a:fillRect/>
            </a:stretch>
          </a:blipFill>
        </p:spPr>
      </p:sp>
      <p:sp>
        <p:nvSpPr>
          <p:cNvPr id="6" name="Freeform 6"/>
          <p:cNvSpPr/>
          <p:nvPr/>
        </p:nvSpPr>
        <p:spPr>
          <a:xfrm>
            <a:off x="-2178790" y="-2633451"/>
            <a:ext cx="6414979" cy="6781052"/>
          </a:xfrm>
          <a:custGeom>
            <a:avLst/>
            <a:gdLst/>
            <a:ahLst/>
            <a:cxnLst/>
            <a:rect l="l" t="t" r="r" b="b"/>
            <a:pathLst>
              <a:path w="6414979" h="6781052">
                <a:moveTo>
                  <a:pt x="0" y="0"/>
                </a:moveTo>
                <a:lnTo>
                  <a:pt x="6414980" y="0"/>
                </a:lnTo>
                <a:lnTo>
                  <a:pt x="6414980" y="6781052"/>
                </a:lnTo>
                <a:lnTo>
                  <a:pt x="0" y="6781052"/>
                </a:lnTo>
                <a:lnTo>
                  <a:pt x="0" y="0"/>
                </a:lnTo>
                <a:close/>
              </a:path>
            </a:pathLst>
          </a:custGeom>
          <a:blipFill>
            <a:blip r:embed="rId5"/>
            <a:stretch>
              <a:fillRect/>
            </a:stretch>
          </a:blipFill>
        </p:spPr>
      </p:sp>
      <p:sp>
        <p:nvSpPr>
          <p:cNvPr id="7" name="Freeform 7"/>
          <p:cNvSpPr/>
          <p:nvPr/>
        </p:nvSpPr>
        <p:spPr>
          <a:xfrm>
            <a:off x="3818111" y="3997354"/>
            <a:ext cx="10651779" cy="1501726"/>
          </a:xfrm>
          <a:custGeom>
            <a:avLst/>
            <a:gdLst/>
            <a:ahLst/>
            <a:cxnLst/>
            <a:rect l="l" t="t" r="r" b="b"/>
            <a:pathLst>
              <a:path w="10651779" h="1501726">
                <a:moveTo>
                  <a:pt x="0" y="0"/>
                </a:moveTo>
                <a:lnTo>
                  <a:pt x="10651778" y="0"/>
                </a:lnTo>
                <a:lnTo>
                  <a:pt x="10651778" y="1501726"/>
                </a:lnTo>
                <a:lnTo>
                  <a:pt x="0" y="1501726"/>
                </a:lnTo>
                <a:lnTo>
                  <a:pt x="0" y="0"/>
                </a:lnTo>
                <a:close/>
              </a:path>
            </a:pathLst>
          </a:custGeom>
          <a:blipFill>
            <a:blip r:embed="rId6"/>
            <a:stretch>
              <a:fillRect/>
            </a:stretch>
          </a:blipFill>
          <a:ln>
            <a:solidFill>
              <a:schemeClr val="tx1"/>
            </a:solidFill>
          </a:ln>
        </p:spPr>
      </p:sp>
      <p:sp>
        <p:nvSpPr>
          <p:cNvPr id="8" name="Freeform 8"/>
          <p:cNvSpPr/>
          <p:nvPr/>
        </p:nvSpPr>
        <p:spPr>
          <a:xfrm>
            <a:off x="3307141" y="3004370"/>
            <a:ext cx="11740640" cy="601788"/>
          </a:xfrm>
          <a:custGeom>
            <a:avLst/>
            <a:gdLst/>
            <a:ahLst/>
            <a:cxnLst/>
            <a:rect l="l" t="t" r="r" b="b"/>
            <a:pathLst>
              <a:path w="11740640" h="601788">
                <a:moveTo>
                  <a:pt x="0" y="0"/>
                </a:moveTo>
                <a:lnTo>
                  <a:pt x="11740640" y="0"/>
                </a:lnTo>
                <a:lnTo>
                  <a:pt x="11740640" y="601788"/>
                </a:lnTo>
                <a:lnTo>
                  <a:pt x="0" y="601788"/>
                </a:lnTo>
                <a:lnTo>
                  <a:pt x="0" y="0"/>
                </a:lnTo>
                <a:close/>
              </a:path>
            </a:pathLst>
          </a:custGeom>
          <a:blipFill>
            <a:blip r:embed="rId7"/>
            <a:stretch>
              <a:fillRect r="-66513" b="-1090571"/>
            </a:stretch>
          </a:blipFill>
          <a:ln>
            <a:solidFill>
              <a:schemeClr val="tx1"/>
            </a:solidFill>
          </a:ln>
        </p:spPr>
      </p:sp>
      <p:sp>
        <p:nvSpPr>
          <p:cNvPr id="9" name="TextBox 9"/>
          <p:cNvSpPr txBox="1"/>
          <p:nvPr/>
        </p:nvSpPr>
        <p:spPr>
          <a:xfrm>
            <a:off x="4575615" y="612498"/>
            <a:ext cx="9136770" cy="718105"/>
          </a:xfrm>
          <a:prstGeom prst="rect">
            <a:avLst/>
          </a:prstGeom>
        </p:spPr>
        <p:txBody>
          <a:bodyPr lIns="0" tIns="0" rIns="0" bIns="0" rtlCol="0" anchor="t">
            <a:spAutoFit/>
          </a:bodyPr>
          <a:lstStyle/>
          <a:p>
            <a:pPr algn="ctr">
              <a:lnSpc>
                <a:spcPts val="5569"/>
              </a:lnSpc>
            </a:pPr>
            <a:r>
              <a:rPr lang="en-US" sz="3978">
                <a:solidFill>
                  <a:srgbClr val="00878E"/>
                </a:solidFill>
                <a:latin typeface="Poppins Ultra-Bold"/>
              </a:rPr>
              <a:t>TOTAL NUMBER OF ROWS</a:t>
            </a:r>
          </a:p>
        </p:txBody>
      </p:sp>
      <p:sp>
        <p:nvSpPr>
          <p:cNvPr id="10" name="TextBox 10"/>
          <p:cNvSpPr txBox="1"/>
          <p:nvPr/>
        </p:nvSpPr>
        <p:spPr>
          <a:xfrm>
            <a:off x="7734395" y="7127855"/>
            <a:ext cx="2819211" cy="480134"/>
          </a:xfrm>
          <a:prstGeom prst="rect">
            <a:avLst/>
          </a:prstGeom>
        </p:spPr>
        <p:txBody>
          <a:bodyPr lIns="0" tIns="0" rIns="0" bIns="0" rtlCol="0" anchor="t">
            <a:spAutoFit/>
          </a:bodyPr>
          <a:lstStyle/>
          <a:p>
            <a:pPr algn="l">
              <a:lnSpc>
                <a:spcPts val="3985"/>
              </a:lnSpc>
            </a:pPr>
            <a:r>
              <a:rPr lang="en-US" sz="2847">
                <a:solidFill>
                  <a:srgbClr val="5062C6"/>
                </a:solidFill>
                <a:latin typeface="Open Sans Bold"/>
              </a:rPr>
              <a:t>TOTAL  78386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543</Words>
  <Application>Microsoft Office PowerPoint</Application>
  <PresentationFormat>Custom</PresentationFormat>
  <Paragraphs>77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Analysis SQL Internship</dc:title>
  <cp:lastModifiedBy>Joel George</cp:lastModifiedBy>
  <cp:revision>5</cp:revision>
  <dcterms:created xsi:type="dcterms:W3CDTF">2006-08-16T00:00:00Z</dcterms:created>
  <dcterms:modified xsi:type="dcterms:W3CDTF">2024-06-11T16:54:31Z</dcterms:modified>
  <dc:identifier>DAGHve9Wj1s</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2342920</vt:lpwstr>
  </property>
  <property fmtid="{D5CDD505-2E9C-101B-9397-08002B2CF9AE}" name="NXPowerLiteSettings" pid="3">
    <vt:lpwstr>F7000400038000</vt:lpwstr>
  </property>
  <property fmtid="{D5CDD505-2E9C-101B-9397-08002B2CF9AE}" name="NXPowerLiteVersion" pid="4">
    <vt:lpwstr>S10.2.0</vt:lpwstr>
  </property>
</Properties>
</file>