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80CA"/>
    <a:srgbClr val="DDD2F4"/>
    <a:srgbClr val="E3D8D9"/>
    <a:srgbClr val="C4B0DE"/>
    <a:srgbClr val="EDE5ED"/>
    <a:srgbClr val="7A8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E785-9A89-0A21-16B3-C6500F748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EA795-BCE2-0E53-67D2-A970CC087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21B87-756F-0BAA-21A5-B1C5769C7152}"/>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5CFAFA27-9726-A61E-9CEF-F39EB3982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915C0-1E41-95D0-7C97-489B68CCB004}"/>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247337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D343-E29C-FA99-2BC3-6EA6239B7E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EBD4B-BA32-4270-C934-99EF350168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D4B52-4E1B-0438-AC63-01461740CED4}"/>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04EB4910-6DC1-9787-9DA4-6FF23EC08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266A-B28B-AF47-65C6-63D7AA991982}"/>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146659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8C1F9-73B2-2080-4DAA-F28C936D5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B15E3-299F-623F-7813-E60F59679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77733-0D20-3B9D-0391-71EBDB78601B}"/>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2439E836-7EB3-AA88-D913-7595FBD1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78C32-C145-C72D-071B-9A16E0A358A1}"/>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405136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BE5C-24B2-FA09-1B23-2AD7F9287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752EB-E3A2-07F2-F49B-96F851035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94AEF-C6F8-12C1-1B47-8080030552B8}"/>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F3016DE0-E12A-4F7F-80A1-BCB6D1AA2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E7C38-ED38-3C88-952D-2ECCA2F8727A}"/>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413963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5BBA-BBAE-92F5-0E5C-C1DD136FD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2E08F-4A0F-4A4D-5FCF-DD61CFC9C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CAEAF4-1BDF-7284-6977-5EFCFC31D886}"/>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AEBA54D4-5E90-B2BD-9609-DA35FE4D2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6F674-02B3-EC2A-6239-54EB0418D553}"/>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85558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6C80-9DDF-06F3-75EA-CCA2FA6D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E3F86-5CC4-2284-5778-0EF4CB680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98127-E9B3-4F1F-597C-49A3EE8769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E9A49-02E5-3F45-7938-14A74818F853}"/>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6" name="Footer Placeholder 5">
            <a:extLst>
              <a:ext uri="{FF2B5EF4-FFF2-40B4-BE49-F238E27FC236}">
                <a16:creationId xmlns:a16="http://schemas.microsoft.com/office/drawing/2014/main" id="{2C81A2F7-DCB5-B6B2-D422-1167843D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7AB99-AFC0-CE03-509A-18A5D0FAFB1A}"/>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338483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3A51-8368-C805-2297-72E840DD2B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33607-E6EA-18BB-4863-2BB8AB8BC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9F1E2-2C0E-8A52-253A-EC88E9F26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39F40-D93B-F73C-179F-72AC34773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2290-049F-42B0-C2FD-249217B96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1F116-9918-F6F3-C19E-2C99030D5EB2}"/>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8" name="Footer Placeholder 7">
            <a:extLst>
              <a:ext uri="{FF2B5EF4-FFF2-40B4-BE49-F238E27FC236}">
                <a16:creationId xmlns:a16="http://schemas.microsoft.com/office/drawing/2014/main" id="{CDEECE26-8F20-89D6-1EC8-0D5646391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DB17C-A91B-47F3-DC49-5445DB6C261C}"/>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335683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CDA6-5CC7-A3B4-3BC2-AA8068DDD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AE7B08-D0B9-0337-4C2E-9C3D46C5C837}"/>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4" name="Footer Placeholder 3">
            <a:extLst>
              <a:ext uri="{FF2B5EF4-FFF2-40B4-BE49-F238E27FC236}">
                <a16:creationId xmlns:a16="http://schemas.microsoft.com/office/drawing/2014/main" id="{9A323991-02EC-2AA6-818D-46BD6F3A5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BA1944-0C12-D792-0830-F671503B226F}"/>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46857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A5BA-3062-F0E9-F3D5-780499B53BAE}"/>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3" name="Footer Placeholder 2">
            <a:extLst>
              <a:ext uri="{FF2B5EF4-FFF2-40B4-BE49-F238E27FC236}">
                <a16:creationId xmlns:a16="http://schemas.microsoft.com/office/drawing/2014/main" id="{197EC3D3-0359-3C75-F45B-BCACBBE10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1E9E9-2627-5653-BF2D-1B12DEE6A507}"/>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280430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2C68-AE8E-659F-580F-64A84AA0E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654B7B-A896-7FAF-D8F1-4CF9C0EBF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8249E-86D5-7048-428D-BEEEBF12F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37F86-76F8-6C5F-9904-663AD1F61D5F}"/>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6" name="Footer Placeholder 5">
            <a:extLst>
              <a:ext uri="{FF2B5EF4-FFF2-40B4-BE49-F238E27FC236}">
                <a16:creationId xmlns:a16="http://schemas.microsoft.com/office/drawing/2014/main" id="{4EE93A71-8646-0E0E-25C9-1E5905AC1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9AC72-8F1E-F41B-56C6-21B1D142BBD1}"/>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35701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3EFA-F1C5-B72D-7BA7-86B2595F8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A911-C220-8C0E-CF28-334427D78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9E4D6-1E22-9FF7-ADDF-C318A4932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F1F0E-1E21-FE57-4B00-6B04186E822E}"/>
              </a:ext>
            </a:extLst>
          </p:cNvPr>
          <p:cNvSpPr>
            <a:spLocks noGrp="1"/>
          </p:cNvSpPr>
          <p:nvPr>
            <p:ph type="dt" sz="half" idx="10"/>
          </p:nvPr>
        </p:nvSpPr>
        <p:spPr/>
        <p:txBody>
          <a:bodyPr/>
          <a:lstStyle/>
          <a:p>
            <a:fld id="{8BD27BB0-DF88-48D8-AAB4-F61228C7A24A}" type="datetimeFigureOut">
              <a:rPr lang="en-US" smtClean="0"/>
              <a:t>6/22/2024</a:t>
            </a:fld>
            <a:endParaRPr lang="en-US"/>
          </a:p>
        </p:txBody>
      </p:sp>
      <p:sp>
        <p:nvSpPr>
          <p:cNvPr id="6" name="Footer Placeholder 5">
            <a:extLst>
              <a:ext uri="{FF2B5EF4-FFF2-40B4-BE49-F238E27FC236}">
                <a16:creationId xmlns:a16="http://schemas.microsoft.com/office/drawing/2014/main" id="{83705410-E224-D081-E279-C6E3DF1997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3C2E6-BEE2-5ACE-195F-D5C994250357}"/>
              </a:ext>
            </a:extLst>
          </p:cNvPr>
          <p:cNvSpPr>
            <a:spLocks noGrp="1"/>
          </p:cNvSpPr>
          <p:nvPr>
            <p:ph type="sldNum" sz="quarter" idx="12"/>
          </p:nvPr>
        </p:nvSpPr>
        <p:spPr/>
        <p:txBody>
          <a:bodyPr/>
          <a:lstStyle/>
          <a:p>
            <a:fld id="{F95F2389-6D47-4DB0-A831-F447FDC2CAE4}" type="slidenum">
              <a:rPr lang="en-US" smtClean="0"/>
              <a:t>‹#›</a:t>
            </a:fld>
            <a:endParaRPr lang="en-US"/>
          </a:p>
        </p:txBody>
      </p:sp>
    </p:spTree>
    <p:extLst>
      <p:ext uri="{BB962C8B-B14F-4D97-AF65-F5344CB8AC3E}">
        <p14:creationId xmlns:p14="http://schemas.microsoft.com/office/powerpoint/2010/main" val="356306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171C0-7EBE-0A25-2308-1E48CC2A4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ACB51-E069-B607-FA31-D7020EEB6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6EEFC-2EDA-B2B7-487E-068572695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27BB0-DF88-48D8-AAB4-F61228C7A24A}" type="datetimeFigureOut">
              <a:rPr lang="en-US" smtClean="0"/>
              <a:t>6/22/2024</a:t>
            </a:fld>
            <a:endParaRPr lang="en-US"/>
          </a:p>
        </p:txBody>
      </p:sp>
      <p:sp>
        <p:nvSpPr>
          <p:cNvPr id="5" name="Footer Placeholder 4">
            <a:extLst>
              <a:ext uri="{FF2B5EF4-FFF2-40B4-BE49-F238E27FC236}">
                <a16:creationId xmlns:a16="http://schemas.microsoft.com/office/drawing/2014/main" id="{F4F64B8F-D554-4FC9-B02E-9930F91D5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E1177F-D40A-5A87-F2E3-1F6C30227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F2389-6D47-4DB0-A831-F447FDC2CAE4}" type="slidenum">
              <a:rPr lang="en-US" smtClean="0"/>
              <a:t>‹#›</a:t>
            </a:fld>
            <a:endParaRPr lang="en-US"/>
          </a:p>
        </p:txBody>
      </p:sp>
    </p:spTree>
    <p:extLst>
      <p:ext uri="{BB962C8B-B14F-4D97-AF65-F5344CB8AC3E}">
        <p14:creationId xmlns:p14="http://schemas.microsoft.com/office/powerpoint/2010/main" val="97789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782669"/>
            <a:ext cx="5112776" cy="646331"/>
          </a:xfrm>
          <a:prstGeom prst="rect">
            <a:avLst/>
          </a:prstGeom>
          <a:noFill/>
        </p:spPr>
        <p:txBody>
          <a:bodyPr wrap="square" rtlCol="0">
            <a:spAutoFit/>
          </a:bodyPr>
          <a:lstStyle/>
          <a:p>
            <a:r>
              <a:rPr lang="en-US" sz="3600" b="1" u="sng" dirty="0"/>
              <a:t>NREGA ANALYSIS REPORT</a:t>
            </a:r>
          </a:p>
        </p:txBody>
      </p:sp>
      <p:sp>
        <p:nvSpPr>
          <p:cNvPr id="7" name="TextBox 6">
            <a:extLst>
              <a:ext uri="{FF2B5EF4-FFF2-40B4-BE49-F238E27FC236}">
                <a16:creationId xmlns:a16="http://schemas.microsoft.com/office/drawing/2014/main" id="{EE311C9D-2D1E-9798-F39E-316E2203F658}"/>
              </a:ext>
            </a:extLst>
          </p:cNvPr>
          <p:cNvSpPr txBox="1"/>
          <p:nvPr/>
        </p:nvSpPr>
        <p:spPr>
          <a:xfrm>
            <a:off x="4183625" y="247106"/>
            <a:ext cx="3824749" cy="646331"/>
          </a:xfrm>
          <a:prstGeom prst="rect">
            <a:avLst/>
          </a:prstGeom>
          <a:noFill/>
        </p:spPr>
        <p:txBody>
          <a:bodyPr wrap="square" rtlCol="0">
            <a:spAutoFit/>
          </a:bodyPr>
          <a:lstStyle/>
          <a:p>
            <a:r>
              <a:rPr lang="en-US" sz="3600" b="1" u="sng" dirty="0"/>
              <a:t>POWER BI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930875" y="3429000"/>
            <a:ext cx="2330248" cy="523220"/>
          </a:xfrm>
          <a:prstGeom prst="rect">
            <a:avLst/>
          </a:prstGeom>
          <a:noFill/>
        </p:spPr>
        <p:txBody>
          <a:bodyPr wrap="square" rtlCol="0">
            <a:spAutoFit/>
          </a:bodyPr>
          <a:lstStyle/>
          <a:p>
            <a:r>
              <a:rPr lang="en-US" sz="2800" dirty="0"/>
              <a:t>By Joel George</a:t>
            </a:r>
          </a:p>
        </p:txBody>
      </p:sp>
    </p:spTree>
    <p:extLst>
      <p:ext uri="{BB962C8B-B14F-4D97-AF65-F5344CB8AC3E}">
        <p14:creationId xmlns:p14="http://schemas.microsoft.com/office/powerpoint/2010/main" val="252065419"/>
      </p:ext>
    </p:extLst>
  </p:cSld>
  <p:clrMapOvr>
    <a:masterClrMapping/>
  </p:clrMapOvr>
  <mc:AlternateContent xmlns:mc="http://schemas.openxmlformats.org/markup-compatibility/2006">
    <mc:Choice xmlns:p14="http://schemas.microsoft.com/office/powerpoint/2010/main" Requires="p14">
      <p:transition spd="med" p14:dur="700" advTm="8500">
        <p:fade/>
      </p:transition>
    </mc:Choice>
    <mc:Fallback>
      <p:transition spd="med" advTm="8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60B951D2-7852-1C1E-821F-95797D13F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25486692"/>
      </p:ext>
    </p:extLst>
  </p:cSld>
  <p:clrMapOvr>
    <a:masterClrMapping/>
  </p:clrMapOvr>
  <mc:AlternateContent xmlns:mc="http://schemas.openxmlformats.org/markup-compatibility/2006">
    <mc:Choice xmlns:p14="http://schemas.microsoft.com/office/powerpoint/2010/main" Requires="p14">
      <p:transition spd="med" p14:dur="700" advTm="25270">
        <p:fade/>
      </p:transition>
    </mc:Choice>
    <mc:Fallback>
      <p:transition spd="med" advTm="2527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955222" y="1210538"/>
            <a:ext cx="2438866" cy="523220"/>
          </a:xfrm>
          <a:prstGeom prst="rect">
            <a:avLst/>
          </a:prstGeom>
          <a:noFill/>
        </p:spPr>
        <p:txBody>
          <a:bodyPr wrap="square" rtlCol="0">
            <a:spAutoFit/>
          </a:bodyPr>
          <a:lstStyle/>
          <a:p>
            <a:r>
              <a:rPr lang="en-US" sz="2800" b="1" dirty="0"/>
              <a:t>KEY INSIGHTS</a:t>
            </a:r>
          </a:p>
        </p:txBody>
      </p:sp>
      <p:sp>
        <p:nvSpPr>
          <p:cNvPr id="3" name="TextBox 2">
            <a:extLst>
              <a:ext uri="{FF2B5EF4-FFF2-40B4-BE49-F238E27FC236}">
                <a16:creationId xmlns:a16="http://schemas.microsoft.com/office/drawing/2014/main" id="{C9320345-A7D8-EF62-B790-D13FA828B350}"/>
              </a:ext>
            </a:extLst>
          </p:cNvPr>
          <p:cNvSpPr txBox="1"/>
          <p:nvPr/>
        </p:nvSpPr>
        <p:spPr>
          <a:xfrm>
            <a:off x="1260984" y="1733758"/>
            <a:ext cx="967003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1">
                    <a:lumMod val="95000"/>
                    <a:lumOff val="5000"/>
                  </a:schemeClr>
                </a:solidFill>
              </a:rPr>
              <a:t>In the stacked bar chart 1 we can see that the approved labour budget by state are shown. From the graph it is clear that Andhra Pradesh have the most approved labour budget (215 M) and West Bengal have 0 approved labour budget.</a:t>
            </a:r>
          </a:p>
          <a:p>
            <a:pPr marL="285750" indent="-285750" algn="just">
              <a:buFont typeface="Arial" panose="020B0604020202020204" pitchFamily="34" charset="0"/>
              <a:buChar char="•"/>
            </a:pPr>
            <a:r>
              <a:rPr lang="en-US" dirty="0">
                <a:solidFill>
                  <a:schemeClr val="tx1">
                    <a:lumMod val="95000"/>
                    <a:lumOff val="5000"/>
                  </a:schemeClr>
                </a:solidFill>
              </a:rPr>
              <a:t>In the stacked column chart in second page we a</a:t>
            </a:r>
            <a:r>
              <a:rPr lang="en-US" dirty="0"/>
              <a:t>nalyzed the participation of SC, ST, and women workers to assess inclusivity in employment. From this,</a:t>
            </a:r>
            <a:r>
              <a:rPr kumimoji="0" lang="en-US" altLang="en-US" sz="1800" b="0" i="0" u="none" strike="noStrike" cap="none" normalizeH="0" baseline="0" dirty="0">
                <a:ln>
                  <a:noFill/>
                </a:ln>
                <a:solidFill>
                  <a:schemeClr val="tx1"/>
                </a:solidFill>
                <a:effectLst/>
              </a:rPr>
              <a:t> States like Tamil Nadu show a higher proportion of women workers, reflecting gender inclusivity.</a:t>
            </a:r>
          </a:p>
          <a:p>
            <a:pPr marL="285750" indent="-285750" algn="just">
              <a:buFont typeface="Arial" panose="020B0604020202020204" pitchFamily="34" charset="0"/>
              <a:buChar char="•"/>
            </a:pPr>
            <a:r>
              <a:rPr lang="en-US" dirty="0"/>
              <a:t>In the same page we found the Correlation to the approved labor budget with the number of persondays generated to understand the effectiveness of budget utilization using scatter plot. From this we come to know that states with higher labor budgets ideally have higher persondays generated. </a:t>
            </a:r>
          </a:p>
          <a:p>
            <a:pPr marL="285750" indent="-285750" algn="just">
              <a:buFont typeface="Arial" panose="020B0604020202020204" pitchFamily="34" charset="0"/>
              <a:buChar char="•"/>
            </a:pPr>
            <a:r>
              <a:rPr kumimoji="0" lang="en-US" altLang="en-US" sz="1800" b="0" i="0" u="none" strike="noStrike" cap="none" normalizeH="0" baseline="0" dirty="0">
                <a:ln>
                  <a:noFill/>
                </a:ln>
                <a:solidFill>
                  <a:schemeClr val="tx1"/>
                </a:solidFill>
                <a:effectLst/>
              </a:rPr>
              <a:t>In the same page we also created a line graph of total expenditure to the state wher</a:t>
            </a:r>
            <a:r>
              <a:rPr lang="en-US" altLang="en-US" dirty="0"/>
              <a:t>e we see that Tamil Nadu have the highest total expenditure .</a:t>
            </a:r>
          </a:p>
          <a:p>
            <a:pPr marL="285750" indent="-285750" algn="just">
              <a:buFont typeface="Arial" panose="020B0604020202020204" pitchFamily="34" charset="0"/>
              <a:buChar char="•"/>
            </a:pPr>
            <a:r>
              <a:rPr kumimoji="0" lang="en-US" altLang="en-US" sz="1800" b="0" i="0" u="none" strike="noStrike" cap="none" normalizeH="0" baseline="0" dirty="0">
                <a:ln>
                  <a:noFill/>
                </a:ln>
                <a:solidFill>
                  <a:schemeClr val="tx1"/>
                </a:solidFill>
                <a:effectLst/>
              </a:rPr>
              <a:t>In the third page we created a filled map to a</a:t>
            </a:r>
            <a:r>
              <a:rPr lang="en-US" dirty="0"/>
              <a:t>nalyze the distribution of job cards, active workers, and budget utilization across different states. Here we see that certain northeastern states show lower numbers of job cards and budget utilization, highlighting potential areas for policy intervention.</a:t>
            </a:r>
          </a:p>
          <a:p>
            <a:pPr marL="285750" indent="-285750" algn="just">
              <a:buFont typeface="Arial" panose="020B0604020202020204" pitchFamily="34" charset="0"/>
              <a:buChar char="•"/>
            </a:pPr>
            <a:r>
              <a:rPr kumimoji="0" lang="en-US" altLang="en-US" sz="1800" b="0" i="0" u="none" strike="noStrike" cap="none" normalizeH="0" baseline="0" dirty="0">
                <a:ln>
                  <a:noFill/>
                </a:ln>
                <a:solidFill>
                  <a:schemeClr val="tx1"/>
                </a:solidFill>
                <a:effectLst/>
              </a:rPr>
              <a:t>In the same page we created a pie chart </a:t>
            </a:r>
            <a:r>
              <a:rPr lang="en-US" altLang="en-US" dirty="0"/>
              <a:t>showing the sum of SC and ST workers in state which shows us that Rajasthan has the highest SC and ST workers in the country.</a:t>
            </a:r>
            <a:endParaRPr kumimoji="0" lang="en-US" altLang="en-US" sz="1800" b="0" i="0" u="none" strike="noStrike" cap="none" normalizeH="0" baseline="0" dirty="0">
              <a:ln>
                <a:noFill/>
              </a:ln>
              <a:solidFill>
                <a:schemeClr val="tx1"/>
              </a:solidFill>
              <a:effectLst/>
            </a:endParaRPr>
          </a:p>
        </p:txBody>
      </p:sp>
      <p:sp>
        <p:nvSpPr>
          <p:cNvPr id="2" name="Rectangle 1">
            <a:extLst>
              <a:ext uri="{FF2B5EF4-FFF2-40B4-BE49-F238E27FC236}">
                <a16:creationId xmlns:a16="http://schemas.microsoft.com/office/drawing/2014/main" id="{B3EF68B2-ACEE-484D-1127-F891D0FAD7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States like Tamil Nadu might show a higher proportion of women workers, reflecting gender inclusivity.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659548"/>
      </p:ext>
    </p:extLst>
  </p:cSld>
  <p:clrMapOvr>
    <a:masterClrMapping/>
  </p:clrMapOvr>
  <mc:AlternateContent xmlns:mc="http://schemas.openxmlformats.org/markup-compatibility/2006">
    <mc:Choice xmlns:p14="http://schemas.microsoft.com/office/powerpoint/2010/main" Requires="p14">
      <p:transition spd="med" p14:dur="700" advTm="90600">
        <p:fade/>
      </p:transition>
    </mc:Choice>
    <mc:Fallback>
      <p:transition spd="med" advTm="906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286802" y="1247260"/>
            <a:ext cx="3618391" cy="523220"/>
          </a:xfrm>
          <a:prstGeom prst="rect">
            <a:avLst/>
          </a:prstGeom>
          <a:noFill/>
        </p:spPr>
        <p:txBody>
          <a:bodyPr wrap="square" rtlCol="0">
            <a:spAutoFit/>
          </a:bodyPr>
          <a:lstStyle/>
          <a:p>
            <a:r>
              <a:rPr lang="en-US" sz="2800" b="1" dirty="0"/>
              <a:t>ACTIONABLE INSIGHTS</a:t>
            </a:r>
          </a:p>
        </p:txBody>
      </p:sp>
      <p:sp>
        <p:nvSpPr>
          <p:cNvPr id="2" name="Rectangle 1">
            <a:extLst>
              <a:ext uri="{FF2B5EF4-FFF2-40B4-BE49-F238E27FC236}">
                <a16:creationId xmlns:a16="http://schemas.microsoft.com/office/drawing/2014/main" id="{B3EF68B2-ACEE-484D-1127-F891D0FAD7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States like Tamil Nadu might show a higher proportion of women workers, reflecting gender inclusivity.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17EB0D8-D6D6-DE9D-5D85-B875387AE5F5}"/>
              </a:ext>
            </a:extLst>
          </p:cNvPr>
          <p:cNvSpPr>
            <a:spLocks noChangeArrowheads="1"/>
          </p:cNvSpPr>
          <p:nvPr/>
        </p:nvSpPr>
        <p:spPr bwMode="auto">
          <a:xfrm>
            <a:off x="217712" y="2076579"/>
            <a:ext cx="1175657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Increase Budget Allocation in Underfunded States:</a:t>
            </a:r>
            <a:r>
              <a:rPr kumimoji="0" lang="en-US" altLang="en-US" b="0" i="0" u="none" strike="noStrike" cap="none" normalizeH="0" baseline="0" dirty="0">
                <a:ln>
                  <a:noFill/>
                </a:ln>
                <a:solidFill>
                  <a:schemeClr val="tx1"/>
                </a:solidFill>
                <a:effectLst/>
              </a:rPr>
              <a:t>  Conduct a detailed review of the budget allocation process for West Bengal and ensure appropriate funding to support employment generation  activities. Consider reallocating unused funds from other states or increasing overall budgetary provisions.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Promote Gender Inclusivity in Employment Programs:</a:t>
            </a:r>
            <a:r>
              <a:rPr lang="en-US" altLang="en-US" dirty="0"/>
              <a:t> </a:t>
            </a:r>
            <a:r>
              <a:rPr kumimoji="0" lang="en-US" altLang="en-US" b="0" i="0" u="none" strike="noStrike" cap="none" normalizeH="0" baseline="0" dirty="0">
                <a:ln>
                  <a:noFill/>
                </a:ln>
                <a:solidFill>
                  <a:schemeClr val="tx1"/>
                </a:solidFill>
                <a:effectLst/>
              </a:rPr>
              <a:t>Implement targeted initiatives in other states to encourage the participation of women in NREGA activities. This could include awareness campaigns, safety measures for women at worksites, and incentives for contractors who hire more women workers.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Ensure Effective Utilization of Labor Budgets:</a:t>
            </a:r>
            <a:r>
              <a:rPr lang="en-US" altLang="en-US" dirty="0"/>
              <a:t> </a:t>
            </a:r>
            <a:r>
              <a:rPr kumimoji="0" lang="en-US" altLang="en-US" b="0" i="0" u="none" strike="noStrike" cap="none" normalizeH="0" baseline="0" dirty="0">
                <a:ln>
                  <a:noFill/>
                </a:ln>
                <a:solidFill>
                  <a:schemeClr val="tx1"/>
                </a:solidFill>
                <a:effectLst/>
              </a:rPr>
              <a:t>Regularly monitor and audit the relationship between budget allocation and persondays generated. Provide training and resources to states with lower budget utilization to enhance their capacity to execute NREGA projects efficiently.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Analyze High Expenditure in Tamil Nadu for Best Practices:</a:t>
            </a:r>
            <a:r>
              <a:rPr lang="en-US" altLang="en-US" dirty="0"/>
              <a:t> </a:t>
            </a:r>
            <a:r>
              <a:rPr kumimoji="0" lang="en-US" altLang="en-US" b="0" i="0" u="none" strike="noStrike" cap="none" normalizeH="0" baseline="0" dirty="0">
                <a:ln>
                  <a:noFill/>
                </a:ln>
                <a:solidFill>
                  <a:schemeClr val="tx1"/>
                </a:solidFill>
                <a:effectLst/>
              </a:rPr>
              <a:t>Conduct a detailed analysis of Tamil Nadu’s expenditure patterns and project implementation strategies. Identify best practices and successful initiatives that can be replicated in other states to improve their performance and expenditure efficiency.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Targeted Interventions for Northeastern States:</a:t>
            </a:r>
            <a:r>
              <a:rPr lang="en-US" altLang="en-US" dirty="0"/>
              <a:t> </a:t>
            </a:r>
            <a:r>
              <a:rPr kumimoji="0" lang="en-US" altLang="en-US" b="0" i="0" u="none" strike="noStrike" cap="none" normalizeH="0" baseline="0" dirty="0">
                <a:ln>
                  <a:noFill/>
                </a:ln>
                <a:solidFill>
                  <a:schemeClr val="tx1"/>
                </a:solidFill>
                <a:effectLst/>
              </a:rPr>
              <a:t>Develop and implement specific policies aimed at increasing participation in NREGA in northeastern states. This could include localized training programs, improved infrastructure for project implementation, and focused community engagement activities.</a:t>
            </a:r>
          </a:p>
        </p:txBody>
      </p:sp>
    </p:spTree>
    <p:extLst>
      <p:ext uri="{BB962C8B-B14F-4D97-AF65-F5344CB8AC3E}">
        <p14:creationId xmlns:p14="http://schemas.microsoft.com/office/powerpoint/2010/main" val="273893575"/>
      </p:ext>
    </p:extLst>
  </p:cSld>
  <p:clrMapOvr>
    <a:masterClrMapping/>
  </p:clrMapOvr>
  <mc:AlternateContent xmlns:mc="http://schemas.openxmlformats.org/markup-compatibility/2006">
    <mc:Choice xmlns:p14="http://schemas.microsoft.com/office/powerpoint/2010/main" Requires="p14">
      <p:transition spd="med" p14:dur="700" advTm="28000">
        <p:fade/>
      </p:transition>
    </mc:Choice>
    <mc:Fallback>
      <p:transition spd="med" advTm="28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999965" y="1244699"/>
            <a:ext cx="2192065" cy="523220"/>
          </a:xfrm>
          <a:prstGeom prst="rect">
            <a:avLst/>
          </a:prstGeom>
          <a:noFill/>
        </p:spPr>
        <p:txBody>
          <a:bodyPr wrap="square" rtlCol="0">
            <a:spAutoFit/>
          </a:bodyPr>
          <a:lstStyle/>
          <a:p>
            <a:r>
              <a:rPr lang="en-US" sz="2800" b="1" dirty="0"/>
              <a:t>CONCLUSION</a:t>
            </a:r>
          </a:p>
        </p:txBody>
      </p:sp>
      <p:sp>
        <p:nvSpPr>
          <p:cNvPr id="2" name="Rectangle 1">
            <a:extLst>
              <a:ext uri="{FF2B5EF4-FFF2-40B4-BE49-F238E27FC236}">
                <a16:creationId xmlns:a16="http://schemas.microsoft.com/office/drawing/2014/main" id="{B3EF68B2-ACEE-484D-1127-F891D0FAD7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States like Tamil Nadu might show a higher proportion of women workers, reflecting gender inclusivity.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17EB0D8-D6D6-DE9D-5D85-B875387AE5F5}"/>
              </a:ext>
            </a:extLst>
          </p:cNvPr>
          <p:cNvSpPr>
            <a:spLocks noChangeArrowheads="1"/>
          </p:cNvSpPr>
          <p:nvPr/>
        </p:nvSpPr>
        <p:spPr bwMode="auto">
          <a:xfrm>
            <a:off x="1729988" y="2511336"/>
            <a:ext cx="8732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The NREGA program shows considerable variability in its implementation across different states and districts, with notable disparities in fund allocation, workday distribution, and worker participation. By addressing these issues through targeted policies and interventions, the program can become more effective and equitable ensuring that it meets its goal of providing employment and enhancing rural livelihoods. This analysis provides a foundation for informed decision-making and strategic planning to improve the NREGA program's impact across India.</a:t>
            </a:r>
          </a:p>
        </p:txBody>
      </p:sp>
    </p:spTree>
    <p:extLst>
      <p:ext uri="{BB962C8B-B14F-4D97-AF65-F5344CB8AC3E}">
        <p14:creationId xmlns:p14="http://schemas.microsoft.com/office/powerpoint/2010/main" val="1146932937"/>
      </p:ext>
    </p:extLst>
  </p:cSld>
  <p:clrMapOvr>
    <a:masterClrMapping/>
  </p:clrMapOvr>
  <mc:AlternateContent xmlns:mc="http://schemas.openxmlformats.org/markup-compatibility/2006">
    <mc:Choice xmlns:p14="http://schemas.microsoft.com/office/powerpoint/2010/main" Requires="p14">
      <p:transition spd="med" p14:dur="700" advTm="39000">
        <p:fade/>
      </p:transition>
    </mc:Choice>
    <mc:Fallback>
      <p:transition spd="med" advTm="39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980302" y="3167390"/>
            <a:ext cx="2423390" cy="523220"/>
          </a:xfrm>
          <a:prstGeom prst="rect">
            <a:avLst/>
          </a:prstGeom>
          <a:noFill/>
        </p:spPr>
        <p:txBody>
          <a:bodyPr wrap="square" rtlCol="0">
            <a:spAutoFit/>
          </a:bodyPr>
          <a:lstStyle/>
          <a:p>
            <a:r>
              <a:rPr lang="en-US" sz="2800" b="1" dirty="0"/>
              <a:t>THANK YOU….</a:t>
            </a:r>
          </a:p>
        </p:txBody>
      </p:sp>
      <p:sp>
        <p:nvSpPr>
          <p:cNvPr id="2" name="Rectangle 1">
            <a:extLst>
              <a:ext uri="{FF2B5EF4-FFF2-40B4-BE49-F238E27FC236}">
                <a16:creationId xmlns:a16="http://schemas.microsoft.com/office/drawing/2014/main" id="{B3EF68B2-ACEE-484D-1127-F891D0FAD7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States like Tamil Nadu might show a higher proportion of women workers, reflecting gender inclusivity.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039614"/>
      </p:ext>
    </p:extLst>
  </p:cSld>
  <p:clrMapOvr>
    <a:masterClrMapping/>
  </p:clrMapOvr>
  <mc:AlternateContent xmlns:mc="http://schemas.openxmlformats.org/markup-compatibility/2006">
    <mc:Choice xmlns:p14="http://schemas.microsoft.com/office/powerpoint/2010/main" Requires="p14">
      <p:transition spd="med" p14:dur="700" advTm="2500">
        <p:fade/>
      </p:transition>
    </mc:Choice>
    <mc:Fallback>
      <p:transition spd="med" advTm="25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5193887" y="1226574"/>
            <a:ext cx="1804223" cy="523220"/>
          </a:xfrm>
          <a:prstGeom prst="rect">
            <a:avLst/>
          </a:prstGeom>
          <a:noFill/>
        </p:spPr>
        <p:txBody>
          <a:bodyPr wrap="square" rtlCol="0">
            <a:spAutoFit/>
          </a:bodyPr>
          <a:lstStyle/>
          <a:p>
            <a:r>
              <a:rPr lang="en-US" sz="2800" b="1" dirty="0"/>
              <a:t>CONTENTS</a:t>
            </a:r>
          </a:p>
        </p:txBody>
      </p:sp>
      <p:sp>
        <p:nvSpPr>
          <p:cNvPr id="2" name="TextBox 1">
            <a:extLst>
              <a:ext uri="{FF2B5EF4-FFF2-40B4-BE49-F238E27FC236}">
                <a16:creationId xmlns:a16="http://schemas.microsoft.com/office/drawing/2014/main" id="{5BB229C9-5671-969C-3AF1-9352B539AFDD}"/>
              </a:ext>
            </a:extLst>
          </p:cNvPr>
          <p:cNvSpPr txBox="1"/>
          <p:nvPr/>
        </p:nvSpPr>
        <p:spPr>
          <a:xfrm>
            <a:off x="3589999" y="2845109"/>
            <a:ext cx="5011997" cy="2308324"/>
          </a:xfrm>
          <a:prstGeom prst="rect">
            <a:avLst/>
          </a:prstGeom>
          <a:noFill/>
        </p:spPr>
        <p:txBody>
          <a:bodyPr wrap="square" rtlCol="0">
            <a:spAutoFit/>
          </a:bodyPr>
          <a:lstStyle/>
          <a:p>
            <a:pPr marL="457200" indent="-457200">
              <a:buFont typeface="Wingdings" panose="05000000000000000000" pitchFamily="2" charset="2"/>
              <a:buChar char="v"/>
            </a:pPr>
            <a:r>
              <a:rPr lang="en-US" sz="2400" b="1" dirty="0"/>
              <a:t>Introduction</a:t>
            </a:r>
          </a:p>
          <a:p>
            <a:pPr marL="457200" indent="-457200">
              <a:buFont typeface="Wingdings" panose="05000000000000000000" pitchFamily="2" charset="2"/>
              <a:buChar char="v"/>
            </a:pPr>
            <a:r>
              <a:rPr lang="en-US" sz="2400" b="1" dirty="0"/>
              <a:t>Dataset Overview</a:t>
            </a:r>
          </a:p>
          <a:p>
            <a:pPr marL="457200" indent="-457200">
              <a:buFont typeface="Wingdings" panose="05000000000000000000" pitchFamily="2" charset="2"/>
              <a:buChar char="v"/>
            </a:pPr>
            <a:r>
              <a:rPr lang="en-US" sz="2400" b="1" dirty="0"/>
              <a:t>Data Cleaning and Transformation</a:t>
            </a:r>
          </a:p>
          <a:p>
            <a:pPr marL="457200" indent="-457200">
              <a:buFont typeface="Wingdings" panose="05000000000000000000" pitchFamily="2" charset="2"/>
              <a:buChar char="v"/>
            </a:pPr>
            <a:r>
              <a:rPr lang="en-US" sz="2400" b="1" dirty="0"/>
              <a:t>Dashboards</a:t>
            </a:r>
          </a:p>
          <a:p>
            <a:pPr marL="457200" indent="-457200">
              <a:buFont typeface="Wingdings" panose="05000000000000000000" pitchFamily="2" charset="2"/>
              <a:buChar char="v"/>
            </a:pPr>
            <a:r>
              <a:rPr lang="en-US" sz="2400" b="1" dirty="0"/>
              <a:t>Insights</a:t>
            </a:r>
          </a:p>
          <a:p>
            <a:pPr marL="457200" indent="-457200">
              <a:buFont typeface="Wingdings" panose="05000000000000000000" pitchFamily="2" charset="2"/>
              <a:buChar char="v"/>
            </a:pPr>
            <a:r>
              <a:rPr lang="en-US" sz="2400" b="1" dirty="0"/>
              <a:t>Conclusion</a:t>
            </a:r>
          </a:p>
        </p:txBody>
      </p:sp>
    </p:spTree>
    <p:extLst>
      <p:ext uri="{BB962C8B-B14F-4D97-AF65-F5344CB8AC3E}">
        <p14:creationId xmlns:p14="http://schemas.microsoft.com/office/powerpoint/2010/main" val="3187642790"/>
      </p:ext>
    </p:extLst>
  </p:cSld>
  <p:clrMapOvr>
    <a:masterClrMapping/>
  </p:clrMapOvr>
  <mc:AlternateContent xmlns:mc="http://schemas.openxmlformats.org/markup-compatibility/2006">
    <mc:Choice xmlns:p14="http://schemas.microsoft.com/office/powerpoint/2010/main" Requires="p14">
      <p:transition spd="med" p14:dur="700" advTm="10350">
        <p:fade/>
      </p:transition>
    </mc:Choice>
    <mc:Fallback>
      <p:transition spd="med" advTm="1035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823949" y="1226574"/>
            <a:ext cx="2544100" cy="523220"/>
          </a:xfrm>
          <a:prstGeom prst="rect">
            <a:avLst/>
          </a:prstGeom>
          <a:noFill/>
        </p:spPr>
        <p:txBody>
          <a:bodyPr wrap="square" rtlCol="0">
            <a:spAutoFit/>
          </a:bodyPr>
          <a:lstStyle/>
          <a:p>
            <a:r>
              <a:rPr lang="en-US" sz="2800" b="1" dirty="0"/>
              <a:t>INTRODUCTION</a:t>
            </a:r>
          </a:p>
        </p:txBody>
      </p:sp>
      <p:sp>
        <p:nvSpPr>
          <p:cNvPr id="3" name="TextBox 2">
            <a:extLst>
              <a:ext uri="{FF2B5EF4-FFF2-40B4-BE49-F238E27FC236}">
                <a16:creationId xmlns:a16="http://schemas.microsoft.com/office/drawing/2014/main" id="{C9320345-A7D8-EF62-B790-D13FA828B350}"/>
              </a:ext>
            </a:extLst>
          </p:cNvPr>
          <p:cNvSpPr txBox="1"/>
          <p:nvPr/>
        </p:nvSpPr>
        <p:spPr>
          <a:xfrm>
            <a:off x="1730475" y="2014112"/>
            <a:ext cx="8731047" cy="3970318"/>
          </a:xfrm>
          <a:prstGeom prst="rect">
            <a:avLst/>
          </a:prstGeom>
          <a:noFill/>
        </p:spPr>
        <p:txBody>
          <a:bodyPr wrap="square" rtlCol="0">
            <a:spAutoFit/>
          </a:bodyPr>
          <a:lstStyle/>
          <a:p>
            <a:pPr algn="just"/>
            <a:r>
              <a:rPr lang="en-US" dirty="0">
                <a:solidFill>
                  <a:schemeClr val="tx1">
                    <a:lumMod val="95000"/>
                    <a:lumOff val="5000"/>
                  </a:schemeClr>
                </a:solidFill>
              </a:rPr>
              <a:t>	The Mahatma Gandhi National Rural Employment Guarantee Act (MGNREGA), commonly known as NREGA, is a social security measure and labor law in India aimed at guaranteeing the 'right to work'. Enacted in 2005, the program’s primary objective is to enhance the livelihood security of rural households by providing at least 100 days of wage employment in a financial year to every household whose adult members volunteer to do unskilled manual work.</a:t>
            </a:r>
          </a:p>
          <a:p>
            <a:pPr algn="just"/>
            <a:r>
              <a:rPr lang="en-US" dirty="0">
                <a:solidFill>
                  <a:schemeClr val="tx1">
                    <a:lumMod val="95000"/>
                    <a:lumOff val="5000"/>
                  </a:schemeClr>
                </a:solidFill>
              </a:rPr>
              <a:t> </a:t>
            </a:r>
          </a:p>
          <a:p>
            <a:pPr algn="just"/>
            <a:r>
              <a:rPr lang="en-US" dirty="0">
                <a:solidFill>
                  <a:schemeClr val="tx1">
                    <a:lumMod val="95000"/>
                    <a:lumOff val="5000"/>
                  </a:schemeClr>
                </a:solidFill>
              </a:rPr>
              <a:t>	This project aims to analyze and visualize the National Rural Employment Guarantee Act (NREGA) dataset to extract meaningful insights. The focus is on understanding the implementation patterns, trends, and disparities across different states and districts in India. The key steps in this analysis include data preprocessing, exploratory data analysis (EDA), and data visualization to present the findings effectively. The ultimate goal is to provide actionable insights that can help policymakers and administrators optimize the NREGA program</a:t>
            </a:r>
          </a:p>
        </p:txBody>
      </p:sp>
    </p:spTree>
    <p:extLst>
      <p:ext uri="{BB962C8B-B14F-4D97-AF65-F5344CB8AC3E}">
        <p14:creationId xmlns:p14="http://schemas.microsoft.com/office/powerpoint/2010/main" val="3953950011"/>
      </p:ext>
    </p:extLst>
  </p:cSld>
  <p:clrMapOvr>
    <a:masterClrMapping/>
  </p:clrMapOvr>
  <mc:AlternateContent xmlns:mc="http://schemas.openxmlformats.org/markup-compatibility/2006">
    <mc:Choice xmlns:p14="http://schemas.microsoft.com/office/powerpoint/2010/main" Requires="p14">
      <p:transition spd="med" p14:dur="700" advTm="38350">
        <p:fade/>
      </p:transition>
    </mc:Choice>
    <mc:Fallback>
      <p:transition spd="med" advTm="3835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501327" y="1182231"/>
            <a:ext cx="3189341" cy="523220"/>
          </a:xfrm>
          <a:prstGeom prst="rect">
            <a:avLst/>
          </a:prstGeom>
          <a:noFill/>
        </p:spPr>
        <p:txBody>
          <a:bodyPr wrap="square" rtlCol="0">
            <a:spAutoFit/>
          </a:bodyPr>
          <a:lstStyle/>
          <a:p>
            <a:r>
              <a:rPr lang="en-US" sz="2800" b="1" dirty="0"/>
              <a:t>DATASET OVERVIEW</a:t>
            </a:r>
          </a:p>
        </p:txBody>
      </p:sp>
      <p:sp>
        <p:nvSpPr>
          <p:cNvPr id="3" name="TextBox 2">
            <a:extLst>
              <a:ext uri="{FF2B5EF4-FFF2-40B4-BE49-F238E27FC236}">
                <a16:creationId xmlns:a16="http://schemas.microsoft.com/office/drawing/2014/main" id="{C9320345-A7D8-EF62-B790-D13FA828B350}"/>
              </a:ext>
            </a:extLst>
          </p:cNvPr>
          <p:cNvSpPr txBox="1"/>
          <p:nvPr/>
        </p:nvSpPr>
        <p:spPr>
          <a:xfrm>
            <a:off x="1260982" y="1747140"/>
            <a:ext cx="9670030" cy="4801314"/>
          </a:xfrm>
          <a:prstGeom prst="rect">
            <a:avLst/>
          </a:prstGeom>
          <a:noFill/>
        </p:spPr>
        <p:txBody>
          <a:bodyPr wrap="square" rtlCol="0">
            <a:spAutoFit/>
          </a:bodyPr>
          <a:lstStyle/>
          <a:p>
            <a:pPr algn="just"/>
            <a:r>
              <a:rPr lang="en-US" dirty="0">
                <a:solidFill>
                  <a:schemeClr val="tx1">
                    <a:lumMod val="95000"/>
                    <a:lumOff val="5000"/>
                  </a:schemeClr>
                </a:solidFill>
              </a:rPr>
              <a:t>The dataset consists of the following variables: </a:t>
            </a:r>
          </a:p>
          <a:p>
            <a:pPr algn="just"/>
            <a:r>
              <a:rPr lang="en-US" dirty="0">
                <a:solidFill>
                  <a:schemeClr val="tx1">
                    <a:lumMod val="95000"/>
                    <a:lumOff val="5000"/>
                  </a:schemeClr>
                </a:solidFill>
              </a:rPr>
              <a:t>* State name: Name of the Indian state.</a:t>
            </a:r>
          </a:p>
          <a:p>
            <a:pPr algn="just"/>
            <a:r>
              <a:rPr lang="en-US" dirty="0">
                <a:solidFill>
                  <a:schemeClr val="tx1">
                    <a:lumMod val="95000"/>
                    <a:lumOff val="5000"/>
                  </a:schemeClr>
                </a:solidFill>
              </a:rPr>
              <a:t>* district name: Name of the district within the state.</a:t>
            </a:r>
          </a:p>
          <a:p>
            <a:pPr algn="just"/>
            <a:r>
              <a:rPr lang="en-US" dirty="0">
                <a:solidFill>
                  <a:schemeClr val="tx1">
                    <a:lumMod val="95000"/>
                    <a:lumOff val="5000"/>
                  </a:schemeClr>
                </a:solidFill>
              </a:rPr>
              <a:t>* Total No. of Job Cards issued: The total number of job cards issued to rural households.</a:t>
            </a:r>
          </a:p>
          <a:p>
            <a:pPr algn="just"/>
            <a:r>
              <a:rPr lang="en-US" dirty="0">
                <a:solidFill>
                  <a:schemeClr val="tx1">
                    <a:lumMod val="95000"/>
                    <a:lumOff val="5000"/>
                  </a:schemeClr>
                </a:solidFill>
              </a:rPr>
              <a:t>* Total No. of Workers: The total number of workers registered under NREGA. </a:t>
            </a:r>
          </a:p>
          <a:p>
            <a:pPr algn="just"/>
            <a:r>
              <a:rPr lang="en-US" dirty="0">
                <a:solidFill>
                  <a:schemeClr val="tx1">
                    <a:lumMod val="95000"/>
                    <a:lumOff val="5000"/>
                  </a:schemeClr>
                </a:solidFill>
              </a:rPr>
              <a:t>* Total No. of Active Job Cards: The number of active job cards at a given point in time. </a:t>
            </a:r>
          </a:p>
          <a:p>
            <a:pPr algn="just"/>
            <a:r>
              <a:rPr lang="en-US" dirty="0">
                <a:solidFill>
                  <a:schemeClr val="tx1">
                    <a:lumMod val="95000"/>
                    <a:lumOff val="5000"/>
                  </a:schemeClr>
                </a:solidFill>
              </a:rPr>
              <a:t>* Total No. of Active Workers: The number of workers currently engaged in NREGA works. </a:t>
            </a:r>
          </a:p>
          <a:p>
            <a:pPr algn="just"/>
            <a:r>
              <a:rPr lang="en-US" dirty="0">
                <a:solidFill>
                  <a:schemeClr val="tx1">
                    <a:lumMod val="95000"/>
                    <a:lumOff val="5000"/>
                  </a:schemeClr>
                </a:solidFill>
              </a:rPr>
              <a:t>* SC workers against active workers: The count of Scheduled Caste workers among active workers. </a:t>
            </a:r>
          </a:p>
          <a:p>
            <a:pPr algn="just"/>
            <a:r>
              <a:rPr lang="en-US" dirty="0">
                <a:solidFill>
                  <a:schemeClr val="tx1">
                    <a:lumMod val="95000"/>
                    <a:lumOff val="5000"/>
                  </a:schemeClr>
                </a:solidFill>
              </a:rPr>
              <a:t>* ST workers against active workers: The count of Scheduled Tribe workers among active workers. </a:t>
            </a:r>
          </a:p>
          <a:p>
            <a:pPr algn="just"/>
            <a:r>
              <a:rPr lang="en-US" dirty="0">
                <a:solidFill>
                  <a:schemeClr val="tx1">
                    <a:lumMod val="95000"/>
                    <a:lumOff val="5000"/>
                  </a:schemeClr>
                </a:solidFill>
              </a:rPr>
              <a:t>* Approved Labor Budget: The budget allocated for labor under NREGA. </a:t>
            </a:r>
          </a:p>
          <a:p>
            <a:pPr algn="just"/>
            <a:r>
              <a:rPr lang="en-US" dirty="0">
                <a:solidFill>
                  <a:schemeClr val="tx1">
                    <a:lumMod val="95000"/>
                    <a:lumOff val="5000"/>
                  </a:schemeClr>
                </a:solidFill>
              </a:rPr>
              <a:t>* Person days of Central Liability so far: The total person days of employment provided, considering </a:t>
            </a:r>
          </a:p>
          <a:p>
            <a:pPr algn="just"/>
            <a:r>
              <a:rPr lang="en-US" dirty="0">
                <a:solidFill>
                  <a:schemeClr val="tx1">
                    <a:lumMod val="95000"/>
                    <a:lumOff val="5000"/>
                  </a:schemeClr>
                </a:solidFill>
              </a:rPr>
              <a:t>central liability. </a:t>
            </a:r>
          </a:p>
          <a:p>
            <a:pPr algn="just"/>
            <a:r>
              <a:rPr lang="en-US" dirty="0">
                <a:solidFill>
                  <a:schemeClr val="tx1">
                    <a:lumMod val="95000"/>
                    <a:lumOff val="5000"/>
                  </a:schemeClr>
                </a:solidFill>
              </a:rPr>
              <a:t>* SC person days: Person days of employment provided to Scheduled Caste workers. </a:t>
            </a:r>
          </a:p>
          <a:p>
            <a:pPr algn="just"/>
            <a:r>
              <a:rPr lang="en-US" dirty="0">
                <a:solidFill>
                  <a:schemeClr val="tx1">
                    <a:lumMod val="95000"/>
                    <a:lumOff val="5000"/>
                  </a:schemeClr>
                </a:solidFill>
              </a:rPr>
              <a:t>* ST person days: Person days of employment provided to Scheduled Tribe workers. </a:t>
            </a:r>
          </a:p>
          <a:p>
            <a:pPr algn="just"/>
            <a:r>
              <a:rPr lang="en-US" dirty="0">
                <a:solidFill>
                  <a:schemeClr val="tx1">
                    <a:lumMod val="95000"/>
                    <a:lumOff val="5000"/>
                  </a:schemeClr>
                </a:solidFill>
              </a:rPr>
              <a:t>* Women Person days: Person days of employment provided to women. </a:t>
            </a:r>
          </a:p>
          <a:p>
            <a:pPr algn="just"/>
            <a:r>
              <a:rPr lang="en-US" dirty="0">
                <a:solidFill>
                  <a:schemeClr val="tx1">
                    <a:lumMod val="95000"/>
                    <a:lumOff val="5000"/>
                  </a:schemeClr>
                </a:solidFill>
              </a:rPr>
              <a:t>* Average days of employment provided per Household: The average number of days of employment </a:t>
            </a:r>
          </a:p>
          <a:p>
            <a:pPr algn="just"/>
            <a:r>
              <a:rPr lang="en-US" dirty="0">
                <a:solidFill>
                  <a:schemeClr val="tx1">
                    <a:lumMod val="95000"/>
                    <a:lumOff val="5000"/>
                  </a:schemeClr>
                </a:solidFill>
              </a:rPr>
              <a:t>provided per rural household.</a:t>
            </a:r>
          </a:p>
        </p:txBody>
      </p:sp>
    </p:spTree>
    <p:extLst>
      <p:ext uri="{BB962C8B-B14F-4D97-AF65-F5344CB8AC3E}">
        <p14:creationId xmlns:p14="http://schemas.microsoft.com/office/powerpoint/2010/main" val="602652868"/>
      </p:ext>
    </p:extLst>
  </p:cSld>
  <p:clrMapOvr>
    <a:masterClrMapping/>
  </p:clrMapOvr>
  <mc:AlternateContent xmlns:mc="http://schemas.openxmlformats.org/markup-compatibility/2006">
    <mc:Choice xmlns:p14="http://schemas.microsoft.com/office/powerpoint/2010/main" Requires="p14">
      <p:transition spd="med" p14:dur="700" advTm="6000">
        <p:fade/>
      </p:transition>
    </mc:Choice>
    <mc:Fallback>
      <p:transition spd="med"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3" name="TextBox 2">
            <a:extLst>
              <a:ext uri="{FF2B5EF4-FFF2-40B4-BE49-F238E27FC236}">
                <a16:creationId xmlns:a16="http://schemas.microsoft.com/office/drawing/2014/main" id="{C9320345-A7D8-EF62-B790-D13FA828B350}"/>
              </a:ext>
            </a:extLst>
          </p:cNvPr>
          <p:cNvSpPr txBox="1"/>
          <p:nvPr/>
        </p:nvSpPr>
        <p:spPr>
          <a:xfrm>
            <a:off x="145023" y="1211312"/>
            <a:ext cx="11901952" cy="5632311"/>
          </a:xfrm>
          <a:prstGeom prst="rect">
            <a:avLst/>
          </a:prstGeom>
          <a:noFill/>
        </p:spPr>
        <p:txBody>
          <a:bodyPr wrap="square" rtlCol="0">
            <a:spAutoFit/>
          </a:bodyPr>
          <a:lstStyle/>
          <a:p>
            <a:pPr algn="just"/>
            <a:r>
              <a:rPr lang="en-US" dirty="0">
                <a:solidFill>
                  <a:schemeClr val="tx1">
                    <a:lumMod val="95000"/>
                    <a:lumOff val="5000"/>
                  </a:schemeClr>
                </a:solidFill>
              </a:rPr>
              <a:t>* Average Wage rate per day per person(Rs.): The average daily wage rate per NREGA worker in Indian Rupees. </a:t>
            </a:r>
          </a:p>
          <a:p>
            <a:pPr algn="just"/>
            <a:r>
              <a:rPr lang="en-US" dirty="0">
                <a:solidFill>
                  <a:schemeClr val="tx1">
                    <a:lumMod val="95000"/>
                    <a:lumOff val="5000"/>
                  </a:schemeClr>
                </a:solidFill>
              </a:rPr>
              <a:t>* Total No of HHs completed 100 Days of Wage Employment: The number of households completing 100 days of wage employment. </a:t>
            </a:r>
          </a:p>
          <a:p>
            <a:pPr algn="just"/>
            <a:r>
              <a:rPr lang="en-US" dirty="0">
                <a:solidFill>
                  <a:schemeClr val="tx1">
                    <a:lumMod val="95000"/>
                    <a:lumOff val="5000"/>
                  </a:schemeClr>
                </a:solidFill>
              </a:rPr>
              <a:t>* Total Households Worked: The total number of households involved in NREGA works. </a:t>
            </a:r>
          </a:p>
          <a:p>
            <a:pPr algn="just"/>
            <a:r>
              <a:rPr lang="en-US" dirty="0">
                <a:solidFill>
                  <a:schemeClr val="tx1">
                    <a:lumMod val="95000"/>
                    <a:lumOff val="5000"/>
                  </a:schemeClr>
                </a:solidFill>
              </a:rPr>
              <a:t>* Total Individuals Worked: The total number of individuals engaged in NREGA works. </a:t>
            </a:r>
          </a:p>
          <a:p>
            <a:pPr algn="just"/>
            <a:r>
              <a:rPr lang="en-US" dirty="0">
                <a:solidFill>
                  <a:schemeClr val="tx1">
                    <a:lumMod val="95000"/>
                    <a:lumOff val="5000"/>
                  </a:schemeClr>
                </a:solidFill>
              </a:rPr>
              <a:t>* Differently abled persons worked: The count of differently abled persons who participated in NREGA works. </a:t>
            </a:r>
          </a:p>
          <a:p>
            <a:pPr algn="just"/>
            <a:r>
              <a:rPr lang="en-US" dirty="0">
                <a:solidFill>
                  <a:schemeClr val="tx1">
                    <a:lumMod val="95000"/>
                    <a:lumOff val="5000"/>
                  </a:schemeClr>
                </a:solidFill>
              </a:rPr>
              <a:t>* Number of GPs with NIL exp: The number of Gram Panchayats with zero expenditure. </a:t>
            </a:r>
          </a:p>
          <a:p>
            <a:pPr algn="just"/>
            <a:r>
              <a:rPr lang="en-US" dirty="0">
                <a:solidFill>
                  <a:schemeClr val="tx1">
                    <a:lumMod val="95000"/>
                    <a:lumOff val="5000"/>
                  </a:schemeClr>
                </a:solidFill>
              </a:rPr>
              <a:t>* Total No. of Works Taken up (New + Spill Over): The total number of works initiated, including new projects and spill-over from previous periods.</a:t>
            </a:r>
          </a:p>
          <a:p>
            <a:pPr algn="just"/>
            <a:r>
              <a:rPr lang="en-US" dirty="0">
                <a:solidFill>
                  <a:schemeClr val="tx1">
                    <a:lumMod val="95000"/>
                    <a:lumOff val="5000"/>
                  </a:schemeClr>
                </a:solidFill>
              </a:rPr>
              <a:t>* Number of Ongoing Works: The count of works that are currently in progress. </a:t>
            </a:r>
          </a:p>
          <a:p>
            <a:pPr algn="just"/>
            <a:r>
              <a:rPr lang="en-US" dirty="0">
                <a:solidFill>
                  <a:schemeClr val="tx1">
                    <a:lumMod val="95000"/>
                    <a:lumOff val="5000"/>
                  </a:schemeClr>
                </a:solidFill>
              </a:rPr>
              <a:t>* Number of Completed Works: The count of works that have been successfully completed. </a:t>
            </a:r>
          </a:p>
          <a:p>
            <a:pPr algn="just"/>
            <a:r>
              <a:rPr lang="en-US" dirty="0">
                <a:solidFill>
                  <a:schemeClr val="tx1">
                    <a:lumMod val="95000"/>
                    <a:lumOff val="5000"/>
                  </a:schemeClr>
                </a:solidFill>
              </a:rPr>
              <a:t>* % of NRM Expenditure(Public + Individual): The percentage of expenditure on Natural Resource Management (NRM) projects, including both public and individual contributions. </a:t>
            </a:r>
          </a:p>
          <a:p>
            <a:pPr algn="just"/>
            <a:r>
              <a:rPr lang="en-US" dirty="0">
                <a:solidFill>
                  <a:schemeClr val="tx1">
                    <a:lumMod val="95000"/>
                    <a:lumOff val="5000"/>
                  </a:schemeClr>
                </a:solidFill>
              </a:rPr>
              <a:t>* % of Category B Works: The percentage of expenditure on Category B works. </a:t>
            </a:r>
          </a:p>
          <a:p>
            <a:pPr algn="just"/>
            <a:r>
              <a:rPr lang="en-US" dirty="0">
                <a:solidFill>
                  <a:schemeClr val="tx1">
                    <a:lumMod val="95000"/>
                    <a:lumOff val="5000"/>
                  </a:schemeClr>
                </a:solidFill>
              </a:rPr>
              <a:t>* % of Expenditure on Agriculture &amp; Agriculture Allied Works: The percentage of expenditure on agriculture and allied activities. </a:t>
            </a:r>
          </a:p>
          <a:p>
            <a:pPr algn="just"/>
            <a:r>
              <a:rPr lang="en-US" dirty="0">
                <a:solidFill>
                  <a:schemeClr val="tx1">
                    <a:lumMod val="95000"/>
                    <a:lumOff val="5000"/>
                  </a:schemeClr>
                </a:solidFill>
              </a:rPr>
              <a:t>* Total Exp(Rs. in Lakhs.): Total expenditure in Indian Rupees (in lakhs). </a:t>
            </a:r>
          </a:p>
          <a:p>
            <a:pPr algn="just"/>
            <a:r>
              <a:rPr lang="en-US" dirty="0">
                <a:solidFill>
                  <a:schemeClr val="tx1">
                    <a:lumMod val="95000"/>
                    <a:lumOff val="5000"/>
                  </a:schemeClr>
                </a:solidFill>
              </a:rPr>
              <a:t>* Wages(Rs. In Lakhs): Expenditure on wages in Indian Rupees (in lakhs). </a:t>
            </a:r>
          </a:p>
          <a:p>
            <a:pPr algn="just"/>
            <a:r>
              <a:rPr lang="en-US" dirty="0">
                <a:solidFill>
                  <a:schemeClr val="tx1">
                    <a:lumMod val="95000"/>
                    <a:lumOff val="5000"/>
                  </a:schemeClr>
                </a:solidFill>
              </a:rPr>
              <a:t>* Material and skilled Wages(Rs. In Lakhs): Expenditure on materials and skilled wages in Indian Rupees (in lakhs).</a:t>
            </a:r>
          </a:p>
          <a:p>
            <a:pPr algn="just"/>
            <a:r>
              <a:rPr lang="en-US" dirty="0">
                <a:solidFill>
                  <a:schemeClr val="tx1">
                    <a:lumMod val="95000"/>
                    <a:lumOff val="5000"/>
                  </a:schemeClr>
                </a:solidFill>
              </a:rPr>
              <a:t>* Total Adm Expenditure (Rs. in Lakhs): Total administrative expenditure in Indian Rupees (in lakhs).</a:t>
            </a:r>
          </a:p>
        </p:txBody>
      </p:sp>
    </p:spTree>
    <p:extLst>
      <p:ext uri="{BB962C8B-B14F-4D97-AF65-F5344CB8AC3E}">
        <p14:creationId xmlns:p14="http://schemas.microsoft.com/office/powerpoint/2010/main" val="1083274781"/>
      </p:ext>
    </p:extLst>
  </p:cSld>
  <p:clrMapOvr>
    <a:masterClrMapping/>
  </p:clrMapOvr>
  <mc:AlternateContent xmlns:mc="http://schemas.openxmlformats.org/markup-compatibility/2006">
    <mc:Choice xmlns:p14="http://schemas.microsoft.com/office/powerpoint/2010/main" Requires="p14">
      <p:transition spd="med" p14:dur="700" advTm="7000">
        <p:fade/>
      </p:transition>
    </mc:Choice>
    <mc:Fallback>
      <p:transition spd="med"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2968417" y="1338358"/>
            <a:ext cx="6255163" cy="523220"/>
          </a:xfrm>
          <a:prstGeom prst="rect">
            <a:avLst/>
          </a:prstGeom>
          <a:noFill/>
        </p:spPr>
        <p:txBody>
          <a:bodyPr wrap="square" rtlCol="0">
            <a:spAutoFit/>
          </a:bodyPr>
          <a:lstStyle/>
          <a:p>
            <a:r>
              <a:rPr lang="en-US" sz="2800" b="1" dirty="0"/>
              <a:t>DATA CLEANING AND TRANSFORMATION</a:t>
            </a:r>
          </a:p>
        </p:txBody>
      </p:sp>
      <p:sp>
        <p:nvSpPr>
          <p:cNvPr id="3" name="TextBox 2">
            <a:extLst>
              <a:ext uri="{FF2B5EF4-FFF2-40B4-BE49-F238E27FC236}">
                <a16:creationId xmlns:a16="http://schemas.microsoft.com/office/drawing/2014/main" id="{C9320345-A7D8-EF62-B790-D13FA828B350}"/>
              </a:ext>
            </a:extLst>
          </p:cNvPr>
          <p:cNvSpPr txBox="1"/>
          <p:nvPr/>
        </p:nvSpPr>
        <p:spPr>
          <a:xfrm>
            <a:off x="1339640" y="3105834"/>
            <a:ext cx="9670030" cy="646331"/>
          </a:xfrm>
          <a:prstGeom prst="rect">
            <a:avLst/>
          </a:prstGeom>
          <a:noFill/>
        </p:spPr>
        <p:txBody>
          <a:bodyPr wrap="square" rtlCol="0">
            <a:spAutoFit/>
          </a:bodyPr>
          <a:lstStyle/>
          <a:p>
            <a:pPr algn="just"/>
            <a:r>
              <a:rPr lang="en-US" dirty="0">
                <a:solidFill>
                  <a:schemeClr val="tx1">
                    <a:lumMod val="95000"/>
                    <a:lumOff val="5000"/>
                  </a:schemeClr>
                </a:solidFill>
              </a:rPr>
              <a:t>There was no need of data cleaning and transformation as the data was already calculated and was in a good shape with no NULL values, duplicate or inaccurate values.</a:t>
            </a:r>
          </a:p>
        </p:txBody>
      </p:sp>
    </p:spTree>
    <p:extLst>
      <p:ext uri="{BB962C8B-B14F-4D97-AF65-F5344CB8AC3E}">
        <p14:creationId xmlns:p14="http://schemas.microsoft.com/office/powerpoint/2010/main" val="829257374"/>
      </p:ext>
    </p:extLst>
  </p:cSld>
  <p:clrMapOvr>
    <a:masterClrMapping/>
  </p:clrMapOvr>
  <mc:AlternateContent xmlns:mc="http://schemas.openxmlformats.org/markup-compatibility/2006">
    <mc:Choice xmlns:p14="http://schemas.microsoft.com/office/powerpoint/2010/main" Requires="p14">
      <p:transition spd="med" p14:dur="700" advTm="14090">
        <p:fade/>
      </p:transition>
    </mc:Choice>
    <mc:Fallback>
      <p:transition spd="med" advTm="1409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8D401AC-6460-66E7-A15D-1350F07F8830}"/>
              </a:ext>
            </a:extLst>
          </p:cNvPr>
          <p:cNvSpPr txBox="1"/>
          <p:nvPr/>
        </p:nvSpPr>
        <p:spPr>
          <a:xfrm>
            <a:off x="3539611" y="247105"/>
            <a:ext cx="5112776" cy="646331"/>
          </a:xfrm>
          <a:prstGeom prst="rect">
            <a:avLst/>
          </a:prstGeom>
          <a:noFill/>
        </p:spPr>
        <p:txBody>
          <a:bodyPr wrap="square" rtlCol="0">
            <a:spAutoFit/>
          </a:bodyPr>
          <a:lstStyle/>
          <a:p>
            <a:r>
              <a:rPr lang="en-US" sz="3600" b="1" u="sng" dirty="0"/>
              <a:t>NREGA ANALYSIS REPORT</a:t>
            </a:r>
          </a:p>
        </p:txBody>
      </p:sp>
      <p:sp>
        <p:nvSpPr>
          <p:cNvPr id="8" name="TextBox 7">
            <a:extLst>
              <a:ext uri="{FF2B5EF4-FFF2-40B4-BE49-F238E27FC236}">
                <a16:creationId xmlns:a16="http://schemas.microsoft.com/office/drawing/2014/main" id="{CFB6EA8D-7285-BE25-B487-6B8036420B03}"/>
              </a:ext>
            </a:extLst>
          </p:cNvPr>
          <p:cNvSpPr txBox="1"/>
          <p:nvPr/>
        </p:nvSpPr>
        <p:spPr>
          <a:xfrm>
            <a:off x="4954994" y="2905780"/>
            <a:ext cx="2282009" cy="523220"/>
          </a:xfrm>
          <a:prstGeom prst="rect">
            <a:avLst/>
          </a:prstGeom>
          <a:noFill/>
        </p:spPr>
        <p:txBody>
          <a:bodyPr wrap="square" rtlCol="0">
            <a:spAutoFit/>
          </a:bodyPr>
          <a:lstStyle/>
          <a:p>
            <a:r>
              <a:rPr lang="en-US" sz="2800" b="1" dirty="0"/>
              <a:t>DASHBOARDS</a:t>
            </a:r>
          </a:p>
        </p:txBody>
      </p:sp>
    </p:spTree>
    <p:extLst>
      <p:ext uri="{BB962C8B-B14F-4D97-AF65-F5344CB8AC3E}">
        <p14:creationId xmlns:p14="http://schemas.microsoft.com/office/powerpoint/2010/main" val="3142573646"/>
      </p:ext>
    </p:extLst>
  </p:cSld>
  <p:clrMapOvr>
    <a:masterClrMapping/>
  </p:clrMapOvr>
  <mc:AlternateContent xmlns:mc="http://schemas.openxmlformats.org/markup-compatibility/2006">
    <mc:Choice xmlns:p14="http://schemas.microsoft.com/office/powerpoint/2010/main" Requires="p14">
      <p:transition spd="med" p14:dur="700" advTm="3100">
        <p:fade/>
      </p:transition>
    </mc:Choice>
    <mc:Fallback>
      <p:transition spd="med" advTm="31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29D48EC-B061-8FFE-13C4-AFBB0261D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3" y="0"/>
            <a:ext cx="12149253" cy="6858000"/>
          </a:xfrm>
          <a:prstGeom prst="rect">
            <a:avLst/>
          </a:prstGeom>
        </p:spPr>
      </p:pic>
    </p:spTree>
    <p:extLst>
      <p:ext uri="{BB962C8B-B14F-4D97-AF65-F5344CB8AC3E}">
        <p14:creationId xmlns:p14="http://schemas.microsoft.com/office/powerpoint/2010/main" val="4144398633"/>
      </p:ext>
    </p:extLst>
  </p:cSld>
  <p:clrMapOvr>
    <a:masterClrMapping/>
  </p:clrMapOvr>
  <mc:AlternateContent xmlns:mc="http://schemas.openxmlformats.org/markup-compatibility/2006">
    <mc:Choice xmlns:p14="http://schemas.microsoft.com/office/powerpoint/2010/main" Requires="p14">
      <p:transition spd="med" p14:dur="700" advTm="32400">
        <p:fade/>
      </p:transition>
    </mc:Choice>
    <mc:Fallback>
      <p:transition spd="med" advTm="324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C5805-A13B-7D6B-A9E3-631CA50841BB}"/>
              </a:ext>
            </a:extLst>
          </p:cNvPr>
          <p:cNvSpPr/>
          <p:nvPr/>
        </p:nvSpPr>
        <p:spPr>
          <a:xfrm>
            <a:off x="0" y="0"/>
            <a:ext cx="12192000" cy="1140542"/>
          </a:xfrm>
          <a:prstGeom prst="rect">
            <a:avLst/>
          </a:prstGeom>
          <a:solidFill>
            <a:srgbClr val="E3D8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14CB8-52DB-2841-B08B-EC76783362D8}"/>
              </a:ext>
            </a:extLst>
          </p:cNvPr>
          <p:cNvSpPr/>
          <p:nvPr/>
        </p:nvSpPr>
        <p:spPr>
          <a:xfrm>
            <a:off x="0" y="1140542"/>
            <a:ext cx="12192000" cy="5717458"/>
          </a:xfrm>
          <a:prstGeom prst="rect">
            <a:avLst/>
          </a:prstGeom>
          <a:solidFill>
            <a:srgbClr val="DDD2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060C9B2-B56E-7366-D60E-6ABC2A4FB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58553" cy="6858001"/>
          </a:xfrm>
          <a:prstGeom prst="rect">
            <a:avLst/>
          </a:prstGeom>
        </p:spPr>
      </p:pic>
    </p:spTree>
    <p:extLst>
      <p:ext uri="{BB962C8B-B14F-4D97-AF65-F5344CB8AC3E}">
        <p14:creationId xmlns:p14="http://schemas.microsoft.com/office/powerpoint/2010/main" val="635742947"/>
      </p:ext>
    </p:extLst>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1438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George</dc:creator>
  <cp:lastModifiedBy>Joel George</cp:lastModifiedBy>
  <cp:revision>4</cp:revision>
  <dcterms:created xsi:type="dcterms:W3CDTF">2024-06-22T08:10:47Z</dcterms:created>
  <dcterms:modified xsi:type="dcterms:W3CDTF">2024-06-22T10:36:51Z</dcterms:modified>
</cp:coreProperties>
</file>