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0" r:id="rId5"/>
  </p:sldMasterIdLst>
  <p:notesMasterIdLst>
    <p:notesMasterId r:id="rId72"/>
  </p:notesMasterIdLst>
  <p:sldIdLst>
    <p:sldId id="298" r:id="rId6"/>
    <p:sldId id="301" r:id="rId7"/>
    <p:sldId id="335" r:id="rId8"/>
    <p:sldId id="336" r:id="rId9"/>
    <p:sldId id="337" r:id="rId10"/>
    <p:sldId id="338" r:id="rId11"/>
    <p:sldId id="339" r:id="rId12"/>
    <p:sldId id="340" r:id="rId13"/>
    <p:sldId id="342" r:id="rId14"/>
    <p:sldId id="343" r:id="rId15"/>
    <p:sldId id="344" r:id="rId16"/>
    <p:sldId id="345" r:id="rId17"/>
    <p:sldId id="346" r:id="rId18"/>
    <p:sldId id="347" r:id="rId19"/>
    <p:sldId id="348" r:id="rId20"/>
    <p:sldId id="350" r:id="rId21"/>
    <p:sldId id="351" r:id="rId22"/>
    <p:sldId id="352" r:id="rId23"/>
    <p:sldId id="353" r:id="rId24"/>
    <p:sldId id="357" r:id="rId25"/>
    <p:sldId id="358" r:id="rId26"/>
    <p:sldId id="359" r:id="rId27"/>
    <p:sldId id="360" r:id="rId28"/>
    <p:sldId id="354" r:id="rId29"/>
    <p:sldId id="281" r:id="rId30"/>
    <p:sldId id="355" r:id="rId31"/>
    <p:sldId id="356" r:id="rId32"/>
    <p:sldId id="362" r:id="rId33"/>
    <p:sldId id="363" r:id="rId34"/>
    <p:sldId id="349" r:id="rId35"/>
    <p:sldId id="364" r:id="rId36"/>
    <p:sldId id="365" r:id="rId37"/>
    <p:sldId id="366" r:id="rId38"/>
    <p:sldId id="367" r:id="rId39"/>
    <p:sldId id="368" r:id="rId40"/>
    <p:sldId id="369" r:id="rId41"/>
    <p:sldId id="370" r:id="rId42"/>
    <p:sldId id="371" r:id="rId43"/>
    <p:sldId id="372" r:id="rId44"/>
    <p:sldId id="373" r:id="rId45"/>
    <p:sldId id="374" r:id="rId46"/>
    <p:sldId id="375" r:id="rId47"/>
    <p:sldId id="376" r:id="rId48"/>
    <p:sldId id="377" r:id="rId49"/>
    <p:sldId id="378" r:id="rId50"/>
    <p:sldId id="379" r:id="rId51"/>
    <p:sldId id="380" r:id="rId52"/>
    <p:sldId id="381" r:id="rId53"/>
    <p:sldId id="382" r:id="rId54"/>
    <p:sldId id="383" r:id="rId55"/>
    <p:sldId id="384" r:id="rId56"/>
    <p:sldId id="385" r:id="rId57"/>
    <p:sldId id="386" r:id="rId58"/>
    <p:sldId id="398" r:id="rId59"/>
    <p:sldId id="399" r:id="rId60"/>
    <p:sldId id="400" r:id="rId61"/>
    <p:sldId id="401" r:id="rId62"/>
    <p:sldId id="402" r:id="rId63"/>
    <p:sldId id="403" r:id="rId64"/>
    <p:sldId id="405" r:id="rId65"/>
    <p:sldId id="406" r:id="rId66"/>
    <p:sldId id="407" r:id="rId67"/>
    <p:sldId id="411" r:id="rId68"/>
    <p:sldId id="412" r:id="rId69"/>
    <p:sldId id="413" r:id="rId70"/>
    <p:sldId id="414"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9" d="100"/>
          <a:sy n="69" d="100"/>
        </p:scale>
        <p:origin x="14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A14D07-8AA0-4CEF-B8EB-D59A5D00FC3E}" type="datetimeFigureOut">
              <a:rPr lang="en-US" smtClean="0"/>
              <a:t>1/11/2022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03A7E-16CF-4339-8248-BB0EAF6728E3}" type="slidenum">
              <a:rPr lang="en-US" smtClean="0"/>
              <a:t>‹#›</a:t>
            </a:fld>
            <a:endParaRPr lang="en-US"/>
          </a:p>
        </p:txBody>
      </p:sp>
    </p:spTree>
    <p:extLst>
      <p:ext uri="{BB962C8B-B14F-4D97-AF65-F5344CB8AC3E}">
        <p14:creationId xmlns:p14="http://schemas.microsoft.com/office/powerpoint/2010/main" val="4085045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635388-222D-4582-8053-119F3DDA96A6}" type="slidenum">
              <a:rPr lang="en-US"/>
              <a:pPr/>
              <a:t>25</a:t>
            </a:fld>
            <a:endParaRPr lang="en-US"/>
          </a:p>
        </p:txBody>
      </p:sp>
      <p:sp>
        <p:nvSpPr>
          <p:cNvPr id="88066" name="Rectangle 2"/>
          <p:cNvSpPr>
            <a:spLocks noGrp="1" noRot="1" noChangeAspect="1" noChangeArrowheads="1" noTextEdit="1"/>
          </p:cNvSpPr>
          <p:nvPr>
            <p:ph type="sldImg"/>
          </p:nvPr>
        </p:nvSpPr>
        <p:spPr>
          <a:xfrm>
            <a:off x="1144588" y="685800"/>
            <a:ext cx="4572000" cy="3429000"/>
          </a:xfrm>
          <a:ln/>
        </p:spPr>
      </p:sp>
      <p:sp>
        <p:nvSpPr>
          <p:cNvPr id="8806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Rot="1" noChangeAspect="1" noChangeArrowheads="1" noTextEdit="1"/>
          </p:cNvSpPr>
          <p:nvPr>
            <p:ph type="sldImg"/>
          </p:nvPr>
        </p:nvSpPr>
        <p:spPr>
          <a:xfrm>
            <a:off x="1144588" y="685800"/>
            <a:ext cx="4572000" cy="3429000"/>
          </a:xfrm>
          <a:ln/>
        </p:spPr>
      </p:sp>
      <p:sp>
        <p:nvSpPr>
          <p:cNvPr id="616451" name="Rectangle 3"/>
          <p:cNvSpPr>
            <a:spLocks noGrp="1" noChangeArrowheads="1"/>
          </p:cNvSpPr>
          <p:nvPr>
            <p:ph type="body" idx="1"/>
          </p:nvPr>
        </p:nvSpPr>
        <p:spPr>
          <a:xfrm>
            <a:off x="914400" y="4344590"/>
            <a:ext cx="5029200" cy="4114205"/>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Rot="1" noChangeAspect="1" noChangeArrowheads="1" noTextEdit="1"/>
          </p:cNvSpPr>
          <p:nvPr>
            <p:ph type="sldImg"/>
          </p:nvPr>
        </p:nvSpPr>
        <p:spPr>
          <a:xfrm>
            <a:off x="1144588" y="685800"/>
            <a:ext cx="4572000" cy="3429000"/>
          </a:xfrm>
          <a:ln/>
        </p:spPr>
      </p:sp>
      <p:sp>
        <p:nvSpPr>
          <p:cNvPr id="634883" name="Rectangle 3"/>
          <p:cNvSpPr>
            <a:spLocks noGrp="1" noChangeArrowheads="1"/>
          </p:cNvSpPr>
          <p:nvPr>
            <p:ph type="body" idx="1"/>
          </p:nvPr>
        </p:nvSpPr>
        <p:spPr>
          <a:xfrm>
            <a:off x="914400" y="4344590"/>
            <a:ext cx="5029200" cy="4114205"/>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Rot="1" noChangeAspect="1" noChangeArrowheads="1" noTextEdit="1"/>
          </p:cNvSpPr>
          <p:nvPr>
            <p:ph type="sldImg"/>
          </p:nvPr>
        </p:nvSpPr>
        <p:spPr>
          <a:xfrm>
            <a:off x="1144588" y="685800"/>
            <a:ext cx="4572000" cy="3429000"/>
          </a:xfrm>
          <a:ln/>
        </p:spPr>
      </p:sp>
      <p:sp>
        <p:nvSpPr>
          <p:cNvPr id="632835" name="Rectangle 3"/>
          <p:cNvSpPr>
            <a:spLocks noGrp="1" noChangeArrowheads="1"/>
          </p:cNvSpPr>
          <p:nvPr>
            <p:ph type="body" idx="1"/>
          </p:nvPr>
        </p:nvSpPr>
        <p:spPr>
          <a:xfrm>
            <a:off x="914400" y="4344590"/>
            <a:ext cx="5029200" cy="4114205"/>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Rot="1" noChangeAspect="1" noChangeArrowheads="1" noTextEdit="1"/>
          </p:cNvSpPr>
          <p:nvPr>
            <p:ph type="sldImg"/>
          </p:nvPr>
        </p:nvSpPr>
        <p:spPr>
          <a:xfrm>
            <a:off x="1144588" y="685800"/>
            <a:ext cx="4572000" cy="3429000"/>
          </a:xfrm>
          <a:ln/>
        </p:spPr>
      </p:sp>
      <p:sp>
        <p:nvSpPr>
          <p:cNvPr id="618499" name="Rectangle 3"/>
          <p:cNvSpPr>
            <a:spLocks noGrp="1" noChangeArrowheads="1"/>
          </p:cNvSpPr>
          <p:nvPr>
            <p:ph type="body" idx="1"/>
          </p:nvPr>
        </p:nvSpPr>
        <p:spPr>
          <a:xfrm>
            <a:off x="914400" y="4344590"/>
            <a:ext cx="5029200" cy="4114205"/>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Rot="1" noChangeAspect="1" noChangeArrowheads="1" noTextEdit="1"/>
          </p:cNvSpPr>
          <p:nvPr>
            <p:ph type="sldImg"/>
          </p:nvPr>
        </p:nvSpPr>
        <p:spPr>
          <a:xfrm>
            <a:off x="1144588" y="685800"/>
            <a:ext cx="4572000" cy="3429000"/>
          </a:xfrm>
          <a:ln/>
        </p:spPr>
      </p:sp>
      <p:sp>
        <p:nvSpPr>
          <p:cNvPr id="638979" name="Rectangle 3"/>
          <p:cNvSpPr>
            <a:spLocks noGrp="1" noChangeArrowheads="1"/>
          </p:cNvSpPr>
          <p:nvPr>
            <p:ph type="body" idx="1"/>
          </p:nvPr>
        </p:nvSpPr>
        <p:spPr>
          <a:xfrm>
            <a:off x="914400" y="4344590"/>
            <a:ext cx="5029200" cy="4114205"/>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Rot="1" noChangeAspect="1" noChangeArrowheads="1" noTextEdit="1"/>
          </p:cNvSpPr>
          <p:nvPr>
            <p:ph type="sldImg"/>
          </p:nvPr>
        </p:nvSpPr>
        <p:spPr>
          <a:xfrm>
            <a:off x="1143000" y="685800"/>
            <a:ext cx="4572000" cy="3429000"/>
          </a:xfrm>
          <a:ln/>
        </p:spPr>
      </p:sp>
      <p:sp>
        <p:nvSpPr>
          <p:cNvPr id="641027" name="Rectangle 3"/>
          <p:cNvSpPr>
            <a:spLocks noGrp="1" noChangeArrowheads="1"/>
          </p:cNvSpPr>
          <p:nvPr>
            <p:ph type="body" idx="1"/>
          </p:nvPr>
        </p:nvSpPr>
        <p:spPr>
          <a:xfrm>
            <a:off x="1123950" y="4344590"/>
            <a:ext cx="4610100" cy="4114205"/>
          </a:xfrm>
        </p:spPr>
        <p:txBody>
          <a:bodyPr lIns="91426" tIns="45713" rIns="91426" bIns="45713"/>
          <a:lstStyle/>
          <a:p>
            <a:r>
              <a:rPr lang="en-US" sz="1400"/>
              <a:t>Use Case</a:t>
            </a:r>
          </a:p>
          <a:p>
            <a:pPr>
              <a:buFontTx/>
              <a:buChar char="•"/>
            </a:pPr>
            <a:r>
              <a:rPr lang="en-US" sz="1400"/>
              <a:t>Represent the user functionality (not system functionality)</a:t>
            </a:r>
          </a:p>
          <a:p>
            <a:pPr>
              <a:buFontTx/>
              <a:buChar char="•"/>
            </a:pPr>
            <a:endParaRPr lang="en-US" sz="1400"/>
          </a:p>
          <a:p>
            <a:endParaRPr lang="en-US" sz="1400"/>
          </a:p>
          <a:p>
            <a:endParaRPr lang="en-US" sz="1400"/>
          </a:p>
          <a:p>
            <a:endParaRPr lang="en-US"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Rot="1" noChangeAspect="1" noChangeArrowheads="1" noTextEdit="1"/>
          </p:cNvSpPr>
          <p:nvPr>
            <p:ph type="sldImg"/>
          </p:nvPr>
        </p:nvSpPr>
        <p:spPr>
          <a:xfrm>
            <a:off x="1143000" y="685800"/>
            <a:ext cx="4572000" cy="3429000"/>
          </a:xfrm>
          <a:ln/>
        </p:spPr>
      </p:sp>
      <p:sp>
        <p:nvSpPr>
          <p:cNvPr id="643075" name="Rectangle 3"/>
          <p:cNvSpPr>
            <a:spLocks noGrp="1" noChangeArrowheads="1"/>
          </p:cNvSpPr>
          <p:nvPr>
            <p:ph type="body" idx="1"/>
          </p:nvPr>
        </p:nvSpPr>
        <p:spPr>
          <a:xfrm>
            <a:off x="914400" y="4344590"/>
            <a:ext cx="5029200" cy="4114205"/>
          </a:xfrm>
        </p:spPr>
        <p:txBody>
          <a:bodyPr/>
          <a:lstStyle/>
          <a:p>
            <a:r>
              <a:rPr lang="en-US" sz="1400"/>
              <a:t>Use Case</a:t>
            </a:r>
            <a:endParaRPr lang="en-GB" sz="1400"/>
          </a:p>
          <a:p>
            <a:pPr>
              <a:buFontTx/>
              <a:buChar char="•"/>
            </a:pPr>
            <a:r>
              <a:rPr lang="en-GB" sz="1400"/>
              <a:t>In reading a use case, you should not be able to tell if an activity is computerized or manual</a:t>
            </a:r>
          </a:p>
          <a:p>
            <a:pPr>
              <a:buFontTx/>
              <a:buChar char="•"/>
            </a:pPr>
            <a:r>
              <a:rPr lang="en-GB" sz="1400"/>
              <a:t>Used to document the current system (AS-IS system) or the new system being developed (TO-BE system)</a:t>
            </a:r>
          </a:p>
          <a:p>
            <a:pPr>
              <a:buFontTx/>
              <a:buChar char="•"/>
            </a:pPr>
            <a:r>
              <a:rPr lang="en-GB" sz="1400"/>
              <a:t>Communicates at a high level what the system needs to do</a:t>
            </a:r>
          </a:p>
          <a:p>
            <a:pPr>
              <a:buFontTx/>
              <a:buChar char="•"/>
            </a:pPr>
            <a:r>
              <a:rPr lang="en-GB" sz="1400"/>
              <a:t>Captures the typical interaction of the system with the system’s users</a:t>
            </a:r>
          </a:p>
          <a:p>
            <a:endParaRPr lang="en-US" sz="1400"/>
          </a:p>
          <a:p>
            <a:r>
              <a:rPr lang="en-US" sz="1400"/>
              <a:t>Logical model</a:t>
            </a:r>
          </a:p>
          <a:p>
            <a:pPr>
              <a:buFontTx/>
              <a:buChar char="•"/>
            </a:pPr>
            <a:r>
              <a:rPr lang="en-US" sz="1400"/>
              <a:t>Physical details are defined during the design phase</a:t>
            </a:r>
          </a:p>
          <a:p>
            <a:endParaRPr lang="en-US" sz="1400"/>
          </a:p>
          <a:p>
            <a:endParaRPr lang="en-US" sz="1400"/>
          </a:p>
          <a:p>
            <a:endParaRPr lang="en-US" sz="1400"/>
          </a:p>
          <a:p>
            <a:endParaRPr lang="en-US" sz="1400"/>
          </a:p>
          <a:p>
            <a:endParaRPr lang="en-US" sz="1400"/>
          </a:p>
          <a:p>
            <a:endParaRPr lang="en-US" sz="1400"/>
          </a:p>
          <a:p>
            <a:endParaRPr lang="en-US"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Rot="1" noChangeAspect="1" noChangeArrowheads="1" noTextEdit="1"/>
          </p:cNvSpPr>
          <p:nvPr>
            <p:ph type="sldImg"/>
          </p:nvPr>
        </p:nvSpPr>
        <p:spPr>
          <a:xfrm>
            <a:off x="1143000" y="762000"/>
            <a:ext cx="4572000" cy="3429000"/>
          </a:xfrm>
          <a:ln/>
        </p:spPr>
      </p:sp>
      <p:sp>
        <p:nvSpPr>
          <p:cNvPr id="645123" name="Rectangle 3"/>
          <p:cNvSpPr>
            <a:spLocks noGrp="1" noChangeArrowheads="1"/>
          </p:cNvSpPr>
          <p:nvPr>
            <p:ph type="body" idx="1"/>
          </p:nvPr>
        </p:nvSpPr>
        <p:spPr>
          <a:xfrm>
            <a:off x="1123950" y="4344590"/>
            <a:ext cx="4610100" cy="4114205"/>
          </a:xfrm>
        </p:spPr>
        <p:txBody>
          <a:bodyPr lIns="91426" tIns="45713" rIns="91426" bIns="45713"/>
          <a:lstStyle/>
          <a:p>
            <a:r>
              <a:rPr lang="en-US" b="1"/>
              <a:t>Use case:</a:t>
            </a:r>
            <a:r>
              <a:rPr lang="en-US"/>
              <a:t> A use case in a use case diagram is a visual representation of a distinct business functionality in a system. The key term here is "distinct business functionality." To choose a business process as a likely candidate for modeling as a use case, you need to ensure that the business process is discrete in nature. As the first step in identifying use cases, you should list the discrete business functions in your problem statement. Each of these business functions can be classified as a potential use case. Remember that identifying use cases is a discovery rather than a creation. As business functionality becomes clearer, the underlying use cases become more easily evident. A use case is shown as an ellipse in a use case diagram  </a:t>
            </a:r>
            <a:r>
              <a:rPr lang="en-US" sz="1400"/>
              <a:t>Depicted by an oval</a:t>
            </a:r>
          </a:p>
          <a:p>
            <a:pPr lvl="1">
              <a:buFontTx/>
              <a:buChar char="•"/>
            </a:pPr>
            <a:r>
              <a:rPr lang="en-US" sz="1400" b="1"/>
              <a:t>MUST label</a:t>
            </a:r>
            <a:r>
              <a:rPr lang="en-US" sz="1400"/>
              <a:t> the oval with the name of the use case</a:t>
            </a:r>
          </a:p>
          <a:p>
            <a:endParaRPr lang="en-US" sz="1400"/>
          </a:p>
          <a:p>
            <a:endParaRPr lang="en-US" sz="1400"/>
          </a:p>
          <a:p>
            <a:endParaRPr lang="en-US"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Rot="1" noChangeAspect="1" noChangeArrowheads="1" noTextEdit="1"/>
          </p:cNvSpPr>
          <p:nvPr>
            <p:ph type="sldImg"/>
          </p:nvPr>
        </p:nvSpPr>
        <p:spPr>
          <a:xfrm>
            <a:off x="1143000" y="762000"/>
            <a:ext cx="4572000" cy="3429000"/>
          </a:xfrm>
          <a:ln/>
        </p:spPr>
      </p:sp>
      <p:sp>
        <p:nvSpPr>
          <p:cNvPr id="674819" name="Rectangle 3"/>
          <p:cNvSpPr>
            <a:spLocks noGrp="1" noChangeArrowheads="1"/>
          </p:cNvSpPr>
          <p:nvPr>
            <p:ph type="body" idx="1"/>
          </p:nvPr>
        </p:nvSpPr>
        <p:spPr>
          <a:xfrm>
            <a:off x="1123950" y="4344590"/>
            <a:ext cx="4610100" cy="4114205"/>
          </a:xfrm>
        </p:spPr>
        <p:txBody>
          <a:bodyPr lIns="91426" tIns="45713" rIns="91426" bIns="45713"/>
          <a:lstStyle/>
          <a:p>
            <a:r>
              <a:rPr lang="en-US" b="1" dirty="0"/>
              <a:t>Actors:</a:t>
            </a:r>
            <a:r>
              <a:rPr lang="en-US" dirty="0"/>
              <a:t> An actor portrays any entity (or entities) that performs certain roles in a given system. The different roles the actor represents are the actual business roles of users in a given system. An actor in a use case diagram interacts with a use case. For example, for modeling a banking application, a customer entity represents an actor in the application. Similarly, the person who provides service at the counter is also an actor. But it is up to you to consider what actors make an impact on the functionality that you want to model. If an entity does not affect a certain piece of functionality that you are modeling, it makes no sense to represent it as an actor. An actor is shown as a stick figure in a use case diagram depicted "outside" the system boundary, as shown in Make Appointment figure. </a:t>
            </a:r>
            <a:endParaRPr lang="en-US" sz="1400" dirty="0"/>
          </a:p>
          <a:p>
            <a:pPr>
              <a:buFontTx/>
              <a:buChar char="•"/>
            </a:pPr>
            <a:r>
              <a:rPr lang="en-US" sz="1400" dirty="0"/>
              <a:t>Depicted by an oval</a:t>
            </a:r>
          </a:p>
          <a:p>
            <a:pPr lvl="1">
              <a:buFontTx/>
              <a:buChar char="•"/>
            </a:pPr>
            <a:r>
              <a:rPr lang="en-US" sz="1400" b="1" dirty="0"/>
              <a:t>MUST label</a:t>
            </a:r>
            <a:r>
              <a:rPr lang="en-US" sz="1400" dirty="0"/>
              <a:t> the oval with the name of the use case</a:t>
            </a:r>
          </a:p>
          <a:p>
            <a:r>
              <a:rPr lang="en-US" dirty="0"/>
              <a:t>To identify an actor, search in the problem statement for business terms that portray roles in the system. For example, in the statement "patients visit the doctor in the clinic for medical tests," "doctor" and "patients" are the business roles and can be easily identified as actors in the system. </a:t>
            </a:r>
            <a:endParaRPr lang="en-US" sz="1400" dirty="0"/>
          </a:p>
          <a:p>
            <a:endParaRPr lang="en-US" sz="1400" dirty="0"/>
          </a:p>
          <a:p>
            <a:endParaRPr lang="en-US" sz="14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Rot="1" noChangeAspect="1" noChangeArrowheads="1" noTextEdit="1"/>
          </p:cNvSpPr>
          <p:nvPr>
            <p:ph type="sldImg"/>
          </p:nvPr>
        </p:nvSpPr>
        <p:spPr>
          <a:xfrm>
            <a:off x="1143000" y="685800"/>
            <a:ext cx="4572000" cy="3429000"/>
          </a:xfrm>
          <a:ln/>
        </p:spPr>
      </p:sp>
      <p:sp>
        <p:nvSpPr>
          <p:cNvPr id="651267" name="Rectangle 3"/>
          <p:cNvSpPr>
            <a:spLocks noGrp="1" noChangeArrowheads="1"/>
          </p:cNvSpPr>
          <p:nvPr>
            <p:ph type="body" idx="1"/>
          </p:nvPr>
        </p:nvSpPr>
        <p:spPr>
          <a:xfrm>
            <a:off x="1123950" y="4344590"/>
            <a:ext cx="4610100" cy="4114205"/>
          </a:xfrm>
        </p:spPr>
        <p:txBody>
          <a:bodyPr lIns="91426" tIns="45713" rIns="91426" bIns="45713"/>
          <a:lstStyle/>
          <a:p>
            <a:r>
              <a:rPr lang="en-US" sz="1400"/>
              <a:t>Use Case Relationship</a:t>
            </a:r>
          </a:p>
          <a:p>
            <a:pPr>
              <a:buFontTx/>
              <a:buChar char="•"/>
            </a:pPr>
            <a:r>
              <a:rPr lang="en-US" sz="1400"/>
              <a:t>Association relationship</a:t>
            </a:r>
          </a:p>
          <a:p>
            <a:pPr lvl="1">
              <a:buFontTx/>
              <a:buChar char="•"/>
            </a:pPr>
            <a:r>
              <a:rPr lang="en-US" sz="1400"/>
              <a:t>May exist between actor and a use case</a:t>
            </a:r>
          </a:p>
          <a:p>
            <a:pPr lvl="1">
              <a:buFontTx/>
              <a:buChar char="•"/>
            </a:pPr>
            <a:r>
              <a:rPr lang="en-US" sz="1400"/>
              <a:t>Often referred to as a communicate association</a:t>
            </a:r>
          </a:p>
          <a:p>
            <a:pPr lvl="1">
              <a:buFontTx/>
              <a:buChar char="•"/>
            </a:pPr>
            <a:r>
              <a:rPr lang="en-US" sz="1400"/>
              <a:t>Navigable in both directions (actor to use case and use case to actor)</a:t>
            </a:r>
          </a:p>
          <a:p>
            <a:pPr lvl="3">
              <a:buFontTx/>
              <a:buChar char="•"/>
            </a:pPr>
            <a:r>
              <a:rPr lang="en-US" sz="1400"/>
              <a:t>Some use just a line</a:t>
            </a:r>
          </a:p>
          <a:p>
            <a:pPr lvl="3">
              <a:buFontTx/>
              <a:buChar char="•"/>
            </a:pPr>
            <a:r>
              <a:rPr lang="en-US" sz="1400"/>
              <a:t>Others use a double-headed arrowhead</a:t>
            </a:r>
          </a:p>
          <a:p>
            <a:pPr lvl="1">
              <a:buFontTx/>
              <a:buChar char="•"/>
            </a:pPr>
            <a:r>
              <a:rPr lang="en-US" sz="1400"/>
              <a:t>Navigable in only one direction (actor to use case OR use case to actor)</a:t>
            </a:r>
          </a:p>
          <a:p>
            <a:pPr lvl="3">
              <a:buFontTx/>
              <a:buChar char="•"/>
            </a:pPr>
            <a:r>
              <a:rPr lang="en-US" sz="1400"/>
              <a:t>Use a arrowhead where arrowhead denotes the direction of communication</a:t>
            </a:r>
          </a:p>
          <a:p>
            <a:pPr lvl="1">
              <a:buFontTx/>
              <a:buChar char="•"/>
            </a:pPr>
            <a:r>
              <a:rPr lang="en-US" sz="1400"/>
              <a:t>Navigation direction of an association represents who is </a:t>
            </a:r>
            <a:r>
              <a:rPr lang="en-US" sz="1400" b="1"/>
              <a:t>initiating</a:t>
            </a:r>
            <a:r>
              <a:rPr lang="en-US" sz="1400"/>
              <a:t> the communication</a:t>
            </a:r>
          </a:p>
          <a:p>
            <a:endParaRPr lang="en-US" sz="1400"/>
          </a:p>
          <a:p>
            <a:r>
              <a:rPr lang="en-US" sz="1400"/>
              <a:t>Multiplicity</a:t>
            </a:r>
          </a:p>
          <a:p>
            <a:pPr>
              <a:buFontTx/>
              <a:buChar char="•"/>
            </a:pPr>
            <a:r>
              <a:rPr lang="en-US" sz="1400"/>
              <a:t>Not consistency shown on all use-case diagrams (Some do; some don’t)</a:t>
            </a:r>
          </a:p>
          <a:p>
            <a:endParaRPr lang="en-US" sz="1400"/>
          </a:p>
          <a:p>
            <a:endParaRPr lang="en-US"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Rot="1" noChangeAspect="1" noChangeArrowheads="1" noTextEdit="1"/>
          </p:cNvSpPr>
          <p:nvPr>
            <p:ph type="sldImg"/>
          </p:nvPr>
        </p:nvSpPr>
        <p:spPr>
          <a:xfrm>
            <a:off x="1144588" y="685800"/>
            <a:ext cx="4572000" cy="3429000"/>
          </a:xfrm>
          <a:ln/>
        </p:spPr>
      </p:sp>
      <p:sp>
        <p:nvSpPr>
          <p:cNvPr id="756739" name="Rectangle 3"/>
          <p:cNvSpPr>
            <a:spLocks noGrp="1" noChangeArrowheads="1"/>
          </p:cNvSpPr>
          <p:nvPr>
            <p:ph type="body" idx="1"/>
          </p:nvPr>
        </p:nvSpPr>
        <p:spPr>
          <a:xfrm>
            <a:off x="914400" y="4344590"/>
            <a:ext cx="5029200" cy="4114205"/>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Rot="1" noChangeAspect="1" noChangeArrowheads="1" noTextEdit="1"/>
          </p:cNvSpPr>
          <p:nvPr>
            <p:ph type="sldImg"/>
          </p:nvPr>
        </p:nvSpPr>
        <p:spPr>
          <a:xfrm>
            <a:off x="1143000" y="685800"/>
            <a:ext cx="4572000" cy="3429000"/>
          </a:xfrm>
          <a:ln/>
        </p:spPr>
      </p:sp>
      <p:sp>
        <p:nvSpPr>
          <p:cNvPr id="707587" name="Rectangle 3"/>
          <p:cNvSpPr>
            <a:spLocks noGrp="1" noChangeArrowheads="1"/>
          </p:cNvSpPr>
          <p:nvPr>
            <p:ph type="body" idx="1"/>
          </p:nvPr>
        </p:nvSpPr>
        <p:spPr>
          <a:xfrm>
            <a:off x="1123950" y="4344590"/>
            <a:ext cx="4610100" cy="4114205"/>
          </a:xfrm>
        </p:spPr>
        <p:txBody>
          <a:bodyPr lIns="91426" tIns="45713" rIns="91426" bIns="45713"/>
          <a:lstStyle/>
          <a:p>
            <a:r>
              <a:rPr lang="en-US" b="1" dirty="0"/>
              <a:t>System boundary:</a:t>
            </a:r>
            <a:r>
              <a:rPr lang="en-US" dirty="0"/>
              <a:t> A system boundary defines the scope of what a system will be. A system cannot have infinite functionality. So, it follows that use cases also need to have definitive limits defined. A system boundary of a use case diagram defines the limits of the system. The system boundary is shown as a rectangle spanning all the use cases in the system. </a:t>
            </a:r>
          </a:p>
          <a:p>
            <a:r>
              <a:rPr lang="en-US" dirty="0"/>
              <a:t>Other use cases in this lecture also show the system boundary of the clinic application. The use cases of this system are enclosed in a rectangle. Note that the actors in the system are outside the system boundary.</a:t>
            </a:r>
          </a:p>
          <a:p>
            <a:r>
              <a:rPr lang="en-US" dirty="0"/>
              <a:t>The system boundary is potentially the entire system as defined in the problem statement. But this is not always the case. For large and complex systems, each of the modules may be the system boundary. For example, for an ERP system for an organization, each of the modules such as personnel, payroll, accounting, and so forth, can form the system boundary for use cases specific to each of these business functions. The entire system can span all of these modules depicting the overall system boundary. </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Rot="1" noChangeAspect="1" noChangeArrowheads="1" noTextEdit="1"/>
          </p:cNvSpPr>
          <p:nvPr>
            <p:ph type="sldImg"/>
          </p:nvPr>
        </p:nvSpPr>
        <p:spPr>
          <a:xfrm>
            <a:off x="1143000" y="685800"/>
            <a:ext cx="4572000" cy="3429000"/>
          </a:xfrm>
          <a:ln/>
        </p:spPr>
      </p:sp>
      <p:sp>
        <p:nvSpPr>
          <p:cNvPr id="649219" name="Rectangle 3"/>
          <p:cNvSpPr>
            <a:spLocks noGrp="1" noChangeArrowheads="1"/>
          </p:cNvSpPr>
          <p:nvPr>
            <p:ph type="body" idx="1"/>
          </p:nvPr>
        </p:nvSpPr>
        <p:spPr>
          <a:xfrm>
            <a:off x="914400" y="4344590"/>
            <a:ext cx="5029200" cy="4114205"/>
          </a:xfrm>
        </p:spPr>
        <p:txBody>
          <a:bodyPr/>
          <a:lstStyle/>
          <a:p>
            <a:r>
              <a:rPr lang="en-US" sz="1400" dirty="0"/>
              <a:t>Example Use Case</a:t>
            </a:r>
          </a:p>
          <a:p>
            <a:pPr>
              <a:buFontTx/>
              <a:buChar char="•"/>
            </a:pPr>
            <a:r>
              <a:rPr lang="en-US" sz="1400" b="1" dirty="0"/>
              <a:t>ACTORS</a:t>
            </a:r>
          </a:p>
          <a:p>
            <a:pPr lvl="2">
              <a:buFontTx/>
              <a:buChar char="•"/>
            </a:pPr>
            <a:r>
              <a:rPr lang="en-US" sz="1400" dirty="0"/>
              <a:t>Represented by a stick figure</a:t>
            </a:r>
          </a:p>
          <a:p>
            <a:pPr lvl="2">
              <a:buFontTx/>
              <a:buChar char="•"/>
            </a:pPr>
            <a:r>
              <a:rPr lang="en-US" sz="1400" dirty="0"/>
              <a:t>named</a:t>
            </a:r>
          </a:p>
          <a:p>
            <a:pPr>
              <a:buFontTx/>
              <a:buChar char="•"/>
            </a:pPr>
            <a:r>
              <a:rPr lang="en-US" sz="1400" b="1" dirty="0"/>
              <a:t>USE CASE</a:t>
            </a:r>
          </a:p>
          <a:p>
            <a:pPr lvl="2">
              <a:buFontTx/>
              <a:buChar char="•"/>
            </a:pPr>
            <a:r>
              <a:rPr lang="en-US" sz="1400" dirty="0"/>
              <a:t>Represented by an oval</a:t>
            </a:r>
          </a:p>
          <a:p>
            <a:pPr lvl="2">
              <a:buFontTx/>
              <a:buChar char="•"/>
            </a:pPr>
            <a:r>
              <a:rPr lang="en-US" sz="1400" dirty="0"/>
              <a:t>Named (</a:t>
            </a:r>
            <a:r>
              <a:rPr lang="en-US" sz="1400" b="1" dirty="0"/>
              <a:t>POORLY NAMED</a:t>
            </a:r>
            <a:r>
              <a:rPr lang="en-US" sz="1400" dirty="0"/>
              <a:t>; should be verb phrase)</a:t>
            </a:r>
          </a:p>
          <a:p>
            <a:pPr>
              <a:buFontTx/>
              <a:buChar char="•"/>
            </a:pPr>
            <a:r>
              <a:rPr lang="en-US" sz="1400" b="1" dirty="0"/>
              <a:t>RELATIONSHIP</a:t>
            </a:r>
          </a:p>
          <a:p>
            <a:pPr>
              <a:buFontTx/>
              <a:buChar char="•"/>
            </a:pPr>
            <a:r>
              <a:rPr lang="en-US" sz="1400" dirty="0"/>
              <a:t>2-way association</a:t>
            </a:r>
          </a:p>
          <a:p>
            <a:endParaRPr lang="en-US" sz="1400" dirty="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Rot="1" noChangeAspect="1" noChangeArrowheads="1" noTextEdit="1"/>
          </p:cNvSpPr>
          <p:nvPr>
            <p:ph type="sldImg"/>
          </p:nvPr>
        </p:nvSpPr>
        <p:spPr>
          <a:xfrm>
            <a:off x="1143000" y="685800"/>
            <a:ext cx="4572000" cy="3429000"/>
          </a:xfrm>
          <a:ln/>
        </p:spPr>
      </p:sp>
      <p:sp>
        <p:nvSpPr>
          <p:cNvPr id="653315" name="Rectangle 3"/>
          <p:cNvSpPr>
            <a:spLocks noGrp="1" noChangeArrowheads="1"/>
          </p:cNvSpPr>
          <p:nvPr>
            <p:ph type="body" idx="1"/>
          </p:nvPr>
        </p:nvSpPr>
        <p:spPr>
          <a:xfrm>
            <a:off x="1123950" y="4344590"/>
            <a:ext cx="4610100" cy="4114205"/>
          </a:xfrm>
        </p:spPr>
        <p:txBody>
          <a:bodyPr lIns="91426" tIns="45713" rIns="91426" bIns="45713"/>
          <a:lstStyle/>
          <a:p>
            <a:r>
              <a:rPr lang="en-US" sz="1400"/>
              <a:t>Inheritance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Rot="1" noChangeAspect="1" noChangeArrowheads="1" noTextEdit="1"/>
          </p:cNvSpPr>
          <p:nvPr>
            <p:ph type="sldImg"/>
          </p:nvPr>
        </p:nvSpPr>
        <p:spPr>
          <a:xfrm>
            <a:off x="1143000" y="685800"/>
            <a:ext cx="4572000" cy="3429000"/>
          </a:xfrm>
          <a:ln/>
        </p:spPr>
      </p:sp>
      <p:sp>
        <p:nvSpPr>
          <p:cNvPr id="655363" name="Rectangle 3"/>
          <p:cNvSpPr>
            <a:spLocks noGrp="1" noChangeArrowheads="1"/>
          </p:cNvSpPr>
          <p:nvPr>
            <p:ph type="body" idx="1"/>
          </p:nvPr>
        </p:nvSpPr>
        <p:spPr>
          <a:xfrm>
            <a:off x="1123950" y="4344590"/>
            <a:ext cx="4610100" cy="4114205"/>
          </a:xfrm>
        </p:spPr>
        <p:txBody>
          <a:bodyPr lIns="91426" tIns="45713" rIns="91426" bIns="45713"/>
          <a:lstStyle/>
          <a:p>
            <a:r>
              <a:rPr lang="en-US" sz="1400"/>
              <a:t>Inheritance</a:t>
            </a:r>
          </a:p>
          <a:p>
            <a:r>
              <a:rPr lang="en-US"/>
              <a:t>A use case </a:t>
            </a:r>
            <a:r>
              <a:rPr lang="en-US" b="1"/>
              <a:t>generalization</a:t>
            </a:r>
            <a:r>
              <a:rPr lang="en-US"/>
              <a:t> shows that one use case is simply a special kind of another. </a:t>
            </a:r>
          </a:p>
          <a:p>
            <a:r>
              <a:rPr lang="en-US"/>
              <a:t>A clinic may have a use case such as </a:t>
            </a:r>
            <a:r>
              <a:rPr lang="en-US" b="1"/>
              <a:t>Pay Bill</a:t>
            </a:r>
            <a:r>
              <a:rPr lang="en-US"/>
              <a:t>  which would be a parent use case and </a:t>
            </a:r>
            <a:r>
              <a:rPr lang="en-US" b="1"/>
              <a:t>Bill Insurance</a:t>
            </a:r>
            <a:r>
              <a:rPr lang="en-US"/>
              <a:t> which is the child.</a:t>
            </a:r>
          </a:p>
          <a:p>
            <a:r>
              <a:rPr lang="en-US"/>
              <a:t>A child can be substituted for its parent whenever necessary. </a:t>
            </a:r>
          </a:p>
          <a:p>
            <a:r>
              <a:rPr lang="en-US"/>
              <a:t>Generalization appears as a line with a triangular arrow head toward the parent use case.</a:t>
            </a:r>
            <a:endParaRPr lang="en-US" b="1"/>
          </a:p>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Rot="1" noChangeAspect="1" noChangeArrowheads="1" noTextEdit="1"/>
          </p:cNvSpPr>
          <p:nvPr>
            <p:ph type="sldImg"/>
          </p:nvPr>
        </p:nvSpPr>
        <p:spPr>
          <a:xfrm>
            <a:off x="1143000" y="685800"/>
            <a:ext cx="4572000" cy="3429000"/>
          </a:xfrm>
          <a:ln/>
        </p:spPr>
      </p:sp>
      <p:sp>
        <p:nvSpPr>
          <p:cNvPr id="657411" name="Rectangle 3"/>
          <p:cNvSpPr>
            <a:spLocks noGrp="1" noChangeArrowheads="1"/>
          </p:cNvSpPr>
          <p:nvPr>
            <p:ph type="body" idx="1"/>
          </p:nvPr>
        </p:nvSpPr>
        <p:spPr>
          <a:xfrm>
            <a:off x="685800" y="4344590"/>
            <a:ext cx="5486400" cy="4114205"/>
          </a:xfrm>
        </p:spPr>
        <p:txBody>
          <a:bodyPr/>
          <a:lstStyle/>
          <a:p>
            <a:r>
              <a:rPr lang="en-US" sz="1400"/>
              <a:t>System Boundary</a:t>
            </a:r>
          </a:p>
          <a:p>
            <a:pPr>
              <a:buFontTx/>
              <a:buChar char="•"/>
            </a:pPr>
            <a:r>
              <a:rPr lang="en-US" sz="1400"/>
              <a:t>Use cases are enclosed within a system boundary</a:t>
            </a:r>
          </a:p>
          <a:p>
            <a:pPr>
              <a:buFontTx/>
              <a:buChar char="•"/>
            </a:pPr>
            <a:r>
              <a:rPr lang="en-US" sz="1400"/>
              <a:t>a box that represents the system and clearly delineates what parts of the diagram are external or internal to it</a:t>
            </a:r>
          </a:p>
          <a:p>
            <a:pPr>
              <a:buFontTx/>
              <a:buChar char="•"/>
            </a:pPr>
            <a:r>
              <a:rPr lang="en-US" sz="1400"/>
              <a:t>Name of the system can appear inside or on top of the box</a:t>
            </a:r>
          </a:p>
          <a:p>
            <a:endParaRPr lang="en-US" sz="1400"/>
          </a:p>
          <a:p>
            <a:endParaRPr lang="en-US" sz="1400"/>
          </a:p>
          <a:p>
            <a:endParaRPr lang="en-US" sz="1400"/>
          </a:p>
          <a:p>
            <a:endParaRPr lang="en-US"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Rot="1" noChangeAspect="1" noChangeArrowheads="1" noTextEdit="1"/>
          </p:cNvSpPr>
          <p:nvPr>
            <p:ph type="sldImg"/>
          </p:nvPr>
        </p:nvSpPr>
        <p:spPr>
          <a:xfrm>
            <a:off x="1143000" y="685800"/>
            <a:ext cx="4572000" cy="3429000"/>
          </a:xfrm>
          <a:ln/>
        </p:spPr>
      </p:sp>
      <p:sp>
        <p:nvSpPr>
          <p:cNvPr id="659459" name="Rectangle 3"/>
          <p:cNvSpPr>
            <a:spLocks noGrp="1" noChangeArrowheads="1"/>
          </p:cNvSpPr>
          <p:nvPr>
            <p:ph type="body" idx="1"/>
          </p:nvPr>
        </p:nvSpPr>
        <p:spPr>
          <a:xfrm>
            <a:off x="1123950" y="4344590"/>
            <a:ext cx="4610100" cy="4114205"/>
          </a:xfrm>
        </p:spPr>
        <p:txBody>
          <a:bodyPr lIns="91426" tIns="45713" rIns="91426" bIns="45713"/>
          <a:lstStyle/>
          <a:p>
            <a:r>
              <a:rPr lang="en-US" sz="1400"/>
              <a:t>Include relationship</a:t>
            </a:r>
          </a:p>
          <a:p>
            <a:pPr>
              <a:buFontTx/>
              <a:buChar char="•"/>
            </a:pPr>
            <a:r>
              <a:rPr lang="en-US" sz="1400" b="1"/>
              <a:t>Notice that ONLY between use cases (not between actors)</a:t>
            </a:r>
          </a:p>
          <a:p>
            <a:pPr>
              <a:buFontTx/>
              <a:buChar char="•"/>
            </a:pPr>
            <a:r>
              <a:rPr lang="en-US" sz="1400" b="1" u="sng"/>
              <a:t>MANDATORY</a:t>
            </a:r>
            <a:r>
              <a:rPr lang="en-US" sz="1400"/>
              <a:t> functional</a:t>
            </a:r>
          </a:p>
          <a:p>
            <a:pPr>
              <a:buFontTx/>
              <a:buChar char="•"/>
            </a:pPr>
            <a:r>
              <a:rPr lang="en-US" sz="1400"/>
              <a:t>Multiple use cases may share pieces of the same functionality</a:t>
            </a:r>
          </a:p>
          <a:p>
            <a:pPr>
              <a:buFontTx/>
              <a:buChar char="•"/>
            </a:pPr>
            <a:r>
              <a:rPr lang="en-US" sz="1400"/>
              <a:t>Rather than have duplicate functionality in several use cases</a:t>
            </a:r>
          </a:p>
          <a:p>
            <a:pPr>
              <a:buFontTx/>
              <a:buChar char="•"/>
            </a:pPr>
            <a:r>
              <a:rPr lang="en-US" sz="1400"/>
              <a:t>Put shared functionality in one use case and show relationship between it and other use cases that “uses” its functionality</a:t>
            </a:r>
          </a:p>
          <a:p>
            <a:pPr>
              <a:buFontTx/>
              <a:buChar char="•"/>
            </a:pPr>
            <a:r>
              <a:rPr lang="en-US" sz="1400"/>
              <a:t>Depicted by arrowhead with word “&lt;&lt;include&gt;&gt;” above it</a:t>
            </a:r>
          </a:p>
          <a:p>
            <a:pPr>
              <a:buFontTx/>
              <a:buChar char="•"/>
            </a:pPr>
            <a:endParaRPr lang="en-US" sz="1400"/>
          </a:p>
          <a:p>
            <a:pPr>
              <a:buFontTx/>
              <a:buChar char="•"/>
            </a:pPr>
            <a:endParaRPr lang="en-US" sz="1400"/>
          </a:p>
          <a:p>
            <a:r>
              <a:rPr lang="en-US" b="1"/>
              <a:t>Include</a:t>
            </a:r>
            <a:r>
              <a:rPr lang="en-US"/>
              <a:t> relationships factor use cases into additional ones. </a:t>
            </a:r>
          </a:p>
          <a:p>
            <a:r>
              <a:rPr lang="en-US"/>
              <a:t>Includes are especially helpful when the same use case can be factored out of two different use cases. </a:t>
            </a:r>
          </a:p>
          <a:p>
            <a:r>
              <a:rPr lang="en-US"/>
              <a:t>If a clinic had a cases of </a:t>
            </a:r>
            <a:r>
              <a:rPr lang="en-US" b="1"/>
              <a:t>Make Appointment</a:t>
            </a:r>
            <a:r>
              <a:rPr lang="en-US"/>
              <a:t> and </a:t>
            </a:r>
            <a:r>
              <a:rPr lang="en-US" b="1"/>
              <a:t>Request Medication.</a:t>
            </a:r>
          </a:p>
          <a:p>
            <a:r>
              <a:rPr lang="en-US"/>
              <a:t>Both might include </a:t>
            </a:r>
            <a:r>
              <a:rPr lang="en-US" b="1"/>
              <a:t>Check Patient Record</a:t>
            </a:r>
            <a:r>
              <a:rPr lang="en-US"/>
              <a:t> as a subtask. </a:t>
            </a:r>
          </a:p>
          <a:p>
            <a:r>
              <a:rPr lang="en-US"/>
              <a:t>Both would include a call to the use case </a:t>
            </a:r>
            <a:r>
              <a:rPr lang="en-US" b="1"/>
              <a:t>Check Patient Record.</a:t>
            </a:r>
          </a:p>
          <a:p>
            <a:r>
              <a:rPr lang="en-US"/>
              <a:t>We don’t want to write it twice we simply want to include in as a call from both.</a:t>
            </a:r>
          </a:p>
          <a:p>
            <a:endParaRPr lang="en-US"/>
          </a:p>
          <a:p>
            <a:r>
              <a:rPr lang="en-US"/>
              <a:t>In the diagram, </a:t>
            </a:r>
          </a:p>
          <a:p>
            <a:r>
              <a:rPr lang="en-US"/>
              <a:t>  include notation is a dotted line beginning at base use case ending with an arrows pointing to the include use case. </a:t>
            </a:r>
          </a:p>
          <a:p>
            <a:r>
              <a:rPr lang="en-US"/>
              <a:t>The dotted line is labeled &lt;&lt;include&gt;&gt;.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Rot="1" noChangeAspect="1" noChangeArrowheads="1" noTextEdit="1"/>
          </p:cNvSpPr>
          <p:nvPr>
            <p:ph type="sldImg"/>
          </p:nvPr>
        </p:nvSpPr>
        <p:spPr>
          <a:xfrm>
            <a:off x="1143000" y="685800"/>
            <a:ext cx="4572000" cy="3429000"/>
          </a:xfrm>
          <a:ln/>
        </p:spPr>
      </p:sp>
      <p:sp>
        <p:nvSpPr>
          <p:cNvPr id="661507" name="Rectangle 3"/>
          <p:cNvSpPr>
            <a:spLocks noGrp="1" noChangeArrowheads="1"/>
          </p:cNvSpPr>
          <p:nvPr>
            <p:ph type="body" idx="1"/>
          </p:nvPr>
        </p:nvSpPr>
        <p:spPr>
          <a:xfrm>
            <a:off x="1123950" y="4344590"/>
            <a:ext cx="4610100" cy="4114205"/>
          </a:xfrm>
        </p:spPr>
        <p:txBody>
          <a:bodyPr lIns="91426" tIns="45713" rIns="91426" bIns="45713"/>
          <a:lstStyle/>
          <a:p>
            <a:r>
              <a:rPr lang="en-US" sz="1400"/>
              <a:t>Use Case Relationship</a:t>
            </a:r>
          </a:p>
          <a:p>
            <a:pPr>
              <a:buFontTx/>
              <a:buChar char="•"/>
            </a:pPr>
            <a:r>
              <a:rPr lang="en-US" sz="1400"/>
              <a:t>Extend relationship</a:t>
            </a:r>
          </a:p>
          <a:p>
            <a:pPr lvl="2">
              <a:buFontTx/>
              <a:buChar char="•"/>
            </a:pPr>
            <a:r>
              <a:rPr lang="en-US" sz="1400"/>
              <a:t>Used to show </a:t>
            </a:r>
            <a:r>
              <a:rPr lang="en-US" sz="1400" b="1" u="sng"/>
              <a:t>optional</a:t>
            </a:r>
            <a:r>
              <a:rPr lang="en-US" sz="1400"/>
              <a:t> behavior (behavior that is run only under certain circumstances)</a:t>
            </a:r>
          </a:p>
          <a:p>
            <a:pPr lvl="2">
              <a:buFontTx/>
              <a:buChar char="•"/>
            </a:pPr>
            <a:r>
              <a:rPr lang="en-US" sz="1400"/>
              <a:t>Depicted by arrowhead with word “&lt;&lt;extend&gt;&gt;” above it</a:t>
            </a:r>
          </a:p>
          <a:p>
            <a:endParaRPr lang="en-US" sz="1400"/>
          </a:p>
          <a:p>
            <a:endParaRPr lang="en-US" sz="1400"/>
          </a:p>
          <a:p>
            <a:r>
              <a:rPr lang="en-US"/>
              <a:t>An </a:t>
            </a:r>
            <a:r>
              <a:rPr lang="en-US" b="1"/>
              <a:t>extend</a:t>
            </a:r>
            <a:r>
              <a:rPr lang="en-US"/>
              <a:t> relationship indicates that one use case is a variation of another. </a:t>
            </a:r>
          </a:p>
          <a:p>
            <a:r>
              <a:rPr lang="en-US"/>
              <a:t>This is often used when much of the same code may be in both only one extends the functionality somewhat.</a:t>
            </a:r>
          </a:p>
          <a:p>
            <a:r>
              <a:rPr lang="en-US"/>
              <a:t>A typical example is a add record to the database and modify that record.</a:t>
            </a:r>
          </a:p>
          <a:p>
            <a:r>
              <a:rPr lang="en-US"/>
              <a:t>So an add student is similar to a modify student so I may reuse some of the code.</a:t>
            </a:r>
          </a:p>
          <a:p>
            <a:r>
              <a:rPr lang="en-US"/>
              <a:t>Extend notation is a dotted line, labeled &lt;&lt;extend&gt;&gt;, and with an arrow toward the base case. </a:t>
            </a:r>
          </a:p>
          <a:p>
            <a:r>
              <a:rPr lang="en-US"/>
              <a:t>The </a:t>
            </a:r>
            <a:r>
              <a:rPr lang="en-US" b="1"/>
              <a:t>extension point</a:t>
            </a:r>
            <a:r>
              <a:rPr lang="en-US"/>
              <a:t>, which determines when the extended case is appropriate, is written inside the base case.</a:t>
            </a:r>
          </a:p>
          <a:p>
            <a:endParaRPr lang="en-US"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Rot="1" noChangeAspect="1" noChangeArrowheads="1" noTextEdit="1"/>
          </p:cNvSpPr>
          <p:nvPr>
            <p:ph type="sldImg"/>
          </p:nvPr>
        </p:nvSpPr>
        <p:spPr>
          <a:xfrm>
            <a:off x="1143000" y="685800"/>
            <a:ext cx="4572000" cy="3429000"/>
          </a:xfrm>
          <a:ln/>
        </p:spPr>
      </p:sp>
      <p:sp>
        <p:nvSpPr>
          <p:cNvPr id="663555" name="Rectangle 3"/>
          <p:cNvSpPr>
            <a:spLocks noGrp="1" noChangeArrowheads="1"/>
          </p:cNvSpPr>
          <p:nvPr>
            <p:ph type="body" idx="1"/>
          </p:nvPr>
        </p:nvSpPr>
        <p:spPr>
          <a:xfrm>
            <a:off x="685800" y="4344590"/>
            <a:ext cx="5486400" cy="4114205"/>
          </a:xfrm>
        </p:spPr>
        <p:txBody>
          <a:bodyPr/>
          <a:lstStyle/>
          <a:p>
            <a:r>
              <a:rPr lang="en-US" sz="1400"/>
              <a:t>System Boundary</a:t>
            </a:r>
          </a:p>
          <a:p>
            <a:pPr>
              <a:buFontTx/>
              <a:buChar char="•"/>
            </a:pPr>
            <a:r>
              <a:rPr lang="en-US" sz="1400"/>
              <a:t>Use cases are enclosed within a system boundary</a:t>
            </a:r>
          </a:p>
          <a:p>
            <a:pPr>
              <a:buFontTx/>
              <a:buChar char="•"/>
            </a:pPr>
            <a:r>
              <a:rPr lang="en-US" sz="1400"/>
              <a:t>a box that represents the system and clearly delineates what parts of the diagram are external or internal to it</a:t>
            </a:r>
          </a:p>
          <a:p>
            <a:pPr>
              <a:buFontTx/>
              <a:buChar char="•"/>
            </a:pPr>
            <a:r>
              <a:rPr lang="en-US" sz="1400"/>
              <a:t>Name of the system can appear inside or on top of the box</a:t>
            </a:r>
          </a:p>
          <a:p>
            <a:endParaRPr lang="en-US" sz="1400"/>
          </a:p>
          <a:p>
            <a:endParaRPr lang="en-US" sz="1400"/>
          </a:p>
          <a:p>
            <a:endParaRPr lang="en-US" sz="1400"/>
          </a:p>
          <a:p>
            <a:endParaRPr lang="en-US"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Rot="1" noChangeAspect="1" noChangeArrowheads="1" noTextEdit="1"/>
          </p:cNvSpPr>
          <p:nvPr>
            <p:ph type="sldImg"/>
          </p:nvPr>
        </p:nvSpPr>
        <p:spPr>
          <a:xfrm>
            <a:off x="1144588" y="685800"/>
            <a:ext cx="4572000" cy="3429000"/>
          </a:xfrm>
          <a:ln/>
        </p:spPr>
      </p:sp>
      <p:sp>
        <p:nvSpPr>
          <p:cNvPr id="607235" name="Rectangle 3"/>
          <p:cNvSpPr>
            <a:spLocks noGrp="1" noChangeArrowheads="1"/>
          </p:cNvSpPr>
          <p:nvPr>
            <p:ph type="body" idx="1"/>
          </p:nvPr>
        </p:nvSpPr>
        <p:spPr>
          <a:xfrm>
            <a:off x="914400" y="4344590"/>
            <a:ext cx="5029200" cy="4114205"/>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Rot="1" noChangeAspect="1" noChangeArrowheads="1" noTextEdit="1"/>
          </p:cNvSpPr>
          <p:nvPr>
            <p:ph type="sldImg"/>
          </p:nvPr>
        </p:nvSpPr>
        <p:spPr>
          <a:xfrm>
            <a:off x="1144588" y="685800"/>
            <a:ext cx="4572000" cy="3429000"/>
          </a:xfrm>
          <a:ln/>
        </p:spPr>
      </p:sp>
      <p:sp>
        <p:nvSpPr>
          <p:cNvPr id="610307" name="Rectangle 3"/>
          <p:cNvSpPr>
            <a:spLocks noGrp="1" noChangeArrowheads="1"/>
          </p:cNvSpPr>
          <p:nvPr>
            <p:ph type="body" idx="1"/>
          </p:nvPr>
        </p:nvSpPr>
        <p:spPr>
          <a:xfrm>
            <a:off x="914400" y="4344590"/>
            <a:ext cx="5029200" cy="4114205"/>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Rot="1" noChangeAspect="1" noChangeArrowheads="1" noTextEdit="1"/>
          </p:cNvSpPr>
          <p:nvPr>
            <p:ph type="sldImg"/>
          </p:nvPr>
        </p:nvSpPr>
        <p:spPr>
          <a:xfrm>
            <a:off x="1144588" y="685800"/>
            <a:ext cx="4572000" cy="3429000"/>
          </a:xfrm>
          <a:ln/>
        </p:spPr>
      </p:sp>
      <p:sp>
        <p:nvSpPr>
          <p:cNvPr id="612355" name="Rectangle 3"/>
          <p:cNvSpPr>
            <a:spLocks noGrp="1" noChangeArrowheads="1"/>
          </p:cNvSpPr>
          <p:nvPr>
            <p:ph type="body" idx="1"/>
          </p:nvPr>
        </p:nvSpPr>
        <p:spPr>
          <a:xfrm>
            <a:off x="914400" y="4344590"/>
            <a:ext cx="5029200" cy="4114205"/>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Rot="1" noChangeAspect="1" noChangeArrowheads="1" noTextEdit="1"/>
          </p:cNvSpPr>
          <p:nvPr>
            <p:ph type="sldImg"/>
          </p:nvPr>
        </p:nvSpPr>
        <p:spPr>
          <a:xfrm>
            <a:off x="1144588" y="685800"/>
            <a:ext cx="4572000" cy="3429000"/>
          </a:xfrm>
          <a:ln/>
        </p:spPr>
      </p:sp>
      <p:sp>
        <p:nvSpPr>
          <p:cNvPr id="614403" name="Rectangle 3"/>
          <p:cNvSpPr>
            <a:spLocks noGrp="1" noChangeArrowheads="1"/>
          </p:cNvSpPr>
          <p:nvPr>
            <p:ph type="body" idx="1"/>
          </p:nvPr>
        </p:nvSpPr>
        <p:spPr>
          <a:xfrm>
            <a:off x="914400" y="4344590"/>
            <a:ext cx="5029200" cy="4114205"/>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Rot="1" noChangeAspect="1" noChangeArrowheads="1" noTextEdit="1"/>
          </p:cNvSpPr>
          <p:nvPr>
            <p:ph type="sldImg"/>
          </p:nvPr>
        </p:nvSpPr>
        <p:spPr>
          <a:xfrm>
            <a:off x="1143000" y="685800"/>
            <a:ext cx="4572000" cy="3429000"/>
          </a:xfrm>
          <a:ln/>
        </p:spPr>
      </p:sp>
      <p:sp>
        <p:nvSpPr>
          <p:cNvPr id="626691" name="Rectangle 3"/>
          <p:cNvSpPr>
            <a:spLocks noGrp="1" noChangeArrowheads="1"/>
          </p:cNvSpPr>
          <p:nvPr>
            <p:ph type="body" idx="1"/>
          </p:nvPr>
        </p:nvSpPr>
        <p:spPr>
          <a:xfrm>
            <a:off x="1123950" y="4344590"/>
            <a:ext cx="4610100" cy="4114205"/>
          </a:xfrm>
        </p:spPr>
        <p:txBody>
          <a:bodyPr lIns="91426" tIns="45713" rIns="91426" bIns="45713"/>
          <a:lstStyle/>
          <a:p>
            <a:r>
              <a:rPr lang="en-US" sz="1400" dirty="0"/>
              <a:t>Actors</a:t>
            </a:r>
          </a:p>
          <a:p>
            <a:r>
              <a:rPr lang="en-US" sz="1400" dirty="0"/>
              <a:t>7) Does one person play several different roles?</a:t>
            </a:r>
          </a:p>
          <a:p>
            <a:pPr lvl="1">
              <a:buFontTx/>
              <a:buChar char="•"/>
            </a:pPr>
            <a:r>
              <a:rPr lang="en-US" sz="1400" u="sng" dirty="0"/>
              <a:t>May</a:t>
            </a:r>
            <a:r>
              <a:rPr lang="en-US" sz="1400" dirty="0"/>
              <a:t> have an actor for each role</a:t>
            </a:r>
          </a:p>
          <a:p>
            <a:r>
              <a:rPr lang="en-US" sz="1400" dirty="0"/>
              <a:t>8) Do several people play the same role?</a:t>
            </a:r>
          </a:p>
          <a:p>
            <a:pPr lvl="1">
              <a:buFontTx/>
              <a:buChar char="•"/>
            </a:pPr>
            <a:r>
              <a:rPr lang="en-US" sz="1400" dirty="0"/>
              <a:t>Only use one actor per role (no matter how many people play that role)</a:t>
            </a:r>
          </a:p>
          <a:p>
            <a:endParaRPr lang="en-US" sz="1400" dirty="0"/>
          </a:p>
          <a:p>
            <a:pPr>
              <a:buFontTx/>
              <a:buChar char="•"/>
            </a:pPr>
            <a:r>
              <a:rPr lang="en-US" sz="1400" dirty="0"/>
              <a:t>Identifying actors is an </a:t>
            </a:r>
            <a:r>
              <a:rPr lang="en-US" sz="1400" b="1" dirty="0"/>
              <a:t>iterative</a:t>
            </a:r>
            <a:r>
              <a:rPr lang="en-US" sz="1400" dirty="0"/>
              <a:t> process</a:t>
            </a:r>
          </a:p>
          <a:p>
            <a:pPr>
              <a:buFontTx/>
              <a:buChar char="•"/>
            </a:pPr>
            <a:r>
              <a:rPr lang="en-US" sz="1400" dirty="0"/>
              <a:t>Defining </a:t>
            </a:r>
            <a:r>
              <a:rPr lang="en-US" sz="1400" b="1" dirty="0"/>
              <a:t>how</a:t>
            </a:r>
            <a:r>
              <a:rPr lang="en-US" sz="1400" dirty="0"/>
              <a:t> an actor interacts with the system may clarify whether there are duplicate actors or not</a:t>
            </a:r>
          </a:p>
          <a:p>
            <a:endParaRPr lang="en-US" sz="1400" dirty="0"/>
          </a:p>
          <a:p>
            <a:endParaRPr lang="en-US" sz="14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Rot="1" noChangeAspect="1" noChangeArrowheads="1" noTextEdit="1"/>
          </p:cNvSpPr>
          <p:nvPr>
            <p:ph type="sldImg"/>
          </p:nvPr>
        </p:nvSpPr>
        <p:spPr>
          <a:xfrm>
            <a:off x="1143000" y="685800"/>
            <a:ext cx="4572000" cy="3429000"/>
          </a:xfrm>
          <a:ln/>
        </p:spPr>
      </p:sp>
      <p:sp>
        <p:nvSpPr>
          <p:cNvPr id="628739" name="Rectangle 3"/>
          <p:cNvSpPr>
            <a:spLocks noGrp="1" noChangeArrowheads="1"/>
          </p:cNvSpPr>
          <p:nvPr>
            <p:ph type="body" idx="1"/>
          </p:nvPr>
        </p:nvSpPr>
        <p:spPr>
          <a:xfrm>
            <a:off x="1123950" y="4344590"/>
            <a:ext cx="4610100" cy="4114205"/>
          </a:xfrm>
        </p:spPr>
        <p:txBody>
          <a:bodyPr lIns="91426" tIns="45713" rIns="91426" bIns="45713"/>
          <a:lstStyle/>
          <a:p>
            <a:r>
              <a:rPr lang="en-US" sz="1400"/>
              <a:t>Actors</a:t>
            </a:r>
          </a:p>
          <a:p>
            <a:r>
              <a:rPr lang="en-US" sz="1400"/>
              <a:t>7) Does one person play several different roles?</a:t>
            </a:r>
          </a:p>
          <a:p>
            <a:pPr lvl="1">
              <a:buFontTx/>
              <a:buChar char="•"/>
            </a:pPr>
            <a:r>
              <a:rPr lang="en-US" sz="1400" u="sng"/>
              <a:t>May</a:t>
            </a:r>
            <a:r>
              <a:rPr lang="en-US" sz="1400"/>
              <a:t> have an actor for each role</a:t>
            </a:r>
          </a:p>
          <a:p>
            <a:r>
              <a:rPr lang="en-US" sz="1400"/>
              <a:t>8) Do several people play the same role?</a:t>
            </a:r>
          </a:p>
          <a:p>
            <a:pPr lvl="1">
              <a:buFontTx/>
              <a:buChar char="•"/>
            </a:pPr>
            <a:r>
              <a:rPr lang="en-US" sz="1400"/>
              <a:t>Only use one actor per role (no matter how many people play that role)</a:t>
            </a:r>
          </a:p>
          <a:p>
            <a:endParaRPr lang="en-US" sz="1400"/>
          </a:p>
          <a:p>
            <a:pPr>
              <a:buFontTx/>
              <a:buChar char="•"/>
            </a:pPr>
            <a:r>
              <a:rPr lang="en-US" sz="1400"/>
              <a:t>Identifying actors is an </a:t>
            </a:r>
            <a:r>
              <a:rPr lang="en-US" sz="1400" b="1"/>
              <a:t>iterative</a:t>
            </a:r>
            <a:r>
              <a:rPr lang="en-US" sz="1400"/>
              <a:t> process</a:t>
            </a:r>
          </a:p>
          <a:p>
            <a:pPr>
              <a:buFontTx/>
              <a:buChar char="•"/>
            </a:pPr>
            <a:r>
              <a:rPr lang="en-US" sz="1400"/>
              <a:t>Defining </a:t>
            </a:r>
            <a:r>
              <a:rPr lang="en-US" sz="1400" b="1"/>
              <a:t>how</a:t>
            </a:r>
            <a:r>
              <a:rPr lang="en-US" sz="1400"/>
              <a:t> an actor interacts with the system may clarify whether there are duplicate actors or not</a:t>
            </a:r>
          </a:p>
          <a:p>
            <a:endParaRPr lang="en-US" sz="1400"/>
          </a:p>
          <a:p>
            <a:endParaRPr lang="en-US"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Rot="1" noChangeAspect="1" noChangeArrowheads="1" noTextEdit="1"/>
          </p:cNvSpPr>
          <p:nvPr>
            <p:ph type="sldImg"/>
          </p:nvPr>
        </p:nvSpPr>
        <p:spPr>
          <a:xfrm>
            <a:off x="1143000" y="685800"/>
            <a:ext cx="4572000" cy="3429000"/>
          </a:xfrm>
          <a:ln/>
        </p:spPr>
      </p:sp>
      <p:sp>
        <p:nvSpPr>
          <p:cNvPr id="630787" name="Rectangle 3"/>
          <p:cNvSpPr>
            <a:spLocks noGrp="1" noChangeArrowheads="1"/>
          </p:cNvSpPr>
          <p:nvPr>
            <p:ph type="body" idx="1"/>
          </p:nvPr>
        </p:nvSpPr>
        <p:spPr>
          <a:xfrm>
            <a:off x="1123950" y="4344590"/>
            <a:ext cx="4610100" cy="4114205"/>
          </a:xfrm>
        </p:spPr>
        <p:txBody>
          <a:bodyPr lIns="91426" tIns="45713" rIns="91426" bIns="45713"/>
          <a:lstStyle/>
          <a:p>
            <a:r>
              <a:rPr lang="en-US" sz="1400"/>
              <a:t>Actors</a:t>
            </a:r>
          </a:p>
          <a:p>
            <a:pPr>
              <a:buFontTx/>
              <a:buChar char="•"/>
            </a:pPr>
            <a:r>
              <a:rPr lang="en-US" sz="1400"/>
              <a:t>Are </a:t>
            </a:r>
            <a:r>
              <a:rPr lang="en-US" sz="1400" b="1"/>
              <a:t>NOT a part</a:t>
            </a:r>
            <a:r>
              <a:rPr lang="en-US" sz="1400"/>
              <a:t> of the system (</a:t>
            </a:r>
            <a:r>
              <a:rPr lang="en-US" sz="1400" b="1"/>
              <a:t>external</a:t>
            </a:r>
            <a:r>
              <a:rPr lang="en-US" sz="1400"/>
              <a:t> to the system)</a:t>
            </a:r>
          </a:p>
          <a:p>
            <a:pPr>
              <a:buFontTx/>
              <a:buChar char="•"/>
            </a:pPr>
            <a:r>
              <a:rPr lang="en-US" sz="1400"/>
              <a:t>A single actor may represent multiple physical users</a:t>
            </a:r>
          </a:p>
          <a:p>
            <a:pPr>
              <a:buFontTx/>
              <a:buChar char="•"/>
            </a:pPr>
            <a:r>
              <a:rPr lang="en-US" sz="1400"/>
              <a:t>Whether human or not, represented by stick figure</a:t>
            </a:r>
          </a:p>
          <a:p>
            <a:pPr lvl="1">
              <a:buFontTx/>
              <a:buChar char="•"/>
            </a:pPr>
            <a:r>
              <a:rPr lang="en-US" sz="1400" b="1"/>
              <a:t>MUST label</a:t>
            </a:r>
            <a:r>
              <a:rPr lang="en-US" sz="1400"/>
              <a:t> stick figure with the name of the actor</a:t>
            </a:r>
          </a:p>
          <a:p>
            <a:endParaRPr lang="en-US" sz="1400"/>
          </a:p>
          <a:p>
            <a:endParaRPr lang="en-US" sz="1400"/>
          </a:p>
          <a:p>
            <a:endParaRPr lang="en-US"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2382"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90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645152"/>
            <a:ext cx="7543800" cy="1143000"/>
          </a:xfrm>
        </p:spPr>
        <p:txBody>
          <a:bodyPr lIns="91440" rIns="91440">
            <a:normAutofit/>
          </a:bodyPr>
          <a:lstStyle>
            <a:lvl1pPr marL="0" indent="0" algn="l">
              <a:buNone/>
              <a:defRPr sz="1800" cap="all" spc="150" baseline="0">
                <a:solidFill>
                  <a:schemeClr val="tx1"/>
                </a:solidFill>
                <a:latin typeface="+mn-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905744" y="4474741"/>
            <a:ext cx="7406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25F9C75E-5280-443E-B510-F755DDCAE531}" type="datetime1">
              <a:rPr lang="en-US" smtClean="0"/>
              <a:t>1/11/2022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Yodit G.</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2" y="0"/>
            <a:ext cx="3490722"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2600" y="786384"/>
            <a:ext cx="2638175" cy="2093975"/>
          </a:xfrm>
        </p:spPr>
        <p:txBody>
          <a:bodyPr anchor="b">
            <a:normAutofit/>
          </a:bodyPr>
          <a:lstStyle>
            <a:lvl1pPr>
              <a:lnSpc>
                <a:spcPct val="90000"/>
              </a:lnSpc>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094238" y="812800"/>
            <a:ext cx="4446258"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82599" y="3043051"/>
            <a:ext cx="2638175" cy="3064505"/>
          </a:xfrm>
        </p:spPr>
        <p:txBody>
          <a:bodyPr lIns="91440" rIns="91440">
            <a:normAutofit/>
          </a:bodyPr>
          <a:lstStyle>
            <a:lvl1pPr marL="0" indent="0">
              <a:buNone/>
              <a:defRPr sz="13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82598" y="6446521"/>
            <a:ext cx="2638176" cy="365125"/>
          </a:xfrm>
        </p:spPr>
        <p:txBody>
          <a:bodyPr/>
          <a:lstStyle>
            <a:lvl1pPr algn="l">
              <a:defRPr/>
            </a:lvl1pPr>
          </a:lstStyle>
          <a:p>
            <a:fld id="{3CEBA29F-1D69-4D36-BE2D-229C8ECA6DE6}" type="datetime1">
              <a:rPr lang="en-US" smtClean="0"/>
              <a:t>1/11/2022</a:t>
            </a:fld>
            <a:endParaRPr lang="en-US" dirty="0"/>
          </a:p>
        </p:txBody>
      </p:sp>
      <p:sp>
        <p:nvSpPr>
          <p:cNvPr id="6" name="Footer Placeholder 5"/>
          <p:cNvSpPr>
            <a:spLocks noGrp="1"/>
          </p:cNvSpPr>
          <p:nvPr>
            <p:ph type="ftr" sz="quarter" idx="11"/>
          </p:nvPr>
        </p:nvSpPr>
        <p:spPr>
          <a:xfrm>
            <a:off x="4094238" y="6446521"/>
            <a:ext cx="4000514" cy="365125"/>
          </a:xfrm>
        </p:spPr>
        <p:txBody>
          <a:bodyPr/>
          <a:lstStyle>
            <a:lvl1pPr algn="l">
              <a:defRPr>
                <a:solidFill>
                  <a:schemeClr val="tx2"/>
                </a:solidFill>
              </a:defRPr>
            </a:lvl1pPr>
          </a:lstStyle>
          <a:p>
            <a:r>
              <a:rPr lang="en-US"/>
              <a:t>Yodit G.</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9141619"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2" y="0"/>
            <a:ext cx="9143989" cy="4578350"/>
          </a:xfrm>
          <a:solidFill>
            <a:schemeClr val="bg1">
              <a:lumMod val="85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822960" y="4799362"/>
            <a:ext cx="7585234" cy="743682"/>
          </a:xfrm>
        </p:spPr>
        <p:txBody>
          <a:bodyPr tIns="0" bIns="0" anchor="b">
            <a:noAutofit/>
          </a:bodyPr>
          <a:lstStyle>
            <a:lvl1pPr>
              <a:defRPr sz="27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22959" y="5715000"/>
            <a:ext cx="7584948" cy="609600"/>
          </a:xfrm>
        </p:spPr>
        <p:txBody>
          <a:bodyPr lIns="91440" tIns="0" rIns="91440" bIns="0">
            <a:normAutofit/>
          </a:bodyPr>
          <a:lstStyle>
            <a:lvl1pPr marL="0" indent="0">
              <a:spcBef>
                <a:spcPts val="0"/>
              </a:spcBef>
              <a:spcAft>
                <a:spcPts val="450"/>
              </a:spcAft>
              <a:buNone/>
              <a:defRPr sz="13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D769E6D-53FD-4268-A97E-05520A4CDE51}" type="datetime1">
              <a:rPr lang="en-US" smtClean="0"/>
              <a:t>1/11/2022</a:t>
            </a:fld>
            <a:endParaRPr lang="en-US" dirty="0"/>
          </a:p>
        </p:txBody>
      </p:sp>
      <p:sp>
        <p:nvSpPr>
          <p:cNvPr id="6" name="Footer Placeholder 5"/>
          <p:cNvSpPr>
            <a:spLocks noGrp="1"/>
          </p:cNvSpPr>
          <p:nvPr>
            <p:ph type="ftr" sz="quarter" idx="11"/>
          </p:nvPr>
        </p:nvSpPr>
        <p:spPr>
          <a:xfrm>
            <a:off x="822959" y="6446839"/>
            <a:ext cx="5113697" cy="365125"/>
          </a:xfrm>
        </p:spPr>
        <p:txBody>
          <a:bodyPr/>
          <a:lstStyle/>
          <a:p>
            <a:pPr algn="l"/>
            <a:r>
              <a:rPr lang="en-US"/>
              <a:t>Yodit G.</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3B5F-E256-40DD-B575-B8F9A04150E8}"/>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1CC771-7974-4672-AC60-E9C9D8DD4B0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55D2EB-DFF2-423E-8790-D383E75E99EE}"/>
              </a:ext>
            </a:extLst>
          </p:cNvPr>
          <p:cNvSpPr>
            <a:spLocks noGrp="1"/>
          </p:cNvSpPr>
          <p:nvPr>
            <p:ph type="dt" sz="half" idx="10"/>
          </p:nvPr>
        </p:nvSpPr>
        <p:spPr/>
        <p:txBody>
          <a:bodyPr/>
          <a:lstStyle/>
          <a:p>
            <a:fld id="{E0001164-F57A-41F9-9FB0-6D7CBFD18963}" type="datetime1">
              <a:rPr lang="en-US" smtClean="0"/>
              <a:t>1/11/2022</a:t>
            </a:fld>
            <a:endParaRPr lang="en-US"/>
          </a:p>
        </p:txBody>
      </p:sp>
      <p:sp>
        <p:nvSpPr>
          <p:cNvPr id="5" name="Footer Placeholder 4">
            <a:extLst>
              <a:ext uri="{FF2B5EF4-FFF2-40B4-BE49-F238E27FC236}">
                <a16:creationId xmlns:a16="http://schemas.microsoft.com/office/drawing/2014/main" id="{AD7C2BE3-3C04-44EE-801E-399E0E7079EF}"/>
              </a:ext>
            </a:extLst>
          </p:cNvPr>
          <p:cNvSpPr>
            <a:spLocks noGrp="1"/>
          </p:cNvSpPr>
          <p:nvPr>
            <p:ph type="ftr" sz="quarter" idx="11"/>
          </p:nvPr>
        </p:nvSpPr>
        <p:spPr/>
        <p:txBody>
          <a:bodyPr/>
          <a:lstStyle/>
          <a:p>
            <a:r>
              <a:rPr lang="en-US"/>
              <a:t>Yodit G.</a:t>
            </a:r>
          </a:p>
        </p:txBody>
      </p:sp>
      <p:sp>
        <p:nvSpPr>
          <p:cNvPr id="6" name="Slide Number Placeholder 5">
            <a:extLst>
              <a:ext uri="{FF2B5EF4-FFF2-40B4-BE49-F238E27FC236}">
                <a16:creationId xmlns:a16="http://schemas.microsoft.com/office/drawing/2014/main" id="{1B831C41-AC5A-47D9-A7E8-2021EDF21ED3}"/>
              </a:ext>
            </a:extLst>
          </p:cNvPr>
          <p:cNvSpPr>
            <a:spLocks noGrp="1"/>
          </p:cNvSpPr>
          <p:nvPr>
            <p:ph type="sldNum" sz="quarter" idx="12"/>
          </p:nvPr>
        </p:nvSpPr>
        <p:spPr/>
        <p:txBody>
          <a:bodyPr/>
          <a:lstStyle/>
          <a:p>
            <a:fld id="{39C09382-69C8-4965-895D-01B0DD81036C}" type="slidenum">
              <a:rPr lang="en-US" smtClean="0"/>
              <a:t>‹#›</a:t>
            </a:fld>
            <a:endParaRPr lang="en-US"/>
          </a:p>
        </p:txBody>
      </p:sp>
    </p:spTree>
    <p:extLst>
      <p:ext uri="{BB962C8B-B14F-4D97-AF65-F5344CB8AC3E}">
        <p14:creationId xmlns:p14="http://schemas.microsoft.com/office/powerpoint/2010/main" val="298686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4929-898B-4FF0-B91F-D9A48DCFEB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C7B580-9DA2-48E1-9EA6-99EC63276E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A214B-87EA-4449-BBE2-BDF163355589}"/>
              </a:ext>
            </a:extLst>
          </p:cNvPr>
          <p:cNvSpPr>
            <a:spLocks noGrp="1"/>
          </p:cNvSpPr>
          <p:nvPr>
            <p:ph type="dt" sz="half" idx="10"/>
          </p:nvPr>
        </p:nvSpPr>
        <p:spPr/>
        <p:txBody>
          <a:bodyPr/>
          <a:lstStyle/>
          <a:p>
            <a:fld id="{6652D332-3006-485C-AFF8-C52DC51667FF}" type="datetime1">
              <a:rPr lang="en-US" smtClean="0"/>
              <a:t>1/11/2022</a:t>
            </a:fld>
            <a:endParaRPr lang="en-US"/>
          </a:p>
        </p:txBody>
      </p:sp>
      <p:sp>
        <p:nvSpPr>
          <p:cNvPr id="5" name="Footer Placeholder 4">
            <a:extLst>
              <a:ext uri="{FF2B5EF4-FFF2-40B4-BE49-F238E27FC236}">
                <a16:creationId xmlns:a16="http://schemas.microsoft.com/office/drawing/2014/main" id="{C313A488-8BF0-4BE5-8C64-19F8CF874DEF}"/>
              </a:ext>
            </a:extLst>
          </p:cNvPr>
          <p:cNvSpPr>
            <a:spLocks noGrp="1"/>
          </p:cNvSpPr>
          <p:nvPr>
            <p:ph type="ftr" sz="quarter" idx="11"/>
          </p:nvPr>
        </p:nvSpPr>
        <p:spPr/>
        <p:txBody>
          <a:bodyPr/>
          <a:lstStyle/>
          <a:p>
            <a:r>
              <a:rPr lang="en-US"/>
              <a:t>Yodit G.</a:t>
            </a:r>
          </a:p>
        </p:txBody>
      </p:sp>
      <p:sp>
        <p:nvSpPr>
          <p:cNvPr id="6" name="Slide Number Placeholder 5">
            <a:extLst>
              <a:ext uri="{FF2B5EF4-FFF2-40B4-BE49-F238E27FC236}">
                <a16:creationId xmlns:a16="http://schemas.microsoft.com/office/drawing/2014/main" id="{888535E8-7670-40EF-892D-28D3CCB3C385}"/>
              </a:ext>
            </a:extLst>
          </p:cNvPr>
          <p:cNvSpPr>
            <a:spLocks noGrp="1"/>
          </p:cNvSpPr>
          <p:nvPr>
            <p:ph type="sldNum" sz="quarter" idx="12"/>
          </p:nvPr>
        </p:nvSpPr>
        <p:spPr/>
        <p:txBody>
          <a:bodyPr/>
          <a:lstStyle/>
          <a:p>
            <a:fld id="{39C09382-69C8-4965-895D-01B0DD81036C}" type="slidenum">
              <a:rPr lang="en-US" smtClean="0"/>
              <a:t>‹#›</a:t>
            </a:fld>
            <a:endParaRPr lang="en-US"/>
          </a:p>
        </p:txBody>
      </p:sp>
    </p:spTree>
    <p:extLst>
      <p:ext uri="{BB962C8B-B14F-4D97-AF65-F5344CB8AC3E}">
        <p14:creationId xmlns:p14="http://schemas.microsoft.com/office/powerpoint/2010/main" val="269315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5857-E95F-444B-9B95-7BEF19FF312A}"/>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1DC978-BB19-4F49-8360-60DD51444E6A}"/>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638414-9E2B-4876-AF63-28A321E8780C}"/>
              </a:ext>
            </a:extLst>
          </p:cNvPr>
          <p:cNvSpPr>
            <a:spLocks noGrp="1"/>
          </p:cNvSpPr>
          <p:nvPr>
            <p:ph type="dt" sz="half" idx="10"/>
          </p:nvPr>
        </p:nvSpPr>
        <p:spPr/>
        <p:txBody>
          <a:bodyPr/>
          <a:lstStyle/>
          <a:p>
            <a:fld id="{F0D1A2C2-7F83-42E6-B6FD-FFB9A5595BBD}" type="datetime1">
              <a:rPr lang="en-US" smtClean="0"/>
              <a:t>1/11/2022</a:t>
            </a:fld>
            <a:endParaRPr lang="en-US"/>
          </a:p>
        </p:txBody>
      </p:sp>
      <p:sp>
        <p:nvSpPr>
          <p:cNvPr id="5" name="Footer Placeholder 4">
            <a:extLst>
              <a:ext uri="{FF2B5EF4-FFF2-40B4-BE49-F238E27FC236}">
                <a16:creationId xmlns:a16="http://schemas.microsoft.com/office/drawing/2014/main" id="{034FA8A4-5BE9-4D1C-A370-A05BAA2DD10A}"/>
              </a:ext>
            </a:extLst>
          </p:cNvPr>
          <p:cNvSpPr>
            <a:spLocks noGrp="1"/>
          </p:cNvSpPr>
          <p:nvPr>
            <p:ph type="ftr" sz="quarter" idx="11"/>
          </p:nvPr>
        </p:nvSpPr>
        <p:spPr/>
        <p:txBody>
          <a:bodyPr/>
          <a:lstStyle/>
          <a:p>
            <a:r>
              <a:rPr lang="en-US"/>
              <a:t>Yodit G.</a:t>
            </a:r>
          </a:p>
        </p:txBody>
      </p:sp>
      <p:sp>
        <p:nvSpPr>
          <p:cNvPr id="6" name="Slide Number Placeholder 5">
            <a:extLst>
              <a:ext uri="{FF2B5EF4-FFF2-40B4-BE49-F238E27FC236}">
                <a16:creationId xmlns:a16="http://schemas.microsoft.com/office/drawing/2014/main" id="{8206B2D6-2FD0-4A87-AA8A-DD4F956DCA12}"/>
              </a:ext>
            </a:extLst>
          </p:cNvPr>
          <p:cNvSpPr>
            <a:spLocks noGrp="1"/>
          </p:cNvSpPr>
          <p:nvPr>
            <p:ph type="sldNum" sz="quarter" idx="12"/>
          </p:nvPr>
        </p:nvSpPr>
        <p:spPr/>
        <p:txBody>
          <a:bodyPr/>
          <a:lstStyle/>
          <a:p>
            <a:fld id="{39C09382-69C8-4965-895D-01B0DD81036C}" type="slidenum">
              <a:rPr lang="en-US" smtClean="0"/>
              <a:t>‹#›</a:t>
            </a:fld>
            <a:endParaRPr lang="en-US"/>
          </a:p>
        </p:txBody>
      </p:sp>
    </p:spTree>
    <p:extLst>
      <p:ext uri="{BB962C8B-B14F-4D97-AF65-F5344CB8AC3E}">
        <p14:creationId xmlns:p14="http://schemas.microsoft.com/office/powerpoint/2010/main" val="3254609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445D-9143-4A26-BB28-9E2174F67E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A29B4C-1E97-4B71-B3B7-89E529562BEC}"/>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64BA82-372F-409A-8A37-B20D7F5BFD2B}"/>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97B158-1FE6-4B53-AAE5-FDD60FBCCC0B}"/>
              </a:ext>
            </a:extLst>
          </p:cNvPr>
          <p:cNvSpPr>
            <a:spLocks noGrp="1"/>
          </p:cNvSpPr>
          <p:nvPr>
            <p:ph type="dt" sz="half" idx="10"/>
          </p:nvPr>
        </p:nvSpPr>
        <p:spPr/>
        <p:txBody>
          <a:bodyPr/>
          <a:lstStyle/>
          <a:p>
            <a:fld id="{B81D9E75-6A9B-4845-954A-3AD5B8DA565E}" type="datetime1">
              <a:rPr lang="en-US" smtClean="0"/>
              <a:t>1/11/2022</a:t>
            </a:fld>
            <a:endParaRPr lang="en-US"/>
          </a:p>
        </p:txBody>
      </p:sp>
      <p:sp>
        <p:nvSpPr>
          <p:cNvPr id="6" name="Footer Placeholder 5">
            <a:extLst>
              <a:ext uri="{FF2B5EF4-FFF2-40B4-BE49-F238E27FC236}">
                <a16:creationId xmlns:a16="http://schemas.microsoft.com/office/drawing/2014/main" id="{5BE88D5A-DD34-4D6C-8BB0-3C5AE904144F}"/>
              </a:ext>
            </a:extLst>
          </p:cNvPr>
          <p:cNvSpPr>
            <a:spLocks noGrp="1"/>
          </p:cNvSpPr>
          <p:nvPr>
            <p:ph type="ftr" sz="quarter" idx="11"/>
          </p:nvPr>
        </p:nvSpPr>
        <p:spPr/>
        <p:txBody>
          <a:bodyPr/>
          <a:lstStyle/>
          <a:p>
            <a:r>
              <a:rPr lang="en-US"/>
              <a:t>Yodit G.</a:t>
            </a:r>
          </a:p>
        </p:txBody>
      </p:sp>
      <p:sp>
        <p:nvSpPr>
          <p:cNvPr id="7" name="Slide Number Placeholder 6">
            <a:extLst>
              <a:ext uri="{FF2B5EF4-FFF2-40B4-BE49-F238E27FC236}">
                <a16:creationId xmlns:a16="http://schemas.microsoft.com/office/drawing/2014/main" id="{CB7237B7-CC0A-4044-B636-2B489943AB37}"/>
              </a:ext>
            </a:extLst>
          </p:cNvPr>
          <p:cNvSpPr>
            <a:spLocks noGrp="1"/>
          </p:cNvSpPr>
          <p:nvPr>
            <p:ph type="sldNum" sz="quarter" idx="12"/>
          </p:nvPr>
        </p:nvSpPr>
        <p:spPr/>
        <p:txBody>
          <a:bodyPr/>
          <a:lstStyle/>
          <a:p>
            <a:fld id="{39C09382-69C8-4965-895D-01B0DD81036C}" type="slidenum">
              <a:rPr lang="en-US" smtClean="0"/>
              <a:t>‹#›</a:t>
            </a:fld>
            <a:endParaRPr lang="en-US"/>
          </a:p>
        </p:txBody>
      </p:sp>
    </p:spTree>
    <p:extLst>
      <p:ext uri="{BB962C8B-B14F-4D97-AF65-F5344CB8AC3E}">
        <p14:creationId xmlns:p14="http://schemas.microsoft.com/office/powerpoint/2010/main" val="2634850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B3BB-03E2-4F98-9DB5-07B4BC0BDB57}"/>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D1697E-C012-4E87-92D0-48D488E720B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9BE7BF-C7EE-4870-8FB1-536B30E054E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3C87E3-1011-4B1D-A444-AFA806137B7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65BDF5-A11A-4D19-B80D-202D1A6769EF}"/>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1F26BD-AD07-4708-AD3A-B0F6F0EAA3A6}"/>
              </a:ext>
            </a:extLst>
          </p:cNvPr>
          <p:cNvSpPr>
            <a:spLocks noGrp="1"/>
          </p:cNvSpPr>
          <p:nvPr>
            <p:ph type="dt" sz="half" idx="10"/>
          </p:nvPr>
        </p:nvSpPr>
        <p:spPr/>
        <p:txBody>
          <a:bodyPr/>
          <a:lstStyle/>
          <a:p>
            <a:fld id="{37CBAD8A-3347-4C9C-9EE8-9FFA2AE42EBC}" type="datetime1">
              <a:rPr lang="en-US" smtClean="0"/>
              <a:t>1/11/2022</a:t>
            </a:fld>
            <a:endParaRPr lang="en-US"/>
          </a:p>
        </p:txBody>
      </p:sp>
      <p:sp>
        <p:nvSpPr>
          <p:cNvPr id="8" name="Footer Placeholder 7">
            <a:extLst>
              <a:ext uri="{FF2B5EF4-FFF2-40B4-BE49-F238E27FC236}">
                <a16:creationId xmlns:a16="http://schemas.microsoft.com/office/drawing/2014/main" id="{CFFA3E3C-7EE2-4331-BF4B-C2D437C39B9C}"/>
              </a:ext>
            </a:extLst>
          </p:cNvPr>
          <p:cNvSpPr>
            <a:spLocks noGrp="1"/>
          </p:cNvSpPr>
          <p:nvPr>
            <p:ph type="ftr" sz="quarter" idx="11"/>
          </p:nvPr>
        </p:nvSpPr>
        <p:spPr/>
        <p:txBody>
          <a:bodyPr/>
          <a:lstStyle/>
          <a:p>
            <a:r>
              <a:rPr lang="en-US"/>
              <a:t>Yodit G.</a:t>
            </a:r>
          </a:p>
        </p:txBody>
      </p:sp>
      <p:sp>
        <p:nvSpPr>
          <p:cNvPr id="9" name="Slide Number Placeholder 8">
            <a:extLst>
              <a:ext uri="{FF2B5EF4-FFF2-40B4-BE49-F238E27FC236}">
                <a16:creationId xmlns:a16="http://schemas.microsoft.com/office/drawing/2014/main" id="{F4D4CD4D-929F-4471-A4F1-097E7B9E5E92}"/>
              </a:ext>
            </a:extLst>
          </p:cNvPr>
          <p:cNvSpPr>
            <a:spLocks noGrp="1"/>
          </p:cNvSpPr>
          <p:nvPr>
            <p:ph type="sldNum" sz="quarter" idx="12"/>
          </p:nvPr>
        </p:nvSpPr>
        <p:spPr/>
        <p:txBody>
          <a:bodyPr/>
          <a:lstStyle/>
          <a:p>
            <a:fld id="{39C09382-69C8-4965-895D-01B0DD81036C}" type="slidenum">
              <a:rPr lang="en-US" smtClean="0"/>
              <a:t>‹#›</a:t>
            </a:fld>
            <a:endParaRPr lang="en-US"/>
          </a:p>
        </p:txBody>
      </p:sp>
    </p:spTree>
    <p:extLst>
      <p:ext uri="{BB962C8B-B14F-4D97-AF65-F5344CB8AC3E}">
        <p14:creationId xmlns:p14="http://schemas.microsoft.com/office/powerpoint/2010/main" val="3593823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FCE4-071F-4DD7-ADD2-5A2BA86369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006220-B4FE-40D7-AB8F-57BD5D152EF2}"/>
              </a:ext>
            </a:extLst>
          </p:cNvPr>
          <p:cNvSpPr>
            <a:spLocks noGrp="1"/>
          </p:cNvSpPr>
          <p:nvPr>
            <p:ph type="dt" sz="half" idx="10"/>
          </p:nvPr>
        </p:nvSpPr>
        <p:spPr/>
        <p:txBody>
          <a:bodyPr/>
          <a:lstStyle/>
          <a:p>
            <a:fld id="{91A2B3D0-63F7-4185-B045-9569B2AECE4F}" type="datetime1">
              <a:rPr lang="en-US" smtClean="0"/>
              <a:t>1/11/2022</a:t>
            </a:fld>
            <a:endParaRPr lang="en-US"/>
          </a:p>
        </p:txBody>
      </p:sp>
      <p:sp>
        <p:nvSpPr>
          <p:cNvPr id="4" name="Footer Placeholder 3">
            <a:extLst>
              <a:ext uri="{FF2B5EF4-FFF2-40B4-BE49-F238E27FC236}">
                <a16:creationId xmlns:a16="http://schemas.microsoft.com/office/drawing/2014/main" id="{1955B642-6526-4CA5-8B1B-316FEB8A399A}"/>
              </a:ext>
            </a:extLst>
          </p:cNvPr>
          <p:cNvSpPr>
            <a:spLocks noGrp="1"/>
          </p:cNvSpPr>
          <p:nvPr>
            <p:ph type="ftr" sz="quarter" idx="11"/>
          </p:nvPr>
        </p:nvSpPr>
        <p:spPr/>
        <p:txBody>
          <a:bodyPr/>
          <a:lstStyle/>
          <a:p>
            <a:r>
              <a:rPr lang="en-US"/>
              <a:t>Yodit G.</a:t>
            </a:r>
          </a:p>
        </p:txBody>
      </p:sp>
      <p:sp>
        <p:nvSpPr>
          <p:cNvPr id="5" name="Slide Number Placeholder 4">
            <a:extLst>
              <a:ext uri="{FF2B5EF4-FFF2-40B4-BE49-F238E27FC236}">
                <a16:creationId xmlns:a16="http://schemas.microsoft.com/office/drawing/2014/main" id="{4BFE5F73-9C01-4A42-8317-8348B699CDD0}"/>
              </a:ext>
            </a:extLst>
          </p:cNvPr>
          <p:cNvSpPr>
            <a:spLocks noGrp="1"/>
          </p:cNvSpPr>
          <p:nvPr>
            <p:ph type="sldNum" sz="quarter" idx="12"/>
          </p:nvPr>
        </p:nvSpPr>
        <p:spPr/>
        <p:txBody>
          <a:bodyPr/>
          <a:lstStyle/>
          <a:p>
            <a:fld id="{39C09382-69C8-4965-895D-01B0DD81036C}" type="slidenum">
              <a:rPr lang="en-US" smtClean="0"/>
              <a:t>‹#›</a:t>
            </a:fld>
            <a:endParaRPr lang="en-US"/>
          </a:p>
        </p:txBody>
      </p:sp>
    </p:spTree>
    <p:extLst>
      <p:ext uri="{BB962C8B-B14F-4D97-AF65-F5344CB8AC3E}">
        <p14:creationId xmlns:p14="http://schemas.microsoft.com/office/powerpoint/2010/main" val="26473213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B7490C-7797-4235-8B7B-D105E98AEDF2}"/>
              </a:ext>
            </a:extLst>
          </p:cNvPr>
          <p:cNvSpPr>
            <a:spLocks noGrp="1"/>
          </p:cNvSpPr>
          <p:nvPr>
            <p:ph type="dt" sz="half" idx="10"/>
          </p:nvPr>
        </p:nvSpPr>
        <p:spPr/>
        <p:txBody>
          <a:bodyPr/>
          <a:lstStyle/>
          <a:p>
            <a:fld id="{B9508A6B-F9E1-4944-B801-327DB042B4F6}" type="datetime1">
              <a:rPr lang="en-US" smtClean="0"/>
              <a:t>1/11/2022</a:t>
            </a:fld>
            <a:endParaRPr lang="en-US"/>
          </a:p>
        </p:txBody>
      </p:sp>
      <p:sp>
        <p:nvSpPr>
          <p:cNvPr id="3" name="Footer Placeholder 2">
            <a:extLst>
              <a:ext uri="{FF2B5EF4-FFF2-40B4-BE49-F238E27FC236}">
                <a16:creationId xmlns:a16="http://schemas.microsoft.com/office/drawing/2014/main" id="{A36B1A6B-8F61-47CC-9C38-528824BFACB5}"/>
              </a:ext>
            </a:extLst>
          </p:cNvPr>
          <p:cNvSpPr>
            <a:spLocks noGrp="1"/>
          </p:cNvSpPr>
          <p:nvPr>
            <p:ph type="ftr" sz="quarter" idx="11"/>
          </p:nvPr>
        </p:nvSpPr>
        <p:spPr/>
        <p:txBody>
          <a:bodyPr/>
          <a:lstStyle/>
          <a:p>
            <a:r>
              <a:rPr lang="en-US"/>
              <a:t>Yodit G.</a:t>
            </a:r>
          </a:p>
        </p:txBody>
      </p:sp>
      <p:sp>
        <p:nvSpPr>
          <p:cNvPr id="4" name="Slide Number Placeholder 3">
            <a:extLst>
              <a:ext uri="{FF2B5EF4-FFF2-40B4-BE49-F238E27FC236}">
                <a16:creationId xmlns:a16="http://schemas.microsoft.com/office/drawing/2014/main" id="{1BC7ACBB-7474-4996-BF3A-3BE504AA9AD2}"/>
              </a:ext>
            </a:extLst>
          </p:cNvPr>
          <p:cNvSpPr>
            <a:spLocks noGrp="1"/>
          </p:cNvSpPr>
          <p:nvPr>
            <p:ph type="sldNum" sz="quarter" idx="12"/>
          </p:nvPr>
        </p:nvSpPr>
        <p:spPr/>
        <p:txBody>
          <a:bodyPr/>
          <a:lstStyle/>
          <a:p>
            <a:fld id="{39C09382-69C8-4965-895D-01B0DD81036C}" type="slidenum">
              <a:rPr lang="en-US" smtClean="0"/>
              <a:t>‹#›</a:t>
            </a:fld>
            <a:endParaRPr lang="en-US"/>
          </a:p>
        </p:txBody>
      </p:sp>
    </p:spTree>
    <p:extLst>
      <p:ext uri="{BB962C8B-B14F-4D97-AF65-F5344CB8AC3E}">
        <p14:creationId xmlns:p14="http://schemas.microsoft.com/office/powerpoint/2010/main" val="5728291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2DCC-A61B-4826-9EA7-FCFCC0FB412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117DF6-E0DA-4F5B-84FF-75088981B7A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F795D9-FC84-47C3-97C9-8C95A91C755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E09DC1-4510-49D5-8207-1048E7F1FD8B}"/>
              </a:ext>
            </a:extLst>
          </p:cNvPr>
          <p:cNvSpPr>
            <a:spLocks noGrp="1"/>
          </p:cNvSpPr>
          <p:nvPr>
            <p:ph type="dt" sz="half" idx="10"/>
          </p:nvPr>
        </p:nvSpPr>
        <p:spPr/>
        <p:txBody>
          <a:bodyPr/>
          <a:lstStyle/>
          <a:p>
            <a:fld id="{EAF911F6-315C-4DBE-BF58-5E1EB71AAE24}" type="datetime1">
              <a:rPr lang="en-US" smtClean="0"/>
              <a:t>1/11/2022</a:t>
            </a:fld>
            <a:endParaRPr lang="en-US"/>
          </a:p>
        </p:txBody>
      </p:sp>
      <p:sp>
        <p:nvSpPr>
          <p:cNvPr id="6" name="Footer Placeholder 5">
            <a:extLst>
              <a:ext uri="{FF2B5EF4-FFF2-40B4-BE49-F238E27FC236}">
                <a16:creationId xmlns:a16="http://schemas.microsoft.com/office/drawing/2014/main" id="{44610E9E-E06E-49D0-95D2-5BA7D02309EC}"/>
              </a:ext>
            </a:extLst>
          </p:cNvPr>
          <p:cNvSpPr>
            <a:spLocks noGrp="1"/>
          </p:cNvSpPr>
          <p:nvPr>
            <p:ph type="ftr" sz="quarter" idx="11"/>
          </p:nvPr>
        </p:nvSpPr>
        <p:spPr/>
        <p:txBody>
          <a:bodyPr/>
          <a:lstStyle/>
          <a:p>
            <a:r>
              <a:rPr lang="en-US"/>
              <a:t>Yodit G.</a:t>
            </a:r>
          </a:p>
        </p:txBody>
      </p:sp>
      <p:sp>
        <p:nvSpPr>
          <p:cNvPr id="7" name="Slide Number Placeholder 6">
            <a:extLst>
              <a:ext uri="{FF2B5EF4-FFF2-40B4-BE49-F238E27FC236}">
                <a16:creationId xmlns:a16="http://schemas.microsoft.com/office/drawing/2014/main" id="{E659E9E3-D3E2-47C8-B8BA-8DAF026A98C2}"/>
              </a:ext>
            </a:extLst>
          </p:cNvPr>
          <p:cNvSpPr>
            <a:spLocks noGrp="1"/>
          </p:cNvSpPr>
          <p:nvPr>
            <p:ph type="sldNum" sz="quarter" idx="12"/>
          </p:nvPr>
        </p:nvSpPr>
        <p:spPr/>
        <p:txBody>
          <a:bodyPr/>
          <a:lstStyle/>
          <a:p>
            <a:fld id="{39C09382-69C8-4965-895D-01B0DD81036C}" type="slidenum">
              <a:rPr lang="en-US" smtClean="0"/>
              <a:t>‹#›</a:t>
            </a:fld>
            <a:endParaRPr lang="en-US"/>
          </a:p>
        </p:txBody>
      </p:sp>
    </p:spTree>
    <p:extLst>
      <p:ext uri="{BB962C8B-B14F-4D97-AF65-F5344CB8AC3E}">
        <p14:creationId xmlns:p14="http://schemas.microsoft.com/office/powerpoint/2010/main" val="2305231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68580" indent="-68580">
              <a:buFont typeface="Wingdings" panose="05000000000000000000" pitchFamily="2" charset="2"/>
              <a:buChar char="q"/>
              <a:defRPr sz="1900">
                <a:latin typeface="urw-din"/>
              </a:defRPr>
            </a:lvl1pPr>
            <a:lvl2pPr marL="493776" indent="-342900">
              <a:buFont typeface="Arial" panose="020B0604020202020204" pitchFamily="34" charset="0"/>
              <a:buChar char="•"/>
              <a:defRPr sz="1900">
                <a:latin typeface="urw-din"/>
              </a:defRPr>
            </a:lvl2pPr>
            <a:lvl3pPr marL="573786" indent="-285750">
              <a:buFont typeface="Arial" panose="020B0604020202020204" pitchFamily="34" charset="0"/>
              <a:buChar char="•"/>
              <a:defRPr sz="1700">
                <a:latin typeface="urw-din"/>
              </a:defRPr>
            </a:lvl3pPr>
            <a:lvl4pPr marL="710946" indent="-285750">
              <a:buFont typeface="Arial" panose="020B0604020202020204" pitchFamily="34" charset="0"/>
              <a:buChar char="•"/>
              <a:defRPr sz="1700">
                <a:latin typeface="urw-din"/>
              </a:defRPr>
            </a:lvl4pPr>
            <a:lvl5pPr marL="848106" indent="-285750">
              <a:buFont typeface="Arial" panose="020B0604020202020204" pitchFamily="34" charset="0"/>
              <a:buChar char="•"/>
              <a:defRPr sz="1700">
                <a:latin typeface="urw-din"/>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2EE5B20F-1416-4EFA-86DE-D2CEC3600A4F}" type="datetime1">
              <a:rPr lang="en-US" smtClean="0"/>
              <a:t>1/11/2022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Yodit G.</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5EFE-FB14-494C-BC2C-31B959306B0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40779E-4658-463F-8031-7668B1C2A5E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8E4C68-6627-4C76-8042-7D4BA4FC00F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827ED-1406-4E61-930F-80DE1E1C3235}"/>
              </a:ext>
            </a:extLst>
          </p:cNvPr>
          <p:cNvSpPr>
            <a:spLocks noGrp="1"/>
          </p:cNvSpPr>
          <p:nvPr>
            <p:ph type="dt" sz="half" idx="10"/>
          </p:nvPr>
        </p:nvSpPr>
        <p:spPr/>
        <p:txBody>
          <a:bodyPr/>
          <a:lstStyle/>
          <a:p>
            <a:fld id="{D09E9E90-48AF-4C59-AF72-9F659A9DD8FF}" type="datetime1">
              <a:rPr lang="en-US" smtClean="0"/>
              <a:t>1/11/2022</a:t>
            </a:fld>
            <a:endParaRPr lang="en-US"/>
          </a:p>
        </p:txBody>
      </p:sp>
      <p:sp>
        <p:nvSpPr>
          <p:cNvPr id="6" name="Footer Placeholder 5">
            <a:extLst>
              <a:ext uri="{FF2B5EF4-FFF2-40B4-BE49-F238E27FC236}">
                <a16:creationId xmlns:a16="http://schemas.microsoft.com/office/drawing/2014/main" id="{CD0FD4F5-E6BB-4639-A575-5A7D6756C6C9}"/>
              </a:ext>
            </a:extLst>
          </p:cNvPr>
          <p:cNvSpPr>
            <a:spLocks noGrp="1"/>
          </p:cNvSpPr>
          <p:nvPr>
            <p:ph type="ftr" sz="quarter" idx="11"/>
          </p:nvPr>
        </p:nvSpPr>
        <p:spPr/>
        <p:txBody>
          <a:bodyPr/>
          <a:lstStyle/>
          <a:p>
            <a:r>
              <a:rPr lang="en-US"/>
              <a:t>Yodit G.</a:t>
            </a:r>
          </a:p>
        </p:txBody>
      </p:sp>
      <p:sp>
        <p:nvSpPr>
          <p:cNvPr id="7" name="Slide Number Placeholder 6">
            <a:extLst>
              <a:ext uri="{FF2B5EF4-FFF2-40B4-BE49-F238E27FC236}">
                <a16:creationId xmlns:a16="http://schemas.microsoft.com/office/drawing/2014/main" id="{D76EDA23-29CC-431A-A8ED-63DFD8937D0A}"/>
              </a:ext>
            </a:extLst>
          </p:cNvPr>
          <p:cNvSpPr>
            <a:spLocks noGrp="1"/>
          </p:cNvSpPr>
          <p:nvPr>
            <p:ph type="sldNum" sz="quarter" idx="12"/>
          </p:nvPr>
        </p:nvSpPr>
        <p:spPr/>
        <p:txBody>
          <a:bodyPr/>
          <a:lstStyle/>
          <a:p>
            <a:fld id="{39C09382-69C8-4965-895D-01B0DD81036C}" type="slidenum">
              <a:rPr lang="en-US" smtClean="0"/>
              <a:t>‹#›</a:t>
            </a:fld>
            <a:endParaRPr lang="en-US"/>
          </a:p>
        </p:txBody>
      </p:sp>
    </p:spTree>
    <p:extLst>
      <p:ext uri="{BB962C8B-B14F-4D97-AF65-F5344CB8AC3E}">
        <p14:creationId xmlns:p14="http://schemas.microsoft.com/office/powerpoint/2010/main" val="1035884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47D5-3D57-42A1-B0B4-F3D2B1AE53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89B2A7-E89A-4F17-9675-BE62F16E03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37ADD2-A55C-4A5B-805B-9CB3579092A4}"/>
              </a:ext>
            </a:extLst>
          </p:cNvPr>
          <p:cNvSpPr>
            <a:spLocks noGrp="1"/>
          </p:cNvSpPr>
          <p:nvPr>
            <p:ph type="dt" sz="half" idx="10"/>
          </p:nvPr>
        </p:nvSpPr>
        <p:spPr/>
        <p:txBody>
          <a:bodyPr/>
          <a:lstStyle/>
          <a:p>
            <a:fld id="{3DDA0C17-EF87-46CC-8D98-734EE3B24DB2}" type="datetime1">
              <a:rPr lang="en-US" smtClean="0"/>
              <a:t>1/11/2022</a:t>
            </a:fld>
            <a:endParaRPr lang="en-US"/>
          </a:p>
        </p:txBody>
      </p:sp>
      <p:sp>
        <p:nvSpPr>
          <p:cNvPr id="5" name="Footer Placeholder 4">
            <a:extLst>
              <a:ext uri="{FF2B5EF4-FFF2-40B4-BE49-F238E27FC236}">
                <a16:creationId xmlns:a16="http://schemas.microsoft.com/office/drawing/2014/main" id="{B65E7ACD-4B8D-4B19-A87F-663FE1348470}"/>
              </a:ext>
            </a:extLst>
          </p:cNvPr>
          <p:cNvSpPr>
            <a:spLocks noGrp="1"/>
          </p:cNvSpPr>
          <p:nvPr>
            <p:ph type="ftr" sz="quarter" idx="11"/>
          </p:nvPr>
        </p:nvSpPr>
        <p:spPr/>
        <p:txBody>
          <a:bodyPr/>
          <a:lstStyle/>
          <a:p>
            <a:r>
              <a:rPr lang="en-US"/>
              <a:t>Yodit G.</a:t>
            </a:r>
          </a:p>
        </p:txBody>
      </p:sp>
      <p:sp>
        <p:nvSpPr>
          <p:cNvPr id="6" name="Slide Number Placeholder 5">
            <a:extLst>
              <a:ext uri="{FF2B5EF4-FFF2-40B4-BE49-F238E27FC236}">
                <a16:creationId xmlns:a16="http://schemas.microsoft.com/office/drawing/2014/main" id="{52D35F9A-AF75-4869-96DD-EAC4B91FFB02}"/>
              </a:ext>
            </a:extLst>
          </p:cNvPr>
          <p:cNvSpPr>
            <a:spLocks noGrp="1"/>
          </p:cNvSpPr>
          <p:nvPr>
            <p:ph type="sldNum" sz="quarter" idx="12"/>
          </p:nvPr>
        </p:nvSpPr>
        <p:spPr/>
        <p:txBody>
          <a:bodyPr/>
          <a:lstStyle/>
          <a:p>
            <a:fld id="{39C09382-69C8-4965-895D-01B0DD81036C}" type="slidenum">
              <a:rPr lang="en-US" smtClean="0"/>
              <a:t>‹#›</a:t>
            </a:fld>
            <a:endParaRPr lang="en-US"/>
          </a:p>
        </p:txBody>
      </p:sp>
    </p:spTree>
    <p:extLst>
      <p:ext uri="{BB962C8B-B14F-4D97-AF65-F5344CB8AC3E}">
        <p14:creationId xmlns:p14="http://schemas.microsoft.com/office/powerpoint/2010/main" val="1391026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8BFF19-EA2E-4CA5-804B-B3CA10BF5810}"/>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68F7CE-0BE4-4463-8195-7AFC6FC7C2E9}"/>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BEB6F-628A-43DE-BAC4-6DF8689CD397}"/>
              </a:ext>
            </a:extLst>
          </p:cNvPr>
          <p:cNvSpPr>
            <a:spLocks noGrp="1"/>
          </p:cNvSpPr>
          <p:nvPr>
            <p:ph type="dt" sz="half" idx="10"/>
          </p:nvPr>
        </p:nvSpPr>
        <p:spPr/>
        <p:txBody>
          <a:bodyPr/>
          <a:lstStyle/>
          <a:p>
            <a:fld id="{6094B8EC-3DE8-4A8B-8695-53081CCDA2DB}" type="datetime1">
              <a:rPr lang="en-US" smtClean="0"/>
              <a:t>1/11/2022</a:t>
            </a:fld>
            <a:endParaRPr lang="en-US"/>
          </a:p>
        </p:txBody>
      </p:sp>
      <p:sp>
        <p:nvSpPr>
          <p:cNvPr id="5" name="Footer Placeholder 4">
            <a:extLst>
              <a:ext uri="{FF2B5EF4-FFF2-40B4-BE49-F238E27FC236}">
                <a16:creationId xmlns:a16="http://schemas.microsoft.com/office/drawing/2014/main" id="{EA36912D-43F5-4750-BD8F-856F7DDE0435}"/>
              </a:ext>
            </a:extLst>
          </p:cNvPr>
          <p:cNvSpPr>
            <a:spLocks noGrp="1"/>
          </p:cNvSpPr>
          <p:nvPr>
            <p:ph type="ftr" sz="quarter" idx="11"/>
          </p:nvPr>
        </p:nvSpPr>
        <p:spPr/>
        <p:txBody>
          <a:bodyPr/>
          <a:lstStyle/>
          <a:p>
            <a:r>
              <a:rPr lang="en-US"/>
              <a:t>Yodit G.</a:t>
            </a:r>
          </a:p>
        </p:txBody>
      </p:sp>
      <p:sp>
        <p:nvSpPr>
          <p:cNvPr id="6" name="Slide Number Placeholder 5">
            <a:extLst>
              <a:ext uri="{FF2B5EF4-FFF2-40B4-BE49-F238E27FC236}">
                <a16:creationId xmlns:a16="http://schemas.microsoft.com/office/drawing/2014/main" id="{13C3EB32-8433-41BF-B045-1FBAD7162E9C}"/>
              </a:ext>
            </a:extLst>
          </p:cNvPr>
          <p:cNvSpPr>
            <a:spLocks noGrp="1"/>
          </p:cNvSpPr>
          <p:nvPr>
            <p:ph type="sldNum" sz="quarter" idx="12"/>
          </p:nvPr>
        </p:nvSpPr>
        <p:spPr/>
        <p:txBody>
          <a:bodyPr/>
          <a:lstStyle/>
          <a:p>
            <a:fld id="{39C09382-69C8-4965-895D-01B0DD81036C}" type="slidenum">
              <a:rPr lang="en-US" smtClean="0"/>
              <a:t>‹#›</a:t>
            </a:fld>
            <a:endParaRPr lang="en-US"/>
          </a:p>
        </p:txBody>
      </p:sp>
    </p:spTree>
    <p:extLst>
      <p:ext uri="{BB962C8B-B14F-4D97-AF65-F5344CB8AC3E}">
        <p14:creationId xmlns:p14="http://schemas.microsoft.com/office/powerpoint/2010/main" val="3965555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3856-C821-4F19-AF45-7EEFF2883A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82E5A6-5CF9-4597-9C73-4D5BE74EE715}"/>
              </a:ext>
            </a:extLst>
          </p:cNvPr>
          <p:cNvSpPr>
            <a:spLocks noGrp="1"/>
          </p:cNvSpPr>
          <p:nvPr>
            <p:ph type="dt" sz="half" idx="10"/>
          </p:nvPr>
        </p:nvSpPr>
        <p:spPr/>
        <p:txBody>
          <a:bodyPr/>
          <a:lstStyle/>
          <a:p>
            <a:fld id="{1885EE62-F2A5-4535-BD1D-495F3FC3E0DE}" type="datetime1">
              <a:rPr lang="en-US" smtClean="0"/>
              <a:t>1/11/2022</a:t>
            </a:fld>
            <a:endParaRPr lang="en-US" dirty="0"/>
          </a:p>
        </p:txBody>
      </p:sp>
      <p:sp>
        <p:nvSpPr>
          <p:cNvPr id="4" name="Footer Placeholder 3">
            <a:extLst>
              <a:ext uri="{FF2B5EF4-FFF2-40B4-BE49-F238E27FC236}">
                <a16:creationId xmlns:a16="http://schemas.microsoft.com/office/drawing/2014/main" id="{28DD91FB-AEB9-451C-B2F7-EA606AC48FE4}"/>
              </a:ext>
            </a:extLst>
          </p:cNvPr>
          <p:cNvSpPr>
            <a:spLocks noGrp="1"/>
          </p:cNvSpPr>
          <p:nvPr>
            <p:ph type="ftr" sz="quarter" idx="11"/>
          </p:nvPr>
        </p:nvSpPr>
        <p:spPr/>
        <p:txBody>
          <a:bodyPr/>
          <a:lstStyle/>
          <a:p>
            <a:r>
              <a:rPr lang="en-US"/>
              <a:t>Yodit G.</a:t>
            </a:r>
            <a:endParaRPr lang="en-US" dirty="0"/>
          </a:p>
        </p:txBody>
      </p:sp>
      <p:sp>
        <p:nvSpPr>
          <p:cNvPr id="5" name="Slide Number Placeholder 4">
            <a:extLst>
              <a:ext uri="{FF2B5EF4-FFF2-40B4-BE49-F238E27FC236}">
                <a16:creationId xmlns:a16="http://schemas.microsoft.com/office/drawing/2014/main" id="{D900C18F-612E-4CA4-B165-BF0A962FC52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5161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21A70-2B14-4D69-AC01-E7DDD013EE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2DBD03-3259-40CD-916B-F2B54EC12B66}"/>
              </a:ext>
            </a:extLst>
          </p:cNvPr>
          <p:cNvSpPr>
            <a:spLocks noGrp="1"/>
          </p:cNvSpPr>
          <p:nvPr>
            <p:ph type="dt" sz="half" idx="10"/>
          </p:nvPr>
        </p:nvSpPr>
        <p:spPr/>
        <p:txBody>
          <a:bodyPr/>
          <a:lstStyle/>
          <a:p>
            <a:fld id="{A4E68E22-21B0-4224-A9B0-D8BD538B9825}" type="datetime1">
              <a:rPr lang="en-US" smtClean="0"/>
              <a:t>1/11/2022</a:t>
            </a:fld>
            <a:endParaRPr lang="en-US" dirty="0"/>
          </a:p>
        </p:txBody>
      </p:sp>
      <p:sp>
        <p:nvSpPr>
          <p:cNvPr id="4" name="Footer Placeholder 3">
            <a:extLst>
              <a:ext uri="{FF2B5EF4-FFF2-40B4-BE49-F238E27FC236}">
                <a16:creationId xmlns:a16="http://schemas.microsoft.com/office/drawing/2014/main" id="{CA90995B-31AD-48C1-981B-458A2D6CB1BC}"/>
              </a:ext>
            </a:extLst>
          </p:cNvPr>
          <p:cNvSpPr>
            <a:spLocks noGrp="1"/>
          </p:cNvSpPr>
          <p:nvPr>
            <p:ph type="ftr" sz="quarter" idx="11"/>
          </p:nvPr>
        </p:nvSpPr>
        <p:spPr/>
        <p:txBody>
          <a:bodyPr/>
          <a:lstStyle/>
          <a:p>
            <a:r>
              <a:rPr lang="en-US"/>
              <a:t>Yodit G.</a:t>
            </a:r>
            <a:endParaRPr lang="en-US" dirty="0"/>
          </a:p>
        </p:txBody>
      </p:sp>
      <p:sp>
        <p:nvSpPr>
          <p:cNvPr id="5" name="Slide Number Placeholder 4">
            <a:extLst>
              <a:ext uri="{FF2B5EF4-FFF2-40B4-BE49-F238E27FC236}">
                <a16:creationId xmlns:a16="http://schemas.microsoft.com/office/drawing/2014/main" id="{842CFD15-B28E-437A-84CD-2E68A8F953F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4655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2382"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90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663440"/>
            <a:ext cx="7543800" cy="1143000"/>
          </a:xfrm>
        </p:spPr>
        <p:txBody>
          <a:bodyPr lIns="91440" rIns="91440" anchor="t" anchorCtr="0">
            <a:normAutofit/>
          </a:bodyPr>
          <a:lstStyle>
            <a:lvl1pPr marL="0" indent="0">
              <a:buNone/>
              <a:defRPr sz="1800" cap="all" spc="150" baseline="0">
                <a:solidFill>
                  <a:schemeClr val="tx1"/>
                </a:solidFill>
                <a:latin typeface="+mn-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905744" y="4485132"/>
            <a:ext cx="7406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DB4509F6-4710-4265-B7E3-CC564E144024}" type="datetime1">
              <a:rPr lang="en-US" smtClean="0"/>
              <a:t>1/11/2022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Yodit G.</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2120900"/>
            <a:ext cx="3479802"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58" y="2120900"/>
            <a:ext cx="3479802"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3E7AA59D-C077-49A7-913E-E4DF1AD08800}" type="datetime1">
              <a:rPr lang="en-US" smtClean="0"/>
              <a:t>1/11/2022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Yodit G.</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2057400"/>
            <a:ext cx="3479802" cy="736282"/>
          </a:xfrm>
        </p:spPr>
        <p:txBody>
          <a:bodyPr lIns="91440" rIns="91440" anchor="ctr">
            <a:normAutofit/>
          </a:bodyPr>
          <a:lstStyle>
            <a:lvl1pPr marL="0" indent="0">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2958275"/>
            <a:ext cx="3479802"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6958" y="2057400"/>
            <a:ext cx="3479802" cy="736282"/>
          </a:xfrm>
        </p:spPr>
        <p:txBody>
          <a:bodyPr lIns="91440" rIns="91440" anchor="ctr">
            <a:normAutofit/>
          </a:bodyPr>
          <a:lstStyle>
            <a:lvl1pPr marL="0" indent="0">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6958" y="2958274"/>
            <a:ext cx="3479802"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16454552-B242-4A35-BDFF-A2E989C570BB}" type="datetime1">
              <a:rPr lang="en-US" smtClean="0"/>
              <a:t>1/11/2022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Yodit G.</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0586B6B6-CE67-4A85-9F95-4EA04DA0F5D8}" type="datetime1">
              <a:rPr lang="en-US" smtClean="0"/>
              <a:t>1/11/2022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Yodit G.</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2382"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B0C9A57-4D66-44C4-9479-2A3C07693673}" type="datetime1">
              <a:rPr lang="en-US" smtClean="0"/>
              <a:t>1/11/2022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Yodit G.</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2382"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2108202"/>
            <a:ext cx="75438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63819" y="6446839"/>
            <a:ext cx="1938638" cy="365125"/>
          </a:xfrm>
          <a:prstGeom prst="rect">
            <a:avLst/>
          </a:prstGeom>
        </p:spPr>
        <p:txBody>
          <a:bodyPr vert="horz" lIns="91440" tIns="45720" rIns="91440" bIns="45720" rtlCol="0" anchor="ctr"/>
          <a:lstStyle>
            <a:lvl1pPr algn="r">
              <a:defRPr sz="600">
                <a:solidFill>
                  <a:srgbClr val="FFFFFF"/>
                </a:solidFill>
              </a:defRPr>
            </a:lvl1pPr>
          </a:lstStyle>
          <a:p>
            <a:fld id="{D85001EE-8C8F-4407-ADF2-DDE94F7B250A}" type="datetime1">
              <a:rPr lang="en-US" smtClean="0"/>
              <a:t>1/11/2022</a:t>
            </a:fld>
            <a:endParaRPr lang="en-US" dirty="0"/>
          </a:p>
        </p:txBody>
      </p:sp>
      <p:sp>
        <p:nvSpPr>
          <p:cNvPr id="5" name="Footer Placeholder 4"/>
          <p:cNvSpPr>
            <a:spLocks noGrp="1"/>
          </p:cNvSpPr>
          <p:nvPr>
            <p:ph type="ftr" sz="quarter" idx="3"/>
          </p:nvPr>
        </p:nvSpPr>
        <p:spPr>
          <a:xfrm>
            <a:off x="822959" y="6446839"/>
            <a:ext cx="5113697" cy="365125"/>
          </a:xfrm>
          <a:prstGeom prst="rect">
            <a:avLst/>
          </a:prstGeom>
        </p:spPr>
        <p:txBody>
          <a:bodyPr vert="horz" lIns="91440" tIns="45720" rIns="91440" bIns="45720" rtlCol="0" anchor="ctr"/>
          <a:lstStyle>
            <a:lvl1pPr algn="l">
              <a:defRPr sz="600" cap="all" baseline="0">
                <a:solidFill>
                  <a:srgbClr val="FFFFFF"/>
                </a:solidFill>
              </a:defRPr>
            </a:lvl1pPr>
          </a:lstStyle>
          <a:p>
            <a:r>
              <a:rPr lang="en-US"/>
              <a:t>Yodit G.</a:t>
            </a:r>
            <a:endParaRPr lang="en-US" dirty="0"/>
          </a:p>
        </p:txBody>
      </p:sp>
      <p:sp>
        <p:nvSpPr>
          <p:cNvPr id="6" name="Slide Number Placeholder 5"/>
          <p:cNvSpPr>
            <a:spLocks noGrp="1"/>
          </p:cNvSpPr>
          <p:nvPr>
            <p:ph type="sldNum" sz="quarter" idx="4"/>
          </p:nvPr>
        </p:nvSpPr>
        <p:spPr>
          <a:xfrm>
            <a:off x="8245186" y="6446839"/>
            <a:ext cx="585008" cy="365125"/>
          </a:xfrm>
          <a:prstGeom prst="rect">
            <a:avLst/>
          </a:prstGeom>
        </p:spPr>
        <p:txBody>
          <a:bodyPr vert="horz" lIns="91440" tIns="45720" rIns="91440" bIns="45720" rtlCol="0" anchor="ctr"/>
          <a:lstStyle>
            <a:lvl1pPr algn="l">
              <a:defRPr sz="6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895149" y="1897380"/>
            <a:ext cx="74752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2" r:id="rId3"/>
    <p:sldLayoutId id="2147483683" r:id="rId4"/>
    <p:sldLayoutId id="2147483663" r:id="rId5"/>
    <p:sldLayoutId id="2147483664" r:id="rId6"/>
    <p:sldLayoutId id="2147483665" r:id="rId7"/>
    <p:sldLayoutId id="2147483666" r:id="rId8"/>
    <p:sldLayoutId id="2147483667" r:id="rId9"/>
    <p:sldLayoutId id="2147483668" r:id="rId10"/>
    <p:sldLayoutId id="2147483669" r:id="rId11"/>
  </p:sldLayoutIdLst>
  <p:hf hdr="0" ftr="0"/>
  <p:txStyles>
    <p:titleStyle>
      <a:lvl1pPr algn="l" defTabSz="685800"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36" indent="-137160" algn="l" defTabSz="685800"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96" indent="-137160" algn="l" defTabSz="685800"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56" indent="-137160" algn="l" defTabSz="685800"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516" indent="-137160" algn="l" defTabSz="685800"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0269DE-2667-4155-9E32-A15E44D95577}"/>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B83FA7-CD00-4ED8-B0E9-55CBD7B16AA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74022A-F87B-4FE4-A142-9B73612709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D2AFA-49AB-49E2-9C4A-20E219605875}" type="datetime1">
              <a:rPr lang="en-US" smtClean="0"/>
              <a:t>1/11/2022</a:t>
            </a:fld>
            <a:endParaRPr lang="en-US"/>
          </a:p>
        </p:txBody>
      </p:sp>
      <p:sp>
        <p:nvSpPr>
          <p:cNvPr id="5" name="Footer Placeholder 4">
            <a:extLst>
              <a:ext uri="{FF2B5EF4-FFF2-40B4-BE49-F238E27FC236}">
                <a16:creationId xmlns:a16="http://schemas.microsoft.com/office/drawing/2014/main" id="{D98A37DA-61F7-42B0-AD25-DB0B6B2DD5C1}"/>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Yodit G.</a:t>
            </a:r>
          </a:p>
        </p:txBody>
      </p:sp>
      <p:sp>
        <p:nvSpPr>
          <p:cNvPr id="6" name="Slide Number Placeholder 5">
            <a:extLst>
              <a:ext uri="{FF2B5EF4-FFF2-40B4-BE49-F238E27FC236}">
                <a16:creationId xmlns:a16="http://schemas.microsoft.com/office/drawing/2014/main" id="{934F9E75-A5B1-41B9-89F3-1EB004556DFA}"/>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09382-69C8-4965-895D-01B0DD81036C}" type="slidenum">
              <a:rPr lang="en-US" smtClean="0"/>
              <a:t>‹#›</a:t>
            </a:fld>
            <a:endParaRPr lang="en-US"/>
          </a:p>
        </p:txBody>
      </p:sp>
    </p:spTree>
    <p:extLst>
      <p:ext uri="{BB962C8B-B14F-4D97-AF65-F5344CB8AC3E}">
        <p14:creationId xmlns:p14="http://schemas.microsoft.com/office/powerpoint/2010/main" val="152376036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5.jpeg"/><Relationship Id="rId4" Type="http://schemas.openxmlformats.org/officeDocument/2006/relationships/notesSlide" Target="../notesSlides/notesSlide2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2781" y="857250"/>
            <a:ext cx="8155695" cy="4587586"/>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092563" y="1963675"/>
            <a:ext cx="2410730" cy="2176271"/>
          </a:xfrm>
        </p:spPr>
        <p:txBody>
          <a:bodyPr anchor="b">
            <a:normAutofit/>
          </a:bodyPr>
          <a:lstStyle/>
          <a:p>
            <a:r>
              <a:rPr lang="en-US" sz="2850" b="1" dirty="0">
                <a:solidFill>
                  <a:schemeClr val="bg1"/>
                </a:solidFill>
              </a:rPr>
              <a:t>Object Oriented System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095813" y="4313682"/>
            <a:ext cx="2404230" cy="580640"/>
          </a:xfrm>
        </p:spPr>
        <p:txBody>
          <a:bodyPr anchor="t">
            <a:normAutofit/>
          </a:bodyPr>
          <a:lstStyle/>
          <a:p>
            <a:pPr>
              <a:lnSpc>
                <a:spcPct val="100000"/>
              </a:lnSpc>
            </a:pPr>
            <a:r>
              <a:rPr lang="en-US" sz="1200" b="1" dirty="0">
                <a:solidFill>
                  <a:schemeClr val="bg1"/>
                </a:solidFill>
              </a:rPr>
              <a:t>Chapter 6</a:t>
            </a:r>
          </a:p>
        </p:txBody>
      </p:sp>
      <p:sp>
        <p:nvSpPr>
          <p:cNvPr id="5" name="Date Placeholder 4">
            <a:extLst>
              <a:ext uri="{FF2B5EF4-FFF2-40B4-BE49-F238E27FC236}">
                <a16:creationId xmlns:a16="http://schemas.microsoft.com/office/drawing/2014/main" id="{165EB1BF-EAA6-454F-90AC-A6AFBFAE56BB}"/>
              </a:ext>
            </a:extLst>
          </p:cNvPr>
          <p:cNvSpPr>
            <a:spLocks noGrp="1"/>
          </p:cNvSpPr>
          <p:nvPr>
            <p:ph type="dt" sz="half" idx="10"/>
          </p:nvPr>
        </p:nvSpPr>
        <p:spPr/>
        <p:txBody>
          <a:bodyPr/>
          <a:lstStyle/>
          <a:p>
            <a:fld id="{7140FE8A-89EF-4654-8F67-00F80B1826EA}" type="datetime1">
              <a:rPr lang="en-US" smtClean="0"/>
              <a:t>1/11/2022</a:t>
            </a:fld>
            <a:endParaRPr lang="en-US" dirty="0"/>
          </a:p>
        </p:txBody>
      </p:sp>
      <p:sp>
        <p:nvSpPr>
          <p:cNvPr id="6" name="Slide Number Placeholder 5">
            <a:extLst>
              <a:ext uri="{FF2B5EF4-FFF2-40B4-BE49-F238E27FC236}">
                <a16:creationId xmlns:a16="http://schemas.microsoft.com/office/drawing/2014/main" id="{3DC10550-BED7-4861-915F-3FD918EEDAB5}"/>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121E-8F93-436B-9BFD-A8E8F81F5631}"/>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1C7478D0-7A2E-43E5-BFDC-76A36D23CDDB}"/>
              </a:ext>
            </a:extLst>
          </p:cNvPr>
          <p:cNvSpPr>
            <a:spLocks noGrp="1"/>
          </p:cNvSpPr>
          <p:nvPr>
            <p:ph idx="1"/>
          </p:nvPr>
        </p:nvSpPr>
        <p:spPr/>
        <p:txBody>
          <a:bodyPr/>
          <a:lstStyle/>
          <a:p>
            <a:pPr algn="just">
              <a:lnSpc>
                <a:spcPct val="150000"/>
              </a:lnSpc>
              <a:buFont typeface="Wingdings" panose="05000000000000000000" pitchFamily="2" charset="2"/>
              <a:buChar char="q"/>
            </a:pPr>
            <a:r>
              <a:rPr lang="en-US" sz="1500" dirty="0">
                <a:latin typeface="Times New Roman" pitchFamily="18" charset="0"/>
                <a:cs typeface="Times New Roman" pitchFamily="18" charset="0"/>
              </a:rPr>
              <a:t>Why do we model? </a:t>
            </a:r>
          </a:p>
          <a:p>
            <a:pPr lvl="1">
              <a:lnSpc>
                <a:spcPct val="150000"/>
              </a:lnSpc>
              <a:buFont typeface="Arial" panose="020B0604020202020204" pitchFamily="34" charset="0"/>
              <a:buChar char="•"/>
            </a:pPr>
            <a:r>
              <a:rPr lang="en-US" sz="1500" dirty="0">
                <a:latin typeface="Times New Roman" pitchFamily="18" charset="0"/>
                <a:cs typeface="Times New Roman" pitchFamily="18" charset="0"/>
              </a:rPr>
              <a:t>Helps us to visualize a system as we want it to be. </a:t>
            </a:r>
          </a:p>
          <a:p>
            <a:pPr lvl="1">
              <a:lnSpc>
                <a:spcPct val="150000"/>
              </a:lnSpc>
              <a:buFont typeface="Arial" panose="020B0604020202020204" pitchFamily="34" charset="0"/>
              <a:buChar char="•"/>
            </a:pPr>
            <a:r>
              <a:rPr lang="en-US" sz="1500" dirty="0">
                <a:latin typeface="Times New Roman" pitchFamily="18" charset="0"/>
                <a:cs typeface="Times New Roman" pitchFamily="18" charset="0"/>
              </a:rPr>
              <a:t>Permits us to specify the structure or behavior of a system. </a:t>
            </a:r>
          </a:p>
          <a:p>
            <a:pPr lvl="1">
              <a:lnSpc>
                <a:spcPct val="150000"/>
              </a:lnSpc>
              <a:buFont typeface="Arial" panose="020B0604020202020204" pitchFamily="34" charset="0"/>
              <a:buChar char="•"/>
            </a:pPr>
            <a:r>
              <a:rPr lang="en-US" sz="1500" dirty="0">
                <a:latin typeface="Times New Roman" pitchFamily="18" charset="0"/>
                <a:cs typeface="Times New Roman" pitchFamily="18" charset="0"/>
              </a:rPr>
              <a:t>Gives us a template that guides us in constructing a system. </a:t>
            </a:r>
          </a:p>
          <a:p>
            <a:pPr lvl="1">
              <a:lnSpc>
                <a:spcPct val="150000"/>
              </a:lnSpc>
              <a:buFont typeface="Arial" panose="020B0604020202020204" pitchFamily="34" charset="0"/>
              <a:buChar char="•"/>
            </a:pPr>
            <a:r>
              <a:rPr lang="en-US" sz="1500" dirty="0">
                <a:latin typeface="Times New Roman" pitchFamily="18" charset="0"/>
                <a:cs typeface="Times New Roman" pitchFamily="18" charset="0"/>
              </a:rPr>
              <a:t>To document decisions we have made </a:t>
            </a:r>
          </a:p>
          <a:p>
            <a:pPr algn="just">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9C8A76C5-7328-423A-9BC3-5FB7612FCEB2}"/>
              </a:ext>
            </a:extLst>
          </p:cNvPr>
          <p:cNvSpPr>
            <a:spLocks noGrp="1"/>
          </p:cNvSpPr>
          <p:nvPr>
            <p:ph type="dt" sz="half" idx="10"/>
          </p:nvPr>
        </p:nvSpPr>
        <p:spPr/>
        <p:txBody>
          <a:bodyPr/>
          <a:lstStyle/>
          <a:p>
            <a:fld id="{8ACF2B35-B9EA-4B66-A164-7474700C2421}" type="datetime1">
              <a:rPr lang="en-US" smtClean="0"/>
              <a:t>1/11/2022</a:t>
            </a:fld>
            <a:endParaRPr lang="en-US" dirty="0"/>
          </a:p>
        </p:txBody>
      </p:sp>
      <p:sp>
        <p:nvSpPr>
          <p:cNvPr id="5" name="Slide Number Placeholder 4">
            <a:extLst>
              <a:ext uri="{FF2B5EF4-FFF2-40B4-BE49-F238E27FC236}">
                <a16:creationId xmlns:a16="http://schemas.microsoft.com/office/drawing/2014/main" id="{E56C5789-441B-4CF3-A1A2-794326FF1003}"/>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3112138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121E-8F93-436B-9BFD-A8E8F81F5631}"/>
              </a:ext>
            </a:extLst>
          </p:cNvPr>
          <p:cNvSpPr>
            <a:spLocks noGrp="1"/>
          </p:cNvSpPr>
          <p:nvPr>
            <p:ph type="title"/>
          </p:nvPr>
        </p:nvSpPr>
        <p:spPr/>
        <p:txBody>
          <a:bodyPr/>
          <a:lstStyle/>
          <a:p>
            <a:r>
              <a:rPr lang="en-US" sz="3600" b="1" dirty="0">
                <a:latin typeface="Times New Roman" pitchFamily="18" charset="0"/>
                <a:cs typeface="Times New Roman" pitchFamily="18" charset="0"/>
              </a:rPr>
              <a:t>Principles of Modeling</a:t>
            </a:r>
            <a:endParaRPr lang="en-US" dirty="0"/>
          </a:p>
        </p:txBody>
      </p:sp>
      <p:sp>
        <p:nvSpPr>
          <p:cNvPr id="3" name="Content Placeholder 2">
            <a:extLst>
              <a:ext uri="{FF2B5EF4-FFF2-40B4-BE49-F238E27FC236}">
                <a16:creationId xmlns:a16="http://schemas.microsoft.com/office/drawing/2014/main" id="{1C7478D0-7A2E-43E5-BFDC-76A36D23CDDB}"/>
              </a:ext>
            </a:extLst>
          </p:cNvPr>
          <p:cNvSpPr>
            <a:spLocks noGrp="1"/>
          </p:cNvSpPr>
          <p:nvPr>
            <p:ph idx="1"/>
          </p:nvPr>
        </p:nvSpPr>
        <p:spPr/>
        <p:txBody>
          <a:bodyPr>
            <a:normAutofit lnSpcReduction="10000"/>
          </a:bodyPr>
          <a:lstStyle/>
          <a:p>
            <a:pPr algn="just">
              <a:buFont typeface="Wingdings" panose="05000000000000000000" pitchFamily="2" charset="2"/>
              <a:buChar char="q"/>
            </a:pPr>
            <a:r>
              <a:rPr lang="en-US" sz="1500" dirty="0">
                <a:solidFill>
                  <a:srgbClr val="333333"/>
                </a:solidFill>
                <a:latin typeface="Helvetica Neue"/>
              </a:rPr>
              <a:t>The choice of what models to create has a profound influence on how a problem is attacked and how a solution is shaped.</a:t>
            </a:r>
          </a:p>
          <a:p>
            <a:pPr lvl="1" algn="just">
              <a:buFont typeface="Arial" panose="020B0604020202020204" pitchFamily="34" charset="0"/>
              <a:buChar char="•"/>
            </a:pPr>
            <a:r>
              <a:rPr lang="en-US" sz="1350" dirty="0">
                <a:solidFill>
                  <a:srgbClr val="333333"/>
                </a:solidFill>
                <a:latin typeface="Helvetica Neue"/>
              </a:rPr>
              <a:t>Choose your models well. The right models will highlight the most nasty development problems. Wrong models will mislead you, causing you to focus on irrelevant issues.</a:t>
            </a:r>
          </a:p>
          <a:p>
            <a:pPr algn="just">
              <a:buFont typeface="Wingdings" panose="05000000000000000000" pitchFamily="2" charset="2"/>
              <a:buChar char="q"/>
            </a:pPr>
            <a:r>
              <a:rPr lang="en-US" b="0" i="0" dirty="0">
                <a:solidFill>
                  <a:srgbClr val="333333"/>
                </a:solidFill>
                <a:effectLst/>
                <a:latin typeface="Helvetica Neue"/>
              </a:rPr>
              <a:t>Every model may be expressed at different levels of precision.</a:t>
            </a:r>
          </a:p>
          <a:p>
            <a:pPr lvl="1" algn="just">
              <a:buFont typeface="Arial" panose="020B0604020202020204" pitchFamily="34" charset="0"/>
              <a:buChar char="•"/>
            </a:pPr>
            <a:r>
              <a:rPr lang="en-US" b="0" i="0" dirty="0">
                <a:solidFill>
                  <a:srgbClr val="333333"/>
                </a:solidFill>
                <a:effectLst/>
                <a:latin typeface="Helvetica Neue"/>
              </a:rPr>
              <a:t>Sometimes, a quick and simple executable model of the user interface is exactly what you need. At other times, you have to get down to complex details such as cross-system interfaces or networking issues etc.</a:t>
            </a:r>
          </a:p>
          <a:p>
            <a:pPr lvl="1" algn="just">
              <a:buFont typeface="Arial" panose="020B0604020202020204" pitchFamily="34" charset="0"/>
              <a:buChar char="•"/>
            </a:pPr>
            <a:r>
              <a:rPr lang="en-US" b="0" i="0" dirty="0">
                <a:solidFill>
                  <a:srgbClr val="333333"/>
                </a:solidFill>
                <a:effectLst/>
                <a:latin typeface="Helvetica Neue"/>
              </a:rPr>
              <a:t>In any case, the best kinds of models are those that let you choose your degree of detail, depending on who is viewing it. An analyst or an end user will want to focus on issues of what and a developer will want to focus on issues of how.</a:t>
            </a:r>
            <a:endParaRPr lang="en-US" dirty="0"/>
          </a:p>
        </p:txBody>
      </p:sp>
      <p:sp>
        <p:nvSpPr>
          <p:cNvPr id="4" name="Date Placeholder 3">
            <a:extLst>
              <a:ext uri="{FF2B5EF4-FFF2-40B4-BE49-F238E27FC236}">
                <a16:creationId xmlns:a16="http://schemas.microsoft.com/office/drawing/2014/main" id="{AE6EB04E-D629-4396-8DF5-8CE1BD370AEE}"/>
              </a:ext>
            </a:extLst>
          </p:cNvPr>
          <p:cNvSpPr>
            <a:spLocks noGrp="1"/>
          </p:cNvSpPr>
          <p:nvPr>
            <p:ph type="dt" sz="half" idx="10"/>
          </p:nvPr>
        </p:nvSpPr>
        <p:spPr/>
        <p:txBody>
          <a:bodyPr/>
          <a:lstStyle/>
          <a:p>
            <a:fld id="{55EB60F2-D2EE-4778-9302-DC4A0121B428}" type="datetime1">
              <a:rPr lang="en-US" smtClean="0"/>
              <a:t>1/11/2022</a:t>
            </a:fld>
            <a:endParaRPr lang="en-US" dirty="0"/>
          </a:p>
        </p:txBody>
      </p:sp>
      <p:sp>
        <p:nvSpPr>
          <p:cNvPr id="5" name="Slide Number Placeholder 4">
            <a:extLst>
              <a:ext uri="{FF2B5EF4-FFF2-40B4-BE49-F238E27FC236}">
                <a16:creationId xmlns:a16="http://schemas.microsoft.com/office/drawing/2014/main" id="{93E93220-2044-45F2-8352-344C25A692E9}"/>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647638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121E-8F93-436B-9BFD-A8E8F81F5631}"/>
              </a:ext>
            </a:extLst>
          </p:cNvPr>
          <p:cNvSpPr>
            <a:spLocks noGrp="1"/>
          </p:cNvSpPr>
          <p:nvPr>
            <p:ph type="title"/>
          </p:nvPr>
        </p:nvSpPr>
        <p:spPr/>
        <p:txBody>
          <a:bodyPr/>
          <a:lstStyle/>
          <a:p>
            <a:r>
              <a:rPr lang="en-US" sz="3600" b="1" dirty="0">
                <a:latin typeface="Times New Roman" pitchFamily="18" charset="0"/>
                <a:cs typeface="Times New Roman" pitchFamily="18" charset="0"/>
              </a:rPr>
              <a:t>Principles of Modeling…</a:t>
            </a:r>
            <a:endParaRPr lang="en-US" dirty="0"/>
          </a:p>
        </p:txBody>
      </p:sp>
      <p:sp>
        <p:nvSpPr>
          <p:cNvPr id="3" name="Content Placeholder 2">
            <a:extLst>
              <a:ext uri="{FF2B5EF4-FFF2-40B4-BE49-F238E27FC236}">
                <a16:creationId xmlns:a16="http://schemas.microsoft.com/office/drawing/2014/main" id="{1C7478D0-7A2E-43E5-BFDC-76A36D23CDDB}"/>
              </a:ext>
            </a:extLst>
          </p:cNvPr>
          <p:cNvSpPr>
            <a:spLocks noGrp="1"/>
          </p:cNvSpPr>
          <p:nvPr>
            <p:ph idx="1"/>
          </p:nvPr>
        </p:nvSpPr>
        <p:spPr/>
        <p:txBody>
          <a:bodyPr/>
          <a:lstStyle/>
          <a:p>
            <a:pPr algn="just">
              <a:buFont typeface="Wingdings" panose="05000000000000000000" pitchFamily="2" charset="2"/>
              <a:buChar char="q"/>
            </a:pPr>
            <a:r>
              <a:rPr lang="en-US" sz="1500" dirty="0">
                <a:solidFill>
                  <a:srgbClr val="333333"/>
                </a:solidFill>
                <a:latin typeface="Helvetica Neue"/>
              </a:rPr>
              <a:t>The best models are connected to reality</a:t>
            </a:r>
          </a:p>
          <a:p>
            <a:pPr lvl="1" algn="just">
              <a:buFont typeface="Arial" panose="020B0604020202020204" pitchFamily="34" charset="0"/>
              <a:buChar char="•"/>
            </a:pPr>
            <a:r>
              <a:rPr lang="en-US" sz="1050" dirty="0">
                <a:solidFill>
                  <a:srgbClr val="333333"/>
                </a:solidFill>
                <a:latin typeface="Helvetica Neue"/>
              </a:rPr>
              <a:t>In software, the gap between the analysis model and the system’s design model must be less. Failing to bridge this gap causes the system to diverge over time. In object-oriented systems, it is possible to connect all the nearly independent views of a system into one whole.</a:t>
            </a:r>
          </a:p>
          <a:p>
            <a:pPr algn="just">
              <a:buFont typeface="Wingdings" panose="05000000000000000000" pitchFamily="2" charset="2"/>
              <a:buChar char="q"/>
            </a:pPr>
            <a:r>
              <a:rPr lang="en-US" b="0" i="0" dirty="0">
                <a:solidFill>
                  <a:srgbClr val="333333"/>
                </a:solidFill>
                <a:effectLst/>
                <a:latin typeface="Helvetica Neue"/>
              </a:rPr>
              <a:t>No single model is sufficient. Every non-trivial system is best approached through a small set of nearly independent models.</a:t>
            </a:r>
            <a:endParaRPr lang="en-US" dirty="0">
              <a:solidFill>
                <a:srgbClr val="333333"/>
              </a:solidFill>
              <a:latin typeface="Helvetica Neue"/>
            </a:endParaRPr>
          </a:p>
          <a:p>
            <a:pPr algn="just">
              <a:buFont typeface="Wingdings" panose="05000000000000000000" pitchFamily="2" charset="2"/>
              <a:buChar char="q"/>
            </a:pPr>
            <a:endParaRPr lang="en-US" b="0" i="0" dirty="0">
              <a:solidFill>
                <a:srgbClr val="333333"/>
              </a:solidFill>
              <a:effectLst/>
              <a:latin typeface="Helvetica Neue"/>
            </a:endParaRPr>
          </a:p>
        </p:txBody>
      </p:sp>
      <p:sp>
        <p:nvSpPr>
          <p:cNvPr id="4" name="Date Placeholder 3">
            <a:extLst>
              <a:ext uri="{FF2B5EF4-FFF2-40B4-BE49-F238E27FC236}">
                <a16:creationId xmlns:a16="http://schemas.microsoft.com/office/drawing/2014/main" id="{27E8B30E-81C4-4AA2-8CEE-F35BD1FE226A}"/>
              </a:ext>
            </a:extLst>
          </p:cNvPr>
          <p:cNvSpPr>
            <a:spLocks noGrp="1"/>
          </p:cNvSpPr>
          <p:nvPr>
            <p:ph type="dt" sz="half" idx="10"/>
          </p:nvPr>
        </p:nvSpPr>
        <p:spPr/>
        <p:txBody>
          <a:bodyPr/>
          <a:lstStyle/>
          <a:p>
            <a:fld id="{A4F51C84-E643-4153-AEDA-78CDDD77D8E2}" type="datetime1">
              <a:rPr lang="en-US" smtClean="0"/>
              <a:t>1/11/2022</a:t>
            </a:fld>
            <a:endParaRPr lang="en-US" dirty="0"/>
          </a:p>
        </p:txBody>
      </p:sp>
      <p:sp>
        <p:nvSpPr>
          <p:cNvPr id="5" name="Slide Number Placeholder 4">
            <a:extLst>
              <a:ext uri="{FF2B5EF4-FFF2-40B4-BE49-F238E27FC236}">
                <a16:creationId xmlns:a16="http://schemas.microsoft.com/office/drawing/2014/main" id="{4571C4F8-1D91-466C-8021-B4703C6D14B8}"/>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653173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121E-8F93-436B-9BFD-A8E8F81F5631}"/>
              </a:ext>
            </a:extLst>
          </p:cNvPr>
          <p:cNvSpPr>
            <a:spLocks noGrp="1"/>
          </p:cNvSpPr>
          <p:nvPr>
            <p:ph type="title"/>
          </p:nvPr>
        </p:nvSpPr>
        <p:spPr/>
        <p:txBody>
          <a:bodyPr/>
          <a:lstStyle/>
          <a:p>
            <a:r>
              <a:rPr lang="en-US" sz="3600" b="1" dirty="0">
                <a:latin typeface="Times New Roman" pitchFamily="18" charset="0"/>
                <a:cs typeface="Times New Roman" pitchFamily="18" charset="0"/>
              </a:rPr>
              <a:t>Object oriented modeling</a:t>
            </a:r>
            <a:endParaRPr lang="en-US" dirty="0"/>
          </a:p>
        </p:txBody>
      </p:sp>
      <p:sp>
        <p:nvSpPr>
          <p:cNvPr id="3" name="Content Placeholder 2">
            <a:extLst>
              <a:ext uri="{FF2B5EF4-FFF2-40B4-BE49-F238E27FC236}">
                <a16:creationId xmlns:a16="http://schemas.microsoft.com/office/drawing/2014/main" id="{1C7478D0-7A2E-43E5-BFDC-76A36D23CDDB}"/>
              </a:ext>
            </a:extLst>
          </p:cNvPr>
          <p:cNvSpPr>
            <a:spLocks noGrp="1"/>
          </p:cNvSpPr>
          <p:nvPr>
            <p:ph idx="1"/>
          </p:nvPr>
        </p:nvSpPr>
        <p:spPr/>
        <p:txBody>
          <a:bodyPr>
            <a:normAutofit lnSpcReduction="10000"/>
          </a:bodyPr>
          <a:lstStyle/>
          <a:p>
            <a:pPr algn="just">
              <a:buFont typeface="Wingdings" panose="05000000000000000000" pitchFamily="2" charset="2"/>
              <a:buChar char="q"/>
            </a:pPr>
            <a:r>
              <a:rPr lang="en-US" b="0" i="0" dirty="0">
                <a:solidFill>
                  <a:srgbClr val="424242"/>
                </a:solidFill>
                <a:effectLst/>
                <a:latin typeface="Verdana" panose="020B0604030504040204" pitchFamily="34" charset="0"/>
              </a:rPr>
              <a:t>Object-oriented modeling (OOM) is the construction of objects using a collection of objects that contain stored values of the instance variables found within an object. </a:t>
            </a:r>
          </a:p>
          <a:p>
            <a:pPr algn="just">
              <a:buFont typeface="Wingdings" panose="05000000000000000000" pitchFamily="2" charset="2"/>
              <a:buChar char="q"/>
            </a:pPr>
            <a:r>
              <a:rPr lang="en-US" b="0" i="0" dirty="0">
                <a:solidFill>
                  <a:srgbClr val="424242"/>
                </a:solidFill>
                <a:effectLst/>
                <a:latin typeface="Verdana" panose="020B0604030504040204" pitchFamily="34" charset="0"/>
              </a:rPr>
              <a:t>Unlike models that are record-oriented, object-oriented values are solely objects.</a:t>
            </a:r>
          </a:p>
          <a:p>
            <a:pPr algn="just">
              <a:buFont typeface="Wingdings" panose="05000000000000000000" pitchFamily="2" charset="2"/>
              <a:buChar char="q"/>
            </a:pPr>
            <a:r>
              <a:rPr lang="en-US" b="0" i="0" dirty="0">
                <a:solidFill>
                  <a:srgbClr val="424242"/>
                </a:solidFill>
                <a:effectLst/>
                <a:latin typeface="Verdana" panose="020B0604030504040204" pitchFamily="34" charset="0"/>
              </a:rPr>
              <a:t>The object-oriented modeling approach creates the union of the application and database development and transforms it into a unified data model and language environment.</a:t>
            </a:r>
            <a:endParaRPr lang="en-US" dirty="0">
              <a:solidFill>
                <a:srgbClr val="424242"/>
              </a:solidFill>
              <a:latin typeface="Verdana" panose="020B0604030504040204" pitchFamily="34" charset="0"/>
            </a:endParaRPr>
          </a:p>
          <a:p>
            <a:pPr algn="just">
              <a:buFont typeface="Wingdings" panose="05000000000000000000" pitchFamily="2" charset="2"/>
              <a:buChar char="q"/>
            </a:pPr>
            <a:r>
              <a:rPr lang="en-US" b="0" i="0" dirty="0">
                <a:solidFill>
                  <a:srgbClr val="424242"/>
                </a:solidFill>
                <a:effectLst/>
                <a:latin typeface="Verdana" panose="020B0604030504040204" pitchFamily="34" charset="0"/>
              </a:rPr>
              <a:t>Object-oriented modeling allows for object identification and communication while supporting data abstraction, inheritance and encapsulation</a:t>
            </a:r>
            <a:endParaRPr lang="en-US" b="0" i="0" dirty="0">
              <a:solidFill>
                <a:srgbClr val="333333"/>
              </a:solidFill>
              <a:effectLst/>
              <a:latin typeface="Helvetica Neue"/>
            </a:endParaRPr>
          </a:p>
        </p:txBody>
      </p:sp>
      <p:sp>
        <p:nvSpPr>
          <p:cNvPr id="4" name="Date Placeholder 3">
            <a:extLst>
              <a:ext uri="{FF2B5EF4-FFF2-40B4-BE49-F238E27FC236}">
                <a16:creationId xmlns:a16="http://schemas.microsoft.com/office/drawing/2014/main" id="{F969EA7B-4581-4F7C-A670-714D29737D5B}"/>
              </a:ext>
            </a:extLst>
          </p:cNvPr>
          <p:cNvSpPr>
            <a:spLocks noGrp="1"/>
          </p:cNvSpPr>
          <p:nvPr>
            <p:ph type="dt" sz="half" idx="10"/>
          </p:nvPr>
        </p:nvSpPr>
        <p:spPr/>
        <p:txBody>
          <a:bodyPr/>
          <a:lstStyle/>
          <a:p>
            <a:fld id="{9EB76DC7-E506-4D21-856B-DFF7AAA324BA}" type="datetime1">
              <a:rPr lang="en-US" smtClean="0"/>
              <a:t>1/11/2022</a:t>
            </a:fld>
            <a:endParaRPr lang="en-US" dirty="0"/>
          </a:p>
        </p:txBody>
      </p:sp>
      <p:sp>
        <p:nvSpPr>
          <p:cNvPr id="5" name="Slide Number Placeholder 4">
            <a:extLst>
              <a:ext uri="{FF2B5EF4-FFF2-40B4-BE49-F238E27FC236}">
                <a16:creationId xmlns:a16="http://schemas.microsoft.com/office/drawing/2014/main" id="{7D7D2AE5-B75D-411F-A758-F93F70CFA1ED}"/>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3741965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121E-8F93-436B-9BFD-A8E8F81F5631}"/>
              </a:ext>
            </a:extLst>
          </p:cNvPr>
          <p:cNvSpPr>
            <a:spLocks noGrp="1"/>
          </p:cNvSpPr>
          <p:nvPr>
            <p:ph type="title"/>
          </p:nvPr>
        </p:nvSpPr>
        <p:spPr/>
        <p:txBody>
          <a:bodyPr/>
          <a:lstStyle/>
          <a:p>
            <a:r>
              <a:rPr lang="en-US" sz="3600" b="1" dirty="0">
                <a:latin typeface="Times New Roman" pitchFamily="18" charset="0"/>
                <a:cs typeface="Times New Roman" pitchFamily="18" charset="0"/>
              </a:rPr>
              <a:t>Object oriented modeling…</a:t>
            </a:r>
            <a:endParaRPr lang="en-US" dirty="0"/>
          </a:p>
        </p:txBody>
      </p:sp>
      <p:sp>
        <p:nvSpPr>
          <p:cNvPr id="3" name="Content Placeholder 2">
            <a:extLst>
              <a:ext uri="{FF2B5EF4-FFF2-40B4-BE49-F238E27FC236}">
                <a16:creationId xmlns:a16="http://schemas.microsoft.com/office/drawing/2014/main" id="{1C7478D0-7A2E-43E5-BFDC-76A36D23CDDB}"/>
              </a:ext>
            </a:extLst>
          </p:cNvPr>
          <p:cNvSpPr>
            <a:spLocks noGrp="1"/>
          </p:cNvSpPr>
          <p:nvPr>
            <p:ph idx="1"/>
          </p:nvPr>
        </p:nvSpPr>
        <p:spPr/>
        <p:txBody>
          <a:bodyPr>
            <a:normAutofit lnSpcReduction="10000"/>
          </a:bodyPr>
          <a:lstStyle/>
          <a:p>
            <a:pPr algn="just">
              <a:buFont typeface="Wingdings" panose="05000000000000000000" pitchFamily="2" charset="2"/>
              <a:buChar char="q"/>
            </a:pPr>
            <a:r>
              <a:rPr lang="en-US" b="0" i="0" dirty="0">
                <a:solidFill>
                  <a:srgbClr val="202122"/>
                </a:solidFill>
                <a:effectLst/>
                <a:latin typeface="Arial" panose="020B0604020202020204" pitchFamily="34" charset="0"/>
              </a:rPr>
              <a:t>The software life cycle is typically divided up into stages going from abstract descriptions of the problem to designs then to code and testing and finally to deployment. </a:t>
            </a:r>
          </a:p>
          <a:p>
            <a:pPr algn="just">
              <a:buFont typeface="Wingdings" panose="05000000000000000000" pitchFamily="2" charset="2"/>
              <a:buChar char="q"/>
            </a:pPr>
            <a:r>
              <a:rPr lang="en-US" b="0" i="0" dirty="0">
                <a:solidFill>
                  <a:srgbClr val="202122"/>
                </a:solidFill>
                <a:effectLst/>
                <a:latin typeface="Arial" panose="020B0604020202020204" pitchFamily="34" charset="0"/>
              </a:rPr>
              <a:t>Modeling is done at the beginning of the process. </a:t>
            </a:r>
          </a:p>
          <a:p>
            <a:pPr algn="just">
              <a:buFont typeface="Wingdings" panose="05000000000000000000" pitchFamily="2" charset="2"/>
              <a:buChar char="q"/>
            </a:pPr>
            <a:r>
              <a:rPr lang="en-US" b="0" i="0" dirty="0">
                <a:solidFill>
                  <a:srgbClr val="202122"/>
                </a:solidFill>
                <a:effectLst/>
                <a:latin typeface="Arial" panose="020B0604020202020204" pitchFamily="34" charset="0"/>
              </a:rPr>
              <a:t>The </a:t>
            </a:r>
            <a:r>
              <a:rPr lang="en-US" b="0" i="0" dirty="0">
                <a:solidFill>
                  <a:srgbClr val="FF0000"/>
                </a:solidFill>
                <a:effectLst/>
                <a:latin typeface="Arial" panose="020B0604020202020204" pitchFamily="34" charset="0"/>
              </a:rPr>
              <a:t>reasons to model </a:t>
            </a:r>
            <a:r>
              <a:rPr lang="en-US" b="0" i="0" dirty="0">
                <a:solidFill>
                  <a:srgbClr val="202122"/>
                </a:solidFill>
                <a:effectLst/>
                <a:latin typeface="Arial" panose="020B0604020202020204" pitchFamily="34" charset="0"/>
              </a:rPr>
              <a:t>a system before writing the code are:</a:t>
            </a:r>
          </a:p>
          <a:p>
            <a:pPr lvl="1" algn="just">
              <a:buFont typeface="Arial" panose="020B0604020202020204" pitchFamily="34" charset="0"/>
              <a:buChar char="•"/>
            </a:pPr>
            <a:r>
              <a:rPr lang="en-US" b="1" i="0" dirty="0">
                <a:solidFill>
                  <a:srgbClr val="202122"/>
                </a:solidFill>
                <a:effectLst/>
                <a:latin typeface="Arial" panose="020B0604020202020204" pitchFamily="34" charset="0"/>
              </a:rPr>
              <a:t>Communication: </a:t>
            </a:r>
            <a:r>
              <a:rPr lang="en-US" b="0" i="0" dirty="0">
                <a:solidFill>
                  <a:srgbClr val="202122"/>
                </a:solidFill>
                <a:effectLst/>
                <a:latin typeface="Arial" panose="020B0604020202020204" pitchFamily="34" charset="0"/>
              </a:rPr>
              <a:t>Users typically cannot understand programming language or code. </a:t>
            </a:r>
          </a:p>
          <a:p>
            <a:pPr lvl="2" algn="just">
              <a:buFont typeface="Courier New" panose="02070309020205020404" pitchFamily="49" charset="0"/>
              <a:buChar char="o"/>
            </a:pPr>
            <a:r>
              <a:rPr lang="en-US" b="0" i="0" dirty="0">
                <a:solidFill>
                  <a:srgbClr val="202122"/>
                </a:solidFill>
                <a:effectLst/>
                <a:latin typeface="Arial" panose="020B0604020202020204" pitchFamily="34" charset="0"/>
              </a:rPr>
              <a:t>Model diagrams can be more understandable and can allow users to give developers feedback on the appropriate structure of the system. </a:t>
            </a:r>
          </a:p>
          <a:p>
            <a:pPr lvl="2" algn="just">
              <a:buFont typeface="Courier New" panose="02070309020205020404" pitchFamily="49" charset="0"/>
              <a:buChar char="o"/>
            </a:pPr>
            <a:r>
              <a:rPr lang="en-US" b="0" i="0" dirty="0">
                <a:solidFill>
                  <a:srgbClr val="202122"/>
                </a:solidFill>
                <a:effectLst/>
                <a:latin typeface="Arial" panose="020B0604020202020204" pitchFamily="34" charset="0"/>
              </a:rPr>
              <a:t>A key goal of the Object-Oriented approach is to decrease the "semantic gap" between the system and the real world by using terminology that is the same as the functions that users perform</a:t>
            </a:r>
            <a:endParaRPr lang="en-US" b="1" i="0" dirty="0">
              <a:solidFill>
                <a:srgbClr val="333333"/>
              </a:solidFill>
              <a:effectLst/>
              <a:latin typeface="Helvetica Neue"/>
            </a:endParaRPr>
          </a:p>
        </p:txBody>
      </p:sp>
      <p:sp>
        <p:nvSpPr>
          <p:cNvPr id="4" name="Date Placeholder 3">
            <a:extLst>
              <a:ext uri="{FF2B5EF4-FFF2-40B4-BE49-F238E27FC236}">
                <a16:creationId xmlns:a16="http://schemas.microsoft.com/office/drawing/2014/main" id="{32231294-D2DA-4A82-BD1A-CDB4ACC05326}"/>
              </a:ext>
            </a:extLst>
          </p:cNvPr>
          <p:cNvSpPr>
            <a:spLocks noGrp="1"/>
          </p:cNvSpPr>
          <p:nvPr>
            <p:ph type="dt" sz="half" idx="10"/>
          </p:nvPr>
        </p:nvSpPr>
        <p:spPr/>
        <p:txBody>
          <a:bodyPr/>
          <a:lstStyle/>
          <a:p>
            <a:fld id="{DB1F9A23-34FC-49F8-8EF0-0F2A4A8E0FD0}" type="datetime1">
              <a:rPr lang="en-US" smtClean="0"/>
              <a:t>1/11/2022</a:t>
            </a:fld>
            <a:endParaRPr lang="en-US" dirty="0"/>
          </a:p>
        </p:txBody>
      </p:sp>
      <p:sp>
        <p:nvSpPr>
          <p:cNvPr id="5" name="Slide Number Placeholder 4">
            <a:extLst>
              <a:ext uri="{FF2B5EF4-FFF2-40B4-BE49-F238E27FC236}">
                <a16:creationId xmlns:a16="http://schemas.microsoft.com/office/drawing/2014/main" id="{51C04651-BAB8-4770-9CAE-7CBCA78739B9}"/>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1069191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121E-8F93-436B-9BFD-A8E8F81F5631}"/>
              </a:ext>
            </a:extLst>
          </p:cNvPr>
          <p:cNvSpPr>
            <a:spLocks noGrp="1"/>
          </p:cNvSpPr>
          <p:nvPr>
            <p:ph type="title"/>
          </p:nvPr>
        </p:nvSpPr>
        <p:spPr/>
        <p:txBody>
          <a:bodyPr/>
          <a:lstStyle/>
          <a:p>
            <a:r>
              <a:rPr lang="en-US" sz="3600" b="1" dirty="0">
                <a:latin typeface="Times New Roman" pitchFamily="18" charset="0"/>
                <a:cs typeface="Times New Roman" pitchFamily="18" charset="0"/>
              </a:rPr>
              <a:t>Object oriented modeling…</a:t>
            </a:r>
            <a:endParaRPr lang="en-US" dirty="0"/>
          </a:p>
        </p:txBody>
      </p:sp>
      <p:sp>
        <p:nvSpPr>
          <p:cNvPr id="3" name="Content Placeholder 2">
            <a:extLst>
              <a:ext uri="{FF2B5EF4-FFF2-40B4-BE49-F238E27FC236}">
                <a16:creationId xmlns:a16="http://schemas.microsoft.com/office/drawing/2014/main" id="{1C7478D0-7A2E-43E5-BFDC-76A36D23CDDB}"/>
              </a:ext>
            </a:extLst>
          </p:cNvPr>
          <p:cNvSpPr>
            <a:spLocks noGrp="1"/>
          </p:cNvSpPr>
          <p:nvPr>
            <p:ph idx="1"/>
          </p:nvPr>
        </p:nvSpPr>
        <p:spPr>
          <a:xfrm>
            <a:off x="822960" y="2438401"/>
            <a:ext cx="7883718" cy="2820668"/>
          </a:xfrm>
        </p:spPr>
        <p:txBody>
          <a:bodyPr>
            <a:normAutofit fontScale="77500" lnSpcReduction="20000"/>
          </a:bodyPr>
          <a:lstStyle/>
          <a:p>
            <a:pPr algn="just">
              <a:buFont typeface="Wingdings" panose="05000000000000000000" pitchFamily="2" charset="2"/>
              <a:buChar char="q"/>
            </a:pPr>
            <a:r>
              <a:rPr lang="en-US" b="0" i="0" dirty="0">
                <a:solidFill>
                  <a:srgbClr val="202122"/>
                </a:solidFill>
                <a:effectLst/>
                <a:latin typeface="Arial" panose="020B0604020202020204" pitchFamily="34" charset="0"/>
              </a:rPr>
              <a:t>The reasons to model a system before writing the code are:</a:t>
            </a:r>
          </a:p>
          <a:p>
            <a:pPr lvl="1" algn="just">
              <a:buFont typeface="Arial" panose="020B0604020202020204" pitchFamily="34" charset="0"/>
              <a:buChar char="•"/>
            </a:pPr>
            <a:r>
              <a:rPr lang="en-US" b="1" i="0" dirty="0">
                <a:solidFill>
                  <a:srgbClr val="202122"/>
                </a:solidFill>
                <a:effectLst/>
                <a:latin typeface="Arial" panose="020B0604020202020204" pitchFamily="34" charset="0"/>
              </a:rPr>
              <a:t>Abstraction: </a:t>
            </a:r>
            <a:r>
              <a:rPr lang="en-US" b="0" i="0" dirty="0">
                <a:solidFill>
                  <a:srgbClr val="202122"/>
                </a:solidFill>
                <a:effectLst/>
                <a:latin typeface="Arial" panose="020B0604020202020204" pitchFamily="34" charset="0"/>
              </a:rPr>
              <a:t> goal of most software methodologies is to first address "what" questions and then address "how" questions. I.e., </a:t>
            </a:r>
            <a:r>
              <a:rPr lang="en-US" b="0" i="0" dirty="0">
                <a:solidFill>
                  <a:srgbClr val="FF0000"/>
                </a:solidFill>
                <a:effectLst/>
                <a:latin typeface="Arial" panose="020B0604020202020204" pitchFamily="34" charset="0"/>
              </a:rPr>
              <a:t>first determine the functionality </a:t>
            </a:r>
            <a:r>
              <a:rPr lang="en-US" b="0" i="0" dirty="0">
                <a:solidFill>
                  <a:srgbClr val="202122"/>
                </a:solidFill>
                <a:effectLst/>
                <a:latin typeface="Arial" panose="020B0604020202020204" pitchFamily="34" charset="0"/>
              </a:rPr>
              <a:t>the system is to provide </a:t>
            </a:r>
            <a:r>
              <a:rPr lang="en-US" b="0" i="0" dirty="0">
                <a:solidFill>
                  <a:srgbClr val="FF0000"/>
                </a:solidFill>
                <a:effectLst/>
                <a:latin typeface="Arial" panose="020B0604020202020204" pitchFamily="34" charset="0"/>
              </a:rPr>
              <a:t>without consideration of implementation constraints </a:t>
            </a:r>
            <a:r>
              <a:rPr lang="en-US" b="0" i="0" dirty="0">
                <a:solidFill>
                  <a:srgbClr val="202122"/>
                </a:solidFill>
                <a:effectLst/>
                <a:latin typeface="Arial" panose="020B0604020202020204" pitchFamily="34" charset="0"/>
              </a:rPr>
              <a:t>and </a:t>
            </a:r>
            <a:r>
              <a:rPr lang="en-US" b="0" i="0" dirty="0">
                <a:solidFill>
                  <a:srgbClr val="FF0000"/>
                </a:solidFill>
                <a:effectLst/>
                <a:latin typeface="Arial" panose="020B0604020202020204" pitchFamily="34" charset="0"/>
              </a:rPr>
              <a:t>then</a:t>
            </a:r>
            <a:r>
              <a:rPr lang="en-US" b="0" i="0" dirty="0">
                <a:solidFill>
                  <a:srgbClr val="202122"/>
                </a:solidFill>
                <a:effectLst/>
                <a:latin typeface="Arial" panose="020B0604020202020204" pitchFamily="34" charset="0"/>
              </a:rPr>
              <a:t> consider how to take this abstract description and </a:t>
            </a:r>
            <a:r>
              <a:rPr lang="en-US" b="0" i="0" dirty="0">
                <a:solidFill>
                  <a:srgbClr val="FF0000"/>
                </a:solidFill>
                <a:effectLst/>
                <a:latin typeface="Arial" panose="020B0604020202020204" pitchFamily="34" charset="0"/>
              </a:rPr>
              <a:t>refine</a:t>
            </a:r>
            <a:r>
              <a:rPr lang="en-US" b="0" i="0" dirty="0">
                <a:solidFill>
                  <a:srgbClr val="202122"/>
                </a:solidFill>
                <a:effectLst/>
                <a:latin typeface="Arial" panose="020B0604020202020204" pitchFamily="34" charset="0"/>
              </a:rPr>
              <a:t> </a:t>
            </a:r>
            <a:r>
              <a:rPr lang="en-US" b="0" i="0" dirty="0">
                <a:solidFill>
                  <a:srgbClr val="FF0000"/>
                </a:solidFill>
                <a:effectLst/>
                <a:latin typeface="Arial" panose="020B0604020202020204" pitchFamily="34" charset="0"/>
              </a:rPr>
              <a:t>it</a:t>
            </a:r>
            <a:r>
              <a:rPr lang="en-US" b="0" i="0" dirty="0">
                <a:solidFill>
                  <a:srgbClr val="202122"/>
                </a:solidFill>
                <a:effectLst/>
                <a:latin typeface="Arial" panose="020B0604020202020204" pitchFamily="34" charset="0"/>
              </a:rPr>
              <a:t> into an </a:t>
            </a:r>
            <a:r>
              <a:rPr lang="en-US" b="0" i="0" dirty="0">
                <a:solidFill>
                  <a:srgbClr val="FF0000"/>
                </a:solidFill>
                <a:effectLst/>
                <a:latin typeface="Arial" panose="020B0604020202020204" pitchFamily="34" charset="0"/>
              </a:rPr>
              <a:t>implementable design</a:t>
            </a:r>
            <a:r>
              <a:rPr lang="en-US" b="0" i="0" dirty="0">
                <a:solidFill>
                  <a:srgbClr val="202122"/>
                </a:solidFill>
                <a:effectLst/>
                <a:latin typeface="Arial" panose="020B0604020202020204" pitchFamily="34" charset="0"/>
              </a:rPr>
              <a:t> and code given constraints such as technology and budget. </a:t>
            </a:r>
          </a:p>
          <a:p>
            <a:pPr lvl="2" algn="just">
              <a:buFont typeface="Courier New" panose="02070309020205020404" pitchFamily="49" charset="0"/>
              <a:buChar char="o"/>
            </a:pPr>
            <a:r>
              <a:rPr lang="en-US" b="0" i="0" dirty="0">
                <a:solidFill>
                  <a:srgbClr val="202122"/>
                </a:solidFill>
                <a:effectLst/>
                <a:latin typeface="Arial" panose="020B0604020202020204" pitchFamily="34" charset="0"/>
              </a:rPr>
              <a:t>Modeling enables this by allowing abstract descriptions of processes and objects that define their essential structure and behavior.</a:t>
            </a:r>
          </a:p>
          <a:p>
            <a:pPr algn="just">
              <a:buFont typeface="Wingdings" panose="05000000000000000000" pitchFamily="2" charset="2"/>
              <a:buChar char="q"/>
            </a:pPr>
            <a:r>
              <a:rPr lang="en-US" b="0" i="0" dirty="0">
                <a:solidFill>
                  <a:srgbClr val="202122"/>
                </a:solidFill>
                <a:effectLst/>
                <a:latin typeface="Arial" panose="020B0604020202020204" pitchFamily="34" charset="0"/>
              </a:rPr>
              <a:t>Object-oriented modeling is typically done via use case and abstract definitions of the most important objects. </a:t>
            </a:r>
          </a:p>
          <a:p>
            <a:pPr algn="just">
              <a:buFont typeface="Wingdings" panose="05000000000000000000" pitchFamily="2" charset="2"/>
              <a:buChar char="q"/>
            </a:pPr>
            <a:r>
              <a:rPr lang="en-US" b="0" i="0" dirty="0">
                <a:solidFill>
                  <a:srgbClr val="202122"/>
                </a:solidFill>
                <a:effectLst/>
                <a:latin typeface="Arial" panose="020B0604020202020204" pitchFamily="34" charset="0"/>
              </a:rPr>
              <a:t>The </a:t>
            </a:r>
            <a:r>
              <a:rPr lang="en-US" b="0" i="0" dirty="0">
                <a:solidFill>
                  <a:srgbClr val="FF0000"/>
                </a:solidFill>
                <a:effectLst/>
                <a:latin typeface="Arial" panose="020B0604020202020204" pitchFamily="34" charset="0"/>
              </a:rPr>
              <a:t>most common language </a:t>
            </a:r>
            <a:r>
              <a:rPr lang="en-US" b="0" i="0" dirty="0">
                <a:solidFill>
                  <a:srgbClr val="202122"/>
                </a:solidFill>
                <a:effectLst/>
                <a:latin typeface="Arial" panose="020B0604020202020204" pitchFamily="34" charset="0"/>
              </a:rPr>
              <a:t>used </a:t>
            </a:r>
            <a:r>
              <a:rPr lang="en-US" b="0" i="0" dirty="0">
                <a:solidFill>
                  <a:srgbClr val="FF0000"/>
                </a:solidFill>
                <a:effectLst/>
                <a:latin typeface="Arial" panose="020B0604020202020204" pitchFamily="34" charset="0"/>
              </a:rPr>
              <a:t>to do object-oriented modeling </a:t>
            </a:r>
            <a:r>
              <a:rPr lang="en-US" b="0" i="0" dirty="0">
                <a:solidFill>
                  <a:srgbClr val="202122"/>
                </a:solidFill>
                <a:effectLst/>
                <a:latin typeface="Arial" panose="020B0604020202020204" pitchFamily="34" charset="0"/>
              </a:rPr>
              <a:t>is the Object management Group’s Unified Modeling Language (UML) </a:t>
            </a:r>
          </a:p>
        </p:txBody>
      </p:sp>
      <p:sp>
        <p:nvSpPr>
          <p:cNvPr id="4" name="Date Placeholder 3">
            <a:extLst>
              <a:ext uri="{FF2B5EF4-FFF2-40B4-BE49-F238E27FC236}">
                <a16:creationId xmlns:a16="http://schemas.microsoft.com/office/drawing/2014/main" id="{F07CA4F3-B006-4B97-987F-63A8AA3F3BD9}"/>
              </a:ext>
            </a:extLst>
          </p:cNvPr>
          <p:cNvSpPr>
            <a:spLocks noGrp="1"/>
          </p:cNvSpPr>
          <p:nvPr>
            <p:ph type="dt" sz="half" idx="10"/>
          </p:nvPr>
        </p:nvSpPr>
        <p:spPr/>
        <p:txBody>
          <a:bodyPr/>
          <a:lstStyle/>
          <a:p>
            <a:fld id="{5DB99F9B-FCB0-4BBC-8C61-B698753C9A62}" type="datetime1">
              <a:rPr lang="en-US" smtClean="0"/>
              <a:t>1/11/2022</a:t>
            </a:fld>
            <a:endParaRPr lang="en-US" dirty="0"/>
          </a:p>
        </p:txBody>
      </p:sp>
      <p:sp>
        <p:nvSpPr>
          <p:cNvPr id="5" name="Slide Number Placeholder 4">
            <a:extLst>
              <a:ext uri="{FF2B5EF4-FFF2-40B4-BE49-F238E27FC236}">
                <a16:creationId xmlns:a16="http://schemas.microsoft.com/office/drawing/2014/main" id="{1C8CCA1C-1E31-4100-BC64-0CC191973CE9}"/>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33141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F96F-F778-4A47-96C5-EE0A3642E885}"/>
              </a:ext>
            </a:extLst>
          </p:cNvPr>
          <p:cNvSpPr>
            <a:spLocks noGrp="1"/>
          </p:cNvSpPr>
          <p:nvPr>
            <p:ph type="title"/>
          </p:nvPr>
        </p:nvSpPr>
        <p:spPr/>
        <p:txBody>
          <a:bodyPr/>
          <a:lstStyle/>
          <a:p>
            <a:r>
              <a:rPr lang="en-US" sz="3600" dirty="0">
                <a:latin typeface="Times New Roman" pitchFamily="18" charset="0"/>
                <a:cs typeface="Times New Roman" pitchFamily="18" charset="0"/>
              </a:rPr>
              <a:t>Overview of UML</a:t>
            </a:r>
            <a:endParaRPr lang="en-US" dirty="0"/>
          </a:p>
        </p:txBody>
      </p:sp>
      <p:sp>
        <p:nvSpPr>
          <p:cNvPr id="3" name="Content Placeholder 2">
            <a:extLst>
              <a:ext uri="{FF2B5EF4-FFF2-40B4-BE49-F238E27FC236}">
                <a16:creationId xmlns:a16="http://schemas.microsoft.com/office/drawing/2014/main" id="{ECECA758-E161-4A0E-AACC-9ACE643F6D43}"/>
              </a:ext>
            </a:extLst>
          </p:cNvPr>
          <p:cNvSpPr>
            <a:spLocks noGrp="1"/>
          </p:cNvSpPr>
          <p:nvPr>
            <p:ph idx="1"/>
          </p:nvPr>
        </p:nvSpPr>
        <p:spPr/>
        <p:txBody>
          <a:bodyPr>
            <a:normAutofit fontScale="85000" lnSpcReduction="10000"/>
          </a:bodyPr>
          <a:lstStyle/>
          <a:p>
            <a:pPr>
              <a:buFont typeface="Wingdings" panose="05000000000000000000" pitchFamily="2" charset="2"/>
              <a:buChar char="q"/>
            </a:pPr>
            <a:r>
              <a:rPr lang="en-US" b="0" i="0" dirty="0">
                <a:solidFill>
                  <a:srgbClr val="000000"/>
                </a:solidFill>
                <a:effectLst/>
                <a:latin typeface="Arial" panose="020B0604020202020204" pitchFamily="34" charset="0"/>
              </a:rPr>
              <a:t>UML was created by the Object Management Group (OMG) and UML 1.0 specification draft was proposed to the OMG in January 1997.</a:t>
            </a:r>
            <a:endParaRPr lang="en-US" dirty="0">
              <a:solidFill>
                <a:srgbClr val="000000"/>
              </a:solidFill>
              <a:latin typeface="Arial" panose="020B0604020202020204" pitchFamily="34" charset="0"/>
            </a:endParaRPr>
          </a:p>
          <a:p>
            <a:pPr>
              <a:buFont typeface="Wingdings" panose="05000000000000000000" pitchFamily="2" charset="2"/>
              <a:buChar char="q"/>
            </a:pPr>
            <a:r>
              <a:rPr lang="en-US" b="0" i="0" dirty="0">
                <a:solidFill>
                  <a:srgbClr val="000000"/>
                </a:solidFill>
                <a:effectLst/>
                <a:latin typeface="Arial" panose="020B0604020202020204" pitchFamily="34" charset="0"/>
              </a:rPr>
              <a:t>UML stands for </a:t>
            </a:r>
            <a:r>
              <a:rPr lang="en-US" b="1" i="0" dirty="0">
                <a:solidFill>
                  <a:srgbClr val="000000"/>
                </a:solidFill>
                <a:effectLst/>
                <a:latin typeface="Arial" panose="020B0604020202020204" pitchFamily="34" charset="0"/>
              </a:rPr>
              <a:t>Unified Modeling Language</a:t>
            </a:r>
            <a:r>
              <a:rPr lang="en-US" b="0" i="0" dirty="0">
                <a:solidFill>
                  <a:srgbClr val="000000"/>
                </a:solidFill>
                <a:effectLst/>
                <a:latin typeface="Arial" panose="020B0604020202020204" pitchFamily="34" charset="0"/>
              </a:rPr>
              <a:t>.</a:t>
            </a:r>
          </a:p>
          <a:p>
            <a:pPr>
              <a:buFont typeface="Wingdings" panose="05000000000000000000" pitchFamily="2" charset="2"/>
              <a:buChar char="q"/>
            </a:pPr>
            <a:r>
              <a:rPr lang="en-US" b="0" i="0" dirty="0">
                <a:solidFill>
                  <a:srgbClr val="000000"/>
                </a:solidFill>
                <a:effectLst/>
                <a:latin typeface="Arial" panose="020B0604020202020204" pitchFamily="34" charset="0"/>
              </a:rPr>
              <a:t>UML is different from the other common programming languages such as C++, Java, COBOL, etc.</a:t>
            </a:r>
          </a:p>
          <a:p>
            <a:pPr algn="just">
              <a:buFont typeface="Arial" panose="020B0604020202020204" pitchFamily="34" charset="0"/>
              <a:buChar char="•"/>
            </a:pPr>
            <a:r>
              <a:rPr lang="en-US" b="0" i="0" dirty="0">
                <a:solidFill>
                  <a:srgbClr val="000000"/>
                </a:solidFill>
                <a:effectLst/>
                <a:latin typeface="Arial" panose="020B0604020202020204" pitchFamily="34" charset="0"/>
              </a:rPr>
              <a:t>UML is </a:t>
            </a:r>
            <a:r>
              <a:rPr lang="en-US" b="0" i="0" dirty="0">
                <a:solidFill>
                  <a:srgbClr val="FF0000"/>
                </a:solidFill>
                <a:effectLst/>
                <a:latin typeface="Arial" panose="020B0604020202020204" pitchFamily="34" charset="0"/>
              </a:rPr>
              <a:t>a pictorial language </a:t>
            </a:r>
            <a:r>
              <a:rPr lang="en-US" b="0" i="0" dirty="0">
                <a:solidFill>
                  <a:srgbClr val="000000"/>
                </a:solidFill>
                <a:effectLst/>
                <a:latin typeface="Arial" panose="020B0604020202020204" pitchFamily="34" charset="0"/>
              </a:rPr>
              <a:t>used to make software blueprints.</a:t>
            </a:r>
          </a:p>
          <a:p>
            <a:pPr algn="just">
              <a:buFont typeface="Arial" panose="020B0604020202020204" pitchFamily="34" charset="0"/>
              <a:buChar char="•"/>
            </a:pPr>
            <a:r>
              <a:rPr lang="en-US" b="0" i="0" dirty="0">
                <a:solidFill>
                  <a:srgbClr val="000000"/>
                </a:solidFill>
                <a:effectLst/>
                <a:latin typeface="Arial" panose="020B0604020202020204" pitchFamily="34" charset="0"/>
              </a:rPr>
              <a:t>UML can be described as a </a:t>
            </a:r>
            <a:r>
              <a:rPr lang="en-US" b="0" i="0" dirty="0">
                <a:solidFill>
                  <a:srgbClr val="FF0000"/>
                </a:solidFill>
                <a:effectLst/>
                <a:latin typeface="Arial" panose="020B0604020202020204" pitchFamily="34" charset="0"/>
              </a:rPr>
              <a:t>general purpose visual modeling language </a:t>
            </a:r>
            <a:r>
              <a:rPr lang="en-US" b="0" i="0" dirty="0">
                <a:solidFill>
                  <a:srgbClr val="000000"/>
                </a:solidFill>
                <a:effectLst/>
                <a:latin typeface="Arial" panose="020B0604020202020204" pitchFamily="34" charset="0"/>
              </a:rPr>
              <a:t>to visualize, specify, construct, and document software system.</a:t>
            </a:r>
          </a:p>
          <a:p>
            <a:pPr algn="just">
              <a:buFont typeface="Arial" panose="020B0604020202020204" pitchFamily="34" charset="0"/>
              <a:buChar char="•"/>
            </a:pPr>
            <a:r>
              <a:rPr lang="en-US" b="0" i="0" dirty="0">
                <a:solidFill>
                  <a:srgbClr val="000000"/>
                </a:solidFill>
                <a:effectLst/>
                <a:latin typeface="Arial" panose="020B0604020202020204" pitchFamily="34" charset="0"/>
              </a:rPr>
              <a:t>Although UML is generally used to model software systems, it is </a:t>
            </a:r>
            <a:r>
              <a:rPr lang="en-US" b="0" i="0" dirty="0">
                <a:solidFill>
                  <a:srgbClr val="FF0000"/>
                </a:solidFill>
                <a:effectLst/>
                <a:latin typeface="Arial" panose="020B0604020202020204" pitchFamily="34" charset="0"/>
              </a:rPr>
              <a:t>not limited within this boundary</a:t>
            </a:r>
            <a:r>
              <a:rPr lang="en-US" b="0" i="0" dirty="0">
                <a:solidFill>
                  <a:srgbClr val="000000"/>
                </a:solidFill>
                <a:effectLst/>
                <a:latin typeface="Arial" panose="020B0604020202020204" pitchFamily="34" charset="0"/>
              </a:rPr>
              <a:t>. It is also used to model non-software systems as well. For example, the process flow in a manufacturing unit, etc.</a:t>
            </a:r>
          </a:p>
          <a:p>
            <a:pPr algn="just">
              <a:buFont typeface="Arial" panose="020B0604020202020204" pitchFamily="34" charset="0"/>
              <a:buChar char="•"/>
            </a:pPr>
            <a:endParaRPr lang="en-US" b="0" i="0" dirty="0">
              <a:solidFill>
                <a:srgbClr val="000000"/>
              </a:solidFill>
              <a:effectLst/>
              <a:latin typeface="Arial" panose="020B0604020202020204" pitchFamily="34" charset="0"/>
            </a:endParaRPr>
          </a:p>
          <a:p>
            <a:pPr>
              <a:buFont typeface="Wingdings" panose="05000000000000000000" pitchFamily="2" charset="2"/>
              <a:buChar char="q"/>
            </a:pPr>
            <a:endParaRPr lang="en-US" dirty="0"/>
          </a:p>
        </p:txBody>
      </p:sp>
      <p:sp>
        <p:nvSpPr>
          <p:cNvPr id="4" name="Date Placeholder 3">
            <a:extLst>
              <a:ext uri="{FF2B5EF4-FFF2-40B4-BE49-F238E27FC236}">
                <a16:creationId xmlns:a16="http://schemas.microsoft.com/office/drawing/2014/main" id="{A6191F4B-76C4-448C-84B5-EC921C3EDDF3}"/>
              </a:ext>
            </a:extLst>
          </p:cNvPr>
          <p:cNvSpPr>
            <a:spLocks noGrp="1"/>
          </p:cNvSpPr>
          <p:nvPr>
            <p:ph type="dt" sz="half" idx="10"/>
          </p:nvPr>
        </p:nvSpPr>
        <p:spPr/>
        <p:txBody>
          <a:bodyPr/>
          <a:lstStyle/>
          <a:p>
            <a:fld id="{5EE85893-7277-4F88-A885-93FDEB514AA3}" type="datetime1">
              <a:rPr lang="en-US" smtClean="0"/>
              <a:t>1/11/2022</a:t>
            </a:fld>
            <a:endParaRPr lang="en-US" dirty="0"/>
          </a:p>
        </p:txBody>
      </p:sp>
      <p:sp>
        <p:nvSpPr>
          <p:cNvPr id="5" name="Slide Number Placeholder 4">
            <a:extLst>
              <a:ext uri="{FF2B5EF4-FFF2-40B4-BE49-F238E27FC236}">
                <a16:creationId xmlns:a16="http://schemas.microsoft.com/office/drawing/2014/main" id="{6FA4B1AD-15E9-43C0-AEF1-23D2C7F838E6}"/>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997062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F96F-F778-4A47-96C5-EE0A3642E885}"/>
              </a:ext>
            </a:extLst>
          </p:cNvPr>
          <p:cNvSpPr>
            <a:spLocks noGrp="1"/>
          </p:cNvSpPr>
          <p:nvPr>
            <p:ph type="title"/>
          </p:nvPr>
        </p:nvSpPr>
        <p:spPr/>
        <p:txBody>
          <a:bodyPr/>
          <a:lstStyle/>
          <a:p>
            <a:r>
              <a:rPr lang="en-US" sz="3600" dirty="0">
                <a:latin typeface="Times New Roman" pitchFamily="18" charset="0"/>
                <a:cs typeface="Times New Roman" pitchFamily="18" charset="0"/>
              </a:rPr>
              <a:t>Overview of UML…</a:t>
            </a:r>
            <a:endParaRPr lang="en-US" dirty="0"/>
          </a:p>
        </p:txBody>
      </p:sp>
      <p:sp>
        <p:nvSpPr>
          <p:cNvPr id="3" name="Content Placeholder 2">
            <a:extLst>
              <a:ext uri="{FF2B5EF4-FFF2-40B4-BE49-F238E27FC236}">
                <a16:creationId xmlns:a16="http://schemas.microsoft.com/office/drawing/2014/main" id="{ECECA758-E161-4A0E-AACC-9ACE643F6D43}"/>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n-US" b="1" i="0" dirty="0">
                <a:solidFill>
                  <a:srgbClr val="000000"/>
                </a:solidFill>
                <a:effectLst/>
                <a:latin typeface="Arial" panose="020B0604020202020204" pitchFamily="34" charset="0"/>
              </a:rPr>
              <a:t>Goals of UML</a:t>
            </a:r>
            <a:endParaRPr lang="en-US" b="1" dirty="0">
              <a:solidFill>
                <a:srgbClr val="000000"/>
              </a:solidFill>
              <a:latin typeface="Arial" panose="020B0604020202020204" pitchFamily="34" charset="0"/>
            </a:endParaRPr>
          </a:p>
          <a:p>
            <a:pPr lvl="1">
              <a:buFont typeface="Arial" panose="020B0604020202020204" pitchFamily="34" charset="0"/>
              <a:buChar char="•"/>
            </a:pPr>
            <a:r>
              <a:rPr lang="en-US" b="0" i="0" dirty="0">
                <a:solidFill>
                  <a:srgbClr val="222222"/>
                </a:solidFill>
                <a:effectLst/>
                <a:latin typeface="verdana" panose="020B0604030504040204" pitchFamily="34" charset="0"/>
              </a:rPr>
              <a:t>Provide users with a ready-to-use, expressive visual modeling language so they can develop and exchange meaningful models</a:t>
            </a:r>
          </a:p>
          <a:p>
            <a:pPr lvl="1">
              <a:buFont typeface="Arial" panose="020B0604020202020204" pitchFamily="34" charset="0"/>
              <a:buChar char="•"/>
            </a:pPr>
            <a:r>
              <a:rPr lang="en-US" b="0" i="0" dirty="0">
                <a:solidFill>
                  <a:srgbClr val="222222"/>
                </a:solidFill>
                <a:effectLst/>
                <a:latin typeface="verdana" panose="020B0604030504040204" pitchFamily="34" charset="0"/>
              </a:rPr>
              <a:t>Provide extensibility and specialization mechanisms to extend the core concepts</a:t>
            </a:r>
          </a:p>
          <a:p>
            <a:pPr lvl="1">
              <a:buFont typeface="Arial" panose="020B0604020202020204" pitchFamily="34" charset="0"/>
              <a:buChar char="•"/>
            </a:pPr>
            <a:r>
              <a:rPr lang="en-US" b="0" i="0" dirty="0">
                <a:solidFill>
                  <a:srgbClr val="222222"/>
                </a:solidFill>
                <a:effectLst/>
                <a:latin typeface="verdana" panose="020B0604030504040204" pitchFamily="34" charset="0"/>
              </a:rPr>
              <a:t>Be independent of particular programming languages and development processes</a:t>
            </a:r>
          </a:p>
          <a:p>
            <a:pPr lvl="1">
              <a:buFont typeface="Arial" panose="020B0604020202020204" pitchFamily="34" charset="0"/>
              <a:buChar char="•"/>
            </a:pPr>
            <a:r>
              <a:rPr lang="en-US" b="0" i="0" dirty="0">
                <a:solidFill>
                  <a:srgbClr val="222222"/>
                </a:solidFill>
                <a:effectLst/>
                <a:latin typeface="verdana" panose="020B0604030504040204" pitchFamily="34" charset="0"/>
              </a:rPr>
              <a:t>Provide a formal basis for understanding the modeling language</a:t>
            </a:r>
            <a:endParaRPr lang="en-US" dirty="0">
              <a:solidFill>
                <a:srgbClr val="222222"/>
              </a:solidFill>
              <a:latin typeface="verdana" panose="020B0604030504040204" pitchFamily="34" charset="0"/>
            </a:endParaRPr>
          </a:p>
          <a:p>
            <a:pPr lvl="1">
              <a:buFont typeface="Arial" panose="020B0604020202020204" pitchFamily="34" charset="0"/>
              <a:buChar char="•"/>
            </a:pPr>
            <a:r>
              <a:rPr lang="en-US" b="0" i="0" dirty="0">
                <a:solidFill>
                  <a:srgbClr val="222222"/>
                </a:solidFill>
                <a:effectLst/>
                <a:latin typeface="verdana" panose="020B0604030504040204" pitchFamily="34" charset="0"/>
              </a:rPr>
              <a:t>Encourage the growth of the OO tools market</a:t>
            </a:r>
          </a:p>
          <a:p>
            <a:pPr lvl="1">
              <a:buFont typeface="Arial" panose="020B0604020202020204" pitchFamily="34" charset="0"/>
              <a:buChar char="•"/>
            </a:pPr>
            <a:r>
              <a:rPr lang="en-US" b="0" i="0" dirty="0">
                <a:solidFill>
                  <a:srgbClr val="222222"/>
                </a:solidFill>
                <a:effectLst/>
                <a:latin typeface="verdana" panose="020B0604030504040204" pitchFamily="34" charset="0"/>
              </a:rPr>
              <a:t>Support higher-level development concepts such as collaborations, frameworks, patterns and components</a:t>
            </a:r>
          </a:p>
          <a:p>
            <a:pPr lvl="1">
              <a:buFont typeface="Arial" panose="020B0604020202020204" pitchFamily="34" charset="0"/>
              <a:buChar char="•"/>
            </a:pPr>
            <a:r>
              <a:rPr lang="en-US" b="0" i="0" dirty="0">
                <a:solidFill>
                  <a:srgbClr val="222222"/>
                </a:solidFill>
                <a:effectLst/>
                <a:latin typeface="verdana" panose="020B0604030504040204" pitchFamily="34" charset="0"/>
              </a:rPr>
              <a:t>Integrate best practices</a:t>
            </a:r>
            <a:endParaRPr lang="en-US" b="0" i="0" dirty="0">
              <a:solidFill>
                <a:srgbClr val="000000"/>
              </a:solidFill>
              <a:effectLst/>
              <a:latin typeface="Arial" panose="020B0604020202020204" pitchFamily="34" charset="0"/>
            </a:endParaRPr>
          </a:p>
          <a:p>
            <a:pPr>
              <a:buFont typeface="Wingdings" panose="05000000000000000000" pitchFamily="2" charset="2"/>
              <a:buChar char="q"/>
            </a:pPr>
            <a:endParaRPr lang="en-US" dirty="0"/>
          </a:p>
        </p:txBody>
      </p:sp>
      <p:sp>
        <p:nvSpPr>
          <p:cNvPr id="4" name="Date Placeholder 3">
            <a:extLst>
              <a:ext uri="{FF2B5EF4-FFF2-40B4-BE49-F238E27FC236}">
                <a16:creationId xmlns:a16="http://schemas.microsoft.com/office/drawing/2014/main" id="{7691FA52-F0AF-4FCA-BB31-F8661B7C1BC4}"/>
              </a:ext>
            </a:extLst>
          </p:cNvPr>
          <p:cNvSpPr>
            <a:spLocks noGrp="1"/>
          </p:cNvSpPr>
          <p:nvPr>
            <p:ph type="dt" sz="half" idx="10"/>
          </p:nvPr>
        </p:nvSpPr>
        <p:spPr/>
        <p:txBody>
          <a:bodyPr/>
          <a:lstStyle/>
          <a:p>
            <a:fld id="{87683712-E562-40EB-BC1A-227F134A6DDA}" type="datetime1">
              <a:rPr lang="en-US" smtClean="0"/>
              <a:t>1/11/2022</a:t>
            </a:fld>
            <a:endParaRPr lang="en-US" dirty="0"/>
          </a:p>
        </p:txBody>
      </p:sp>
      <p:sp>
        <p:nvSpPr>
          <p:cNvPr id="5" name="Slide Number Placeholder 4">
            <a:extLst>
              <a:ext uri="{FF2B5EF4-FFF2-40B4-BE49-F238E27FC236}">
                <a16:creationId xmlns:a16="http://schemas.microsoft.com/office/drawing/2014/main" id="{75195225-BC82-4BEF-A16C-3C7BD66ADF40}"/>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4291453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F96F-F778-4A47-96C5-EE0A3642E885}"/>
              </a:ext>
            </a:extLst>
          </p:cNvPr>
          <p:cNvSpPr>
            <a:spLocks noGrp="1"/>
          </p:cNvSpPr>
          <p:nvPr>
            <p:ph type="title"/>
          </p:nvPr>
        </p:nvSpPr>
        <p:spPr/>
        <p:txBody>
          <a:bodyPr/>
          <a:lstStyle/>
          <a:p>
            <a:r>
              <a:rPr lang="en-US" sz="3600" dirty="0">
                <a:latin typeface="Times New Roman" pitchFamily="18" charset="0"/>
                <a:cs typeface="Times New Roman" pitchFamily="18" charset="0"/>
              </a:rPr>
              <a:t>Overview of UML…</a:t>
            </a:r>
            <a:endParaRPr lang="en-US" dirty="0"/>
          </a:p>
        </p:txBody>
      </p:sp>
      <p:sp>
        <p:nvSpPr>
          <p:cNvPr id="3" name="Content Placeholder 2">
            <a:extLst>
              <a:ext uri="{FF2B5EF4-FFF2-40B4-BE49-F238E27FC236}">
                <a16:creationId xmlns:a16="http://schemas.microsoft.com/office/drawing/2014/main" id="{ECECA758-E161-4A0E-AACC-9ACE643F6D43}"/>
              </a:ext>
            </a:extLst>
          </p:cNvPr>
          <p:cNvSpPr>
            <a:spLocks noGrp="1"/>
          </p:cNvSpPr>
          <p:nvPr>
            <p:ph idx="1"/>
          </p:nvPr>
        </p:nvSpPr>
        <p:spPr/>
        <p:txBody>
          <a:bodyPr>
            <a:normAutofit/>
          </a:bodyPr>
          <a:lstStyle/>
          <a:p>
            <a:pPr>
              <a:buFont typeface="Wingdings" panose="05000000000000000000" pitchFamily="2" charset="2"/>
              <a:buChar char="q"/>
            </a:pPr>
            <a:r>
              <a:rPr lang="en-US" sz="1500" b="1" dirty="0">
                <a:latin typeface="Times New Roman" pitchFamily="18" charset="0"/>
                <a:cs typeface="Times New Roman" pitchFamily="18" charset="0"/>
              </a:rPr>
              <a:t>Building Blocks of the UML </a:t>
            </a:r>
          </a:p>
          <a:p>
            <a:pPr>
              <a:buFont typeface="Wingdings" panose="05000000000000000000" pitchFamily="2" charset="2"/>
              <a:buChar char="q"/>
            </a:pPr>
            <a:r>
              <a:rPr lang="en-US" b="0" i="0" dirty="0">
                <a:solidFill>
                  <a:srgbClr val="273239"/>
                </a:solidFill>
                <a:effectLst/>
                <a:latin typeface="urw-din"/>
              </a:rPr>
              <a:t>The vocabulary of the UML encompasses three kinds of building blocks</a:t>
            </a:r>
          </a:p>
          <a:p>
            <a:pPr marL="562356" lvl="1" indent="-342900">
              <a:buFont typeface="+mj-lt"/>
              <a:buAutoNum type="arabicPeriod"/>
            </a:pPr>
            <a:r>
              <a:rPr lang="en-US" b="1" i="0" dirty="0">
                <a:solidFill>
                  <a:srgbClr val="273239"/>
                </a:solidFill>
                <a:effectLst/>
                <a:latin typeface="urw-din"/>
              </a:rPr>
              <a:t>Things</a:t>
            </a:r>
          </a:p>
          <a:p>
            <a:pPr marL="562356" lvl="1" indent="-342900">
              <a:buFont typeface="+mj-lt"/>
              <a:buAutoNum type="arabicPeriod"/>
            </a:pPr>
            <a:r>
              <a:rPr lang="en-US" b="1" i="0" dirty="0">
                <a:solidFill>
                  <a:srgbClr val="273239"/>
                </a:solidFill>
                <a:effectLst/>
                <a:latin typeface="urw-din"/>
              </a:rPr>
              <a:t>Relationships</a:t>
            </a:r>
            <a:endParaRPr lang="en-US" b="1" dirty="0">
              <a:solidFill>
                <a:srgbClr val="273239"/>
              </a:solidFill>
              <a:latin typeface="urw-din"/>
            </a:endParaRPr>
          </a:p>
          <a:p>
            <a:pPr marL="562356" lvl="1" indent="-342900">
              <a:buFont typeface="+mj-lt"/>
              <a:buAutoNum type="arabicPeriod"/>
            </a:pPr>
            <a:r>
              <a:rPr lang="en-US" b="1" i="0" dirty="0">
                <a:solidFill>
                  <a:srgbClr val="273239"/>
                </a:solidFill>
                <a:effectLst/>
                <a:latin typeface="urw-din"/>
              </a:rPr>
              <a:t>Diagrams</a:t>
            </a:r>
            <a:endParaRPr lang="en-US" dirty="0"/>
          </a:p>
        </p:txBody>
      </p:sp>
      <p:sp>
        <p:nvSpPr>
          <p:cNvPr id="4" name="Date Placeholder 3">
            <a:extLst>
              <a:ext uri="{FF2B5EF4-FFF2-40B4-BE49-F238E27FC236}">
                <a16:creationId xmlns:a16="http://schemas.microsoft.com/office/drawing/2014/main" id="{48636C4C-3BC4-4C8A-9D58-8A9936D499BC}"/>
              </a:ext>
            </a:extLst>
          </p:cNvPr>
          <p:cNvSpPr>
            <a:spLocks noGrp="1"/>
          </p:cNvSpPr>
          <p:nvPr>
            <p:ph type="dt" sz="half" idx="10"/>
          </p:nvPr>
        </p:nvSpPr>
        <p:spPr/>
        <p:txBody>
          <a:bodyPr/>
          <a:lstStyle/>
          <a:p>
            <a:fld id="{73A28630-1BAA-44C4-86AE-A5E084A93DB3}" type="datetime1">
              <a:rPr lang="en-US" smtClean="0"/>
              <a:t>1/11/2022</a:t>
            </a:fld>
            <a:endParaRPr lang="en-US" dirty="0"/>
          </a:p>
        </p:txBody>
      </p:sp>
      <p:sp>
        <p:nvSpPr>
          <p:cNvPr id="5" name="Slide Number Placeholder 4">
            <a:extLst>
              <a:ext uri="{FF2B5EF4-FFF2-40B4-BE49-F238E27FC236}">
                <a16:creationId xmlns:a16="http://schemas.microsoft.com/office/drawing/2014/main" id="{CD6AE9EC-01C4-4452-8FD5-609B15EFC6D4}"/>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4026281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F96F-F778-4A47-96C5-EE0A3642E885}"/>
              </a:ext>
            </a:extLst>
          </p:cNvPr>
          <p:cNvSpPr>
            <a:spLocks noGrp="1"/>
          </p:cNvSpPr>
          <p:nvPr>
            <p:ph type="title"/>
          </p:nvPr>
        </p:nvSpPr>
        <p:spPr/>
        <p:txBody>
          <a:bodyPr/>
          <a:lstStyle/>
          <a:p>
            <a:r>
              <a:rPr lang="en-US" sz="3600" dirty="0">
                <a:latin typeface="Times New Roman" pitchFamily="18" charset="0"/>
                <a:cs typeface="Times New Roman" pitchFamily="18" charset="0"/>
              </a:rPr>
              <a:t>Overview of UML…</a:t>
            </a:r>
            <a:endParaRPr lang="en-US" dirty="0"/>
          </a:p>
        </p:txBody>
      </p:sp>
      <p:sp>
        <p:nvSpPr>
          <p:cNvPr id="3" name="Content Placeholder 2">
            <a:extLst>
              <a:ext uri="{FF2B5EF4-FFF2-40B4-BE49-F238E27FC236}">
                <a16:creationId xmlns:a16="http://schemas.microsoft.com/office/drawing/2014/main" id="{ECECA758-E161-4A0E-AACC-9ACE643F6D43}"/>
              </a:ext>
            </a:extLst>
          </p:cNvPr>
          <p:cNvSpPr>
            <a:spLocks noGrp="1"/>
          </p:cNvSpPr>
          <p:nvPr>
            <p:ph idx="1"/>
          </p:nvPr>
        </p:nvSpPr>
        <p:spPr/>
        <p:txBody>
          <a:bodyPr>
            <a:normAutofit fontScale="92500"/>
          </a:bodyPr>
          <a:lstStyle/>
          <a:p>
            <a:pPr marL="214313" indent="-214313">
              <a:buFont typeface="Wingdings" panose="05000000000000000000" pitchFamily="2" charset="2"/>
              <a:buChar char="q"/>
            </a:pPr>
            <a:r>
              <a:rPr lang="en-US" b="1" i="0" dirty="0">
                <a:solidFill>
                  <a:srgbClr val="273239"/>
                </a:solidFill>
                <a:effectLst/>
                <a:latin typeface="urw-din"/>
              </a:rPr>
              <a:t>Things</a:t>
            </a:r>
          </a:p>
          <a:p>
            <a:pPr marL="214313" indent="-214313">
              <a:buFont typeface="Wingdings" panose="05000000000000000000" pitchFamily="2" charset="2"/>
              <a:buChar char="q"/>
            </a:pPr>
            <a:r>
              <a:rPr lang="en-US" b="0" i="0" dirty="0">
                <a:solidFill>
                  <a:srgbClr val="273239"/>
                </a:solidFill>
                <a:effectLst/>
                <a:latin typeface="urw-din"/>
              </a:rPr>
              <a:t>Things are the abstractions that are first-class citizens in a model; relationships tie these things together; diagrams group interesting collections of things.</a:t>
            </a:r>
          </a:p>
          <a:p>
            <a:pPr marL="214313" indent="-214313">
              <a:buFont typeface="Wingdings" panose="05000000000000000000" pitchFamily="2" charset="2"/>
              <a:buChar char="q"/>
            </a:pPr>
            <a:r>
              <a:rPr lang="en-US" b="0" i="0" dirty="0">
                <a:solidFill>
                  <a:srgbClr val="273239"/>
                </a:solidFill>
                <a:effectLst/>
                <a:latin typeface="urw-din"/>
              </a:rPr>
              <a:t>There are 4 kinds of things in the UML:</a:t>
            </a:r>
          </a:p>
          <a:p>
            <a:pPr lvl="1">
              <a:buFont typeface="Arial" panose="020B0604020202020204" pitchFamily="34" charset="0"/>
              <a:buChar char="•"/>
            </a:pPr>
            <a:r>
              <a:rPr lang="en-US" i="0" dirty="0">
                <a:solidFill>
                  <a:srgbClr val="273239"/>
                </a:solidFill>
                <a:effectLst/>
                <a:latin typeface="urw-din"/>
              </a:rPr>
              <a:t>Structural things </a:t>
            </a:r>
          </a:p>
          <a:p>
            <a:pPr lvl="1">
              <a:buFont typeface="Arial" panose="020B0604020202020204" pitchFamily="34" charset="0"/>
              <a:buChar char="•"/>
            </a:pPr>
            <a:r>
              <a:rPr lang="en-US" dirty="0">
                <a:solidFill>
                  <a:srgbClr val="273239"/>
                </a:solidFill>
                <a:latin typeface="urw-din"/>
              </a:rPr>
              <a:t>Behavioral things</a:t>
            </a:r>
          </a:p>
          <a:p>
            <a:pPr lvl="1">
              <a:buFont typeface="Arial" panose="020B0604020202020204" pitchFamily="34" charset="0"/>
              <a:buChar char="•"/>
            </a:pPr>
            <a:r>
              <a:rPr lang="en-US" i="0" dirty="0">
                <a:solidFill>
                  <a:srgbClr val="273239"/>
                </a:solidFill>
                <a:effectLst/>
                <a:latin typeface="urw-din"/>
              </a:rPr>
              <a:t>Grouping things</a:t>
            </a:r>
          </a:p>
          <a:p>
            <a:pPr lvl="1">
              <a:buFont typeface="Arial" panose="020B0604020202020204" pitchFamily="34" charset="0"/>
              <a:buChar char="•"/>
            </a:pPr>
            <a:r>
              <a:rPr lang="en-US" dirty="0" err="1">
                <a:solidFill>
                  <a:srgbClr val="273239"/>
                </a:solidFill>
                <a:latin typeface="urw-din"/>
              </a:rPr>
              <a:t>Annotional</a:t>
            </a:r>
            <a:r>
              <a:rPr lang="en-US" dirty="0">
                <a:solidFill>
                  <a:srgbClr val="273239"/>
                </a:solidFill>
                <a:latin typeface="urw-din"/>
              </a:rPr>
              <a:t> things</a:t>
            </a:r>
          </a:p>
          <a:p>
            <a:pPr marL="214313" indent="-214313">
              <a:buFont typeface="Wingdings" panose="05000000000000000000" pitchFamily="2" charset="2"/>
              <a:buChar char="q"/>
            </a:pPr>
            <a:r>
              <a:rPr lang="en-US" b="0" i="0" dirty="0">
                <a:solidFill>
                  <a:srgbClr val="273239"/>
                </a:solidFill>
                <a:effectLst/>
                <a:latin typeface="urw-din"/>
              </a:rPr>
              <a:t>These things are the basic object-oriented building blocks of the UML. You use them to write well-formed models.</a:t>
            </a:r>
            <a:endParaRPr lang="en-US" b="1" i="0" dirty="0">
              <a:solidFill>
                <a:srgbClr val="273239"/>
              </a:solidFill>
              <a:effectLst/>
              <a:latin typeface="urw-din"/>
            </a:endParaRPr>
          </a:p>
        </p:txBody>
      </p:sp>
      <p:sp>
        <p:nvSpPr>
          <p:cNvPr id="4" name="Date Placeholder 3">
            <a:extLst>
              <a:ext uri="{FF2B5EF4-FFF2-40B4-BE49-F238E27FC236}">
                <a16:creationId xmlns:a16="http://schemas.microsoft.com/office/drawing/2014/main" id="{62BD74B1-FFA8-4B3D-BBC9-BB82BF59A450}"/>
              </a:ext>
            </a:extLst>
          </p:cNvPr>
          <p:cNvSpPr>
            <a:spLocks noGrp="1"/>
          </p:cNvSpPr>
          <p:nvPr>
            <p:ph type="dt" sz="half" idx="10"/>
          </p:nvPr>
        </p:nvSpPr>
        <p:spPr/>
        <p:txBody>
          <a:bodyPr/>
          <a:lstStyle/>
          <a:p>
            <a:fld id="{B294C0D2-5C5A-4423-A3C0-EB1BD65FB98E}" type="datetime1">
              <a:rPr lang="en-US" smtClean="0"/>
              <a:t>1/11/2022</a:t>
            </a:fld>
            <a:endParaRPr lang="en-US" dirty="0"/>
          </a:p>
        </p:txBody>
      </p:sp>
      <p:sp>
        <p:nvSpPr>
          <p:cNvPr id="5" name="Slide Number Placeholder 4">
            <a:extLst>
              <a:ext uri="{FF2B5EF4-FFF2-40B4-BE49-F238E27FC236}">
                <a16:creationId xmlns:a16="http://schemas.microsoft.com/office/drawing/2014/main" id="{1B6962D2-22E2-4D50-8F61-7C359A3DA34C}"/>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967537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646E-FBAF-4263-A1DA-81CF0C487129}"/>
              </a:ext>
            </a:extLst>
          </p:cNvPr>
          <p:cNvSpPr>
            <a:spLocks noGrp="1"/>
          </p:cNvSpPr>
          <p:nvPr>
            <p:ph type="title"/>
          </p:nvPr>
        </p:nvSpPr>
        <p:spPr/>
        <p:txBody>
          <a:bodyPr/>
          <a:lstStyle/>
          <a:p>
            <a:r>
              <a:rPr lang="en-US" dirty="0"/>
              <a:t>What is object orientation</a:t>
            </a:r>
            <a:r>
              <a:rPr lang="en-US" b="0" i="0" dirty="0">
                <a:effectLst/>
                <a:latin typeface="Arial" panose="020B0604020202020204" pitchFamily="34" charset="0"/>
              </a:rPr>
              <a:t>?</a:t>
            </a:r>
            <a:endParaRPr lang="en-US" dirty="0"/>
          </a:p>
        </p:txBody>
      </p:sp>
      <p:sp>
        <p:nvSpPr>
          <p:cNvPr id="3" name="Content Placeholder 2">
            <a:extLst>
              <a:ext uri="{FF2B5EF4-FFF2-40B4-BE49-F238E27FC236}">
                <a16:creationId xmlns:a16="http://schemas.microsoft.com/office/drawing/2014/main" id="{321971F1-6FAA-4983-8B6C-7ED6CF509383}"/>
              </a:ext>
            </a:extLst>
          </p:cNvPr>
          <p:cNvSpPr>
            <a:spLocks noGrp="1"/>
          </p:cNvSpPr>
          <p:nvPr>
            <p:ph idx="1"/>
          </p:nvPr>
        </p:nvSpPr>
        <p:spPr>
          <a:xfrm>
            <a:off x="800100" y="2309192"/>
            <a:ext cx="8052352" cy="3249267"/>
          </a:xfrm>
        </p:spPr>
        <p:txBody>
          <a:bodyPr>
            <a:normAutofit fontScale="70000" lnSpcReduction="20000"/>
          </a:bodyPr>
          <a:lstStyle/>
          <a:p>
            <a:pPr>
              <a:lnSpc>
                <a:spcPct val="170000"/>
              </a:lnSpc>
              <a:buFont typeface="Wingdings" panose="05000000000000000000" pitchFamily="2" charset="2"/>
              <a:buChar char="q"/>
            </a:pPr>
            <a:r>
              <a:rPr lang="en-US" b="0" i="0" dirty="0">
                <a:solidFill>
                  <a:srgbClr val="000000"/>
                </a:solidFill>
                <a:effectLst/>
                <a:latin typeface="Arial" panose="020B0604020202020204" pitchFamily="34" charset="0"/>
              </a:rPr>
              <a:t>In the object-oriented approach, the focus is on capturing the structure and behavior of information systems into small modules that combines both data and process.</a:t>
            </a:r>
          </a:p>
          <a:p>
            <a:pPr>
              <a:lnSpc>
                <a:spcPct val="170000"/>
              </a:lnSpc>
              <a:buFont typeface="Wingdings" panose="05000000000000000000" pitchFamily="2" charset="2"/>
              <a:buChar char="q"/>
            </a:pPr>
            <a:r>
              <a:rPr lang="en-US" b="0" i="0" dirty="0">
                <a:solidFill>
                  <a:srgbClr val="000000"/>
                </a:solidFill>
                <a:effectLst/>
                <a:latin typeface="Arial" panose="020B0604020202020204" pitchFamily="34" charset="0"/>
              </a:rPr>
              <a:t>main aim of Object Oriented Design (OOD) is to </a:t>
            </a:r>
            <a:r>
              <a:rPr lang="en-US" b="0" i="0" dirty="0">
                <a:solidFill>
                  <a:srgbClr val="FF0000"/>
                </a:solidFill>
                <a:effectLst/>
                <a:latin typeface="Arial" panose="020B0604020202020204" pitchFamily="34" charset="0"/>
              </a:rPr>
              <a:t>improve</a:t>
            </a:r>
            <a:r>
              <a:rPr lang="en-US" b="0" i="0" dirty="0">
                <a:solidFill>
                  <a:srgbClr val="000000"/>
                </a:solidFill>
                <a:effectLst/>
                <a:latin typeface="Arial" panose="020B0604020202020204" pitchFamily="34" charset="0"/>
              </a:rPr>
              <a:t> the </a:t>
            </a:r>
            <a:r>
              <a:rPr lang="en-US" b="0" i="0" dirty="0">
                <a:solidFill>
                  <a:srgbClr val="FF0000"/>
                </a:solidFill>
                <a:effectLst/>
                <a:latin typeface="Arial" panose="020B0604020202020204" pitchFamily="34" charset="0"/>
              </a:rPr>
              <a:t>quality</a:t>
            </a:r>
            <a:r>
              <a:rPr lang="en-US" b="0" i="0" dirty="0">
                <a:solidFill>
                  <a:srgbClr val="000000"/>
                </a:solidFill>
                <a:effectLst/>
                <a:latin typeface="Arial" panose="020B0604020202020204" pitchFamily="34" charset="0"/>
              </a:rPr>
              <a:t> and productivity of system analysis and design by making it more </a:t>
            </a:r>
            <a:r>
              <a:rPr lang="en-US" b="0" i="0" dirty="0">
                <a:solidFill>
                  <a:srgbClr val="FF0000"/>
                </a:solidFill>
                <a:effectLst/>
                <a:latin typeface="Arial" panose="020B0604020202020204" pitchFamily="34" charset="0"/>
              </a:rPr>
              <a:t>usable</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endParaRPr>
          </a:p>
          <a:p>
            <a:pPr>
              <a:lnSpc>
                <a:spcPct val="170000"/>
              </a:lnSpc>
              <a:buFont typeface="Wingdings" panose="05000000000000000000" pitchFamily="2" charset="2"/>
              <a:buChar char="q"/>
            </a:pPr>
            <a:r>
              <a:rPr lang="en-US" b="0" i="0" dirty="0">
                <a:solidFill>
                  <a:srgbClr val="000000"/>
                </a:solidFill>
                <a:effectLst/>
                <a:latin typeface="Arial" panose="020B0604020202020204" pitchFamily="34" charset="0"/>
              </a:rPr>
              <a:t>In analysis phase, OO models are used to fill the gap between problem and solution.</a:t>
            </a:r>
          </a:p>
          <a:p>
            <a:pPr>
              <a:lnSpc>
                <a:spcPct val="170000"/>
              </a:lnSpc>
              <a:buFont typeface="Wingdings" panose="05000000000000000000" pitchFamily="2" charset="2"/>
              <a:buChar char="q"/>
            </a:pPr>
            <a:r>
              <a:rPr lang="en-US" b="0" i="0" dirty="0">
                <a:solidFill>
                  <a:srgbClr val="000000"/>
                </a:solidFill>
                <a:effectLst/>
                <a:latin typeface="Arial" panose="020B0604020202020204" pitchFamily="34" charset="0"/>
              </a:rPr>
              <a:t> It performs well in </a:t>
            </a:r>
            <a:r>
              <a:rPr lang="en-US" b="0" i="0" dirty="0">
                <a:solidFill>
                  <a:srgbClr val="FF0000"/>
                </a:solidFill>
                <a:effectLst/>
                <a:latin typeface="Arial" panose="020B0604020202020204" pitchFamily="34" charset="0"/>
              </a:rPr>
              <a:t>situation</a:t>
            </a:r>
            <a:r>
              <a:rPr lang="en-US" b="0" i="0" dirty="0">
                <a:solidFill>
                  <a:srgbClr val="000000"/>
                </a:solidFill>
                <a:effectLst/>
                <a:latin typeface="Arial" panose="020B0604020202020204" pitchFamily="34" charset="0"/>
              </a:rPr>
              <a:t> where systems are undergoing </a:t>
            </a:r>
            <a:r>
              <a:rPr lang="en-US" b="0" i="0" dirty="0">
                <a:solidFill>
                  <a:srgbClr val="FF0000"/>
                </a:solidFill>
                <a:effectLst/>
                <a:latin typeface="Arial" panose="020B0604020202020204" pitchFamily="34" charset="0"/>
              </a:rPr>
              <a:t>continuous</a:t>
            </a:r>
            <a:r>
              <a:rPr lang="en-US" b="0" i="0" dirty="0">
                <a:solidFill>
                  <a:srgbClr val="000000"/>
                </a:solidFill>
                <a:effectLst/>
                <a:latin typeface="Arial" panose="020B0604020202020204" pitchFamily="34" charset="0"/>
              </a:rPr>
              <a:t> </a:t>
            </a:r>
            <a:r>
              <a:rPr lang="en-US" b="0" i="0" dirty="0">
                <a:solidFill>
                  <a:srgbClr val="FF0000"/>
                </a:solidFill>
                <a:effectLst/>
                <a:latin typeface="Arial" panose="020B0604020202020204" pitchFamily="34" charset="0"/>
              </a:rPr>
              <a:t>design</a:t>
            </a:r>
            <a:r>
              <a:rPr lang="en-US" b="0" i="0" dirty="0">
                <a:solidFill>
                  <a:srgbClr val="000000"/>
                </a:solidFill>
                <a:effectLst/>
                <a:latin typeface="Arial" panose="020B0604020202020204" pitchFamily="34" charset="0"/>
              </a:rPr>
              <a:t>, </a:t>
            </a:r>
            <a:r>
              <a:rPr lang="en-US" b="0" i="0" dirty="0">
                <a:solidFill>
                  <a:srgbClr val="FF0000"/>
                </a:solidFill>
                <a:effectLst/>
                <a:latin typeface="Arial" panose="020B0604020202020204" pitchFamily="34" charset="0"/>
              </a:rPr>
              <a:t>adaption</a:t>
            </a:r>
            <a:r>
              <a:rPr lang="en-US" b="0" i="0" dirty="0">
                <a:solidFill>
                  <a:srgbClr val="000000"/>
                </a:solidFill>
                <a:effectLst/>
                <a:latin typeface="Arial" panose="020B0604020202020204" pitchFamily="34" charset="0"/>
              </a:rPr>
              <a:t>, and </a:t>
            </a:r>
            <a:r>
              <a:rPr lang="en-US" b="0" i="0" dirty="0">
                <a:solidFill>
                  <a:srgbClr val="FF0000"/>
                </a:solidFill>
                <a:effectLst/>
                <a:latin typeface="Arial" panose="020B0604020202020204" pitchFamily="34" charset="0"/>
              </a:rPr>
              <a:t>maintenance</a:t>
            </a:r>
            <a:r>
              <a:rPr lang="en-US" b="0" i="0" dirty="0">
                <a:solidFill>
                  <a:srgbClr val="000000"/>
                </a:solidFill>
                <a:effectLst/>
                <a:latin typeface="Arial" panose="020B0604020202020204" pitchFamily="34" charset="0"/>
              </a:rPr>
              <a:t>.</a:t>
            </a:r>
          </a:p>
          <a:p>
            <a:pPr>
              <a:lnSpc>
                <a:spcPct val="170000"/>
              </a:lnSpc>
              <a:buFont typeface="Wingdings" panose="05000000000000000000" pitchFamily="2" charset="2"/>
              <a:buChar char="q"/>
            </a:pPr>
            <a:r>
              <a:rPr lang="en-US" b="0" i="0" dirty="0">
                <a:solidFill>
                  <a:srgbClr val="000000"/>
                </a:solidFill>
                <a:effectLst/>
                <a:latin typeface="Arial" panose="020B0604020202020204" pitchFamily="34" charset="0"/>
              </a:rPr>
              <a:t> It </a:t>
            </a:r>
            <a:r>
              <a:rPr lang="en-US" b="0" i="0" dirty="0">
                <a:solidFill>
                  <a:srgbClr val="FF0000"/>
                </a:solidFill>
                <a:effectLst/>
                <a:latin typeface="Arial" panose="020B0604020202020204" pitchFamily="34" charset="0"/>
              </a:rPr>
              <a:t>identifies</a:t>
            </a:r>
            <a:r>
              <a:rPr lang="en-US" b="0" i="0" dirty="0">
                <a:solidFill>
                  <a:srgbClr val="000000"/>
                </a:solidFill>
                <a:effectLst/>
                <a:latin typeface="Arial" panose="020B0604020202020204" pitchFamily="34" charset="0"/>
              </a:rPr>
              <a:t> the </a:t>
            </a:r>
            <a:r>
              <a:rPr lang="en-US" b="0" i="0" dirty="0">
                <a:solidFill>
                  <a:srgbClr val="FF0000"/>
                </a:solidFill>
                <a:effectLst/>
                <a:latin typeface="Arial" panose="020B0604020202020204" pitchFamily="34" charset="0"/>
              </a:rPr>
              <a:t>objects</a:t>
            </a:r>
            <a:r>
              <a:rPr lang="en-US" b="0" i="0" dirty="0">
                <a:solidFill>
                  <a:srgbClr val="000000"/>
                </a:solidFill>
                <a:effectLst/>
                <a:latin typeface="Arial" panose="020B0604020202020204" pitchFamily="34" charset="0"/>
              </a:rPr>
              <a:t> in problem domain, classifying them in terms of data and behavior.</a:t>
            </a:r>
            <a:endParaRPr lang="en-US" dirty="0"/>
          </a:p>
        </p:txBody>
      </p:sp>
      <p:sp>
        <p:nvSpPr>
          <p:cNvPr id="4" name="Date Placeholder 3">
            <a:extLst>
              <a:ext uri="{FF2B5EF4-FFF2-40B4-BE49-F238E27FC236}">
                <a16:creationId xmlns:a16="http://schemas.microsoft.com/office/drawing/2014/main" id="{DB2DA29B-D4A6-43D9-92B0-7CF6C828AB61}"/>
              </a:ext>
            </a:extLst>
          </p:cNvPr>
          <p:cNvSpPr>
            <a:spLocks noGrp="1"/>
          </p:cNvSpPr>
          <p:nvPr>
            <p:ph type="dt" sz="half" idx="10"/>
          </p:nvPr>
        </p:nvSpPr>
        <p:spPr/>
        <p:txBody>
          <a:bodyPr/>
          <a:lstStyle/>
          <a:p>
            <a:fld id="{C5D9C8A1-59B0-4292-905F-DEF7BD822954}" type="datetime1">
              <a:rPr lang="en-US" smtClean="0"/>
              <a:t>1/11/2022</a:t>
            </a:fld>
            <a:endParaRPr lang="en-US" dirty="0"/>
          </a:p>
        </p:txBody>
      </p:sp>
      <p:sp>
        <p:nvSpPr>
          <p:cNvPr id="5" name="Slide Number Placeholder 4">
            <a:extLst>
              <a:ext uri="{FF2B5EF4-FFF2-40B4-BE49-F238E27FC236}">
                <a16:creationId xmlns:a16="http://schemas.microsoft.com/office/drawing/2014/main" id="{611619E4-DC13-4E3C-9475-277896D0F4B9}"/>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294663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F96F-F778-4A47-96C5-EE0A3642E885}"/>
              </a:ext>
            </a:extLst>
          </p:cNvPr>
          <p:cNvSpPr>
            <a:spLocks noGrp="1"/>
          </p:cNvSpPr>
          <p:nvPr>
            <p:ph type="title"/>
          </p:nvPr>
        </p:nvSpPr>
        <p:spPr/>
        <p:txBody>
          <a:bodyPr/>
          <a:lstStyle/>
          <a:p>
            <a:r>
              <a:rPr lang="en-US" sz="3600" dirty="0">
                <a:latin typeface="Times New Roman" pitchFamily="18" charset="0"/>
                <a:cs typeface="Times New Roman" pitchFamily="18" charset="0"/>
              </a:rPr>
              <a:t>Overview of UML…</a:t>
            </a:r>
            <a:endParaRPr lang="en-US" dirty="0"/>
          </a:p>
        </p:txBody>
      </p:sp>
      <p:sp>
        <p:nvSpPr>
          <p:cNvPr id="3" name="Content Placeholder 2">
            <a:extLst>
              <a:ext uri="{FF2B5EF4-FFF2-40B4-BE49-F238E27FC236}">
                <a16:creationId xmlns:a16="http://schemas.microsoft.com/office/drawing/2014/main" id="{ECECA758-E161-4A0E-AACC-9ACE643F6D43}"/>
              </a:ext>
            </a:extLst>
          </p:cNvPr>
          <p:cNvSpPr>
            <a:spLocks noGrp="1"/>
          </p:cNvSpPr>
          <p:nvPr>
            <p:ph idx="1"/>
          </p:nvPr>
        </p:nvSpPr>
        <p:spPr/>
        <p:txBody>
          <a:bodyPr>
            <a:normAutofit/>
          </a:bodyPr>
          <a:lstStyle/>
          <a:p>
            <a:pPr marL="214313" indent="-214313">
              <a:buFont typeface="Wingdings" panose="05000000000000000000" pitchFamily="2" charset="2"/>
              <a:buChar char="q"/>
            </a:pPr>
            <a:r>
              <a:rPr lang="en-US" b="1" i="0" dirty="0">
                <a:solidFill>
                  <a:srgbClr val="273239"/>
                </a:solidFill>
                <a:effectLst/>
                <a:latin typeface="urw-din"/>
              </a:rPr>
              <a:t>Things</a:t>
            </a:r>
          </a:p>
          <a:p>
            <a:pPr marL="0" indent="0">
              <a:buNone/>
            </a:pPr>
            <a:endParaRPr lang="en-US" b="1" i="0" dirty="0">
              <a:solidFill>
                <a:srgbClr val="273239"/>
              </a:solidFill>
              <a:effectLst/>
              <a:latin typeface="urw-din"/>
            </a:endParaRPr>
          </a:p>
        </p:txBody>
      </p:sp>
      <p:pic>
        <p:nvPicPr>
          <p:cNvPr id="5" name="Picture 4">
            <a:extLst>
              <a:ext uri="{FF2B5EF4-FFF2-40B4-BE49-F238E27FC236}">
                <a16:creationId xmlns:a16="http://schemas.microsoft.com/office/drawing/2014/main" id="{1C568E77-75FA-40DB-A9AD-264F14E0C419}"/>
              </a:ext>
            </a:extLst>
          </p:cNvPr>
          <p:cNvPicPr>
            <a:picLocks noChangeAspect="1"/>
          </p:cNvPicPr>
          <p:nvPr/>
        </p:nvPicPr>
        <p:blipFill>
          <a:blip r:embed="rId2"/>
          <a:stretch>
            <a:fillRect/>
          </a:stretch>
        </p:blipFill>
        <p:spPr>
          <a:xfrm>
            <a:off x="694497" y="2704375"/>
            <a:ext cx="4057650" cy="1985963"/>
          </a:xfrm>
          <a:prstGeom prst="rect">
            <a:avLst/>
          </a:prstGeom>
        </p:spPr>
      </p:pic>
      <p:sp>
        <p:nvSpPr>
          <p:cNvPr id="4" name="Date Placeholder 3">
            <a:extLst>
              <a:ext uri="{FF2B5EF4-FFF2-40B4-BE49-F238E27FC236}">
                <a16:creationId xmlns:a16="http://schemas.microsoft.com/office/drawing/2014/main" id="{DD599FE3-AEBF-4D9F-B858-EE558C8DF819}"/>
              </a:ext>
            </a:extLst>
          </p:cNvPr>
          <p:cNvSpPr>
            <a:spLocks noGrp="1"/>
          </p:cNvSpPr>
          <p:nvPr>
            <p:ph type="dt" sz="half" idx="10"/>
          </p:nvPr>
        </p:nvSpPr>
        <p:spPr/>
        <p:txBody>
          <a:bodyPr/>
          <a:lstStyle/>
          <a:p>
            <a:fld id="{0E0D03C4-B433-40C2-9FE4-D77796E4E137}" type="datetime1">
              <a:rPr lang="en-US" smtClean="0"/>
              <a:t>1/11/2022</a:t>
            </a:fld>
            <a:endParaRPr lang="en-US" dirty="0"/>
          </a:p>
        </p:txBody>
      </p:sp>
      <p:sp>
        <p:nvSpPr>
          <p:cNvPr id="6" name="Slide Number Placeholder 5">
            <a:extLst>
              <a:ext uri="{FF2B5EF4-FFF2-40B4-BE49-F238E27FC236}">
                <a16:creationId xmlns:a16="http://schemas.microsoft.com/office/drawing/2014/main" id="{38923348-6775-4F96-87A5-12EF9CCB2C5C}"/>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914437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F96F-F778-4A47-96C5-EE0A3642E885}"/>
              </a:ext>
            </a:extLst>
          </p:cNvPr>
          <p:cNvSpPr>
            <a:spLocks noGrp="1"/>
          </p:cNvSpPr>
          <p:nvPr>
            <p:ph type="title"/>
          </p:nvPr>
        </p:nvSpPr>
        <p:spPr/>
        <p:txBody>
          <a:bodyPr/>
          <a:lstStyle/>
          <a:p>
            <a:r>
              <a:rPr lang="en-US" sz="3600" dirty="0">
                <a:latin typeface="Times New Roman" pitchFamily="18" charset="0"/>
                <a:cs typeface="Times New Roman" pitchFamily="18" charset="0"/>
              </a:rPr>
              <a:t>Overview of UML…</a:t>
            </a:r>
            <a:endParaRPr lang="en-US" dirty="0"/>
          </a:p>
        </p:txBody>
      </p:sp>
      <p:sp>
        <p:nvSpPr>
          <p:cNvPr id="3" name="Content Placeholder 2">
            <a:extLst>
              <a:ext uri="{FF2B5EF4-FFF2-40B4-BE49-F238E27FC236}">
                <a16:creationId xmlns:a16="http://schemas.microsoft.com/office/drawing/2014/main" id="{ECECA758-E161-4A0E-AACC-9ACE643F6D43}"/>
              </a:ext>
            </a:extLst>
          </p:cNvPr>
          <p:cNvSpPr>
            <a:spLocks noGrp="1"/>
          </p:cNvSpPr>
          <p:nvPr>
            <p:ph idx="1"/>
          </p:nvPr>
        </p:nvSpPr>
        <p:spPr/>
        <p:txBody>
          <a:bodyPr>
            <a:normAutofit/>
          </a:bodyPr>
          <a:lstStyle/>
          <a:p>
            <a:pPr marL="214313" indent="-214313">
              <a:buFont typeface="Wingdings" panose="05000000000000000000" pitchFamily="2" charset="2"/>
              <a:buChar char="q"/>
            </a:pPr>
            <a:r>
              <a:rPr lang="en-US" b="1" dirty="0">
                <a:latin typeface="Times New Roman" pitchFamily="18" charset="0"/>
                <a:cs typeface="Times New Roman" pitchFamily="18" charset="0"/>
              </a:rPr>
              <a:t>Structural things </a:t>
            </a:r>
            <a:r>
              <a:rPr lang="en-US" dirty="0">
                <a:latin typeface="Times New Roman" pitchFamily="18" charset="0"/>
                <a:cs typeface="Times New Roman" pitchFamily="18" charset="0"/>
              </a:rPr>
              <a:t>are the </a:t>
            </a:r>
            <a:r>
              <a:rPr lang="en-US" b="1" dirty="0">
                <a:latin typeface="Times New Roman" pitchFamily="18" charset="0"/>
                <a:cs typeface="Times New Roman" pitchFamily="18" charset="0"/>
              </a:rPr>
              <a:t>nouns of UML models</a:t>
            </a:r>
            <a:r>
              <a:rPr lang="en-US" dirty="0">
                <a:latin typeface="Times New Roman" pitchFamily="18" charset="0"/>
                <a:cs typeface="Times New Roman" pitchFamily="18" charset="0"/>
              </a:rPr>
              <a:t>. </a:t>
            </a:r>
          </a:p>
          <a:p>
            <a:pPr>
              <a:buFont typeface="Arial" panose="020B0604020202020204" pitchFamily="34" charset="0"/>
              <a:buChar char="•"/>
            </a:pPr>
            <a:r>
              <a:rPr lang="en-US" dirty="0">
                <a:latin typeface="Times New Roman" pitchFamily="18" charset="0"/>
                <a:cs typeface="Times New Roman" pitchFamily="18" charset="0"/>
              </a:rPr>
              <a:t>These are the mostly static parts of a model, representing elements that are either conceptual or physical. </a:t>
            </a:r>
          </a:p>
          <a:p>
            <a:pPr>
              <a:buFont typeface="Arial" panose="020B0604020202020204" pitchFamily="34" charset="0"/>
              <a:buChar char="•"/>
            </a:pPr>
            <a:r>
              <a:rPr lang="en-US" dirty="0">
                <a:latin typeface="Times New Roman" pitchFamily="18" charset="0"/>
                <a:cs typeface="Times New Roman" pitchFamily="18" charset="0"/>
              </a:rPr>
              <a:t>Collectively, the structural things are called classifiers.</a:t>
            </a:r>
          </a:p>
          <a:p>
            <a:pPr>
              <a:buFont typeface="Arial" panose="020B0604020202020204" pitchFamily="34" charset="0"/>
              <a:buChar char="•"/>
            </a:pPr>
            <a:endParaRPr lang="en-US" b="1" i="0" dirty="0">
              <a:solidFill>
                <a:srgbClr val="273239"/>
              </a:solidFill>
              <a:effectLst/>
              <a:latin typeface="urw-din"/>
            </a:endParaRPr>
          </a:p>
          <a:p>
            <a:pPr marL="0" indent="0">
              <a:buNone/>
            </a:pPr>
            <a:endParaRPr lang="en-US" b="1" i="0" dirty="0">
              <a:solidFill>
                <a:srgbClr val="273239"/>
              </a:solidFill>
              <a:effectLst/>
              <a:latin typeface="urw-din"/>
            </a:endParaRPr>
          </a:p>
        </p:txBody>
      </p:sp>
      <p:sp>
        <p:nvSpPr>
          <p:cNvPr id="4" name="Date Placeholder 3">
            <a:extLst>
              <a:ext uri="{FF2B5EF4-FFF2-40B4-BE49-F238E27FC236}">
                <a16:creationId xmlns:a16="http://schemas.microsoft.com/office/drawing/2014/main" id="{AFF2CC57-5377-4F5A-9481-1FFAAF69D743}"/>
              </a:ext>
            </a:extLst>
          </p:cNvPr>
          <p:cNvSpPr>
            <a:spLocks noGrp="1"/>
          </p:cNvSpPr>
          <p:nvPr>
            <p:ph type="dt" sz="half" idx="10"/>
          </p:nvPr>
        </p:nvSpPr>
        <p:spPr/>
        <p:txBody>
          <a:bodyPr/>
          <a:lstStyle/>
          <a:p>
            <a:fld id="{91C3118E-3A86-480B-9C0A-A2BB68181AB6}" type="datetime1">
              <a:rPr lang="en-US" smtClean="0"/>
              <a:t>1/11/2022</a:t>
            </a:fld>
            <a:endParaRPr lang="en-US" dirty="0"/>
          </a:p>
        </p:txBody>
      </p:sp>
      <p:sp>
        <p:nvSpPr>
          <p:cNvPr id="5" name="Slide Number Placeholder 4">
            <a:extLst>
              <a:ext uri="{FF2B5EF4-FFF2-40B4-BE49-F238E27FC236}">
                <a16:creationId xmlns:a16="http://schemas.microsoft.com/office/drawing/2014/main" id="{2C3C93E8-678A-4520-8D5B-A603B2C59202}"/>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3902144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F96F-F778-4A47-96C5-EE0A3642E885}"/>
              </a:ext>
            </a:extLst>
          </p:cNvPr>
          <p:cNvSpPr>
            <a:spLocks noGrp="1"/>
          </p:cNvSpPr>
          <p:nvPr>
            <p:ph type="title"/>
          </p:nvPr>
        </p:nvSpPr>
        <p:spPr/>
        <p:txBody>
          <a:bodyPr/>
          <a:lstStyle/>
          <a:p>
            <a:r>
              <a:rPr lang="en-US" sz="3600" dirty="0">
                <a:latin typeface="Times New Roman" pitchFamily="18" charset="0"/>
                <a:cs typeface="Times New Roman" pitchFamily="18" charset="0"/>
              </a:rPr>
              <a:t>Overview of UML…</a:t>
            </a:r>
            <a:endParaRPr lang="en-US" dirty="0"/>
          </a:p>
        </p:txBody>
      </p:sp>
      <p:sp>
        <p:nvSpPr>
          <p:cNvPr id="3" name="Content Placeholder 2">
            <a:extLst>
              <a:ext uri="{FF2B5EF4-FFF2-40B4-BE49-F238E27FC236}">
                <a16:creationId xmlns:a16="http://schemas.microsoft.com/office/drawing/2014/main" id="{ECECA758-E161-4A0E-AACC-9ACE643F6D43}"/>
              </a:ext>
            </a:extLst>
          </p:cNvPr>
          <p:cNvSpPr>
            <a:spLocks noGrp="1"/>
          </p:cNvSpPr>
          <p:nvPr>
            <p:ph idx="1"/>
          </p:nvPr>
        </p:nvSpPr>
        <p:spPr/>
        <p:txBody>
          <a:bodyPr>
            <a:normAutofit/>
          </a:bodyPr>
          <a:lstStyle/>
          <a:p>
            <a:pPr>
              <a:buFont typeface="Wingdings" panose="05000000000000000000" pitchFamily="2" charset="2"/>
              <a:buChar char="q"/>
            </a:pPr>
            <a:r>
              <a:rPr lang="en-US" b="1" dirty="0">
                <a:latin typeface="Times New Roman" pitchFamily="18" charset="0"/>
                <a:cs typeface="Times New Roman" pitchFamily="18" charset="0"/>
              </a:rPr>
              <a:t>Behavioral things </a:t>
            </a:r>
            <a:r>
              <a:rPr lang="en-US" dirty="0">
                <a:latin typeface="Times New Roman" pitchFamily="18" charset="0"/>
                <a:cs typeface="Times New Roman" pitchFamily="18" charset="0"/>
              </a:rPr>
              <a:t>are the dynamic parts of UML models. </a:t>
            </a:r>
          </a:p>
          <a:p>
            <a:pPr>
              <a:buFont typeface="Arial" panose="020B0604020202020204" pitchFamily="34" charset="0"/>
              <a:buChar char="•"/>
            </a:pPr>
            <a:r>
              <a:rPr lang="en-US" dirty="0">
                <a:latin typeface="Times New Roman" pitchFamily="18" charset="0"/>
                <a:cs typeface="Times New Roman" pitchFamily="18" charset="0"/>
              </a:rPr>
              <a:t>These are the verbs of a model, representing behavior over time and space. </a:t>
            </a:r>
          </a:p>
          <a:p>
            <a:pPr>
              <a:buFont typeface="Wingdings" panose="05000000000000000000" pitchFamily="2" charset="2"/>
              <a:buChar char="q"/>
            </a:pPr>
            <a:r>
              <a:rPr lang="en-US" b="1" dirty="0">
                <a:latin typeface="Times New Roman" pitchFamily="18" charset="0"/>
                <a:cs typeface="Times New Roman" pitchFamily="18" charset="0"/>
              </a:rPr>
              <a:t>Grouping things </a:t>
            </a:r>
            <a:r>
              <a:rPr lang="en-US" dirty="0">
                <a:latin typeface="Times New Roman" pitchFamily="18" charset="0"/>
                <a:cs typeface="Times New Roman" pitchFamily="18" charset="0"/>
              </a:rPr>
              <a:t>are the </a:t>
            </a:r>
            <a:r>
              <a:rPr lang="en-US" b="1" dirty="0">
                <a:latin typeface="Times New Roman" pitchFamily="18" charset="0"/>
                <a:cs typeface="Times New Roman" pitchFamily="18" charset="0"/>
              </a:rPr>
              <a:t>organizational parts of UML models</a:t>
            </a:r>
            <a:r>
              <a:rPr lang="en-US" dirty="0">
                <a:latin typeface="Times New Roman" pitchFamily="18" charset="0"/>
                <a:cs typeface="Times New Roman" pitchFamily="18" charset="0"/>
              </a:rPr>
              <a:t>. </a:t>
            </a:r>
          </a:p>
          <a:p>
            <a:pPr>
              <a:buFont typeface="Arial" panose="020B0604020202020204" pitchFamily="34" charset="0"/>
              <a:buChar char="•"/>
            </a:pPr>
            <a:r>
              <a:rPr lang="en-US" dirty="0">
                <a:latin typeface="Times New Roman" pitchFamily="18" charset="0"/>
                <a:cs typeface="Times New Roman" pitchFamily="18" charset="0"/>
              </a:rPr>
              <a:t>These are the boxes into which a model can be decomposed. There is one primary kind of grouping thing, namely, packages. </a:t>
            </a:r>
          </a:p>
          <a:p>
            <a:pPr>
              <a:buFont typeface="Arial" panose="020B0604020202020204" pitchFamily="34" charset="0"/>
              <a:buChar char="•"/>
            </a:pPr>
            <a:endParaRPr lang="en-US" dirty="0">
              <a:latin typeface="Times New Roman" pitchFamily="18" charset="0"/>
              <a:cs typeface="Times New Roman" pitchFamily="18" charset="0"/>
            </a:endParaRPr>
          </a:p>
          <a:p>
            <a:pPr marL="0" indent="0">
              <a:buNone/>
            </a:pPr>
            <a:endParaRPr lang="en-US" b="1" i="0" dirty="0">
              <a:solidFill>
                <a:srgbClr val="273239"/>
              </a:solidFill>
              <a:effectLst/>
              <a:latin typeface="urw-din"/>
            </a:endParaRPr>
          </a:p>
          <a:p>
            <a:pPr marL="0" indent="0">
              <a:buNone/>
            </a:pPr>
            <a:endParaRPr lang="en-US" b="1" i="0" dirty="0">
              <a:solidFill>
                <a:srgbClr val="273239"/>
              </a:solidFill>
              <a:effectLst/>
              <a:latin typeface="urw-din"/>
            </a:endParaRPr>
          </a:p>
        </p:txBody>
      </p:sp>
      <p:sp>
        <p:nvSpPr>
          <p:cNvPr id="4" name="Date Placeholder 3">
            <a:extLst>
              <a:ext uri="{FF2B5EF4-FFF2-40B4-BE49-F238E27FC236}">
                <a16:creationId xmlns:a16="http://schemas.microsoft.com/office/drawing/2014/main" id="{C3D8FA77-CD0B-431E-9394-644FFF042022}"/>
              </a:ext>
            </a:extLst>
          </p:cNvPr>
          <p:cNvSpPr>
            <a:spLocks noGrp="1"/>
          </p:cNvSpPr>
          <p:nvPr>
            <p:ph type="dt" sz="half" idx="10"/>
          </p:nvPr>
        </p:nvSpPr>
        <p:spPr/>
        <p:txBody>
          <a:bodyPr/>
          <a:lstStyle/>
          <a:p>
            <a:fld id="{18E73C94-4A4E-4E55-A57F-90A238BAAC73}" type="datetime1">
              <a:rPr lang="en-US" smtClean="0"/>
              <a:t>1/11/2022</a:t>
            </a:fld>
            <a:endParaRPr lang="en-US" dirty="0"/>
          </a:p>
        </p:txBody>
      </p:sp>
      <p:sp>
        <p:nvSpPr>
          <p:cNvPr id="5" name="Slide Number Placeholder 4">
            <a:extLst>
              <a:ext uri="{FF2B5EF4-FFF2-40B4-BE49-F238E27FC236}">
                <a16:creationId xmlns:a16="http://schemas.microsoft.com/office/drawing/2014/main" id="{68783380-8167-4E2C-B5D5-C1B4118AC151}"/>
              </a:ext>
            </a:extLst>
          </p:cNvPr>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3399152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F96F-F778-4A47-96C5-EE0A3642E885}"/>
              </a:ext>
            </a:extLst>
          </p:cNvPr>
          <p:cNvSpPr>
            <a:spLocks noGrp="1"/>
          </p:cNvSpPr>
          <p:nvPr>
            <p:ph type="title"/>
          </p:nvPr>
        </p:nvSpPr>
        <p:spPr/>
        <p:txBody>
          <a:bodyPr/>
          <a:lstStyle/>
          <a:p>
            <a:r>
              <a:rPr lang="en-US" sz="3600" dirty="0">
                <a:latin typeface="Times New Roman" pitchFamily="18" charset="0"/>
                <a:cs typeface="Times New Roman" pitchFamily="18" charset="0"/>
              </a:rPr>
              <a:t>Overview of UML…</a:t>
            </a:r>
            <a:endParaRPr lang="en-US" dirty="0"/>
          </a:p>
        </p:txBody>
      </p:sp>
      <p:sp>
        <p:nvSpPr>
          <p:cNvPr id="3" name="Content Placeholder 2">
            <a:extLst>
              <a:ext uri="{FF2B5EF4-FFF2-40B4-BE49-F238E27FC236}">
                <a16:creationId xmlns:a16="http://schemas.microsoft.com/office/drawing/2014/main" id="{ECECA758-E161-4A0E-AACC-9ACE643F6D43}"/>
              </a:ext>
            </a:extLst>
          </p:cNvPr>
          <p:cNvSpPr>
            <a:spLocks noGrp="1"/>
          </p:cNvSpPr>
          <p:nvPr>
            <p:ph idx="1"/>
          </p:nvPr>
        </p:nvSpPr>
        <p:spPr/>
        <p:txBody>
          <a:bodyPr>
            <a:normAutofit/>
          </a:bodyPr>
          <a:lstStyle/>
          <a:p>
            <a:pPr>
              <a:buFont typeface="Wingdings" panose="05000000000000000000" pitchFamily="2" charset="2"/>
              <a:buChar char="q"/>
            </a:pPr>
            <a:r>
              <a:rPr lang="en-US" b="1" dirty="0" err="1">
                <a:latin typeface="Times New Roman" pitchFamily="18" charset="0"/>
                <a:cs typeface="Times New Roman" pitchFamily="18" charset="0"/>
              </a:rPr>
              <a:t>Annotational</a:t>
            </a:r>
            <a:r>
              <a:rPr lang="en-US" b="1" dirty="0">
                <a:latin typeface="Times New Roman" pitchFamily="18" charset="0"/>
                <a:cs typeface="Times New Roman" pitchFamily="18" charset="0"/>
              </a:rPr>
              <a:t> things </a:t>
            </a:r>
            <a:r>
              <a:rPr lang="en-US" dirty="0">
                <a:latin typeface="Times New Roman" pitchFamily="18" charset="0"/>
                <a:cs typeface="Times New Roman" pitchFamily="18" charset="0"/>
              </a:rPr>
              <a:t>are the </a:t>
            </a:r>
            <a:r>
              <a:rPr lang="en-US" b="1" dirty="0">
                <a:latin typeface="Times New Roman" pitchFamily="18" charset="0"/>
                <a:cs typeface="Times New Roman" pitchFamily="18" charset="0"/>
              </a:rPr>
              <a:t>explanatory parts of UML </a:t>
            </a:r>
            <a:r>
              <a:rPr lang="en-US" dirty="0">
                <a:latin typeface="Times New Roman" pitchFamily="18" charset="0"/>
                <a:cs typeface="Times New Roman" pitchFamily="18" charset="0"/>
              </a:rPr>
              <a:t>models. </a:t>
            </a:r>
          </a:p>
          <a:p>
            <a:pPr algn="just">
              <a:buFont typeface="Arial" panose="020B0604020202020204" pitchFamily="34" charset="0"/>
              <a:buChar char="•"/>
            </a:pPr>
            <a:r>
              <a:rPr lang="en-US" dirty="0">
                <a:latin typeface="Times New Roman" pitchFamily="18" charset="0"/>
                <a:cs typeface="Times New Roman" pitchFamily="18" charset="0"/>
              </a:rPr>
              <a:t>These are the comments you may apply to describe, illuminate, and remark about any element in a model. </a:t>
            </a:r>
          </a:p>
          <a:p>
            <a:pPr algn="just">
              <a:buFont typeface="Arial" panose="020B0604020202020204" pitchFamily="34" charset="0"/>
              <a:buChar char="•"/>
            </a:pPr>
            <a:r>
              <a:rPr lang="en-US" dirty="0">
                <a:latin typeface="Times New Roman" pitchFamily="18" charset="0"/>
                <a:cs typeface="Times New Roman" pitchFamily="18" charset="0"/>
              </a:rPr>
              <a:t>There is one primary kind of </a:t>
            </a:r>
            <a:r>
              <a:rPr lang="en-US" dirty="0" err="1">
                <a:latin typeface="Times New Roman" pitchFamily="18" charset="0"/>
                <a:cs typeface="Times New Roman" pitchFamily="18" charset="0"/>
              </a:rPr>
              <a:t>annotational</a:t>
            </a:r>
            <a:r>
              <a:rPr lang="en-US" dirty="0">
                <a:latin typeface="Times New Roman" pitchFamily="18" charset="0"/>
                <a:cs typeface="Times New Roman" pitchFamily="18" charset="0"/>
              </a:rPr>
              <a:t> thing, called a </a:t>
            </a:r>
            <a:r>
              <a:rPr lang="en-US" b="1" u="sng" dirty="0">
                <a:latin typeface="Times New Roman" pitchFamily="18" charset="0"/>
                <a:cs typeface="Times New Roman" pitchFamily="18" charset="0"/>
              </a:rPr>
              <a:t>note</a:t>
            </a:r>
            <a:r>
              <a:rPr lang="en-US" dirty="0">
                <a:latin typeface="Times New Roman" pitchFamily="18" charset="0"/>
                <a:cs typeface="Times New Roman" pitchFamily="18" charset="0"/>
              </a:rPr>
              <a:t>. </a:t>
            </a:r>
          </a:p>
          <a:p>
            <a:pPr algn="just">
              <a:buFont typeface="Arial" panose="020B0604020202020204" pitchFamily="34" charset="0"/>
              <a:buChar char="•"/>
            </a:pPr>
            <a:r>
              <a:rPr lang="en-US" dirty="0">
                <a:latin typeface="Times New Roman" pitchFamily="18" charset="0"/>
                <a:cs typeface="Times New Roman" pitchFamily="18" charset="0"/>
              </a:rPr>
              <a:t>A note is simply a symbol for rendering constraints and comments attached to an element or a collection of elements. </a:t>
            </a:r>
          </a:p>
          <a:p>
            <a:pPr algn="just"/>
            <a:r>
              <a:rPr lang="en-US" dirty="0">
                <a:latin typeface="Times New Roman" pitchFamily="18" charset="0"/>
                <a:cs typeface="Times New Roman" pitchFamily="18" charset="0"/>
              </a:rPr>
              <a:t>Graphically, a note is rendered as a rectangle with a dog-eared corner, together with a textual or graphical comment</a:t>
            </a:r>
          </a:p>
          <a:p>
            <a:pPr>
              <a:buFont typeface="Arial" panose="020B0604020202020204" pitchFamily="34" charset="0"/>
              <a:buChar char="•"/>
            </a:pPr>
            <a:endParaRPr lang="en-US" dirty="0">
              <a:latin typeface="Times New Roman" pitchFamily="18" charset="0"/>
              <a:cs typeface="Times New Roman" pitchFamily="18" charset="0"/>
            </a:endParaRPr>
          </a:p>
          <a:p>
            <a:pPr marL="0" indent="0">
              <a:buNone/>
            </a:pPr>
            <a:endParaRPr lang="en-US" b="1" i="0" dirty="0">
              <a:solidFill>
                <a:srgbClr val="273239"/>
              </a:solidFill>
              <a:effectLst/>
              <a:latin typeface="urw-din"/>
            </a:endParaRPr>
          </a:p>
          <a:p>
            <a:pPr marL="0" indent="0">
              <a:buNone/>
            </a:pPr>
            <a:endParaRPr lang="en-US" b="1" i="0" dirty="0">
              <a:solidFill>
                <a:srgbClr val="273239"/>
              </a:solidFill>
              <a:effectLst/>
              <a:latin typeface="urw-din"/>
            </a:endParaRPr>
          </a:p>
        </p:txBody>
      </p:sp>
      <p:sp>
        <p:nvSpPr>
          <p:cNvPr id="4" name="Date Placeholder 3">
            <a:extLst>
              <a:ext uri="{FF2B5EF4-FFF2-40B4-BE49-F238E27FC236}">
                <a16:creationId xmlns:a16="http://schemas.microsoft.com/office/drawing/2014/main" id="{BCE5AD69-3D4D-4BD7-A6F2-5B163C8B5976}"/>
              </a:ext>
            </a:extLst>
          </p:cNvPr>
          <p:cNvSpPr>
            <a:spLocks noGrp="1"/>
          </p:cNvSpPr>
          <p:nvPr>
            <p:ph type="dt" sz="half" idx="10"/>
          </p:nvPr>
        </p:nvSpPr>
        <p:spPr/>
        <p:txBody>
          <a:bodyPr/>
          <a:lstStyle/>
          <a:p>
            <a:fld id="{9E9ED932-9466-4FDF-9437-29F968DC760B}" type="datetime1">
              <a:rPr lang="en-US" smtClean="0"/>
              <a:t>1/11/2022</a:t>
            </a:fld>
            <a:endParaRPr lang="en-US" dirty="0"/>
          </a:p>
        </p:txBody>
      </p:sp>
      <p:sp>
        <p:nvSpPr>
          <p:cNvPr id="5" name="Slide Number Placeholder 4">
            <a:extLst>
              <a:ext uri="{FF2B5EF4-FFF2-40B4-BE49-F238E27FC236}">
                <a16:creationId xmlns:a16="http://schemas.microsoft.com/office/drawing/2014/main" id="{270A8926-D8F4-4EB5-AFD9-D529AA4D95F5}"/>
              </a:ext>
            </a:extLst>
          </p:cNvPr>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4131416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F96F-F778-4A47-96C5-EE0A3642E885}"/>
              </a:ext>
            </a:extLst>
          </p:cNvPr>
          <p:cNvSpPr>
            <a:spLocks noGrp="1"/>
          </p:cNvSpPr>
          <p:nvPr>
            <p:ph type="title"/>
          </p:nvPr>
        </p:nvSpPr>
        <p:spPr/>
        <p:txBody>
          <a:bodyPr/>
          <a:lstStyle/>
          <a:p>
            <a:r>
              <a:rPr lang="en-US" sz="3600" dirty="0">
                <a:latin typeface="Times New Roman" pitchFamily="18" charset="0"/>
                <a:cs typeface="Times New Roman" pitchFamily="18" charset="0"/>
              </a:rPr>
              <a:t>Overview of UML…</a:t>
            </a:r>
            <a:endParaRPr lang="en-US" dirty="0"/>
          </a:p>
        </p:txBody>
      </p:sp>
      <p:sp>
        <p:nvSpPr>
          <p:cNvPr id="3" name="Content Placeholder 2">
            <a:extLst>
              <a:ext uri="{FF2B5EF4-FFF2-40B4-BE49-F238E27FC236}">
                <a16:creationId xmlns:a16="http://schemas.microsoft.com/office/drawing/2014/main" id="{ECECA758-E161-4A0E-AACC-9ACE643F6D43}"/>
              </a:ext>
            </a:extLst>
          </p:cNvPr>
          <p:cNvSpPr>
            <a:spLocks noGrp="1"/>
          </p:cNvSpPr>
          <p:nvPr>
            <p:ph idx="1"/>
          </p:nvPr>
        </p:nvSpPr>
        <p:spPr/>
        <p:txBody>
          <a:bodyPr>
            <a:normAutofit/>
          </a:bodyPr>
          <a:lstStyle/>
          <a:p>
            <a:pPr marL="214313" indent="-214313">
              <a:buFont typeface="Wingdings" panose="05000000000000000000" pitchFamily="2" charset="2"/>
              <a:buChar char="q"/>
            </a:pPr>
            <a:r>
              <a:rPr lang="en-US" b="1" i="0" dirty="0">
                <a:solidFill>
                  <a:srgbClr val="273239"/>
                </a:solidFill>
                <a:effectLst/>
                <a:latin typeface="urw-din"/>
              </a:rPr>
              <a:t>Relationships</a:t>
            </a:r>
          </a:p>
          <a:p>
            <a:pPr marL="214313" indent="-214313">
              <a:buFont typeface="Wingdings" panose="05000000000000000000" pitchFamily="2" charset="2"/>
              <a:buChar char="q"/>
            </a:pPr>
            <a:r>
              <a:rPr lang="en-US" b="0" i="0" dirty="0">
                <a:solidFill>
                  <a:srgbClr val="273239"/>
                </a:solidFill>
                <a:effectLst/>
                <a:latin typeface="urw-din"/>
              </a:rPr>
              <a:t>There are 4 kinds of relationships in the UML:</a:t>
            </a:r>
          </a:p>
          <a:p>
            <a:pPr lvl="1">
              <a:buFont typeface="Arial" panose="020B0604020202020204" pitchFamily="34" charset="0"/>
              <a:buChar char="•"/>
            </a:pPr>
            <a:r>
              <a:rPr lang="en-US" i="0" dirty="0">
                <a:solidFill>
                  <a:srgbClr val="273239"/>
                </a:solidFill>
                <a:effectLst/>
                <a:latin typeface="urw-din"/>
              </a:rPr>
              <a:t>Dependency </a:t>
            </a:r>
          </a:p>
          <a:p>
            <a:pPr lvl="1">
              <a:buFont typeface="Arial" panose="020B0604020202020204" pitchFamily="34" charset="0"/>
              <a:buChar char="•"/>
            </a:pPr>
            <a:r>
              <a:rPr lang="en-US" dirty="0">
                <a:solidFill>
                  <a:srgbClr val="273239"/>
                </a:solidFill>
                <a:latin typeface="urw-din"/>
              </a:rPr>
              <a:t>Association </a:t>
            </a:r>
          </a:p>
          <a:p>
            <a:pPr lvl="1">
              <a:buFont typeface="Arial" panose="020B0604020202020204" pitchFamily="34" charset="0"/>
              <a:buChar char="•"/>
            </a:pPr>
            <a:r>
              <a:rPr lang="en-US" i="0" dirty="0">
                <a:solidFill>
                  <a:srgbClr val="273239"/>
                </a:solidFill>
                <a:effectLst/>
                <a:latin typeface="urw-din"/>
              </a:rPr>
              <a:t>Generalization </a:t>
            </a:r>
          </a:p>
          <a:p>
            <a:pPr lvl="1">
              <a:buFont typeface="Arial" panose="020B0604020202020204" pitchFamily="34" charset="0"/>
              <a:buChar char="•"/>
            </a:pPr>
            <a:r>
              <a:rPr lang="en-US" dirty="0">
                <a:solidFill>
                  <a:srgbClr val="273239"/>
                </a:solidFill>
                <a:latin typeface="urw-din"/>
              </a:rPr>
              <a:t>Realization </a:t>
            </a:r>
          </a:p>
          <a:p>
            <a:pPr>
              <a:buFont typeface="Wingdings" panose="05000000000000000000" pitchFamily="2" charset="2"/>
              <a:buChar char="q"/>
            </a:pPr>
            <a:r>
              <a:rPr lang="en-US" b="0" i="0" dirty="0">
                <a:solidFill>
                  <a:srgbClr val="273239"/>
                </a:solidFill>
                <a:effectLst/>
                <a:latin typeface="urw-din"/>
              </a:rPr>
              <a:t>These relationships are the basic relational building blocks of the UML</a:t>
            </a:r>
            <a:endParaRPr lang="en-US" dirty="0">
              <a:solidFill>
                <a:srgbClr val="273239"/>
              </a:solidFill>
              <a:latin typeface="urw-din"/>
            </a:endParaRPr>
          </a:p>
        </p:txBody>
      </p:sp>
      <p:sp>
        <p:nvSpPr>
          <p:cNvPr id="4" name="Date Placeholder 3">
            <a:extLst>
              <a:ext uri="{FF2B5EF4-FFF2-40B4-BE49-F238E27FC236}">
                <a16:creationId xmlns:a16="http://schemas.microsoft.com/office/drawing/2014/main" id="{7495B328-DFF0-4B8B-8E73-A53BB3674008}"/>
              </a:ext>
            </a:extLst>
          </p:cNvPr>
          <p:cNvSpPr>
            <a:spLocks noGrp="1"/>
          </p:cNvSpPr>
          <p:nvPr>
            <p:ph type="dt" sz="half" idx="10"/>
          </p:nvPr>
        </p:nvSpPr>
        <p:spPr/>
        <p:txBody>
          <a:bodyPr/>
          <a:lstStyle/>
          <a:p>
            <a:fld id="{C6C5860B-3397-4027-89EB-75B6B62CDEA5}" type="datetime1">
              <a:rPr lang="en-US" smtClean="0"/>
              <a:t>1/11/2022</a:t>
            </a:fld>
            <a:endParaRPr lang="en-US" dirty="0"/>
          </a:p>
        </p:txBody>
      </p:sp>
      <p:sp>
        <p:nvSpPr>
          <p:cNvPr id="5" name="Slide Number Placeholder 4">
            <a:extLst>
              <a:ext uri="{FF2B5EF4-FFF2-40B4-BE49-F238E27FC236}">
                <a16:creationId xmlns:a16="http://schemas.microsoft.com/office/drawing/2014/main" id="{DA639439-8646-41F6-8E06-618ED6D8C717}"/>
              </a:ext>
            </a:extLst>
          </p:cNvPr>
          <p:cNvSpPr>
            <a:spLocks noGrp="1"/>
          </p:cNvSpPr>
          <p:nvPr>
            <p:ph type="sldNum" sz="quarter" idx="12"/>
          </p:nvPr>
        </p:nvSpPr>
        <p:spPr/>
        <p:txBody>
          <a:bodyPr/>
          <a:lstStyle/>
          <a:p>
            <a:fld id="{3A98EE3D-8CD1-4C3F-BD1C-C98C9596463C}" type="slidenum">
              <a:rPr lang="en-US" smtClean="0"/>
              <a:t>24</a:t>
            </a:fld>
            <a:endParaRPr lang="en-US" dirty="0"/>
          </a:p>
        </p:txBody>
      </p:sp>
    </p:spTree>
    <p:extLst>
      <p:ext uri="{BB962C8B-B14F-4D97-AF65-F5344CB8AC3E}">
        <p14:creationId xmlns:p14="http://schemas.microsoft.com/office/powerpoint/2010/main" val="547973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96957" y="947737"/>
            <a:ext cx="7389743" cy="652463"/>
          </a:xfrm>
        </p:spPr>
        <p:txBody>
          <a:bodyPr>
            <a:noAutofit/>
          </a:bodyPr>
          <a:lstStyle/>
          <a:p>
            <a:r>
              <a:rPr lang="en-US" sz="4050" dirty="0">
                <a:latin typeface="Times New Roman" pitchFamily="18" charset="0"/>
                <a:cs typeface="Times New Roman" pitchFamily="18" charset="0"/>
              </a:rPr>
              <a:t>Overview of UML…</a:t>
            </a:r>
            <a:endParaRPr lang="en-US" sz="4050" b="1" dirty="0">
              <a:solidFill>
                <a:schemeClr val="tx1"/>
              </a:solidFill>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5D2A5D44-FFE5-427E-BEF5-2C83E1431C49}" type="datetime1">
              <a:rPr lang="en-US" smtClean="0"/>
              <a:t>1/11/2022</a:t>
            </a:fld>
            <a:endParaRPr lang="en-US"/>
          </a:p>
        </p:txBody>
      </p:sp>
      <p:sp>
        <p:nvSpPr>
          <p:cNvPr id="49" name="Slide Number Placeholder 3"/>
          <p:cNvSpPr>
            <a:spLocks noGrp="1"/>
          </p:cNvSpPr>
          <p:nvPr>
            <p:ph type="sldNum" sz="quarter" idx="12"/>
          </p:nvPr>
        </p:nvSpPr>
        <p:spPr/>
        <p:txBody>
          <a:bodyPr/>
          <a:lstStyle/>
          <a:p>
            <a:fld id="{F5C35AC7-2216-459A-967F-DA02CCC0B04B}" type="slidenum">
              <a:rPr lang="en-US"/>
              <a:pPr/>
              <a:t>25</a:t>
            </a:fld>
            <a:endParaRPr lang="en-US"/>
          </a:p>
        </p:txBody>
      </p:sp>
      <p:sp>
        <p:nvSpPr>
          <p:cNvPr id="87055" name="Text Box 15"/>
          <p:cNvSpPr txBox="1">
            <a:spLocks noChangeArrowheads="1"/>
          </p:cNvSpPr>
          <p:nvPr/>
        </p:nvSpPr>
        <p:spPr bwMode="auto">
          <a:xfrm>
            <a:off x="1314450" y="2057401"/>
            <a:ext cx="622935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500" i="1" dirty="0">
                <a:latin typeface="Times New Roman" pitchFamily="18" charset="0"/>
                <a:cs typeface="Times New Roman" pitchFamily="18" charset="0"/>
              </a:rPr>
              <a:t>1.  Associations</a:t>
            </a:r>
          </a:p>
          <a:p>
            <a:pPr algn="l"/>
            <a:r>
              <a:rPr lang="en-US" sz="1350" i="1" dirty="0">
                <a:latin typeface="Times New Roman" pitchFamily="18" charset="0"/>
                <a:cs typeface="Times New Roman" pitchFamily="18" charset="0"/>
              </a:rPr>
              <a:t>Structural </a:t>
            </a:r>
            <a:r>
              <a:rPr lang="en-US" sz="1350" dirty="0">
                <a:latin typeface="Times New Roman" pitchFamily="18" charset="0"/>
                <a:cs typeface="Times New Roman" pitchFamily="18" charset="0"/>
              </a:rPr>
              <a:t>relationship that describes a set of links, a link being a connection between objects.</a:t>
            </a:r>
          </a:p>
        </p:txBody>
      </p:sp>
      <p:sp>
        <p:nvSpPr>
          <p:cNvPr id="87056" name="Text Box 16"/>
          <p:cNvSpPr txBox="1">
            <a:spLocks noChangeArrowheads="1"/>
          </p:cNvSpPr>
          <p:nvPr/>
        </p:nvSpPr>
        <p:spPr bwMode="auto">
          <a:xfrm>
            <a:off x="1200150" y="4960286"/>
            <a:ext cx="6743700" cy="530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500" i="1" dirty="0">
                <a:latin typeface="Times New Roman" pitchFamily="18" charset="0"/>
              </a:rPr>
              <a:t>4.  Dependency</a:t>
            </a:r>
          </a:p>
          <a:p>
            <a:pPr algn="l"/>
            <a:r>
              <a:rPr lang="en-US" sz="1350" dirty="0">
                <a:latin typeface="Times New Roman" pitchFamily="18" charset="0"/>
              </a:rPr>
              <a:t>a change to one thing (independent) may affect the semantics of the other thing (dependent).</a:t>
            </a:r>
            <a:endParaRPr lang="en-US" dirty="0">
              <a:latin typeface="Times New Roman" pitchFamily="18" charset="0"/>
            </a:endParaRPr>
          </a:p>
        </p:txBody>
      </p:sp>
      <p:sp>
        <p:nvSpPr>
          <p:cNvPr id="87057" name="Line 17"/>
          <p:cNvSpPr>
            <a:spLocks noChangeShapeType="1"/>
          </p:cNvSpPr>
          <p:nvPr/>
        </p:nvSpPr>
        <p:spPr bwMode="auto">
          <a:xfrm>
            <a:off x="3829050" y="5058507"/>
            <a:ext cx="2000250" cy="0"/>
          </a:xfrm>
          <a:prstGeom prst="line">
            <a:avLst/>
          </a:prstGeom>
          <a:noFill/>
          <a:ln w="952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7058" name="Line 18"/>
          <p:cNvSpPr>
            <a:spLocks noChangeShapeType="1"/>
          </p:cNvSpPr>
          <p:nvPr/>
        </p:nvSpPr>
        <p:spPr bwMode="auto">
          <a:xfrm flipV="1">
            <a:off x="5657850" y="5036653"/>
            <a:ext cx="171450" cy="1143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7059" name="Line 19"/>
          <p:cNvSpPr>
            <a:spLocks noChangeShapeType="1"/>
          </p:cNvSpPr>
          <p:nvPr/>
        </p:nvSpPr>
        <p:spPr bwMode="auto">
          <a:xfrm flipH="1" flipV="1">
            <a:off x="5657850" y="4948862"/>
            <a:ext cx="171450" cy="1143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7060" name="Text Box 20"/>
          <p:cNvSpPr txBox="1">
            <a:spLocks noChangeArrowheads="1"/>
          </p:cNvSpPr>
          <p:nvPr/>
        </p:nvSpPr>
        <p:spPr bwMode="auto">
          <a:xfrm>
            <a:off x="1376958" y="5448070"/>
            <a:ext cx="20167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i="1" dirty="0">
                <a:latin typeface="Times New Roman" pitchFamily="18" charset="0"/>
              </a:rPr>
              <a:t>(direction, label are optional)</a:t>
            </a:r>
            <a:endParaRPr lang="en-US" dirty="0">
              <a:latin typeface="Times New Roman" pitchFamily="18" charset="0"/>
            </a:endParaRPr>
          </a:p>
        </p:txBody>
      </p:sp>
      <p:sp>
        <p:nvSpPr>
          <p:cNvPr id="87061" name="Line 21"/>
          <p:cNvSpPr>
            <a:spLocks noChangeShapeType="1"/>
          </p:cNvSpPr>
          <p:nvPr/>
        </p:nvSpPr>
        <p:spPr bwMode="auto">
          <a:xfrm>
            <a:off x="3600450" y="2171700"/>
            <a:ext cx="20574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7066" name="Text Box 26"/>
          <p:cNvSpPr txBox="1">
            <a:spLocks noChangeArrowheads="1"/>
          </p:cNvSpPr>
          <p:nvPr/>
        </p:nvSpPr>
        <p:spPr bwMode="auto">
          <a:xfrm>
            <a:off x="2000250" y="2514601"/>
            <a:ext cx="24574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200" i="1">
                <a:latin typeface="Times New Roman" pitchFamily="18" charset="0"/>
              </a:rPr>
              <a:t>variants: </a:t>
            </a:r>
            <a:r>
              <a:rPr lang="en-US" sz="1200" i="1">
                <a:solidFill>
                  <a:srgbClr val="FF6600"/>
                </a:solidFill>
                <a:latin typeface="Times New Roman" pitchFamily="18" charset="0"/>
              </a:rPr>
              <a:t>aggregation &amp; composition</a:t>
            </a:r>
            <a:endParaRPr lang="en-US" sz="1200">
              <a:latin typeface="Times New Roman" pitchFamily="18" charset="0"/>
            </a:endParaRPr>
          </a:p>
        </p:txBody>
      </p:sp>
      <p:sp>
        <p:nvSpPr>
          <p:cNvPr id="87067" name="Text Box 27"/>
          <p:cNvSpPr txBox="1">
            <a:spLocks noChangeArrowheads="1"/>
          </p:cNvSpPr>
          <p:nvPr/>
        </p:nvSpPr>
        <p:spPr bwMode="auto">
          <a:xfrm>
            <a:off x="1257300" y="3086101"/>
            <a:ext cx="6172200" cy="530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500" i="1">
                <a:latin typeface="Times New Roman" pitchFamily="18" charset="0"/>
              </a:rPr>
              <a:t>2.  Generalization</a:t>
            </a:r>
          </a:p>
          <a:p>
            <a:pPr algn="l"/>
            <a:r>
              <a:rPr lang="en-US" sz="1350">
                <a:latin typeface="Times New Roman" pitchFamily="18" charset="0"/>
              </a:rPr>
              <a:t>a specialized element (the child) is more specific the generalized element.</a:t>
            </a:r>
          </a:p>
        </p:txBody>
      </p:sp>
      <p:sp>
        <p:nvSpPr>
          <p:cNvPr id="87068" name="Line 28"/>
          <p:cNvSpPr>
            <a:spLocks noChangeShapeType="1"/>
          </p:cNvSpPr>
          <p:nvPr/>
        </p:nvSpPr>
        <p:spPr bwMode="auto">
          <a:xfrm>
            <a:off x="3714750" y="3200400"/>
            <a:ext cx="177165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7069" name="Freeform 29"/>
          <p:cNvSpPr>
            <a:spLocks/>
          </p:cNvSpPr>
          <p:nvPr/>
        </p:nvSpPr>
        <p:spPr bwMode="auto">
          <a:xfrm>
            <a:off x="5486400" y="3086100"/>
            <a:ext cx="285750" cy="228600"/>
          </a:xfrm>
          <a:custGeom>
            <a:avLst/>
            <a:gdLst>
              <a:gd name="T0" fmla="*/ 240 w 240"/>
              <a:gd name="T1" fmla="*/ 96 h 192"/>
              <a:gd name="T2" fmla="*/ 0 w 240"/>
              <a:gd name="T3" fmla="*/ 0 h 192"/>
              <a:gd name="T4" fmla="*/ 0 w 240"/>
              <a:gd name="T5" fmla="*/ 192 h 192"/>
              <a:gd name="T6" fmla="*/ 240 w 240"/>
              <a:gd name="T7" fmla="*/ 96 h 192"/>
            </a:gdLst>
            <a:ahLst/>
            <a:cxnLst>
              <a:cxn ang="0">
                <a:pos x="T0" y="T1"/>
              </a:cxn>
              <a:cxn ang="0">
                <a:pos x="T2" y="T3"/>
              </a:cxn>
              <a:cxn ang="0">
                <a:pos x="T4" y="T5"/>
              </a:cxn>
              <a:cxn ang="0">
                <a:pos x="T6" y="T7"/>
              </a:cxn>
            </a:cxnLst>
            <a:rect l="0" t="0" r="r" b="b"/>
            <a:pathLst>
              <a:path w="240" h="192">
                <a:moveTo>
                  <a:pt x="240" y="96"/>
                </a:moveTo>
                <a:lnTo>
                  <a:pt x="0" y="0"/>
                </a:lnTo>
                <a:lnTo>
                  <a:pt x="0" y="192"/>
                </a:lnTo>
                <a:lnTo>
                  <a:pt x="240" y="96"/>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7070" name="Text Box 30"/>
          <p:cNvSpPr txBox="1">
            <a:spLocks noChangeArrowheads="1"/>
          </p:cNvSpPr>
          <p:nvPr/>
        </p:nvSpPr>
        <p:spPr bwMode="auto">
          <a:xfrm>
            <a:off x="1257300" y="4114800"/>
            <a:ext cx="6172200" cy="715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500" i="1">
                <a:latin typeface="Times New Roman" pitchFamily="18" charset="0"/>
              </a:rPr>
              <a:t>3.  Realization</a:t>
            </a:r>
          </a:p>
          <a:p>
            <a:pPr algn="l"/>
            <a:r>
              <a:rPr lang="en-US" sz="1350">
                <a:latin typeface="Times New Roman" pitchFamily="18" charset="0"/>
              </a:rPr>
              <a:t>one element guarantees to carry out what is expected by the other element. </a:t>
            </a:r>
          </a:p>
          <a:p>
            <a:pPr algn="l"/>
            <a:r>
              <a:rPr lang="en-US" sz="1200" i="1">
                <a:latin typeface="Times New Roman" pitchFamily="18" charset="0"/>
              </a:rPr>
              <a:t>(e.g, interfaces and classes/components; use cases and collaborations)</a:t>
            </a:r>
          </a:p>
        </p:txBody>
      </p:sp>
      <p:sp>
        <p:nvSpPr>
          <p:cNvPr id="87071" name="Line 31"/>
          <p:cNvSpPr>
            <a:spLocks noChangeShapeType="1"/>
          </p:cNvSpPr>
          <p:nvPr/>
        </p:nvSpPr>
        <p:spPr bwMode="auto">
          <a:xfrm>
            <a:off x="3771900" y="4286250"/>
            <a:ext cx="1771650" cy="0"/>
          </a:xfrm>
          <a:prstGeom prst="line">
            <a:avLst/>
          </a:prstGeom>
          <a:noFill/>
          <a:ln w="952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7072" name="Freeform 32"/>
          <p:cNvSpPr>
            <a:spLocks/>
          </p:cNvSpPr>
          <p:nvPr/>
        </p:nvSpPr>
        <p:spPr bwMode="auto">
          <a:xfrm>
            <a:off x="5543550" y="4171950"/>
            <a:ext cx="285750" cy="228600"/>
          </a:xfrm>
          <a:custGeom>
            <a:avLst/>
            <a:gdLst>
              <a:gd name="T0" fmla="*/ 240 w 240"/>
              <a:gd name="T1" fmla="*/ 96 h 192"/>
              <a:gd name="T2" fmla="*/ 0 w 240"/>
              <a:gd name="T3" fmla="*/ 0 h 192"/>
              <a:gd name="T4" fmla="*/ 0 w 240"/>
              <a:gd name="T5" fmla="*/ 192 h 192"/>
              <a:gd name="T6" fmla="*/ 240 w 240"/>
              <a:gd name="T7" fmla="*/ 96 h 192"/>
            </a:gdLst>
            <a:ahLst/>
            <a:cxnLst>
              <a:cxn ang="0">
                <a:pos x="T0" y="T1"/>
              </a:cxn>
              <a:cxn ang="0">
                <a:pos x="T2" y="T3"/>
              </a:cxn>
              <a:cxn ang="0">
                <a:pos x="T4" y="T5"/>
              </a:cxn>
              <a:cxn ang="0">
                <a:pos x="T6" y="T7"/>
              </a:cxn>
            </a:cxnLst>
            <a:rect l="0" t="0" r="r" b="b"/>
            <a:pathLst>
              <a:path w="240" h="192">
                <a:moveTo>
                  <a:pt x="240" y="96"/>
                </a:moveTo>
                <a:lnTo>
                  <a:pt x="0" y="0"/>
                </a:lnTo>
                <a:lnTo>
                  <a:pt x="0" y="192"/>
                </a:lnTo>
                <a:lnTo>
                  <a:pt x="240" y="96"/>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7074" name="Rectangle 34"/>
          <p:cNvSpPr>
            <a:spLocks noChangeArrowheads="1"/>
          </p:cNvSpPr>
          <p:nvPr/>
        </p:nvSpPr>
        <p:spPr bwMode="auto">
          <a:xfrm>
            <a:off x="2861073" y="1828800"/>
            <a:ext cx="853678" cy="40005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7075" name="Rectangle 35"/>
          <p:cNvSpPr>
            <a:spLocks noChangeArrowheads="1"/>
          </p:cNvSpPr>
          <p:nvPr/>
        </p:nvSpPr>
        <p:spPr bwMode="auto">
          <a:xfrm>
            <a:off x="2918224" y="1860948"/>
            <a:ext cx="573875"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sz="1350">
                <a:solidFill>
                  <a:schemeClr val="accent1"/>
                </a:solidFill>
              </a:rPr>
              <a:t>Student</a:t>
            </a:r>
          </a:p>
        </p:txBody>
      </p:sp>
      <p:sp>
        <p:nvSpPr>
          <p:cNvPr id="87076" name="Line 36"/>
          <p:cNvSpPr>
            <a:spLocks noChangeShapeType="1"/>
          </p:cNvSpPr>
          <p:nvPr/>
        </p:nvSpPr>
        <p:spPr bwMode="auto">
          <a:xfrm>
            <a:off x="2857501" y="2021681"/>
            <a:ext cx="878681" cy="119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87077" name="Line 37"/>
          <p:cNvSpPr>
            <a:spLocks noChangeShapeType="1"/>
          </p:cNvSpPr>
          <p:nvPr/>
        </p:nvSpPr>
        <p:spPr bwMode="auto">
          <a:xfrm>
            <a:off x="2857501" y="2171700"/>
            <a:ext cx="878681" cy="119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87082" name="Rectangle 42"/>
          <p:cNvSpPr>
            <a:spLocks noChangeArrowheads="1"/>
          </p:cNvSpPr>
          <p:nvPr/>
        </p:nvSpPr>
        <p:spPr bwMode="auto">
          <a:xfrm>
            <a:off x="5657850" y="1853804"/>
            <a:ext cx="853679" cy="40005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7083" name="Rectangle 43"/>
          <p:cNvSpPr>
            <a:spLocks noChangeArrowheads="1"/>
          </p:cNvSpPr>
          <p:nvPr/>
        </p:nvSpPr>
        <p:spPr bwMode="auto">
          <a:xfrm>
            <a:off x="5715001" y="1885951"/>
            <a:ext cx="707694"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sz="1350">
                <a:solidFill>
                  <a:schemeClr val="accent1"/>
                </a:solidFill>
              </a:rPr>
              <a:t>University</a:t>
            </a:r>
          </a:p>
        </p:txBody>
      </p:sp>
      <p:sp>
        <p:nvSpPr>
          <p:cNvPr id="87084" name="Line 44"/>
          <p:cNvSpPr>
            <a:spLocks noChangeShapeType="1"/>
          </p:cNvSpPr>
          <p:nvPr/>
        </p:nvSpPr>
        <p:spPr bwMode="auto">
          <a:xfrm>
            <a:off x="5654280" y="2046686"/>
            <a:ext cx="878681" cy="119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87085" name="Line 45"/>
          <p:cNvSpPr>
            <a:spLocks noChangeShapeType="1"/>
          </p:cNvSpPr>
          <p:nvPr/>
        </p:nvSpPr>
        <p:spPr bwMode="auto">
          <a:xfrm>
            <a:off x="5654280" y="2196705"/>
            <a:ext cx="878681" cy="119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87086" name="Rectangle 46"/>
          <p:cNvSpPr>
            <a:spLocks noChangeArrowheads="1"/>
          </p:cNvSpPr>
          <p:nvPr/>
        </p:nvSpPr>
        <p:spPr bwMode="auto">
          <a:xfrm>
            <a:off x="2857500" y="2882504"/>
            <a:ext cx="853679" cy="40005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7087" name="Rectangle 47"/>
          <p:cNvSpPr>
            <a:spLocks noChangeArrowheads="1"/>
          </p:cNvSpPr>
          <p:nvPr/>
        </p:nvSpPr>
        <p:spPr bwMode="auto">
          <a:xfrm>
            <a:off x="2914651" y="2914651"/>
            <a:ext cx="573875"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sz="1350">
                <a:solidFill>
                  <a:schemeClr val="accent1"/>
                </a:solidFill>
              </a:rPr>
              <a:t>Student</a:t>
            </a:r>
          </a:p>
        </p:txBody>
      </p:sp>
      <p:sp>
        <p:nvSpPr>
          <p:cNvPr id="87088" name="Line 48"/>
          <p:cNvSpPr>
            <a:spLocks noChangeShapeType="1"/>
          </p:cNvSpPr>
          <p:nvPr/>
        </p:nvSpPr>
        <p:spPr bwMode="auto">
          <a:xfrm>
            <a:off x="2853930" y="3075386"/>
            <a:ext cx="878681" cy="119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87089" name="Line 49"/>
          <p:cNvSpPr>
            <a:spLocks noChangeShapeType="1"/>
          </p:cNvSpPr>
          <p:nvPr/>
        </p:nvSpPr>
        <p:spPr bwMode="auto">
          <a:xfrm>
            <a:off x="2853930" y="3225405"/>
            <a:ext cx="878681" cy="119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87090" name="Rectangle 50"/>
          <p:cNvSpPr>
            <a:spLocks noChangeArrowheads="1"/>
          </p:cNvSpPr>
          <p:nvPr/>
        </p:nvSpPr>
        <p:spPr bwMode="auto">
          <a:xfrm>
            <a:off x="5772150" y="2882504"/>
            <a:ext cx="853679" cy="40005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7091" name="Rectangle 51"/>
          <p:cNvSpPr>
            <a:spLocks noChangeArrowheads="1"/>
          </p:cNvSpPr>
          <p:nvPr/>
        </p:nvSpPr>
        <p:spPr bwMode="auto">
          <a:xfrm>
            <a:off x="5829300" y="2914651"/>
            <a:ext cx="506549"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sz="1350">
                <a:solidFill>
                  <a:schemeClr val="accent1"/>
                </a:solidFill>
              </a:rPr>
              <a:t>Person</a:t>
            </a:r>
          </a:p>
        </p:txBody>
      </p:sp>
      <p:sp>
        <p:nvSpPr>
          <p:cNvPr id="87092" name="Line 52"/>
          <p:cNvSpPr>
            <a:spLocks noChangeShapeType="1"/>
          </p:cNvSpPr>
          <p:nvPr/>
        </p:nvSpPr>
        <p:spPr bwMode="auto">
          <a:xfrm>
            <a:off x="5768580" y="3075386"/>
            <a:ext cx="878681" cy="119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87093" name="Line 53"/>
          <p:cNvSpPr>
            <a:spLocks noChangeShapeType="1"/>
          </p:cNvSpPr>
          <p:nvPr/>
        </p:nvSpPr>
        <p:spPr bwMode="auto">
          <a:xfrm>
            <a:off x="5768580" y="3225405"/>
            <a:ext cx="878681" cy="119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87098" name="Rectangle 58"/>
          <p:cNvSpPr>
            <a:spLocks noChangeArrowheads="1"/>
          </p:cNvSpPr>
          <p:nvPr/>
        </p:nvSpPr>
        <p:spPr bwMode="auto">
          <a:xfrm>
            <a:off x="2914650" y="3968354"/>
            <a:ext cx="853679" cy="40005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7099" name="Rectangle 59"/>
          <p:cNvSpPr>
            <a:spLocks noChangeArrowheads="1"/>
          </p:cNvSpPr>
          <p:nvPr/>
        </p:nvSpPr>
        <p:spPr bwMode="auto">
          <a:xfrm>
            <a:off x="2971801" y="4000501"/>
            <a:ext cx="573875"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sz="1350">
                <a:solidFill>
                  <a:schemeClr val="accent1"/>
                </a:solidFill>
              </a:rPr>
              <a:t>Student</a:t>
            </a:r>
          </a:p>
        </p:txBody>
      </p:sp>
      <p:sp>
        <p:nvSpPr>
          <p:cNvPr id="87100" name="Line 60"/>
          <p:cNvSpPr>
            <a:spLocks noChangeShapeType="1"/>
          </p:cNvSpPr>
          <p:nvPr/>
        </p:nvSpPr>
        <p:spPr bwMode="auto">
          <a:xfrm>
            <a:off x="2911080" y="4161236"/>
            <a:ext cx="878681" cy="119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87101" name="Line 61"/>
          <p:cNvSpPr>
            <a:spLocks noChangeShapeType="1"/>
          </p:cNvSpPr>
          <p:nvPr/>
        </p:nvSpPr>
        <p:spPr bwMode="auto">
          <a:xfrm>
            <a:off x="2911080" y="4311255"/>
            <a:ext cx="878681" cy="119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87102" name="Oval 62"/>
          <p:cNvSpPr>
            <a:spLocks noChangeArrowheads="1"/>
          </p:cNvSpPr>
          <p:nvPr/>
        </p:nvSpPr>
        <p:spPr bwMode="auto">
          <a:xfrm>
            <a:off x="5943600" y="3714750"/>
            <a:ext cx="342900" cy="29646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7103" name="Text Box 63"/>
          <p:cNvSpPr txBox="1">
            <a:spLocks noChangeArrowheads="1"/>
          </p:cNvSpPr>
          <p:nvPr/>
        </p:nvSpPr>
        <p:spPr bwMode="auto">
          <a:xfrm>
            <a:off x="5829301" y="4171950"/>
            <a:ext cx="66556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350">
                <a:solidFill>
                  <a:schemeClr val="accent1"/>
                </a:solidFill>
                <a:latin typeface="Times New Roman" pitchFamily="18" charset="0"/>
              </a:rPr>
              <a:t>IGrade</a:t>
            </a:r>
          </a:p>
        </p:txBody>
      </p:sp>
      <p:sp>
        <p:nvSpPr>
          <p:cNvPr id="87104" name="Line 64"/>
          <p:cNvSpPr>
            <a:spLocks noChangeShapeType="1"/>
          </p:cNvSpPr>
          <p:nvPr/>
        </p:nvSpPr>
        <p:spPr bwMode="auto">
          <a:xfrm>
            <a:off x="6115050" y="4000500"/>
            <a:ext cx="0" cy="2286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87105" name="Rectangle 65"/>
          <p:cNvSpPr>
            <a:spLocks noChangeArrowheads="1"/>
          </p:cNvSpPr>
          <p:nvPr/>
        </p:nvSpPr>
        <p:spPr bwMode="auto">
          <a:xfrm>
            <a:off x="5825729" y="4749404"/>
            <a:ext cx="853679" cy="280988"/>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7106" name="Rectangle 66"/>
          <p:cNvSpPr>
            <a:spLocks noChangeArrowheads="1"/>
          </p:cNvSpPr>
          <p:nvPr/>
        </p:nvSpPr>
        <p:spPr bwMode="auto">
          <a:xfrm>
            <a:off x="5935650" y="4761930"/>
            <a:ext cx="573875"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sz="1350" dirty="0">
                <a:solidFill>
                  <a:schemeClr val="accent1"/>
                </a:solidFill>
              </a:rPr>
              <a:t>Student</a:t>
            </a:r>
          </a:p>
        </p:txBody>
      </p:sp>
      <p:sp>
        <p:nvSpPr>
          <p:cNvPr id="87107" name="Line 67"/>
          <p:cNvSpPr>
            <a:spLocks noChangeShapeType="1"/>
          </p:cNvSpPr>
          <p:nvPr/>
        </p:nvSpPr>
        <p:spPr bwMode="auto">
          <a:xfrm>
            <a:off x="5825730" y="4981169"/>
            <a:ext cx="878681" cy="119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87108" name="Line 68"/>
          <p:cNvSpPr>
            <a:spLocks noChangeShapeType="1"/>
          </p:cNvSpPr>
          <p:nvPr/>
        </p:nvSpPr>
        <p:spPr bwMode="auto">
          <a:xfrm>
            <a:off x="5825730" y="5339955"/>
            <a:ext cx="878681" cy="119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87109" name="Rectangle 69"/>
          <p:cNvSpPr>
            <a:spLocks noChangeArrowheads="1"/>
          </p:cNvSpPr>
          <p:nvPr/>
        </p:nvSpPr>
        <p:spPr bwMode="auto">
          <a:xfrm>
            <a:off x="2800350" y="4870156"/>
            <a:ext cx="1028700" cy="375047"/>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7110" name="Rectangle 70"/>
          <p:cNvSpPr>
            <a:spLocks noChangeArrowheads="1"/>
          </p:cNvSpPr>
          <p:nvPr/>
        </p:nvSpPr>
        <p:spPr bwMode="auto">
          <a:xfrm>
            <a:off x="2874887" y="4849931"/>
            <a:ext cx="1037463"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sz="1350" u="sng" dirty="0">
                <a:solidFill>
                  <a:schemeClr val="accent1"/>
                </a:solidFill>
              </a:rPr>
              <a:t>harry: Student</a:t>
            </a:r>
          </a:p>
        </p:txBody>
      </p:sp>
      <p:sp>
        <p:nvSpPr>
          <p:cNvPr id="87113" name="Rectangle 73"/>
          <p:cNvSpPr>
            <a:spLocks noChangeArrowheads="1"/>
          </p:cNvSpPr>
          <p:nvPr/>
        </p:nvSpPr>
        <p:spPr bwMode="auto">
          <a:xfrm>
            <a:off x="4298575" y="4798030"/>
            <a:ext cx="1187826"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sz="1350" dirty="0">
                <a:solidFill>
                  <a:schemeClr val="accent1"/>
                </a:solidFill>
              </a:rPr>
              <a:t>&lt;&lt;</a:t>
            </a:r>
            <a:r>
              <a:rPr lang="en-US" sz="1350" dirty="0" err="1">
                <a:solidFill>
                  <a:schemeClr val="accent1"/>
                </a:solidFill>
              </a:rPr>
              <a:t>instanceOf</a:t>
            </a:r>
            <a:r>
              <a:rPr lang="en-US" sz="1350" dirty="0">
                <a:solidFill>
                  <a:schemeClr val="accent1"/>
                </a:solidFill>
              </a:rPr>
              <a:t>&gt;&gt;</a:t>
            </a:r>
          </a:p>
        </p:txBody>
      </p:sp>
      <p:sp>
        <p:nvSpPr>
          <p:cNvPr id="87114" name="Rectangle 74"/>
          <p:cNvSpPr>
            <a:spLocks noChangeArrowheads="1"/>
          </p:cNvSpPr>
          <p:nvPr/>
        </p:nvSpPr>
        <p:spPr bwMode="auto">
          <a:xfrm>
            <a:off x="4343400" y="2000251"/>
            <a:ext cx="551689"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sz="1350">
                <a:solidFill>
                  <a:schemeClr val="accent1"/>
                </a:solidFill>
              </a:rPr>
              <a:t>attends</a:t>
            </a:r>
          </a:p>
        </p:txBody>
      </p:sp>
    </p:spTree>
    <p:extLst>
      <p:ext uri="{BB962C8B-B14F-4D97-AF65-F5344CB8AC3E}">
        <p14:creationId xmlns:p14="http://schemas.microsoft.com/office/powerpoint/2010/main" val="892637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F96F-F778-4A47-96C5-EE0A3642E885}"/>
              </a:ext>
            </a:extLst>
          </p:cNvPr>
          <p:cNvSpPr>
            <a:spLocks noGrp="1"/>
          </p:cNvSpPr>
          <p:nvPr>
            <p:ph type="title"/>
          </p:nvPr>
        </p:nvSpPr>
        <p:spPr/>
        <p:txBody>
          <a:bodyPr/>
          <a:lstStyle/>
          <a:p>
            <a:r>
              <a:rPr lang="en-US" sz="3600" dirty="0">
                <a:latin typeface="Times New Roman" pitchFamily="18" charset="0"/>
                <a:cs typeface="Times New Roman" pitchFamily="18" charset="0"/>
              </a:rPr>
              <a:t>Overview of UML…</a:t>
            </a:r>
            <a:endParaRPr lang="en-US" dirty="0"/>
          </a:p>
        </p:txBody>
      </p:sp>
      <p:sp>
        <p:nvSpPr>
          <p:cNvPr id="3" name="Content Placeholder 2">
            <a:extLst>
              <a:ext uri="{FF2B5EF4-FFF2-40B4-BE49-F238E27FC236}">
                <a16:creationId xmlns:a16="http://schemas.microsoft.com/office/drawing/2014/main" id="{ECECA758-E161-4A0E-AACC-9ACE643F6D43}"/>
              </a:ext>
            </a:extLst>
          </p:cNvPr>
          <p:cNvSpPr>
            <a:spLocks noGrp="1"/>
          </p:cNvSpPr>
          <p:nvPr>
            <p:ph idx="1"/>
          </p:nvPr>
        </p:nvSpPr>
        <p:spPr/>
        <p:txBody>
          <a:bodyPr>
            <a:normAutofit fontScale="85000" lnSpcReduction="20000"/>
          </a:bodyPr>
          <a:lstStyle/>
          <a:p>
            <a:pPr marL="214313" indent="-214313">
              <a:buFont typeface="Wingdings" panose="05000000000000000000" pitchFamily="2" charset="2"/>
              <a:buChar char="q"/>
            </a:pPr>
            <a:r>
              <a:rPr lang="en-US" b="1" i="0" dirty="0">
                <a:solidFill>
                  <a:srgbClr val="273239"/>
                </a:solidFill>
                <a:effectLst/>
                <a:latin typeface="urw-din"/>
              </a:rPr>
              <a:t>Diagrams</a:t>
            </a:r>
          </a:p>
          <a:p>
            <a:pPr marL="214313" indent="-214313">
              <a:buFont typeface="Wingdings" panose="05000000000000000000" pitchFamily="2" charset="2"/>
              <a:buChar char="q"/>
            </a:pPr>
            <a:r>
              <a:rPr lang="en-US" b="0" i="0" dirty="0">
                <a:solidFill>
                  <a:srgbClr val="273239"/>
                </a:solidFill>
                <a:effectLst/>
                <a:latin typeface="urw-din"/>
              </a:rPr>
              <a:t>It is the graphical presentation of a set of elements. It is rendered as a connected graph of vertices (things) and arcs (relationships).</a:t>
            </a:r>
          </a:p>
          <a:p>
            <a:pPr marL="214313" indent="-214313">
              <a:buFont typeface="Wingdings" panose="05000000000000000000" pitchFamily="2" charset="2"/>
              <a:buChar char="q"/>
            </a:pPr>
            <a:r>
              <a:rPr lang="en-US" sz="1500" dirty="0">
                <a:latin typeface="Times New Roman" pitchFamily="18" charset="0"/>
                <a:cs typeface="Times New Roman" pitchFamily="18" charset="0"/>
              </a:rPr>
              <a:t>In theory, a diagram may contain any </a:t>
            </a:r>
            <a:r>
              <a:rPr lang="en-US" sz="1500" b="1" dirty="0">
                <a:latin typeface="Times New Roman" pitchFamily="18" charset="0"/>
                <a:cs typeface="Times New Roman" pitchFamily="18" charset="0"/>
              </a:rPr>
              <a:t>combination of things and relationships</a:t>
            </a:r>
            <a:r>
              <a:rPr lang="en-US" sz="1500" dirty="0">
                <a:latin typeface="Times New Roman" pitchFamily="18" charset="0"/>
                <a:cs typeface="Times New Roman" pitchFamily="18" charset="0"/>
              </a:rPr>
              <a:t>. </a:t>
            </a:r>
            <a:r>
              <a:rPr lang="en-US" i="0" dirty="0">
                <a:solidFill>
                  <a:srgbClr val="273239"/>
                </a:solidFill>
                <a:effectLst/>
                <a:latin typeface="urw-din"/>
              </a:rPr>
              <a:t> </a:t>
            </a:r>
          </a:p>
          <a:p>
            <a:pPr lvl="1">
              <a:buFont typeface="Arial" panose="020B0604020202020204" pitchFamily="34" charset="0"/>
              <a:buChar char="•"/>
            </a:pPr>
            <a:r>
              <a:rPr lang="en-US" dirty="0">
                <a:solidFill>
                  <a:srgbClr val="273239"/>
                </a:solidFill>
                <a:latin typeface="urw-din"/>
              </a:rPr>
              <a:t>Class diagram </a:t>
            </a:r>
          </a:p>
          <a:p>
            <a:pPr lvl="1">
              <a:buFont typeface="Arial" panose="020B0604020202020204" pitchFamily="34" charset="0"/>
              <a:buChar char="•"/>
            </a:pPr>
            <a:r>
              <a:rPr lang="en-US" dirty="0">
                <a:solidFill>
                  <a:srgbClr val="273239"/>
                </a:solidFill>
                <a:latin typeface="urw-din"/>
              </a:rPr>
              <a:t>Object diagram</a:t>
            </a:r>
          </a:p>
          <a:p>
            <a:pPr lvl="1">
              <a:buFont typeface="Arial" panose="020B0604020202020204" pitchFamily="34" charset="0"/>
              <a:buChar char="•"/>
            </a:pPr>
            <a:r>
              <a:rPr lang="en-US" dirty="0">
                <a:solidFill>
                  <a:srgbClr val="273239"/>
                </a:solidFill>
                <a:latin typeface="urw-din"/>
              </a:rPr>
              <a:t>Use case diagram</a:t>
            </a:r>
          </a:p>
          <a:p>
            <a:pPr lvl="1">
              <a:buFont typeface="Arial" panose="020B0604020202020204" pitchFamily="34" charset="0"/>
              <a:buChar char="•"/>
            </a:pPr>
            <a:r>
              <a:rPr lang="en-US" dirty="0">
                <a:solidFill>
                  <a:srgbClr val="273239"/>
                </a:solidFill>
                <a:latin typeface="urw-din"/>
              </a:rPr>
              <a:t>Sequence diagram</a:t>
            </a:r>
          </a:p>
          <a:p>
            <a:pPr lvl="1">
              <a:buFont typeface="Arial" panose="020B0604020202020204" pitchFamily="34" charset="0"/>
              <a:buChar char="•"/>
            </a:pPr>
            <a:r>
              <a:rPr lang="en-US" dirty="0">
                <a:solidFill>
                  <a:srgbClr val="273239"/>
                </a:solidFill>
                <a:latin typeface="urw-din"/>
              </a:rPr>
              <a:t>Collaboration diagram</a:t>
            </a:r>
          </a:p>
          <a:p>
            <a:pPr lvl="1">
              <a:buFont typeface="Arial" panose="020B0604020202020204" pitchFamily="34" charset="0"/>
              <a:buChar char="•"/>
            </a:pPr>
            <a:r>
              <a:rPr lang="en-US" dirty="0">
                <a:solidFill>
                  <a:srgbClr val="273239"/>
                </a:solidFill>
                <a:latin typeface="urw-din"/>
              </a:rPr>
              <a:t>State chart diagram</a:t>
            </a:r>
          </a:p>
          <a:p>
            <a:pPr lvl="1">
              <a:buFont typeface="Arial" panose="020B0604020202020204" pitchFamily="34" charset="0"/>
              <a:buChar char="•"/>
            </a:pPr>
            <a:r>
              <a:rPr lang="en-US" dirty="0">
                <a:solidFill>
                  <a:srgbClr val="273239"/>
                </a:solidFill>
                <a:latin typeface="urw-din"/>
              </a:rPr>
              <a:t>Activity diagram</a:t>
            </a:r>
          </a:p>
          <a:p>
            <a:pPr lvl="1">
              <a:buFont typeface="Arial" panose="020B0604020202020204" pitchFamily="34" charset="0"/>
              <a:buChar char="•"/>
            </a:pPr>
            <a:r>
              <a:rPr lang="en-US" dirty="0">
                <a:solidFill>
                  <a:srgbClr val="273239"/>
                </a:solidFill>
                <a:latin typeface="urw-din"/>
              </a:rPr>
              <a:t>Component diagram</a:t>
            </a:r>
          </a:p>
          <a:p>
            <a:pPr lvl="1">
              <a:buFont typeface="Arial" panose="020B0604020202020204" pitchFamily="34" charset="0"/>
              <a:buChar char="•"/>
            </a:pPr>
            <a:r>
              <a:rPr lang="en-US" dirty="0">
                <a:solidFill>
                  <a:srgbClr val="273239"/>
                </a:solidFill>
                <a:latin typeface="urw-din"/>
              </a:rPr>
              <a:t>Deployment diagram</a:t>
            </a:r>
          </a:p>
        </p:txBody>
      </p:sp>
      <p:sp>
        <p:nvSpPr>
          <p:cNvPr id="4" name="Date Placeholder 3">
            <a:extLst>
              <a:ext uri="{FF2B5EF4-FFF2-40B4-BE49-F238E27FC236}">
                <a16:creationId xmlns:a16="http://schemas.microsoft.com/office/drawing/2014/main" id="{7FCE452F-95C8-422B-9964-36F141A2A25D}"/>
              </a:ext>
            </a:extLst>
          </p:cNvPr>
          <p:cNvSpPr>
            <a:spLocks noGrp="1"/>
          </p:cNvSpPr>
          <p:nvPr>
            <p:ph type="dt" sz="half" idx="10"/>
          </p:nvPr>
        </p:nvSpPr>
        <p:spPr/>
        <p:txBody>
          <a:bodyPr/>
          <a:lstStyle/>
          <a:p>
            <a:fld id="{AC6E9A4C-59E0-4342-B703-1731E100BA63}" type="datetime1">
              <a:rPr lang="en-US" smtClean="0"/>
              <a:t>1/11/2022</a:t>
            </a:fld>
            <a:endParaRPr lang="en-US" dirty="0"/>
          </a:p>
        </p:txBody>
      </p:sp>
      <p:sp>
        <p:nvSpPr>
          <p:cNvPr id="5" name="Slide Number Placeholder 4">
            <a:extLst>
              <a:ext uri="{FF2B5EF4-FFF2-40B4-BE49-F238E27FC236}">
                <a16:creationId xmlns:a16="http://schemas.microsoft.com/office/drawing/2014/main" id="{A2C19EA9-E0A1-4CBC-9B3E-F05635F6D59C}"/>
              </a:ext>
            </a:extLst>
          </p:cNvPr>
          <p:cNvSpPr>
            <a:spLocks noGrp="1"/>
          </p:cNvSpPr>
          <p:nvPr>
            <p:ph type="sldNum" sz="quarter" idx="12"/>
          </p:nvPr>
        </p:nvSpPr>
        <p:spPr/>
        <p:txBody>
          <a:bodyPr/>
          <a:lstStyle/>
          <a:p>
            <a:fld id="{3A98EE3D-8CD1-4C3F-BD1C-C98C9596463C}" type="slidenum">
              <a:rPr lang="en-US" smtClean="0"/>
              <a:t>26</a:t>
            </a:fld>
            <a:endParaRPr lang="en-US" dirty="0"/>
          </a:p>
        </p:txBody>
      </p:sp>
    </p:spTree>
    <p:extLst>
      <p:ext uri="{BB962C8B-B14F-4D97-AF65-F5344CB8AC3E}">
        <p14:creationId xmlns:p14="http://schemas.microsoft.com/office/powerpoint/2010/main" val="3892306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F96F-F778-4A47-96C5-EE0A3642E885}"/>
              </a:ext>
            </a:extLst>
          </p:cNvPr>
          <p:cNvSpPr>
            <a:spLocks noGrp="1"/>
          </p:cNvSpPr>
          <p:nvPr>
            <p:ph type="title"/>
          </p:nvPr>
        </p:nvSpPr>
        <p:spPr/>
        <p:txBody>
          <a:bodyPr/>
          <a:lstStyle/>
          <a:p>
            <a:r>
              <a:rPr lang="en-US" sz="3600" dirty="0">
                <a:latin typeface="Times New Roman" pitchFamily="18" charset="0"/>
                <a:cs typeface="Times New Roman" pitchFamily="18" charset="0"/>
              </a:rPr>
              <a:t>Overview of UML…</a:t>
            </a:r>
            <a:endParaRPr lang="en-US" dirty="0"/>
          </a:p>
        </p:txBody>
      </p:sp>
      <p:sp>
        <p:nvSpPr>
          <p:cNvPr id="3" name="Content Placeholder 2">
            <a:extLst>
              <a:ext uri="{FF2B5EF4-FFF2-40B4-BE49-F238E27FC236}">
                <a16:creationId xmlns:a16="http://schemas.microsoft.com/office/drawing/2014/main" id="{ECECA758-E161-4A0E-AACC-9ACE643F6D43}"/>
              </a:ext>
            </a:extLst>
          </p:cNvPr>
          <p:cNvSpPr>
            <a:spLocks noGrp="1"/>
          </p:cNvSpPr>
          <p:nvPr>
            <p:ph idx="1"/>
          </p:nvPr>
        </p:nvSpPr>
        <p:spPr/>
        <p:txBody>
          <a:bodyPr>
            <a:normAutofit/>
          </a:bodyPr>
          <a:lstStyle/>
          <a:p>
            <a:pPr algn="l" fontAlgn="base">
              <a:buFont typeface="Wingdings" panose="05000000000000000000" pitchFamily="2" charset="2"/>
              <a:buChar char="q"/>
            </a:pPr>
            <a:r>
              <a:rPr lang="en-US" b="1" i="0" dirty="0">
                <a:solidFill>
                  <a:srgbClr val="273239"/>
                </a:solidFill>
                <a:effectLst/>
                <a:latin typeface="urw-din"/>
              </a:rPr>
              <a:t>Rules:</a:t>
            </a:r>
            <a:br>
              <a:rPr lang="en-US" b="0" i="0" dirty="0">
                <a:solidFill>
                  <a:srgbClr val="273239"/>
                </a:solidFill>
                <a:effectLst/>
                <a:latin typeface="urw-din"/>
              </a:rPr>
            </a:br>
            <a:r>
              <a:rPr lang="en-US" b="0" i="0" dirty="0">
                <a:solidFill>
                  <a:srgbClr val="273239"/>
                </a:solidFill>
                <a:effectLst/>
                <a:latin typeface="urw-din"/>
              </a:rPr>
              <a:t>The UML has a number of rules that specify what a well-formed model should look like.</a:t>
            </a:r>
          </a:p>
          <a:p>
            <a:pPr algn="l" fontAlgn="base">
              <a:buFont typeface="Wingdings" panose="05000000000000000000" pitchFamily="2" charset="2"/>
              <a:buChar char="q"/>
            </a:pPr>
            <a:r>
              <a:rPr lang="en-US" b="0" i="0" dirty="0">
                <a:solidFill>
                  <a:srgbClr val="273239"/>
                </a:solidFill>
                <a:effectLst/>
                <a:latin typeface="urw-din"/>
              </a:rPr>
              <a:t> A well-formed model is one that is semantically self-consistent and in harmony with all its related models.</a:t>
            </a:r>
          </a:p>
          <a:p>
            <a:pPr algn="l" fontAlgn="base">
              <a:buFont typeface="Wingdings" panose="05000000000000000000" pitchFamily="2" charset="2"/>
              <a:buChar char="q"/>
            </a:pPr>
            <a:r>
              <a:rPr lang="en-US" b="0" i="0" dirty="0">
                <a:solidFill>
                  <a:srgbClr val="273239"/>
                </a:solidFill>
                <a:effectLst/>
                <a:latin typeface="urw-din"/>
              </a:rPr>
              <a:t>The UML has semantic rules for:</a:t>
            </a:r>
          </a:p>
          <a:p>
            <a:pPr lvl="1" fontAlgn="base">
              <a:buFont typeface="Arial" panose="020B0604020202020204" pitchFamily="34" charset="0"/>
              <a:buChar char="•"/>
            </a:pPr>
            <a:r>
              <a:rPr lang="en-US" b="1" i="0" dirty="0">
                <a:solidFill>
                  <a:srgbClr val="273239"/>
                </a:solidFill>
                <a:effectLst/>
                <a:latin typeface="urw-din"/>
              </a:rPr>
              <a:t>Names –</a:t>
            </a:r>
            <a:r>
              <a:rPr lang="en-US" b="0" i="0" dirty="0">
                <a:solidFill>
                  <a:srgbClr val="273239"/>
                </a:solidFill>
                <a:effectLst/>
                <a:latin typeface="urw-din"/>
              </a:rPr>
              <a:t> What you can call things, relationships, and diagrams.</a:t>
            </a:r>
          </a:p>
          <a:p>
            <a:pPr lvl="1" fontAlgn="base">
              <a:buFont typeface="Arial" panose="020B0604020202020204" pitchFamily="34" charset="0"/>
              <a:buChar char="•"/>
            </a:pPr>
            <a:r>
              <a:rPr lang="en-US" b="1" i="0" dirty="0">
                <a:solidFill>
                  <a:srgbClr val="273239"/>
                </a:solidFill>
                <a:effectLst/>
                <a:latin typeface="urw-din"/>
              </a:rPr>
              <a:t>Scope –</a:t>
            </a:r>
            <a:r>
              <a:rPr lang="en-US" b="0" i="0" dirty="0">
                <a:solidFill>
                  <a:srgbClr val="273239"/>
                </a:solidFill>
                <a:effectLst/>
                <a:latin typeface="urw-din"/>
              </a:rPr>
              <a:t> The context that gives specific meaning to a name.</a:t>
            </a:r>
          </a:p>
          <a:p>
            <a:pPr lvl="1" fontAlgn="base">
              <a:buFont typeface="Arial" panose="020B0604020202020204" pitchFamily="34" charset="0"/>
              <a:buChar char="•"/>
            </a:pPr>
            <a:r>
              <a:rPr lang="en-US" b="1" i="0" dirty="0">
                <a:solidFill>
                  <a:srgbClr val="273239"/>
                </a:solidFill>
                <a:effectLst/>
                <a:latin typeface="urw-din"/>
              </a:rPr>
              <a:t>Visibility –</a:t>
            </a:r>
            <a:r>
              <a:rPr lang="en-US" b="0" i="0" dirty="0">
                <a:solidFill>
                  <a:srgbClr val="273239"/>
                </a:solidFill>
                <a:effectLst/>
                <a:latin typeface="urw-din"/>
              </a:rPr>
              <a:t> How those names can be seen and used by others.</a:t>
            </a:r>
          </a:p>
          <a:p>
            <a:pPr lvl="1" fontAlgn="base">
              <a:buFont typeface="Arial" panose="020B0604020202020204" pitchFamily="34" charset="0"/>
              <a:buChar char="•"/>
            </a:pPr>
            <a:r>
              <a:rPr lang="en-US" b="1" i="0" dirty="0">
                <a:solidFill>
                  <a:srgbClr val="273239"/>
                </a:solidFill>
                <a:effectLst/>
                <a:latin typeface="urw-din"/>
              </a:rPr>
              <a:t>Integrity –</a:t>
            </a:r>
            <a:r>
              <a:rPr lang="en-US" b="0" i="0" dirty="0">
                <a:solidFill>
                  <a:srgbClr val="273239"/>
                </a:solidFill>
                <a:effectLst/>
                <a:latin typeface="urw-din"/>
              </a:rPr>
              <a:t> How things properly and consistently relate to one another.</a:t>
            </a:r>
          </a:p>
        </p:txBody>
      </p:sp>
      <p:sp>
        <p:nvSpPr>
          <p:cNvPr id="4" name="Date Placeholder 3">
            <a:extLst>
              <a:ext uri="{FF2B5EF4-FFF2-40B4-BE49-F238E27FC236}">
                <a16:creationId xmlns:a16="http://schemas.microsoft.com/office/drawing/2014/main" id="{51B2FCCB-8653-4E03-9094-291D862471C6}"/>
              </a:ext>
            </a:extLst>
          </p:cNvPr>
          <p:cNvSpPr>
            <a:spLocks noGrp="1"/>
          </p:cNvSpPr>
          <p:nvPr>
            <p:ph type="dt" sz="half" idx="10"/>
          </p:nvPr>
        </p:nvSpPr>
        <p:spPr/>
        <p:txBody>
          <a:bodyPr/>
          <a:lstStyle/>
          <a:p>
            <a:fld id="{18089954-2532-4744-A152-8841417FF7BB}" type="datetime1">
              <a:rPr lang="en-US" smtClean="0"/>
              <a:t>1/11/2022</a:t>
            </a:fld>
            <a:endParaRPr lang="en-US" dirty="0"/>
          </a:p>
        </p:txBody>
      </p:sp>
      <p:sp>
        <p:nvSpPr>
          <p:cNvPr id="5" name="Slide Number Placeholder 4">
            <a:extLst>
              <a:ext uri="{FF2B5EF4-FFF2-40B4-BE49-F238E27FC236}">
                <a16:creationId xmlns:a16="http://schemas.microsoft.com/office/drawing/2014/main" id="{462DC935-FE40-4BAF-9A76-9B5F50970F61}"/>
              </a:ext>
            </a:extLst>
          </p:cNvPr>
          <p:cNvSpPr>
            <a:spLocks noGrp="1"/>
          </p:cNvSpPr>
          <p:nvPr>
            <p:ph type="sldNum" sz="quarter" idx="12"/>
          </p:nvPr>
        </p:nvSpPr>
        <p:spPr/>
        <p:txBody>
          <a:bodyPr/>
          <a:lstStyle/>
          <a:p>
            <a:fld id="{3A98EE3D-8CD1-4C3F-BD1C-C98C9596463C}" type="slidenum">
              <a:rPr lang="en-US" smtClean="0"/>
              <a:t>27</a:t>
            </a:fld>
            <a:endParaRPr lang="en-US" dirty="0"/>
          </a:p>
        </p:txBody>
      </p:sp>
    </p:spTree>
    <p:extLst>
      <p:ext uri="{BB962C8B-B14F-4D97-AF65-F5344CB8AC3E}">
        <p14:creationId xmlns:p14="http://schemas.microsoft.com/office/powerpoint/2010/main" val="2659612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lstStyle/>
          <a:p>
            <a:r>
              <a:rPr lang="en-US" sz="3300" dirty="0">
                <a:latin typeface="Times New Roman" pitchFamily="18" charset="0"/>
                <a:cs typeface="Times New Roman" pitchFamily="18" charset="0"/>
              </a:rPr>
              <a:t>Use Case Diagrams</a:t>
            </a:r>
            <a:endParaRPr lang="en-US" dirty="0">
              <a:latin typeface="Times New Roman" pitchFamily="18" charset="0"/>
              <a:cs typeface="Times New Roman" pitchFamily="18" charset="0"/>
            </a:endParaRPr>
          </a:p>
        </p:txBody>
      </p:sp>
      <p:sp>
        <p:nvSpPr>
          <p:cNvPr id="755715" name="Rectangle 3"/>
          <p:cNvSpPr>
            <a:spLocks noGrp="1" noChangeArrowheads="1"/>
          </p:cNvSpPr>
          <p:nvPr>
            <p:ph idx="1"/>
          </p:nvPr>
        </p:nvSpPr>
        <p:spPr>
          <a:xfrm>
            <a:off x="822960" y="2507145"/>
            <a:ext cx="6400801" cy="2822714"/>
          </a:xfrm>
        </p:spPr>
        <p:txBody>
          <a:bodyPr>
            <a:normAutofit/>
          </a:bodyPr>
          <a:lstStyle/>
          <a:p>
            <a:pPr algn="just"/>
            <a:r>
              <a:rPr lang="en-GB" sz="2700" b="1" dirty="0">
                <a:latin typeface="Times New Roman" pitchFamily="18" charset="0"/>
                <a:cs typeface="Times New Roman" pitchFamily="18" charset="0"/>
              </a:rPr>
              <a:t>What is a Use Case</a:t>
            </a:r>
          </a:p>
          <a:p>
            <a:pPr lvl="1" algn="just"/>
            <a:r>
              <a:rPr lang="en-GB" sz="1800" dirty="0">
                <a:latin typeface="Times New Roman" pitchFamily="18" charset="0"/>
                <a:cs typeface="Times New Roman" pitchFamily="18" charset="0"/>
              </a:rPr>
              <a:t>A formal way of representing </a:t>
            </a:r>
            <a:r>
              <a:rPr lang="en-GB" sz="1800" b="1" dirty="0">
                <a:solidFill>
                  <a:srgbClr val="FF0000"/>
                </a:solidFill>
                <a:latin typeface="Times New Roman" pitchFamily="18" charset="0"/>
                <a:cs typeface="Times New Roman" pitchFamily="18" charset="0"/>
              </a:rPr>
              <a:t>how a business system interacts with its environment</a:t>
            </a:r>
          </a:p>
          <a:p>
            <a:pPr lvl="1" algn="just"/>
            <a:r>
              <a:rPr lang="en-GB" sz="2100" dirty="0">
                <a:latin typeface="Times New Roman" pitchFamily="18" charset="0"/>
                <a:cs typeface="Times New Roman" pitchFamily="18" charset="0"/>
              </a:rPr>
              <a:t>Illustrates the </a:t>
            </a:r>
            <a:r>
              <a:rPr lang="en-GB" sz="2100" dirty="0">
                <a:solidFill>
                  <a:srgbClr val="FF0000"/>
                </a:solidFill>
                <a:latin typeface="Times New Roman" pitchFamily="18" charset="0"/>
                <a:cs typeface="Times New Roman" pitchFamily="18" charset="0"/>
              </a:rPr>
              <a:t>activities</a:t>
            </a:r>
            <a:r>
              <a:rPr lang="en-GB" sz="2100" dirty="0">
                <a:latin typeface="Times New Roman" pitchFamily="18" charset="0"/>
                <a:cs typeface="Times New Roman" pitchFamily="18" charset="0"/>
              </a:rPr>
              <a:t> that are performed by the users of the system</a:t>
            </a:r>
          </a:p>
          <a:p>
            <a:pPr lvl="1" algn="just"/>
            <a:endParaRPr lang="en-GB" sz="2100" dirty="0">
              <a:latin typeface="Times New Roman" pitchFamily="18" charset="0"/>
              <a:cs typeface="Times New Roman" pitchFamily="18" charset="0"/>
            </a:endParaRPr>
          </a:p>
          <a:p>
            <a:pPr lvl="1" algn="just">
              <a:buFont typeface="Wingdings" pitchFamily="2" charset="2"/>
              <a:buChar char="Ø"/>
            </a:pPr>
            <a:r>
              <a:rPr lang="en-GB" sz="2100" dirty="0">
                <a:latin typeface="Times New Roman" pitchFamily="18" charset="0"/>
                <a:cs typeface="Times New Roman" pitchFamily="18" charset="0"/>
              </a:rPr>
              <a:t>A </a:t>
            </a:r>
            <a:r>
              <a:rPr lang="en-GB" sz="2100" u="sng" dirty="0">
                <a:latin typeface="Times New Roman" pitchFamily="18" charset="0"/>
                <a:cs typeface="Times New Roman" pitchFamily="18" charset="0"/>
              </a:rPr>
              <a:t>scenario</a:t>
            </a:r>
            <a:r>
              <a:rPr lang="en-GB" sz="2100" dirty="0">
                <a:latin typeface="Times New Roman" pitchFamily="18" charset="0"/>
                <a:cs typeface="Times New Roman" pitchFamily="18" charset="0"/>
              </a:rPr>
              <a:t>-based technique in the UML</a:t>
            </a:r>
          </a:p>
        </p:txBody>
      </p:sp>
      <p:sp>
        <p:nvSpPr>
          <p:cNvPr id="2" name="Date Placeholder 1"/>
          <p:cNvSpPr>
            <a:spLocks noGrp="1"/>
          </p:cNvSpPr>
          <p:nvPr>
            <p:ph type="dt" sz="half" idx="10"/>
          </p:nvPr>
        </p:nvSpPr>
        <p:spPr/>
        <p:txBody>
          <a:bodyPr/>
          <a:lstStyle/>
          <a:p>
            <a:fld id="{EE97131D-A7B4-4CE5-A5CA-ABD8EA1C27FA}"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28</a:t>
            </a:fld>
            <a:endParaRPr lang="en-US"/>
          </a:p>
        </p:txBody>
      </p:sp>
    </p:spTree>
    <p:extLst>
      <p:ext uri="{BB962C8B-B14F-4D97-AF65-F5344CB8AC3E}">
        <p14:creationId xmlns:p14="http://schemas.microsoft.com/office/powerpoint/2010/main" val="389191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a:latin typeface="Times New Roman" pitchFamily="18" charset="0"/>
                <a:cs typeface="Times New Roman" pitchFamily="18" charset="0"/>
              </a:rPr>
              <a:t>Use Case …</a:t>
            </a:r>
          </a:p>
        </p:txBody>
      </p:sp>
      <p:sp>
        <p:nvSpPr>
          <p:cNvPr id="606211" name="Rectangle 3"/>
          <p:cNvSpPr>
            <a:spLocks noGrp="1" noChangeArrowheads="1"/>
          </p:cNvSpPr>
          <p:nvPr>
            <p:ph idx="1"/>
          </p:nvPr>
        </p:nvSpPr>
        <p:spPr>
          <a:xfrm>
            <a:off x="424071" y="1943101"/>
            <a:ext cx="7291182" cy="3772034"/>
          </a:xfrm>
        </p:spPr>
        <p:txBody>
          <a:bodyPr>
            <a:normAutofit/>
          </a:bodyPr>
          <a:lstStyle/>
          <a:p>
            <a:pPr>
              <a:buFont typeface="Wingdings" panose="05000000000000000000" pitchFamily="2" charset="2"/>
              <a:buChar char="q"/>
            </a:pPr>
            <a:r>
              <a:rPr lang="en-US" sz="2400" dirty="0">
                <a:latin typeface="Times New Roman" pitchFamily="18" charset="0"/>
                <a:cs typeface="Times New Roman" pitchFamily="18" charset="0"/>
              </a:rPr>
              <a:t>What is an </a:t>
            </a:r>
            <a:r>
              <a:rPr lang="en-US" sz="2400" b="1" dirty="0">
                <a:latin typeface="Times New Roman" pitchFamily="18" charset="0"/>
                <a:cs typeface="Times New Roman" pitchFamily="18" charset="0"/>
              </a:rPr>
              <a:t>Actor</a:t>
            </a:r>
            <a:r>
              <a:rPr lang="en-US" sz="2400" dirty="0">
                <a:latin typeface="Times New Roman" pitchFamily="18" charset="0"/>
                <a:cs typeface="Times New Roman" pitchFamily="18" charset="0"/>
              </a:rPr>
              <a:t>?</a:t>
            </a:r>
          </a:p>
          <a:p>
            <a:pPr marL="493776" lvl="1" indent="-342900">
              <a:buFont typeface="Arial" panose="020B0604020202020204" pitchFamily="34" charset="0"/>
              <a:buChar char="•"/>
            </a:pPr>
            <a:r>
              <a:rPr lang="en-US" sz="2400" dirty="0">
                <a:latin typeface="Times New Roman" pitchFamily="18" charset="0"/>
                <a:cs typeface="Times New Roman" pitchFamily="18" charset="0"/>
              </a:rPr>
              <a:t>A </a:t>
            </a:r>
            <a:r>
              <a:rPr lang="en-US" sz="2400" b="1" dirty="0">
                <a:latin typeface="Times New Roman" pitchFamily="18" charset="0"/>
                <a:cs typeface="Times New Roman" pitchFamily="18" charset="0"/>
              </a:rPr>
              <a:t>user</a:t>
            </a:r>
            <a:r>
              <a:rPr lang="en-US" sz="2400" dirty="0">
                <a:latin typeface="Times New Roman" pitchFamily="18" charset="0"/>
                <a:cs typeface="Times New Roman" pitchFamily="18" charset="0"/>
              </a:rPr>
              <a:t> or </a:t>
            </a:r>
            <a:r>
              <a:rPr lang="en-US" sz="2400" b="1" dirty="0">
                <a:latin typeface="Times New Roman" pitchFamily="18" charset="0"/>
                <a:cs typeface="Times New Roman" pitchFamily="18" charset="0"/>
              </a:rPr>
              <a:t>outside system </a:t>
            </a:r>
            <a:r>
              <a:rPr lang="en-US" sz="2400" dirty="0">
                <a:latin typeface="Times New Roman" pitchFamily="18" charset="0"/>
                <a:cs typeface="Times New Roman" pitchFamily="18" charset="0"/>
              </a:rPr>
              <a:t>that interacts with the system being designed in order to obtain some value from that interaction</a:t>
            </a:r>
          </a:p>
          <a:p>
            <a:pPr marL="493776" lvl="1" indent="-342900">
              <a:buFont typeface="Arial" panose="020B0604020202020204" pitchFamily="34" charset="0"/>
              <a:buChar char="•"/>
            </a:pPr>
            <a:r>
              <a:rPr lang="en-US" sz="2400" b="1" dirty="0">
                <a:latin typeface="Times New Roman" pitchFamily="18" charset="0"/>
                <a:cs typeface="Times New Roman" pitchFamily="18" charset="0"/>
              </a:rPr>
              <a:t>Use Cases </a:t>
            </a:r>
            <a:r>
              <a:rPr lang="en-US" sz="2400" dirty="0">
                <a:latin typeface="Times New Roman" pitchFamily="18" charset="0"/>
                <a:cs typeface="Times New Roman" pitchFamily="18" charset="0"/>
              </a:rPr>
              <a:t>describe </a:t>
            </a:r>
            <a:r>
              <a:rPr lang="en-US" sz="2400" b="1" dirty="0">
                <a:latin typeface="Times New Roman" pitchFamily="18" charset="0"/>
                <a:cs typeface="Times New Roman" pitchFamily="18" charset="0"/>
              </a:rPr>
              <a:t>scenarios that describe the interaction between users of the system </a:t>
            </a:r>
            <a:r>
              <a:rPr lang="en-US" sz="2400" dirty="0">
                <a:latin typeface="Times New Roman" pitchFamily="18" charset="0"/>
                <a:cs typeface="Times New Roman" pitchFamily="18" charset="0"/>
              </a:rPr>
              <a:t>(the actor) and the system itself.</a:t>
            </a:r>
          </a:p>
        </p:txBody>
      </p:sp>
      <p:sp>
        <p:nvSpPr>
          <p:cNvPr id="2" name="Date Placeholder 1"/>
          <p:cNvSpPr>
            <a:spLocks noGrp="1"/>
          </p:cNvSpPr>
          <p:nvPr>
            <p:ph type="dt" sz="half" idx="10"/>
          </p:nvPr>
        </p:nvSpPr>
        <p:spPr/>
        <p:txBody>
          <a:bodyPr/>
          <a:lstStyle/>
          <a:p>
            <a:fld id="{2AEA7DB5-37DC-4DE5-A866-E503A9689E3A}"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29</a:t>
            </a:fld>
            <a:endParaRPr lang="en-US"/>
          </a:p>
        </p:txBody>
      </p:sp>
    </p:spTree>
    <p:extLst>
      <p:ext uri="{BB962C8B-B14F-4D97-AF65-F5344CB8AC3E}">
        <p14:creationId xmlns:p14="http://schemas.microsoft.com/office/powerpoint/2010/main" val="2843263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646E-FBAF-4263-A1DA-81CF0C487129}"/>
              </a:ext>
            </a:extLst>
          </p:cNvPr>
          <p:cNvSpPr>
            <a:spLocks noGrp="1"/>
          </p:cNvSpPr>
          <p:nvPr>
            <p:ph type="title"/>
          </p:nvPr>
        </p:nvSpPr>
        <p:spPr/>
        <p:txBody>
          <a:bodyPr/>
          <a:lstStyle/>
          <a:p>
            <a:r>
              <a:rPr lang="en-US" dirty="0"/>
              <a:t>What is object orientation</a:t>
            </a:r>
            <a:r>
              <a:rPr lang="en-US" b="0" i="0" dirty="0">
                <a:effectLst/>
                <a:latin typeface="Arial" panose="020B0604020202020204" pitchFamily="34" charset="0"/>
              </a:rPr>
              <a:t>?...</a:t>
            </a:r>
            <a:endParaRPr lang="en-US" dirty="0"/>
          </a:p>
        </p:txBody>
      </p:sp>
      <p:sp>
        <p:nvSpPr>
          <p:cNvPr id="3" name="Content Placeholder 2">
            <a:extLst>
              <a:ext uri="{FF2B5EF4-FFF2-40B4-BE49-F238E27FC236}">
                <a16:creationId xmlns:a16="http://schemas.microsoft.com/office/drawing/2014/main" id="{321971F1-6FAA-4983-8B6C-7ED6CF509383}"/>
              </a:ext>
            </a:extLst>
          </p:cNvPr>
          <p:cNvSpPr>
            <a:spLocks noGrp="1"/>
          </p:cNvSpPr>
          <p:nvPr>
            <p:ph idx="1"/>
          </p:nvPr>
        </p:nvSpPr>
        <p:spPr>
          <a:xfrm>
            <a:off x="800100" y="2309192"/>
            <a:ext cx="7697857" cy="3249267"/>
          </a:xfrm>
        </p:spPr>
        <p:txBody>
          <a:bodyPr>
            <a:normAutofit/>
          </a:bodyPr>
          <a:lstStyle/>
          <a:p>
            <a:pPr>
              <a:lnSpc>
                <a:spcPct val="170000"/>
              </a:lnSpc>
              <a:buFont typeface="Wingdings" panose="05000000000000000000" pitchFamily="2" charset="2"/>
              <a:buChar char="q"/>
            </a:pPr>
            <a:r>
              <a:rPr lang="en-US" b="0" i="0" dirty="0">
                <a:solidFill>
                  <a:srgbClr val="000000"/>
                </a:solidFill>
                <a:effectLst/>
                <a:latin typeface="Arial" panose="020B0604020202020204" pitchFamily="34" charset="0"/>
              </a:rPr>
              <a:t>The OO model is beneficial in the following ways</a:t>
            </a:r>
          </a:p>
          <a:p>
            <a:pPr lvl="1" algn="just">
              <a:buFont typeface="Arial" panose="020B0604020202020204" pitchFamily="34" charset="0"/>
              <a:buChar char="•"/>
            </a:pPr>
            <a:r>
              <a:rPr lang="en-US" b="0" i="0" dirty="0">
                <a:solidFill>
                  <a:srgbClr val="000000"/>
                </a:solidFill>
                <a:effectLst/>
                <a:latin typeface="Arial" panose="020B0604020202020204" pitchFamily="34" charset="0"/>
              </a:rPr>
              <a:t>It </a:t>
            </a:r>
            <a:r>
              <a:rPr lang="en-US" b="0" i="0" dirty="0">
                <a:solidFill>
                  <a:srgbClr val="FF0000"/>
                </a:solidFill>
                <a:effectLst/>
                <a:latin typeface="Arial" panose="020B0604020202020204" pitchFamily="34" charset="0"/>
              </a:rPr>
              <a:t>facilitates changes </a:t>
            </a:r>
            <a:r>
              <a:rPr lang="en-US" b="0" i="0" dirty="0">
                <a:solidFill>
                  <a:srgbClr val="000000"/>
                </a:solidFill>
                <a:effectLst/>
                <a:latin typeface="Arial" panose="020B0604020202020204" pitchFamily="34" charset="0"/>
              </a:rPr>
              <a:t>in the system at low cost.</a:t>
            </a:r>
          </a:p>
          <a:p>
            <a:pPr lvl="1" algn="just">
              <a:buFont typeface="Arial" panose="020B0604020202020204" pitchFamily="34" charset="0"/>
              <a:buChar char="•"/>
            </a:pPr>
            <a:r>
              <a:rPr lang="en-US" b="0" i="0" dirty="0">
                <a:solidFill>
                  <a:srgbClr val="000000"/>
                </a:solidFill>
                <a:effectLst/>
                <a:latin typeface="Arial" panose="020B0604020202020204" pitchFamily="34" charset="0"/>
              </a:rPr>
              <a:t>It promotes the </a:t>
            </a:r>
            <a:r>
              <a:rPr lang="en-US" b="0" i="0" dirty="0">
                <a:solidFill>
                  <a:srgbClr val="FF0000"/>
                </a:solidFill>
                <a:effectLst/>
                <a:latin typeface="Arial" panose="020B0604020202020204" pitchFamily="34" charset="0"/>
              </a:rPr>
              <a:t>reuse</a:t>
            </a:r>
            <a:r>
              <a:rPr lang="en-US" b="0" i="0" dirty="0">
                <a:solidFill>
                  <a:srgbClr val="000000"/>
                </a:solidFill>
                <a:effectLst/>
                <a:latin typeface="Arial" panose="020B0604020202020204" pitchFamily="34" charset="0"/>
              </a:rPr>
              <a:t> of components.</a:t>
            </a:r>
          </a:p>
          <a:p>
            <a:pPr lvl="1" algn="just">
              <a:buFont typeface="Arial" panose="020B0604020202020204" pitchFamily="34" charset="0"/>
              <a:buChar char="•"/>
            </a:pPr>
            <a:r>
              <a:rPr lang="en-US" b="0" i="0" dirty="0">
                <a:solidFill>
                  <a:srgbClr val="000000"/>
                </a:solidFill>
                <a:effectLst/>
                <a:latin typeface="Arial" panose="020B0604020202020204" pitchFamily="34" charset="0"/>
              </a:rPr>
              <a:t>It </a:t>
            </a:r>
            <a:r>
              <a:rPr lang="en-US" b="0" i="0" dirty="0">
                <a:solidFill>
                  <a:srgbClr val="FF0000"/>
                </a:solidFill>
                <a:effectLst/>
                <a:latin typeface="Arial" panose="020B0604020202020204" pitchFamily="34" charset="0"/>
              </a:rPr>
              <a:t>simplifies</a:t>
            </a:r>
            <a:r>
              <a:rPr lang="en-US" b="0" i="0" dirty="0">
                <a:solidFill>
                  <a:srgbClr val="000000"/>
                </a:solidFill>
                <a:effectLst/>
                <a:latin typeface="Arial" panose="020B0604020202020204" pitchFamily="34" charset="0"/>
              </a:rPr>
              <a:t> the problem of </a:t>
            </a:r>
            <a:r>
              <a:rPr lang="en-US" b="0" i="0" dirty="0">
                <a:solidFill>
                  <a:srgbClr val="FF0000"/>
                </a:solidFill>
                <a:effectLst/>
                <a:latin typeface="Arial" panose="020B0604020202020204" pitchFamily="34" charset="0"/>
              </a:rPr>
              <a:t>integrating</a:t>
            </a:r>
            <a:r>
              <a:rPr lang="en-US" b="0" i="0" dirty="0">
                <a:solidFill>
                  <a:srgbClr val="000000"/>
                </a:solidFill>
                <a:effectLst/>
                <a:latin typeface="Arial" panose="020B0604020202020204" pitchFamily="34" charset="0"/>
              </a:rPr>
              <a:t> components to configure large system.</a:t>
            </a:r>
          </a:p>
          <a:p>
            <a:pPr lvl="1" algn="just">
              <a:buFont typeface="Arial" panose="020B0604020202020204" pitchFamily="34" charset="0"/>
              <a:buChar char="•"/>
            </a:pPr>
            <a:r>
              <a:rPr lang="en-US" b="0" i="0" dirty="0">
                <a:solidFill>
                  <a:srgbClr val="000000"/>
                </a:solidFill>
                <a:effectLst/>
                <a:latin typeface="Arial" panose="020B0604020202020204" pitchFamily="34" charset="0"/>
              </a:rPr>
              <a:t>It </a:t>
            </a:r>
            <a:r>
              <a:rPr lang="en-US" b="0" i="0" dirty="0">
                <a:solidFill>
                  <a:srgbClr val="FF0000"/>
                </a:solidFill>
                <a:effectLst/>
                <a:latin typeface="Arial" panose="020B0604020202020204" pitchFamily="34" charset="0"/>
              </a:rPr>
              <a:t>simplifies</a:t>
            </a:r>
            <a:r>
              <a:rPr lang="en-US" b="0" i="0" dirty="0">
                <a:solidFill>
                  <a:srgbClr val="000000"/>
                </a:solidFill>
                <a:effectLst/>
                <a:latin typeface="Arial" panose="020B0604020202020204" pitchFamily="34" charset="0"/>
              </a:rPr>
              <a:t> the </a:t>
            </a:r>
            <a:r>
              <a:rPr lang="en-US" b="0" i="0" dirty="0">
                <a:solidFill>
                  <a:srgbClr val="FF0000"/>
                </a:solidFill>
                <a:effectLst/>
                <a:latin typeface="Arial" panose="020B0604020202020204" pitchFamily="34" charset="0"/>
              </a:rPr>
              <a:t>design</a:t>
            </a:r>
            <a:r>
              <a:rPr lang="en-US" b="0" i="0" dirty="0">
                <a:solidFill>
                  <a:srgbClr val="000000"/>
                </a:solidFill>
                <a:effectLst/>
                <a:latin typeface="Arial" panose="020B0604020202020204" pitchFamily="34" charset="0"/>
              </a:rPr>
              <a:t> of distributed systems</a:t>
            </a:r>
          </a:p>
          <a:p>
            <a:pPr lvl="1">
              <a:lnSpc>
                <a:spcPct val="170000"/>
              </a:lnSpc>
              <a:buFont typeface="Wingdings" panose="05000000000000000000" pitchFamily="2" charset="2"/>
              <a:buChar char="ü"/>
            </a:pPr>
            <a:endParaRPr lang="en-US" dirty="0"/>
          </a:p>
        </p:txBody>
      </p:sp>
      <p:sp>
        <p:nvSpPr>
          <p:cNvPr id="4" name="Date Placeholder 3">
            <a:extLst>
              <a:ext uri="{FF2B5EF4-FFF2-40B4-BE49-F238E27FC236}">
                <a16:creationId xmlns:a16="http://schemas.microsoft.com/office/drawing/2014/main" id="{DE4E4B84-0D8D-4943-9674-8C02F310ACFC}"/>
              </a:ext>
            </a:extLst>
          </p:cNvPr>
          <p:cNvSpPr>
            <a:spLocks noGrp="1"/>
          </p:cNvSpPr>
          <p:nvPr>
            <p:ph type="dt" sz="half" idx="10"/>
          </p:nvPr>
        </p:nvSpPr>
        <p:spPr/>
        <p:txBody>
          <a:bodyPr/>
          <a:lstStyle/>
          <a:p>
            <a:fld id="{919F7CC0-1457-4215-9144-E03468B1A237}" type="datetime1">
              <a:rPr lang="en-US" smtClean="0"/>
              <a:t>1/11/2022</a:t>
            </a:fld>
            <a:endParaRPr lang="en-US" dirty="0"/>
          </a:p>
        </p:txBody>
      </p:sp>
      <p:sp>
        <p:nvSpPr>
          <p:cNvPr id="5" name="Slide Number Placeholder 4">
            <a:extLst>
              <a:ext uri="{FF2B5EF4-FFF2-40B4-BE49-F238E27FC236}">
                <a16:creationId xmlns:a16="http://schemas.microsoft.com/office/drawing/2014/main" id="{968423D1-C9F0-410C-9887-6EAAF3244691}"/>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3476067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en-US" dirty="0">
                <a:latin typeface="Times New Roman" pitchFamily="18" charset="0"/>
                <a:cs typeface="Times New Roman" pitchFamily="18" charset="0"/>
              </a:rPr>
              <a:t>Use Cases …</a:t>
            </a:r>
          </a:p>
        </p:txBody>
      </p:sp>
      <p:sp>
        <p:nvSpPr>
          <p:cNvPr id="609283" name="Rectangle 3"/>
          <p:cNvSpPr>
            <a:spLocks noGrp="1" noChangeArrowheads="1"/>
          </p:cNvSpPr>
          <p:nvPr>
            <p:ph idx="1"/>
          </p:nvPr>
        </p:nvSpPr>
        <p:spPr>
          <a:xfrm>
            <a:off x="397566" y="2229170"/>
            <a:ext cx="7317686" cy="3485965"/>
          </a:xfrm>
        </p:spPr>
        <p:txBody>
          <a:bodyPr>
            <a:normAutofit/>
          </a:bodyPr>
          <a:lstStyle/>
          <a:p>
            <a:pPr algn="just">
              <a:buFont typeface="Arial" panose="020B0604020202020204" pitchFamily="34" charset="0"/>
              <a:buChar char="•"/>
            </a:pPr>
            <a:r>
              <a:rPr lang="en-US" b="1" dirty="0">
                <a:latin typeface="Times New Roman" pitchFamily="18" charset="0"/>
                <a:cs typeface="Times New Roman" pitchFamily="18" charset="0"/>
              </a:rPr>
              <a:t>Use case diagrams</a:t>
            </a:r>
            <a:r>
              <a:rPr lang="en-US" dirty="0">
                <a:latin typeface="Times New Roman" pitchFamily="18" charset="0"/>
                <a:cs typeface="Times New Roman" pitchFamily="18" charset="0"/>
              </a:rPr>
              <a:t> describe what a system does from the standpoint of an external observer. </a:t>
            </a:r>
          </a:p>
          <a:p>
            <a:pPr algn="just">
              <a:buFont typeface="Arial" panose="020B0604020202020204" pitchFamily="34" charset="0"/>
              <a:buChar char="•"/>
            </a:pPr>
            <a:r>
              <a:rPr lang="en-US" dirty="0">
                <a:latin typeface="Times New Roman" pitchFamily="18" charset="0"/>
                <a:cs typeface="Times New Roman" pitchFamily="18" charset="0"/>
              </a:rPr>
              <a:t>The emphasis is on </a:t>
            </a:r>
            <a:r>
              <a:rPr lang="en-US" i="1" dirty="0">
                <a:latin typeface="Times New Roman" pitchFamily="18" charset="0"/>
                <a:cs typeface="Times New Roman" pitchFamily="18" charset="0"/>
              </a:rPr>
              <a:t>what</a:t>
            </a:r>
            <a:r>
              <a:rPr lang="en-US" dirty="0">
                <a:latin typeface="Times New Roman" pitchFamily="18" charset="0"/>
                <a:cs typeface="Times New Roman" pitchFamily="18" charset="0"/>
              </a:rPr>
              <a:t> a system does rather than </a:t>
            </a:r>
            <a:r>
              <a:rPr lang="en-US" i="1" dirty="0">
                <a:latin typeface="Times New Roman" pitchFamily="18" charset="0"/>
                <a:cs typeface="Times New Roman" pitchFamily="18" charset="0"/>
              </a:rPr>
              <a:t>how.</a:t>
            </a:r>
          </a:p>
          <a:p>
            <a:pPr algn="just">
              <a:buFont typeface="Arial" panose="020B0604020202020204" pitchFamily="34" charset="0"/>
              <a:buChar char="•"/>
            </a:pPr>
            <a:r>
              <a:rPr lang="en-US" dirty="0">
                <a:latin typeface="Times New Roman" pitchFamily="18" charset="0"/>
                <a:cs typeface="Times New Roman" pitchFamily="18" charset="0"/>
              </a:rPr>
              <a:t>Use case diagrams are closely connected to scenarios. </a:t>
            </a:r>
          </a:p>
          <a:p>
            <a:pPr algn="just">
              <a:buFont typeface="Arial" panose="020B0604020202020204" pitchFamily="34" charset="0"/>
              <a:buChar char="•"/>
            </a:pPr>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scenario</a:t>
            </a:r>
            <a:r>
              <a:rPr lang="en-US" dirty="0">
                <a:latin typeface="Times New Roman" pitchFamily="18" charset="0"/>
                <a:cs typeface="Times New Roman" pitchFamily="18" charset="0"/>
              </a:rPr>
              <a:t> is an example of what happens when someone interacts with the system. </a:t>
            </a:r>
          </a:p>
        </p:txBody>
      </p:sp>
      <p:sp>
        <p:nvSpPr>
          <p:cNvPr id="2" name="Date Placeholder 1"/>
          <p:cNvSpPr>
            <a:spLocks noGrp="1"/>
          </p:cNvSpPr>
          <p:nvPr>
            <p:ph type="dt" sz="half" idx="10"/>
          </p:nvPr>
        </p:nvSpPr>
        <p:spPr/>
        <p:txBody>
          <a:bodyPr/>
          <a:lstStyle/>
          <a:p>
            <a:fld id="{1E2E7B9D-C014-42F2-A80D-581D65A404EA}"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30</a:t>
            </a:fld>
            <a:endParaRPr lang="en-US"/>
          </a:p>
        </p:txBody>
      </p:sp>
    </p:spTree>
    <p:extLst>
      <p:ext uri="{BB962C8B-B14F-4D97-AF65-F5344CB8AC3E}">
        <p14:creationId xmlns:p14="http://schemas.microsoft.com/office/powerpoint/2010/main" val="2183119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dirty="0">
                <a:latin typeface="Times New Roman" pitchFamily="18" charset="0"/>
                <a:cs typeface="Times New Roman" pitchFamily="18" charset="0"/>
              </a:rPr>
              <a:t>Use Cases …</a:t>
            </a:r>
          </a:p>
        </p:txBody>
      </p:sp>
      <p:sp>
        <p:nvSpPr>
          <p:cNvPr id="611331" name="Rectangle 3"/>
          <p:cNvSpPr>
            <a:spLocks noGrp="1" noChangeArrowheads="1"/>
          </p:cNvSpPr>
          <p:nvPr>
            <p:ph idx="1"/>
          </p:nvPr>
        </p:nvSpPr>
        <p:spPr>
          <a:xfrm>
            <a:off x="331306" y="2017091"/>
            <a:ext cx="7436956" cy="3777557"/>
          </a:xfrm>
        </p:spPr>
        <p:txBody>
          <a:bodyPr>
            <a:normAutofit/>
          </a:bodyPr>
          <a:lstStyle/>
          <a:p>
            <a:pPr algn="just">
              <a:lnSpc>
                <a:spcPct val="90000"/>
              </a:lnSpc>
              <a:buFont typeface="Arial" panose="020B0604020202020204" pitchFamily="34" charset="0"/>
              <a:buChar char="•"/>
            </a:pPr>
            <a:r>
              <a:rPr lang="en-US" dirty="0">
                <a:latin typeface="Times New Roman" pitchFamily="18" charset="0"/>
                <a:cs typeface="Times New Roman" pitchFamily="18" charset="0"/>
              </a:rPr>
              <a:t>Here is a scenario for a medical clinic.</a:t>
            </a:r>
          </a:p>
          <a:p>
            <a:pPr algn="just">
              <a:lnSpc>
                <a:spcPct val="90000"/>
              </a:lnSpc>
            </a:pPr>
            <a:endParaRPr lang="en-US" dirty="0">
              <a:latin typeface="Times New Roman" pitchFamily="18" charset="0"/>
              <a:cs typeface="Times New Roman" pitchFamily="18" charset="0"/>
            </a:endParaRPr>
          </a:p>
          <a:p>
            <a:pPr algn="just">
              <a:lnSpc>
                <a:spcPct val="90000"/>
              </a:lnSpc>
            </a:pPr>
            <a:r>
              <a:rPr lang="en-US" b="1" dirty="0">
                <a:solidFill>
                  <a:srgbClr val="FF0000"/>
                </a:solidFill>
                <a:latin typeface="Times New Roman" pitchFamily="18" charset="0"/>
                <a:cs typeface="Times New Roman" pitchFamily="18" charset="0"/>
              </a:rPr>
              <a:t>A </a:t>
            </a:r>
            <a:r>
              <a:rPr lang="en-US" b="1" i="1" dirty="0">
                <a:solidFill>
                  <a:srgbClr val="FF0000"/>
                </a:solidFill>
                <a:latin typeface="Times New Roman" pitchFamily="18" charset="0"/>
                <a:cs typeface="Times New Roman" pitchFamily="18" charset="0"/>
              </a:rPr>
              <a:t>patient calls the clinic to make an appointment for a yearly checkup. The receptionist finds the nearest empty time slot in the appointment book and schedules the appointment for that time slot. " </a:t>
            </a:r>
          </a:p>
          <a:p>
            <a:pPr algn="just">
              <a:lnSpc>
                <a:spcPct val="90000"/>
              </a:lnSpc>
            </a:pPr>
            <a:endParaRPr lang="en-US" b="1" i="1" dirty="0">
              <a:solidFill>
                <a:srgbClr val="FF0000"/>
              </a:solidFill>
              <a:latin typeface="Times New Roman" pitchFamily="18" charset="0"/>
              <a:cs typeface="Times New Roman" pitchFamily="18" charset="0"/>
            </a:endParaRPr>
          </a:p>
          <a:p>
            <a:pPr algn="just">
              <a:lnSpc>
                <a:spcPct val="90000"/>
              </a:lnSpc>
            </a:pPr>
            <a:endParaRPr lang="en-US" i="1" dirty="0">
              <a:latin typeface="Times New Roman" pitchFamily="18" charset="0"/>
              <a:cs typeface="Times New Roman" pitchFamily="18" charset="0"/>
            </a:endParaRPr>
          </a:p>
          <a:p>
            <a:pPr algn="just">
              <a:lnSpc>
                <a:spcPct val="90000"/>
              </a:lnSpc>
              <a:buFont typeface="Arial" panose="020B0604020202020204" pitchFamily="34" charset="0"/>
              <a:buChar char="•"/>
            </a:pPr>
            <a:r>
              <a:rPr lang="en-US" dirty="0">
                <a:latin typeface="Times New Roman" pitchFamily="18" charset="0"/>
                <a:cs typeface="Times New Roman" pitchFamily="18" charset="0"/>
              </a:rPr>
              <a:t>We want to write a use case for this scenario.</a:t>
            </a:r>
          </a:p>
          <a:p>
            <a:pPr algn="just">
              <a:lnSpc>
                <a:spcPct val="90000"/>
              </a:lnSpc>
            </a:pPr>
            <a:r>
              <a:rPr lang="en-US" dirty="0">
                <a:latin typeface="Times New Roman" pitchFamily="18" charset="0"/>
                <a:cs typeface="Times New Roman" pitchFamily="18" charset="0"/>
              </a:rPr>
              <a:t>Remember:  A </a:t>
            </a:r>
            <a:r>
              <a:rPr lang="en-US" b="1" dirty="0">
                <a:latin typeface="Times New Roman" pitchFamily="18" charset="0"/>
                <a:cs typeface="Times New Roman" pitchFamily="18" charset="0"/>
              </a:rPr>
              <a:t>use case</a:t>
            </a:r>
            <a:r>
              <a:rPr lang="en-US" dirty="0">
                <a:latin typeface="Times New Roman" pitchFamily="18" charset="0"/>
                <a:cs typeface="Times New Roman" pitchFamily="18" charset="0"/>
              </a:rPr>
              <a:t> is a summary of scenarios for a single task or goal. </a:t>
            </a:r>
          </a:p>
          <a:p>
            <a:pPr algn="just">
              <a:lnSpc>
                <a:spcPct val="90000"/>
              </a:lnSpc>
            </a:pPr>
            <a:endParaRPr lang="en-US" i="1"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08DB50EC-D5CC-4CF3-A8A4-9A68251F0A37}"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31</a:t>
            </a:fld>
            <a:endParaRPr lang="en-US"/>
          </a:p>
        </p:txBody>
      </p:sp>
    </p:spTree>
    <p:extLst>
      <p:ext uri="{BB962C8B-B14F-4D97-AF65-F5344CB8AC3E}">
        <p14:creationId xmlns:p14="http://schemas.microsoft.com/office/powerpoint/2010/main" val="2996289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dirty="0">
                <a:latin typeface="Times New Roman" pitchFamily="18" charset="0"/>
                <a:cs typeface="Times New Roman" pitchFamily="18" charset="0"/>
              </a:rPr>
              <a:t>Use Cases ... </a:t>
            </a:r>
          </a:p>
        </p:txBody>
      </p:sp>
      <p:sp>
        <p:nvSpPr>
          <p:cNvPr id="613379" name="Rectangle 3"/>
          <p:cNvSpPr>
            <a:spLocks noGrp="1" noChangeArrowheads="1"/>
          </p:cNvSpPr>
          <p:nvPr>
            <p:ph idx="1"/>
          </p:nvPr>
        </p:nvSpPr>
        <p:spPr>
          <a:xfrm>
            <a:off x="636104" y="2229170"/>
            <a:ext cx="7079147" cy="3485965"/>
          </a:xfrm>
        </p:spPr>
        <p:txBody>
          <a:bodyPr/>
          <a:lstStyle/>
          <a:p>
            <a:r>
              <a:rPr lang="en-US" dirty="0">
                <a:latin typeface="Times New Roman" pitchFamily="18" charset="0"/>
                <a:cs typeface="Times New Roman" pitchFamily="18" charset="0"/>
              </a:rPr>
              <a:t>Step 1 Identify the actors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Define those people or systems that are going to interact with the scenario. </a:t>
            </a:r>
          </a:p>
          <a:p>
            <a:endParaRPr lang="en-US" dirty="0">
              <a:latin typeface="Times New Roman" pitchFamily="18" charset="0"/>
              <a:cs typeface="Times New Roman" pitchFamily="18" charset="0"/>
            </a:endParaRPr>
          </a:p>
          <a:p>
            <a:r>
              <a:rPr lang="en-US" b="1" dirty="0">
                <a:solidFill>
                  <a:srgbClr val="FF0000"/>
                </a:solidFill>
                <a:latin typeface="Times New Roman" pitchFamily="18" charset="0"/>
                <a:cs typeface="Times New Roman" pitchFamily="18" charset="0"/>
              </a:rPr>
              <a:t>A </a:t>
            </a:r>
            <a:r>
              <a:rPr lang="en-US" b="1" i="1" dirty="0">
                <a:solidFill>
                  <a:srgbClr val="FF0000"/>
                </a:solidFill>
                <a:latin typeface="Times New Roman" pitchFamily="18" charset="0"/>
                <a:cs typeface="Times New Roman" pitchFamily="18" charset="0"/>
              </a:rPr>
              <a:t>patient calls the clinic to make an appointment for a yearly checkup. The receptionist finds the nearest empty time slot in the appointment book and schedules the appointment for that time slot. " </a:t>
            </a:r>
          </a:p>
          <a:p>
            <a:endParaRPr lang="en-US" i="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E484177C-AF6C-42B5-B2E1-8B22A897708E}"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32</a:t>
            </a:fld>
            <a:endParaRPr lang="en-US"/>
          </a:p>
        </p:txBody>
      </p:sp>
    </p:spTree>
    <p:extLst>
      <p:ext uri="{BB962C8B-B14F-4D97-AF65-F5344CB8AC3E}">
        <p14:creationId xmlns:p14="http://schemas.microsoft.com/office/powerpoint/2010/main" val="528605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a:xfrm>
            <a:off x="1486140" y="971974"/>
            <a:ext cx="6171722" cy="707471"/>
          </a:xfrm>
        </p:spPr>
        <p:txBody>
          <a:bodyPr>
            <a:normAutofit/>
          </a:bodyPr>
          <a:lstStyle/>
          <a:p>
            <a:r>
              <a:rPr lang="en-US" sz="3000" dirty="0">
                <a:latin typeface="Times New Roman" pitchFamily="18" charset="0"/>
                <a:cs typeface="Times New Roman" pitchFamily="18" charset="0"/>
              </a:rPr>
              <a:t>Use Cases … </a:t>
            </a:r>
            <a:endParaRPr lang="en-GB" sz="2700" dirty="0"/>
          </a:p>
        </p:txBody>
      </p:sp>
      <p:sp>
        <p:nvSpPr>
          <p:cNvPr id="625667" name="Rectangle 3"/>
          <p:cNvSpPr>
            <a:spLocks noGrp="1" noChangeArrowheads="1"/>
          </p:cNvSpPr>
          <p:nvPr>
            <p:ph idx="1"/>
          </p:nvPr>
        </p:nvSpPr>
        <p:spPr>
          <a:xfrm>
            <a:off x="1257300" y="1943100"/>
            <a:ext cx="6515100" cy="3429000"/>
          </a:xfrm>
        </p:spPr>
        <p:txBody>
          <a:bodyPr>
            <a:normAutofit fontScale="92500" lnSpcReduction="10000"/>
          </a:bodyPr>
          <a:lstStyle/>
          <a:p>
            <a:pPr marL="82296" indent="0">
              <a:lnSpc>
                <a:spcPct val="80000"/>
              </a:lnSpc>
              <a:buNone/>
            </a:pPr>
            <a:r>
              <a:rPr lang="en-GB" sz="2700" b="1" dirty="0">
                <a:solidFill>
                  <a:srgbClr val="FF0000"/>
                </a:solidFill>
                <a:latin typeface="Times New Roman" pitchFamily="18" charset="0"/>
                <a:cs typeface="Times New Roman" pitchFamily="18" charset="0"/>
              </a:rPr>
              <a:t>Questions for Identifying People Actors</a:t>
            </a:r>
            <a:endParaRPr lang="en-GB" sz="2400" b="1" dirty="0">
              <a:solidFill>
                <a:srgbClr val="FF0000"/>
              </a:solidFill>
              <a:latin typeface="Times New Roman" pitchFamily="18" charset="0"/>
              <a:cs typeface="Times New Roman" pitchFamily="18" charset="0"/>
            </a:endParaRPr>
          </a:p>
          <a:p>
            <a:pPr algn="just"/>
            <a:r>
              <a:rPr lang="en-GB" sz="2100" dirty="0">
                <a:latin typeface="Times New Roman" pitchFamily="18" charset="0"/>
                <a:cs typeface="Times New Roman" pitchFamily="18" charset="0"/>
              </a:rPr>
              <a:t>Who is interested in the scenario/system?</a:t>
            </a:r>
          </a:p>
          <a:p>
            <a:pPr algn="just"/>
            <a:r>
              <a:rPr lang="en-GB" sz="2100" dirty="0">
                <a:latin typeface="Times New Roman" pitchFamily="18" charset="0"/>
                <a:cs typeface="Times New Roman" pitchFamily="18" charset="0"/>
              </a:rPr>
              <a:t>Where in the organization is the scenario/system be used?</a:t>
            </a:r>
          </a:p>
          <a:p>
            <a:pPr algn="just"/>
            <a:r>
              <a:rPr lang="en-GB" sz="2100" dirty="0">
                <a:latin typeface="Times New Roman" pitchFamily="18" charset="0"/>
                <a:cs typeface="Times New Roman" pitchFamily="18" charset="0"/>
              </a:rPr>
              <a:t>Who will benefit from the use of the scenario/system?</a:t>
            </a:r>
          </a:p>
          <a:p>
            <a:pPr algn="just"/>
            <a:r>
              <a:rPr lang="en-GB" sz="2100" dirty="0">
                <a:latin typeface="Times New Roman" pitchFamily="18" charset="0"/>
                <a:cs typeface="Times New Roman" pitchFamily="18" charset="0"/>
              </a:rPr>
              <a:t>Who will supply the scenario/system with this information, use this information, and remove this information?</a:t>
            </a:r>
          </a:p>
          <a:p>
            <a:pPr algn="just"/>
            <a:r>
              <a:rPr lang="en-GB" sz="2100" dirty="0">
                <a:latin typeface="Times New Roman" pitchFamily="18" charset="0"/>
                <a:cs typeface="Times New Roman" pitchFamily="18" charset="0"/>
              </a:rPr>
              <a:t>Does one person play several different roles?</a:t>
            </a:r>
          </a:p>
          <a:p>
            <a:pPr algn="just"/>
            <a:r>
              <a:rPr lang="en-GB" sz="2100" dirty="0">
                <a:latin typeface="Times New Roman" pitchFamily="18" charset="0"/>
                <a:cs typeface="Times New Roman" pitchFamily="18" charset="0"/>
              </a:rPr>
              <a:t>Do several people play the same role?</a:t>
            </a:r>
          </a:p>
        </p:txBody>
      </p:sp>
      <p:sp>
        <p:nvSpPr>
          <p:cNvPr id="2" name="Date Placeholder 1"/>
          <p:cNvSpPr>
            <a:spLocks noGrp="1"/>
          </p:cNvSpPr>
          <p:nvPr>
            <p:ph type="dt" sz="half" idx="10"/>
          </p:nvPr>
        </p:nvSpPr>
        <p:spPr/>
        <p:txBody>
          <a:bodyPr/>
          <a:lstStyle/>
          <a:p>
            <a:fld id="{8D230C86-BAE6-4517-AACC-75EA9EC0988E}"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33</a:t>
            </a:fld>
            <a:endParaRPr lang="en-US"/>
          </a:p>
        </p:txBody>
      </p:sp>
    </p:spTree>
    <p:extLst>
      <p:ext uri="{BB962C8B-B14F-4D97-AF65-F5344CB8AC3E}">
        <p14:creationId xmlns:p14="http://schemas.microsoft.com/office/powerpoint/2010/main" val="3115182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1486140" y="1121329"/>
            <a:ext cx="6171722" cy="707471"/>
          </a:xfrm>
        </p:spPr>
        <p:txBody>
          <a:bodyPr/>
          <a:lstStyle/>
          <a:p>
            <a:r>
              <a:rPr lang="en-US" sz="2700" dirty="0">
                <a:latin typeface="Times New Roman" pitchFamily="18" charset="0"/>
                <a:cs typeface="Times New Roman" pitchFamily="18" charset="0"/>
              </a:rPr>
              <a:t>Use Cases … </a:t>
            </a:r>
            <a:endParaRPr lang="en-GB" sz="2550" dirty="0"/>
          </a:p>
        </p:txBody>
      </p:sp>
      <p:sp>
        <p:nvSpPr>
          <p:cNvPr id="627715" name="Rectangle 3"/>
          <p:cNvSpPr>
            <a:spLocks noGrp="1" noChangeArrowheads="1"/>
          </p:cNvSpPr>
          <p:nvPr>
            <p:ph idx="1"/>
          </p:nvPr>
        </p:nvSpPr>
        <p:spPr>
          <a:xfrm>
            <a:off x="1428752" y="2109664"/>
            <a:ext cx="6343649" cy="3490745"/>
          </a:xfrm>
        </p:spPr>
        <p:txBody>
          <a:bodyPr/>
          <a:lstStyle/>
          <a:p>
            <a:pPr marL="82296" indent="0" algn="just">
              <a:lnSpc>
                <a:spcPct val="80000"/>
              </a:lnSpc>
              <a:buNone/>
            </a:pPr>
            <a:r>
              <a:rPr lang="en-GB" sz="2400" b="1" dirty="0">
                <a:solidFill>
                  <a:srgbClr val="FF0000"/>
                </a:solidFill>
                <a:latin typeface="Times New Roman" pitchFamily="18" charset="0"/>
                <a:cs typeface="Times New Roman" pitchFamily="18" charset="0"/>
              </a:rPr>
              <a:t>Questions for Identifying People Actors</a:t>
            </a:r>
            <a:endParaRPr lang="en-GB" sz="2175" dirty="0">
              <a:latin typeface="Times New Roman" pitchFamily="18" charset="0"/>
              <a:cs typeface="Times New Roman" pitchFamily="18" charset="0"/>
            </a:endParaRPr>
          </a:p>
          <a:p>
            <a:pPr algn="just">
              <a:lnSpc>
                <a:spcPct val="80000"/>
              </a:lnSpc>
            </a:pPr>
            <a:r>
              <a:rPr lang="en-GB" sz="2175" dirty="0">
                <a:latin typeface="Times New Roman" pitchFamily="18" charset="0"/>
                <a:cs typeface="Times New Roman" pitchFamily="18" charset="0"/>
              </a:rPr>
              <a:t>What other entity is interested in the scenario/system?</a:t>
            </a:r>
          </a:p>
          <a:p>
            <a:pPr algn="just">
              <a:lnSpc>
                <a:spcPct val="80000"/>
              </a:lnSpc>
            </a:pPr>
            <a:r>
              <a:rPr lang="en-GB" sz="2175" dirty="0">
                <a:latin typeface="Times New Roman" pitchFamily="18" charset="0"/>
                <a:cs typeface="Times New Roman" pitchFamily="18" charset="0"/>
              </a:rPr>
              <a:t>What other entity will supply the scenario/system with this information, use this information, and remove this information?</a:t>
            </a:r>
          </a:p>
          <a:p>
            <a:pPr algn="just">
              <a:lnSpc>
                <a:spcPct val="80000"/>
              </a:lnSpc>
            </a:pPr>
            <a:r>
              <a:rPr lang="en-GB" sz="2175" dirty="0">
                <a:latin typeface="Times New Roman" pitchFamily="18" charset="0"/>
                <a:cs typeface="Times New Roman" pitchFamily="18" charset="0"/>
              </a:rPr>
              <a:t>Does the system use an external resource?</a:t>
            </a:r>
          </a:p>
          <a:p>
            <a:pPr algn="just">
              <a:lnSpc>
                <a:spcPct val="80000"/>
              </a:lnSpc>
            </a:pPr>
            <a:r>
              <a:rPr lang="en-GB" sz="2175" dirty="0">
                <a:latin typeface="Times New Roman" pitchFamily="18" charset="0"/>
                <a:cs typeface="Times New Roman" pitchFamily="18" charset="0"/>
              </a:rPr>
              <a:t>Does the system interact with a legacy system?</a:t>
            </a:r>
          </a:p>
        </p:txBody>
      </p:sp>
      <p:sp>
        <p:nvSpPr>
          <p:cNvPr id="2" name="Date Placeholder 1"/>
          <p:cNvSpPr>
            <a:spLocks noGrp="1"/>
          </p:cNvSpPr>
          <p:nvPr>
            <p:ph type="dt" sz="half" idx="10"/>
          </p:nvPr>
        </p:nvSpPr>
        <p:spPr/>
        <p:txBody>
          <a:bodyPr/>
          <a:lstStyle/>
          <a:p>
            <a:fld id="{CEFEC829-B2B5-4813-BC9D-743280A09EB8}"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34</a:t>
            </a:fld>
            <a:endParaRPr lang="en-US"/>
          </a:p>
        </p:txBody>
      </p:sp>
    </p:spTree>
    <p:extLst>
      <p:ext uri="{BB962C8B-B14F-4D97-AF65-F5344CB8AC3E}">
        <p14:creationId xmlns:p14="http://schemas.microsoft.com/office/powerpoint/2010/main" val="3151053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1486140" y="1028145"/>
            <a:ext cx="6171722" cy="651302"/>
          </a:xfrm>
        </p:spPr>
        <p:txBody>
          <a:bodyPr/>
          <a:lstStyle/>
          <a:p>
            <a:r>
              <a:rPr lang="en-GB" dirty="0">
                <a:latin typeface="Times New Roman" pitchFamily="18" charset="0"/>
                <a:cs typeface="Times New Roman" pitchFamily="18" charset="0"/>
              </a:rPr>
              <a:t>Actors</a:t>
            </a:r>
          </a:p>
        </p:txBody>
      </p:sp>
      <p:sp>
        <p:nvSpPr>
          <p:cNvPr id="629763" name="Rectangle 3"/>
          <p:cNvSpPr>
            <a:spLocks noGrp="1" noChangeArrowheads="1"/>
          </p:cNvSpPr>
          <p:nvPr>
            <p:ph idx="1"/>
          </p:nvPr>
        </p:nvSpPr>
        <p:spPr>
          <a:xfrm>
            <a:off x="1485900" y="1771650"/>
            <a:ext cx="6286500" cy="2741129"/>
          </a:xfrm>
        </p:spPr>
        <p:txBody>
          <a:bodyPr>
            <a:normAutofit lnSpcReduction="10000"/>
          </a:bodyPr>
          <a:lstStyle/>
          <a:p>
            <a:r>
              <a:rPr lang="en-GB" sz="2100" dirty="0">
                <a:latin typeface="Times New Roman" pitchFamily="18" charset="0"/>
                <a:cs typeface="Times New Roman" pitchFamily="18" charset="0"/>
              </a:rPr>
              <a:t>An Actor is outside or external the system.</a:t>
            </a:r>
          </a:p>
          <a:p>
            <a:r>
              <a:rPr lang="en-GB" sz="2100" dirty="0">
                <a:latin typeface="Times New Roman" pitchFamily="18" charset="0"/>
                <a:cs typeface="Times New Roman" pitchFamily="18" charset="0"/>
              </a:rPr>
              <a:t>It can be a:</a:t>
            </a:r>
          </a:p>
          <a:p>
            <a:pPr lvl="1"/>
            <a:r>
              <a:rPr lang="en-GB" sz="1800" dirty="0">
                <a:latin typeface="Times New Roman" pitchFamily="18" charset="0"/>
                <a:cs typeface="Times New Roman" pitchFamily="18" charset="0"/>
              </a:rPr>
              <a:t>Human</a:t>
            </a:r>
          </a:p>
          <a:p>
            <a:pPr lvl="1"/>
            <a:r>
              <a:rPr lang="en-GB" sz="1800" dirty="0">
                <a:latin typeface="Times New Roman" pitchFamily="18" charset="0"/>
                <a:cs typeface="Times New Roman" pitchFamily="18" charset="0"/>
              </a:rPr>
              <a:t>Peripheral device (hardware)</a:t>
            </a:r>
          </a:p>
          <a:p>
            <a:pPr lvl="1"/>
            <a:r>
              <a:rPr lang="en-GB" sz="1800" dirty="0">
                <a:latin typeface="Times New Roman" pitchFamily="18" charset="0"/>
                <a:cs typeface="Times New Roman" pitchFamily="18" charset="0"/>
              </a:rPr>
              <a:t>External system or subsystem</a:t>
            </a:r>
          </a:p>
          <a:p>
            <a:pPr lvl="1"/>
            <a:r>
              <a:rPr lang="en-GB" sz="1800" dirty="0">
                <a:latin typeface="Times New Roman" pitchFamily="18" charset="0"/>
                <a:cs typeface="Times New Roman" pitchFamily="18" charset="0"/>
              </a:rPr>
              <a:t>Time or time-based event</a:t>
            </a:r>
          </a:p>
          <a:p>
            <a:r>
              <a:rPr lang="en-GB" sz="2100" dirty="0">
                <a:latin typeface="Times New Roman" pitchFamily="18" charset="0"/>
                <a:cs typeface="Times New Roman" pitchFamily="18" charset="0"/>
              </a:rPr>
              <a:t>Represented by stick figure</a:t>
            </a:r>
          </a:p>
        </p:txBody>
      </p:sp>
      <p:sp>
        <p:nvSpPr>
          <p:cNvPr id="2" name="Date Placeholder 1"/>
          <p:cNvSpPr>
            <a:spLocks noGrp="1"/>
          </p:cNvSpPr>
          <p:nvPr>
            <p:ph type="dt" sz="half" idx="10"/>
          </p:nvPr>
        </p:nvSpPr>
        <p:spPr/>
        <p:txBody>
          <a:bodyPr/>
          <a:lstStyle/>
          <a:p>
            <a:fld id="{BBB231EB-5778-4A80-AA61-312A26EB2CC3}"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35</a:t>
            </a:fld>
            <a:endParaRPr lang="en-US"/>
          </a:p>
        </p:txBody>
      </p:sp>
      <p:grpSp>
        <p:nvGrpSpPr>
          <p:cNvPr id="629769" name="Group 9"/>
          <p:cNvGrpSpPr>
            <a:grpSpLocks/>
          </p:cNvGrpSpPr>
          <p:nvPr/>
        </p:nvGrpSpPr>
        <p:grpSpPr bwMode="auto">
          <a:xfrm>
            <a:off x="6229112" y="4000236"/>
            <a:ext cx="631280" cy="1456768"/>
            <a:chOff x="4254" y="2630"/>
            <a:chExt cx="528" cy="1219"/>
          </a:xfrm>
        </p:grpSpPr>
        <p:sp>
          <p:nvSpPr>
            <p:cNvPr id="629764" name="Line 4"/>
            <p:cNvSpPr>
              <a:spLocks noChangeShapeType="1"/>
            </p:cNvSpPr>
            <p:nvPr/>
          </p:nvSpPr>
          <p:spPr bwMode="auto">
            <a:xfrm>
              <a:off x="4493" y="2917"/>
              <a:ext cx="1" cy="76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9765" name="Oval 5"/>
            <p:cNvSpPr>
              <a:spLocks noChangeArrowheads="1"/>
            </p:cNvSpPr>
            <p:nvPr/>
          </p:nvSpPr>
          <p:spPr bwMode="auto">
            <a:xfrm>
              <a:off x="4350" y="2630"/>
              <a:ext cx="303" cy="286"/>
            </a:xfrm>
            <a:prstGeom prst="ellipse">
              <a:avLst/>
            </a:prstGeom>
            <a:solidFill>
              <a:srgbClr val="D3EFC5"/>
            </a:solidFill>
            <a:ln w="39688">
              <a:solidFill>
                <a:srgbClr val="000000"/>
              </a:solidFill>
              <a:round/>
              <a:headEnd/>
              <a:tailEnd/>
            </a:ln>
          </p:spPr>
          <p:txBody>
            <a:bodyPr/>
            <a:lstStyle/>
            <a:p>
              <a:endParaRPr lang="en-US" sz="1350"/>
            </a:p>
          </p:txBody>
        </p:sp>
        <p:sp>
          <p:nvSpPr>
            <p:cNvPr id="629766" name="Line 6"/>
            <p:cNvSpPr>
              <a:spLocks noChangeShapeType="1"/>
            </p:cNvSpPr>
            <p:nvPr/>
          </p:nvSpPr>
          <p:spPr bwMode="auto">
            <a:xfrm>
              <a:off x="4254" y="3204"/>
              <a:ext cx="528"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9767" name="Line 7"/>
            <p:cNvSpPr>
              <a:spLocks noChangeShapeType="1"/>
            </p:cNvSpPr>
            <p:nvPr/>
          </p:nvSpPr>
          <p:spPr bwMode="auto">
            <a:xfrm flipH="1">
              <a:off x="4254" y="3634"/>
              <a:ext cx="201" cy="19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9768" name="Line 8"/>
            <p:cNvSpPr>
              <a:spLocks noChangeShapeType="1"/>
            </p:cNvSpPr>
            <p:nvPr/>
          </p:nvSpPr>
          <p:spPr bwMode="auto">
            <a:xfrm>
              <a:off x="4493" y="3634"/>
              <a:ext cx="200" cy="21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Tree>
    <p:extLst>
      <p:ext uri="{BB962C8B-B14F-4D97-AF65-F5344CB8AC3E}">
        <p14:creationId xmlns:p14="http://schemas.microsoft.com/office/powerpoint/2010/main" val="1477062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lstStyle/>
          <a:p>
            <a:r>
              <a:rPr lang="en-US" dirty="0">
                <a:latin typeface="Times New Roman" pitchFamily="18" charset="0"/>
                <a:cs typeface="Times New Roman" pitchFamily="18" charset="0"/>
              </a:rPr>
              <a:t>Use Cases</a:t>
            </a:r>
          </a:p>
        </p:txBody>
      </p:sp>
      <p:sp>
        <p:nvSpPr>
          <p:cNvPr id="615427" name="Rectangle 3"/>
          <p:cNvSpPr>
            <a:spLocks noGrp="1" noChangeArrowheads="1"/>
          </p:cNvSpPr>
          <p:nvPr>
            <p:ph idx="1"/>
          </p:nvPr>
        </p:nvSpPr>
        <p:spPr>
          <a:xfrm>
            <a:off x="1543050" y="1828801"/>
            <a:ext cx="6115050" cy="3485965"/>
          </a:xfrm>
        </p:spPr>
        <p:txBody>
          <a:bodyPr>
            <a:normAutofit fontScale="92500"/>
          </a:bodyPr>
          <a:lstStyle/>
          <a:p>
            <a:pPr algn="just"/>
            <a:r>
              <a:rPr lang="en-US" sz="2100" dirty="0">
                <a:latin typeface="Times New Roman" pitchFamily="18" charset="0"/>
                <a:cs typeface="Times New Roman" pitchFamily="18" charset="0"/>
              </a:rPr>
              <a:t>A </a:t>
            </a:r>
            <a:r>
              <a:rPr lang="en-US" sz="2100" b="1" dirty="0">
                <a:latin typeface="Times New Roman" pitchFamily="18" charset="0"/>
                <a:cs typeface="Times New Roman" pitchFamily="18" charset="0"/>
              </a:rPr>
              <a:t>use case</a:t>
            </a:r>
            <a:r>
              <a:rPr lang="en-US" sz="2100" dirty="0">
                <a:latin typeface="Times New Roman" pitchFamily="18" charset="0"/>
                <a:cs typeface="Times New Roman" pitchFamily="18" charset="0"/>
              </a:rPr>
              <a:t> is a </a:t>
            </a:r>
            <a:r>
              <a:rPr lang="en-US" sz="2100" dirty="0">
                <a:solidFill>
                  <a:srgbClr val="FF0000"/>
                </a:solidFill>
                <a:latin typeface="Times New Roman" pitchFamily="18" charset="0"/>
                <a:cs typeface="Times New Roman" pitchFamily="18" charset="0"/>
              </a:rPr>
              <a:t>summary of scenarios</a:t>
            </a:r>
            <a:r>
              <a:rPr lang="en-US" sz="2100" dirty="0">
                <a:latin typeface="Times New Roman" pitchFamily="18" charset="0"/>
                <a:cs typeface="Times New Roman" pitchFamily="18" charset="0"/>
              </a:rPr>
              <a:t> for a </a:t>
            </a:r>
            <a:r>
              <a:rPr lang="en-US" sz="2100" dirty="0">
                <a:solidFill>
                  <a:srgbClr val="FF0000"/>
                </a:solidFill>
                <a:latin typeface="Times New Roman" pitchFamily="18" charset="0"/>
                <a:cs typeface="Times New Roman" pitchFamily="18" charset="0"/>
              </a:rPr>
              <a:t>single task or goal. </a:t>
            </a:r>
          </a:p>
          <a:p>
            <a:pPr algn="just"/>
            <a:endParaRPr lang="en-US" sz="2100" dirty="0">
              <a:latin typeface="Times New Roman" pitchFamily="18" charset="0"/>
              <a:cs typeface="Times New Roman" pitchFamily="18" charset="0"/>
            </a:endParaRPr>
          </a:p>
          <a:p>
            <a:pPr algn="just"/>
            <a:r>
              <a:rPr lang="en-US" sz="2100" dirty="0">
                <a:latin typeface="Times New Roman" pitchFamily="18" charset="0"/>
                <a:cs typeface="Times New Roman" pitchFamily="18" charset="0"/>
              </a:rPr>
              <a:t>An </a:t>
            </a:r>
            <a:r>
              <a:rPr lang="en-US" sz="2100" b="1" dirty="0">
                <a:latin typeface="Times New Roman" pitchFamily="18" charset="0"/>
                <a:cs typeface="Times New Roman" pitchFamily="18" charset="0"/>
              </a:rPr>
              <a:t>actor</a:t>
            </a:r>
            <a:r>
              <a:rPr lang="en-US" sz="2100" dirty="0">
                <a:latin typeface="Times New Roman" pitchFamily="18" charset="0"/>
                <a:cs typeface="Times New Roman" pitchFamily="18" charset="0"/>
              </a:rPr>
              <a:t> is who or what </a:t>
            </a:r>
            <a:r>
              <a:rPr lang="en-US" sz="2100" dirty="0">
                <a:solidFill>
                  <a:srgbClr val="FF0000"/>
                </a:solidFill>
                <a:latin typeface="Times New Roman" pitchFamily="18" charset="0"/>
                <a:cs typeface="Times New Roman" pitchFamily="18" charset="0"/>
              </a:rPr>
              <a:t>initiates the events </a:t>
            </a:r>
            <a:r>
              <a:rPr lang="en-US" sz="2100" dirty="0">
                <a:latin typeface="Times New Roman" pitchFamily="18" charset="0"/>
                <a:cs typeface="Times New Roman" pitchFamily="18" charset="0"/>
              </a:rPr>
              <a:t>involved in the task of the use case. Actors are simply roles that people or objects play. </a:t>
            </a:r>
          </a:p>
          <a:p>
            <a:pPr algn="just"/>
            <a:endParaRPr lang="en-US" sz="2100" dirty="0">
              <a:latin typeface="Times New Roman" pitchFamily="18" charset="0"/>
              <a:cs typeface="Times New Roman" pitchFamily="18" charset="0"/>
            </a:endParaRPr>
          </a:p>
          <a:p>
            <a:pPr algn="just"/>
            <a:r>
              <a:rPr lang="en-US" sz="2100" dirty="0">
                <a:latin typeface="Times New Roman" pitchFamily="18" charset="0"/>
                <a:cs typeface="Times New Roman" pitchFamily="18" charset="0"/>
              </a:rPr>
              <a:t>So as we read our scenario, what or who is the actor????</a:t>
            </a:r>
          </a:p>
          <a:p>
            <a:pPr algn="just"/>
            <a:endParaRPr lang="en-US" sz="2100"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F9A6BAA8-905F-48BC-A791-E81BA44CE7AF}"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36</a:t>
            </a:fld>
            <a:endParaRPr lang="en-US"/>
          </a:p>
        </p:txBody>
      </p:sp>
    </p:spTree>
    <p:extLst>
      <p:ext uri="{BB962C8B-B14F-4D97-AF65-F5344CB8AC3E}">
        <p14:creationId xmlns:p14="http://schemas.microsoft.com/office/powerpoint/2010/main" val="3778725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p:txBody>
          <a:bodyPr>
            <a:normAutofit/>
          </a:bodyPr>
          <a:lstStyle/>
          <a:p>
            <a:r>
              <a:rPr lang="en-US" sz="3300" dirty="0">
                <a:latin typeface="Times New Roman" pitchFamily="18" charset="0"/>
                <a:cs typeface="Times New Roman" pitchFamily="18" charset="0"/>
              </a:rPr>
              <a:t>Use Cases</a:t>
            </a:r>
          </a:p>
        </p:txBody>
      </p:sp>
      <p:sp>
        <p:nvSpPr>
          <p:cNvPr id="633859" name="Rectangle 3"/>
          <p:cNvSpPr>
            <a:spLocks noGrp="1" noChangeArrowheads="1"/>
          </p:cNvSpPr>
          <p:nvPr>
            <p:ph idx="1"/>
          </p:nvPr>
        </p:nvSpPr>
        <p:spPr>
          <a:xfrm>
            <a:off x="1543050" y="1828801"/>
            <a:ext cx="5829779" cy="3485965"/>
          </a:xfrm>
        </p:spPr>
        <p:txBody>
          <a:bodyPr>
            <a:normAutofit fontScale="92500"/>
          </a:bodyPr>
          <a:lstStyle/>
          <a:p>
            <a:pPr algn="just"/>
            <a:r>
              <a:rPr lang="en-US" sz="2100" dirty="0">
                <a:latin typeface="Times New Roman" pitchFamily="18" charset="0"/>
                <a:cs typeface="Times New Roman" pitchFamily="18" charset="0"/>
              </a:rPr>
              <a:t>So as we read our scenario, what or who is the actor????</a:t>
            </a:r>
          </a:p>
          <a:p>
            <a:pPr algn="just"/>
            <a:endParaRPr lang="en-US" sz="2100" dirty="0">
              <a:latin typeface="Times New Roman" pitchFamily="18" charset="0"/>
              <a:cs typeface="Times New Roman" pitchFamily="18" charset="0"/>
            </a:endParaRPr>
          </a:p>
          <a:p>
            <a:pPr algn="just"/>
            <a:r>
              <a:rPr lang="en-US" sz="1500" i="1" dirty="0">
                <a:solidFill>
                  <a:srgbClr val="FF0000"/>
                </a:solidFill>
                <a:latin typeface="Times New Roman" pitchFamily="18" charset="0"/>
                <a:cs typeface="Times New Roman" pitchFamily="18" charset="0"/>
              </a:rPr>
              <a:t>A patient calls the clinic to make an appointment for a yearly checkup. The receptionist finds the nearest empty time slot in the appointment book and schedules the appointment for that time slot. " </a:t>
            </a:r>
          </a:p>
          <a:p>
            <a:pPr algn="just"/>
            <a:endParaRPr lang="en-US" sz="1500" i="1" dirty="0">
              <a:latin typeface="Times New Roman" pitchFamily="18" charset="0"/>
              <a:cs typeface="Times New Roman" pitchFamily="18" charset="0"/>
            </a:endParaRPr>
          </a:p>
          <a:p>
            <a:pPr algn="just"/>
            <a:endParaRPr lang="en-US" sz="1500" i="1" dirty="0">
              <a:latin typeface="Times New Roman" pitchFamily="18" charset="0"/>
              <a:cs typeface="Times New Roman" pitchFamily="18" charset="0"/>
            </a:endParaRPr>
          </a:p>
          <a:p>
            <a:pPr algn="just"/>
            <a:endParaRPr lang="en-US" sz="1500" i="1" dirty="0">
              <a:latin typeface="Times New Roman" pitchFamily="18" charset="0"/>
              <a:cs typeface="Times New Roman" pitchFamily="18" charset="0"/>
            </a:endParaRPr>
          </a:p>
          <a:p>
            <a:pPr algn="just"/>
            <a:r>
              <a:rPr lang="en-US" sz="2100" dirty="0">
                <a:latin typeface="Times New Roman" pitchFamily="18" charset="0"/>
                <a:cs typeface="Times New Roman" pitchFamily="18" charset="0"/>
              </a:rPr>
              <a:t>The actor is a </a:t>
            </a:r>
            <a:r>
              <a:rPr lang="en-US" sz="2100" b="1" dirty="0">
                <a:latin typeface="Times New Roman" pitchFamily="18" charset="0"/>
                <a:cs typeface="Times New Roman" pitchFamily="18" charset="0"/>
              </a:rPr>
              <a:t>Patient</a:t>
            </a:r>
            <a:r>
              <a:rPr lang="en-US" sz="2100" dirty="0">
                <a:latin typeface="Times New Roman" pitchFamily="18" charset="0"/>
                <a:cs typeface="Times New Roman" pitchFamily="18" charset="0"/>
              </a:rPr>
              <a:t>. </a:t>
            </a:r>
          </a:p>
          <a:p>
            <a:pPr algn="just"/>
            <a:endParaRPr lang="en-US" sz="2100"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CCA3C763-6F2E-4F7A-9B70-FB068D75E152}"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37</a:t>
            </a:fld>
            <a:endParaRPr lang="en-US"/>
          </a:p>
        </p:txBody>
      </p:sp>
      <p:pic>
        <p:nvPicPr>
          <p:cNvPr id="63386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771900"/>
            <a:ext cx="971550" cy="1553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187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normAutofit/>
          </a:bodyPr>
          <a:lstStyle/>
          <a:p>
            <a:r>
              <a:rPr lang="en-US" sz="3300" dirty="0">
                <a:latin typeface="Times New Roman" pitchFamily="18" charset="0"/>
                <a:cs typeface="Times New Roman" pitchFamily="18" charset="0"/>
              </a:rPr>
              <a:t>Use Cases</a:t>
            </a:r>
          </a:p>
        </p:txBody>
      </p:sp>
      <p:sp>
        <p:nvSpPr>
          <p:cNvPr id="631811" name="Rectangle 3"/>
          <p:cNvSpPr>
            <a:spLocks noGrp="1" noChangeArrowheads="1"/>
          </p:cNvSpPr>
          <p:nvPr>
            <p:ph idx="1"/>
          </p:nvPr>
        </p:nvSpPr>
        <p:spPr>
          <a:xfrm>
            <a:off x="1428750" y="1828801"/>
            <a:ext cx="6457950" cy="3485965"/>
          </a:xfrm>
        </p:spPr>
        <p:txBody>
          <a:bodyPr>
            <a:normAutofit lnSpcReduction="10000"/>
          </a:bodyPr>
          <a:lstStyle/>
          <a:p>
            <a:pPr algn="just"/>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use case</a:t>
            </a:r>
            <a:r>
              <a:rPr lang="en-US" sz="2400" dirty="0">
                <a:latin typeface="Times New Roman" pitchFamily="18" charset="0"/>
                <a:cs typeface="Times New Roman" pitchFamily="18" charset="0"/>
              </a:rPr>
              <a:t> is a summary of scenarios for a single task or goal.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So What is the Use Case????</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Use Case is </a:t>
            </a:r>
            <a:r>
              <a:rPr lang="en-US" sz="2400" b="1" dirty="0">
                <a:latin typeface="Times New Roman" pitchFamily="18" charset="0"/>
                <a:cs typeface="Times New Roman" pitchFamily="18" charset="0"/>
              </a:rPr>
              <a:t>Make Appointment.  </a:t>
            </a:r>
          </a:p>
          <a:p>
            <a:pPr algn="just"/>
            <a:r>
              <a:rPr lang="en-US" sz="2400" dirty="0">
                <a:latin typeface="Times New Roman" pitchFamily="18" charset="0"/>
                <a:cs typeface="Times New Roman" pitchFamily="18" charset="0"/>
              </a:rPr>
              <a:t>It is a use case for the medical clinic. </a:t>
            </a:r>
          </a:p>
          <a:p>
            <a:pPr algn="just"/>
            <a:endParaRPr lang="en-US" sz="2400"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D83A475B-968F-4903-9B80-4C823DAF598A}"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38</a:t>
            </a:fld>
            <a:endParaRPr lang="en-US"/>
          </a:p>
        </p:txBody>
      </p:sp>
    </p:spTree>
    <p:extLst>
      <p:ext uri="{BB962C8B-B14F-4D97-AF65-F5344CB8AC3E}">
        <p14:creationId xmlns:p14="http://schemas.microsoft.com/office/powerpoint/2010/main" val="41780723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dirty="0">
                <a:latin typeface="Times New Roman" pitchFamily="18" charset="0"/>
                <a:cs typeface="Times New Roman" pitchFamily="18" charset="0"/>
              </a:rPr>
              <a:t>Use Cases</a:t>
            </a:r>
          </a:p>
        </p:txBody>
      </p:sp>
      <p:sp>
        <p:nvSpPr>
          <p:cNvPr id="617475" name="Rectangle 3"/>
          <p:cNvSpPr>
            <a:spLocks noGrp="1" noChangeArrowheads="1"/>
          </p:cNvSpPr>
          <p:nvPr>
            <p:ph idx="1"/>
          </p:nvPr>
        </p:nvSpPr>
        <p:spPr>
          <a:xfrm>
            <a:off x="1143001" y="1994940"/>
            <a:ext cx="6572251" cy="3720194"/>
          </a:xfrm>
        </p:spPr>
        <p:txBody>
          <a:bodyPr>
            <a:normAutofit/>
          </a:bodyPr>
          <a:lstStyle/>
          <a:p>
            <a:r>
              <a:rPr lang="en-US" sz="1800" dirty="0">
                <a:latin typeface="Times New Roman" pitchFamily="18" charset="0"/>
                <a:cs typeface="Times New Roman" pitchFamily="18" charset="0"/>
              </a:rPr>
              <a:t>The picture below is a </a:t>
            </a:r>
            <a:r>
              <a:rPr lang="en-US" sz="1800" b="1" dirty="0">
                <a:latin typeface="Times New Roman" pitchFamily="18" charset="0"/>
                <a:cs typeface="Times New Roman" pitchFamily="18" charset="0"/>
              </a:rPr>
              <a:t>Make Appointment</a:t>
            </a:r>
            <a:r>
              <a:rPr lang="en-US" sz="1800" dirty="0">
                <a:latin typeface="Times New Roman" pitchFamily="18" charset="0"/>
                <a:cs typeface="Times New Roman" pitchFamily="18" charset="0"/>
              </a:rPr>
              <a:t> use case for the medical clinic. </a:t>
            </a:r>
          </a:p>
          <a:p>
            <a:r>
              <a:rPr lang="en-US" sz="1800" dirty="0">
                <a:latin typeface="Times New Roman" pitchFamily="18" charset="0"/>
                <a:cs typeface="Times New Roman" pitchFamily="18" charset="0"/>
              </a:rPr>
              <a:t>The actor is a </a:t>
            </a:r>
            <a:r>
              <a:rPr lang="en-US" sz="1800" b="1" dirty="0">
                <a:latin typeface="Times New Roman" pitchFamily="18" charset="0"/>
                <a:cs typeface="Times New Roman" pitchFamily="18" charset="0"/>
              </a:rPr>
              <a:t>Patient</a:t>
            </a:r>
            <a:r>
              <a:rPr lang="en-US" sz="1800" dirty="0">
                <a:latin typeface="Times New Roman" pitchFamily="18" charset="0"/>
                <a:cs typeface="Times New Roman" pitchFamily="18" charset="0"/>
              </a:rPr>
              <a:t>. The connection between actor and use case is a </a:t>
            </a:r>
            <a:r>
              <a:rPr lang="en-US" sz="1800" b="1" dirty="0">
                <a:latin typeface="Times New Roman" pitchFamily="18" charset="0"/>
                <a:cs typeface="Times New Roman" pitchFamily="18" charset="0"/>
              </a:rPr>
              <a:t>communication association</a:t>
            </a:r>
            <a:r>
              <a:rPr lang="en-US" sz="1800" dirty="0">
                <a:latin typeface="Times New Roman" pitchFamily="18" charset="0"/>
                <a:cs typeface="Times New Roman" pitchFamily="18" charset="0"/>
              </a:rPr>
              <a:t> (or </a:t>
            </a:r>
            <a:r>
              <a:rPr lang="en-US" sz="1800" b="1" dirty="0">
                <a:latin typeface="Times New Roman" pitchFamily="18" charset="0"/>
                <a:cs typeface="Times New Roman" pitchFamily="18" charset="0"/>
              </a:rPr>
              <a:t>communication</a:t>
            </a:r>
            <a:r>
              <a:rPr lang="en-US" sz="1800" dirty="0">
                <a:latin typeface="Times New Roman" pitchFamily="18" charset="0"/>
                <a:cs typeface="Times New Roman" pitchFamily="18" charset="0"/>
              </a:rPr>
              <a:t> for short).</a:t>
            </a:r>
          </a:p>
        </p:txBody>
      </p:sp>
      <p:sp>
        <p:nvSpPr>
          <p:cNvPr id="2" name="Date Placeholder 1"/>
          <p:cNvSpPr>
            <a:spLocks noGrp="1"/>
          </p:cNvSpPr>
          <p:nvPr>
            <p:ph type="dt" sz="half" idx="10"/>
          </p:nvPr>
        </p:nvSpPr>
        <p:spPr/>
        <p:txBody>
          <a:bodyPr/>
          <a:lstStyle/>
          <a:p>
            <a:fld id="{5A6532D5-E356-443C-A344-C9F5AFFAE2DB}"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39</a:t>
            </a:fld>
            <a:endParaRPr lang="en-US"/>
          </a:p>
        </p:txBody>
      </p:sp>
      <p:pic>
        <p:nvPicPr>
          <p:cNvPr id="617477" name="Picture 5" descr="Use c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987" y="3429002"/>
            <a:ext cx="6255414" cy="1283485"/>
          </a:xfrm>
          <a:prstGeom prst="rect">
            <a:avLst/>
          </a:prstGeom>
          <a:noFill/>
          <a:extLst>
            <a:ext uri="{909E8E84-426E-40DD-AFC4-6F175D3DCCD1}">
              <a14:hiddenFill xmlns:a14="http://schemas.microsoft.com/office/drawing/2010/main">
                <a:solidFill>
                  <a:srgbClr val="FFFFFF"/>
                </a:solidFill>
              </a14:hiddenFill>
            </a:ext>
          </a:extLst>
        </p:spPr>
      </p:pic>
      <p:sp>
        <p:nvSpPr>
          <p:cNvPr id="617480" name="Rectangle 8"/>
          <p:cNvSpPr>
            <a:spLocks noChangeArrowheads="1"/>
          </p:cNvSpPr>
          <p:nvPr/>
        </p:nvSpPr>
        <p:spPr bwMode="auto">
          <a:xfrm>
            <a:off x="2457450" y="4816360"/>
            <a:ext cx="4229100" cy="69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848" tIns="34424" rIns="68848" bIns="34424" anchor="ctr">
            <a:spAutoFit/>
          </a:bodyPr>
          <a:lstStyle/>
          <a:p>
            <a:r>
              <a:rPr lang="en-GB" sz="1350" b="1" dirty="0">
                <a:latin typeface="Times New Roman" pitchFamily="18" charset="0"/>
                <a:cs typeface="Times New Roman" pitchFamily="18" charset="0"/>
              </a:rPr>
              <a:t>Actors</a:t>
            </a:r>
            <a:r>
              <a:rPr lang="en-GB" sz="1350" dirty="0">
                <a:latin typeface="Times New Roman" pitchFamily="18" charset="0"/>
                <a:cs typeface="Times New Roman" pitchFamily="18" charset="0"/>
              </a:rPr>
              <a:t> are </a:t>
            </a:r>
            <a:r>
              <a:rPr lang="en-GB" sz="1350" b="1" dirty="0">
                <a:latin typeface="Times New Roman" pitchFamily="18" charset="0"/>
                <a:cs typeface="Times New Roman" pitchFamily="18" charset="0"/>
              </a:rPr>
              <a:t>stick figures</a:t>
            </a:r>
            <a:r>
              <a:rPr lang="en-GB" sz="1350" dirty="0">
                <a:latin typeface="Times New Roman" pitchFamily="18" charset="0"/>
                <a:cs typeface="Times New Roman" pitchFamily="18" charset="0"/>
              </a:rPr>
              <a:t>. </a:t>
            </a:r>
          </a:p>
          <a:p>
            <a:r>
              <a:rPr lang="en-GB" sz="1350" b="1" dirty="0">
                <a:latin typeface="Times New Roman" pitchFamily="18" charset="0"/>
                <a:cs typeface="Times New Roman" pitchFamily="18" charset="0"/>
              </a:rPr>
              <a:t>Use cases </a:t>
            </a:r>
            <a:r>
              <a:rPr lang="en-GB" sz="1350" dirty="0">
                <a:latin typeface="Times New Roman" pitchFamily="18" charset="0"/>
                <a:cs typeface="Times New Roman" pitchFamily="18" charset="0"/>
              </a:rPr>
              <a:t>are </a:t>
            </a:r>
            <a:r>
              <a:rPr lang="en-GB" sz="1350" b="1" dirty="0">
                <a:latin typeface="Times New Roman" pitchFamily="18" charset="0"/>
                <a:cs typeface="Times New Roman" pitchFamily="18" charset="0"/>
              </a:rPr>
              <a:t>ovals</a:t>
            </a:r>
            <a:r>
              <a:rPr lang="en-GB" sz="1350" dirty="0">
                <a:latin typeface="Times New Roman" pitchFamily="18" charset="0"/>
                <a:cs typeface="Times New Roman" pitchFamily="18" charset="0"/>
              </a:rPr>
              <a:t>. </a:t>
            </a:r>
          </a:p>
          <a:p>
            <a:r>
              <a:rPr lang="en-GB" sz="1350" b="1" dirty="0">
                <a:latin typeface="Times New Roman" pitchFamily="18" charset="0"/>
                <a:cs typeface="Times New Roman" pitchFamily="18" charset="0"/>
              </a:rPr>
              <a:t>Communications </a:t>
            </a:r>
            <a:r>
              <a:rPr lang="en-GB" sz="1350" dirty="0">
                <a:latin typeface="Times New Roman" pitchFamily="18" charset="0"/>
                <a:cs typeface="Times New Roman" pitchFamily="18" charset="0"/>
              </a:rPr>
              <a:t>are lines that</a:t>
            </a:r>
            <a:r>
              <a:rPr lang="en-GB" sz="1350" b="1" dirty="0">
                <a:latin typeface="Times New Roman" pitchFamily="18" charset="0"/>
                <a:cs typeface="Times New Roman" pitchFamily="18" charset="0"/>
              </a:rPr>
              <a:t> link actors to use cases.</a:t>
            </a:r>
          </a:p>
        </p:txBody>
      </p:sp>
    </p:spTree>
    <p:extLst>
      <p:ext uri="{BB962C8B-B14F-4D97-AF65-F5344CB8AC3E}">
        <p14:creationId xmlns:p14="http://schemas.microsoft.com/office/powerpoint/2010/main" val="2527869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646E-FBAF-4263-A1DA-81CF0C487129}"/>
              </a:ext>
            </a:extLst>
          </p:cNvPr>
          <p:cNvSpPr>
            <a:spLocks noGrp="1"/>
          </p:cNvSpPr>
          <p:nvPr>
            <p:ph type="title"/>
          </p:nvPr>
        </p:nvSpPr>
        <p:spPr/>
        <p:txBody>
          <a:bodyPr/>
          <a:lstStyle/>
          <a:p>
            <a:r>
              <a:rPr lang="en-US" dirty="0"/>
              <a:t>What is object orientation</a:t>
            </a:r>
            <a:r>
              <a:rPr lang="en-US" b="0" i="0" dirty="0">
                <a:effectLst/>
                <a:latin typeface="Arial" panose="020B0604020202020204" pitchFamily="34" charset="0"/>
              </a:rPr>
              <a:t>?...</a:t>
            </a:r>
            <a:endParaRPr lang="en-US" dirty="0"/>
          </a:p>
        </p:txBody>
      </p:sp>
      <p:sp>
        <p:nvSpPr>
          <p:cNvPr id="3" name="Content Placeholder 2">
            <a:extLst>
              <a:ext uri="{FF2B5EF4-FFF2-40B4-BE49-F238E27FC236}">
                <a16:creationId xmlns:a16="http://schemas.microsoft.com/office/drawing/2014/main" id="{321971F1-6FAA-4983-8B6C-7ED6CF509383}"/>
              </a:ext>
            </a:extLst>
          </p:cNvPr>
          <p:cNvSpPr>
            <a:spLocks noGrp="1"/>
          </p:cNvSpPr>
          <p:nvPr>
            <p:ph idx="1"/>
          </p:nvPr>
        </p:nvSpPr>
        <p:spPr>
          <a:xfrm>
            <a:off x="800100" y="1881810"/>
            <a:ext cx="7734300" cy="4426226"/>
          </a:xfrm>
        </p:spPr>
        <p:txBody>
          <a:bodyPr>
            <a:normAutofit fontScale="25000" lnSpcReduction="20000"/>
          </a:bodyPr>
          <a:lstStyle/>
          <a:p>
            <a:pPr>
              <a:lnSpc>
                <a:spcPct val="170000"/>
              </a:lnSpc>
              <a:buFont typeface="Wingdings" panose="05000000000000000000" pitchFamily="2" charset="2"/>
              <a:buChar char="q"/>
            </a:pPr>
            <a:r>
              <a:rPr lang="en-US" sz="5200" b="0" i="0" dirty="0">
                <a:solidFill>
                  <a:srgbClr val="000000"/>
                </a:solidFill>
                <a:effectLst/>
                <a:latin typeface="Arial" panose="020B0604020202020204" pitchFamily="34" charset="0"/>
              </a:rPr>
              <a:t>the characteristics of OO System</a:t>
            </a:r>
          </a:p>
          <a:p>
            <a:pPr lvl="1">
              <a:lnSpc>
                <a:spcPct val="170000"/>
              </a:lnSpc>
              <a:buFont typeface="Wingdings" panose="05000000000000000000" pitchFamily="2" charset="2"/>
              <a:buChar char="ü"/>
            </a:pPr>
            <a:r>
              <a:rPr lang="en-US" sz="5200" b="1" i="0" dirty="0">
                <a:solidFill>
                  <a:srgbClr val="000000"/>
                </a:solidFill>
                <a:effectLst/>
                <a:latin typeface="Arial" panose="020B0604020202020204" pitchFamily="34" charset="0"/>
              </a:rPr>
              <a:t>Objects</a:t>
            </a:r>
            <a:r>
              <a:rPr lang="en-US" sz="5200" b="0" i="0" dirty="0">
                <a:solidFill>
                  <a:srgbClr val="000000"/>
                </a:solidFill>
                <a:effectLst/>
                <a:latin typeface="Arial" panose="020B0604020202020204" pitchFamily="34" charset="0"/>
              </a:rPr>
              <a:t> is something that is exists within problem domain and can be identified by data (attribute) or behavior. All tangible entities (student, patient) and some intangible entities (bank account) are modeled as object.</a:t>
            </a:r>
          </a:p>
          <a:p>
            <a:pPr lvl="1">
              <a:lnSpc>
                <a:spcPct val="170000"/>
              </a:lnSpc>
              <a:buFont typeface="Wingdings" panose="05000000000000000000" pitchFamily="2" charset="2"/>
              <a:buChar char="ü"/>
            </a:pPr>
            <a:r>
              <a:rPr lang="en-US" sz="5200" b="1" i="0" dirty="0">
                <a:solidFill>
                  <a:srgbClr val="000000"/>
                </a:solidFill>
                <a:effectLst/>
                <a:latin typeface="Arial" panose="020B0604020202020204" pitchFamily="34" charset="0"/>
              </a:rPr>
              <a:t>Attributes</a:t>
            </a:r>
            <a:r>
              <a:rPr lang="en-US" sz="5200" b="0" i="0" dirty="0">
                <a:solidFill>
                  <a:srgbClr val="000000"/>
                </a:solidFill>
                <a:effectLst/>
                <a:latin typeface="Arial" panose="020B0604020202020204" pitchFamily="34" charset="0"/>
              </a:rPr>
              <a:t> − They describe information about the object.</a:t>
            </a:r>
          </a:p>
          <a:p>
            <a:pPr lvl="1">
              <a:lnSpc>
                <a:spcPct val="170000"/>
              </a:lnSpc>
              <a:buFont typeface="Wingdings" panose="05000000000000000000" pitchFamily="2" charset="2"/>
              <a:buChar char="ü"/>
            </a:pPr>
            <a:r>
              <a:rPr lang="en-US" sz="5200" b="1" i="0" dirty="0">
                <a:solidFill>
                  <a:srgbClr val="000000"/>
                </a:solidFill>
                <a:effectLst/>
                <a:latin typeface="Arial" panose="020B0604020202020204" pitchFamily="34" charset="0"/>
              </a:rPr>
              <a:t>Behavior</a:t>
            </a:r>
            <a:r>
              <a:rPr lang="en-US" sz="5200" b="0" i="0" dirty="0">
                <a:solidFill>
                  <a:srgbClr val="000000"/>
                </a:solidFill>
                <a:effectLst/>
                <a:latin typeface="Arial" panose="020B0604020202020204" pitchFamily="34" charset="0"/>
              </a:rPr>
              <a:t> − It specifies what the object can do. It defines the operation performed on objects.</a:t>
            </a:r>
          </a:p>
          <a:p>
            <a:pPr lvl="1">
              <a:lnSpc>
                <a:spcPct val="170000"/>
              </a:lnSpc>
              <a:buFont typeface="Wingdings" panose="05000000000000000000" pitchFamily="2" charset="2"/>
              <a:buChar char="ü"/>
            </a:pPr>
            <a:r>
              <a:rPr lang="en-US" sz="5200" b="1" i="0" dirty="0">
                <a:solidFill>
                  <a:srgbClr val="000000"/>
                </a:solidFill>
                <a:effectLst/>
                <a:latin typeface="Arial" panose="020B0604020202020204" pitchFamily="34" charset="0"/>
              </a:rPr>
              <a:t>Class</a:t>
            </a:r>
            <a:r>
              <a:rPr lang="en-US" sz="5200" b="0" i="0" dirty="0">
                <a:solidFill>
                  <a:srgbClr val="000000"/>
                </a:solidFill>
                <a:effectLst/>
                <a:latin typeface="Arial" panose="020B0604020202020204" pitchFamily="34" charset="0"/>
              </a:rPr>
              <a:t> − A class encapsulates the data and its behavior. Objects with similar meaning and purpose grouped together as class.</a:t>
            </a:r>
          </a:p>
          <a:p>
            <a:pPr lvl="1">
              <a:lnSpc>
                <a:spcPct val="170000"/>
              </a:lnSpc>
              <a:buFont typeface="Wingdings" panose="05000000000000000000" pitchFamily="2" charset="2"/>
              <a:buChar char="ü"/>
            </a:pPr>
            <a:r>
              <a:rPr lang="en-US" sz="5200" b="1" i="0" dirty="0">
                <a:solidFill>
                  <a:srgbClr val="000000"/>
                </a:solidFill>
                <a:effectLst/>
                <a:latin typeface="Arial" panose="020B0604020202020204" pitchFamily="34" charset="0"/>
              </a:rPr>
              <a:t>Methods</a:t>
            </a:r>
            <a:r>
              <a:rPr lang="en-US" sz="5200" b="0" i="0" dirty="0">
                <a:solidFill>
                  <a:srgbClr val="000000"/>
                </a:solidFill>
                <a:effectLst/>
                <a:latin typeface="Arial" panose="020B0604020202020204" pitchFamily="34" charset="0"/>
              </a:rPr>
              <a:t> − Methods determine the behavior of a class. They are nothing more than an </a:t>
            </a:r>
            <a:r>
              <a:rPr lang="en-US" sz="5200" b="0" i="0" dirty="0">
                <a:solidFill>
                  <a:srgbClr val="FF0000"/>
                </a:solidFill>
                <a:effectLst/>
                <a:latin typeface="Arial" panose="020B0604020202020204" pitchFamily="34" charset="0"/>
              </a:rPr>
              <a:t>action</a:t>
            </a:r>
            <a:r>
              <a:rPr lang="en-US" sz="5200" b="0" i="0" dirty="0">
                <a:solidFill>
                  <a:srgbClr val="000000"/>
                </a:solidFill>
                <a:effectLst/>
                <a:latin typeface="Arial" panose="020B0604020202020204" pitchFamily="34" charset="0"/>
              </a:rPr>
              <a:t> that an object can perform.</a:t>
            </a:r>
          </a:p>
          <a:p>
            <a:pPr lvl="1">
              <a:lnSpc>
                <a:spcPct val="170000"/>
              </a:lnSpc>
              <a:buFont typeface="Wingdings" panose="05000000000000000000" pitchFamily="2" charset="2"/>
              <a:buChar char="ü"/>
            </a:pPr>
            <a:r>
              <a:rPr lang="en-US" sz="5200" b="1" i="0" dirty="0">
                <a:solidFill>
                  <a:srgbClr val="000000"/>
                </a:solidFill>
                <a:effectLst/>
                <a:latin typeface="Arial" panose="020B0604020202020204" pitchFamily="34" charset="0"/>
              </a:rPr>
              <a:t>Message</a:t>
            </a:r>
            <a:r>
              <a:rPr lang="en-US" sz="5200" b="0" i="0" dirty="0">
                <a:solidFill>
                  <a:srgbClr val="000000"/>
                </a:solidFill>
                <a:effectLst/>
                <a:latin typeface="Arial" panose="020B0604020202020204" pitchFamily="34" charset="0"/>
              </a:rPr>
              <a:t> − A message is a function or procedure </a:t>
            </a:r>
            <a:r>
              <a:rPr lang="en-US" sz="5200" b="0" i="0" dirty="0">
                <a:solidFill>
                  <a:srgbClr val="FF0000"/>
                </a:solidFill>
                <a:effectLst/>
                <a:latin typeface="Arial" panose="020B0604020202020204" pitchFamily="34" charset="0"/>
              </a:rPr>
              <a:t>call</a:t>
            </a:r>
            <a:r>
              <a:rPr lang="en-US" sz="5200" b="0" i="0" dirty="0">
                <a:solidFill>
                  <a:srgbClr val="000000"/>
                </a:solidFill>
                <a:effectLst/>
                <a:latin typeface="Arial" panose="020B0604020202020204" pitchFamily="34" charset="0"/>
              </a:rPr>
              <a:t> from one object to another. They are information sent to objects to trigger methods. Essentially, a message is a function or procedure call from one object to another.</a:t>
            </a:r>
          </a:p>
          <a:p>
            <a:pPr lvl="1">
              <a:lnSpc>
                <a:spcPct val="170000"/>
              </a:lnSpc>
              <a:buFont typeface="Wingdings" panose="05000000000000000000" pitchFamily="2" charset="2"/>
              <a:buChar char="ü"/>
            </a:pPr>
            <a:endParaRPr lang="en-US" b="0" i="0" dirty="0">
              <a:solidFill>
                <a:srgbClr val="000000"/>
              </a:solidFill>
              <a:effectLst/>
              <a:latin typeface="Arial" panose="020B0604020202020204" pitchFamily="34" charset="0"/>
            </a:endParaRPr>
          </a:p>
          <a:p>
            <a:pPr lvl="1">
              <a:lnSpc>
                <a:spcPct val="170000"/>
              </a:lnSpc>
              <a:buFont typeface="Wingdings" panose="05000000000000000000" pitchFamily="2" charset="2"/>
              <a:buChar char="ü"/>
            </a:pPr>
            <a:endParaRPr lang="en-US" dirty="0"/>
          </a:p>
        </p:txBody>
      </p:sp>
      <p:sp>
        <p:nvSpPr>
          <p:cNvPr id="4" name="Date Placeholder 3">
            <a:extLst>
              <a:ext uri="{FF2B5EF4-FFF2-40B4-BE49-F238E27FC236}">
                <a16:creationId xmlns:a16="http://schemas.microsoft.com/office/drawing/2014/main" id="{F99F858B-E991-4152-A006-5B58ED7C5CA0}"/>
              </a:ext>
            </a:extLst>
          </p:cNvPr>
          <p:cNvSpPr>
            <a:spLocks noGrp="1"/>
          </p:cNvSpPr>
          <p:nvPr>
            <p:ph type="dt" sz="half" idx="10"/>
          </p:nvPr>
        </p:nvSpPr>
        <p:spPr/>
        <p:txBody>
          <a:bodyPr/>
          <a:lstStyle/>
          <a:p>
            <a:fld id="{CDB5A5D1-30E3-4870-A639-73F83ECA1831}" type="datetime1">
              <a:rPr lang="en-US" smtClean="0"/>
              <a:t>1/11/2022</a:t>
            </a:fld>
            <a:endParaRPr lang="en-US" dirty="0"/>
          </a:p>
        </p:txBody>
      </p:sp>
      <p:sp>
        <p:nvSpPr>
          <p:cNvPr id="5" name="Slide Number Placeholder 4">
            <a:extLst>
              <a:ext uri="{FF2B5EF4-FFF2-40B4-BE49-F238E27FC236}">
                <a16:creationId xmlns:a16="http://schemas.microsoft.com/office/drawing/2014/main" id="{BB71BA6C-DBF6-4E19-B2D0-35860EE46B66}"/>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617626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a:latin typeface="Times New Roman" pitchFamily="18" charset="0"/>
                <a:cs typeface="Times New Roman" pitchFamily="18" charset="0"/>
              </a:rPr>
              <a:t>Use Case Components</a:t>
            </a:r>
          </a:p>
        </p:txBody>
      </p:sp>
      <p:sp>
        <p:nvSpPr>
          <p:cNvPr id="637955" name="Rectangle 3"/>
          <p:cNvSpPr>
            <a:spLocks noGrp="1" noChangeArrowheads="1"/>
          </p:cNvSpPr>
          <p:nvPr>
            <p:ph idx="1"/>
          </p:nvPr>
        </p:nvSpPr>
        <p:spPr>
          <a:xfrm>
            <a:off x="1257301" y="1828801"/>
            <a:ext cx="6572251" cy="3720194"/>
          </a:xfrm>
        </p:spPr>
        <p:txBody>
          <a:bodyPr>
            <a:normAutofit fontScale="92500" lnSpcReduction="20000"/>
          </a:bodyPr>
          <a:lstStyle/>
          <a:p>
            <a:pPr algn="just"/>
            <a:r>
              <a:rPr lang="en-US" sz="2400" dirty="0">
                <a:latin typeface="Times New Roman" pitchFamily="18" charset="0"/>
                <a:cs typeface="Times New Roman" pitchFamily="18" charset="0"/>
              </a:rPr>
              <a:t>The use case has three components.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use case</a:t>
            </a:r>
            <a:r>
              <a:rPr lang="en-US" sz="2400" dirty="0">
                <a:latin typeface="Times New Roman" pitchFamily="18" charset="0"/>
                <a:cs typeface="Times New Roman" pitchFamily="18" charset="0"/>
              </a:rPr>
              <a:t> task referred to as the use case that represents a feature needed in a software system.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actor(s) </a:t>
            </a:r>
            <a:r>
              <a:rPr lang="en-US" sz="2400" dirty="0">
                <a:latin typeface="Times New Roman" pitchFamily="18" charset="0"/>
                <a:cs typeface="Times New Roman" pitchFamily="18" charset="0"/>
              </a:rPr>
              <a:t>who trigger the use case to activate.</a:t>
            </a:r>
            <a:endParaRPr lang="en-US" sz="2400" b="1"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communication</a:t>
            </a:r>
            <a:r>
              <a:rPr lang="en-US" sz="2400" dirty="0">
                <a:latin typeface="Times New Roman" pitchFamily="18" charset="0"/>
                <a:cs typeface="Times New Roman" pitchFamily="18" charset="0"/>
              </a:rPr>
              <a:t> line to show how the actors communicate with the use case.</a:t>
            </a:r>
          </a:p>
        </p:txBody>
      </p:sp>
      <p:sp>
        <p:nvSpPr>
          <p:cNvPr id="2" name="Date Placeholder 1"/>
          <p:cNvSpPr>
            <a:spLocks noGrp="1"/>
          </p:cNvSpPr>
          <p:nvPr>
            <p:ph type="dt" sz="half" idx="10"/>
          </p:nvPr>
        </p:nvSpPr>
        <p:spPr/>
        <p:txBody>
          <a:bodyPr/>
          <a:lstStyle/>
          <a:p>
            <a:fld id="{3D3764A3-83AF-46B7-961B-7495F9D19489}"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40</a:t>
            </a:fld>
            <a:endParaRPr lang="en-US"/>
          </a:p>
        </p:txBody>
      </p:sp>
    </p:spTree>
    <p:extLst>
      <p:ext uri="{BB962C8B-B14F-4D97-AF65-F5344CB8AC3E}">
        <p14:creationId xmlns:p14="http://schemas.microsoft.com/office/powerpoint/2010/main" val="24735147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p:txBody>
          <a:bodyPr>
            <a:normAutofit/>
          </a:bodyPr>
          <a:lstStyle/>
          <a:p>
            <a:r>
              <a:rPr lang="en-US" sz="3000" dirty="0">
                <a:latin typeface="Times New Roman" pitchFamily="18" charset="0"/>
                <a:cs typeface="Times New Roman" pitchFamily="18" charset="0"/>
              </a:rPr>
              <a:t>Use Case Diagram - </a:t>
            </a:r>
            <a:r>
              <a:rPr lang="en-GB" sz="3000" dirty="0">
                <a:latin typeface="Times New Roman" pitchFamily="18" charset="0"/>
                <a:cs typeface="Times New Roman" pitchFamily="18" charset="0"/>
              </a:rPr>
              <a:t>Use Case</a:t>
            </a:r>
          </a:p>
        </p:txBody>
      </p:sp>
      <p:sp>
        <p:nvSpPr>
          <p:cNvPr id="640003" name="Rectangle 3"/>
          <p:cNvSpPr>
            <a:spLocks noGrp="1" noChangeArrowheads="1"/>
          </p:cNvSpPr>
          <p:nvPr>
            <p:ph idx="1"/>
          </p:nvPr>
        </p:nvSpPr>
        <p:spPr/>
        <p:txBody>
          <a:bodyPr>
            <a:normAutofit/>
          </a:bodyPr>
          <a:lstStyle/>
          <a:p>
            <a:pPr algn="just"/>
            <a:r>
              <a:rPr lang="en-GB" sz="2400" dirty="0">
                <a:latin typeface="Times New Roman" pitchFamily="18" charset="0"/>
                <a:cs typeface="Times New Roman" pitchFamily="18" charset="0"/>
              </a:rPr>
              <a:t>A major process performed by the system that benefits an actor(s) in some way</a:t>
            </a:r>
          </a:p>
          <a:p>
            <a:pPr algn="just"/>
            <a:endParaRPr lang="en-GB" sz="2100" dirty="0">
              <a:latin typeface="Times New Roman" pitchFamily="18" charset="0"/>
              <a:cs typeface="Times New Roman" pitchFamily="18" charset="0"/>
            </a:endParaRPr>
          </a:p>
          <a:p>
            <a:pPr algn="just"/>
            <a:r>
              <a:rPr lang="en-GB" sz="2400" dirty="0">
                <a:latin typeface="Times New Roman" pitchFamily="18" charset="0"/>
                <a:cs typeface="Times New Roman" pitchFamily="18" charset="0"/>
              </a:rPr>
              <a:t>Models a dialogue between an actor and the system</a:t>
            </a:r>
          </a:p>
          <a:p>
            <a:pPr algn="just"/>
            <a:endParaRPr lang="en-GB" sz="2100" dirty="0">
              <a:latin typeface="Times New Roman" pitchFamily="18" charset="0"/>
              <a:cs typeface="Times New Roman" pitchFamily="18" charset="0"/>
            </a:endParaRPr>
          </a:p>
          <a:p>
            <a:pPr algn="just"/>
            <a:r>
              <a:rPr lang="en-GB" sz="2400" dirty="0">
                <a:latin typeface="Times New Roman" pitchFamily="18" charset="0"/>
                <a:cs typeface="Times New Roman" pitchFamily="18" charset="0"/>
              </a:rPr>
              <a:t>Represents the functionality provided by the system</a:t>
            </a:r>
          </a:p>
        </p:txBody>
      </p:sp>
      <p:sp>
        <p:nvSpPr>
          <p:cNvPr id="2" name="Date Placeholder 1"/>
          <p:cNvSpPr>
            <a:spLocks noGrp="1"/>
          </p:cNvSpPr>
          <p:nvPr>
            <p:ph type="dt" sz="half" idx="10"/>
          </p:nvPr>
        </p:nvSpPr>
        <p:spPr/>
        <p:txBody>
          <a:bodyPr/>
          <a:lstStyle/>
          <a:p>
            <a:fld id="{B58FC715-4F36-4D1D-A86A-7300CE529D13}"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41</a:t>
            </a:fld>
            <a:endParaRPr lang="en-US"/>
          </a:p>
        </p:txBody>
      </p:sp>
    </p:spTree>
    <p:extLst>
      <p:ext uri="{BB962C8B-B14F-4D97-AF65-F5344CB8AC3E}">
        <p14:creationId xmlns:p14="http://schemas.microsoft.com/office/powerpoint/2010/main" val="3842564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GB" dirty="0">
                <a:latin typeface="Times New Roman" pitchFamily="18" charset="0"/>
                <a:cs typeface="Times New Roman" pitchFamily="18" charset="0"/>
              </a:rPr>
              <a:t>Use Case</a:t>
            </a:r>
          </a:p>
        </p:txBody>
      </p:sp>
      <p:sp>
        <p:nvSpPr>
          <p:cNvPr id="642051" name="Rectangle 3"/>
          <p:cNvSpPr>
            <a:spLocks noGrp="1" noChangeArrowheads="1"/>
          </p:cNvSpPr>
          <p:nvPr>
            <p:ph idx="1"/>
          </p:nvPr>
        </p:nvSpPr>
        <p:spPr/>
        <p:txBody>
          <a:bodyPr/>
          <a:lstStyle/>
          <a:p>
            <a:pPr algn="just"/>
            <a:r>
              <a:rPr lang="en-GB" dirty="0">
                <a:solidFill>
                  <a:srgbClr val="FF0000"/>
                </a:solidFill>
                <a:latin typeface="Times New Roman" pitchFamily="18" charset="0"/>
                <a:cs typeface="Times New Roman" pitchFamily="18" charset="0"/>
              </a:rPr>
              <a:t>Each use case </a:t>
            </a:r>
            <a:r>
              <a:rPr lang="en-GB" dirty="0">
                <a:latin typeface="Times New Roman" pitchFamily="18" charset="0"/>
                <a:cs typeface="Times New Roman" pitchFamily="18" charset="0"/>
              </a:rPr>
              <a:t>in a use case diagram </a:t>
            </a:r>
            <a:r>
              <a:rPr lang="en-GB" dirty="0">
                <a:solidFill>
                  <a:srgbClr val="FF0000"/>
                </a:solidFill>
                <a:latin typeface="Times New Roman" pitchFamily="18" charset="0"/>
                <a:cs typeface="Times New Roman" pitchFamily="18" charset="0"/>
              </a:rPr>
              <a:t>describes</a:t>
            </a:r>
            <a:r>
              <a:rPr lang="en-GB" dirty="0">
                <a:latin typeface="Times New Roman" pitchFamily="18" charset="0"/>
                <a:cs typeface="Times New Roman" pitchFamily="18" charset="0"/>
              </a:rPr>
              <a:t> one and </a:t>
            </a:r>
            <a:r>
              <a:rPr lang="en-GB" dirty="0">
                <a:solidFill>
                  <a:srgbClr val="FF0000"/>
                </a:solidFill>
                <a:latin typeface="Times New Roman" pitchFamily="18" charset="0"/>
                <a:cs typeface="Times New Roman" pitchFamily="18" charset="0"/>
              </a:rPr>
              <a:t>only one </a:t>
            </a:r>
            <a:r>
              <a:rPr lang="en-GB" i="1" dirty="0">
                <a:solidFill>
                  <a:srgbClr val="FF0000"/>
                </a:solidFill>
                <a:latin typeface="Times New Roman" pitchFamily="18" charset="0"/>
                <a:cs typeface="Times New Roman" pitchFamily="18" charset="0"/>
              </a:rPr>
              <a:t>function</a:t>
            </a:r>
            <a:r>
              <a:rPr lang="en-GB" dirty="0">
                <a:solidFill>
                  <a:srgbClr val="FF0000"/>
                </a:solidFill>
                <a:latin typeface="Times New Roman" pitchFamily="18" charset="0"/>
                <a:cs typeface="Times New Roman" pitchFamily="18" charset="0"/>
              </a:rPr>
              <a:t> </a:t>
            </a:r>
            <a:r>
              <a:rPr lang="en-GB" dirty="0">
                <a:latin typeface="Times New Roman" pitchFamily="18" charset="0"/>
                <a:cs typeface="Times New Roman" pitchFamily="18" charset="0"/>
              </a:rPr>
              <a:t>in which users interact with the system</a:t>
            </a:r>
          </a:p>
          <a:p>
            <a:pPr lvl="1" algn="just"/>
            <a:endParaRPr lang="en-GB" dirty="0">
              <a:latin typeface="Times New Roman" pitchFamily="18" charset="0"/>
              <a:cs typeface="Times New Roman" pitchFamily="18" charset="0"/>
            </a:endParaRPr>
          </a:p>
          <a:p>
            <a:pPr lvl="1" algn="just"/>
            <a:r>
              <a:rPr lang="en-GB" dirty="0">
                <a:latin typeface="Times New Roman" pitchFamily="18" charset="0"/>
                <a:cs typeface="Times New Roman" pitchFamily="18" charset="0"/>
              </a:rPr>
              <a:t>May contain several “paths” that a user can take while interacting with the system</a:t>
            </a:r>
          </a:p>
          <a:p>
            <a:pPr lvl="1" algn="just"/>
            <a:r>
              <a:rPr lang="en-GB" dirty="0">
                <a:latin typeface="Times New Roman" pitchFamily="18" charset="0"/>
                <a:cs typeface="Times New Roman" pitchFamily="18" charset="0"/>
              </a:rPr>
              <a:t>Each path is referred to as a scenario</a:t>
            </a:r>
          </a:p>
        </p:txBody>
      </p:sp>
      <p:sp>
        <p:nvSpPr>
          <p:cNvPr id="2" name="Date Placeholder 1"/>
          <p:cNvSpPr>
            <a:spLocks noGrp="1"/>
          </p:cNvSpPr>
          <p:nvPr>
            <p:ph type="dt" sz="half" idx="10"/>
          </p:nvPr>
        </p:nvSpPr>
        <p:spPr/>
        <p:txBody>
          <a:bodyPr/>
          <a:lstStyle/>
          <a:p>
            <a:fld id="{D00AAD67-8CB4-4D58-A419-69159D4CE64B}"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42</a:t>
            </a:fld>
            <a:endParaRPr lang="en-US"/>
          </a:p>
        </p:txBody>
      </p:sp>
    </p:spTree>
    <p:extLst>
      <p:ext uri="{BB962C8B-B14F-4D97-AF65-F5344CB8AC3E}">
        <p14:creationId xmlns:p14="http://schemas.microsoft.com/office/powerpoint/2010/main" val="14698423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normAutofit/>
          </a:bodyPr>
          <a:lstStyle/>
          <a:p>
            <a:r>
              <a:rPr lang="en-GB" sz="3600" dirty="0">
                <a:latin typeface="Times New Roman" pitchFamily="18" charset="0"/>
                <a:cs typeface="Times New Roman" pitchFamily="18" charset="0"/>
              </a:rPr>
              <a:t>Use Case</a:t>
            </a:r>
          </a:p>
        </p:txBody>
      </p:sp>
      <p:sp>
        <p:nvSpPr>
          <p:cNvPr id="644099" name="Rectangle 3"/>
          <p:cNvSpPr>
            <a:spLocks noGrp="1" noChangeArrowheads="1"/>
          </p:cNvSpPr>
          <p:nvPr>
            <p:ph idx="1"/>
          </p:nvPr>
        </p:nvSpPr>
        <p:spPr/>
        <p:txBody>
          <a:bodyPr/>
          <a:lstStyle/>
          <a:p>
            <a:r>
              <a:rPr lang="en-GB" dirty="0">
                <a:latin typeface="Times New Roman" pitchFamily="18" charset="0"/>
                <a:cs typeface="Times New Roman" pitchFamily="18" charset="0"/>
              </a:rPr>
              <a:t>Labelled using a descriptive </a:t>
            </a:r>
            <a:r>
              <a:rPr lang="en-GB" b="1" dirty="0">
                <a:latin typeface="Times New Roman" pitchFamily="18" charset="0"/>
                <a:cs typeface="Times New Roman" pitchFamily="18" charset="0"/>
              </a:rPr>
              <a:t>verb-noun</a:t>
            </a:r>
            <a:r>
              <a:rPr lang="en-GB" dirty="0">
                <a:latin typeface="Times New Roman" pitchFamily="18" charset="0"/>
                <a:cs typeface="Times New Roman" pitchFamily="18" charset="0"/>
              </a:rPr>
              <a:t> phrase</a:t>
            </a:r>
          </a:p>
          <a:p>
            <a:r>
              <a:rPr lang="en-GB" dirty="0">
                <a:latin typeface="Times New Roman" pitchFamily="18" charset="0"/>
                <a:cs typeface="Times New Roman" pitchFamily="18" charset="0"/>
              </a:rPr>
              <a:t>Represented by an oval</a:t>
            </a:r>
          </a:p>
          <a:p>
            <a:pPr>
              <a:buFont typeface="Zapf Dingbats" charset="2"/>
              <a:buNone/>
            </a:pPr>
            <a:endParaRPr lang="en-GB" dirty="0">
              <a:latin typeface="Times New Roman" pitchFamily="18" charset="0"/>
              <a:cs typeface="Times New Roman" pitchFamily="18" charset="0"/>
            </a:endParaRPr>
          </a:p>
          <a:p>
            <a:pPr>
              <a:buFont typeface="Zapf Dingbats" charset="2"/>
              <a:buNone/>
            </a:pPr>
            <a:endParaRPr lang="en-GB" dirty="0">
              <a:latin typeface="Times New Roman" pitchFamily="18" charset="0"/>
              <a:cs typeface="Times New Roman" pitchFamily="18" charset="0"/>
            </a:endParaRPr>
          </a:p>
          <a:p>
            <a:pPr>
              <a:buFont typeface="Zapf Dingbats" charset="2"/>
              <a:buNone/>
            </a:pPr>
            <a:endParaRPr lang="en-GB" dirty="0">
              <a:latin typeface="Times New Roman" pitchFamily="18" charset="0"/>
              <a:cs typeface="Times New Roman" pitchFamily="18" charset="0"/>
            </a:endParaRPr>
          </a:p>
          <a:p>
            <a:pPr>
              <a:buFont typeface="Zapf Dingbats" charset="2"/>
              <a:buNone/>
            </a:pPr>
            <a:endParaRPr lang="en-GB"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CC469ADF-C51D-44C4-AF2F-77EB08201D5A}"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43</a:t>
            </a:fld>
            <a:endParaRPr lang="en-US"/>
          </a:p>
        </p:txBody>
      </p:sp>
      <p:sp>
        <p:nvSpPr>
          <p:cNvPr id="644100" name="Oval 4"/>
          <p:cNvSpPr>
            <a:spLocks noChangeArrowheads="1"/>
          </p:cNvSpPr>
          <p:nvPr/>
        </p:nvSpPr>
        <p:spPr bwMode="auto">
          <a:xfrm>
            <a:off x="4800363" y="3829343"/>
            <a:ext cx="1657111" cy="856851"/>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848" tIns="34424" rIns="68848" bIns="34424" anchor="ctr"/>
          <a:lstStyle/>
          <a:p>
            <a:pPr algn="ctr"/>
            <a:r>
              <a:rPr lang="en-US" sz="1350">
                <a:solidFill>
                  <a:schemeClr val="bg1"/>
                </a:solidFill>
              </a:rPr>
              <a:t>Make </a:t>
            </a:r>
          </a:p>
          <a:p>
            <a:pPr algn="ctr"/>
            <a:r>
              <a:rPr lang="en-US" sz="1350">
                <a:solidFill>
                  <a:schemeClr val="bg1"/>
                </a:solidFill>
              </a:rPr>
              <a:t>Appointment</a:t>
            </a:r>
          </a:p>
        </p:txBody>
      </p:sp>
    </p:spTree>
    <p:extLst>
      <p:ext uri="{BB962C8B-B14F-4D97-AF65-F5344CB8AC3E}">
        <p14:creationId xmlns:p14="http://schemas.microsoft.com/office/powerpoint/2010/main" val="2878557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lstStyle/>
          <a:p>
            <a:r>
              <a:rPr lang="en-GB" dirty="0">
                <a:latin typeface="Times New Roman" pitchFamily="18" charset="0"/>
                <a:cs typeface="Times New Roman" pitchFamily="18" charset="0"/>
              </a:rPr>
              <a:t>Use Case - Actor</a:t>
            </a:r>
          </a:p>
        </p:txBody>
      </p:sp>
      <p:sp>
        <p:nvSpPr>
          <p:cNvPr id="673795" name="Rectangle 3"/>
          <p:cNvSpPr>
            <a:spLocks noGrp="1" noChangeArrowheads="1"/>
          </p:cNvSpPr>
          <p:nvPr>
            <p:ph idx="1"/>
          </p:nvPr>
        </p:nvSpPr>
        <p:spPr/>
        <p:txBody>
          <a:bodyPr/>
          <a:lstStyle/>
          <a:p>
            <a:r>
              <a:rPr lang="en-GB" dirty="0">
                <a:latin typeface="Times New Roman" pitchFamily="18" charset="0"/>
                <a:cs typeface="Times New Roman" pitchFamily="18" charset="0"/>
              </a:rPr>
              <a:t>Labelled using a descriptive noun or  phrase</a:t>
            </a:r>
          </a:p>
          <a:p>
            <a:r>
              <a:rPr lang="en-GB" dirty="0">
                <a:latin typeface="Times New Roman" pitchFamily="18" charset="0"/>
                <a:cs typeface="Times New Roman" pitchFamily="18" charset="0"/>
              </a:rPr>
              <a:t>Represented by a stick character</a:t>
            </a:r>
          </a:p>
          <a:p>
            <a:pPr>
              <a:buFont typeface="Zapf Dingbats" charset="2"/>
              <a:buNone/>
            </a:pPr>
            <a:endParaRPr lang="en-GB" dirty="0">
              <a:latin typeface="Times New Roman" pitchFamily="18" charset="0"/>
              <a:cs typeface="Times New Roman" pitchFamily="18" charset="0"/>
            </a:endParaRPr>
          </a:p>
          <a:p>
            <a:pPr>
              <a:buFont typeface="Zapf Dingbats" charset="2"/>
              <a:buNone/>
            </a:pPr>
            <a:endParaRPr lang="en-GB" dirty="0">
              <a:latin typeface="Times New Roman" pitchFamily="18" charset="0"/>
              <a:cs typeface="Times New Roman" pitchFamily="18" charset="0"/>
            </a:endParaRPr>
          </a:p>
          <a:p>
            <a:pPr>
              <a:buFont typeface="Zapf Dingbats" charset="2"/>
              <a:buNone/>
            </a:pPr>
            <a:endParaRPr lang="en-GB" dirty="0">
              <a:latin typeface="Times New Roman" pitchFamily="18" charset="0"/>
              <a:cs typeface="Times New Roman" pitchFamily="18" charset="0"/>
            </a:endParaRPr>
          </a:p>
          <a:p>
            <a:pPr>
              <a:buFont typeface="Zapf Dingbats" charset="2"/>
              <a:buNone/>
            </a:pPr>
            <a:endParaRPr lang="en-GB"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AF496B7E-7D60-49BC-838B-44DD6F40E87C}"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44</a:t>
            </a:fld>
            <a:endParaRPr lang="en-US"/>
          </a:p>
        </p:txBody>
      </p:sp>
      <p:pic>
        <p:nvPicPr>
          <p:cNvPr id="6737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5606" y="3143251"/>
            <a:ext cx="1111914" cy="1778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1954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a:xfrm>
            <a:off x="1486140" y="1028143"/>
            <a:ext cx="6171722" cy="858047"/>
          </a:xfrm>
        </p:spPr>
        <p:txBody>
          <a:bodyPr/>
          <a:lstStyle/>
          <a:p>
            <a:r>
              <a:rPr lang="en-US" sz="2550" dirty="0">
                <a:latin typeface="Times New Roman" pitchFamily="18" charset="0"/>
                <a:cs typeface="Times New Roman" pitchFamily="18" charset="0"/>
              </a:rPr>
              <a:t>Use Case  - Relationships</a:t>
            </a:r>
            <a:endParaRPr lang="en-GB" sz="2550" dirty="0">
              <a:latin typeface="Times New Roman" pitchFamily="18" charset="0"/>
              <a:cs typeface="Times New Roman" pitchFamily="18" charset="0"/>
            </a:endParaRPr>
          </a:p>
        </p:txBody>
      </p:sp>
      <p:sp>
        <p:nvSpPr>
          <p:cNvPr id="650243" name="Rectangle 3"/>
          <p:cNvSpPr>
            <a:spLocks noGrp="1" noChangeArrowheads="1"/>
          </p:cNvSpPr>
          <p:nvPr>
            <p:ph idx="1"/>
          </p:nvPr>
        </p:nvSpPr>
        <p:spPr>
          <a:xfrm>
            <a:off x="1143001" y="1999719"/>
            <a:ext cx="6572251" cy="3487160"/>
          </a:xfrm>
        </p:spPr>
        <p:txBody>
          <a:bodyPr>
            <a:normAutofit lnSpcReduction="10000"/>
          </a:bodyPr>
          <a:lstStyle/>
          <a:p>
            <a:pPr algn="just"/>
            <a:r>
              <a:rPr lang="en-GB" sz="2400" dirty="0">
                <a:latin typeface="Times New Roman" pitchFamily="18" charset="0"/>
                <a:cs typeface="Times New Roman" pitchFamily="18" charset="0"/>
              </a:rPr>
              <a:t>Relationships</a:t>
            </a:r>
          </a:p>
          <a:p>
            <a:pPr lvl="1" algn="just"/>
            <a:r>
              <a:rPr lang="en-GB" sz="2100" dirty="0">
                <a:latin typeface="Times New Roman" pitchFamily="18" charset="0"/>
                <a:cs typeface="Times New Roman" pitchFamily="18" charset="0"/>
              </a:rPr>
              <a:t>Represent communication between actor and use case</a:t>
            </a:r>
          </a:p>
          <a:p>
            <a:pPr lvl="1" algn="just"/>
            <a:r>
              <a:rPr lang="en-GB" sz="2100" dirty="0">
                <a:latin typeface="Times New Roman" pitchFamily="18" charset="0"/>
                <a:cs typeface="Times New Roman" pitchFamily="18" charset="0"/>
              </a:rPr>
              <a:t>Depicted by line or double-headed arrow line</a:t>
            </a:r>
          </a:p>
          <a:p>
            <a:pPr lvl="1" algn="just"/>
            <a:endParaRPr lang="en-GB" sz="2100" dirty="0">
              <a:latin typeface="Times New Roman" pitchFamily="18" charset="0"/>
              <a:cs typeface="Times New Roman" pitchFamily="18" charset="0"/>
            </a:endParaRPr>
          </a:p>
          <a:p>
            <a:pPr lvl="1" algn="just"/>
            <a:r>
              <a:rPr lang="en-GB" sz="2100" dirty="0">
                <a:latin typeface="Times New Roman" pitchFamily="18" charset="0"/>
                <a:cs typeface="Times New Roman" pitchFamily="18" charset="0"/>
              </a:rPr>
              <a:t>Also called association relationship</a:t>
            </a:r>
          </a:p>
          <a:p>
            <a:pPr lvl="1" algn="just"/>
            <a:endParaRPr lang="en-GB" sz="2100" dirty="0">
              <a:latin typeface="Times New Roman" pitchFamily="18" charset="0"/>
              <a:cs typeface="Times New Roman" pitchFamily="18" charset="0"/>
            </a:endParaRPr>
          </a:p>
          <a:p>
            <a:pPr lvl="1" algn="just"/>
            <a:r>
              <a:rPr lang="en-GB" sz="2100" dirty="0">
                <a:latin typeface="Times New Roman" pitchFamily="18" charset="0"/>
                <a:cs typeface="Times New Roman" pitchFamily="18" charset="0"/>
              </a:rPr>
              <a:t>Other Relationship</a:t>
            </a:r>
          </a:p>
          <a:p>
            <a:pPr lvl="3"/>
            <a:r>
              <a:rPr lang="en-GB" dirty="0"/>
              <a:t>Generalization</a:t>
            </a:r>
          </a:p>
          <a:p>
            <a:pPr lvl="3"/>
            <a:r>
              <a:rPr lang="en-GB" dirty="0"/>
              <a:t>Include</a:t>
            </a:r>
          </a:p>
          <a:p>
            <a:pPr lvl="3"/>
            <a:r>
              <a:rPr lang="en-GB" dirty="0"/>
              <a:t>Extend</a:t>
            </a:r>
          </a:p>
          <a:p>
            <a:pPr lvl="2" algn="just"/>
            <a:endParaRPr lang="en-GB" sz="1950"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17D98218-08F1-4F64-B29F-FAF13248302F}" type="datetime1">
              <a:rPr lang="en-US" smtClean="0"/>
              <a:t>1/11/2022</a:t>
            </a:fld>
            <a:endParaRPr lang="en-US"/>
          </a:p>
        </p:txBody>
      </p:sp>
      <p:sp>
        <p:nvSpPr>
          <p:cNvPr id="5" name="Slide Number Placeholder 4"/>
          <p:cNvSpPr>
            <a:spLocks noGrp="1"/>
          </p:cNvSpPr>
          <p:nvPr>
            <p:ph type="sldNum" sz="quarter" idx="12"/>
          </p:nvPr>
        </p:nvSpPr>
        <p:spPr/>
        <p:txBody>
          <a:bodyPr/>
          <a:lstStyle/>
          <a:p>
            <a:fld id="{83B8AEBA-7F7F-45A1-BC00-FE02B39EFECF}" type="slidenum">
              <a:rPr lang="en-US" smtClean="0"/>
              <a:t>45</a:t>
            </a:fld>
            <a:endParaRPr lang="en-US"/>
          </a:p>
        </p:txBody>
      </p:sp>
      <p:sp>
        <p:nvSpPr>
          <p:cNvPr id="650245" name="Oval 5"/>
          <p:cNvSpPr>
            <a:spLocks noChangeArrowheads="1"/>
          </p:cNvSpPr>
          <p:nvPr/>
        </p:nvSpPr>
        <p:spPr bwMode="auto">
          <a:xfrm>
            <a:off x="4801558" y="4404163"/>
            <a:ext cx="1657111" cy="856852"/>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848" tIns="34424" rIns="68848" bIns="34424" anchor="ctr"/>
          <a:lstStyle/>
          <a:p>
            <a:pPr algn="ctr"/>
            <a:r>
              <a:rPr lang="en-US" sz="1350">
                <a:solidFill>
                  <a:schemeClr val="bg1"/>
                </a:solidFill>
              </a:rPr>
              <a:t>Make </a:t>
            </a:r>
          </a:p>
          <a:p>
            <a:pPr algn="ctr"/>
            <a:r>
              <a:rPr lang="en-US" sz="1350">
                <a:solidFill>
                  <a:schemeClr val="bg1"/>
                </a:solidFill>
              </a:rPr>
              <a:t>Appointment</a:t>
            </a:r>
          </a:p>
        </p:txBody>
      </p:sp>
      <p:sp>
        <p:nvSpPr>
          <p:cNvPr id="650246" name="Line 6"/>
          <p:cNvSpPr>
            <a:spLocks noChangeShapeType="1"/>
          </p:cNvSpPr>
          <p:nvPr/>
        </p:nvSpPr>
        <p:spPr bwMode="auto">
          <a:xfrm>
            <a:off x="2792937" y="4805699"/>
            <a:ext cx="195123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848" tIns="34424" rIns="68848" bIns="34424"/>
          <a:lstStyle/>
          <a:p>
            <a:endParaRPr lang="en-US" sz="1350"/>
          </a:p>
        </p:txBody>
      </p:sp>
      <p:cxnSp>
        <p:nvCxnSpPr>
          <p:cNvPr id="3" name="Straight Arrow Connector 2"/>
          <p:cNvCxnSpPr/>
          <p:nvPr/>
        </p:nvCxnSpPr>
        <p:spPr>
          <a:xfrm>
            <a:off x="2628900" y="3200400"/>
            <a:ext cx="19431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90391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1486140" y="1028143"/>
            <a:ext cx="6171722" cy="858047"/>
          </a:xfrm>
        </p:spPr>
        <p:txBody>
          <a:bodyPr/>
          <a:lstStyle/>
          <a:p>
            <a:r>
              <a:rPr lang="en-US" sz="2550" dirty="0">
                <a:latin typeface="Times New Roman" pitchFamily="18" charset="0"/>
                <a:cs typeface="Times New Roman" pitchFamily="18" charset="0"/>
              </a:rPr>
              <a:t>Use Case  - Relationships</a:t>
            </a:r>
            <a:endParaRPr lang="en-GB" sz="2550" dirty="0">
              <a:latin typeface="Times New Roman" pitchFamily="18" charset="0"/>
              <a:cs typeface="Times New Roman" pitchFamily="18" charset="0"/>
            </a:endParaRPr>
          </a:p>
        </p:txBody>
      </p:sp>
      <p:sp>
        <p:nvSpPr>
          <p:cNvPr id="706563" name="Rectangle 3"/>
          <p:cNvSpPr>
            <a:spLocks noGrp="1" noChangeArrowheads="1"/>
          </p:cNvSpPr>
          <p:nvPr>
            <p:ph idx="1"/>
          </p:nvPr>
        </p:nvSpPr>
        <p:spPr>
          <a:xfrm>
            <a:off x="1143001" y="1999719"/>
            <a:ext cx="6572251" cy="3487160"/>
          </a:xfrm>
        </p:spPr>
        <p:txBody>
          <a:bodyPr/>
          <a:lstStyle/>
          <a:p>
            <a:r>
              <a:rPr lang="en-GB" dirty="0">
                <a:latin typeface="Times New Roman" pitchFamily="18" charset="0"/>
                <a:cs typeface="Times New Roman" pitchFamily="18" charset="0"/>
              </a:rPr>
              <a:t>Boundary</a:t>
            </a:r>
          </a:p>
          <a:p>
            <a:pPr lvl="1"/>
            <a:r>
              <a:rPr lang="en-US" dirty="0">
                <a:latin typeface="Times New Roman" pitchFamily="18" charset="0"/>
                <a:cs typeface="Times New Roman" pitchFamily="18" charset="0"/>
              </a:rPr>
              <a:t>defines the scope of what a system will be</a:t>
            </a:r>
          </a:p>
          <a:p>
            <a:pPr lvl="1"/>
            <a:r>
              <a:rPr lang="en-GB" dirty="0">
                <a:latin typeface="Times New Roman" pitchFamily="18" charset="0"/>
                <a:cs typeface="Times New Roman" pitchFamily="18" charset="0"/>
              </a:rPr>
              <a:t>A boundary rectangle is placed around the perimeter of the system to show how the actors communicate with the system.  </a:t>
            </a:r>
          </a:p>
          <a:p>
            <a:pPr lvl="1"/>
            <a:endParaRPr lang="en-GB"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AD8674B0-DE64-4F76-BAC8-A741C32EE044}"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46</a:t>
            </a:fld>
            <a:endParaRPr lang="en-US"/>
          </a:p>
        </p:txBody>
      </p:sp>
      <p:sp>
        <p:nvSpPr>
          <p:cNvPr id="706565" name="Oval 5"/>
          <p:cNvSpPr>
            <a:spLocks noChangeArrowheads="1"/>
          </p:cNvSpPr>
          <p:nvPr/>
        </p:nvSpPr>
        <p:spPr bwMode="auto">
          <a:xfrm>
            <a:off x="4801558" y="4404163"/>
            <a:ext cx="1657111" cy="856852"/>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848" tIns="34424" rIns="68848" bIns="34424" anchor="ctr"/>
          <a:lstStyle/>
          <a:p>
            <a:pPr algn="ctr"/>
            <a:r>
              <a:rPr lang="en-US" sz="1350">
                <a:solidFill>
                  <a:schemeClr val="bg1"/>
                </a:solidFill>
              </a:rPr>
              <a:t>Make </a:t>
            </a:r>
          </a:p>
          <a:p>
            <a:pPr algn="ctr"/>
            <a:r>
              <a:rPr lang="en-US" sz="1350">
                <a:solidFill>
                  <a:schemeClr val="bg1"/>
                </a:solidFill>
              </a:rPr>
              <a:t>Appointment</a:t>
            </a:r>
          </a:p>
        </p:txBody>
      </p:sp>
      <p:sp>
        <p:nvSpPr>
          <p:cNvPr id="706566" name="Line 6"/>
          <p:cNvSpPr>
            <a:spLocks noChangeShapeType="1"/>
          </p:cNvSpPr>
          <p:nvPr/>
        </p:nvSpPr>
        <p:spPr bwMode="auto">
          <a:xfrm>
            <a:off x="2792937" y="4805699"/>
            <a:ext cx="195123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848" tIns="34424" rIns="68848" bIns="34424"/>
          <a:lstStyle/>
          <a:p>
            <a:endParaRPr lang="en-US" sz="1350"/>
          </a:p>
        </p:txBody>
      </p:sp>
      <p:sp>
        <p:nvSpPr>
          <p:cNvPr id="706567" name="Rectangle 7"/>
          <p:cNvSpPr>
            <a:spLocks noChangeArrowheads="1"/>
          </p:cNvSpPr>
          <p:nvPr/>
        </p:nvSpPr>
        <p:spPr bwMode="auto">
          <a:xfrm>
            <a:off x="2433526" y="3743299"/>
            <a:ext cx="3730293" cy="1548786"/>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848" tIns="34424" rIns="68848" bIns="34424" anchor="ctr"/>
          <a:lstStyle/>
          <a:p>
            <a:endParaRPr lang="en-US" sz="1350"/>
          </a:p>
        </p:txBody>
      </p:sp>
    </p:spTree>
    <p:extLst>
      <p:ext uri="{BB962C8B-B14F-4D97-AF65-F5344CB8AC3E}">
        <p14:creationId xmlns:p14="http://schemas.microsoft.com/office/powerpoint/2010/main" val="20290922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custDataLst>
              <p:tags r:id="rId1"/>
            </p:custDataLst>
          </p:nvPr>
        </p:nvSpPr>
        <p:spPr>
          <a:xfrm>
            <a:off x="1428752" y="847690"/>
            <a:ext cx="6229111" cy="938116"/>
          </a:xfrm>
        </p:spPr>
        <p:txBody>
          <a:bodyPr/>
          <a:lstStyle/>
          <a:p>
            <a:r>
              <a:rPr lang="en-US" dirty="0">
                <a:latin typeface="Times New Roman" pitchFamily="18" charset="0"/>
                <a:cs typeface="Times New Roman" pitchFamily="18" charset="0"/>
              </a:rPr>
              <a:t>Use-Case Diagram</a:t>
            </a:r>
          </a:p>
        </p:txBody>
      </p:sp>
      <p:sp>
        <p:nvSpPr>
          <p:cNvPr id="2" name="Date Placeholder 1"/>
          <p:cNvSpPr>
            <a:spLocks noGrp="1"/>
          </p:cNvSpPr>
          <p:nvPr>
            <p:ph type="dt" sz="half" idx="10"/>
          </p:nvPr>
        </p:nvSpPr>
        <p:spPr/>
        <p:txBody>
          <a:bodyPr/>
          <a:lstStyle/>
          <a:p>
            <a:fld id="{386BE3FE-FE0E-40D7-B4E6-29E61F874AF9}"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47</a:t>
            </a:fld>
            <a:endParaRPr lang="en-US"/>
          </a:p>
        </p:txBody>
      </p:sp>
      <p:pic>
        <p:nvPicPr>
          <p:cNvPr id="648195" name="Picture 3" descr="06-04"/>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2000251" y="1937578"/>
            <a:ext cx="5314472" cy="3508670"/>
          </a:xfrm>
          <a:prstGeom prst="rect">
            <a:avLst/>
          </a:prstGeom>
          <a:noFill/>
          <a:extLst>
            <a:ext uri="{909E8E84-426E-40DD-AFC4-6F175D3DCCD1}">
              <a14:hiddenFill xmlns:a14="http://schemas.microsoft.com/office/drawing/2010/main">
                <a:solidFill>
                  <a:srgbClr val="FFFFFF"/>
                </a:solidFill>
              </a14:hiddenFill>
            </a:ext>
          </a:extLst>
        </p:spPr>
      </p:pic>
      <p:sp>
        <p:nvSpPr>
          <p:cNvPr id="648196" name="Rectangle 4"/>
          <p:cNvSpPr>
            <a:spLocks noChangeArrowheads="1"/>
          </p:cNvSpPr>
          <p:nvPr/>
        </p:nvSpPr>
        <p:spPr bwMode="auto">
          <a:xfrm>
            <a:off x="1143001" y="5590607"/>
            <a:ext cx="6886694" cy="277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848" tIns="34424" rIns="68848" bIns="34424" anchor="ctr">
            <a:spAutoFit/>
          </a:bodyPr>
          <a:lstStyle/>
          <a:p>
            <a:r>
              <a:rPr lang="en-GB" sz="1350" dirty="0"/>
              <a:t>A use case diagram is a collection of actors, use cases, and their communications. </a:t>
            </a:r>
          </a:p>
        </p:txBody>
      </p:sp>
    </p:spTree>
    <p:extLst>
      <p:ext uri="{BB962C8B-B14F-4D97-AF65-F5344CB8AC3E}">
        <p14:creationId xmlns:p14="http://schemas.microsoft.com/office/powerpoint/2010/main" val="388648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normAutofit/>
          </a:bodyPr>
          <a:lstStyle/>
          <a:p>
            <a:r>
              <a:rPr lang="en-US" sz="3000" dirty="0">
                <a:latin typeface="Times New Roman" pitchFamily="18" charset="0"/>
                <a:cs typeface="Times New Roman" pitchFamily="18" charset="0"/>
              </a:rPr>
              <a:t>Use Case Diagram</a:t>
            </a:r>
            <a:endParaRPr lang="en-GB" sz="3000" dirty="0">
              <a:latin typeface="Times New Roman" pitchFamily="18" charset="0"/>
              <a:cs typeface="Times New Roman" pitchFamily="18" charset="0"/>
            </a:endParaRPr>
          </a:p>
        </p:txBody>
      </p:sp>
      <p:sp>
        <p:nvSpPr>
          <p:cNvPr id="652291" name="Rectangle 3"/>
          <p:cNvSpPr>
            <a:spLocks noGrp="1" noChangeArrowheads="1"/>
          </p:cNvSpPr>
          <p:nvPr>
            <p:ph idx="1"/>
          </p:nvPr>
        </p:nvSpPr>
        <p:spPr>
          <a:xfrm>
            <a:off x="1486140" y="2057082"/>
            <a:ext cx="6286500" cy="3086818"/>
          </a:xfrm>
        </p:spPr>
        <p:txBody>
          <a:bodyPr/>
          <a:lstStyle/>
          <a:p>
            <a:r>
              <a:rPr lang="en-GB" dirty="0">
                <a:latin typeface="Times New Roman" pitchFamily="18" charset="0"/>
                <a:cs typeface="Times New Roman" pitchFamily="18" charset="0"/>
              </a:rPr>
              <a:t>Other Types of Relationships for Use Cases</a:t>
            </a:r>
          </a:p>
          <a:p>
            <a:endParaRPr lang="en-GB" dirty="0">
              <a:latin typeface="Times New Roman" pitchFamily="18" charset="0"/>
              <a:cs typeface="Times New Roman" pitchFamily="18" charset="0"/>
            </a:endParaRPr>
          </a:p>
          <a:p>
            <a:pPr lvl="1"/>
            <a:r>
              <a:rPr lang="en-GB" dirty="0">
                <a:latin typeface="Times New Roman" pitchFamily="18" charset="0"/>
                <a:cs typeface="Times New Roman" pitchFamily="18" charset="0"/>
              </a:rPr>
              <a:t>Generalization</a:t>
            </a:r>
          </a:p>
          <a:p>
            <a:pPr lvl="1"/>
            <a:r>
              <a:rPr lang="en-GB" dirty="0">
                <a:latin typeface="Times New Roman" pitchFamily="18" charset="0"/>
                <a:cs typeface="Times New Roman" pitchFamily="18" charset="0"/>
              </a:rPr>
              <a:t>Include</a:t>
            </a:r>
          </a:p>
          <a:p>
            <a:pPr lvl="1"/>
            <a:r>
              <a:rPr lang="en-GB" dirty="0">
                <a:latin typeface="Times New Roman" pitchFamily="18" charset="0"/>
                <a:cs typeface="Times New Roman" pitchFamily="18" charset="0"/>
              </a:rPr>
              <a:t>Extend</a:t>
            </a:r>
          </a:p>
        </p:txBody>
      </p:sp>
      <p:sp>
        <p:nvSpPr>
          <p:cNvPr id="2" name="Date Placeholder 1"/>
          <p:cNvSpPr>
            <a:spLocks noGrp="1"/>
          </p:cNvSpPr>
          <p:nvPr>
            <p:ph type="dt" sz="half" idx="10"/>
          </p:nvPr>
        </p:nvSpPr>
        <p:spPr/>
        <p:txBody>
          <a:bodyPr/>
          <a:lstStyle/>
          <a:p>
            <a:fld id="{BE187834-5ECB-415E-83A9-834F3A35487A}"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48</a:t>
            </a:fld>
            <a:endParaRPr lang="en-US"/>
          </a:p>
        </p:txBody>
      </p:sp>
    </p:spTree>
    <p:extLst>
      <p:ext uri="{BB962C8B-B14F-4D97-AF65-F5344CB8AC3E}">
        <p14:creationId xmlns:p14="http://schemas.microsoft.com/office/powerpoint/2010/main" val="73626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r>
              <a:rPr lang="en-US" sz="2550" dirty="0">
                <a:latin typeface="Times New Roman" pitchFamily="18" charset="0"/>
                <a:cs typeface="Times New Roman" pitchFamily="18" charset="0"/>
              </a:rPr>
              <a:t>Components of Use Case Diagram</a:t>
            </a:r>
            <a:endParaRPr lang="en-GB" sz="2550" dirty="0">
              <a:latin typeface="Times New Roman" pitchFamily="18" charset="0"/>
              <a:cs typeface="Times New Roman" pitchFamily="18" charset="0"/>
            </a:endParaRPr>
          </a:p>
        </p:txBody>
      </p:sp>
      <p:sp>
        <p:nvSpPr>
          <p:cNvPr id="654339" name="Rectangle 3"/>
          <p:cNvSpPr>
            <a:spLocks noGrp="1" noChangeArrowheads="1"/>
          </p:cNvSpPr>
          <p:nvPr>
            <p:ph idx="1"/>
          </p:nvPr>
        </p:nvSpPr>
        <p:spPr>
          <a:xfrm>
            <a:off x="1486141" y="2057082"/>
            <a:ext cx="6343889" cy="3772777"/>
          </a:xfrm>
        </p:spPr>
        <p:txBody>
          <a:bodyPr/>
          <a:lstStyle/>
          <a:p>
            <a:r>
              <a:rPr lang="en-GB" dirty="0">
                <a:latin typeface="Times New Roman" pitchFamily="18" charset="0"/>
                <a:cs typeface="Times New Roman" pitchFamily="18" charset="0"/>
              </a:rPr>
              <a:t>Generalization Relationship</a:t>
            </a:r>
          </a:p>
          <a:p>
            <a:pPr lvl="1"/>
            <a:r>
              <a:rPr lang="en-GB" dirty="0">
                <a:latin typeface="Times New Roman" pitchFamily="18" charset="0"/>
                <a:cs typeface="Times New Roman" pitchFamily="18" charset="0"/>
              </a:rPr>
              <a:t>Represented by a line and a hollow arrow</a:t>
            </a:r>
          </a:p>
          <a:p>
            <a:pPr lvl="2" indent="-172119"/>
            <a:r>
              <a:rPr lang="en-GB" sz="1575" dirty="0">
                <a:latin typeface="Times New Roman" pitchFamily="18" charset="0"/>
                <a:cs typeface="Times New Roman" pitchFamily="18" charset="0"/>
              </a:rPr>
              <a:t>From child to parent</a:t>
            </a:r>
          </a:p>
        </p:txBody>
      </p:sp>
      <p:sp>
        <p:nvSpPr>
          <p:cNvPr id="2" name="Date Placeholder 1"/>
          <p:cNvSpPr>
            <a:spLocks noGrp="1"/>
          </p:cNvSpPr>
          <p:nvPr>
            <p:ph type="dt" sz="half" idx="10"/>
          </p:nvPr>
        </p:nvSpPr>
        <p:spPr/>
        <p:txBody>
          <a:bodyPr/>
          <a:lstStyle/>
          <a:p>
            <a:fld id="{B9300BF9-57AB-4DB8-978D-4E0921C4092D}"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49</a:t>
            </a:fld>
            <a:endParaRPr lang="en-US"/>
          </a:p>
        </p:txBody>
      </p:sp>
      <p:sp>
        <p:nvSpPr>
          <p:cNvPr id="654340" name="Oval 4"/>
          <p:cNvSpPr>
            <a:spLocks noChangeArrowheads="1"/>
          </p:cNvSpPr>
          <p:nvPr/>
        </p:nvSpPr>
        <p:spPr bwMode="auto">
          <a:xfrm>
            <a:off x="1829280" y="4343215"/>
            <a:ext cx="1770694" cy="743322"/>
          </a:xfrm>
          <a:prstGeom prst="ellipse">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848" tIns="34424" rIns="68848" bIns="34424" anchor="ctr"/>
          <a:lstStyle/>
          <a:p>
            <a:pPr algn="ctr"/>
            <a:endParaRPr lang="en-US" sz="1350">
              <a:solidFill>
                <a:schemeClr val="bg1"/>
              </a:solidFill>
            </a:endParaRPr>
          </a:p>
        </p:txBody>
      </p:sp>
      <p:sp>
        <p:nvSpPr>
          <p:cNvPr id="654341" name="Oval 5"/>
          <p:cNvSpPr>
            <a:spLocks noChangeArrowheads="1"/>
          </p:cNvSpPr>
          <p:nvPr/>
        </p:nvSpPr>
        <p:spPr bwMode="auto">
          <a:xfrm>
            <a:off x="5086113" y="4285853"/>
            <a:ext cx="1771889" cy="743322"/>
          </a:xfrm>
          <a:prstGeom prst="ellipse">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848" tIns="34424" rIns="68848" bIns="34424" anchor="ctr"/>
          <a:lstStyle/>
          <a:p>
            <a:endParaRPr lang="en-US" sz="1350"/>
          </a:p>
        </p:txBody>
      </p:sp>
      <p:sp>
        <p:nvSpPr>
          <p:cNvPr id="654342" name="Line 6"/>
          <p:cNvSpPr>
            <a:spLocks noChangeShapeType="1"/>
          </p:cNvSpPr>
          <p:nvPr/>
        </p:nvSpPr>
        <p:spPr bwMode="auto">
          <a:xfrm>
            <a:off x="3599972" y="4743557"/>
            <a:ext cx="1486139"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848" tIns="34424" rIns="68848" bIns="34424"/>
          <a:lstStyle/>
          <a:p>
            <a:endParaRPr lang="en-US" sz="1350"/>
          </a:p>
        </p:txBody>
      </p:sp>
      <p:sp>
        <p:nvSpPr>
          <p:cNvPr id="654343" name="Text Box 7"/>
          <p:cNvSpPr txBox="1">
            <a:spLocks noChangeArrowheads="1"/>
          </p:cNvSpPr>
          <p:nvPr/>
        </p:nvSpPr>
        <p:spPr bwMode="auto">
          <a:xfrm>
            <a:off x="2115030" y="4526057"/>
            <a:ext cx="1484944" cy="276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2" tIns="34286" rIns="68572" bIns="34286">
            <a:spAutoFit/>
          </a:bodyPr>
          <a:lstStyle>
            <a:lvl1pPr defTabSz="911225">
              <a:defRPr sz="2400">
                <a:solidFill>
                  <a:schemeClr val="tx1"/>
                </a:solidFill>
                <a:latin typeface="Times"/>
              </a:defRPr>
            </a:lvl1pPr>
            <a:lvl2pPr marL="455613" defTabSz="911225">
              <a:defRPr sz="2400">
                <a:solidFill>
                  <a:schemeClr val="tx1"/>
                </a:solidFill>
                <a:latin typeface="Times"/>
              </a:defRPr>
            </a:lvl2pPr>
            <a:lvl3pPr marL="911225" defTabSz="911225">
              <a:defRPr sz="2400">
                <a:solidFill>
                  <a:schemeClr val="tx1"/>
                </a:solidFill>
                <a:latin typeface="Times"/>
              </a:defRPr>
            </a:lvl3pPr>
            <a:lvl4pPr marL="1366838" defTabSz="911225">
              <a:defRPr sz="2400">
                <a:solidFill>
                  <a:schemeClr val="tx1"/>
                </a:solidFill>
                <a:latin typeface="Times"/>
              </a:defRPr>
            </a:lvl4pPr>
            <a:lvl5pPr marL="1820863" defTabSz="911225">
              <a:defRPr sz="2400">
                <a:solidFill>
                  <a:schemeClr val="tx1"/>
                </a:solidFill>
                <a:latin typeface="Times"/>
              </a:defRPr>
            </a:lvl5pPr>
            <a:lvl6pPr marL="2278063" defTabSz="911225" eaLnBrk="0" fontAlgn="base" hangingPunct="0">
              <a:spcBef>
                <a:spcPct val="0"/>
              </a:spcBef>
              <a:spcAft>
                <a:spcPct val="0"/>
              </a:spcAft>
              <a:defRPr sz="2400">
                <a:solidFill>
                  <a:schemeClr val="tx1"/>
                </a:solidFill>
                <a:latin typeface="Times"/>
              </a:defRPr>
            </a:lvl6pPr>
            <a:lvl7pPr marL="2735263" defTabSz="911225" eaLnBrk="0" fontAlgn="base" hangingPunct="0">
              <a:spcBef>
                <a:spcPct val="0"/>
              </a:spcBef>
              <a:spcAft>
                <a:spcPct val="0"/>
              </a:spcAft>
              <a:defRPr sz="2400">
                <a:solidFill>
                  <a:schemeClr val="tx1"/>
                </a:solidFill>
                <a:latin typeface="Times"/>
              </a:defRPr>
            </a:lvl7pPr>
            <a:lvl8pPr marL="3192463" defTabSz="911225" eaLnBrk="0" fontAlgn="base" hangingPunct="0">
              <a:spcBef>
                <a:spcPct val="0"/>
              </a:spcBef>
              <a:spcAft>
                <a:spcPct val="0"/>
              </a:spcAft>
              <a:defRPr sz="2400">
                <a:solidFill>
                  <a:schemeClr val="tx1"/>
                </a:solidFill>
                <a:latin typeface="Times"/>
              </a:defRPr>
            </a:lvl8pPr>
            <a:lvl9pPr marL="3649663" defTabSz="911225" eaLnBrk="0" fontAlgn="base" hangingPunct="0">
              <a:spcBef>
                <a:spcPct val="0"/>
              </a:spcBef>
              <a:spcAft>
                <a:spcPct val="0"/>
              </a:spcAft>
              <a:defRPr sz="2400">
                <a:solidFill>
                  <a:schemeClr val="tx1"/>
                </a:solidFill>
                <a:latin typeface="Times"/>
              </a:defRPr>
            </a:lvl9pPr>
          </a:lstStyle>
          <a:p>
            <a:pPr eaLnBrk="1" hangingPunct="1">
              <a:spcBef>
                <a:spcPct val="50000"/>
              </a:spcBef>
            </a:pPr>
            <a:r>
              <a:rPr lang="en-US" sz="1350">
                <a:solidFill>
                  <a:schemeClr val="bg1"/>
                </a:solidFill>
                <a:latin typeface="Arial" charset="0"/>
              </a:rPr>
              <a:t>Child use case</a:t>
            </a:r>
          </a:p>
        </p:txBody>
      </p:sp>
      <p:sp>
        <p:nvSpPr>
          <p:cNvPr id="654344" name="Text Box 8"/>
          <p:cNvSpPr txBox="1">
            <a:spLocks noChangeArrowheads="1"/>
          </p:cNvSpPr>
          <p:nvPr/>
        </p:nvSpPr>
        <p:spPr bwMode="auto">
          <a:xfrm>
            <a:off x="5314473" y="4526057"/>
            <a:ext cx="1543528" cy="276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2" tIns="34286" rIns="68572" bIns="34286">
            <a:spAutoFit/>
          </a:bodyPr>
          <a:lstStyle>
            <a:lvl1pPr defTabSz="911225">
              <a:defRPr sz="2400">
                <a:solidFill>
                  <a:schemeClr val="tx1"/>
                </a:solidFill>
                <a:latin typeface="Times"/>
              </a:defRPr>
            </a:lvl1pPr>
            <a:lvl2pPr marL="455613" defTabSz="911225">
              <a:defRPr sz="2400">
                <a:solidFill>
                  <a:schemeClr val="tx1"/>
                </a:solidFill>
                <a:latin typeface="Times"/>
              </a:defRPr>
            </a:lvl2pPr>
            <a:lvl3pPr marL="911225" defTabSz="911225">
              <a:defRPr sz="2400">
                <a:solidFill>
                  <a:schemeClr val="tx1"/>
                </a:solidFill>
                <a:latin typeface="Times"/>
              </a:defRPr>
            </a:lvl3pPr>
            <a:lvl4pPr marL="1366838" defTabSz="911225">
              <a:defRPr sz="2400">
                <a:solidFill>
                  <a:schemeClr val="tx1"/>
                </a:solidFill>
                <a:latin typeface="Times"/>
              </a:defRPr>
            </a:lvl4pPr>
            <a:lvl5pPr marL="1820863" defTabSz="911225">
              <a:defRPr sz="2400">
                <a:solidFill>
                  <a:schemeClr val="tx1"/>
                </a:solidFill>
                <a:latin typeface="Times"/>
              </a:defRPr>
            </a:lvl5pPr>
            <a:lvl6pPr marL="2278063" defTabSz="911225" eaLnBrk="0" fontAlgn="base" hangingPunct="0">
              <a:spcBef>
                <a:spcPct val="0"/>
              </a:spcBef>
              <a:spcAft>
                <a:spcPct val="0"/>
              </a:spcAft>
              <a:defRPr sz="2400">
                <a:solidFill>
                  <a:schemeClr val="tx1"/>
                </a:solidFill>
                <a:latin typeface="Times"/>
              </a:defRPr>
            </a:lvl6pPr>
            <a:lvl7pPr marL="2735263" defTabSz="911225" eaLnBrk="0" fontAlgn="base" hangingPunct="0">
              <a:spcBef>
                <a:spcPct val="0"/>
              </a:spcBef>
              <a:spcAft>
                <a:spcPct val="0"/>
              </a:spcAft>
              <a:defRPr sz="2400">
                <a:solidFill>
                  <a:schemeClr val="tx1"/>
                </a:solidFill>
                <a:latin typeface="Times"/>
              </a:defRPr>
            </a:lvl7pPr>
            <a:lvl8pPr marL="3192463" defTabSz="911225" eaLnBrk="0" fontAlgn="base" hangingPunct="0">
              <a:spcBef>
                <a:spcPct val="0"/>
              </a:spcBef>
              <a:spcAft>
                <a:spcPct val="0"/>
              </a:spcAft>
              <a:defRPr sz="2400">
                <a:solidFill>
                  <a:schemeClr val="tx1"/>
                </a:solidFill>
                <a:latin typeface="Times"/>
              </a:defRPr>
            </a:lvl8pPr>
            <a:lvl9pPr marL="3649663" defTabSz="911225" eaLnBrk="0" fontAlgn="base" hangingPunct="0">
              <a:spcBef>
                <a:spcPct val="0"/>
              </a:spcBef>
              <a:spcAft>
                <a:spcPct val="0"/>
              </a:spcAft>
              <a:defRPr sz="2400">
                <a:solidFill>
                  <a:schemeClr val="tx1"/>
                </a:solidFill>
                <a:latin typeface="Times"/>
              </a:defRPr>
            </a:lvl9pPr>
          </a:lstStyle>
          <a:p>
            <a:pPr eaLnBrk="1" hangingPunct="1">
              <a:spcBef>
                <a:spcPct val="50000"/>
              </a:spcBef>
            </a:pPr>
            <a:r>
              <a:rPr lang="en-US" sz="1350">
                <a:solidFill>
                  <a:schemeClr val="bg1"/>
                </a:solidFill>
                <a:latin typeface="Arial" charset="0"/>
              </a:rPr>
              <a:t>Parent use case</a:t>
            </a:r>
          </a:p>
        </p:txBody>
      </p:sp>
      <p:sp>
        <p:nvSpPr>
          <p:cNvPr id="654345" name="AutoShape 9"/>
          <p:cNvSpPr>
            <a:spLocks noChangeArrowheads="1"/>
          </p:cNvSpPr>
          <p:nvPr/>
        </p:nvSpPr>
        <p:spPr bwMode="auto">
          <a:xfrm rot="16416654" flipV="1">
            <a:off x="4916389" y="4633560"/>
            <a:ext cx="229450" cy="229556"/>
          </a:xfrm>
          <a:prstGeom prst="triangle">
            <a:avLst>
              <a:gd name="adj" fmla="val 50000"/>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848" tIns="34424" rIns="68848" bIns="34424" anchor="ctr"/>
          <a:lstStyle/>
          <a:p>
            <a:endParaRPr lang="en-US" sz="1350"/>
          </a:p>
        </p:txBody>
      </p:sp>
    </p:spTree>
    <p:extLst>
      <p:ext uri="{BB962C8B-B14F-4D97-AF65-F5344CB8AC3E}">
        <p14:creationId xmlns:p14="http://schemas.microsoft.com/office/powerpoint/2010/main" val="3945437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646E-FBAF-4263-A1DA-81CF0C487129}"/>
              </a:ext>
            </a:extLst>
          </p:cNvPr>
          <p:cNvSpPr>
            <a:spLocks noGrp="1"/>
          </p:cNvSpPr>
          <p:nvPr>
            <p:ph type="title"/>
          </p:nvPr>
        </p:nvSpPr>
        <p:spPr/>
        <p:txBody>
          <a:bodyPr/>
          <a:lstStyle/>
          <a:p>
            <a:r>
              <a:rPr lang="en-US" dirty="0"/>
              <a:t>What is object orientation</a:t>
            </a:r>
            <a:r>
              <a:rPr lang="en-US" b="0" i="0" dirty="0">
                <a:effectLst/>
                <a:latin typeface="Arial" panose="020B0604020202020204" pitchFamily="34" charset="0"/>
              </a:rPr>
              <a:t>?...</a:t>
            </a:r>
            <a:endParaRPr lang="en-US" dirty="0"/>
          </a:p>
        </p:txBody>
      </p:sp>
      <p:sp>
        <p:nvSpPr>
          <p:cNvPr id="3" name="Content Placeholder 2">
            <a:extLst>
              <a:ext uri="{FF2B5EF4-FFF2-40B4-BE49-F238E27FC236}">
                <a16:creationId xmlns:a16="http://schemas.microsoft.com/office/drawing/2014/main" id="{321971F1-6FAA-4983-8B6C-7ED6CF509383}"/>
              </a:ext>
            </a:extLst>
          </p:cNvPr>
          <p:cNvSpPr>
            <a:spLocks noGrp="1"/>
          </p:cNvSpPr>
          <p:nvPr>
            <p:ph idx="1"/>
          </p:nvPr>
        </p:nvSpPr>
        <p:spPr>
          <a:xfrm>
            <a:off x="800100" y="2309192"/>
            <a:ext cx="7697857" cy="3249267"/>
          </a:xfrm>
        </p:spPr>
        <p:txBody>
          <a:bodyPr>
            <a:normAutofit fontScale="77500" lnSpcReduction="20000"/>
          </a:bodyPr>
          <a:lstStyle/>
          <a:p>
            <a:pPr>
              <a:lnSpc>
                <a:spcPct val="170000"/>
              </a:lnSpc>
              <a:buFont typeface="Wingdings" panose="05000000000000000000" pitchFamily="2" charset="2"/>
              <a:buChar char="q"/>
            </a:pPr>
            <a:r>
              <a:rPr lang="en-US" b="0" i="0" dirty="0">
                <a:effectLst/>
                <a:latin typeface="Arial" panose="020B0604020202020204" pitchFamily="34" charset="0"/>
              </a:rPr>
              <a:t>Features of Object-Oriented System</a:t>
            </a:r>
          </a:p>
          <a:p>
            <a:pPr lvl="1">
              <a:lnSpc>
                <a:spcPct val="170000"/>
              </a:lnSpc>
              <a:buFont typeface="Wingdings" panose="05000000000000000000" pitchFamily="2" charset="2"/>
              <a:buChar char="ü"/>
            </a:pPr>
            <a:r>
              <a:rPr lang="en-US" b="1" i="0" dirty="0">
                <a:solidFill>
                  <a:srgbClr val="000000"/>
                </a:solidFill>
                <a:effectLst/>
                <a:latin typeface="Arial" panose="020B0604020202020204" pitchFamily="34" charset="0"/>
              </a:rPr>
              <a:t>Encapsulation</a:t>
            </a:r>
          </a:p>
          <a:p>
            <a:pPr lvl="1">
              <a:lnSpc>
                <a:spcPct val="170000"/>
              </a:lnSpc>
              <a:buFont typeface="Arial" panose="020B0604020202020204" pitchFamily="34" charset="0"/>
              <a:buChar char="•"/>
            </a:pPr>
            <a:r>
              <a:rPr lang="en-US" b="0" i="0" dirty="0">
                <a:solidFill>
                  <a:srgbClr val="000000"/>
                </a:solidFill>
                <a:effectLst/>
                <a:latin typeface="Arial" panose="020B0604020202020204" pitchFamily="34" charset="0"/>
              </a:rPr>
              <a:t> is a process of information hiding. It is simply the combination of process and data into a single entity.</a:t>
            </a:r>
          </a:p>
          <a:p>
            <a:pPr lvl="1">
              <a:lnSpc>
                <a:spcPct val="170000"/>
              </a:lnSpc>
              <a:buFont typeface="Arial" panose="020B0604020202020204" pitchFamily="34" charset="0"/>
              <a:buChar char="•"/>
            </a:pPr>
            <a:r>
              <a:rPr lang="en-US" b="0" i="0" dirty="0">
                <a:solidFill>
                  <a:srgbClr val="000000"/>
                </a:solidFill>
                <a:effectLst/>
                <a:latin typeface="Arial" panose="020B0604020202020204" pitchFamily="34" charset="0"/>
              </a:rPr>
              <a:t>Data of an object is hidden from the rest of the system and available only through the services of the class.</a:t>
            </a:r>
          </a:p>
          <a:p>
            <a:pPr lvl="1">
              <a:lnSpc>
                <a:spcPct val="170000"/>
              </a:lnSpc>
              <a:buFont typeface="Arial" panose="020B0604020202020204" pitchFamily="34" charset="0"/>
              <a:buChar char="•"/>
            </a:pPr>
            <a:r>
              <a:rPr lang="en-US" b="0" i="0" dirty="0">
                <a:solidFill>
                  <a:srgbClr val="000000"/>
                </a:solidFill>
                <a:effectLst/>
                <a:latin typeface="Arial" panose="020B0604020202020204" pitchFamily="34" charset="0"/>
              </a:rPr>
              <a:t> It allows improvement or modification of methods used by objects without affecting other parts of a system.</a:t>
            </a:r>
          </a:p>
          <a:p>
            <a:pPr lvl="1">
              <a:lnSpc>
                <a:spcPct val="170000"/>
              </a:lnSpc>
              <a:buFont typeface="Wingdings" panose="05000000000000000000" pitchFamily="2" charset="2"/>
              <a:buChar char="ü"/>
            </a:pPr>
            <a:endParaRPr lang="en-US" dirty="0"/>
          </a:p>
        </p:txBody>
      </p:sp>
      <p:sp>
        <p:nvSpPr>
          <p:cNvPr id="4" name="Date Placeholder 3">
            <a:extLst>
              <a:ext uri="{FF2B5EF4-FFF2-40B4-BE49-F238E27FC236}">
                <a16:creationId xmlns:a16="http://schemas.microsoft.com/office/drawing/2014/main" id="{96EDC58C-F826-4D06-9BAF-16BA6A0C3E1C}"/>
              </a:ext>
            </a:extLst>
          </p:cNvPr>
          <p:cNvSpPr>
            <a:spLocks noGrp="1"/>
          </p:cNvSpPr>
          <p:nvPr>
            <p:ph type="dt" sz="half" idx="10"/>
          </p:nvPr>
        </p:nvSpPr>
        <p:spPr/>
        <p:txBody>
          <a:bodyPr/>
          <a:lstStyle/>
          <a:p>
            <a:fld id="{5D426D5F-A4A9-4317-8BB7-1D051E72BF6B}" type="datetime1">
              <a:rPr lang="en-US" smtClean="0"/>
              <a:t>1/11/2022</a:t>
            </a:fld>
            <a:endParaRPr lang="en-US" dirty="0"/>
          </a:p>
        </p:txBody>
      </p:sp>
      <p:sp>
        <p:nvSpPr>
          <p:cNvPr id="5" name="Slide Number Placeholder 4">
            <a:extLst>
              <a:ext uri="{FF2B5EF4-FFF2-40B4-BE49-F238E27FC236}">
                <a16:creationId xmlns:a16="http://schemas.microsoft.com/office/drawing/2014/main" id="{0F4E7DEE-6572-4598-92E6-A4409F3D983B}"/>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2538095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1645156" y="1086701"/>
            <a:ext cx="5853691" cy="614256"/>
          </a:xfrm>
        </p:spPr>
        <p:txBody>
          <a:bodyPr/>
          <a:lstStyle/>
          <a:p>
            <a:r>
              <a:rPr lang="en-GB"/>
              <a:t>Example of Relationships</a:t>
            </a:r>
            <a:endParaRPr lang="en-US"/>
          </a:p>
        </p:txBody>
      </p:sp>
      <p:sp>
        <p:nvSpPr>
          <p:cNvPr id="2" name="Date Placeholder 1"/>
          <p:cNvSpPr>
            <a:spLocks noGrp="1"/>
          </p:cNvSpPr>
          <p:nvPr>
            <p:ph type="dt" sz="half" idx="10"/>
          </p:nvPr>
        </p:nvSpPr>
        <p:spPr/>
        <p:txBody>
          <a:bodyPr/>
          <a:lstStyle/>
          <a:p>
            <a:fld id="{88E00DD2-EB32-432F-8D15-7AC0F1A06997}"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50</a:t>
            </a:fld>
            <a:endParaRPr lang="en-US"/>
          </a:p>
        </p:txBody>
      </p:sp>
      <p:pic>
        <p:nvPicPr>
          <p:cNvPr id="656387" name="Picture 3" descr="06-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2275924"/>
            <a:ext cx="6286500" cy="396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1257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lstStyle/>
          <a:p>
            <a:r>
              <a:rPr lang="en-US" sz="2550"/>
              <a:t>Use Case Diagram</a:t>
            </a:r>
            <a:endParaRPr lang="en-GB" sz="2550"/>
          </a:p>
        </p:txBody>
      </p:sp>
      <p:sp>
        <p:nvSpPr>
          <p:cNvPr id="658435" name="Rectangle 3"/>
          <p:cNvSpPr>
            <a:spLocks noGrp="1" noChangeArrowheads="1"/>
          </p:cNvSpPr>
          <p:nvPr>
            <p:ph idx="1"/>
          </p:nvPr>
        </p:nvSpPr>
        <p:spPr>
          <a:xfrm>
            <a:off x="1486141" y="2057082"/>
            <a:ext cx="6343889" cy="3772777"/>
          </a:xfrm>
        </p:spPr>
        <p:txBody>
          <a:bodyPr/>
          <a:lstStyle/>
          <a:p>
            <a:r>
              <a:rPr lang="en-GB"/>
              <a:t>Include Relationship</a:t>
            </a:r>
          </a:p>
          <a:p>
            <a:pPr lvl="1"/>
            <a:r>
              <a:rPr lang="en-GB"/>
              <a:t>Represents the inclusion of the functionality of one use case within another </a:t>
            </a:r>
          </a:p>
          <a:p>
            <a:pPr lvl="1"/>
            <a:r>
              <a:rPr lang="en-GB"/>
              <a:t>Arrow is drawn from the base use case to the used use case</a:t>
            </a:r>
          </a:p>
          <a:p>
            <a:pPr lvl="1"/>
            <a:r>
              <a:rPr lang="en-GB"/>
              <a:t>Write &lt;&lt; include &gt;&gt; above arrowhead line</a:t>
            </a:r>
          </a:p>
        </p:txBody>
      </p:sp>
      <p:sp>
        <p:nvSpPr>
          <p:cNvPr id="2" name="Date Placeholder 1"/>
          <p:cNvSpPr>
            <a:spLocks noGrp="1"/>
          </p:cNvSpPr>
          <p:nvPr>
            <p:ph type="dt" sz="half" idx="10"/>
          </p:nvPr>
        </p:nvSpPr>
        <p:spPr/>
        <p:txBody>
          <a:bodyPr/>
          <a:lstStyle/>
          <a:p>
            <a:fld id="{7E08F913-642B-453E-BC51-D7766F77BDE4}"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51</a:t>
            </a:fld>
            <a:endParaRPr lang="en-US"/>
          </a:p>
        </p:txBody>
      </p:sp>
    </p:spTree>
    <p:extLst>
      <p:ext uri="{BB962C8B-B14F-4D97-AF65-F5344CB8AC3E}">
        <p14:creationId xmlns:p14="http://schemas.microsoft.com/office/powerpoint/2010/main" val="980072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p:txBody>
          <a:bodyPr/>
          <a:lstStyle/>
          <a:p>
            <a:r>
              <a:rPr lang="en-US" sz="2550"/>
              <a:t>Use Case Diagram</a:t>
            </a:r>
            <a:endParaRPr lang="en-GB" sz="2550"/>
          </a:p>
        </p:txBody>
      </p:sp>
      <p:sp>
        <p:nvSpPr>
          <p:cNvPr id="660483" name="Rectangle 3"/>
          <p:cNvSpPr>
            <a:spLocks noGrp="1" noChangeArrowheads="1"/>
          </p:cNvSpPr>
          <p:nvPr>
            <p:ph idx="1"/>
          </p:nvPr>
        </p:nvSpPr>
        <p:spPr/>
        <p:txBody>
          <a:bodyPr/>
          <a:lstStyle/>
          <a:p>
            <a:r>
              <a:rPr lang="en-GB"/>
              <a:t>Extend relationship</a:t>
            </a:r>
          </a:p>
          <a:p>
            <a:pPr lvl="1"/>
            <a:r>
              <a:rPr lang="en-GB"/>
              <a:t>Represents the extension of the use case to include optional functionality </a:t>
            </a:r>
          </a:p>
          <a:p>
            <a:pPr lvl="1"/>
            <a:r>
              <a:rPr lang="en-GB"/>
              <a:t>Arrow is drawn from the extension use case to the base use case</a:t>
            </a:r>
          </a:p>
          <a:p>
            <a:pPr lvl="1"/>
            <a:r>
              <a:rPr lang="en-GB"/>
              <a:t>Write &lt;&lt; extend &gt;&gt; above arrowhead line</a:t>
            </a:r>
          </a:p>
        </p:txBody>
      </p:sp>
      <p:sp>
        <p:nvSpPr>
          <p:cNvPr id="2" name="Date Placeholder 1"/>
          <p:cNvSpPr>
            <a:spLocks noGrp="1"/>
          </p:cNvSpPr>
          <p:nvPr>
            <p:ph type="dt" sz="half" idx="10"/>
          </p:nvPr>
        </p:nvSpPr>
        <p:spPr/>
        <p:txBody>
          <a:bodyPr/>
          <a:lstStyle/>
          <a:p>
            <a:fld id="{9A30144A-F776-41CB-876E-DA2367D51A81}"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52</a:t>
            </a:fld>
            <a:endParaRPr lang="en-US"/>
          </a:p>
        </p:txBody>
      </p:sp>
    </p:spTree>
    <p:extLst>
      <p:ext uri="{BB962C8B-B14F-4D97-AF65-F5344CB8AC3E}">
        <p14:creationId xmlns:p14="http://schemas.microsoft.com/office/powerpoint/2010/main" val="33999559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a:xfrm>
            <a:off x="1645156" y="1086701"/>
            <a:ext cx="5853691" cy="614256"/>
          </a:xfrm>
        </p:spPr>
        <p:txBody>
          <a:bodyPr/>
          <a:lstStyle/>
          <a:p>
            <a:r>
              <a:rPr lang="en-GB"/>
              <a:t>Example of Relationships</a:t>
            </a:r>
            <a:endParaRPr lang="en-US"/>
          </a:p>
        </p:txBody>
      </p:sp>
      <p:sp>
        <p:nvSpPr>
          <p:cNvPr id="2" name="Date Placeholder 1"/>
          <p:cNvSpPr>
            <a:spLocks noGrp="1"/>
          </p:cNvSpPr>
          <p:nvPr>
            <p:ph type="dt" sz="half" idx="10"/>
          </p:nvPr>
        </p:nvSpPr>
        <p:spPr/>
        <p:txBody>
          <a:bodyPr/>
          <a:lstStyle/>
          <a:p>
            <a:fld id="{0EC2B52C-B6A2-4F2D-B293-E3CD680CA74E}" type="datetime1">
              <a:rPr lang="en-US" smtClean="0"/>
              <a:t>1/11/2022</a:t>
            </a:fld>
            <a:endParaRPr lang="en-US"/>
          </a:p>
        </p:txBody>
      </p:sp>
      <p:sp>
        <p:nvSpPr>
          <p:cNvPr id="4" name="Slide Number Placeholder 3"/>
          <p:cNvSpPr>
            <a:spLocks noGrp="1"/>
          </p:cNvSpPr>
          <p:nvPr>
            <p:ph type="sldNum" sz="quarter" idx="12"/>
          </p:nvPr>
        </p:nvSpPr>
        <p:spPr/>
        <p:txBody>
          <a:bodyPr/>
          <a:lstStyle/>
          <a:p>
            <a:fld id="{83B8AEBA-7F7F-45A1-BC00-FE02B39EFECF}" type="slidenum">
              <a:rPr lang="en-US" smtClean="0"/>
              <a:t>53</a:t>
            </a:fld>
            <a:endParaRPr lang="en-US"/>
          </a:p>
        </p:txBody>
      </p:sp>
      <p:pic>
        <p:nvPicPr>
          <p:cNvPr id="662531" name="Picture 3" descr="06-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2093698"/>
            <a:ext cx="6286500" cy="396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6985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normAutofit/>
          </a:bodyPr>
          <a:lstStyle/>
          <a:p>
            <a:pPr eaLnBrk="1" hangingPunct="1"/>
            <a:r>
              <a:rPr lang="en-US" dirty="0">
                <a:latin typeface="Times" pitchFamily="18" charset="0"/>
                <a:cs typeface="Times" pitchFamily="18" charset="0"/>
              </a:rPr>
              <a:t>Use Cases Identification Techniques</a:t>
            </a:r>
          </a:p>
        </p:txBody>
      </p:sp>
      <p:sp>
        <p:nvSpPr>
          <p:cNvPr id="8196" name="Rectangle 3"/>
          <p:cNvSpPr>
            <a:spLocks noGrp="1" noChangeArrowheads="1"/>
          </p:cNvSpPr>
          <p:nvPr>
            <p:ph idx="1"/>
          </p:nvPr>
        </p:nvSpPr>
        <p:spPr>
          <a:xfrm>
            <a:off x="1485900" y="2057401"/>
            <a:ext cx="6172200" cy="3398044"/>
          </a:xfrm>
        </p:spPr>
        <p:txBody>
          <a:bodyPr/>
          <a:lstStyle/>
          <a:p>
            <a:pPr eaLnBrk="1" hangingPunct="1">
              <a:lnSpc>
                <a:spcPct val="90000"/>
              </a:lnSpc>
            </a:pPr>
            <a:r>
              <a:rPr lang="en-GB" sz="2100" dirty="0">
                <a:latin typeface="Times" pitchFamily="18" charset="0"/>
                <a:cs typeface="Times" pitchFamily="18" charset="0"/>
              </a:rPr>
              <a:t>Three techniques for Identifying use cases</a:t>
            </a:r>
          </a:p>
          <a:p>
            <a:pPr lvl="1" eaLnBrk="1" hangingPunct="1">
              <a:lnSpc>
                <a:spcPct val="90000"/>
              </a:lnSpc>
            </a:pPr>
            <a:r>
              <a:rPr lang="en-GB" sz="1800" dirty="0">
                <a:latin typeface="Times" pitchFamily="18" charset="0"/>
                <a:cs typeface="Times" pitchFamily="18" charset="0"/>
              </a:rPr>
              <a:t>User goal technique</a:t>
            </a:r>
          </a:p>
          <a:p>
            <a:pPr lvl="1" eaLnBrk="1" hangingPunct="1">
              <a:lnSpc>
                <a:spcPct val="90000"/>
              </a:lnSpc>
            </a:pPr>
            <a:r>
              <a:rPr lang="en-GB" sz="1800" dirty="0">
                <a:latin typeface="Times" pitchFamily="18" charset="0"/>
                <a:cs typeface="Times" pitchFamily="18" charset="0"/>
              </a:rPr>
              <a:t>Event decomposition technique</a:t>
            </a:r>
          </a:p>
          <a:p>
            <a:pPr lvl="1" eaLnBrk="1" hangingPunct="1">
              <a:lnSpc>
                <a:spcPct val="90000"/>
              </a:lnSpc>
            </a:pPr>
            <a:r>
              <a:rPr lang="en-GB" sz="1800" dirty="0">
                <a:latin typeface="Times" pitchFamily="18" charset="0"/>
                <a:cs typeface="Times" pitchFamily="18" charset="0"/>
              </a:rPr>
              <a:t>CRUD</a:t>
            </a:r>
          </a:p>
          <a:p>
            <a:pPr eaLnBrk="1" hangingPunct="1">
              <a:lnSpc>
                <a:spcPct val="90000"/>
              </a:lnSpc>
            </a:pPr>
            <a:r>
              <a:rPr lang="en-GB" sz="2100" dirty="0">
                <a:latin typeface="Times" pitchFamily="18" charset="0"/>
                <a:cs typeface="Times" pitchFamily="18" charset="0"/>
              </a:rPr>
              <a:t>Name each use case using </a:t>
            </a:r>
            <a:r>
              <a:rPr lang="en-GB" sz="2100" i="1" dirty="0">
                <a:latin typeface="Times" pitchFamily="18" charset="0"/>
                <a:cs typeface="Times" pitchFamily="18" charset="0"/>
              </a:rPr>
              <a:t>Verb-Noun</a:t>
            </a:r>
          </a:p>
          <a:p>
            <a:pPr eaLnBrk="1" hangingPunct="1">
              <a:lnSpc>
                <a:spcPct val="90000"/>
              </a:lnSpc>
            </a:pPr>
            <a:endParaRPr lang="en-GB" sz="2100" dirty="0">
              <a:latin typeface="Times" pitchFamily="18" charset="0"/>
              <a:cs typeface="Times" pitchFamily="18" charset="0"/>
            </a:endParaRPr>
          </a:p>
        </p:txBody>
      </p:sp>
      <p:sp>
        <p:nvSpPr>
          <p:cNvPr id="2" name="Date Placeholder 1"/>
          <p:cNvSpPr>
            <a:spLocks noGrp="1"/>
          </p:cNvSpPr>
          <p:nvPr>
            <p:ph type="dt" sz="half" idx="10"/>
          </p:nvPr>
        </p:nvSpPr>
        <p:spPr/>
        <p:txBody>
          <a:bodyPr/>
          <a:lstStyle/>
          <a:p>
            <a:fld id="{B39309E4-CA1D-4A63-BCF5-9B2C1BA59F77}" type="datetime1">
              <a:rPr lang="en-US" smtClean="0"/>
              <a:t>1/11/2022</a:t>
            </a:fld>
            <a:endParaRPr lang="en-US"/>
          </a:p>
        </p:txBody>
      </p:sp>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557213" indent="-214313" eaLnBrk="0" hangingPunct="0">
              <a:defRPr>
                <a:solidFill>
                  <a:schemeClr val="tx1"/>
                </a:solidFill>
                <a:latin typeface="Arial" charset="0"/>
                <a:cs typeface="Arial" charset="0"/>
              </a:defRPr>
            </a:lvl2pPr>
            <a:lvl3pPr marL="857250" indent="-171450" eaLnBrk="0" hangingPunct="0">
              <a:defRPr>
                <a:solidFill>
                  <a:schemeClr val="tx1"/>
                </a:solidFill>
                <a:latin typeface="Arial" charset="0"/>
                <a:cs typeface="Arial" charset="0"/>
              </a:defRPr>
            </a:lvl3pPr>
            <a:lvl4pPr marL="1200150" indent="-171450" eaLnBrk="0" hangingPunct="0">
              <a:defRPr>
                <a:solidFill>
                  <a:schemeClr val="tx1"/>
                </a:solidFill>
                <a:latin typeface="Arial" charset="0"/>
                <a:cs typeface="Arial" charset="0"/>
              </a:defRPr>
            </a:lvl4pPr>
            <a:lvl5pPr marL="1543050" indent="-171450" eaLnBrk="0" hangingPunct="0">
              <a:defRPr>
                <a:solidFill>
                  <a:schemeClr val="tx1"/>
                </a:solidFill>
                <a:latin typeface="Arial" charset="0"/>
                <a:cs typeface="Arial" charset="0"/>
              </a:defRPr>
            </a:lvl5pPr>
            <a:lvl6pPr marL="1885950" indent="-171450" eaLnBrk="0" fontAlgn="base" hangingPunct="0">
              <a:spcBef>
                <a:spcPct val="0"/>
              </a:spcBef>
              <a:spcAft>
                <a:spcPct val="0"/>
              </a:spcAft>
              <a:defRPr>
                <a:solidFill>
                  <a:schemeClr val="tx1"/>
                </a:solidFill>
                <a:latin typeface="Arial" charset="0"/>
                <a:cs typeface="Arial" charset="0"/>
              </a:defRPr>
            </a:lvl6pPr>
            <a:lvl7pPr marL="2228850" indent="-171450" eaLnBrk="0" fontAlgn="base" hangingPunct="0">
              <a:spcBef>
                <a:spcPct val="0"/>
              </a:spcBef>
              <a:spcAft>
                <a:spcPct val="0"/>
              </a:spcAft>
              <a:defRPr>
                <a:solidFill>
                  <a:schemeClr val="tx1"/>
                </a:solidFill>
                <a:latin typeface="Arial" charset="0"/>
                <a:cs typeface="Arial" charset="0"/>
              </a:defRPr>
            </a:lvl7pPr>
            <a:lvl8pPr marL="2571750" indent="-171450" eaLnBrk="0" fontAlgn="base" hangingPunct="0">
              <a:spcBef>
                <a:spcPct val="0"/>
              </a:spcBef>
              <a:spcAft>
                <a:spcPct val="0"/>
              </a:spcAft>
              <a:defRPr>
                <a:solidFill>
                  <a:schemeClr val="tx1"/>
                </a:solidFill>
                <a:latin typeface="Arial" charset="0"/>
                <a:cs typeface="Arial" charset="0"/>
              </a:defRPr>
            </a:lvl8pPr>
            <a:lvl9pPr marL="2914650" indent="-171450" eaLnBrk="0" fontAlgn="base" hangingPunct="0">
              <a:spcBef>
                <a:spcPct val="0"/>
              </a:spcBef>
              <a:spcAft>
                <a:spcPct val="0"/>
              </a:spcAft>
              <a:defRPr>
                <a:solidFill>
                  <a:schemeClr val="tx1"/>
                </a:solidFill>
                <a:latin typeface="Arial" charset="0"/>
                <a:cs typeface="Arial" charset="0"/>
              </a:defRPr>
            </a:lvl9pPr>
          </a:lstStyle>
          <a:p>
            <a:pPr eaLnBrk="1" hangingPunct="1"/>
            <a:fld id="{61637311-E1E6-4F57-B779-0F047D50701E}" type="slidenum">
              <a:rPr lang="en-US" altLang="en-US" smtClean="0">
                <a:latin typeface="Times" pitchFamily="18" charset="0"/>
                <a:cs typeface="Times" pitchFamily="18" charset="0"/>
              </a:rPr>
              <a:pPr eaLnBrk="1" hangingPunct="1"/>
              <a:t>54</a:t>
            </a:fld>
            <a:endParaRPr lang="en-US" altLang="en-US">
              <a:latin typeface="Times" pitchFamily="18" charset="0"/>
              <a:cs typeface="Times" pitchFamily="18" charset="0"/>
            </a:endParaRPr>
          </a:p>
        </p:txBody>
      </p:sp>
    </p:spTree>
    <p:extLst>
      <p:ext uri="{BB962C8B-B14F-4D97-AF65-F5344CB8AC3E}">
        <p14:creationId xmlns:p14="http://schemas.microsoft.com/office/powerpoint/2010/main" val="28248507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dirty="0">
                <a:latin typeface="Times" pitchFamily="18" charset="0"/>
                <a:cs typeface="Times" pitchFamily="18" charset="0"/>
              </a:rPr>
              <a:t>1. User Goal Technique</a:t>
            </a:r>
          </a:p>
        </p:txBody>
      </p:sp>
      <p:sp>
        <p:nvSpPr>
          <p:cNvPr id="9220" name="Rectangle 3"/>
          <p:cNvSpPr>
            <a:spLocks noGrp="1" noChangeArrowheads="1"/>
          </p:cNvSpPr>
          <p:nvPr>
            <p:ph idx="1"/>
          </p:nvPr>
        </p:nvSpPr>
        <p:spPr>
          <a:xfrm>
            <a:off x="1485900" y="2057401"/>
            <a:ext cx="6172200" cy="3398044"/>
          </a:xfrm>
        </p:spPr>
        <p:txBody>
          <a:bodyPr/>
          <a:lstStyle/>
          <a:p>
            <a:pPr algn="just" eaLnBrk="1" hangingPunct="1">
              <a:lnSpc>
                <a:spcPct val="80000"/>
              </a:lnSpc>
            </a:pPr>
            <a:r>
              <a:rPr lang="en-US" sz="2100" dirty="0">
                <a:latin typeface="Times" pitchFamily="18" charset="0"/>
                <a:cs typeface="Times" pitchFamily="18" charset="0"/>
              </a:rPr>
              <a:t>This technique is the most common in industry</a:t>
            </a:r>
          </a:p>
          <a:p>
            <a:pPr algn="just" eaLnBrk="1" hangingPunct="1">
              <a:lnSpc>
                <a:spcPct val="80000"/>
              </a:lnSpc>
            </a:pPr>
            <a:r>
              <a:rPr lang="en-US" sz="2100" dirty="0">
                <a:latin typeface="Times" pitchFamily="18" charset="0"/>
                <a:cs typeface="Times" pitchFamily="18" charset="0"/>
              </a:rPr>
              <a:t>Simple and effective</a:t>
            </a:r>
          </a:p>
          <a:p>
            <a:pPr algn="just" eaLnBrk="1" hangingPunct="1">
              <a:lnSpc>
                <a:spcPct val="80000"/>
              </a:lnSpc>
            </a:pPr>
            <a:r>
              <a:rPr lang="en-US" sz="2100" dirty="0">
                <a:latin typeface="Times" pitchFamily="18" charset="0"/>
                <a:cs typeface="Times" pitchFamily="18" charset="0"/>
              </a:rPr>
              <a:t>Identify all of the potential categories of users of the system</a:t>
            </a:r>
          </a:p>
          <a:p>
            <a:pPr algn="just" eaLnBrk="1" hangingPunct="1">
              <a:lnSpc>
                <a:spcPct val="80000"/>
              </a:lnSpc>
            </a:pPr>
            <a:r>
              <a:rPr lang="en-US" sz="2100" dirty="0">
                <a:latin typeface="Times" pitchFamily="18" charset="0"/>
                <a:cs typeface="Times" pitchFamily="18" charset="0"/>
              </a:rPr>
              <a:t>Interview and ask them to describe the tasks the system can help them with </a:t>
            </a:r>
          </a:p>
          <a:p>
            <a:pPr lvl="1" algn="just">
              <a:lnSpc>
                <a:spcPct val="80000"/>
              </a:lnSpc>
            </a:pPr>
            <a:r>
              <a:rPr lang="en-US" sz="1800" dirty="0" err="1">
                <a:latin typeface="Times" pitchFamily="18" charset="0"/>
                <a:cs typeface="Times" pitchFamily="18" charset="0"/>
              </a:rPr>
              <a:t>E.g</a:t>
            </a:r>
            <a:r>
              <a:rPr lang="en-US" sz="1800" dirty="0">
                <a:latin typeface="Times" pitchFamily="18" charset="0"/>
                <a:cs typeface="Times" pitchFamily="18" charset="0"/>
              </a:rPr>
              <a:t>, “I need to </a:t>
            </a:r>
            <a:r>
              <a:rPr lang="en-US" sz="1800" i="1" dirty="0">
                <a:latin typeface="Times" pitchFamily="18" charset="0"/>
                <a:cs typeface="Times" pitchFamily="18" charset="0"/>
              </a:rPr>
              <a:t>Ship items</a:t>
            </a:r>
            <a:r>
              <a:rPr lang="en-US" sz="1800" dirty="0">
                <a:latin typeface="Times" pitchFamily="18" charset="0"/>
                <a:cs typeface="Times" pitchFamily="18" charset="0"/>
              </a:rPr>
              <a:t>, </a:t>
            </a:r>
            <a:r>
              <a:rPr lang="en-US" sz="1800" i="1" dirty="0">
                <a:latin typeface="Times" pitchFamily="18" charset="0"/>
                <a:cs typeface="Times" pitchFamily="18" charset="0"/>
              </a:rPr>
              <a:t>Track a shipment</a:t>
            </a:r>
            <a:r>
              <a:rPr lang="en-US" sz="1800" dirty="0">
                <a:latin typeface="Times" pitchFamily="18" charset="0"/>
                <a:cs typeface="Times" pitchFamily="18" charset="0"/>
              </a:rPr>
              <a:t>, </a:t>
            </a:r>
            <a:r>
              <a:rPr lang="en-US" sz="1800" i="1" dirty="0">
                <a:latin typeface="Times" pitchFamily="18" charset="0"/>
                <a:cs typeface="Times" pitchFamily="18" charset="0"/>
              </a:rPr>
              <a:t>Create a return</a:t>
            </a:r>
            <a:r>
              <a:rPr lang="en-US" sz="1800" dirty="0">
                <a:latin typeface="Times" pitchFamily="18" charset="0"/>
                <a:cs typeface="Times" pitchFamily="18" charset="0"/>
              </a:rPr>
              <a:t>” </a:t>
            </a:r>
          </a:p>
          <a:p>
            <a:pPr algn="just" eaLnBrk="1" hangingPunct="1">
              <a:lnSpc>
                <a:spcPct val="80000"/>
              </a:lnSpc>
            </a:pPr>
            <a:endParaRPr lang="en-GB" sz="2100" dirty="0">
              <a:latin typeface="Times" pitchFamily="18" charset="0"/>
              <a:cs typeface="Times" pitchFamily="18" charset="0"/>
            </a:endParaRPr>
          </a:p>
        </p:txBody>
      </p:sp>
      <p:sp>
        <p:nvSpPr>
          <p:cNvPr id="2" name="Date Placeholder 1"/>
          <p:cNvSpPr>
            <a:spLocks noGrp="1"/>
          </p:cNvSpPr>
          <p:nvPr>
            <p:ph type="dt" sz="half" idx="10"/>
          </p:nvPr>
        </p:nvSpPr>
        <p:spPr/>
        <p:txBody>
          <a:bodyPr/>
          <a:lstStyle/>
          <a:p>
            <a:fld id="{4E587BCD-E9F9-475C-85B9-8D52D79A7091}" type="datetime1">
              <a:rPr lang="en-US" smtClean="0"/>
              <a:t>1/11/2022</a:t>
            </a:fld>
            <a:endParaRPr lang="en-US"/>
          </a:p>
        </p:txBody>
      </p:sp>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557213" indent="-214313" eaLnBrk="0" hangingPunct="0">
              <a:defRPr>
                <a:solidFill>
                  <a:schemeClr val="tx1"/>
                </a:solidFill>
                <a:latin typeface="Arial" charset="0"/>
                <a:cs typeface="Arial" charset="0"/>
              </a:defRPr>
            </a:lvl2pPr>
            <a:lvl3pPr marL="857250" indent="-171450" eaLnBrk="0" hangingPunct="0">
              <a:defRPr>
                <a:solidFill>
                  <a:schemeClr val="tx1"/>
                </a:solidFill>
                <a:latin typeface="Arial" charset="0"/>
                <a:cs typeface="Arial" charset="0"/>
              </a:defRPr>
            </a:lvl3pPr>
            <a:lvl4pPr marL="1200150" indent="-171450" eaLnBrk="0" hangingPunct="0">
              <a:defRPr>
                <a:solidFill>
                  <a:schemeClr val="tx1"/>
                </a:solidFill>
                <a:latin typeface="Arial" charset="0"/>
                <a:cs typeface="Arial" charset="0"/>
              </a:defRPr>
            </a:lvl4pPr>
            <a:lvl5pPr marL="1543050" indent="-171450" eaLnBrk="0" hangingPunct="0">
              <a:defRPr>
                <a:solidFill>
                  <a:schemeClr val="tx1"/>
                </a:solidFill>
                <a:latin typeface="Arial" charset="0"/>
                <a:cs typeface="Arial" charset="0"/>
              </a:defRPr>
            </a:lvl5pPr>
            <a:lvl6pPr marL="1885950" indent="-171450" eaLnBrk="0" fontAlgn="base" hangingPunct="0">
              <a:spcBef>
                <a:spcPct val="0"/>
              </a:spcBef>
              <a:spcAft>
                <a:spcPct val="0"/>
              </a:spcAft>
              <a:defRPr>
                <a:solidFill>
                  <a:schemeClr val="tx1"/>
                </a:solidFill>
                <a:latin typeface="Arial" charset="0"/>
                <a:cs typeface="Arial" charset="0"/>
              </a:defRPr>
            </a:lvl6pPr>
            <a:lvl7pPr marL="2228850" indent="-171450" eaLnBrk="0" fontAlgn="base" hangingPunct="0">
              <a:spcBef>
                <a:spcPct val="0"/>
              </a:spcBef>
              <a:spcAft>
                <a:spcPct val="0"/>
              </a:spcAft>
              <a:defRPr>
                <a:solidFill>
                  <a:schemeClr val="tx1"/>
                </a:solidFill>
                <a:latin typeface="Arial" charset="0"/>
                <a:cs typeface="Arial" charset="0"/>
              </a:defRPr>
            </a:lvl7pPr>
            <a:lvl8pPr marL="2571750" indent="-171450" eaLnBrk="0" fontAlgn="base" hangingPunct="0">
              <a:spcBef>
                <a:spcPct val="0"/>
              </a:spcBef>
              <a:spcAft>
                <a:spcPct val="0"/>
              </a:spcAft>
              <a:defRPr>
                <a:solidFill>
                  <a:schemeClr val="tx1"/>
                </a:solidFill>
                <a:latin typeface="Arial" charset="0"/>
                <a:cs typeface="Arial" charset="0"/>
              </a:defRPr>
            </a:lvl8pPr>
            <a:lvl9pPr marL="2914650" indent="-171450" eaLnBrk="0" fontAlgn="base" hangingPunct="0">
              <a:spcBef>
                <a:spcPct val="0"/>
              </a:spcBef>
              <a:spcAft>
                <a:spcPct val="0"/>
              </a:spcAft>
              <a:defRPr>
                <a:solidFill>
                  <a:schemeClr val="tx1"/>
                </a:solidFill>
                <a:latin typeface="Arial" charset="0"/>
                <a:cs typeface="Arial" charset="0"/>
              </a:defRPr>
            </a:lvl9pPr>
          </a:lstStyle>
          <a:p>
            <a:pPr eaLnBrk="1" hangingPunct="1"/>
            <a:fld id="{E1FF9911-4132-4A17-997D-806F7E815905}" type="slidenum">
              <a:rPr lang="en-US" altLang="en-US" smtClean="0">
                <a:latin typeface="Times" pitchFamily="18" charset="0"/>
                <a:cs typeface="Times" pitchFamily="18" charset="0"/>
              </a:rPr>
              <a:pPr eaLnBrk="1" hangingPunct="1"/>
              <a:t>55</a:t>
            </a:fld>
            <a:endParaRPr lang="en-US" altLang="en-US">
              <a:latin typeface="Times" pitchFamily="18" charset="0"/>
              <a:cs typeface="Times" pitchFamily="18" charset="0"/>
            </a:endParaRPr>
          </a:p>
        </p:txBody>
      </p:sp>
    </p:spTree>
    <p:extLst>
      <p:ext uri="{BB962C8B-B14F-4D97-AF65-F5344CB8AC3E}">
        <p14:creationId xmlns:p14="http://schemas.microsoft.com/office/powerpoint/2010/main" val="42245242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485900" y="1143000"/>
            <a:ext cx="5657850" cy="777479"/>
          </a:xfrm>
        </p:spPr>
        <p:txBody>
          <a:bodyPr/>
          <a:lstStyle/>
          <a:p>
            <a:pPr eaLnBrk="1" hangingPunct="1"/>
            <a:r>
              <a:rPr lang="en-US" sz="2625" dirty="0">
                <a:latin typeface="Times" pitchFamily="18" charset="0"/>
                <a:cs typeface="Times" pitchFamily="18" charset="0"/>
              </a:rPr>
              <a:t>1. User Goal Technique</a:t>
            </a:r>
            <a:br>
              <a:rPr lang="en-US" sz="2625" dirty="0">
                <a:latin typeface="Times" pitchFamily="18" charset="0"/>
                <a:cs typeface="Times" pitchFamily="18" charset="0"/>
              </a:rPr>
            </a:br>
            <a:r>
              <a:rPr lang="en-US" sz="1800" dirty="0">
                <a:latin typeface="Times" pitchFamily="18" charset="0"/>
                <a:cs typeface="Times" pitchFamily="18" charset="0"/>
              </a:rPr>
              <a:t>Example</a:t>
            </a:r>
          </a:p>
        </p:txBody>
      </p:sp>
      <p:pic>
        <p:nvPicPr>
          <p:cNvPr id="10244"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85900" y="2343151"/>
            <a:ext cx="6172200" cy="2351485"/>
          </a:xfrm>
          <a:noFill/>
        </p:spPr>
      </p:pic>
      <p:sp>
        <p:nvSpPr>
          <p:cNvPr id="2" name="Date Placeholder 1"/>
          <p:cNvSpPr>
            <a:spLocks noGrp="1"/>
          </p:cNvSpPr>
          <p:nvPr>
            <p:ph type="dt" sz="half" idx="10"/>
          </p:nvPr>
        </p:nvSpPr>
        <p:spPr/>
        <p:txBody>
          <a:bodyPr/>
          <a:lstStyle/>
          <a:p>
            <a:fld id="{4698C060-8529-4A64-91E7-406EBD9F495A}" type="datetime1">
              <a:rPr lang="en-US" smtClean="0"/>
              <a:t>1/11/2022</a:t>
            </a:fld>
            <a:endParaRPr lang="en-US"/>
          </a:p>
        </p:txBody>
      </p:sp>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557213" indent="-214313" eaLnBrk="0" hangingPunct="0">
              <a:defRPr>
                <a:solidFill>
                  <a:schemeClr val="tx1"/>
                </a:solidFill>
                <a:latin typeface="Arial" charset="0"/>
                <a:cs typeface="Arial" charset="0"/>
              </a:defRPr>
            </a:lvl2pPr>
            <a:lvl3pPr marL="857250" indent="-171450" eaLnBrk="0" hangingPunct="0">
              <a:defRPr>
                <a:solidFill>
                  <a:schemeClr val="tx1"/>
                </a:solidFill>
                <a:latin typeface="Arial" charset="0"/>
                <a:cs typeface="Arial" charset="0"/>
              </a:defRPr>
            </a:lvl3pPr>
            <a:lvl4pPr marL="1200150" indent="-171450" eaLnBrk="0" hangingPunct="0">
              <a:defRPr>
                <a:solidFill>
                  <a:schemeClr val="tx1"/>
                </a:solidFill>
                <a:latin typeface="Arial" charset="0"/>
                <a:cs typeface="Arial" charset="0"/>
              </a:defRPr>
            </a:lvl4pPr>
            <a:lvl5pPr marL="1543050" indent="-171450" eaLnBrk="0" hangingPunct="0">
              <a:defRPr>
                <a:solidFill>
                  <a:schemeClr val="tx1"/>
                </a:solidFill>
                <a:latin typeface="Arial" charset="0"/>
                <a:cs typeface="Arial" charset="0"/>
              </a:defRPr>
            </a:lvl5pPr>
            <a:lvl6pPr marL="1885950" indent="-171450" eaLnBrk="0" fontAlgn="base" hangingPunct="0">
              <a:spcBef>
                <a:spcPct val="0"/>
              </a:spcBef>
              <a:spcAft>
                <a:spcPct val="0"/>
              </a:spcAft>
              <a:defRPr>
                <a:solidFill>
                  <a:schemeClr val="tx1"/>
                </a:solidFill>
                <a:latin typeface="Arial" charset="0"/>
                <a:cs typeface="Arial" charset="0"/>
              </a:defRPr>
            </a:lvl6pPr>
            <a:lvl7pPr marL="2228850" indent="-171450" eaLnBrk="0" fontAlgn="base" hangingPunct="0">
              <a:spcBef>
                <a:spcPct val="0"/>
              </a:spcBef>
              <a:spcAft>
                <a:spcPct val="0"/>
              </a:spcAft>
              <a:defRPr>
                <a:solidFill>
                  <a:schemeClr val="tx1"/>
                </a:solidFill>
                <a:latin typeface="Arial" charset="0"/>
                <a:cs typeface="Arial" charset="0"/>
              </a:defRPr>
            </a:lvl7pPr>
            <a:lvl8pPr marL="2571750" indent="-171450" eaLnBrk="0" fontAlgn="base" hangingPunct="0">
              <a:spcBef>
                <a:spcPct val="0"/>
              </a:spcBef>
              <a:spcAft>
                <a:spcPct val="0"/>
              </a:spcAft>
              <a:defRPr>
                <a:solidFill>
                  <a:schemeClr val="tx1"/>
                </a:solidFill>
                <a:latin typeface="Arial" charset="0"/>
                <a:cs typeface="Arial" charset="0"/>
              </a:defRPr>
            </a:lvl8pPr>
            <a:lvl9pPr marL="2914650" indent="-171450" eaLnBrk="0" fontAlgn="base" hangingPunct="0">
              <a:spcBef>
                <a:spcPct val="0"/>
              </a:spcBef>
              <a:spcAft>
                <a:spcPct val="0"/>
              </a:spcAft>
              <a:defRPr>
                <a:solidFill>
                  <a:schemeClr val="tx1"/>
                </a:solidFill>
                <a:latin typeface="Arial" charset="0"/>
                <a:cs typeface="Arial" charset="0"/>
              </a:defRPr>
            </a:lvl9pPr>
          </a:lstStyle>
          <a:p>
            <a:pPr eaLnBrk="1" hangingPunct="1"/>
            <a:fld id="{7113419E-5E74-4DCA-9B18-C581D00F66C2}" type="slidenum">
              <a:rPr lang="en-US" altLang="en-US" smtClean="0">
                <a:latin typeface="Times" pitchFamily="18" charset="0"/>
                <a:cs typeface="Times" pitchFamily="18" charset="0"/>
              </a:rPr>
              <a:pPr eaLnBrk="1" hangingPunct="1"/>
              <a:t>56</a:t>
            </a:fld>
            <a:endParaRPr lang="en-US" altLang="en-US">
              <a:latin typeface="Times" pitchFamily="18" charset="0"/>
              <a:cs typeface="Times" pitchFamily="18" charset="0"/>
            </a:endParaRPr>
          </a:p>
        </p:txBody>
      </p:sp>
    </p:spTree>
    <p:extLst>
      <p:ext uri="{BB962C8B-B14F-4D97-AF65-F5344CB8AC3E}">
        <p14:creationId xmlns:p14="http://schemas.microsoft.com/office/powerpoint/2010/main" val="13443667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a:bodyPr>
          <a:lstStyle/>
          <a:p>
            <a:pPr eaLnBrk="1" hangingPunct="1"/>
            <a:r>
              <a:rPr lang="en-US" dirty="0">
                <a:latin typeface="Times" pitchFamily="18" charset="0"/>
                <a:cs typeface="Times" pitchFamily="18" charset="0"/>
              </a:rPr>
              <a:t>1. User Goal Technique:</a:t>
            </a:r>
            <a:br>
              <a:rPr lang="en-US" dirty="0">
                <a:latin typeface="Times" pitchFamily="18" charset="0"/>
                <a:cs typeface="Times" pitchFamily="18" charset="0"/>
              </a:rPr>
            </a:br>
            <a:r>
              <a:rPr lang="en-US" dirty="0">
                <a:latin typeface="Times" pitchFamily="18" charset="0"/>
                <a:cs typeface="Times" pitchFamily="18" charset="0"/>
              </a:rPr>
              <a:t>Specific Steps</a:t>
            </a:r>
          </a:p>
        </p:txBody>
      </p:sp>
      <p:sp>
        <p:nvSpPr>
          <p:cNvPr id="11268" name="Rectangle 3"/>
          <p:cNvSpPr>
            <a:spLocks noGrp="1" noChangeArrowheads="1"/>
          </p:cNvSpPr>
          <p:nvPr>
            <p:ph idx="1"/>
          </p:nvPr>
        </p:nvSpPr>
        <p:spPr>
          <a:xfrm>
            <a:off x="1485900" y="2057401"/>
            <a:ext cx="6343650" cy="3398044"/>
          </a:xfrm>
        </p:spPr>
        <p:txBody>
          <a:bodyPr>
            <a:normAutofit lnSpcReduction="10000"/>
          </a:bodyPr>
          <a:lstStyle/>
          <a:p>
            <a:pPr marL="371475" indent="-371475" algn="just">
              <a:buFont typeface="Wingdings" pitchFamily="2" charset="2"/>
              <a:buAutoNum type="arabicPeriod"/>
            </a:pPr>
            <a:r>
              <a:rPr lang="en-US" sz="2100" b="1" dirty="0">
                <a:latin typeface="Times" pitchFamily="18" charset="0"/>
                <a:cs typeface="Times" pitchFamily="18" charset="0"/>
              </a:rPr>
              <a:t>Identify all the potential users </a:t>
            </a:r>
            <a:r>
              <a:rPr lang="en-US" sz="2100" dirty="0">
                <a:latin typeface="Times" pitchFamily="18" charset="0"/>
                <a:cs typeface="Times" pitchFamily="18" charset="0"/>
              </a:rPr>
              <a:t>for the new system</a:t>
            </a:r>
          </a:p>
          <a:p>
            <a:pPr marL="371475" indent="-371475" algn="just">
              <a:buFont typeface="Wingdings" pitchFamily="2" charset="2"/>
              <a:buAutoNum type="arabicPeriod"/>
            </a:pPr>
            <a:r>
              <a:rPr lang="en-US" sz="2100" b="1" dirty="0">
                <a:latin typeface="Times" pitchFamily="18" charset="0"/>
                <a:cs typeface="Times" pitchFamily="18" charset="0"/>
              </a:rPr>
              <a:t>Classify the potential users in terms of their functional role </a:t>
            </a:r>
            <a:r>
              <a:rPr lang="en-US" sz="2100" dirty="0">
                <a:latin typeface="Times" pitchFamily="18" charset="0"/>
                <a:cs typeface="Times" pitchFamily="18" charset="0"/>
              </a:rPr>
              <a:t>(e.g., shipping, marketing, sales)</a:t>
            </a:r>
          </a:p>
          <a:p>
            <a:pPr marL="371475" indent="-371475" algn="just">
              <a:buFont typeface="Wingdings" pitchFamily="2" charset="2"/>
              <a:buAutoNum type="arabicPeriod"/>
            </a:pPr>
            <a:r>
              <a:rPr lang="en-US" sz="2100" b="1" dirty="0">
                <a:latin typeface="Times" pitchFamily="18" charset="0"/>
                <a:cs typeface="Times" pitchFamily="18" charset="0"/>
              </a:rPr>
              <a:t>Further classify potential users by organizational leve</a:t>
            </a:r>
            <a:r>
              <a:rPr lang="en-US" sz="2100" dirty="0">
                <a:latin typeface="Times" pitchFamily="18" charset="0"/>
                <a:cs typeface="Times" pitchFamily="18" charset="0"/>
              </a:rPr>
              <a:t>l (e.g., operational, management, executive)</a:t>
            </a:r>
          </a:p>
          <a:p>
            <a:pPr marL="371475" indent="-371475" algn="just">
              <a:buFont typeface="Wingdings" pitchFamily="2" charset="2"/>
              <a:buAutoNum type="arabicPeriod"/>
            </a:pPr>
            <a:r>
              <a:rPr lang="en-US" sz="2100" b="1" dirty="0">
                <a:latin typeface="Times" pitchFamily="18" charset="0"/>
                <a:cs typeface="Times" pitchFamily="18" charset="0"/>
              </a:rPr>
              <a:t>For each type of user, interview them to find a list of specific goals </a:t>
            </a:r>
            <a:r>
              <a:rPr lang="en-US" sz="2100" dirty="0">
                <a:latin typeface="Times" pitchFamily="18" charset="0"/>
                <a:cs typeface="Times" pitchFamily="18" charset="0"/>
              </a:rPr>
              <a:t>they will have when using the new system (current goals and innovative functions to add value)</a:t>
            </a:r>
            <a:endParaRPr lang="en-GB" sz="2100" dirty="0">
              <a:latin typeface="Times" pitchFamily="18" charset="0"/>
              <a:cs typeface="Times" pitchFamily="18" charset="0"/>
            </a:endParaRPr>
          </a:p>
        </p:txBody>
      </p:sp>
      <p:sp>
        <p:nvSpPr>
          <p:cNvPr id="2" name="Date Placeholder 1"/>
          <p:cNvSpPr>
            <a:spLocks noGrp="1"/>
          </p:cNvSpPr>
          <p:nvPr>
            <p:ph type="dt" sz="half" idx="10"/>
          </p:nvPr>
        </p:nvSpPr>
        <p:spPr/>
        <p:txBody>
          <a:bodyPr/>
          <a:lstStyle/>
          <a:p>
            <a:fld id="{FF357FA0-3785-4AE6-B5A0-15DB2294A583}" type="datetime1">
              <a:rPr lang="en-US" smtClean="0"/>
              <a:t>1/11/2022</a:t>
            </a:fld>
            <a:endParaRPr lang="en-US"/>
          </a:p>
        </p:txBody>
      </p:sp>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557213" indent="-214313" eaLnBrk="0" hangingPunct="0">
              <a:defRPr>
                <a:solidFill>
                  <a:schemeClr val="tx1"/>
                </a:solidFill>
                <a:latin typeface="Arial" charset="0"/>
                <a:cs typeface="Arial" charset="0"/>
              </a:defRPr>
            </a:lvl2pPr>
            <a:lvl3pPr marL="857250" indent="-171450" eaLnBrk="0" hangingPunct="0">
              <a:defRPr>
                <a:solidFill>
                  <a:schemeClr val="tx1"/>
                </a:solidFill>
                <a:latin typeface="Arial" charset="0"/>
                <a:cs typeface="Arial" charset="0"/>
              </a:defRPr>
            </a:lvl3pPr>
            <a:lvl4pPr marL="1200150" indent="-171450" eaLnBrk="0" hangingPunct="0">
              <a:defRPr>
                <a:solidFill>
                  <a:schemeClr val="tx1"/>
                </a:solidFill>
                <a:latin typeface="Arial" charset="0"/>
                <a:cs typeface="Arial" charset="0"/>
              </a:defRPr>
            </a:lvl4pPr>
            <a:lvl5pPr marL="1543050" indent="-171450" eaLnBrk="0" hangingPunct="0">
              <a:defRPr>
                <a:solidFill>
                  <a:schemeClr val="tx1"/>
                </a:solidFill>
                <a:latin typeface="Arial" charset="0"/>
                <a:cs typeface="Arial" charset="0"/>
              </a:defRPr>
            </a:lvl5pPr>
            <a:lvl6pPr marL="1885950" indent="-171450" eaLnBrk="0" fontAlgn="base" hangingPunct="0">
              <a:spcBef>
                <a:spcPct val="0"/>
              </a:spcBef>
              <a:spcAft>
                <a:spcPct val="0"/>
              </a:spcAft>
              <a:defRPr>
                <a:solidFill>
                  <a:schemeClr val="tx1"/>
                </a:solidFill>
                <a:latin typeface="Arial" charset="0"/>
                <a:cs typeface="Arial" charset="0"/>
              </a:defRPr>
            </a:lvl6pPr>
            <a:lvl7pPr marL="2228850" indent="-171450" eaLnBrk="0" fontAlgn="base" hangingPunct="0">
              <a:spcBef>
                <a:spcPct val="0"/>
              </a:spcBef>
              <a:spcAft>
                <a:spcPct val="0"/>
              </a:spcAft>
              <a:defRPr>
                <a:solidFill>
                  <a:schemeClr val="tx1"/>
                </a:solidFill>
                <a:latin typeface="Arial" charset="0"/>
                <a:cs typeface="Arial" charset="0"/>
              </a:defRPr>
            </a:lvl7pPr>
            <a:lvl8pPr marL="2571750" indent="-171450" eaLnBrk="0" fontAlgn="base" hangingPunct="0">
              <a:spcBef>
                <a:spcPct val="0"/>
              </a:spcBef>
              <a:spcAft>
                <a:spcPct val="0"/>
              </a:spcAft>
              <a:defRPr>
                <a:solidFill>
                  <a:schemeClr val="tx1"/>
                </a:solidFill>
                <a:latin typeface="Arial" charset="0"/>
                <a:cs typeface="Arial" charset="0"/>
              </a:defRPr>
            </a:lvl8pPr>
            <a:lvl9pPr marL="2914650" indent="-171450" eaLnBrk="0" fontAlgn="base" hangingPunct="0">
              <a:spcBef>
                <a:spcPct val="0"/>
              </a:spcBef>
              <a:spcAft>
                <a:spcPct val="0"/>
              </a:spcAft>
              <a:defRPr>
                <a:solidFill>
                  <a:schemeClr val="tx1"/>
                </a:solidFill>
                <a:latin typeface="Arial" charset="0"/>
                <a:cs typeface="Arial" charset="0"/>
              </a:defRPr>
            </a:lvl9pPr>
          </a:lstStyle>
          <a:p>
            <a:pPr eaLnBrk="1" hangingPunct="1"/>
            <a:fld id="{D4189359-E7CB-47C5-AFFA-9CD4D7624D14}" type="slidenum">
              <a:rPr lang="en-US" altLang="en-US" smtClean="0">
                <a:latin typeface="Times" pitchFamily="18" charset="0"/>
                <a:cs typeface="Times" pitchFamily="18" charset="0"/>
              </a:rPr>
              <a:pPr eaLnBrk="1" hangingPunct="1"/>
              <a:t>57</a:t>
            </a:fld>
            <a:endParaRPr lang="en-US" altLang="en-US">
              <a:latin typeface="Times" pitchFamily="18" charset="0"/>
              <a:cs typeface="Times" pitchFamily="18" charset="0"/>
            </a:endParaRPr>
          </a:p>
        </p:txBody>
      </p:sp>
    </p:spTree>
    <p:extLst>
      <p:ext uri="{BB962C8B-B14F-4D97-AF65-F5344CB8AC3E}">
        <p14:creationId xmlns:p14="http://schemas.microsoft.com/office/powerpoint/2010/main" val="40425548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a:bodyPr>
          <a:lstStyle/>
          <a:p>
            <a:pPr eaLnBrk="1" hangingPunct="1"/>
            <a:r>
              <a:rPr lang="en-US" dirty="0">
                <a:latin typeface="Times" pitchFamily="18" charset="0"/>
                <a:cs typeface="Times" pitchFamily="18" charset="0"/>
              </a:rPr>
              <a:t>1. User Goal Technique</a:t>
            </a:r>
            <a:br>
              <a:rPr lang="en-US" dirty="0">
                <a:latin typeface="Times" pitchFamily="18" charset="0"/>
                <a:cs typeface="Times" pitchFamily="18" charset="0"/>
              </a:rPr>
            </a:br>
            <a:r>
              <a:rPr lang="en-US" dirty="0">
                <a:latin typeface="Times" pitchFamily="18" charset="0"/>
                <a:cs typeface="Times" pitchFamily="18" charset="0"/>
              </a:rPr>
              <a:t>Specific Steps </a:t>
            </a:r>
            <a:r>
              <a:rPr lang="en-US" sz="2400" dirty="0">
                <a:latin typeface="Times" pitchFamily="18" charset="0"/>
                <a:cs typeface="Times" pitchFamily="18" charset="0"/>
              </a:rPr>
              <a:t>…</a:t>
            </a:r>
          </a:p>
        </p:txBody>
      </p:sp>
      <p:sp>
        <p:nvSpPr>
          <p:cNvPr id="12292" name="Rectangle 3"/>
          <p:cNvSpPr>
            <a:spLocks noGrp="1" noChangeArrowheads="1"/>
          </p:cNvSpPr>
          <p:nvPr>
            <p:ph idx="1"/>
          </p:nvPr>
        </p:nvSpPr>
        <p:spPr>
          <a:xfrm>
            <a:off x="1485900" y="2057401"/>
            <a:ext cx="6172200" cy="3398044"/>
          </a:xfrm>
        </p:spPr>
        <p:txBody>
          <a:bodyPr/>
          <a:lstStyle/>
          <a:p>
            <a:pPr marL="428625" indent="-428625" algn="just">
              <a:buFont typeface="Wingdings" pitchFamily="2" charset="2"/>
              <a:buAutoNum type="arabicPeriod" startAt="5"/>
            </a:pPr>
            <a:r>
              <a:rPr lang="en-US" sz="2100" b="1" dirty="0">
                <a:latin typeface="Times" pitchFamily="18" charset="0"/>
                <a:cs typeface="Times" pitchFamily="18" charset="0"/>
              </a:rPr>
              <a:t>Create a list of preliminary use cases organized by type of user</a:t>
            </a:r>
          </a:p>
          <a:p>
            <a:pPr marL="428625" indent="-428625" algn="just">
              <a:buFont typeface="Wingdings" pitchFamily="2" charset="2"/>
              <a:buAutoNum type="arabicPeriod" startAt="5"/>
            </a:pPr>
            <a:r>
              <a:rPr lang="en-US" sz="2100" b="1" dirty="0">
                <a:latin typeface="Times" pitchFamily="18" charset="0"/>
                <a:cs typeface="Times" pitchFamily="18" charset="0"/>
              </a:rPr>
              <a:t>Look for duplicates with similar use case names </a:t>
            </a:r>
            <a:r>
              <a:rPr lang="en-US" sz="2100" dirty="0">
                <a:latin typeface="Times" pitchFamily="18" charset="0"/>
                <a:cs typeface="Times" pitchFamily="18" charset="0"/>
              </a:rPr>
              <a:t>and resolve inconsistencies</a:t>
            </a:r>
          </a:p>
          <a:p>
            <a:pPr marL="428625" indent="-428625" algn="just">
              <a:buFont typeface="Wingdings" pitchFamily="2" charset="2"/>
              <a:buAutoNum type="arabicPeriod" startAt="5"/>
            </a:pPr>
            <a:r>
              <a:rPr lang="en-US" sz="2100" dirty="0">
                <a:latin typeface="Times" pitchFamily="18" charset="0"/>
                <a:cs typeface="Times" pitchFamily="18" charset="0"/>
              </a:rPr>
              <a:t>Identify where different types of users need the same use cases</a:t>
            </a:r>
          </a:p>
          <a:p>
            <a:pPr marL="428625" indent="-428625" algn="just">
              <a:buFont typeface="Wingdings" pitchFamily="2" charset="2"/>
              <a:buAutoNum type="arabicPeriod" startAt="5"/>
            </a:pPr>
            <a:r>
              <a:rPr lang="en-US" sz="2100" dirty="0">
                <a:latin typeface="Times" pitchFamily="18" charset="0"/>
                <a:cs typeface="Times" pitchFamily="18" charset="0"/>
              </a:rPr>
              <a:t>Review the completed list with each type of user and then with interested stakeholders</a:t>
            </a:r>
            <a:endParaRPr lang="en-GB" sz="2100" dirty="0">
              <a:latin typeface="Times" pitchFamily="18" charset="0"/>
              <a:cs typeface="Times" pitchFamily="18" charset="0"/>
            </a:endParaRPr>
          </a:p>
        </p:txBody>
      </p:sp>
      <p:sp>
        <p:nvSpPr>
          <p:cNvPr id="2" name="Date Placeholder 1"/>
          <p:cNvSpPr>
            <a:spLocks noGrp="1"/>
          </p:cNvSpPr>
          <p:nvPr>
            <p:ph type="dt" sz="half" idx="10"/>
          </p:nvPr>
        </p:nvSpPr>
        <p:spPr/>
        <p:txBody>
          <a:bodyPr/>
          <a:lstStyle/>
          <a:p>
            <a:fld id="{26007ECE-F682-4AFE-B760-D8E708CF99C6}" type="datetime1">
              <a:rPr lang="en-US" smtClean="0"/>
              <a:t>1/11/2022</a:t>
            </a:fld>
            <a:endParaRPr lang="en-US"/>
          </a:p>
        </p:txBody>
      </p:sp>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557213" indent="-214313" eaLnBrk="0" hangingPunct="0">
              <a:defRPr>
                <a:solidFill>
                  <a:schemeClr val="tx1"/>
                </a:solidFill>
                <a:latin typeface="Arial" charset="0"/>
                <a:cs typeface="Arial" charset="0"/>
              </a:defRPr>
            </a:lvl2pPr>
            <a:lvl3pPr marL="857250" indent="-171450" eaLnBrk="0" hangingPunct="0">
              <a:defRPr>
                <a:solidFill>
                  <a:schemeClr val="tx1"/>
                </a:solidFill>
                <a:latin typeface="Arial" charset="0"/>
                <a:cs typeface="Arial" charset="0"/>
              </a:defRPr>
            </a:lvl3pPr>
            <a:lvl4pPr marL="1200150" indent="-171450" eaLnBrk="0" hangingPunct="0">
              <a:defRPr>
                <a:solidFill>
                  <a:schemeClr val="tx1"/>
                </a:solidFill>
                <a:latin typeface="Arial" charset="0"/>
                <a:cs typeface="Arial" charset="0"/>
              </a:defRPr>
            </a:lvl4pPr>
            <a:lvl5pPr marL="1543050" indent="-171450" eaLnBrk="0" hangingPunct="0">
              <a:defRPr>
                <a:solidFill>
                  <a:schemeClr val="tx1"/>
                </a:solidFill>
                <a:latin typeface="Arial" charset="0"/>
                <a:cs typeface="Arial" charset="0"/>
              </a:defRPr>
            </a:lvl5pPr>
            <a:lvl6pPr marL="1885950" indent="-171450" eaLnBrk="0" fontAlgn="base" hangingPunct="0">
              <a:spcBef>
                <a:spcPct val="0"/>
              </a:spcBef>
              <a:spcAft>
                <a:spcPct val="0"/>
              </a:spcAft>
              <a:defRPr>
                <a:solidFill>
                  <a:schemeClr val="tx1"/>
                </a:solidFill>
                <a:latin typeface="Arial" charset="0"/>
                <a:cs typeface="Arial" charset="0"/>
              </a:defRPr>
            </a:lvl6pPr>
            <a:lvl7pPr marL="2228850" indent="-171450" eaLnBrk="0" fontAlgn="base" hangingPunct="0">
              <a:spcBef>
                <a:spcPct val="0"/>
              </a:spcBef>
              <a:spcAft>
                <a:spcPct val="0"/>
              </a:spcAft>
              <a:defRPr>
                <a:solidFill>
                  <a:schemeClr val="tx1"/>
                </a:solidFill>
                <a:latin typeface="Arial" charset="0"/>
                <a:cs typeface="Arial" charset="0"/>
              </a:defRPr>
            </a:lvl7pPr>
            <a:lvl8pPr marL="2571750" indent="-171450" eaLnBrk="0" fontAlgn="base" hangingPunct="0">
              <a:spcBef>
                <a:spcPct val="0"/>
              </a:spcBef>
              <a:spcAft>
                <a:spcPct val="0"/>
              </a:spcAft>
              <a:defRPr>
                <a:solidFill>
                  <a:schemeClr val="tx1"/>
                </a:solidFill>
                <a:latin typeface="Arial" charset="0"/>
                <a:cs typeface="Arial" charset="0"/>
              </a:defRPr>
            </a:lvl8pPr>
            <a:lvl9pPr marL="2914650" indent="-171450" eaLnBrk="0" fontAlgn="base" hangingPunct="0">
              <a:spcBef>
                <a:spcPct val="0"/>
              </a:spcBef>
              <a:spcAft>
                <a:spcPct val="0"/>
              </a:spcAft>
              <a:defRPr>
                <a:solidFill>
                  <a:schemeClr val="tx1"/>
                </a:solidFill>
                <a:latin typeface="Arial" charset="0"/>
                <a:cs typeface="Arial" charset="0"/>
              </a:defRPr>
            </a:lvl9pPr>
          </a:lstStyle>
          <a:p>
            <a:pPr eaLnBrk="1" hangingPunct="1"/>
            <a:fld id="{03D44638-62AC-4399-92D2-78FC7502C151}" type="slidenum">
              <a:rPr lang="en-US" altLang="en-US" smtClean="0">
                <a:latin typeface="Times" pitchFamily="18" charset="0"/>
                <a:cs typeface="Times" pitchFamily="18" charset="0"/>
              </a:rPr>
              <a:pPr eaLnBrk="1" hangingPunct="1"/>
              <a:t>58</a:t>
            </a:fld>
            <a:endParaRPr lang="en-US" altLang="en-US">
              <a:latin typeface="Times" pitchFamily="18" charset="0"/>
              <a:cs typeface="Times" pitchFamily="18" charset="0"/>
            </a:endParaRPr>
          </a:p>
        </p:txBody>
      </p:sp>
    </p:spTree>
    <p:extLst>
      <p:ext uri="{BB962C8B-B14F-4D97-AF65-F5344CB8AC3E}">
        <p14:creationId xmlns:p14="http://schemas.microsoft.com/office/powerpoint/2010/main" val="7055949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a:bodyPr>
          <a:lstStyle/>
          <a:p>
            <a:pPr eaLnBrk="1" hangingPunct="1"/>
            <a:r>
              <a:rPr lang="en-US" dirty="0">
                <a:latin typeface="Times" pitchFamily="18" charset="0"/>
                <a:cs typeface="Times" pitchFamily="18" charset="0"/>
              </a:rPr>
              <a:t>2. Event Decomposition Technique</a:t>
            </a:r>
          </a:p>
        </p:txBody>
      </p:sp>
      <p:sp>
        <p:nvSpPr>
          <p:cNvPr id="13316" name="Rectangle 3"/>
          <p:cNvSpPr>
            <a:spLocks noGrp="1" noChangeArrowheads="1"/>
          </p:cNvSpPr>
          <p:nvPr>
            <p:ph idx="1"/>
          </p:nvPr>
        </p:nvSpPr>
        <p:spPr>
          <a:xfrm>
            <a:off x="1485900" y="2057401"/>
            <a:ext cx="6229350" cy="3398044"/>
          </a:xfrm>
        </p:spPr>
        <p:txBody>
          <a:bodyPr/>
          <a:lstStyle/>
          <a:p>
            <a:pPr marL="428625" indent="-428625"/>
            <a:r>
              <a:rPr lang="en-GB" sz="2100" dirty="0">
                <a:latin typeface="Times" pitchFamily="18" charset="0"/>
                <a:cs typeface="Times" pitchFamily="18" charset="0"/>
              </a:rPr>
              <a:t>More Comprehensive and Complete Technique</a:t>
            </a:r>
          </a:p>
          <a:p>
            <a:pPr marL="629841" lvl="1" indent="-371475"/>
            <a:r>
              <a:rPr lang="en-GB" sz="1800" b="1" dirty="0">
                <a:latin typeface="Times" pitchFamily="18" charset="0"/>
                <a:cs typeface="Times" pitchFamily="18" charset="0"/>
              </a:rPr>
              <a:t>Identify the events that occur to which the system must respond</a:t>
            </a:r>
            <a:r>
              <a:rPr lang="en-GB" sz="1800" dirty="0">
                <a:latin typeface="Times" pitchFamily="18" charset="0"/>
                <a:cs typeface="Times" pitchFamily="18" charset="0"/>
              </a:rPr>
              <a:t>. </a:t>
            </a:r>
          </a:p>
          <a:p>
            <a:pPr marL="629841" lvl="1" indent="-371475"/>
            <a:r>
              <a:rPr lang="en-GB" sz="1800" dirty="0">
                <a:latin typeface="Times" pitchFamily="18" charset="0"/>
                <a:cs typeface="Times" pitchFamily="18" charset="0"/>
              </a:rPr>
              <a:t>For each event, name a use case (verb-noun) that describes what the system does when the event occurs</a:t>
            </a:r>
          </a:p>
          <a:p>
            <a:pPr marL="428625" indent="-428625" algn="just"/>
            <a:r>
              <a:rPr lang="en-GB" sz="2100" dirty="0">
                <a:latin typeface="Times" pitchFamily="18" charset="0"/>
                <a:cs typeface="Times" pitchFamily="18" charset="0"/>
              </a:rPr>
              <a:t>Event– </a:t>
            </a:r>
            <a:r>
              <a:rPr lang="en-GB" sz="2100" b="1" dirty="0">
                <a:latin typeface="Times" pitchFamily="18" charset="0"/>
                <a:cs typeface="Times" pitchFamily="18" charset="0"/>
              </a:rPr>
              <a:t>something that occurs at a specific time and place</a:t>
            </a:r>
            <a:r>
              <a:rPr lang="en-GB" sz="2100" dirty="0">
                <a:latin typeface="Times" pitchFamily="18" charset="0"/>
                <a:cs typeface="Times" pitchFamily="18" charset="0"/>
              </a:rPr>
              <a:t>, can be described, and should be remembered by the system</a:t>
            </a:r>
          </a:p>
        </p:txBody>
      </p:sp>
      <p:sp>
        <p:nvSpPr>
          <p:cNvPr id="2" name="Date Placeholder 1"/>
          <p:cNvSpPr>
            <a:spLocks noGrp="1"/>
          </p:cNvSpPr>
          <p:nvPr>
            <p:ph type="dt" sz="half" idx="10"/>
          </p:nvPr>
        </p:nvSpPr>
        <p:spPr/>
        <p:txBody>
          <a:bodyPr/>
          <a:lstStyle/>
          <a:p>
            <a:fld id="{CA35F7D6-E022-44A8-BDEF-3114279A49C8}" type="datetime1">
              <a:rPr lang="en-US" smtClean="0"/>
              <a:t>1/11/2022</a:t>
            </a:fld>
            <a:endParaRPr lang="en-US"/>
          </a:p>
        </p:txBody>
      </p:sp>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557213" indent="-214313" eaLnBrk="0" hangingPunct="0">
              <a:defRPr>
                <a:solidFill>
                  <a:schemeClr val="tx1"/>
                </a:solidFill>
                <a:latin typeface="Arial" charset="0"/>
                <a:cs typeface="Arial" charset="0"/>
              </a:defRPr>
            </a:lvl2pPr>
            <a:lvl3pPr marL="857250" indent="-171450" eaLnBrk="0" hangingPunct="0">
              <a:defRPr>
                <a:solidFill>
                  <a:schemeClr val="tx1"/>
                </a:solidFill>
                <a:latin typeface="Arial" charset="0"/>
                <a:cs typeface="Arial" charset="0"/>
              </a:defRPr>
            </a:lvl3pPr>
            <a:lvl4pPr marL="1200150" indent="-171450" eaLnBrk="0" hangingPunct="0">
              <a:defRPr>
                <a:solidFill>
                  <a:schemeClr val="tx1"/>
                </a:solidFill>
                <a:latin typeface="Arial" charset="0"/>
                <a:cs typeface="Arial" charset="0"/>
              </a:defRPr>
            </a:lvl4pPr>
            <a:lvl5pPr marL="1543050" indent="-171450" eaLnBrk="0" hangingPunct="0">
              <a:defRPr>
                <a:solidFill>
                  <a:schemeClr val="tx1"/>
                </a:solidFill>
                <a:latin typeface="Arial" charset="0"/>
                <a:cs typeface="Arial" charset="0"/>
              </a:defRPr>
            </a:lvl5pPr>
            <a:lvl6pPr marL="1885950" indent="-171450" eaLnBrk="0" fontAlgn="base" hangingPunct="0">
              <a:spcBef>
                <a:spcPct val="0"/>
              </a:spcBef>
              <a:spcAft>
                <a:spcPct val="0"/>
              </a:spcAft>
              <a:defRPr>
                <a:solidFill>
                  <a:schemeClr val="tx1"/>
                </a:solidFill>
                <a:latin typeface="Arial" charset="0"/>
                <a:cs typeface="Arial" charset="0"/>
              </a:defRPr>
            </a:lvl6pPr>
            <a:lvl7pPr marL="2228850" indent="-171450" eaLnBrk="0" fontAlgn="base" hangingPunct="0">
              <a:spcBef>
                <a:spcPct val="0"/>
              </a:spcBef>
              <a:spcAft>
                <a:spcPct val="0"/>
              </a:spcAft>
              <a:defRPr>
                <a:solidFill>
                  <a:schemeClr val="tx1"/>
                </a:solidFill>
                <a:latin typeface="Arial" charset="0"/>
                <a:cs typeface="Arial" charset="0"/>
              </a:defRPr>
            </a:lvl7pPr>
            <a:lvl8pPr marL="2571750" indent="-171450" eaLnBrk="0" fontAlgn="base" hangingPunct="0">
              <a:spcBef>
                <a:spcPct val="0"/>
              </a:spcBef>
              <a:spcAft>
                <a:spcPct val="0"/>
              </a:spcAft>
              <a:defRPr>
                <a:solidFill>
                  <a:schemeClr val="tx1"/>
                </a:solidFill>
                <a:latin typeface="Arial" charset="0"/>
                <a:cs typeface="Arial" charset="0"/>
              </a:defRPr>
            </a:lvl8pPr>
            <a:lvl9pPr marL="2914650" indent="-171450" eaLnBrk="0" fontAlgn="base" hangingPunct="0">
              <a:spcBef>
                <a:spcPct val="0"/>
              </a:spcBef>
              <a:spcAft>
                <a:spcPct val="0"/>
              </a:spcAft>
              <a:defRPr>
                <a:solidFill>
                  <a:schemeClr val="tx1"/>
                </a:solidFill>
                <a:latin typeface="Arial" charset="0"/>
                <a:cs typeface="Arial" charset="0"/>
              </a:defRPr>
            </a:lvl9pPr>
          </a:lstStyle>
          <a:p>
            <a:pPr eaLnBrk="1" hangingPunct="1"/>
            <a:fld id="{9D53BBF3-5A06-45EB-A6CA-E6133B52ED1F}" type="slidenum">
              <a:rPr lang="en-US" altLang="en-US" smtClean="0">
                <a:latin typeface="Times" pitchFamily="18" charset="0"/>
                <a:cs typeface="Times" pitchFamily="18" charset="0"/>
              </a:rPr>
              <a:pPr eaLnBrk="1" hangingPunct="1"/>
              <a:t>59</a:t>
            </a:fld>
            <a:endParaRPr lang="en-US" altLang="en-US">
              <a:latin typeface="Times" pitchFamily="18" charset="0"/>
              <a:cs typeface="Times" pitchFamily="18" charset="0"/>
            </a:endParaRPr>
          </a:p>
        </p:txBody>
      </p:sp>
    </p:spTree>
    <p:extLst>
      <p:ext uri="{BB962C8B-B14F-4D97-AF65-F5344CB8AC3E}">
        <p14:creationId xmlns:p14="http://schemas.microsoft.com/office/powerpoint/2010/main" val="307137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646E-FBAF-4263-A1DA-81CF0C487129}"/>
              </a:ext>
            </a:extLst>
          </p:cNvPr>
          <p:cNvSpPr>
            <a:spLocks noGrp="1"/>
          </p:cNvSpPr>
          <p:nvPr>
            <p:ph type="title"/>
          </p:nvPr>
        </p:nvSpPr>
        <p:spPr/>
        <p:txBody>
          <a:bodyPr/>
          <a:lstStyle/>
          <a:p>
            <a:r>
              <a:rPr lang="en-US" dirty="0"/>
              <a:t>What is object orientation</a:t>
            </a:r>
            <a:r>
              <a:rPr lang="en-US" b="0" i="0" dirty="0">
                <a:effectLst/>
                <a:latin typeface="Arial" panose="020B0604020202020204" pitchFamily="34" charset="0"/>
              </a:rPr>
              <a:t>?...</a:t>
            </a:r>
            <a:endParaRPr lang="en-US" dirty="0"/>
          </a:p>
        </p:txBody>
      </p:sp>
      <p:sp>
        <p:nvSpPr>
          <p:cNvPr id="3" name="Content Placeholder 2">
            <a:extLst>
              <a:ext uri="{FF2B5EF4-FFF2-40B4-BE49-F238E27FC236}">
                <a16:creationId xmlns:a16="http://schemas.microsoft.com/office/drawing/2014/main" id="{321971F1-6FAA-4983-8B6C-7ED6CF509383}"/>
              </a:ext>
            </a:extLst>
          </p:cNvPr>
          <p:cNvSpPr>
            <a:spLocks noGrp="1"/>
          </p:cNvSpPr>
          <p:nvPr>
            <p:ph idx="1"/>
          </p:nvPr>
        </p:nvSpPr>
        <p:spPr>
          <a:xfrm>
            <a:off x="800100" y="2309192"/>
            <a:ext cx="7697857" cy="3249267"/>
          </a:xfrm>
        </p:spPr>
        <p:txBody>
          <a:bodyPr>
            <a:normAutofit/>
          </a:bodyPr>
          <a:lstStyle/>
          <a:p>
            <a:pPr>
              <a:lnSpc>
                <a:spcPct val="170000"/>
              </a:lnSpc>
              <a:buFont typeface="Wingdings" panose="05000000000000000000" pitchFamily="2" charset="2"/>
              <a:buChar char="q"/>
            </a:pPr>
            <a:r>
              <a:rPr lang="en-US" b="0" i="0" dirty="0">
                <a:effectLst/>
                <a:latin typeface="Arial" panose="020B0604020202020204" pitchFamily="34" charset="0"/>
              </a:rPr>
              <a:t>Features of Object-Oriented System</a:t>
            </a:r>
          </a:p>
          <a:p>
            <a:pPr lvl="1">
              <a:lnSpc>
                <a:spcPct val="170000"/>
              </a:lnSpc>
              <a:buFont typeface="Wingdings" panose="05000000000000000000" pitchFamily="2" charset="2"/>
              <a:buChar char="ü"/>
            </a:pPr>
            <a:r>
              <a:rPr lang="en-US" b="1" i="0" dirty="0">
                <a:effectLst/>
                <a:latin typeface="Arial" panose="020B0604020202020204" pitchFamily="34" charset="0"/>
              </a:rPr>
              <a:t>Abstraction</a:t>
            </a:r>
            <a:endParaRPr lang="en-US" b="1" i="0" dirty="0">
              <a:solidFill>
                <a:srgbClr val="000000"/>
              </a:solidFill>
              <a:effectLst/>
              <a:latin typeface="Arial" panose="020B0604020202020204" pitchFamily="34" charset="0"/>
            </a:endParaRPr>
          </a:p>
          <a:p>
            <a:pPr lvl="1">
              <a:lnSpc>
                <a:spcPct val="170000"/>
              </a:lnSpc>
              <a:buFont typeface="Arial" panose="020B0604020202020204" pitchFamily="34" charset="0"/>
              <a:buChar char="•"/>
            </a:pPr>
            <a:r>
              <a:rPr lang="en-US" b="0" i="0" dirty="0">
                <a:solidFill>
                  <a:srgbClr val="000000"/>
                </a:solidFill>
                <a:effectLst/>
                <a:latin typeface="Arial" panose="020B0604020202020204" pitchFamily="34" charset="0"/>
              </a:rPr>
              <a:t>It is a process of taking or selecting necessary method and attributes to specify the object.</a:t>
            </a:r>
          </a:p>
          <a:p>
            <a:pPr lvl="1">
              <a:lnSpc>
                <a:spcPct val="170000"/>
              </a:lnSpc>
              <a:buFont typeface="Arial" panose="020B0604020202020204" pitchFamily="34" charset="0"/>
              <a:buChar char="•"/>
            </a:pPr>
            <a:r>
              <a:rPr lang="en-US" b="0" i="0" dirty="0">
                <a:solidFill>
                  <a:srgbClr val="000000"/>
                </a:solidFill>
                <a:effectLst/>
                <a:latin typeface="Arial" panose="020B0604020202020204" pitchFamily="34" charset="0"/>
              </a:rPr>
              <a:t> It focuses on essential characteristics of an object relative to perspective of user.</a:t>
            </a:r>
          </a:p>
        </p:txBody>
      </p:sp>
      <p:sp>
        <p:nvSpPr>
          <p:cNvPr id="4" name="Date Placeholder 3">
            <a:extLst>
              <a:ext uri="{FF2B5EF4-FFF2-40B4-BE49-F238E27FC236}">
                <a16:creationId xmlns:a16="http://schemas.microsoft.com/office/drawing/2014/main" id="{6FF2430C-E0F2-442A-B489-AAF0D8B4D43F}"/>
              </a:ext>
            </a:extLst>
          </p:cNvPr>
          <p:cNvSpPr>
            <a:spLocks noGrp="1"/>
          </p:cNvSpPr>
          <p:nvPr>
            <p:ph type="dt" sz="half" idx="10"/>
          </p:nvPr>
        </p:nvSpPr>
        <p:spPr/>
        <p:txBody>
          <a:bodyPr/>
          <a:lstStyle/>
          <a:p>
            <a:fld id="{A26A1198-02E8-4EA7-A52D-4934DFB4BAA1}" type="datetime1">
              <a:rPr lang="en-US" smtClean="0"/>
              <a:t>1/11/2022</a:t>
            </a:fld>
            <a:endParaRPr lang="en-US" dirty="0"/>
          </a:p>
        </p:txBody>
      </p:sp>
      <p:sp>
        <p:nvSpPr>
          <p:cNvPr id="5" name="Slide Number Placeholder 4">
            <a:extLst>
              <a:ext uri="{FF2B5EF4-FFF2-40B4-BE49-F238E27FC236}">
                <a16:creationId xmlns:a16="http://schemas.microsoft.com/office/drawing/2014/main" id="{510E0CDA-9742-485D-BB4F-EAE16E0BE9BA}"/>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24846060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atin typeface="Times" pitchFamily="18" charset="0"/>
                <a:cs typeface="Times" pitchFamily="18" charset="0"/>
              </a:rPr>
              <a:t>Types of Events</a:t>
            </a:r>
          </a:p>
        </p:txBody>
      </p:sp>
      <p:sp>
        <p:nvSpPr>
          <p:cNvPr id="15364" name="Rectangle 3"/>
          <p:cNvSpPr>
            <a:spLocks noGrp="1" noChangeArrowheads="1"/>
          </p:cNvSpPr>
          <p:nvPr>
            <p:ph idx="1"/>
          </p:nvPr>
        </p:nvSpPr>
        <p:spPr>
          <a:xfrm>
            <a:off x="1485900" y="2057401"/>
            <a:ext cx="6172200" cy="3398044"/>
          </a:xfrm>
        </p:spPr>
        <p:txBody>
          <a:bodyPr>
            <a:normAutofit/>
          </a:bodyPr>
          <a:lstStyle/>
          <a:p>
            <a:pPr marL="428625" indent="-428625">
              <a:lnSpc>
                <a:spcPct val="90000"/>
              </a:lnSpc>
            </a:pPr>
            <a:r>
              <a:rPr lang="en-GB" sz="2400" dirty="0">
                <a:latin typeface="Times" pitchFamily="18" charset="0"/>
                <a:cs typeface="Times" pitchFamily="18" charset="0"/>
              </a:rPr>
              <a:t>External Event</a:t>
            </a:r>
          </a:p>
          <a:p>
            <a:pPr marL="629841" lvl="1" indent="-371475">
              <a:lnSpc>
                <a:spcPct val="90000"/>
              </a:lnSpc>
            </a:pPr>
            <a:r>
              <a:rPr lang="en-GB" dirty="0">
                <a:latin typeface="Times" pitchFamily="18" charset="0"/>
                <a:cs typeface="Times" pitchFamily="18" charset="0"/>
              </a:rPr>
              <a:t>an event that occurs outside the system, usually initiated by an external agent or actor</a:t>
            </a:r>
            <a:endParaRPr lang="en-GB" sz="2100" dirty="0">
              <a:latin typeface="Times" pitchFamily="18" charset="0"/>
              <a:cs typeface="Times" pitchFamily="18" charset="0"/>
            </a:endParaRPr>
          </a:p>
          <a:p>
            <a:pPr marL="428625" indent="-428625">
              <a:lnSpc>
                <a:spcPct val="90000"/>
              </a:lnSpc>
            </a:pPr>
            <a:r>
              <a:rPr lang="en-GB" sz="2400" dirty="0">
                <a:latin typeface="Times" pitchFamily="18" charset="0"/>
                <a:cs typeface="Times" pitchFamily="18" charset="0"/>
              </a:rPr>
              <a:t>Temporal Event</a:t>
            </a:r>
          </a:p>
          <a:p>
            <a:pPr marL="629841" lvl="1" indent="-371475">
              <a:lnSpc>
                <a:spcPct val="90000"/>
              </a:lnSpc>
            </a:pPr>
            <a:r>
              <a:rPr lang="en-GB" dirty="0">
                <a:latin typeface="Times" pitchFamily="18" charset="0"/>
                <a:cs typeface="Times" pitchFamily="18" charset="0"/>
              </a:rPr>
              <a:t>an event that occurs as a result of reaching a point in time</a:t>
            </a:r>
            <a:endParaRPr lang="en-GB" sz="2100" dirty="0">
              <a:latin typeface="Times" pitchFamily="18" charset="0"/>
              <a:cs typeface="Times" pitchFamily="18" charset="0"/>
            </a:endParaRPr>
          </a:p>
          <a:p>
            <a:pPr marL="428625" indent="-428625">
              <a:lnSpc>
                <a:spcPct val="90000"/>
              </a:lnSpc>
            </a:pPr>
            <a:r>
              <a:rPr lang="en-GB" sz="2400" dirty="0">
                <a:latin typeface="Times" pitchFamily="18" charset="0"/>
                <a:cs typeface="Times" pitchFamily="18" charset="0"/>
              </a:rPr>
              <a:t>State Event</a:t>
            </a:r>
          </a:p>
          <a:p>
            <a:pPr marL="629841" lvl="1" indent="-371475">
              <a:lnSpc>
                <a:spcPct val="90000"/>
              </a:lnSpc>
            </a:pPr>
            <a:r>
              <a:rPr lang="en-GB" dirty="0">
                <a:latin typeface="Times" pitchFamily="18" charset="0"/>
                <a:cs typeface="Times" pitchFamily="18" charset="0"/>
              </a:rPr>
              <a:t>an event that occurs when something happens inside the system that triggers some process</a:t>
            </a:r>
          </a:p>
          <a:p>
            <a:pPr marL="709851" lvl="2" indent="-371475">
              <a:lnSpc>
                <a:spcPct val="90000"/>
              </a:lnSpc>
            </a:pPr>
            <a:r>
              <a:rPr lang="en-GB" dirty="0">
                <a:latin typeface="Times" pitchFamily="18" charset="0"/>
                <a:cs typeface="Times" pitchFamily="18" charset="0"/>
              </a:rPr>
              <a:t>reorder point is reached for inventory item</a:t>
            </a:r>
          </a:p>
        </p:txBody>
      </p:sp>
      <p:sp>
        <p:nvSpPr>
          <p:cNvPr id="2" name="Date Placeholder 1"/>
          <p:cNvSpPr>
            <a:spLocks noGrp="1"/>
          </p:cNvSpPr>
          <p:nvPr>
            <p:ph type="dt" sz="half" idx="10"/>
          </p:nvPr>
        </p:nvSpPr>
        <p:spPr/>
        <p:txBody>
          <a:bodyPr/>
          <a:lstStyle/>
          <a:p>
            <a:fld id="{738CE4E5-5CB4-4D13-B285-858355F3CF3C}" type="datetime1">
              <a:rPr lang="en-US" smtClean="0"/>
              <a:t>1/11/2022</a:t>
            </a:fld>
            <a:endParaRPr lang="en-US"/>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557213" indent="-214313" eaLnBrk="0" hangingPunct="0">
              <a:defRPr>
                <a:solidFill>
                  <a:schemeClr val="tx1"/>
                </a:solidFill>
                <a:latin typeface="Arial" charset="0"/>
                <a:cs typeface="Arial" charset="0"/>
              </a:defRPr>
            </a:lvl2pPr>
            <a:lvl3pPr marL="857250" indent="-171450" eaLnBrk="0" hangingPunct="0">
              <a:defRPr>
                <a:solidFill>
                  <a:schemeClr val="tx1"/>
                </a:solidFill>
                <a:latin typeface="Arial" charset="0"/>
                <a:cs typeface="Arial" charset="0"/>
              </a:defRPr>
            </a:lvl3pPr>
            <a:lvl4pPr marL="1200150" indent="-171450" eaLnBrk="0" hangingPunct="0">
              <a:defRPr>
                <a:solidFill>
                  <a:schemeClr val="tx1"/>
                </a:solidFill>
                <a:latin typeface="Arial" charset="0"/>
                <a:cs typeface="Arial" charset="0"/>
              </a:defRPr>
            </a:lvl4pPr>
            <a:lvl5pPr marL="1543050" indent="-171450" eaLnBrk="0" hangingPunct="0">
              <a:defRPr>
                <a:solidFill>
                  <a:schemeClr val="tx1"/>
                </a:solidFill>
                <a:latin typeface="Arial" charset="0"/>
                <a:cs typeface="Arial" charset="0"/>
              </a:defRPr>
            </a:lvl5pPr>
            <a:lvl6pPr marL="1885950" indent="-171450" eaLnBrk="0" fontAlgn="base" hangingPunct="0">
              <a:spcBef>
                <a:spcPct val="0"/>
              </a:spcBef>
              <a:spcAft>
                <a:spcPct val="0"/>
              </a:spcAft>
              <a:defRPr>
                <a:solidFill>
                  <a:schemeClr val="tx1"/>
                </a:solidFill>
                <a:latin typeface="Arial" charset="0"/>
                <a:cs typeface="Arial" charset="0"/>
              </a:defRPr>
            </a:lvl6pPr>
            <a:lvl7pPr marL="2228850" indent="-171450" eaLnBrk="0" fontAlgn="base" hangingPunct="0">
              <a:spcBef>
                <a:spcPct val="0"/>
              </a:spcBef>
              <a:spcAft>
                <a:spcPct val="0"/>
              </a:spcAft>
              <a:defRPr>
                <a:solidFill>
                  <a:schemeClr val="tx1"/>
                </a:solidFill>
                <a:latin typeface="Arial" charset="0"/>
                <a:cs typeface="Arial" charset="0"/>
              </a:defRPr>
            </a:lvl7pPr>
            <a:lvl8pPr marL="2571750" indent="-171450" eaLnBrk="0" fontAlgn="base" hangingPunct="0">
              <a:spcBef>
                <a:spcPct val="0"/>
              </a:spcBef>
              <a:spcAft>
                <a:spcPct val="0"/>
              </a:spcAft>
              <a:defRPr>
                <a:solidFill>
                  <a:schemeClr val="tx1"/>
                </a:solidFill>
                <a:latin typeface="Arial" charset="0"/>
                <a:cs typeface="Arial" charset="0"/>
              </a:defRPr>
            </a:lvl8pPr>
            <a:lvl9pPr marL="2914650" indent="-171450" eaLnBrk="0" fontAlgn="base" hangingPunct="0">
              <a:spcBef>
                <a:spcPct val="0"/>
              </a:spcBef>
              <a:spcAft>
                <a:spcPct val="0"/>
              </a:spcAft>
              <a:defRPr>
                <a:solidFill>
                  <a:schemeClr val="tx1"/>
                </a:solidFill>
                <a:latin typeface="Arial" charset="0"/>
                <a:cs typeface="Arial" charset="0"/>
              </a:defRPr>
            </a:lvl9pPr>
          </a:lstStyle>
          <a:p>
            <a:pPr eaLnBrk="1" hangingPunct="1"/>
            <a:fld id="{E2CC81B2-A7B7-4055-81A3-5EFE37A9FAB1}" type="slidenum">
              <a:rPr lang="en-US" altLang="en-US" smtClean="0">
                <a:latin typeface="Times" pitchFamily="18" charset="0"/>
                <a:cs typeface="Times" pitchFamily="18" charset="0"/>
              </a:rPr>
              <a:pPr eaLnBrk="1" hangingPunct="1"/>
              <a:t>60</a:t>
            </a:fld>
            <a:endParaRPr lang="en-US" altLang="en-US">
              <a:latin typeface="Times" pitchFamily="18" charset="0"/>
              <a:cs typeface="Times" pitchFamily="18" charset="0"/>
            </a:endParaRPr>
          </a:p>
        </p:txBody>
      </p:sp>
    </p:spTree>
    <p:extLst>
      <p:ext uri="{BB962C8B-B14F-4D97-AF65-F5344CB8AC3E}">
        <p14:creationId xmlns:p14="http://schemas.microsoft.com/office/powerpoint/2010/main" val="1513524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atin typeface="Times" pitchFamily="18" charset="0"/>
                <a:cs typeface="Times" pitchFamily="18" charset="0"/>
              </a:rPr>
              <a:t>External Event Checklist</a:t>
            </a:r>
          </a:p>
        </p:txBody>
      </p:sp>
      <p:sp>
        <p:nvSpPr>
          <p:cNvPr id="16388" name="Rectangle 3"/>
          <p:cNvSpPr>
            <a:spLocks noGrp="1" noChangeArrowheads="1"/>
          </p:cNvSpPr>
          <p:nvPr>
            <p:ph idx="1"/>
          </p:nvPr>
        </p:nvSpPr>
        <p:spPr>
          <a:xfrm>
            <a:off x="1485900" y="2057401"/>
            <a:ext cx="6172200" cy="3398044"/>
          </a:xfrm>
        </p:spPr>
        <p:txBody>
          <a:bodyPr/>
          <a:lstStyle/>
          <a:p>
            <a:pPr marL="428625" indent="-428625"/>
            <a:r>
              <a:rPr lang="en-US" altLang="zh-CN" sz="1950">
                <a:latin typeface="Times" pitchFamily="18" charset="0"/>
                <a:ea typeface="宋体" charset="-122"/>
                <a:cs typeface="Times" pitchFamily="18" charset="0"/>
              </a:rPr>
              <a:t>External agent or actor wants something resulting in a transaction</a:t>
            </a:r>
          </a:p>
          <a:p>
            <a:pPr marL="629841" lvl="1" indent="-371475"/>
            <a:r>
              <a:rPr lang="en-US" altLang="zh-CN" sz="1650">
                <a:latin typeface="Times" pitchFamily="18" charset="0"/>
                <a:ea typeface="宋体" charset="-122"/>
                <a:cs typeface="Times" pitchFamily="18" charset="0"/>
              </a:rPr>
              <a:t>Customer buys a product</a:t>
            </a:r>
          </a:p>
          <a:p>
            <a:pPr marL="428625" indent="-428625"/>
            <a:r>
              <a:rPr lang="en-US" altLang="zh-CN" sz="1950">
                <a:latin typeface="Times" pitchFamily="18" charset="0"/>
                <a:ea typeface="宋体" charset="-122"/>
                <a:cs typeface="Times" pitchFamily="18" charset="0"/>
              </a:rPr>
              <a:t>External agent or actor wants some information</a:t>
            </a:r>
          </a:p>
          <a:p>
            <a:pPr marL="629841" lvl="1" indent="-371475"/>
            <a:r>
              <a:rPr lang="en-US" altLang="zh-CN" sz="1650">
                <a:latin typeface="Times" pitchFamily="18" charset="0"/>
                <a:ea typeface="宋体" charset="-122"/>
                <a:cs typeface="Times" pitchFamily="18" charset="0"/>
              </a:rPr>
              <a:t>Customer wants to know product details</a:t>
            </a:r>
          </a:p>
          <a:p>
            <a:pPr marL="428625" indent="-428625"/>
            <a:r>
              <a:rPr lang="en-US" altLang="zh-CN" sz="1950">
                <a:latin typeface="Times" pitchFamily="18" charset="0"/>
                <a:ea typeface="宋体" charset="-122"/>
                <a:cs typeface="Times" pitchFamily="18" charset="0"/>
              </a:rPr>
              <a:t>External data changed and needs to be updated</a:t>
            </a:r>
          </a:p>
          <a:p>
            <a:pPr marL="629841" lvl="1" indent="-371475"/>
            <a:r>
              <a:rPr lang="en-US" altLang="zh-CN" sz="1650">
                <a:latin typeface="Times" pitchFamily="18" charset="0"/>
                <a:ea typeface="宋体" charset="-122"/>
                <a:cs typeface="Times" pitchFamily="18" charset="0"/>
              </a:rPr>
              <a:t>Customer has new address and phone</a:t>
            </a:r>
          </a:p>
          <a:p>
            <a:pPr marL="428625" indent="-428625"/>
            <a:r>
              <a:rPr lang="en-US" altLang="zh-CN" sz="1950">
                <a:latin typeface="Times" pitchFamily="18" charset="0"/>
                <a:ea typeface="宋体" charset="-122"/>
                <a:cs typeface="Times" pitchFamily="18" charset="0"/>
              </a:rPr>
              <a:t>Management wants some information</a:t>
            </a:r>
          </a:p>
          <a:p>
            <a:pPr marL="629841" lvl="1" indent="-371475"/>
            <a:r>
              <a:rPr lang="en-GB" sz="1650">
                <a:latin typeface="Times" pitchFamily="18" charset="0"/>
                <a:cs typeface="Times" pitchFamily="18" charset="0"/>
              </a:rPr>
              <a:t>Sales manager wants update on production plans</a:t>
            </a:r>
          </a:p>
        </p:txBody>
      </p:sp>
      <p:sp>
        <p:nvSpPr>
          <p:cNvPr id="2" name="Date Placeholder 1"/>
          <p:cNvSpPr>
            <a:spLocks noGrp="1"/>
          </p:cNvSpPr>
          <p:nvPr>
            <p:ph type="dt" sz="half" idx="10"/>
          </p:nvPr>
        </p:nvSpPr>
        <p:spPr/>
        <p:txBody>
          <a:bodyPr/>
          <a:lstStyle/>
          <a:p>
            <a:fld id="{F0B701AE-9587-49EA-B628-67276ABE18FB}" type="datetime1">
              <a:rPr lang="en-US" smtClean="0"/>
              <a:t>1/11/2022</a:t>
            </a:fld>
            <a:endParaRPr lang="en-US"/>
          </a:p>
        </p:txBody>
      </p:sp>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557213" indent="-214313" eaLnBrk="0" hangingPunct="0">
              <a:defRPr>
                <a:solidFill>
                  <a:schemeClr val="tx1"/>
                </a:solidFill>
                <a:latin typeface="Arial" charset="0"/>
                <a:cs typeface="Arial" charset="0"/>
              </a:defRPr>
            </a:lvl2pPr>
            <a:lvl3pPr marL="857250" indent="-171450" eaLnBrk="0" hangingPunct="0">
              <a:defRPr>
                <a:solidFill>
                  <a:schemeClr val="tx1"/>
                </a:solidFill>
                <a:latin typeface="Arial" charset="0"/>
                <a:cs typeface="Arial" charset="0"/>
              </a:defRPr>
            </a:lvl3pPr>
            <a:lvl4pPr marL="1200150" indent="-171450" eaLnBrk="0" hangingPunct="0">
              <a:defRPr>
                <a:solidFill>
                  <a:schemeClr val="tx1"/>
                </a:solidFill>
                <a:latin typeface="Arial" charset="0"/>
                <a:cs typeface="Arial" charset="0"/>
              </a:defRPr>
            </a:lvl4pPr>
            <a:lvl5pPr marL="1543050" indent="-171450" eaLnBrk="0" hangingPunct="0">
              <a:defRPr>
                <a:solidFill>
                  <a:schemeClr val="tx1"/>
                </a:solidFill>
                <a:latin typeface="Arial" charset="0"/>
                <a:cs typeface="Arial" charset="0"/>
              </a:defRPr>
            </a:lvl5pPr>
            <a:lvl6pPr marL="1885950" indent="-171450" eaLnBrk="0" fontAlgn="base" hangingPunct="0">
              <a:spcBef>
                <a:spcPct val="0"/>
              </a:spcBef>
              <a:spcAft>
                <a:spcPct val="0"/>
              </a:spcAft>
              <a:defRPr>
                <a:solidFill>
                  <a:schemeClr val="tx1"/>
                </a:solidFill>
                <a:latin typeface="Arial" charset="0"/>
                <a:cs typeface="Arial" charset="0"/>
              </a:defRPr>
            </a:lvl6pPr>
            <a:lvl7pPr marL="2228850" indent="-171450" eaLnBrk="0" fontAlgn="base" hangingPunct="0">
              <a:spcBef>
                <a:spcPct val="0"/>
              </a:spcBef>
              <a:spcAft>
                <a:spcPct val="0"/>
              </a:spcAft>
              <a:defRPr>
                <a:solidFill>
                  <a:schemeClr val="tx1"/>
                </a:solidFill>
                <a:latin typeface="Arial" charset="0"/>
                <a:cs typeface="Arial" charset="0"/>
              </a:defRPr>
            </a:lvl7pPr>
            <a:lvl8pPr marL="2571750" indent="-171450" eaLnBrk="0" fontAlgn="base" hangingPunct="0">
              <a:spcBef>
                <a:spcPct val="0"/>
              </a:spcBef>
              <a:spcAft>
                <a:spcPct val="0"/>
              </a:spcAft>
              <a:defRPr>
                <a:solidFill>
                  <a:schemeClr val="tx1"/>
                </a:solidFill>
                <a:latin typeface="Arial" charset="0"/>
                <a:cs typeface="Arial" charset="0"/>
              </a:defRPr>
            </a:lvl8pPr>
            <a:lvl9pPr marL="2914650" indent="-171450" eaLnBrk="0" fontAlgn="base" hangingPunct="0">
              <a:spcBef>
                <a:spcPct val="0"/>
              </a:spcBef>
              <a:spcAft>
                <a:spcPct val="0"/>
              </a:spcAft>
              <a:defRPr>
                <a:solidFill>
                  <a:schemeClr val="tx1"/>
                </a:solidFill>
                <a:latin typeface="Arial" charset="0"/>
                <a:cs typeface="Arial" charset="0"/>
              </a:defRPr>
            </a:lvl9pPr>
          </a:lstStyle>
          <a:p>
            <a:pPr eaLnBrk="1" hangingPunct="1"/>
            <a:fld id="{4265D7B5-FB22-443C-A800-090D6C4CCDB8}" type="slidenum">
              <a:rPr lang="en-US" altLang="en-US" smtClean="0">
                <a:latin typeface="Times" pitchFamily="18" charset="0"/>
                <a:cs typeface="Times" pitchFamily="18" charset="0"/>
              </a:rPr>
              <a:pPr eaLnBrk="1" hangingPunct="1"/>
              <a:t>61</a:t>
            </a:fld>
            <a:endParaRPr lang="en-US" altLang="en-US">
              <a:latin typeface="Times" pitchFamily="18" charset="0"/>
              <a:cs typeface="Times" pitchFamily="18" charset="0"/>
            </a:endParaRPr>
          </a:p>
        </p:txBody>
      </p:sp>
    </p:spTree>
    <p:extLst>
      <p:ext uri="{BB962C8B-B14F-4D97-AF65-F5344CB8AC3E}">
        <p14:creationId xmlns:p14="http://schemas.microsoft.com/office/powerpoint/2010/main" val="28104769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atin typeface="Times" pitchFamily="18" charset="0"/>
                <a:cs typeface="Times" pitchFamily="18" charset="0"/>
              </a:rPr>
              <a:t>Temporal Event Checklist</a:t>
            </a:r>
          </a:p>
        </p:txBody>
      </p:sp>
      <p:sp>
        <p:nvSpPr>
          <p:cNvPr id="17412" name="Rectangle 3"/>
          <p:cNvSpPr>
            <a:spLocks noGrp="1" noChangeArrowheads="1"/>
          </p:cNvSpPr>
          <p:nvPr>
            <p:ph idx="1"/>
          </p:nvPr>
        </p:nvSpPr>
        <p:spPr>
          <a:xfrm>
            <a:off x="1485900" y="2057401"/>
            <a:ext cx="6172200" cy="3398044"/>
          </a:xfrm>
        </p:spPr>
        <p:txBody>
          <a:bodyPr/>
          <a:lstStyle/>
          <a:p>
            <a:pPr marL="428625" indent="-428625"/>
            <a:r>
              <a:rPr lang="en-US" altLang="zh-CN">
                <a:latin typeface="Times" pitchFamily="18" charset="0"/>
                <a:ea typeface="宋体" charset="-122"/>
                <a:cs typeface="Times" pitchFamily="18" charset="0"/>
              </a:rPr>
              <a:t>Internal outputs needed at points in time</a:t>
            </a:r>
          </a:p>
          <a:p>
            <a:pPr marL="629841" lvl="1" indent="-371475"/>
            <a:r>
              <a:rPr lang="en-US" altLang="zh-CN">
                <a:latin typeface="Times" pitchFamily="18" charset="0"/>
                <a:ea typeface="宋体" charset="-122"/>
                <a:cs typeface="Times" pitchFamily="18" charset="0"/>
              </a:rPr>
              <a:t>Management reports (summary or exception)</a:t>
            </a:r>
          </a:p>
          <a:p>
            <a:pPr marL="629841" lvl="1" indent="-371475"/>
            <a:r>
              <a:rPr lang="en-US" altLang="zh-CN">
                <a:latin typeface="Times" pitchFamily="18" charset="0"/>
                <a:ea typeface="宋体" charset="-122"/>
                <a:cs typeface="Times" pitchFamily="18" charset="0"/>
              </a:rPr>
              <a:t>Operational reports (detailed transactions)</a:t>
            </a:r>
          </a:p>
          <a:p>
            <a:pPr marL="629841" lvl="1" indent="-371475"/>
            <a:r>
              <a:rPr lang="en-US" altLang="zh-CN">
                <a:latin typeface="Times" pitchFamily="18" charset="0"/>
                <a:ea typeface="宋体" charset="-122"/>
                <a:cs typeface="Times" pitchFamily="18" charset="0"/>
              </a:rPr>
              <a:t>Internal statements and documents (including payroll)</a:t>
            </a:r>
          </a:p>
          <a:p>
            <a:pPr marL="428625" indent="-428625"/>
            <a:r>
              <a:rPr lang="en-US" altLang="zh-CN">
                <a:latin typeface="Times" pitchFamily="18" charset="0"/>
                <a:ea typeface="宋体" charset="-122"/>
                <a:cs typeface="Times" pitchFamily="18" charset="0"/>
              </a:rPr>
              <a:t>External outputs needed at points of time</a:t>
            </a:r>
          </a:p>
          <a:p>
            <a:pPr marL="629841" lvl="1" indent="-371475"/>
            <a:r>
              <a:rPr lang="en-US" altLang="zh-CN">
                <a:latin typeface="Times" pitchFamily="18" charset="0"/>
                <a:ea typeface="宋体" charset="-122"/>
                <a:cs typeface="Times" pitchFamily="18" charset="0"/>
              </a:rPr>
              <a:t>Statements, status reports, bills, reminders</a:t>
            </a:r>
            <a:endParaRPr lang="en-GB">
              <a:latin typeface="Times" pitchFamily="18" charset="0"/>
              <a:cs typeface="Times" pitchFamily="18" charset="0"/>
            </a:endParaRPr>
          </a:p>
        </p:txBody>
      </p:sp>
      <p:sp>
        <p:nvSpPr>
          <p:cNvPr id="2" name="Date Placeholder 1"/>
          <p:cNvSpPr>
            <a:spLocks noGrp="1"/>
          </p:cNvSpPr>
          <p:nvPr>
            <p:ph type="dt" sz="half" idx="10"/>
          </p:nvPr>
        </p:nvSpPr>
        <p:spPr/>
        <p:txBody>
          <a:bodyPr/>
          <a:lstStyle/>
          <a:p>
            <a:fld id="{387C5C32-767B-4305-94A3-5FA5912C9658}" type="datetime1">
              <a:rPr lang="en-US" smtClean="0"/>
              <a:t>1/11/2022</a:t>
            </a:fld>
            <a:endParaRPr lang="en-US"/>
          </a:p>
        </p:txBody>
      </p:sp>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557213" indent="-214313" eaLnBrk="0" hangingPunct="0">
              <a:defRPr>
                <a:solidFill>
                  <a:schemeClr val="tx1"/>
                </a:solidFill>
                <a:latin typeface="Arial" charset="0"/>
                <a:cs typeface="Arial" charset="0"/>
              </a:defRPr>
            </a:lvl2pPr>
            <a:lvl3pPr marL="857250" indent="-171450" eaLnBrk="0" hangingPunct="0">
              <a:defRPr>
                <a:solidFill>
                  <a:schemeClr val="tx1"/>
                </a:solidFill>
                <a:latin typeface="Arial" charset="0"/>
                <a:cs typeface="Arial" charset="0"/>
              </a:defRPr>
            </a:lvl3pPr>
            <a:lvl4pPr marL="1200150" indent="-171450" eaLnBrk="0" hangingPunct="0">
              <a:defRPr>
                <a:solidFill>
                  <a:schemeClr val="tx1"/>
                </a:solidFill>
                <a:latin typeface="Arial" charset="0"/>
                <a:cs typeface="Arial" charset="0"/>
              </a:defRPr>
            </a:lvl4pPr>
            <a:lvl5pPr marL="1543050" indent="-171450" eaLnBrk="0" hangingPunct="0">
              <a:defRPr>
                <a:solidFill>
                  <a:schemeClr val="tx1"/>
                </a:solidFill>
                <a:latin typeface="Arial" charset="0"/>
                <a:cs typeface="Arial" charset="0"/>
              </a:defRPr>
            </a:lvl5pPr>
            <a:lvl6pPr marL="1885950" indent="-171450" eaLnBrk="0" fontAlgn="base" hangingPunct="0">
              <a:spcBef>
                <a:spcPct val="0"/>
              </a:spcBef>
              <a:spcAft>
                <a:spcPct val="0"/>
              </a:spcAft>
              <a:defRPr>
                <a:solidFill>
                  <a:schemeClr val="tx1"/>
                </a:solidFill>
                <a:latin typeface="Arial" charset="0"/>
                <a:cs typeface="Arial" charset="0"/>
              </a:defRPr>
            </a:lvl6pPr>
            <a:lvl7pPr marL="2228850" indent="-171450" eaLnBrk="0" fontAlgn="base" hangingPunct="0">
              <a:spcBef>
                <a:spcPct val="0"/>
              </a:spcBef>
              <a:spcAft>
                <a:spcPct val="0"/>
              </a:spcAft>
              <a:defRPr>
                <a:solidFill>
                  <a:schemeClr val="tx1"/>
                </a:solidFill>
                <a:latin typeface="Arial" charset="0"/>
                <a:cs typeface="Arial" charset="0"/>
              </a:defRPr>
            </a:lvl7pPr>
            <a:lvl8pPr marL="2571750" indent="-171450" eaLnBrk="0" fontAlgn="base" hangingPunct="0">
              <a:spcBef>
                <a:spcPct val="0"/>
              </a:spcBef>
              <a:spcAft>
                <a:spcPct val="0"/>
              </a:spcAft>
              <a:defRPr>
                <a:solidFill>
                  <a:schemeClr val="tx1"/>
                </a:solidFill>
                <a:latin typeface="Arial" charset="0"/>
                <a:cs typeface="Arial" charset="0"/>
              </a:defRPr>
            </a:lvl8pPr>
            <a:lvl9pPr marL="2914650" indent="-171450" eaLnBrk="0" fontAlgn="base" hangingPunct="0">
              <a:spcBef>
                <a:spcPct val="0"/>
              </a:spcBef>
              <a:spcAft>
                <a:spcPct val="0"/>
              </a:spcAft>
              <a:defRPr>
                <a:solidFill>
                  <a:schemeClr val="tx1"/>
                </a:solidFill>
                <a:latin typeface="Arial" charset="0"/>
                <a:cs typeface="Arial" charset="0"/>
              </a:defRPr>
            </a:lvl9pPr>
          </a:lstStyle>
          <a:p>
            <a:pPr eaLnBrk="1" hangingPunct="1"/>
            <a:fld id="{9386187E-4FC9-4D87-B08F-FE53DD77A6E3}" type="slidenum">
              <a:rPr lang="en-US" altLang="en-US" smtClean="0">
                <a:latin typeface="Times" pitchFamily="18" charset="0"/>
                <a:cs typeface="Times" pitchFamily="18" charset="0"/>
              </a:rPr>
              <a:pPr eaLnBrk="1" hangingPunct="1"/>
              <a:t>62</a:t>
            </a:fld>
            <a:endParaRPr lang="en-US" altLang="en-US">
              <a:latin typeface="Times" pitchFamily="18" charset="0"/>
              <a:cs typeface="Times" pitchFamily="18" charset="0"/>
            </a:endParaRPr>
          </a:p>
        </p:txBody>
      </p:sp>
    </p:spTree>
    <p:extLst>
      <p:ext uri="{BB962C8B-B14F-4D97-AF65-F5344CB8AC3E}">
        <p14:creationId xmlns:p14="http://schemas.microsoft.com/office/powerpoint/2010/main" val="2160456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normAutofit/>
          </a:bodyPr>
          <a:lstStyle/>
          <a:p>
            <a:pPr eaLnBrk="1" hangingPunct="1"/>
            <a:r>
              <a:rPr lang="en-US" sz="2625">
                <a:latin typeface="Times" pitchFamily="18" charset="0"/>
                <a:cs typeface="Times" pitchFamily="18" charset="0"/>
              </a:rPr>
              <a:t>Event Decomposition Technique:</a:t>
            </a:r>
            <a:br>
              <a:rPr lang="en-US" sz="2625">
                <a:latin typeface="Times" pitchFamily="18" charset="0"/>
                <a:cs typeface="Times" pitchFamily="18" charset="0"/>
              </a:rPr>
            </a:br>
            <a:r>
              <a:rPr lang="en-US" sz="2625">
                <a:latin typeface="Times" pitchFamily="18" charset="0"/>
                <a:cs typeface="Times" pitchFamily="18" charset="0"/>
              </a:rPr>
              <a:t>Specific Steps</a:t>
            </a:r>
          </a:p>
        </p:txBody>
      </p:sp>
      <p:sp>
        <p:nvSpPr>
          <p:cNvPr id="21508" name="Rectangle 3"/>
          <p:cNvSpPr>
            <a:spLocks noGrp="1" noChangeArrowheads="1"/>
          </p:cNvSpPr>
          <p:nvPr>
            <p:ph idx="1"/>
          </p:nvPr>
        </p:nvSpPr>
        <p:spPr>
          <a:xfrm>
            <a:off x="1485900" y="2057401"/>
            <a:ext cx="6880860" cy="3290454"/>
          </a:xfrm>
        </p:spPr>
        <p:txBody>
          <a:bodyPr>
            <a:normAutofit/>
          </a:bodyPr>
          <a:lstStyle/>
          <a:p>
            <a:pPr marL="428625" indent="-428625" algn="just">
              <a:lnSpc>
                <a:spcPct val="90000"/>
              </a:lnSpc>
              <a:buFont typeface="Wingdings" pitchFamily="2" charset="2"/>
              <a:buAutoNum type="arabicPeriod"/>
            </a:pPr>
            <a:r>
              <a:rPr lang="en-US" sz="1950" b="1" dirty="0">
                <a:latin typeface="Times" pitchFamily="18" charset="0"/>
                <a:cs typeface="Times" pitchFamily="18" charset="0"/>
              </a:rPr>
              <a:t>Consider the </a:t>
            </a:r>
            <a:r>
              <a:rPr lang="en-US" sz="1950" b="1" dirty="0">
                <a:solidFill>
                  <a:srgbClr val="FF0000"/>
                </a:solidFill>
                <a:latin typeface="Times" pitchFamily="18" charset="0"/>
                <a:cs typeface="Times" pitchFamily="18" charset="0"/>
              </a:rPr>
              <a:t>external events </a:t>
            </a:r>
            <a:r>
              <a:rPr lang="en-US" sz="1950" b="1" dirty="0">
                <a:latin typeface="Times" pitchFamily="18" charset="0"/>
                <a:cs typeface="Times" pitchFamily="18" charset="0"/>
              </a:rPr>
              <a:t>in the system environment that require a response from the system </a:t>
            </a:r>
            <a:r>
              <a:rPr lang="en-US" sz="1950" dirty="0">
                <a:latin typeface="Times" pitchFamily="18" charset="0"/>
                <a:cs typeface="Times" pitchFamily="18" charset="0"/>
              </a:rPr>
              <a:t>by using the checklist shown in</a:t>
            </a:r>
          </a:p>
          <a:p>
            <a:pPr marL="428625" indent="-428625" algn="just">
              <a:lnSpc>
                <a:spcPct val="90000"/>
              </a:lnSpc>
              <a:buFont typeface="Wingdings" pitchFamily="2" charset="2"/>
              <a:buAutoNum type="arabicPeriod"/>
            </a:pPr>
            <a:r>
              <a:rPr lang="en-US" sz="1950" dirty="0">
                <a:latin typeface="Times" pitchFamily="18" charset="0"/>
                <a:cs typeface="Times" pitchFamily="18" charset="0"/>
              </a:rPr>
              <a:t>For each external event, </a:t>
            </a:r>
            <a:r>
              <a:rPr lang="en-US" sz="1950" b="1" dirty="0">
                <a:latin typeface="Times" pitchFamily="18" charset="0"/>
                <a:cs typeface="Times" pitchFamily="18" charset="0"/>
              </a:rPr>
              <a:t>identify and name the use case that the system requires</a:t>
            </a:r>
          </a:p>
          <a:p>
            <a:pPr marL="428625" indent="-428625" algn="just">
              <a:lnSpc>
                <a:spcPct val="90000"/>
              </a:lnSpc>
              <a:buFont typeface="Wingdings" pitchFamily="2" charset="2"/>
              <a:buAutoNum type="arabicPeriod"/>
            </a:pPr>
            <a:r>
              <a:rPr lang="en-US" sz="1950" b="1" dirty="0">
                <a:latin typeface="Times" pitchFamily="18" charset="0"/>
                <a:cs typeface="Times" pitchFamily="18" charset="0"/>
              </a:rPr>
              <a:t>Consider the temporal events that require a response from the system</a:t>
            </a:r>
            <a:r>
              <a:rPr lang="en-US" sz="1950" dirty="0">
                <a:latin typeface="Times" pitchFamily="18" charset="0"/>
                <a:cs typeface="Times" pitchFamily="18" charset="0"/>
              </a:rPr>
              <a:t> by using the checklist </a:t>
            </a:r>
          </a:p>
          <a:p>
            <a:pPr marL="428625" indent="-428625" algn="just">
              <a:lnSpc>
                <a:spcPct val="90000"/>
              </a:lnSpc>
              <a:buFont typeface="Wingdings" pitchFamily="2" charset="2"/>
              <a:buAutoNum type="arabicPeriod"/>
            </a:pPr>
            <a:r>
              <a:rPr lang="en-US" sz="1950" b="1" dirty="0">
                <a:latin typeface="Times" pitchFamily="18" charset="0"/>
                <a:cs typeface="Times" pitchFamily="18" charset="0"/>
              </a:rPr>
              <a:t>For each temporal event, identify and name the use case that the system requires </a:t>
            </a:r>
            <a:r>
              <a:rPr lang="en-US" sz="1950" dirty="0">
                <a:latin typeface="Times" pitchFamily="18" charset="0"/>
                <a:cs typeface="Times" pitchFamily="18" charset="0"/>
              </a:rPr>
              <a:t>and then </a:t>
            </a:r>
            <a:r>
              <a:rPr lang="en-US" sz="1950" b="1" dirty="0">
                <a:latin typeface="Times" pitchFamily="18" charset="0"/>
                <a:cs typeface="Times" pitchFamily="18" charset="0"/>
              </a:rPr>
              <a:t>establish the point of time that will trigger the use case</a:t>
            </a:r>
            <a:endParaRPr lang="en-GB" sz="1950" b="1" dirty="0">
              <a:latin typeface="Times" pitchFamily="18" charset="0"/>
              <a:cs typeface="Times" pitchFamily="18" charset="0"/>
            </a:endParaRPr>
          </a:p>
        </p:txBody>
      </p:sp>
      <p:sp>
        <p:nvSpPr>
          <p:cNvPr id="2" name="Date Placeholder 1"/>
          <p:cNvSpPr>
            <a:spLocks noGrp="1"/>
          </p:cNvSpPr>
          <p:nvPr>
            <p:ph type="dt" sz="half" idx="10"/>
          </p:nvPr>
        </p:nvSpPr>
        <p:spPr/>
        <p:txBody>
          <a:bodyPr/>
          <a:lstStyle/>
          <a:p>
            <a:fld id="{77141A42-5B22-407F-BD6A-6912C37B4338}" type="datetime1">
              <a:rPr lang="en-US" smtClean="0"/>
              <a:t>1/11/2022</a:t>
            </a:fld>
            <a:endParaRPr lang="en-US"/>
          </a:p>
        </p:txBody>
      </p:sp>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557213" indent="-214313" eaLnBrk="0" hangingPunct="0">
              <a:defRPr>
                <a:solidFill>
                  <a:schemeClr val="tx1"/>
                </a:solidFill>
                <a:latin typeface="Arial" charset="0"/>
                <a:cs typeface="Arial" charset="0"/>
              </a:defRPr>
            </a:lvl2pPr>
            <a:lvl3pPr marL="857250" indent="-171450" eaLnBrk="0" hangingPunct="0">
              <a:defRPr>
                <a:solidFill>
                  <a:schemeClr val="tx1"/>
                </a:solidFill>
                <a:latin typeface="Arial" charset="0"/>
                <a:cs typeface="Arial" charset="0"/>
              </a:defRPr>
            </a:lvl3pPr>
            <a:lvl4pPr marL="1200150" indent="-171450" eaLnBrk="0" hangingPunct="0">
              <a:defRPr>
                <a:solidFill>
                  <a:schemeClr val="tx1"/>
                </a:solidFill>
                <a:latin typeface="Arial" charset="0"/>
                <a:cs typeface="Arial" charset="0"/>
              </a:defRPr>
            </a:lvl4pPr>
            <a:lvl5pPr marL="1543050" indent="-171450" eaLnBrk="0" hangingPunct="0">
              <a:defRPr>
                <a:solidFill>
                  <a:schemeClr val="tx1"/>
                </a:solidFill>
                <a:latin typeface="Arial" charset="0"/>
                <a:cs typeface="Arial" charset="0"/>
              </a:defRPr>
            </a:lvl5pPr>
            <a:lvl6pPr marL="1885950" indent="-171450" eaLnBrk="0" fontAlgn="base" hangingPunct="0">
              <a:spcBef>
                <a:spcPct val="0"/>
              </a:spcBef>
              <a:spcAft>
                <a:spcPct val="0"/>
              </a:spcAft>
              <a:defRPr>
                <a:solidFill>
                  <a:schemeClr val="tx1"/>
                </a:solidFill>
                <a:latin typeface="Arial" charset="0"/>
                <a:cs typeface="Arial" charset="0"/>
              </a:defRPr>
            </a:lvl6pPr>
            <a:lvl7pPr marL="2228850" indent="-171450" eaLnBrk="0" fontAlgn="base" hangingPunct="0">
              <a:spcBef>
                <a:spcPct val="0"/>
              </a:spcBef>
              <a:spcAft>
                <a:spcPct val="0"/>
              </a:spcAft>
              <a:defRPr>
                <a:solidFill>
                  <a:schemeClr val="tx1"/>
                </a:solidFill>
                <a:latin typeface="Arial" charset="0"/>
                <a:cs typeface="Arial" charset="0"/>
              </a:defRPr>
            </a:lvl7pPr>
            <a:lvl8pPr marL="2571750" indent="-171450" eaLnBrk="0" fontAlgn="base" hangingPunct="0">
              <a:spcBef>
                <a:spcPct val="0"/>
              </a:spcBef>
              <a:spcAft>
                <a:spcPct val="0"/>
              </a:spcAft>
              <a:defRPr>
                <a:solidFill>
                  <a:schemeClr val="tx1"/>
                </a:solidFill>
                <a:latin typeface="Arial" charset="0"/>
                <a:cs typeface="Arial" charset="0"/>
              </a:defRPr>
            </a:lvl8pPr>
            <a:lvl9pPr marL="2914650" indent="-171450" eaLnBrk="0" fontAlgn="base" hangingPunct="0">
              <a:spcBef>
                <a:spcPct val="0"/>
              </a:spcBef>
              <a:spcAft>
                <a:spcPct val="0"/>
              </a:spcAft>
              <a:defRPr>
                <a:solidFill>
                  <a:schemeClr val="tx1"/>
                </a:solidFill>
                <a:latin typeface="Arial" charset="0"/>
                <a:cs typeface="Arial" charset="0"/>
              </a:defRPr>
            </a:lvl9pPr>
          </a:lstStyle>
          <a:p>
            <a:pPr eaLnBrk="1" hangingPunct="1"/>
            <a:fld id="{B7F4F1F4-C3A2-4FA4-BD1A-1CCA432BF611}" type="slidenum">
              <a:rPr lang="en-US" altLang="en-US" smtClean="0">
                <a:latin typeface="Times" pitchFamily="18" charset="0"/>
                <a:cs typeface="Times" pitchFamily="18" charset="0"/>
              </a:rPr>
              <a:pPr eaLnBrk="1" hangingPunct="1"/>
              <a:t>63</a:t>
            </a:fld>
            <a:endParaRPr lang="en-US" altLang="en-US">
              <a:latin typeface="Times" pitchFamily="18" charset="0"/>
              <a:cs typeface="Times" pitchFamily="18" charset="0"/>
            </a:endParaRPr>
          </a:p>
        </p:txBody>
      </p:sp>
    </p:spTree>
    <p:extLst>
      <p:ext uri="{BB962C8B-B14F-4D97-AF65-F5344CB8AC3E}">
        <p14:creationId xmlns:p14="http://schemas.microsoft.com/office/powerpoint/2010/main" val="18782412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normAutofit/>
          </a:bodyPr>
          <a:lstStyle/>
          <a:p>
            <a:pPr eaLnBrk="1" hangingPunct="1"/>
            <a:r>
              <a:rPr lang="en-US" sz="2625" dirty="0">
                <a:latin typeface="Times" pitchFamily="18" charset="0"/>
                <a:cs typeface="Times" pitchFamily="18" charset="0"/>
              </a:rPr>
              <a:t>Event Decomposition Technique:</a:t>
            </a:r>
            <a:br>
              <a:rPr lang="en-US" sz="2625" dirty="0">
                <a:latin typeface="Times" pitchFamily="18" charset="0"/>
                <a:cs typeface="Times" pitchFamily="18" charset="0"/>
              </a:rPr>
            </a:br>
            <a:r>
              <a:rPr lang="en-US" sz="2625" dirty="0">
                <a:latin typeface="Times" pitchFamily="18" charset="0"/>
                <a:cs typeface="Times" pitchFamily="18" charset="0"/>
              </a:rPr>
              <a:t>Specific Steps </a:t>
            </a:r>
            <a:r>
              <a:rPr lang="en-US" sz="2100" dirty="0">
                <a:latin typeface="Times" pitchFamily="18" charset="0"/>
                <a:cs typeface="Times" pitchFamily="18" charset="0"/>
              </a:rPr>
              <a:t>…</a:t>
            </a:r>
          </a:p>
        </p:txBody>
      </p:sp>
      <p:sp>
        <p:nvSpPr>
          <p:cNvPr id="22532" name="Rectangle 3"/>
          <p:cNvSpPr>
            <a:spLocks noGrp="1" noChangeArrowheads="1"/>
          </p:cNvSpPr>
          <p:nvPr>
            <p:ph idx="1"/>
          </p:nvPr>
        </p:nvSpPr>
        <p:spPr>
          <a:xfrm>
            <a:off x="1485900" y="2057401"/>
            <a:ext cx="6343650" cy="3398044"/>
          </a:xfrm>
        </p:spPr>
        <p:txBody>
          <a:bodyPr/>
          <a:lstStyle/>
          <a:p>
            <a:pPr marL="428625" indent="-428625" algn="just">
              <a:lnSpc>
                <a:spcPct val="80000"/>
              </a:lnSpc>
              <a:buFont typeface="Wingdings" pitchFamily="2" charset="2"/>
              <a:buAutoNum type="arabicPeriod" startAt="5"/>
            </a:pPr>
            <a:r>
              <a:rPr lang="en-US" sz="1950" b="1" dirty="0">
                <a:latin typeface="Times" pitchFamily="18" charset="0"/>
                <a:cs typeface="Times" pitchFamily="18" charset="0"/>
              </a:rPr>
              <a:t>Consider the state events that the system might respond to</a:t>
            </a:r>
            <a:r>
              <a:rPr lang="en-US" sz="1950" dirty="0">
                <a:latin typeface="Times" pitchFamily="18" charset="0"/>
                <a:cs typeface="Times" pitchFamily="18" charset="0"/>
              </a:rPr>
              <a:t>, particularly if it is a real-time system in which devices or internal state changes trigger use cases.</a:t>
            </a:r>
          </a:p>
          <a:p>
            <a:pPr marL="428625" indent="-428625" algn="just">
              <a:lnSpc>
                <a:spcPct val="80000"/>
              </a:lnSpc>
              <a:buFont typeface="Wingdings" pitchFamily="2" charset="2"/>
              <a:buAutoNum type="arabicPeriod" startAt="5"/>
            </a:pPr>
            <a:r>
              <a:rPr lang="en-US" sz="1950" dirty="0">
                <a:latin typeface="Times" pitchFamily="18" charset="0"/>
                <a:cs typeface="Times" pitchFamily="18" charset="0"/>
              </a:rPr>
              <a:t>For each state event, identify and name the use case that the system requires and then define the state change.</a:t>
            </a:r>
          </a:p>
          <a:p>
            <a:pPr marL="428625" indent="-428625" algn="just">
              <a:lnSpc>
                <a:spcPct val="80000"/>
              </a:lnSpc>
              <a:buFont typeface="Wingdings" pitchFamily="2" charset="2"/>
              <a:buAutoNum type="arabicPeriod" startAt="5"/>
            </a:pPr>
            <a:r>
              <a:rPr lang="en-US" sz="1950" dirty="0">
                <a:latin typeface="Times" pitchFamily="18" charset="0"/>
                <a:cs typeface="Times" pitchFamily="18" charset="0"/>
              </a:rPr>
              <a:t>When events and use cases are defined, check to see if they are required by using the perfect technology assumption.</a:t>
            </a:r>
          </a:p>
          <a:p>
            <a:pPr lvl="1" algn="just">
              <a:lnSpc>
                <a:spcPct val="80000"/>
              </a:lnSpc>
              <a:buFont typeface="Wingdings" panose="05000000000000000000" pitchFamily="2" charset="2"/>
              <a:buChar char="§"/>
            </a:pPr>
            <a:r>
              <a:rPr lang="en-US" sz="1950" dirty="0">
                <a:latin typeface="Times" pitchFamily="18" charset="0"/>
                <a:cs typeface="Times" pitchFamily="18" charset="0"/>
              </a:rPr>
              <a:t>Do not include </a:t>
            </a:r>
            <a:r>
              <a:rPr lang="en-US" sz="1950" dirty="0">
                <a:solidFill>
                  <a:srgbClr val="FF0000"/>
                </a:solidFill>
                <a:latin typeface="Times" pitchFamily="18" charset="0"/>
                <a:cs typeface="Times" pitchFamily="18" charset="0"/>
              </a:rPr>
              <a:t>events</a:t>
            </a:r>
            <a:r>
              <a:rPr lang="en-US" sz="1950" dirty="0">
                <a:latin typeface="Times" pitchFamily="18" charset="0"/>
                <a:cs typeface="Times" pitchFamily="18" charset="0"/>
              </a:rPr>
              <a:t> that involve such </a:t>
            </a:r>
            <a:r>
              <a:rPr lang="en-US" sz="1950" dirty="0">
                <a:solidFill>
                  <a:srgbClr val="FF0000"/>
                </a:solidFill>
                <a:latin typeface="Times" pitchFamily="18" charset="0"/>
                <a:cs typeface="Times" pitchFamily="18" charset="0"/>
              </a:rPr>
              <a:t>system controls </a:t>
            </a:r>
            <a:r>
              <a:rPr lang="en-US" sz="1950" dirty="0">
                <a:latin typeface="Times" pitchFamily="18" charset="0"/>
                <a:cs typeface="Times" pitchFamily="18" charset="0"/>
              </a:rPr>
              <a:t>as login, logout, change password, and backup or restore the database, as these are put in later.</a:t>
            </a:r>
            <a:endParaRPr lang="en-GB" sz="1950" dirty="0">
              <a:latin typeface="Times" pitchFamily="18" charset="0"/>
              <a:cs typeface="Times" pitchFamily="18" charset="0"/>
            </a:endParaRPr>
          </a:p>
        </p:txBody>
      </p:sp>
      <p:sp>
        <p:nvSpPr>
          <p:cNvPr id="2" name="Date Placeholder 1"/>
          <p:cNvSpPr>
            <a:spLocks noGrp="1"/>
          </p:cNvSpPr>
          <p:nvPr>
            <p:ph type="dt" sz="half" idx="10"/>
          </p:nvPr>
        </p:nvSpPr>
        <p:spPr/>
        <p:txBody>
          <a:bodyPr/>
          <a:lstStyle/>
          <a:p>
            <a:fld id="{5D355478-CDFD-4FB3-8185-D3B2FE06DB3A}" type="datetime1">
              <a:rPr lang="en-US" smtClean="0"/>
              <a:t>1/11/2022</a:t>
            </a:fld>
            <a:endParaRPr lang="en-US"/>
          </a:p>
        </p:txBody>
      </p:sp>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557213" indent="-214313" eaLnBrk="0" hangingPunct="0">
              <a:defRPr>
                <a:solidFill>
                  <a:schemeClr val="tx1"/>
                </a:solidFill>
                <a:latin typeface="Arial" charset="0"/>
                <a:cs typeface="Arial" charset="0"/>
              </a:defRPr>
            </a:lvl2pPr>
            <a:lvl3pPr marL="857250" indent="-171450" eaLnBrk="0" hangingPunct="0">
              <a:defRPr>
                <a:solidFill>
                  <a:schemeClr val="tx1"/>
                </a:solidFill>
                <a:latin typeface="Arial" charset="0"/>
                <a:cs typeface="Arial" charset="0"/>
              </a:defRPr>
            </a:lvl3pPr>
            <a:lvl4pPr marL="1200150" indent="-171450" eaLnBrk="0" hangingPunct="0">
              <a:defRPr>
                <a:solidFill>
                  <a:schemeClr val="tx1"/>
                </a:solidFill>
                <a:latin typeface="Arial" charset="0"/>
                <a:cs typeface="Arial" charset="0"/>
              </a:defRPr>
            </a:lvl4pPr>
            <a:lvl5pPr marL="1543050" indent="-171450" eaLnBrk="0" hangingPunct="0">
              <a:defRPr>
                <a:solidFill>
                  <a:schemeClr val="tx1"/>
                </a:solidFill>
                <a:latin typeface="Arial" charset="0"/>
                <a:cs typeface="Arial" charset="0"/>
              </a:defRPr>
            </a:lvl5pPr>
            <a:lvl6pPr marL="1885950" indent="-171450" eaLnBrk="0" fontAlgn="base" hangingPunct="0">
              <a:spcBef>
                <a:spcPct val="0"/>
              </a:spcBef>
              <a:spcAft>
                <a:spcPct val="0"/>
              </a:spcAft>
              <a:defRPr>
                <a:solidFill>
                  <a:schemeClr val="tx1"/>
                </a:solidFill>
                <a:latin typeface="Arial" charset="0"/>
                <a:cs typeface="Arial" charset="0"/>
              </a:defRPr>
            </a:lvl6pPr>
            <a:lvl7pPr marL="2228850" indent="-171450" eaLnBrk="0" fontAlgn="base" hangingPunct="0">
              <a:spcBef>
                <a:spcPct val="0"/>
              </a:spcBef>
              <a:spcAft>
                <a:spcPct val="0"/>
              </a:spcAft>
              <a:defRPr>
                <a:solidFill>
                  <a:schemeClr val="tx1"/>
                </a:solidFill>
                <a:latin typeface="Arial" charset="0"/>
                <a:cs typeface="Arial" charset="0"/>
              </a:defRPr>
            </a:lvl7pPr>
            <a:lvl8pPr marL="2571750" indent="-171450" eaLnBrk="0" fontAlgn="base" hangingPunct="0">
              <a:spcBef>
                <a:spcPct val="0"/>
              </a:spcBef>
              <a:spcAft>
                <a:spcPct val="0"/>
              </a:spcAft>
              <a:defRPr>
                <a:solidFill>
                  <a:schemeClr val="tx1"/>
                </a:solidFill>
                <a:latin typeface="Arial" charset="0"/>
                <a:cs typeface="Arial" charset="0"/>
              </a:defRPr>
            </a:lvl8pPr>
            <a:lvl9pPr marL="2914650" indent="-171450" eaLnBrk="0" fontAlgn="base" hangingPunct="0">
              <a:spcBef>
                <a:spcPct val="0"/>
              </a:spcBef>
              <a:spcAft>
                <a:spcPct val="0"/>
              </a:spcAft>
              <a:defRPr>
                <a:solidFill>
                  <a:schemeClr val="tx1"/>
                </a:solidFill>
                <a:latin typeface="Arial" charset="0"/>
                <a:cs typeface="Arial" charset="0"/>
              </a:defRPr>
            </a:lvl9pPr>
          </a:lstStyle>
          <a:p>
            <a:pPr eaLnBrk="1" hangingPunct="1"/>
            <a:fld id="{C91DD09D-AC2F-4D55-9396-4101711DBDFB}" type="slidenum">
              <a:rPr lang="en-US" altLang="en-US" smtClean="0">
                <a:latin typeface="Times" pitchFamily="18" charset="0"/>
                <a:cs typeface="Times" pitchFamily="18" charset="0"/>
              </a:rPr>
              <a:pPr eaLnBrk="1" hangingPunct="1"/>
              <a:t>64</a:t>
            </a:fld>
            <a:endParaRPr lang="en-US" altLang="en-US">
              <a:latin typeface="Times" pitchFamily="18" charset="0"/>
              <a:cs typeface="Times" pitchFamily="18" charset="0"/>
            </a:endParaRPr>
          </a:p>
        </p:txBody>
      </p:sp>
    </p:spTree>
    <p:extLst>
      <p:ext uri="{BB962C8B-B14F-4D97-AF65-F5344CB8AC3E}">
        <p14:creationId xmlns:p14="http://schemas.microsoft.com/office/powerpoint/2010/main" val="35869209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normAutofit/>
          </a:bodyPr>
          <a:lstStyle/>
          <a:p>
            <a:pPr eaLnBrk="1" hangingPunct="1"/>
            <a:r>
              <a:rPr lang="en-US">
                <a:latin typeface="Times" pitchFamily="18" charset="0"/>
                <a:cs typeface="Times" pitchFamily="18" charset="0"/>
              </a:rPr>
              <a:t>Event Decomposition Technique: Benefits</a:t>
            </a:r>
          </a:p>
        </p:txBody>
      </p:sp>
      <p:sp>
        <p:nvSpPr>
          <p:cNvPr id="23556" name="Rectangle 3"/>
          <p:cNvSpPr>
            <a:spLocks noGrp="1" noChangeArrowheads="1"/>
          </p:cNvSpPr>
          <p:nvPr>
            <p:ph idx="1"/>
          </p:nvPr>
        </p:nvSpPr>
        <p:spPr>
          <a:xfrm>
            <a:off x="561560" y="2488407"/>
            <a:ext cx="7805200" cy="3178102"/>
          </a:xfrm>
        </p:spPr>
        <p:txBody>
          <a:bodyPr/>
          <a:lstStyle/>
          <a:p>
            <a:pPr marL="428625" indent="-428625" algn="just">
              <a:lnSpc>
                <a:spcPct val="90000"/>
              </a:lnSpc>
            </a:pPr>
            <a:r>
              <a:rPr lang="en-GB" sz="1950" dirty="0">
                <a:latin typeface="Times" pitchFamily="18" charset="0"/>
                <a:cs typeface="Times" pitchFamily="18" charset="0"/>
              </a:rPr>
              <a:t>Events are broader than user goal: Capture temporal and state events</a:t>
            </a:r>
          </a:p>
          <a:p>
            <a:pPr marL="428625" indent="-428625" algn="just">
              <a:lnSpc>
                <a:spcPct val="90000"/>
              </a:lnSpc>
            </a:pPr>
            <a:r>
              <a:rPr lang="en-GB" sz="1950" dirty="0">
                <a:latin typeface="Times" pitchFamily="18" charset="0"/>
                <a:cs typeface="Times" pitchFamily="18" charset="0"/>
              </a:rPr>
              <a:t>Help decompose at the right level of analysis: an elementary business process (EBP)</a:t>
            </a:r>
          </a:p>
          <a:p>
            <a:pPr marL="428625" indent="-428625" algn="just">
              <a:lnSpc>
                <a:spcPct val="90000"/>
              </a:lnSpc>
            </a:pPr>
            <a:r>
              <a:rPr lang="en-GB" sz="1950" dirty="0">
                <a:latin typeface="Times" pitchFamily="18" charset="0"/>
                <a:cs typeface="Times" pitchFamily="18" charset="0"/>
              </a:rPr>
              <a:t>EBP is a fundamental business process performed by one person, in one place, in response to a business event</a:t>
            </a:r>
          </a:p>
          <a:p>
            <a:pPr marL="428625" indent="-428625" algn="just">
              <a:lnSpc>
                <a:spcPct val="90000"/>
              </a:lnSpc>
            </a:pPr>
            <a:r>
              <a:rPr lang="en-GB" sz="1950" dirty="0">
                <a:latin typeface="Times" pitchFamily="18" charset="0"/>
                <a:cs typeface="Times" pitchFamily="18" charset="0"/>
              </a:rPr>
              <a:t>Uses perfect technology assumption to make sure </a:t>
            </a:r>
            <a:r>
              <a:rPr lang="en-GB" sz="1950" b="1" dirty="0">
                <a:latin typeface="Times" pitchFamily="18" charset="0"/>
                <a:cs typeface="Times" pitchFamily="18" charset="0"/>
              </a:rPr>
              <a:t>functions that support the users work are identified </a:t>
            </a:r>
            <a:r>
              <a:rPr lang="en-GB" sz="1950" dirty="0">
                <a:latin typeface="Times" pitchFamily="18" charset="0"/>
                <a:cs typeface="Times" pitchFamily="18" charset="0"/>
              </a:rPr>
              <a:t>and not additional functions for security and system controls</a:t>
            </a:r>
            <a:endParaRPr lang="en-GB" sz="2100" dirty="0">
              <a:latin typeface="Times" pitchFamily="18" charset="0"/>
              <a:cs typeface="Times" pitchFamily="18" charset="0"/>
            </a:endParaRPr>
          </a:p>
        </p:txBody>
      </p:sp>
      <p:sp>
        <p:nvSpPr>
          <p:cNvPr id="2" name="Date Placeholder 1"/>
          <p:cNvSpPr>
            <a:spLocks noGrp="1"/>
          </p:cNvSpPr>
          <p:nvPr>
            <p:ph type="dt" sz="half" idx="10"/>
          </p:nvPr>
        </p:nvSpPr>
        <p:spPr/>
        <p:txBody>
          <a:bodyPr/>
          <a:lstStyle/>
          <a:p>
            <a:fld id="{80B61904-68FD-4C61-B99F-5DA2C71863C8}" type="datetime1">
              <a:rPr lang="en-US" smtClean="0"/>
              <a:t>1/11/2022</a:t>
            </a:fld>
            <a:endParaRPr lang="en-US"/>
          </a:p>
        </p:txBody>
      </p:sp>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557213" indent="-214313" eaLnBrk="0" hangingPunct="0">
              <a:defRPr>
                <a:solidFill>
                  <a:schemeClr val="tx1"/>
                </a:solidFill>
                <a:latin typeface="Arial" charset="0"/>
                <a:cs typeface="Arial" charset="0"/>
              </a:defRPr>
            </a:lvl2pPr>
            <a:lvl3pPr marL="857250" indent="-171450" eaLnBrk="0" hangingPunct="0">
              <a:defRPr>
                <a:solidFill>
                  <a:schemeClr val="tx1"/>
                </a:solidFill>
                <a:latin typeface="Arial" charset="0"/>
                <a:cs typeface="Arial" charset="0"/>
              </a:defRPr>
            </a:lvl3pPr>
            <a:lvl4pPr marL="1200150" indent="-171450" eaLnBrk="0" hangingPunct="0">
              <a:defRPr>
                <a:solidFill>
                  <a:schemeClr val="tx1"/>
                </a:solidFill>
                <a:latin typeface="Arial" charset="0"/>
                <a:cs typeface="Arial" charset="0"/>
              </a:defRPr>
            </a:lvl4pPr>
            <a:lvl5pPr marL="1543050" indent="-171450" eaLnBrk="0" hangingPunct="0">
              <a:defRPr>
                <a:solidFill>
                  <a:schemeClr val="tx1"/>
                </a:solidFill>
                <a:latin typeface="Arial" charset="0"/>
                <a:cs typeface="Arial" charset="0"/>
              </a:defRPr>
            </a:lvl5pPr>
            <a:lvl6pPr marL="1885950" indent="-171450" eaLnBrk="0" fontAlgn="base" hangingPunct="0">
              <a:spcBef>
                <a:spcPct val="0"/>
              </a:spcBef>
              <a:spcAft>
                <a:spcPct val="0"/>
              </a:spcAft>
              <a:defRPr>
                <a:solidFill>
                  <a:schemeClr val="tx1"/>
                </a:solidFill>
                <a:latin typeface="Arial" charset="0"/>
                <a:cs typeface="Arial" charset="0"/>
              </a:defRPr>
            </a:lvl6pPr>
            <a:lvl7pPr marL="2228850" indent="-171450" eaLnBrk="0" fontAlgn="base" hangingPunct="0">
              <a:spcBef>
                <a:spcPct val="0"/>
              </a:spcBef>
              <a:spcAft>
                <a:spcPct val="0"/>
              </a:spcAft>
              <a:defRPr>
                <a:solidFill>
                  <a:schemeClr val="tx1"/>
                </a:solidFill>
                <a:latin typeface="Arial" charset="0"/>
                <a:cs typeface="Arial" charset="0"/>
              </a:defRPr>
            </a:lvl7pPr>
            <a:lvl8pPr marL="2571750" indent="-171450" eaLnBrk="0" fontAlgn="base" hangingPunct="0">
              <a:spcBef>
                <a:spcPct val="0"/>
              </a:spcBef>
              <a:spcAft>
                <a:spcPct val="0"/>
              </a:spcAft>
              <a:defRPr>
                <a:solidFill>
                  <a:schemeClr val="tx1"/>
                </a:solidFill>
                <a:latin typeface="Arial" charset="0"/>
                <a:cs typeface="Arial" charset="0"/>
              </a:defRPr>
            </a:lvl8pPr>
            <a:lvl9pPr marL="2914650" indent="-171450" eaLnBrk="0" fontAlgn="base" hangingPunct="0">
              <a:spcBef>
                <a:spcPct val="0"/>
              </a:spcBef>
              <a:spcAft>
                <a:spcPct val="0"/>
              </a:spcAft>
              <a:defRPr>
                <a:solidFill>
                  <a:schemeClr val="tx1"/>
                </a:solidFill>
                <a:latin typeface="Arial" charset="0"/>
                <a:cs typeface="Arial" charset="0"/>
              </a:defRPr>
            </a:lvl9pPr>
          </a:lstStyle>
          <a:p>
            <a:pPr eaLnBrk="1" hangingPunct="1"/>
            <a:fld id="{397F175D-C679-45D3-86A8-65811C2B1E52}" type="slidenum">
              <a:rPr lang="en-US" altLang="en-US" smtClean="0">
                <a:latin typeface="Times" pitchFamily="18" charset="0"/>
                <a:cs typeface="Times" pitchFamily="18" charset="0"/>
              </a:rPr>
              <a:pPr eaLnBrk="1" hangingPunct="1"/>
              <a:t>65</a:t>
            </a:fld>
            <a:endParaRPr lang="en-US" altLang="en-US">
              <a:latin typeface="Times" pitchFamily="18" charset="0"/>
              <a:cs typeface="Times" pitchFamily="18" charset="0"/>
            </a:endParaRPr>
          </a:p>
        </p:txBody>
      </p:sp>
    </p:spTree>
    <p:extLst>
      <p:ext uri="{BB962C8B-B14F-4D97-AF65-F5344CB8AC3E}">
        <p14:creationId xmlns:p14="http://schemas.microsoft.com/office/powerpoint/2010/main" val="28439484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29BA-3EDB-4AE4-878F-B7B7318184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2F3907-F258-490E-899D-4CA0C0FE8C59}"/>
              </a:ext>
            </a:extLst>
          </p:cNvPr>
          <p:cNvSpPr>
            <a:spLocks noGrp="1"/>
          </p:cNvSpPr>
          <p:nvPr>
            <p:ph idx="1"/>
          </p:nvPr>
        </p:nvSpPr>
        <p:spPr/>
        <p:txBody>
          <a:bodyPr>
            <a:normAutofit/>
          </a:bodyPr>
          <a:lstStyle/>
          <a:p>
            <a:endParaRPr lang="en-US" dirty="0"/>
          </a:p>
          <a:p>
            <a:pPr marL="0" indent="0" algn="ctr">
              <a:lnSpc>
                <a:spcPct val="100000"/>
              </a:lnSpc>
              <a:buNone/>
            </a:pPr>
            <a:r>
              <a:rPr lang="en-US" sz="5000" dirty="0"/>
              <a:t>The                                                      END</a:t>
            </a:r>
          </a:p>
        </p:txBody>
      </p:sp>
      <p:sp>
        <p:nvSpPr>
          <p:cNvPr id="4" name="Date Placeholder 3">
            <a:extLst>
              <a:ext uri="{FF2B5EF4-FFF2-40B4-BE49-F238E27FC236}">
                <a16:creationId xmlns:a16="http://schemas.microsoft.com/office/drawing/2014/main" id="{022C0C97-6FA8-480B-A426-9A39BE9B6069}"/>
              </a:ext>
            </a:extLst>
          </p:cNvPr>
          <p:cNvSpPr>
            <a:spLocks noGrp="1"/>
          </p:cNvSpPr>
          <p:nvPr>
            <p:ph type="dt" sz="half" idx="10"/>
          </p:nvPr>
        </p:nvSpPr>
        <p:spPr/>
        <p:txBody>
          <a:bodyPr/>
          <a:lstStyle/>
          <a:p>
            <a:fld id="{2EE5B20F-1416-4EFA-86DE-D2CEC3600A4F}" type="datetime1">
              <a:rPr lang="en-US" smtClean="0"/>
              <a:t>1/11/2022</a:t>
            </a:fld>
            <a:endParaRPr lang="en-US" dirty="0"/>
          </a:p>
        </p:txBody>
      </p:sp>
      <p:sp>
        <p:nvSpPr>
          <p:cNvPr id="5" name="Slide Number Placeholder 4">
            <a:extLst>
              <a:ext uri="{FF2B5EF4-FFF2-40B4-BE49-F238E27FC236}">
                <a16:creationId xmlns:a16="http://schemas.microsoft.com/office/drawing/2014/main" id="{8E149CEE-0C8B-4367-8B5D-F13DCB95574F}"/>
              </a:ext>
            </a:extLst>
          </p:cNvPr>
          <p:cNvSpPr>
            <a:spLocks noGrp="1"/>
          </p:cNvSpPr>
          <p:nvPr>
            <p:ph type="sldNum" sz="quarter" idx="12"/>
          </p:nvPr>
        </p:nvSpPr>
        <p:spPr/>
        <p:txBody>
          <a:bodyPr/>
          <a:lstStyle/>
          <a:p>
            <a:fld id="{3A98EE3D-8CD1-4C3F-BD1C-C98C9596463C}" type="slidenum">
              <a:rPr lang="en-US" smtClean="0"/>
              <a:t>66</a:t>
            </a:fld>
            <a:endParaRPr lang="en-US" dirty="0"/>
          </a:p>
        </p:txBody>
      </p:sp>
    </p:spTree>
    <p:extLst>
      <p:ext uri="{BB962C8B-B14F-4D97-AF65-F5344CB8AC3E}">
        <p14:creationId xmlns:p14="http://schemas.microsoft.com/office/powerpoint/2010/main" val="250037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646E-FBAF-4263-A1DA-81CF0C487129}"/>
              </a:ext>
            </a:extLst>
          </p:cNvPr>
          <p:cNvSpPr>
            <a:spLocks noGrp="1"/>
          </p:cNvSpPr>
          <p:nvPr>
            <p:ph type="title"/>
          </p:nvPr>
        </p:nvSpPr>
        <p:spPr/>
        <p:txBody>
          <a:bodyPr/>
          <a:lstStyle/>
          <a:p>
            <a:r>
              <a:rPr lang="en-US" dirty="0"/>
              <a:t>What is object orientation</a:t>
            </a:r>
            <a:r>
              <a:rPr lang="en-US" b="0" i="0" dirty="0">
                <a:effectLst/>
                <a:latin typeface="Arial" panose="020B0604020202020204" pitchFamily="34" charset="0"/>
              </a:rPr>
              <a:t>?...</a:t>
            </a:r>
            <a:endParaRPr lang="en-US" dirty="0"/>
          </a:p>
        </p:txBody>
      </p:sp>
      <p:sp>
        <p:nvSpPr>
          <p:cNvPr id="3" name="Content Placeholder 2">
            <a:extLst>
              <a:ext uri="{FF2B5EF4-FFF2-40B4-BE49-F238E27FC236}">
                <a16:creationId xmlns:a16="http://schemas.microsoft.com/office/drawing/2014/main" id="{321971F1-6FAA-4983-8B6C-7ED6CF509383}"/>
              </a:ext>
            </a:extLst>
          </p:cNvPr>
          <p:cNvSpPr>
            <a:spLocks noGrp="1"/>
          </p:cNvSpPr>
          <p:nvPr>
            <p:ph idx="1"/>
          </p:nvPr>
        </p:nvSpPr>
        <p:spPr>
          <a:xfrm>
            <a:off x="800100" y="2309192"/>
            <a:ext cx="7697857" cy="3249267"/>
          </a:xfrm>
        </p:spPr>
        <p:txBody>
          <a:bodyPr>
            <a:normAutofit fontScale="70000" lnSpcReduction="20000"/>
          </a:bodyPr>
          <a:lstStyle/>
          <a:p>
            <a:pPr>
              <a:lnSpc>
                <a:spcPct val="170000"/>
              </a:lnSpc>
              <a:buFont typeface="Wingdings" panose="05000000000000000000" pitchFamily="2" charset="2"/>
              <a:buChar char="q"/>
            </a:pPr>
            <a:r>
              <a:rPr lang="en-US" b="0" i="0" dirty="0">
                <a:effectLst/>
                <a:latin typeface="Arial" panose="020B0604020202020204" pitchFamily="34" charset="0"/>
              </a:rPr>
              <a:t>Features of Object-Oriented System</a:t>
            </a:r>
          </a:p>
          <a:p>
            <a:pPr lvl="1">
              <a:lnSpc>
                <a:spcPct val="170000"/>
              </a:lnSpc>
              <a:buFont typeface="Wingdings" panose="05000000000000000000" pitchFamily="2" charset="2"/>
              <a:buChar char="ü"/>
            </a:pPr>
            <a:r>
              <a:rPr lang="en-US" b="1" i="0" dirty="0">
                <a:effectLst/>
                <a:latin typeface="Arial" panose="020B0604020202020204" pitchFamily="34" charset="0"/>
              </a:rPr>
              <a:t>Relationships</a:t>
            </a:r>
          </a:p>
          <a:p>
            <a:pPr lvl="1">
              <a:lnSpc>
                <a:spcPct val="170000"/>
              </a:lnSpc>
              <a:buFont typeface="Arial" panose="020B0604020202020204" pitchFamily="34" charset="0"/>
              <a:buChar char="•"/>
            </a:pPr>
            <a:r>
              <a:rPr lang="en-US" b="0" i="0" dirty="0">
                <a:solidFill>
                  <a:srgbClr val="000000"/>
                </a:solidFill>
                <a:effectLst/>
                <a:latin typeface="Arial" panose="020B0604020202020204" pitchFamily="34" charset="0"/>
              </a:rPr>
              <a:t>All the classes in the system are related with each other.</a:t>
            </a:r>
          </a:p>
          <a:p>
            <a:pPr lvl="1">
              <a:lnSpc>
                <a:spcPct val="170000"/>
              </a:lnSpc>
              <a:buFont typeface="Arial" panose="020B0604020202020204" pitchFamily="34" charset="0"/>
              <a:buChar char="•"/>
            </a:pPr>
            <a:r>
              <a:rPr lang="en-US" b="0" i="0" dirty="0">
                <a:solidFill>
                  <a:srgbClr val="000000"/>
                </a:solidFill>
                <a:effectLst/>
                <a:latin typeface="Arial" panose="020B0604020202020204" pitchFamily="34" charset="0"/>
              </a:rPr>
              <a:t> The objects do not exist in isolation, they exist in relationship with other objects</a:t>
            </a:r>
          </a:p>
          <a:p>
            <a:pPr lvl="1">
              <a:lnSpc>
                <a:spcPct val="170000"/>
              </a:lnSpc>
              <a:buFont typeface="Arial" panose="020B0604020202020204" pitchFamily="34" charset="0"/>
              <a:buChar char="•"/>
            </a:pPr>
            <a:r>
              <a:rPr lang="en-US" b="0" i="0" dirty="0">
                <a:solidFill>
                  <a:srgbClr val="000000"/>
                </a:solidFill>
                <a:effectLst/>
                <a:latin typeface="Arial" panose="020B0604020202020204" pitchFamily="34" charset="0"/>
              </a:rPr>
              <a:t>There are three types of object </a:t>
            </a:r>
            <a:r>
              <a:rPr lang="en-US" b="0" i="0" dirty="0">
                <a:solidFill>
                  <a:srgbClr val="FF0000"/>
                </a:solidFill>
                <a:effectLst/>
                <a:latin typeface="Arial" panose="020B0604020202020204" pitchFamily="34" charset="0"/>
              </a:rPr>
              <a:t>relationships</a:t>
            </a:r>
          </a:p>
          <a:p>
            <a:pPr marL="342900" indent="-342900" algn="just">
              <a:buFont typeface="+mj-lt"/>
              <a:buAutoNum type="arabicPeriod"/>
            </a:pPr>
            <a:r>
              <a:rPr lang="en-US" b="1" i="0" dirty="0">
                <a:solidFill>
                  <a:srgbClr val="000000"/>
                </a:solidFill>
                <a:effectLst/>
                <a:latin typeface="Arial" panose="020B0604020202020204" pitchFamily="34" charset="0"/>
              </a:rPr>
              <a:t>Aggregation</a:t>
            </a:r>
            <a:r>
              <a:rPr lang="en-US" b="0" i="0" dirty="0">
                <a:solidFill>
                  <a:srgbClr val="000000"/>
                </a:solidFill>
                <a:effectLst/>
                <a:latin typeface="Arial" panose="020B0604020202020204" pitchFamily="34" charset="0"/>
              </a:rPr>
              <a:t> − It indicates relationship between a whole and its parts.</a:t>
            </a:r>
          </a:p>
          <a:p>
            <a:pPr marL="342900" indent="-342900" algn="just">
              <a:buFont typeface="+mj-lt"/>
              <a:buAutoNum type="arabicPeriod"/>
            </a:pPr>
            <a:r>
              <a:rPr lang="en-US" b="1" i="0" dirty="0">
                <a:solidFill>
                  <a:srgbClr val="000000"/>
                </a:solidFill>
                <a:effectLst/>
                <a:latin typeface="Arial" panose="020B0604020202020204" pitchFamily="34" charset="0"/>
              </a:rPr>
              <a:t>Association</a:t>
            </a:r>
            <a:r>
              <a:rPr lang="en-US" b="0" i="0" dirty="0">
                <a:solidFill>
                  <a:srgbClr val="000000"/>
                </a:solidFill>
                <a:effectLst/>
                <a:latin typeface="Arial" panose="020B0604020202020204" pitchFamily="34" charset="0"/>
              </a:rPr>
              <a:t> − In this, two classes are related or connected in some way such as </a:t>
            </a:r>
            <a:r>
              <a:rPr lang="en-US" b="0" i="0" dirty="0">
                <a:solidFill>
                  <a:srgbClr val="FF0000"/>
                </a:solidFill>
                <a:effectLst/>
                <a:latin typeface="Arial" panose="020B0604020202020204" pitchFamily="34" charset="0"/>
              </a:rPr>
              <a:t>one class works with another to perform a task </a:t>
            </a:r>
            <a:r>
              <a:rPr lang="en-US" b="0" i="0" dirty="0">
                <a:solidFill>
                  <a:srgbClr val="000000"/>
                </a:solidFill>
                <a:effectLst/>
                <a:latin typeface="Arial" panose="020B0604020202020204" pitchFamily="34" charset="0"/>
              </a:rPr>
              <a:t>or one class acts upon other class.</a:t>
            </a:r>
          </a:p>
          <a:p>
            <a:pPr marL="342900" indent="-342900" algn="just">
              <a:buFont typeface="+mj-lt"/>
              <a:buAutoNum type="arabicPeriod"/>
            </a:pPr>
            <a:r>
              <a:rPr lang="en-US" b="1" i="0" dirty="0">
                <a:solidFill>
                  <a:srgbClr val="000000"/>
                </a:solidFill>
                <a:effectLst/>
                <a:latin typeface="Arial" panose="020B0604020202020204" pitchFamily="34" charset="0"/>
              </a:rPr>
              <a:t>Generalization</a:t>
            </a:r>
            <a:r>
              <a:rPr lang="en-US" b="0" i="0" dirty="0">
                <a:solidFill>
                  <a:srgbClr val="000000"/>
                </a:solidFill>
                <a:effectLst/>
                <a:latin typeface="Arial" panose="020B0604020202020204" pitchFamily="34" charset="0"/>
              </a:rPr>
              <a:t> − The child class is based on parent class. It indicates that two classes are similar but have some differences.</a:t>
            </a:r>
          </a:p>
          <a:p>
            <a:pPr lvl="1">
              <a:lnSpc>
                <a:spcPct val="170000"/>
              </a:lnSpc>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2361CFCD-7F50-44D2-A9B7-A8247C08E5B3}"/>
              </a:ext>
            </a:extLst>
          </p:cNvPr>
          <p:cNvSpPr>
            <a:spLocks noGrp="1"/>
          </p:cNvSpPr>
          <p:nvPr>
            <p:ph type="dt" sz="half" idx="10"/>
          </p:nvPr>
        </p:nvSpPr>
        <p:spPr/>
        <p:txBody>
          <a:bodyPr/>
          <a:lstStyle/>
          <a:p>
            <a:fld id="{B6FDBF76-6B43-47B3-92D9-0C8255243FF4}" type="datetime1">
              <a:rPr lang="en-US" smtClean="0"/>
              <a:t>1/11/2022</a:t>
            </a:fld>
            <a:endParaRPr lang="en-US" dirty="0"/>
          </a:p>
        </p:txBody>
      </p:sp>
      <p:sp>
        <p:nvSpPr>
          <p:cNvPr id="5" name="Slide Number Placeholder 4">
            <a:extLst>
              <a:ext uri="{FF2B5EF4-FFF2-40B4-BE49-F238E27FC236}">
                <a16:creationId xmlns:a16="http://schemas.microsoft.com/office/drawing/2014/main" id="{7954F354-7C1F-4C9B-8210-7F7FF68084B1}"/>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273097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646E-FBAF-4263-A1DA-81CF0C487129}"/>
              </a:ext>
            </a:extLst>
          </p:cNvPr>
          <p:cNvSpPr>
            <a:spLocks noGrp="1"/>
          </p:cNvSpPr>
          <p:nvPr>
            <p:ph type="title"/>
          </p:nvPr>
        </p:nvSpPr>
        <p:spPr/>
        <p:txBody>
          <a:bodyPr/>
          <a:lstStyle/>
          <a:p>
            <a:r>
              <a:rPr lang="en-US" dirty="0"/>
              <a:t>What is object orientation</a:t>
            </a:r>
            <a:r>
              <a:rPr lang="en-US" b="0" i="0" dirty="0">
                <a:effectLst/>
                <a:latin typeface="Arial" panose="020B0604020202020204" pitchFamily="34" charset="0"/>
              </a:rPr>
              <a:t>?...</a:t>
            </a:r>
            <a:endParaRPr lang="en-US" dirty="0"/>
          </a:p>
        </p:txBody>
      </p:sp>
      <p:sp>
        <p:nvSpPr>
          <p:cNvPr id="3" name="Content Placeholder 2">
            <a:extLst>
              <a:ext uri="{FF2B5EF4-FFF2-40B4-BE49-F238E27FC236}">
                <a16:creationId xmlns:a16="http://schemas.microsoft.com/office/drawing/2014/main" id="{321971F1-6FAA-4983-8B6C-7ED6CF509383}"/>
              </a:ext>
            </a:extLst>
          </p:cNvPr>
          <p:cNvSpPr>
            <a:spLocks noGrp="1"/>
          </p:cNvSpPr>
          <p:nvPr>
            <p:ph idx="1"/>
          </p:nvPr>
        </p:nvSpPr>
        <p:spPr>
          <a:xfrm>
            <a:off x="800100" y="2309192"/>
            <a:ext cx="7697857" cy="3249267"/>
          </a:xfrm>
        </p:spPr>
        <p:txBody>
          <a:bodyPr>
            <a:normAutofit fontScale="70000" lnSpcReduction="20000"/>
          </a:bodyPr>
          <a:lstStyle/>
          <a:p>
            <a:pPr>
              <a:lnSpc>
                <a:spcPct val="170000"/>
              </a:lnSpc>
              <a:buFont typeface="Wingdings" panose="05000000000000000000" pitchFamily="2" charset="2"/>
              <a:buChar char="q"/>
            </a:pPr>
            <a:r>
              <a:rPr lang="en-US" b="0" i="0" dirty="0">
                <a:effectLst/>
                <a:latin typeface="Arial" panose="020B0604020202020204" pitchFamily="34" charset="0"/>
              </a:rPr>
              <a:t>Features of Object-Oriented System</a:t>
            </a:r>
          </a:p>
          <a:p>
            <a:pPr lvl="1">
              <a:lnSpc>
                <a:spcPct val="170000"/>
              </a:lnSpc>
              <a:buFont typeface="Wingdings" panose="05000000000000000000" pitchFamily="2" charset="2"/>
              <a:buChar char="ü"/>
            </a:pPr>
            <a:r>
              <a:rPr lang="en-US" b="1" i="0" dirty="0">
                <a:effectLst/>
                <a:latin typeface="Arial" panose="020B0604020202020204" pitchFamily="34" charset="0"/>
              </a:rPr>
              <a:t>Inheritance</a:t>
            </a:r>
            <a:endParaRPr lang="en-US" dirty="0">
              <a:latin typeface="Arial" panose="020B0604020202020204" pitchFamily="34" charset="0"/>
            </a:endParaRPr>
          </a:p>
          <a:p>
            <a:pPr lvl="1">
              <a:lnSpc>
                <a:spcPct val="170000"/>
              </a:lnSpc>
              <a:buFont typeface="Arial" panose="020B0604020202020204" pitchFamily="34" charset="0"/>
              <a:buChar char="•"/>
            </a:pPr>
            <a:r>
              <a:rPr lang="en-US" b="0" i="0" dirty="0">
                <a:solidFill>
                  <a:srgbClr val="000000"/>
                </a:solidFill>
                <a:effectLst/>
                <a:latin typeface="Arial" panose="020B0604020202020204" pitchFamily="34" charset="0"/>
              </a:rPr>
              <a:t>is a great feature that allows to create sub-classes from an existing class by inheriting the attributes and/or operations of existing classes.</a:t>
            </a:r>
          </a:p>
          <a:p>
            <a:pPr lvl="1">
              <a:lnSpc>
                <a:spcPct val="170000"/>
              </a:lnSpc>
              <a:buFont typeface="Wingdings" panose="05000000000000000000" pitchFamily="2" charset="2"/>
              <a:buChar char="ü"/>
            </a:pPr>
            <a:r>
              <a:rPr lang="en-US" b="1" i="0" dirty="0">
                <a:effectLst/>
                <a:latin typeface="Arial" panose="020B0604020202020204" pitchFamily="34" charset="0"/>
              </a:rPr>
              <a:t>Polymorphism and Dynamic Binding</a:t>
            </a:r>
          </a:p>
          <a:p>
            <a:pPr lvl="1" algn="just">
              <a:buFont typeface="Arial" panose="020B0604020202020204" pitchFamily="34" charset="0"/>
              <a:buChar char="•"/>
            </a:pPr>
            <a:r>
              <a:rPr lang="en-US" b="0" i="0" dirty="0">
                <a:solidFill>
                  <a:srgbClr val="000000"/>
                </a:solidFill>
                <a:effectLst/>
                <a:latin typeface="Arial" panose="020B0604020202020204" pitchFamily="34" charset="0"/>
              </a:rPr>
              <a:t>is the ability to take on many different forms. </a:t>
            </a:r>
          </a:p>
          <a:p>
            <a:pPr lvl="1" algn="just">
              <a:buFont typeface="Arial" panose="020B0604020202020204" pitchFamily="34" charset="0"/>
              <a:buChar char="•"/>
            </a:pPr>
            <a:r>
              <a:rPr lang="en-US" b="0" i="0" dirty="0">
                <a:solidFill>
                  <a:srgbClr val="000000"/>
                </a:solidFill>
                <a:effectLst/>
                <a:latin typeface="Arial" panose="020B0604020202020204" pitchFamily="34" charset="0"/>
              </a:rPr>
              <a:t>It applies to both objects and operations. </a:t>
            </a:r>
          </a:p>
          <a:p>
            <a:pPr lvl="1" algn="just">
              <a:buFont typeface="Arial" panose="020B0604020202020204" pitchFamily="34" charset="0"/>
              <a:buChar char="•"/>
            </a:pPr>
            <a:r>
              <a:rPr lang="en-US" b="0" i="0" dirty="0">
                <a:solidFill>
                  <a:srgbClr val="000000"/>
                </a:solidFill>
                <a:effectLst/>
                <a:latin typeface="Arial" panose="020B0604020202020204" pitchFamily="34" charset="0"/>
              </a:rPr>
              <a:t>A polymorphic object is one who true type hides within a super or parent class.</a:t>
            </a:r>
          </a:p>
          <a:p>
            <a:pPr lvl="1" algn="just">
              <a:buFont typeface="Arial" panose="020B0604020202020204" pitchFamily="34" charset="0"/>
              <a:buChar char="•"/>
            </a:pPr>
            <a:r>
              <a:rPr lang="en-US" b="0" i="0" dirty="0">
                <a:solidFill>
                  <a:srgbClr val="000000"/>
                </a:solidFill>
                <a:effectLst/>
                <a:latin typeface="Arial" panose="020B0604020202020204" pitchFamily="34" charset="0"/>
              </a:rPr>
              <a:t>In polymorphic operation, the operation may be carried out differently by different classes of objects.</a:t>
            </a:r>
          </a:p>
          <a:p>
            <a:pPr lvl="1" algn="just">
              <a:buFont typeface="Arial" panose="020B0604020202020204" pitchFamily="34" charset="0"/>
              <a:buChar char="•"/>
            </a:pPr>
            <a:r>
              <a:rPr lang="en-US" b="0" i="0" dirty="0">
                <a:solidFill>
                  <a:srgbClr val="000000"/>
                </a:solidFill>
                <a:effectLst/>
                <a:latin typeface="Arial" panose="020B0604020202020204" pitchFamily="34" charset="0"/>
              </a:rPr>
              <a:t>It allows us to manipulate objects of different classes by knowing only their common properties.</a:t>
            </a:r>
          </a:p>
          <a:p>
            <a:pPr lvl="1">
              <a:lnSpc>
                <a:spcPct val="170000"/>
              </a:lnSpc>
              <a:buFont typeface="Arial" panose="020B0604020202020204" pitchFamily="34" charset="0"/>
              <a:buChar char="•"/>
            </a:pPr>
            <a:endParaRPr lang="en-US" b="1" i="0" dirty="0">
              <a:effectLst/>
              <a:latin typeface="Arial" panose="020B0604020202020204" pitchFamily="34" charset="0"/>
            </a:endParaRPr>
          </a:p>
          <a:p>
            <a:pPr marL="150876" lvl="1" indent="0">
              <a:lnSpc>
                <a:spcPct val="170000"/>
              </a:lnSpc>
              <a:buNone/>
            </a:pPr>
            <a:endParaRPr lang="en-US" b="1" i="0" dirty="0">
              <a:effectLst/>
              <a:latin typeface="Arial" panose="020B0604020202020204" pitchFamily="34" charset="0"/>
            </a:endParaRPr>
          </a:p>
        </p:txBody>
      </p:sp>
      <p:sp>
        <p:nvSpPr>
          <p:cNvPr id="4" name="Date Placeholder 3">
            <a:extLst>
              <a:ext uri="{FF2B5EF4-FFF2-40B4-BE49-F238E27FC236}">
                <a16:creationId xmlns:a16="http://schemas.microsoft.com/office/drawing/2014/main" id="{E59363C5-3101-4010-BC81-9CFD006AC5C9}"/>
              </a:ext>
            </a:extLst>
          </p:cNvPr>
          <p:cNvSpPr>
            <a:spLocks noGrp="1"/>
          </p:cNvSpPr>
          <p:nvPr>
            <p:ph type="dt" sz="half" idx="10"/>
          </p:nvPr>
        </p:nvSpPr>
        <p:spPr/>
        <p:txBody>
          <a:bodyPr/>
          <a:lstStyle/>
          <a:p>
            <a:fld id="{380E5397-5783-43EE-9FEF-0F3F06EA6537}" type="datetime1">
              <a:rPr lang="en-US" smtClean="0"/>
              <a:t>1/11/2022</a:t>
            </a:fld>
            <a:endParaRPr lang="en-US" dirty="0"/>
          </a:p>
        </p:txBody>
      </p:sp>
      <p:sp>
        <p:nvSpPr>
          <p:cNvPr id="5" name="Slide Number Placeholder 4">
            <a:extLst>
              <a:ext uri="{FF2B5EF4-FFF2-40B4-BE49-F238E27FC236}">
                <a16:creationId xmlns:a16="http://schemas.microsoft.com/office/drawing/2014/main" id="{4067D108-574A-412F-BB09-BDFAF742F8D5}"/>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4085465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121E-8F93-436B-9BFD-A8E8F81F5631}"/>
              </a:ext>
            </a:extLst>
          </p:cNvPr>
          <p:cNvSpPr>
            <a:spLocks noGrp="1"/>
          </p:cNvSpPr>
          <p:nvPr>
            <p:ph type="title"/>
          </p:nvPr>
        </p:nvSpPr>
        <p:spPr/>
        <p:txBody>
          <a:bodyPr/>
          <a:lstStyle/>
          <a:p>
            <a:r>
              <a:rPr lang="en-US" dirty="0"/>
              <a:t>Model </a:t>
            </a:r>
          </a:p>
        </p:txBody>
      </p:sp>
      <p:sp>
        <p:nvSpPr>
          <p:cNvPr id="3" name="Content Placeholder 2">
            <a:extLst>
              <a:ext uri="{FF2B5EF4-FFF2-40B4-BE49-F238E27FC236}">
                <a16:creationId xmlns:a16="http://schemas.microsoft.com/office/drawing/2014/main" id="{1C7478D0-7A2E-43E5-BFDC-76A36D23CDDB}"/>
              </a:ext>
            </a:extLst>
          </p:cNvPr>
          <p:cNvSpPr>
            <a:spLocks noGrp="1"/>
          </p:cNvSpPr>
          <p:nvPr>
            <p:ph idx="1"/>
          </p:nvPr>
        </p:nvSpPr>
        <p:spPr/>
        <p:txBody>
          <a:bodyPr/>
          <a:lstStyle/>
          <a:p>
            <a:pPr algn="just">
              <a:buFont typeface="Wingdings" panose="05000000000000000000" pitchFamily="2" charset="2"/>
              <a:buChar char="q"/>
            </a:pPr>
            <a:r>
              <a:rPr lang="en-US" sz="1500" dirty="0">
                <a:latin typeface="Times New Roman" pitchFamily="18" charset="0"/>
                <a:cs typeface="Times New Roman" pitchFamily="18" charset="0"/>
              </a:rPr>
              <a:t>A model is a simplification at some level of abstraction  </a:t>
            </a:r>
          </a:p>
          <a:p>
            <a:pPr algn="just">
              <a:buFont typeface="Arial" panose="020B0604020202020204" pitchFamily="34" charset="0"/>
              <a:buChar char="•"/>
            </a:pPr>
            <a:r>
              <a:rPr lang="en-US" sz="1500" dirty="0">
                <a:latin typeface="Times New Roman" pitchFamily="18" charset="0"/>
                <a:cs typeface="Times New Roman" pitchFamily="18" charset="0"/>
              </a:rPr>
              <a:t>We build models to better understand the systems we are developing.  </a:t>
            </a:r>
          </a:p>
          <a:p>
            <a:endParaRPr lang="en-US" dirty="0"/>
          </a:p>
        </p:txBody>
      </p:sp>
      <p:sp>
        <p:nvSpPr>
          <p:cNvPr id="4" name="Date Placeholder 3">
            <a:extLst>
              <a:ext uri="{FF2B5EF4-FFF2-40B4-BE49-F238E27FC236}">
                <a16:creationId xmlns:a16="http://schemas.microsoft.com/office/drawing/2014/main" id="{9AEF2693-92EF-4DE3-ABE3-F5BE5C3EEAE4}"/>
              </a:ext>
            </a:extLst>
          </p:cNvPr>
          <p:cNvSpPr>
            <a:spLocks noGrp="1"/>
          </p:cNvSpPr>
          <p:nvPr>
            <p:ph type="dt" sz="half" idx="10"/>
          </p:nvPr>
        </p:nvSpPr>
        <p:spPr/>
        <p:txBody>
          <a:bodyPr/>
          <a:lstStyle/>
          <a:p>
            <a:fld id="{85EF7922-3D47-4D2D-814D-F4A99ACB710B}" type="datetime1">
              <a:rPr lang="en-US" smtClean="0"/>
              <a:t>1/11/2022</a:t>
            </a:fld>
            <a:endParaRPr lang="en-US" dirty="0"/>
          </a:p>
        </p:txBody>
      </p:sp>
      <p:sp>
        <p:nvSpPr>
          <p:cNvPr id="5" name="Slide Number Placeholder 4">
            <a:extLst>
              <a:ext uri="{FF2B5EF4-FFF2-40B4-BE49-F238E27FC236}">
                <a16:creationId xmlns:a16="http://schemas.microsoft.com/office/drawing/2014/main" id="{830B495A-07A3-4FD8-8F07-61F1CE748D99}"/>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34341747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purl.org/dc/dcmitype/"/>
    <ds:schemaRef ds:uri="16c05727-aa75-4e4a-9b5f-8a80a1165891"/>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2679</TotalTime>
  <Words>5528</Words>
  <Application>Microsoft Office PowerPoint</Application>
  <PresentationFormat>On-screen Show (4:3)</PresentationFormat>
  <Paragraphs>666</Paragraphs>
  <Slides>66</Slides>
  <Notes>27</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66</vt:i4>
      </vt:variant>
    </vt:vector>
  </HeadingPairs>
  <TitlesOfParts>
    <vt:vector size="82" baseType="lpstr">
      <vt:lpstr>Arial</vt:lpstr>
      <vt:lpstr>Bookman Old Style</vt:lpstr>
      <vt:lpstr>Calibri</vt:lpstr>
      <vt:lpstr>Calibri Light</vt:lpstr>
      <vt:lpstr>Courier New</vt:lpstr>
      <vt:lpstr>Franklin Gothic Book</vt:lpstr>
      <vt:lpstr>Helvetica Neue</vt:lpstr>
      <vt:lpstr>Times</vt:lpstr>
      <vt:lpstr>Times New Roman</vt:lpstr>
      <vt:lpstr>urw-din</vt:lpstr>
      <vt:lpstr>verdana</vt:lpstr>
      <vt:lpstr>verdana</vt:lpstr>
      <vt:lpstr>Wingdings</vt:lpstr>
      <vt:lpstr>Zapf Dingbats</vt:lpstr>
      <vt:lpstr>1_RetrospectVTI</vt:lpstr>
      <vt:lpstr>Custom Design</vt:lpstr>
      <vt:lpstr>Object Oriented System Analysis</vt:lpstr>
      <vt:lpstr>What is object orientation?</vt:lpstr>
      <vt:lpstr>What is object orientation?...</vt:lpstr>
      <vt:lpstr>What is object orientation?...</vt:lpstr>
      <vt:lpstr>What is object orientation?...</vt:lpstr>
      <vt:lpstr>What is object orientation?...</vt:lpstr>
      <vt:lpstr>What is object orientation?...</vt:lpstr>
      <vt:lpstr>What is object orientation?...</vt:lpstr>
      <vt:lpstr>Model </vt:lpstr>
      <vt:lpstr>Model…</vt:lpstr>
      <vt:lpstr>Principles of Modeling</vt:lpstr>
      <vt:lpstr>Principles of Modeling…</vt:lpstr>
      <vt:lpstr>Object oriented modeling</vt:lpstr>
      <vt:lpstr>Object oriented modeling…</vt:lpstr>
      <vt:lpstr>Object oriented modeling…</vt:lpstr>
      <vt:lpstr>Overview of UML</vt:lpstr>
      <vt:lpstr>Overview of UML…</vt:lpstr>
      <vt:lpstr>Overview of UML…</vt:lpstr>
      <vt:lpstr>Overview of UML…</vt:lpstr>
      <vt:lpstr>Overview of UML…</vt:lpstr>
      <vt:lpstr>Overview of UML…</vt:lpstr>
      <vt:lpstr>Overview of UML…</vt:lpstr>
      <vt:lpstr>Overview of UML…</vt:lpstr>
      <vt:lpstr>Overview of UML…</vt:lpstr>
      <vt:lpstr>Overview of UML…</vt:lpstr>
      <vt:lpstr>Overview of UML…</vt:lpstr>
      <vt:lpstr>Overview of UML…</vt:lpstr>
      <vt:lpstr>Use Case Diagrams</vt:lpstr>
      <vt:lpstr>Use Case …</vt:lpstr>
      <vt:lpstr>Use Cases …</vt:lpstr>
      <vt:lpstr>Use Cases …</vt:lpstr>
      <vt:lpstr>Use Cases ... </vt:lpstr>
      <vt:lpstr>Use Cases … </vt:lpstr>
      <vt:lpstr>Use Cases … </vt:lpstr>
      <vt:lpstr>Actors</vt:lpstr>
      <vt:lpstr>Use Cases</vt:lpstr>
      <vt:lpstr>Use Cases</vt:lpstr>
      <vt:lpstr>Use Cases</vt:lpstr>
      <vt:lpstr>Use Cases</vt:lpstr>
      <vt:lpstr>Use Case Components</vt:lpstr>
      <vt:lpstr>Use Case Diagram - Use Case</vt:lpstr>
      <vt:lpstr>Use Case</vt:lpstr>
      <vt:lpstr>Use Case</vt:lpstr>
      <vt:lpstr>Use Case - Actor</vt:lpstr>
      <vt:lpstr>Use Case  - Relationships</vt:lpstr>
      <vt:lpstr>Use Case  - Relationships</vt:lpstr>
      <vt:lpstr>Use-Case Diagram</vt:lpstr>
      <vt:lpstr>Use Case Diagram</vt:lpstr>
      <vt:lpstr>Components of Use Case Diagram</vt:lpstr>
      <vt:lpstr>Example of Relationships</vt:lpstr>
      <vt:lpstr>Use Case Diagram</vt:lpstr>
      <vt:lpstr>Use Case Diagram</vt:lpstr>
      <vt:lpstr>Example of Relationships</vt:lpstr>
      <vt:lpstr>Use Cases Identification Techniques</vt:lpstr>
      <vt:lpstr>1. User Goal Technique</vt:lpstr>
      <vt:lpstr>1. User Goal Technique Example</vt:lpstr>
      <vt:lpstr>1. User Goal Technique: Specific Steps</vt:lpstr>
      <vt:lpstr>1. User Goal Technique Specific Steps …</vt:lpstr>
      <vt:lpstr>2. Event Decomposition Technique</vt:lpstr>
      <vt:lpstr>Types of Events</vt:lpstr>
      <vt:lpstr>External Event Checklist</vt:lpstr>
      <vt:lpstr>Temporal Event Checklist</vt:lpstr>
      <vt:lpstr>Event Decomposition Technique: Specific Steps</vt:lpstr>
      <vt:lpstr>Event Decomposition Technique: Specific Steps …</vt:lpstr>
      <vt:lpstr>Event Decomposition Technique: Benefits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system Analysis and Modeling</dc:title>
  <dc:creator>Yay</dc:creator>
  <cp:lastModifiedBy>Yay</cp:lastModifiedBy>
  <cp:revision>214</cp:revision>
  <dcterms:created xsi:type="dcterms:W3CDTF">2021-11-03T19:28:01Z</dcterms:created>
  <dcterms:modified xsi:type="dcterms:W3CDTF">2022-01-11T07:24:44Z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