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6858000" cx="12192000"/>
  <p:notesSz cx="6858000" cy="9144000"/>
  <p:embeddedFontLst>
    <p:embeddedFont>
      <p:font typeface="Robo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jn7VUdgNY2J+quDmOoPIMl3jt7O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Chere Lemm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D6FCB5-773F-46A2-862E-A3073518EC27}">
  <a:tblStyle styleId="{73D6FCB5-773F-46A2-862E-A3073518EC2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band1H>
    <a:band2H>
      <a:tcTxStyle b="off" i="off"/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band2H>
    <a:band1V>
      <a:tcTxStyle b="off" i="off"/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band1V>
    <a:band2V>
      <a:tcTxStyle b="off" i="off"/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band2V>
    <a:lastCol>
      <a:tcTxStyle b="off" i="off"/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ff" i="off"/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ff" i="off"/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Row>
    <a:seCell>
      <a:tcTxStyle b="off" i="off"/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seCell>
    <a:swCell>
      <a:tcTxStyle b="off" i="off"/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swCell>
    <a:firstRow>
      <a:tcTxStyle b="off" i="off"/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Row>
    <a:neCell>
      <a:tcTxStyle b="off" i="off"/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neCell>
    <a:nwCell>
      <a:tcTxStyle b="off" i="off"/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3.xml"/><Relationship Id="rId42" Type="http://customschemas.google.com/relationships/presentationmetadata" Target="meta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Roboto-bold.fntdata"/><Relationship Id="rId16" Type="http://schemas.openxmlformats.org/officeDocument/2006/relationships/slide" Target="slides/slide9.xml"/><Relationship Id="rId38" Type="http://schemas.openxmlformats.org/officeDocument/2006/relationships/font" Target="fonts/Roboto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2-09T01:51:31.864">
    <p:pos x="6000" y="0"/>
    <p:text>@kidistsamuel21@gmail.com @kaleabktg065@gmail.com 
@ibsaabraham663@gmail.com 
doesn't updated yet. last time notification to update it
_Assigned to Kidist Samuel_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VNuwm0Y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12ccd58030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112ccd58030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1364f2ca4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g11364f2ca4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1364f2ca4b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g11364f2ca4b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4250635" y="632515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/>
          <p:nvPr>
            <p:ph type="title"/>
          </p:nvPr>
        </p:nvSpPr>
        <p:spPr>
          <a:xfrm rot="5400000">
            <a:off x="7133430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2"/>
          <p:cNvSpPr txBox="1"/>
          <p:nvPr>
            <p:ph idx="1" type="body"/>
          </p:nvPr>
        </p:nvSpPr>
        <p:spPr>
          <a:xfrm rot="5400000">
            <a:off x="1799430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2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2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1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31"/>
          <p:cNvSpPr txBox="1"/>
          <p:nvPr>
            <p:ph idx="10" type="dt"/>
          </p:nvPr>
        </p:nvSpPr>
        <p:spPr>
          <a:xfrm>
            <a:off x="189271" y="64298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1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1"/>
          <p:cNvSpPr txBox="1"/>
          <p:nvPr/>
        </p:nvSpPr>
        <p:spPr>
          <a:xfrm>
            <a:off x="11281835" y="6427073"/>
            <a:ext cx="865922" cy="320675"/>
          </a:xfrm>
          <a:prstGeom prst="rect">
            <a:avLst/>
          </a:prstGeom>
          <a:gradFill>
            <a:gsLst>
              <a:gs pos="0">
                <a:srgbClr val="306CD7"/>
              </a:gs>
              <a:gs pos="100000">
                <a:srgbClr val="90B0FF"/>
              </a:gs>
            </a:gsLst>
            <a:lin ang="16200000" scaled="0"/>
          </a:gradFill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/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1" type="body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9" name="Google Shape;99;p32"/>
          <p:cNvSpPr txBox="1"/>
          <p:nvPr>
            <p:ph idx="10" type="dt"/>
          </p:nvPr>
        </p:nvSpPr>
        <p:spPr>
          <a:xfrm>
            <a:off x="115529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2"/>
          <p:cNvSpPr txBox="1"/>
          <p:nvPr>
            <p:ph idx="11" type="ftr"/>
          </p:nvPr>
        </p:nvSpPr>
        <p:spPr>
          <a:xfrm>
            <a:off x="4289323" y="636444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2"/>
          <p:cNvSpPr txBox="1"/>
          <p:nvPr>
            <p:ph idx="12" type="sldNum"/>
          </p:nvPr>
        </p:nvSpPr>
        <p:spPr>
          <a:xfrm>
            <a:off x="11281835" y="6427073"/>
            <a:ext cx="865922" cy="320675"/>
          </a:xfrm>
          <a:prstGeom prst="rect">
            <a:avLst/>
          </a:prstGeom>
          <a:gradFill>
            <a:gsLst>
              <a:gs pos="0">
                <a:srgbClr val="306CD7"/>
              </a:gs>
              <a:gs pos="100000">
                <a:srgbClr val="90B0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3"/>
          <p:cNvSpPr txBox="1"/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3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5" name="Google Shape;105;p43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43"/>
          <p:cNvSpPr txBox="1"/>
          <p:nvPr>
            <p:ph idx="3" type="body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7" name="Google Shape;107;p43"/>
          <p:cNvSpPr txBox="1"/>
          <p:nvPr>
            <p:ph idx="4" type="body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43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3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3"/>
          <p:cNvSpPr txBox="1"/>
          <p:nvPr/>
        </p:nvSpPr>
        <p:spPr>
          <a:xfrm>
            <a:off x="11281835" y="6427073"/>
            <a:ext cx="865922" cy="320675"/>
          </a:xfrm>
          <a:prstGeom prst="rect">
            <a:avLst/>
          </a:prstGeom>
          <a:gradFill>
            <a:gsLst>
              <a:gs pos="0">
                <a:srgbClr val="306CD7"/>
              </a:gs>
              <a:gs pos="100000">
                <a:srgbClr val="90B0FF"/>
              </a:gs>
            </a:gsLst>
            <a:lin ang="16200000" scaled="0"/>
          </a:gradFill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4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4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4"/>
          <p:cNvSpPr txBox="1"/>
          <p:nvPr/>
        </p:nvSpPr>
        <p:spPr>
          <a:xfrm>
            <a:off x="11281835" y="6427073"/>
            <a:ext cx="865922" cy="320675"/>
          </a:xfrm>
          <a:prstGeom prst="rect">
            <a:avLst/>
          </a:prstGeom>
          <a:gradFill>
            <a:gsLst>
              <a:gs pos="0">
                <a:srgbClr val="306CD7"/>
              </a:gs>
              <a:gs pos="100000">
                <a:srgbClr val="90B0FF"/>
              </a:gs>
            </a:gsLst>
            <a:lin ang="16200000" scaled="0"/>
          </a:gradFill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5"/>
          <p:cNvSpPr txBox="1"/>
          <p:nvPr>
            <p:ph idx="1" type="body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9" name="Google Shape;119;p4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20" name="Google Shape;120;p45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5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5"/>
          <p:cNvSpPr txBox="1"/>
          <p:nvPr/>
        </p:nvSpPr>
        <p:spPr>
          <a:xfrm>
            <a:off x="11281835" y="6427073"/>
            <a:ext cx="865922" cy="320675"/>
          </a:xfrm>
          <a:prstGeom prst="rect">
            <a:avLst/>
          </a:prstGeom>
          <a:gradFill>
            <a:gsLst>
              <a:gs pos="0">
                <a:srgbClr val="306CD7"/>
              </a:gs>
              <a:gs pos="100000">
                <a:srgbClr val="90B0FF"/>
              </a:gs>
            </a:gsLst>
            <a:lin ang="16200000" scaled="0"/>
          </a:gradFill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6"/>
          <p:cNvSpPr/>
          <p:nvPr>
            <p:ph idx="2" type="pic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4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27" name="Google Shape;127;p46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6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6"/>
          <p:cNvSpPr txBox="1"/>
          <p:nvPr/>
        </p:nvSpPr>
        <p:spPr>
          <a:xfrm>
            <a:off x="11281835" y="6427073"/>
            <a:ext cx="865922" cy="320675"/>
          </a:xfrm>
          <a:prstGeom prst="rect">
            <a:avLst/>
          </a:prstGeom>
          <a:gradFill>
            <a:gsLst>
              <a:gs pos="0">
                <a:srgbClr val="306CD7"/>
              </a:gs>
              <a:gs pos="100000">
                <a:srgbClr val="90B0FF"/>
              </a:gs>
            </a:gsLst>
            <a:lin ang="16200000" scaled="0"/>
          </a:gradFill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47"/>
          <p:cNvSpPr txBox="1"/>
          <p:nvPr>
            <p:ph idx="10" type="dt"/>
          </p:nvPr>
        </p:nvSpPr>
        <p:spPr>
          <a:xfrm>
            <a:off x="29496" y="643009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7"/>
          <p:cNvSpPr txBox="1"/>
          <p:nvPr>
            <p:ph idx="11" type="ftr"/>
          </p:nvPr>
        </p:nvSpPr>
        <p:spPr>
          <a:xfrm>
            <a:off x="5176684" y="6492871"/>
            <a:ext cx="2976716" cy="3023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7"/>
          <p:cNvSpPr txBox="1"/>
          <p:nvPr>
            <p:ph idx="12" type="sldNum"/>
          </p:nvPr>
        </p:nvSpPr>
        <p:spPr>
          <a:xfrm>
            <a:off x="11281835" y="6427073"/>
            <a:ext cx="865922" cy="320675"/>
          </a:xfrm>
          <a:prstGeom prst="rect">
            <a:avLst/>
          </a:prstGeom>
          <a:gradFill>
            <a:gsLst>
              <a:gs pos="0">
                <a:srgbClr val="306CD7"/>
              </a:gs>
              <a:gs pos="100000">
                <a:srgbClr val="90B0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8"/>
          <p:cNvSpPr txBox="1"/>
          <p:nvPr>
            <p:ph type="title"/>
          </p:nvPr>
        </p:nvSpPr>
        <p:spPr>
          <a:xfrm rot="5400000">
            <a:off x="7133430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8"/>
          <p:cNvSpPr txBox="1"/>
          <p:nvPr>
            <p:ph idx="1" type="body"/>
          </p:nvPr>
        </p:nvSpPr>
        <p:spPr>
          <a:xfrm rot="5400000">
            <a:off x="1799430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48"/>
          <p:cNvSpPr txBox="1"/>
          <p:nvPr>
            <p:ph idx="10" type="dt"/>
          </p:nvPr>
        </p:nvSpPr>
        <p:spPr>
          <a:xfrm>
            <a:off x="177013" y="639972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8"/>
          <p:cNvSpPr txBox="1"/>
          <p:nvPr>
            <p:ph idx="11" type="ftr"/>
          </p:nvPr>
        </p:nvSpPr>
        <p:spPr>
          <a:xfrm>
            <a:off x="4705349" y="6404847"/>
            <a:ext cx="30062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8"/>
          <p:cNvSpPr txBox="1"/>
          <p:nvPr/>
        </p:nvSpPr>
        <p:spPr>
          <a:xfrm>
            <a:off x="11281835" y="6427073"/>
            <a:ext cx="865922" cy="320675"/>
          </a:xfrm>
          <a:prstGeom prst="rect">
            <a:avLst/>
          </a:prstGeom>
          <a:gradFill>
            <a:gsLst>
              <a:gs pos="0">
                <a:srgbClr val="306CD7"/>
              </a:gs>
              <a:gs pos="100000">
                <a:srgbClr val="90B0FF"/>
              </a:gs>
            </a:gsLst>
            <a:lin ang="16200000" scaled="0"/>
          </a:gradFill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1" i="1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1" sz="16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/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" type="body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4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5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/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36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idx="3" type="body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36"/>
          <p:cNvSpPr txBox="1"/>
          <p:nvPr>
            <p:ph idx="4" type="body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6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" type="body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3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39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/>
          <p:nvPr>
            <p:ph idx="2" type="pic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40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0" Type="http://schemas.openxmlformats.org/officeDocument/2006/relationships/theme" Target="../theme/theme3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0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30"/>
          <p:cNvSpPr txBox="1"/>
          <p:nvPr>
            <p:ph idx="10" type="dt"/>
          </p:nvPr>
        </p:nvSpPr>
        <p:spPr>
          <a:xfrm>
            <a:off x="189271" y="64298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30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30"/>
          <p:cNvSpPr txBox="1"/>
          <p:nvPr>
            <p:ph idx="12" type="sldNum"/>
          </p:nvPr>
        </p:nvSpPr>
        <p:spPr>
          <a:xfrm>
            <a:off x="11267087" y="6412325"/>
            <a:ext cx="865922" cy="320675"/>
          </a:xfrm>
          <a:prstGeom prst="rect">
            <a:avLst/>
          </a:prstGeom>
          <a:gradFill>
            <a:gsLst>
              <a:gs pos="0">
                <a:srgbClr val="306CD7"/>
              </a:gs>
              <a:gs pos="100000">
                <a:srgbClr val="90B0FF"/>
              </a:gs>
            </a:gsLst>
            <a:lin ang="16200000" scaled="0"/>
          </a:gradFill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comments" Target="../comments/comment1.xml"/><Relationship Id="rId4" Type="http://schemas.openxmlformats.org/officeDocument/2006/relationships/image" Target="../media/image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eveloper.mozilla.org/en-US/docs/Web/JavaScript/Reference/Statements/function" TargetMode="External"/><Relationship Id="rId4" Type="http://schemas.openxmlformats.org/officeDocument/2006/relationships/hyperlink" Target="https://www.w3schools.com/js/js_scope.asp" TargetMode="External"/><Relationship Id="rId5" Type="http://schemas.openxmlformats.org/officeDocument/2006/relationships/hyperlink" Target="https://www.electronics-tutorials.ws/boolean/bool_6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electronics-tutorials.ws/boolean/bool_6.html" TargetMode="External"/><Relationship Id="rId4" Type="http://schemas.openxmlformats.org/officeDocument/2006/relationships/image" Target="../media/image8.jp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CC2E5"/>
            </a:gs>
            <a:gs pos="38000">
              <a:srgbClr val="9CC2E5"/>
            </a:gs>
            <a:gs pos="80000">
              <a:srgbClr val="CCE0F2">
                <a:alpha val="32549"/>
              </a:srgbClr>
            </a:gs>
            <a:gs pos="100000">
              <a:srgbClr val="CCE0F2">
                <a:alpha val="32549"/>
              </a:srgbClr>
            </a:gs>
          </a:gsLst>
          <a:lin ang="5400000" scaled="0"/>
        </a:gra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/>
        </p:nvSpPr>
        <p:spPr>
          <a:xfrm>
            <a:off x="-1534472" y="1786025"/>
            <a:ext cx="184666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"/>
          <p:cNvSpPr txBox="1"/>
          <p:nvPr>
            <p:ph type="ctrTitle"/>
          </p:nvPr>
        </p:nvSpPr>
        <p:spPr>
          <a:xfrm>
            <a:off x="3150943" y="1048453"/>
            <a:ext cx="6400721" cy="9222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None/>
            </a:pPr>
            <a:r>
              <a:rPr b="1" lang="en-US" sz="4800">
                <a:solidFill>
                  <a:srgbClr val="002060"/>
                </a:solidFill>
              </a:rPr>
              <a:t>Internet Programming I</a:t>
            </a:r>
            <a:endParaRPr b="1" sz="4800">
              <a:solidFill>
                <a:srgbClr val="7030A0"/>
              </a:solidFill>
            </a:endParaRPr>
          </a:p>
        </p:txBody>
      </p:sp>
      <p:sp>
        <p:nvSpPr>
          <p:cNvPr id="149" name="Google Shape;149;p1"/>
          <p:cNvSpPr txBox="1"/>
          <p:nvPr/>
        </p:nvSpPr>
        <p:spPr>
          <a:xfrm>
            <a:off x="2448582" y="2155316"/>
            <a:ext cx="9009128" cy="16927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Chapter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JavaScript: 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 txBox="1"/>
          <p:nvPr/>
        </p:nvSpPr>
        <p:spPr>
          <a:xfrm>
            <a:off x="6096000" y="4611808"/>
            <a:ext cx="5754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Group: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baseline="30000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b="0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Year Sec B Students,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Dept. of Software Eng.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Jan 2022, AASTU</a:t>
            </a:r>
            <a:endParaRPr b="0" i="0" sz="2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804283"/>
            <a:ext cx="2332383" cy="293114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Internet Programming 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 txBox="1"/>
          <p:nvPr>
            <p:ph idx="1" type="body"/>
          </p:nvPr>
        </p:nvSpPr>
        <p:spPr>
          <a:xfrm>
            <a:off x="831851" y="1025237"/>
            <a:ext cx="10515600" cy="50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46"/>
              <a:buNone/>
            </a:pPr>
            <a:r>
              <a:rPr i="1" lang="en-US" sz="2600">
                <a:solidFill>
                  <a:srgbClr val="7030A0"/>
                </a:solidFill>
              </a:rPr>
              <a:t> </a:t>
            </a:r>
            <a:endParaRPr/>
          </a:p>
        </p:txBody>
      </p:sp>
      <p:sp>
        <p:nvSpPr>
          <p:cNvPr id="238" name="Google Shape;238;p10"/>
          <p:cNvSpPr txBox="1"/>
          <p:nvPr>
            <p:ph idx="10" type="dt"/>
          </p:nvPr>
        </p:nvSpPr>
        <p:spPr>
          <a:xfrm>
            <a:off x="115529" y="635635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Internet Programming I</a:t>
            </a:r>
            <a:endParaRPr/>
          </a:p>
        </p:txBody>
      </p:sp>
      <p:sp>
        <p:nvSpPr>
          <p:cNvPr id="239" name="Google Shape;239;p10"/>
          <p:cNvSpPr txBox="1"/>
          <p:nvPr>
            <p:ph idx="11" type="ftr"/>
          </p:nvPr>
        </p:nvSpPr>
        <p:spPr>
          <a:xfrm>
            <a:off x="4289323" y="636444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4 - JavaScript</a:t>
            </a:r>
            <a:endParaRPr/>
          </a:p>
        </p:txBody>
      </p:sp>
      <p:sp>
        <p:nvSpPr>
          <p:cNvPr id="240" name="Google Shape;240;p10"/>
          <p:cNvSpPr txBox="1"/>
          <p:nvPr>
            <p:ph idx="12" type="sldNum"/>
          </p:nvPr>
        </p:nvSpPr>
        <p:spPr>
          <a:xfrm>
            <a:off x="11281835" y="6427073"/>
            <a:ext cx="865800" cy="320700"/>
          </a:xfrm>
          <a:prstGeom prst="rect">
            <a:avLst/>
          </a:prstGeom>
          <a:gradFill>
            <a:gsLst>
              <a:gs pos="0">
                <a:srgbClr val="306CD7"/>
              </a:gs>
              <a:gs pos="100000">
                <a:srgbClr val="90B0FF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p10"/>
          <p:cNvSpPr txBox="1"/>
          <p:nvPr/>
        </p:nvSpPr>
        <p:spPr>
          <a:xfrm>
            <a:off x="115530" y="0"/>
            <a:ext cx="1155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4.2.2. continued…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0"/>
          <p:cNvSpPr txBox="1"/>
          <p:nvPr/>
        </p:nvSpPr>
        <p:spPr>
          <a:xfrm>
            <a:off x="493775" y="1243575"/>
            <a:ext cx="446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Calling a function as a constructor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0"/>
          <p:cNvSpPr txBox="1"/>
          <p:nvPr/>
        </p:nvSpPr>
        <p:spPr>
          <a:xfrm>
            <a:off x="493775" y="1847100"/>
            <a:ext cx="47184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 Greeter(name) {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console.info('begin constructor');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console.log(this);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console.log(arguments);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this.name = name;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console.info('end constructor')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 sayHello() {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var name = document.getElementById('name').value;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var grtr = new</a:t>
            </a:r>
            <a:r>
              <a:rPr b="1" i="0" lang="en-US" sz="2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Greeter(name)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console.log('hello ' + grtr.name);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0"/>
          <p:cNvSpPr txBox="1"/>
          <p:nvPr/>
        </p:nvSpPr>
        <p:spPr>
          <a:xfrm>
            <a:off x="5980175" y="1251225"/>
            <a:ext cx="504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Calling a function via call and apply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0"/>
          <p:cNvSpPr txBox="1"/>
          <p:nvPr/>
        </p:nvSpPr>
        <p:spPr>
          <a:xfrm>
            <a:off x="6181350" y="2029975"/>
            <a:ext cx="4919400" cy="42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5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en-US" sz="155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onst</a:t>
            </a:r>
            <a:r>
              <a:rPr b="0" i="0" lang="en-US" sz="15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person = {</a:t>
            </a:r>
            <a:endParaRPr b="0" i="0" sz="155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fullName: </a:t>
            </a:r>
            <a:r>
              <a:rPr b="0" i="0" lang="en-US" sz="155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-US" sz="15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b="0" i="0" sz="155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55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5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55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5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.firstName + </a:t>
            </a:r>
            <a:r>
              <a:rPr b="0" i="0" lang="en-US" sz="1550" u="none" cap="none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b="0" i="0" lang="en-US" sz="15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i="0" lang="en-US" sz="155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5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.lastName;</a:t>
            </a:r>
            <a:endParaRPr b="0" i="0" sz="155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0" i="0" sz="155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55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5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person1 = {</a:t>
            </a:r>
            <a:endParaRPr b="0" i="0" sz="155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firstName:</a:t>
            </a:r>
            <a:r>
              <a:rPr b="0" i="0" lang="en-US" sz="1550" u="none" cap="none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"John"</a:t>
            </a:r>
            <a:r>
              <a:rPr b="0" i="0" lang="en-US" sz="15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55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lastName: </a:t>
            </a:r>
            <a:r>
              <a:rPr b="0" i="0" lang="en-US" sz="1550" u="none" cap="none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"Doe"</a:t>
            </a:r>
            <a:endParaRPr b="0" i="0" sz="1550" u="none" cap="none" strike="noStrike">
              <a:solidFill>
                <a:srgbClr val="A52A2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55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5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person2 = {</a:t>
            </a:r>
            <a:endParaRPr b="0" i="0" sz="155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firstName:</a:t>
            </a:r>
            <a:r>
              <a:rPr b="0" i="0" lang="en-US" sz="1550" u="none" cap="none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"Mary"</a:t>
            </a:r>
            <a:r>
              <a:rPr b="0" i="0" lang="en-US" sz="15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55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lastName: </a:t>
            </a:r>
            <a:r>
              <a:rPr b="0" i="0" lang="en-US" sz="1550" u="none" cap="none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"Doe"</a:t>
            </a:r>
            <a:endParaRPr b="0" i="0" sz="1550" u="none" cap="none" strike="noStrike">
              <a:solidFill>
                <a:srgbClr val="A52A2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55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This will return "John Doe":</a:t>
            </a:r>
            <a:endParaRPr b="0" i="0" sz="1550" u="none" cap="none" strike="noStrike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person.fullName.call(person1);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"/>
          <p:cNvSpPr txBox="1"/>
          <p:nvPr>
            <p:ph type="title"/>
          </p:nvPr>
        </p:nvSpPr>
        <p:spPr>
          <a:xfrm>
            <a:off x="145773" y="154547"/>
            <a:ext cx="107211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3600">
                <a:solidFill>
                  <a:srgbClr val="2504EC"/>
                </a:solidFill>
              </a:rPr>
              <a:t>4.3 </a:t>
            </a:r>
            <a:r>
              <a:rPr b="1" lang="en-US" sz="3600">
                <a:solidFill>
                  <a:srgbClr val="3333FF"/>
                </a:solidFill>
              </a:rPr>
              <a:t>Types of function</a:t>
            </a:r>
            <a:endParaRPr b="1" sz="3600">
              <a:solidFill>
                <a:srgbClr val="2504EC"/>
              </a:solidFill>
            </a:endParaRPr>
          </a:p>
        </p:txBody>
      </p:sp>
      <p:sp>
        <p:nvSpPr>
          <p:cNvPr id="252" name="Google Shape;252;p11"/>
          <p:cNvSpPr txBox="1"/>
          <p:nvPr>
            <p:ph idx="1" type="body"/>
          </p:nvPr>
        </p:nvSpPr>
        <p:spPr>
          <a:xfrm>
            <a:off x="119269" y="906405"/>
            <a:ext cx="11888400" cy="54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US" sz="2800"/>
              <a:t>Here are the major classification of functions</a:t>
            </a:r>
            <a:endParaRPr b="1" sz="2800"/>
          </a:p>
          <a:p>
            <a:pPr indent="-406400" lvl="0" marL="200025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/>
              <a:t>classical Functions</a:t>
            </a:r>
            <a:endParaRPr b="1" sz="2800"/>
          </a:p>
          <a:p>
            <a:pPr indent="-406400" lvl="0" marL="20002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/>
              <a:t>Function Expression</a:t>
            </a:r>
            <a:endParaRPr b="1" sz="2800"/>
          </a:p>
          <a:p>
            <a:pPr indent="-406400" lvl="0" marL="20002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/>
              <a:t>Anonymous function</a:t>
            </a:r>
            <a:endParaRPr b="1" sz="2800"/>
          </a:p>
          <a:p>
            <a:pPr indent="-406400" lvl="0" marL="20002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/>
              <a:t>Arrow Function</a:t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US" sz="2800">
                <a:solidFill>
                  <a:srgbClr val="0000FF"/>
                </a:solidFill>
              </a:rPr>
              <a:t>Classical Functions</a:t>
            </a:r>
            <a:endParaRPr b="1" sz="2800">
              <a:solidFill>
                <a:srgbClr val="0000FF"/>
              </a:solidFill>
            </a:endParaRPr>
          </a:p>
        </p:txBody>
      </p:sp>
      <p:sp>
        <p:nvSpPr>
          <p:cNvPr id="253" name="Google Shape;253;p11"/>
          <p:cNvSpPr txBox="1"/>
          <p:nvPr>
            <p:ph idx="10" type="dt"/>
          </p:nvPr>
        </p:nvSpPr>
        <p:spPr>
          <a:xfrm>
            <a:off x="189271" y="642989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Internet Programming I</a:t>
            </a:r>
            <a:endParaRPr b="1" i="1" sz="1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1"/>
          <p:cNvSpPr txBox="1"/>
          <p:nvPr>
            <p:ph idx="11" type="ftr"/>
          </p:nvPr>
        </p:nvSpPr>
        <p:spPr>
          <a:xfrm>
            <a:off x="4038600" y="6356354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Chapter 4 - JavaScript</a:t>
            </a:r>
            <a:endParaRPr b="1" i="1" sz="1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3800" y="44906"/>
            <a:ext cx="587614" cy="68580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1"/>
          <p:cNvSpPr txBox="1"/>
          <p:nvPr/>
        </p:nvSpPr>
        <p:spPr>
          <a:xfrm>
            <a:off x="950975" y="3913625"/>
            <a:ext cx="99159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are the functions that are used normally in javascript with the following syntax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400" u="none" cap="none" strike="noStrike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</a:t>
            </a:r>
            <a:r>
              <a:rPr b="1" i="0" lang="en-US" sz="2400" u="none" cap="none" strike="noStrike">
                <a:solidFill>
                  <a:srgbClr val="A300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nameOfFunction</a:t>
            </a:r>
            <a:r>
              <a:rPr b="1" i="0" lang="en-US" sz="2400" u="none" cap="none" strike="noStrike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() {</a:t>
            </a:r>
            <a:endParaRPr b="1" i="0" sz="2400" u="none" cap="none" strike="noStrike">
              <a:solidFill>
                <a:srgbClr val="6AA8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		 // function body   </a:t>
            </a:r>
            <a:endParaRPr b="1" i="0" sz="2400" u="none" cap="none" strike="noStrike">
              <a:solidFill>
                <a:srgbClr val="6AA8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i="0" sz="2400" u="none" cap="none" strike="noStrike">
              <a:solidFill>
                <a:srgbClr val="6AA8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"/>
          <p:cNvSpPr txBox="1"/>
          <p:nvPr>
            <p:ph idx="1" type="body"/>
          </p:nvPr>
        </p:nvSpPr>
        <p:spPr>
          <a:xfrm>
            <a:off x="346376" y="1274625"/>
            <a:ext cx="11522400" cy="48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2308" lnSpcReduction="20000"/>
          </a:bodyPr>
          <a:lstStyle/>
          <a:p>
            <a:pPr indent="-414217" lvl="0" marL="4572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▪"/>
            </a:pPr>
            <a:r>
              <a:rPr lang="en-US" sz="6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function expression is very similar to and has almost the same syntax as a function declaration.</a:t>
            </a:r>
            <a:endParaRPr sz="6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4217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▪"/>
            </a:pPr>
            <a:r>
              <a:rPr lang="en-US" sz="6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difference between a function expression and a function declaration is that it can be stored in a variable.</a:t>
            </a:r>
            <a:endParaRPr sz="6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4217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en-US" sz="6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a function can be anonymous; it does not have to have a name.</a:t>
            </a:r>
            <a:br>
              <a:rPr lang="en-US" sz="6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6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lang="en-US" sz="6150">
                <a:solidFill>
                  <a:srgbClr val="005282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const</a:t>
            </a:r>
            <a:r>
              <a:rPr lang="en-US" sz="6150">
                <a:solidFill>
                  <a:srgbClr val="1B1B1B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6150">
                <a:solidFill>
                  <a:srgbClr val="DB000E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square</a:t>
            </a:r>
            <a:r>
              <a:rPr lang="en-US" sz="6150">
                <a:solidFill>
                  <a:srgbClr val="1B1B1B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6150">
                <a:solidFill>
                  <a:srgbClr val="005282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function</a:t>
            </a:r>
            <a:r>
              <a:rPr lang="en-US" sz="6150">
                <a:solidFill>
                  <a:srgbClr val="6D6D6D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6150">
                <a:solidFill>
                  <a:srgbClr val="1B1B1B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number</a:t>
            </a:r>
            <a:r>
              <a:rPr lang="en-US" sz="6150">
                <a:solidFill>
                  <a:srgbClr val="6D6D6D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6150">
                <a:solidFill>
                  <a:srgbClr val="1B1B1B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6150">
                <a:solidFill>
                  <a:srgbClr val="6D6D6D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lang="en-US" sz="6150">
                <a:solidFill>
                  <a:srgbClr val="1B1B1B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6150">
                <a:solidFill>
                  <a:srgbClr val="005282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lang="en-US" sz="6150">
                <a:solidFill>
                  <a:srgbClr val="1B1B1B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number * number </a:t>
            </a:r>
            <a:r>
              <a:rPr lang="en-US" sz="6150">
                <a:solidFill>
                  <a:srgbClr val="6D6D6D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6150">
              <a:solidFill>
                <a:srgbClr val="1B1B1B"/>
              </a:solidFill>
              <a:highlight>
                <a:srgbClr val="F4F4F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marR="228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69179"/>
              <a:buNone/>
            </a:pPr>
            <a:r>
              <a:rPr lang="en-US" sz="6150">
                <a:solidFill>
                  <a:srgbClr val="005282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var</a:t>
            </a:r>
            <a:r>
              <a:rPr lang="en-US" sz="6150">
                <a:solidFill>
                  <a:srgbClr val="1B1B1B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x = </a:t>
            </a:r>
            <a:r>
              <a:rPr lang="en-US" sz="6150">
                <a:solidFill>
                  <a:srgbClr val="DB000E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square</a:t>
            </a:r>
            <a:r>
              <a:rPr lang="en-US" sz="6150">
                <a:solidFill>
                  <a:srgbClr val="6D6D6D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6150">
                <a:solidFill>
                  <a:srgbClr val="A30008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6150">
                <a:solidFill>
                  <a:srgbClr val="6D6D6D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6150">
              <a:solidFill>
                <a:srgbClr val="6D6D6D"/>
              </a:solidFill>
              <a:highlight>
                <a:srgbClr val="F4F4F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4217" lvl="0" marL="45720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en-US" sz="6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by Providing a name allows the function to refer to itself, and also makes it easier to identify the function in a debugger's stack traces:</a:t>
            </a:r>
            <a:br>
              <a:rPr lang="en-US" sz="6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6150">
                <a:solidFill>
                  <a:srgbClr val="005282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const</a:t>
            </a:r>
            <a:r>
              <a:rPr lang="en-US" sz="6150">
                <a:solidFill>
                  <a:srgbClr val="1B1B1B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6150">
                <a:solidFill>
                  <a:srgbClr val="DB000E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factorial</a:t>
            </a:r>
            <a:r>
              <a:rPr lang="en-US" sz="6150">
                <a:solidFill>
                  <a:srgbClr val="1B1B1B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6150">
                <a:solidFill>
                  <a:srgbClr val="005282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function</a:t>
            </a:r>
            <a:r>
              <a:rPr lang="en-US" sz="6150">
                <a:solidFill>
                  <a:srgbClr val="1B1B1B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6150">
                <a:solidFill>
                  <a:srgbClr val="DB000E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fac</a:t>
            </a:r>
            <a:r>
              <a:rPr lang="en-US" sz="6150">
                <a:solidFill>
                  <a:srgbClr val="6D6D6D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6150">
                <a:solidFill>
                  <a:srgbClr val="1B1B1B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6150">
                <a:solidFill>
                  <a:srgbClr val="6D6D6D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6150">
                <a:solidFill>
                  <a:srgbClr val="1B1B1B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6150">
                <a:solidFill>
                  <a:srgbClr val="6D6D6D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lang="en-US" sz="6150">
                <a:solidFill>
                  <a:srgbClr val="1B1B1B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6150">
                <a:solidFill>
                  <a:srgbClr val="005282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lang="en-US" sz="6150">
                <a:solidFill>
                  <a:srgbClr val="1B1B1B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n &lt; </a:t>
            </a:r>
            <a:r>
              <a:rPr lang="en-US" sz="6150">
                <a:solidFill>
                  <a:srgbClr val="A30008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6150">
                <a:solidFill>
                  <a:srgbClr val="1B1B1B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? </a:t>
            </a:r>
            <a:r>
              <a:rPr lang="en-US" sz="6150">
                <a:solidFill>
                  <a:srgbClr val="A30008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6150">
                <a:solidFill>
                  <a:srgbClr val="1B1B1B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: n * </a:t>
            </a:r>
            <a:r>
              <a:rPr lang="en-US" sz="6150">
                <a:solidFill>
                  <a:srgbClr val="DB000E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fac</a:t>
            </a:r>
            <a:r>
              <a:rPr lang="en-US" sz="6150">
                <a:solidFill>
                  <a:srgbClr val="6D6D6D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6150">
                <a:solidFill>
                  <a:srgbClr val="1B1B1B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 - </a:t>
            </a:r>
            <a:r>
              <a:rPr lang="en-US" sz="6150">
                <a:solidFill>
                  <a:srgbClr val="A30008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6150">
                <a:solidFill>
                  <a:srgbClr val="6D6D6D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6150">
                <a:solidFill>
                  <a:srgbClr val="1B1B1B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6150">
                <a:solidFill>
                  <a:srgbClr val="6D6D6D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6150">
              <a:solidFill>
                <a:srgbClr val="1B1B1B"/>
              </a:solidFill>
              <a:highlight>
                <a:srgbClr val="F4F4F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ct val="69179"/>
              <a:buNone/>
            </a:pPr>
            <a:r>
              <a:rPr lang="en-US" sz="6150">
                <a:solidFill>
                  <a:srgbClr val="1B1B1B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console</a:t>
            </a:r>
            <a:r>
              <a:rPr lang="en-US" sz="6150">
                <a:solidFill>
                  <a:srgbClr val="6D6D6D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6150">
                <a:solidFill>
                  <a:srgbClr val="DB000E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log</a:t>
            </a:r>
            <a:r>
              <a:rPr lang="en-US" sz="6150">
                <a:solidFill>
                  <a:srgbClr val="6D6D6D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6150">
                <a:solidFill>
                  <a:srgbClr val="DB000E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factorial</a:t>
            </a:r>
            <a:r>
              <a:rPr lang="en-US" sz="6150">
                <a:solidFill>
                  <a:srgbClr val="6D6D6D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6150">
                <a:solidFill>
                  <a:srgbClr val="A30008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6150">
                <a:solidFill>
                  <a:srgbClr val="6D6D6D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br>
              <a:rPr lang="en-US" sz="6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6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5143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ct val="74844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262" name="Google Shape;262;p12"/>
          <p:cNvSpPr txBox="1"/>
          <p:nvPr>
            <p:ph idx="10" type="dt"/>
          </p:nvPr>
        </p:nvSpPr>
        <p:spPr>
          <a:xfrm>
            <a:off x="115529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Internet Programming I</a:t>
            </a:r>
            <a:endParaRPr/>
          </a:p>
        </p:txBody>
      </p:sp>
      <p:sp>
        <p:nvSpPr>
          <p:cNvPr id="263" name="Google Shape;263;p12"/>
          <p:cNvSpPr txBox="1"/>
          <p:nvPr>
            <p:ph idx="11" type="ftr"/>
          </p:nvPr>
        </p:nvSpPr>
        <p:spPr>
          <a:xfrm>
            <a:off x="4289323" y="636444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4 - JavaScript</a:t>
            </a:r>
            <a:endParaRPr/>
          </a:p>
        </p:txBody>
      </p:sp>
      <p:sp>
        <p:nvSpPr>
          <p:cNvPr id="264" name="Google Shape;264;p12"/>
          <p:cNvSpPr txBox="1"/>
          <p:nvPr>
            <p:ph idx="12" type="sldNum"/>
          </p:nvPr>
        </p:nvSpPr>
        <p:spPr>
          <a:xfrm>
            <a:off x="11281835" y="6427073"/>
            <a:ext cx="865922" cy="320675"/>
          </a:xfrm>
          <a:prstGeom prst="rect">
            <a:avLst/>
          </a:prstGeom>
          <a:gradFill>
            <a:gsLst>
              <a:gs pos="0">
                <a:srgbClr val="306CD7"/>
              </a:gs>
              <a:gs pos="100000">
                <a:srgbClr val="90B0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" name="Google Shape;265;p12"/>
          <p:cNvSpPr txBox="1"/>
          <p:nvPr/>
        </p:nvSpPr>
        <p:spPr>
          <a:xfrm>
            <a:off x="115529" y="166474"/>
            <a:ext cx="1161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4.3.2 JavaScript Function Expression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"/>
          <p:cNvSpPr txBox="1"/>
          <p:nvPr>
            <p:ph idx="1" type="body"/>
          </p:nvPr>
        </p:nvSpPr>
        <p:spPr>
          <a:xfrm>
            <a:off x="346376" y="1274625"/>
            <a:ext cx="11522400" cy="48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2308" lnSpcReduction="10000"/>
          </a:bodyPr>
          <a:lstStyle/>
          <a:p>
            <a:pPr indent="-418310" lvl="0" marL="4572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❏"/>
            </a:pPr>
            <a:r>
              <a:rPr lang="en-US" sz="746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JavaScript, an anonymous function is that type of function that has no name or we can say which is without any name.</a:t>
            </a:r>
            <a:endParaRPr sz="746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69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206"/>
              <a:buChar char="❏"/>
            </a:pPr>
            <a:r>
              <a:rPr lang="en-US" sz="746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also use an anonymous function as an argument for another function.</a:t>
            </a:r>
            <a:endParaRPr sz="746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ct val="85363"/>
              <a:buNone/>
            </a:pPr>
            <a:r>
              <a:rPr lang="en-US" sz="4984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setTimeout</a:t>
            </a:r>
            <a:r>
              <a:rPr lang="en-US" sz="4984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(function () {</a:t>
            </a:r>
            <a:endParaRPr sz="4984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22860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ct val="85363"/>
              <a:buNone/>
            </a:pPr>
            <a:r>
              <a:rPr lang="en-US" sz="4984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console.log('Execute later after 1 second') </a:t>
            </a:r>
            <a:endParaRPr sz="4984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ct val="85363"/>
              <a:buNone/>
            </a:pPr>
            <a:r>
              <a:rPr lang="en-US" sz="4984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}, </a:t>
            </a:r>
            <a:r>
              <a:rPr lang="en-US" sz="4984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1000</a:t>
            </a:r>
            <a:r>
              <a:rPr lang="en-US" sz="4984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7254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69" lvl="0" marL="4572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5206"/>
              <a:buChar char="❏"/>
            </a:pPr>
            <a:r>
              <a:rPr lang="en-US" sz="746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order to invoke and execute a function immediately after its declaration, creating an anonymous function is the best way.</a:t>
            </a:r>
            <a:br>
              <a:rPr lang="en-US" sz="7714">
                <a:solidFill>
                  <a:schemeClr val="dk1"/>
                </a:solidFill>
              </a:rPr>
            </a:br>
            <a:r>
              <a:rPr lang="en-US" sz="7714">
                <a:solidFill>
                  <a:schemeClr val="dk1"/>
                </a:solidFill>
              </a:rPr>
              <a:t>				</a:t>
            </a:r>
            <a:r>
              <a:rPr lang="en-US" sz="4799">
                <a:solidFill>
                  <a:srgbClr val="1B1B1B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4799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function</a:t>
            </a:r>
            <a:r>
              <a:rPr lang="en-US" sz="4799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() {  console.log('Hello');  }</a:t>
            </a:r>
            <a:r>
              <a:rPr lang="en-US" sz="4799">
                <a:solidFill>
                  <a:srgbClr val="1B1B1B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4799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-US" sz="4799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;  </a:t>
            </a:r>
            <a:endParaRPr sz="4799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ct val="163635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-171450" lvl="0" marL="5143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ct val="74844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271" name="Google Shape;271;p13"/>
          <p:cNvSpPr txBox="1"/>
          <p:nvPr>
            <p:ph idx="10" type="dt"/>
          </p:nvPr>
        </p:nvSpPr>
        <p:spPr>
          <a:xfrm>
            <a:off x="115529" y="635635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Internet Programming I</a:t>
            </a:r>
            <a:endParaRPr/>
          </a:p>
        </p:txBody>
      </p:sp>
      <p:sp>
        <p:nvSpPr>
          <p:cNvPr id="272" name="Google Shape;272;p13"/>
          <p:cNvSpPr txBox="1"/>
          <p:nvPr>
            <p:ph idx="11" type="ftr"/>
          </p:nvPr>
        </p:nvSpPr>
        <p:spPr>
          <a:xfrm>
            <a:off x="4289323" y="636444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4 - JavaScript</a:t>
            </a:r>
            <a:endParaRPr/>
          </a:p>
        </p:txBody>
      </p:sp>
      <p:sp>
        <p:nvSpPr>
          <p:cNvPr id="273" name="Google Shape;273;p13"/>
          <p:cNvSpPr txBox="1"/>
          <p:nvPr>
            <p:ph idx="12" type="sldNum"/>
          </p:nvPr>
        </p:nvSpPr>
        <p:spPr>
          <a:xfrm>
            <a:off x="11281835" y="6427073"/>
            <a:ext cx="865800" cy="320700"/>
          </a:xfrm>
          <a:prstGeom prst="rect">
            <a:avLst/>
          </a:prstGeom>
          <a:gradFill>
            <a:gsLst>
              <a:gs pos="0">
                <a:srgbClr val="306CD7"/>
              </a:gs>
              <a:gs pos="100000">
                <a:srgbClr val="90B0FF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13"/>
          <p:cNvSpPr txBox="1"/>
          <p:nvPr/>
        </p:nvSpPr>
        <p:spPr>
          <a:xfrm>
            <a:off x="115529" y="166474"/>
            <a:ext cx="1161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4.3.3 Anonymous 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idx="1" type="body"/>
          </p:nvPr>
        </p:nvSpPr>
        <p:spPr>
          <a:xfrm>
            <a:off x="346376" y="1274625"/>
            <a:ext cx="11522400" cy="48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09575" lvl="0" marL="4572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50"/>
              <a:buFont typeface="Times New Roman"/>
              <a:buChar char="❏"/>
            </a:pPr>
            <a:r>
              <a:rPr lang="en-US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arrow function expression is a compact alternative to a traditional function expression, but is limited and can't be used in all situation.</a:t>
            </a:r>
            <a:endParaRPr sz="2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Differences &amp; Limitations: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10858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Does not have its own bindings to </a:t>
            </a:r>
            <a:r>
              <a:rPr lang="en-US" sz="25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this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-US" sz="25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super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should not be used as methods.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10858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Does not have</a:t>
            </a:r>
            <a:r>
              <a:rPr lang="en-US" sz="25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new.target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keyword.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10858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 suitable for </a:t>
            </a:r>
            <a:r>
              <a:rPr lang="en-US" sz="25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call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5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apply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sz="25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bind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methods, which generally rely on establishing a </a:t>
            </a:r>
            <a:r>
              <a:rPr lang="en-US" sz="250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scope.</a:t>
            </a:r>
            <a:endParaRPr sz="250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10858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not be used as constructors.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10858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not use</a:t>
            </a:r>
            <a:r>
              <a:rPr lang="en-US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yield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within its body.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-171450" lvl="0" marL="5143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46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280" name="Google Shape;280;p14"/>
          <p:cNvSpPr txBox="1"/>
          <p:nvPr>
            <p:ph idx="10" type="dt"/>
          </p:nvPr>
        </p:nvSpPr>
        <p:spPr>
          <a:xfrm>
            <a:off x="115529" y="635635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Internet Programming I</a:t>
            </a:r>
            <a:endParaRPr/>
          </a:p>
        </p:txBody>
      </p:sp>
      <p:sp>
        <p:nvSpPr>
          <p:cNvPr id="281" name="Google Shape;281;p14"/>
          <p:cNvSpPr txBox="1"/>
          <p:nvPr>
            <p:ph idx="11" type="ftr"/>
          </p:nvPr>
        </p:nvSpPr>
        <p:spPr>
          <a:xfrm>
            <a:off x="4289323" y="636444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4 - JavaScript</a:t>
            </a:r>
            <a:endParaRPr/>
          </a:p>
        </p:txBody>
      </p:sp>
      <p:sp>
        <p:nvSpPr>
          <p:cNvPr id="282" name="Google Shape;282;p14"/>
          <p:cNvSpPr txBox="1"/>
          <p:nvPr>
            <p:ph idx="12" type="sldNum"/>
          </p:nvPr>
        </p:nvSpPr>
        <p:spPr>
          <a:xfrm>
            <a:off x="11281835" y="6427073"/>
            <a:ext cx="865800" cy="320700"/>
          </a:xfrm>
          <a:prstGeom prst="rect">
            <a:avLst/>
          </a:prstGeom>
          <a:gradFill>
            <a:gsLst>
              <a:gs pos="0">
                <a:srgbClr val="306CD7"/>
              </a:gs>
              <a:gs pos="100000">
                <a:srgbClr val="90B0FF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" name="Google Shape;283;p14"/>
          <p:cNvSpPr txBox="1"/>
          <p:nvPr/>
        </p:nvSpPr>
        <p:spPr>
          <a:xfrm>
            <a:off x="115529" y="166474"/>
            <a:ext cx="1161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4.3.4 Arrow 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idx="1" type="body"/>
          </p:nvPr>
        </p:nvSpPr>
        <p:spPr>
          <a:xfrm>
            <a:off x="346376" y="1274625"/>
            <a:ext cx="11522400" cy="48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3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Arrow Function General Syntax:</a:t>
            </a:r>
            <a:endParaRPr sz="3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b="1" lang="en-US" sz="3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myFunction = (arg1, arg2, ...argN) =&gt; { statement(s)}</a:t>
            </a:r>
            <a:endParaRPr b="1" sz="3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2800">
                <a:solidFill>
                  <a:schemeClr val="dk1"/>
                </a:solidFill>
              </a:rPr>
              <a:t>Additional syntax types include:</a:t>
            </a:r>
            <a:endParaRPr sz="2800">
              <a:solidFill>
                <a:schemeClr val="dk1"/>
              </a:solidFill>
            </a:endParaRPr>
          </a:p>
          <a:p>
            <a:pPr indent="-342900" lvl="0" marL="10287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sz="25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param =&gt; expression</a:t>
            </a:r>
            <a:br>
              <a:rPr b="1" lang="en-US" sz="25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b="1" sz="2500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1028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sz="25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(param1</a:t>
            </a:r>
            <a:r>
              <a:rPr b="1" lang="en-US" sz="25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25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paramN</a:t>
            </a:r>
            <a:r>
              <a:rPr b="1" lang="en-US" sz="25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25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=&gt; expression</a:t>
            </a:r>
            <a:br>
              <a:rPr b="1" lang="en-US" sz="25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b="1" sz="2500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1028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sz="25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param =&gt; </a:t>
            </a:r>
            <a:r>
              <a:rPr b="1" lang="en-US" sz="25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500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b="1" lang="en-US" sz="25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			</a:t>
            </a:r>
            <a:r>
              <a:rPr b="1" lang="en-US" sz="2500">
                <a:solidFill>
                  <a:srgbClr val="005282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-US" sz="25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a = </a:t>
            </a:r>
            <a:r>
              <a:rPr b="1" lang="en-US" sz="2500">
                <a:solidFill>
                  <a:srgbClr val="A30008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25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500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b="1" lang="en-US" sz="25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		 </a:t>
            </a:r>
            <a:r>
              <a:rPr b="1" lang="en-US" sz="2500">
                <a:solidFill>
                  <a:srgbClr val="005282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25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a + param</a:t>
            </a:r>
            <a:r>
              <a:rPr b="1" lang="en-US" sz="25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500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b="1" lang="en-US" sz="25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289" name="Google Shape;289;p15"/>
          <p:cNvSpPr txBox="1"/>
          <p:nvPr>
            <p:ph idx="10" type="dt"/>
          </p:nvPr>
        </p:nvSpPr>
        <p:spPr>
          <a:xfrm>
            <a:off x="115529" y="635635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Internet Programming I</a:t>
            </a:r>
            <a:endParaRPr/>
          </a:p>
        </p:txBody>
      </p:sp>
      <p:sp>
        <p:nvSpPr>
          <p:cNvPr id="290" name="Google Shape;290;p15"/>
          <p:cNvSpPr txBox="1"/>
          <p:nvPr>
            <p:ph idx="11" type="ftr"/>
          </p:nvPr>
        </p:nvSpPr>
        <p:spPr>
          <a:xfrm>
            <a:off x="4289323" y="636444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4 - JavaScript</a:t>
            </a:r>
            <a:endParaRPr/>
          </a:p>
        </p:txBody>
      </p:sp>
      <p:sp>
        <p:nvSpPr>
          <p:cNvPr id="291" name="Google Shape;291;p15"/>
          <p:cNvSpPr txBox="1"/>
          <p:nvPr>
            <p:ph idx="12" type="sldNum"/>
          </p:nvPr>
        </p:nvSpPr>
        <p:spPr>
          <a:xfrm>
            <a:off x="11281835" y="6427073"/>
            <a:ext cx="865800" cy="320700"/>
          </a:xfrm>
          <a:prstGeom prst="rect">
            <a:avLst/>
          </a:prstGeom>
          <a:gradFill>
            <a:gsLst>
              <a:gs pos="0">
                <a:srgbClr val="306CD7"/>
              </a:gs>
              <a:gs pos="100000">
                <a:srgbClr val="90B0FF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p15"/>
          <p:cNvSpPr txBox="1"/>
          <p:nvPr/>
        </p:nvSpPr>
        <p:spPr>
          <a:xfrm>
            <a:off x="115529" y="166474"/>
            <a:ext cx="1161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4.3.4 continued…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346376" y="1274625"/>
            <a:ext cx="11522400" cy="48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traditional functions to arrow functions</a:t>
            </a:r>
            <a:br>
              <a:rPr lang="en-US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marR="228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6D6D6D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-171450" lvl="0" marL="5143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46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298" name="Google Shape;298;p16"/>
          <p:cNvSpPr txBox="1"/>
          <p:nvPr>
            <p:ph idx="10" type="dt"/>
          </p:nvPr>
        </p:nvSpPr>
        <p:spPr>
          <a:xfrm>
            <a:off x="115529" y="635635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Internet Programming I</a:t>
            </a:r>
            <a:endParaRPr/>
          </a:p>
        </p:txBody>
      </p:sp>
      <p:sp>
        <p:nvSpPr>
          <p:cNvPr id="299" name="Google Shape;299;p16"/>
          <p:cNvSpPr txBox="1"/>
          <p:nvPr>
            <p:ph idx="11" type="ftr"/>
          </p:nvPr>
        </p:nvSpPr>
        <p:spPr>
          <a:xfrm>
            <a:off x="4289323" y="636444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4 - JavaScript</a:t>
            </a:r>
            <a:endParaRPr/>
          </a:p>
        </p:txBody>
      </p:sp>
      <p:sp>
        <p:nvSpPr>
          <p:cNvPr id="300" name="Google Shape;300;p16"/>
          <p:cNvSpPr txBox="1"/>
          <p:nvPr>
            <p:ph idx="12" type="sldNum"/>
          </p:nvPr>
        </p:nvSpPr>
        <p:spPr>
          <a:xfrm>
            <a:off x="11281835" y="6427073"/>
            <a:ext cx="865800" cy="320700"/>
          </a:xfrm>
          <a:prstGeom prst="rect">
            <a:avLst/>
          </a:prstGeom>
          <a:gradFill>
            <a:gsLst>
              <a:gs pos="0">
                <a:srgbClr val="306CD7"/>
              </a:gs>
              <a:gs pos="100000">
                <a:srgbClr val="90B0FF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1" name="Google Shape;301;p16"/>
          <p:cNvSpPr txBox="1"/>
          <p:nvPr/>
        </p:nvSpPr>
        <p:spPr>
          <a:xfrm>
            <a:off x="115529" y="166474"/>
            <a:ext cx="1161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4.3.4 continued…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6"/>
          <p:cNvSpPr txBox="1"/>
          <p:nvPr/>
        </p:nvSpPr>
        <p:spPr>
          <a:xfrm>
            <a:off x="346375" y="1737375"/>
            <a:ext cx="5230500" cy="50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// Traditional Anonymous Function</a:t>
            </a:r>
            <a:endParaRPr b="1" i="0" sz="14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5282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i="0" sz="14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5282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a + </a:t>
            </a:r>
            <a:r>
              <a:rPr b="1" i="0" lang="en-US" sz="1400" u="none" cap="none" strike="noStrike">
                <a:solidFill>
                  <a:srgbClr val="A30008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// Arrow Function Break Down</a:t>
            </a:r>
            <a:endParaRPr b="1" i="0" sz="14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// 1. Remove the word "function" and place arrow between the argument and opening body bracket</a:t>
            </a:r>
            <a:endParaRPr b="1" i="0" sz="14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b="1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4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5282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a + </a:t>
            </a:r>
            <a:r>
              <a:rPr b="1" i="0" lang="en-US" sz="1400" u="none" cap="none" strike="noStrike">
                <a:solidFill>
                  <a:srgbClr val="A30008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// 2. Remove the body braces and word "return" -- the return is implied.</a:t>
            </a:r>
            <a:endParaRPr b="1" i="0" sz="14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=&gt; a + </a:t>
            </a:r>
            <a:r>
              <a:rPr b="1" i="0" lang="en-US" sz="1400" u="none" cap="none" strike="noStrike">
                <a:solidFill>
                  <a:srgbClr val="A30008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// 3. Remove the argument parentheses</a:t>
            </a:r>
            <a:endParaRPr b="1" i="0" sz="14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marR="228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a =&gt; a + </a:t>
            </a:r>
            <a:r>
              <a:rPr b="1" i="0" lang="en-US" sz="1400" u="none" cap="none" strike="noStrike">
                <a:solidFill>
                  <a:srgbClr val="A30008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rgbClr val="6D6D6D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6"/>
          <p:cNvSpPr txBox="1"/>
          <p:nvPr/>
        </p:nvSpPr>
        <p:spPr>
          <a:xfrm>
            <a:off x="6565400" y="1847100"/>
            <a:ext cx="4846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// Traditional Function</a:t>
            </a:r>
            <a:endParaRPr b="1" i="0" sz="14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5282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DB000E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b="1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i="0" sz="14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5282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a + </a:t>
            </a:r>
            <a:r>
              <a:rPr b="1" i="0" lang="en-US" sz="1400" u="none" cap="none" strike="noStrike">
                <a:solidFill>
                  <a:srgbClr val="A30008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// Arrow Function</a:t>
            </a:r>
            <a:endParaRPr b="1" i="0" sz="14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marR="228600" rtl="0" algn="l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5282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DB000E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b="1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= a =&gt; a + </a:t>
            </a:r>
            <a:r>
              <a:rPr b="1" i="0" lang="en-US" sz="1400" u="none" cap="none" strike="noStrike">
                <a:solidFill>
                  <a:srgbClr val="A30008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6"/>
          <p:cNvSpPr txBox="1"/>
          <p:nvPr/>
        </p:nvSpPr>
        <p:spPr>
          <a:xfrm>
            <a:off x="6254500" y="3905250"/>
            <a:ext cx="4965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// Traditional Anonymous Function</a:t>
            </a:r>
            <a:endParaRPr b="1" i="0" sz="14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5282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1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i="0" sz="14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5282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chuck = </a:t>
            </a:r>
            <a:r>
              <a:rPr b="1" i="0" lang="en-US" sz="1400" u="none" cap="none" strike="noStrike">
                <a:solidFill>
                  <a:srgbClr val="A30008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b="1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5282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a + b + chuck</a:t>
            </a:r>
            <a:r>
              <a:rPr b="1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// Arrow Function</a:t>
            </a:r>
            <a:endParaRPr b="1" i="0" sz="14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1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b="1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4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5282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chuck = </a:t>
            </a:r>
            <a:r>
              <a:rPr b="1" i="0" lang="en-US" sz="1400" u="none" cap="none" strike="noStrike">
                <a:solidFill>
                  <a:srgbClr val="A30008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b="1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5282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a + b + chuck</a:t>
            </a:r>
            <a:r>
              <a:rPr b="1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marR="228600" rtl="0" algn="l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5" name="Google Shape;305;p16"/>
          <p:cNvCxnSpPr/>
          <p:nvPr/>
        </p:nvCxnSpPr>
        <p:spPr>
          <a:xfrm>
            <a:off x="5980076" y="1847025"/>
            <a:ext cx="73200" cy="42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16"/>
          <p:cNvCxnSpPr>
            <a:endCxn id="297" idx="3"/>
          </p:cNvCxnSpPr>
          <p:nvPr/>
        </p:nvCxnSpPr>
        <p:spPr>
          <a:xfrm>
            <a:off x="6053276" y="3675825"/>
            <a:ext cx="58155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 txBox="1"/>
          <p:nvPr>
            <p:ph idx="1" type="body"/>
          </p:nvPr>
        </p:nvSpPr>
        <p:spPr>
          <a:xfrm>
            <a:off x="581891" y="1274618"/>
            <a:ext cx="10268854" cy="4634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closure is an expression (most commonly, a function) that can have free variables together with an environment that binds those variables (that "closes" the expression).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closure is a function that remembers its outer variables and can access them.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closure has three scope chains listed as follows: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12573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to its own scope.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1257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to the variables of the outer function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1257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to the global variables.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JavaScript, closures are created every time a function is created, at function creation time.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17"/>
          <p:cNvSpPr txBox="1"/>
          <p:nvPr>
            <p:ph idx="10" type="dt"/>
          </p:nvPr>
        </p:nvSpPr>
        <p:spPr>
          <a:xfrm>
            <a:off x="115529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Internet Programming I</a:t>
            </a:r>
            <a:endParaRPr/>
          </a:p>
        </p:txBody>
      </p:sp>
      <p:sp>
        <p:nvSpPr>
          <p:cNvPr id="313" name="Google Shape;313;p17"/>
          <p:cNvSpPr txBox="1"/>
          <p:nvPr>
            <p:ph idx="11" type="ftr"/>
          </p:nvPr>
        </p:nvSpPr>
        <p:spPr>
          <a:xfrm>
            <a:off x="4289323" y="636444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4 - JavaScript</a:t>
            </a:r>
            <a:endParaRPr/>
          </a:p>
        </p:txBody>
      </p:sp>
      <p:sp>
        <p:nvSpPr>
          <p:cNvPr id="314" name="Google Shape;314;p17"/>
          <p:cNvSpPr txBox="1"/>
          <p:nvPr>
            <p:ph idx="12" type="sldNum"/>
          </p:nvPr>
        </p:nvSpPr>
        <p:spPr>
          <a:xfrm>
            <a:off x="11281835" y="6427073"/>
            <a:ext cx="865922" cy="320675"/>
          </a:xfrm>
          <a:prstGeom prst="rect">
            <a:avLst/>
          </a:prstGeom>
          <a:gradFill>
            <a:gsLst>
              <a:gs pos="0">
                <a:srgbClr val="306CD7"/>
              </a:gs>
              <a:gs pos="100000">
                <a:srgbClr val="90B0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5" name="Google Shape;315;p17"/>
          <p:cNvSpPr txBox="1"/>
          <p:nvPr/>
        </p:nvSpPr>
        <p:spPr>
          <a:xfrm>
            <a:off x="115529" y="96983"/>
            <a:ext cx="1123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4.4 Closure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/>
          <p:nvPr>
            <p:ph idx="1" type="body"/>
          </p:nvPr>
        </p:nvSpPr>
        <p:spPr>
          <a:xfrm>
            <a:off x="346376" y="1274625"/>
            <a:ext cx="11522400" cy="48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nested function is a function inside another function.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biggest feature in javascript is the ability to create function inside a function.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a nested function is a closure, this means that a nested function can "inherit" the arguments and variables of its containing function.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other words, the inner function contains the scope of the outer function.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18"/>
          <p:cNvSpPr txBox="1"/>
          <p:nvPr>
            <p:ph idx="10" type="dt"/>
          </p:nvPr>
        </p:nvSpPr>
        <p:spPr>
          <a:xfrm>
            <a:off x="115529" y="635635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Internet Programming I</a:t>
            </a:r>
            <a:endParaRPr/>
          </a:p>
        </p:txBody>
      </p:sp>
      <p:sp>
        <p:nvSpPr>
          <p:cNvPr id="322" name="Google Shape;322;p18"/>
          <p:cNvSpPr txBox="1"/>
          <p:nvPr>
            <p:ph idx="11" type="ftr"/>
          </p:nvPr>
        </p:nvSpPr>
        <p:spPr>
          <a:xfrm>
            <a:off x="4289323" y="636444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4 - JavaScript</a:t>
            </a:r>
            <a:endParaRPr/>
          </a:p>
        </p:txBody>
      </p:sp>
      <p:sp>
        <p:nvSpPr>
          <p:cNvPr id="323" name="Google Shape;323;p18"/>
          <p:cNvSpPr txBox="1"/>
          <p:nvPr>
            <p:ph idx="12" type="sldNum"/>
          </p:nvPr>
        </p:nvSpPr>
        <p:spPr>
          <a:xfrm>
            <a:off x="11281835" y="6427073"/>
            <a:ext cx="865800" cy="320700"/>
          </a:xfrm>
          <a:prstGeom prst="rect">
            <a:avLst/>
          </a:prstGeom>
          <a:gradFill>
            <a:gsLst>
              <a:gs pos="0">
                <a:srgbClr val="306CD7"/>
              </a:gs>
              <a:gs pos="100000">
                <a:srgbClr val="90B0FF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4" name="Google Shape;324;p18"/>
          <p:cNvSpPr txBox="1"/>
          <p:nvPr/>
        </p:nvSpPr>
        <p:spPr>
          <a:xfrm>
            <a:off x="115529" y="166474"/>
            <a:ext cx="1161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4.4.3 Nested 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804675" y="3200400"/>
            <a:ext cx="5065800" cy="30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5282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17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700" u="none" cap="none" strike="noStrike">
                <a:solidFill>
                  <a:srgbClr val="DB000E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addSquares</a:t>
            </a:r>
            <a:r>
              <a:rPr b="0" i="0" lang="en-US" sz="17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7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7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7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0" i="0" lang="en-US" sz="17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7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7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7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700" u="none" cap="none" strike="noStrike">
                <a:solidFill>
                  <a:srgbClr val="005282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17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700" u="none" cap="none" strike="noStrike">
                <a:solidFill>
                  <a:srgbClr val="DB000E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r>
              <a:rPr b="0" i="0" lang="en-US" sz="17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7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17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7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7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7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700" u="none" cap="none" strike="noStrike">
                <a:solidFill>
                  <a:srgbClr val="005282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7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x * x</a:t>
            </a:r>
            <a:r>
              <a:rPr b="0" i="0" lang="en-US" sz="17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7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7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7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700" u="none" cap="none" strike="noStrike">
                <a:solidFill>
                  <a:srgbClr val="005282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7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700" u="none" cap="none" strike="noStrike">
                <a:solidFill>
                  <a:srgbClr val="DB000E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r>
              <a:rPr b="0" i="0" lang="en-US" sz="17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7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7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7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0" i="0" lang="en-US" sz="1700" u="none" cap="none" strike="noStrike">
                <a:solidFill>
                  <a:srgbClr val="DB000E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r>
              <a:rPr b="0" i="0" lang="en-US" sz="17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7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i="0" lang="en-US" sz="17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7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7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b="0" i="0" lang="en-US" sz="1700" u="none" cap="none" strike="noStrike">
                <a:solidFill>
                  <a:srgbClr val="DB000E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addSquares</a:t>
            </a:r>
            <a:r>
              <a:rPr b="0" i="0" lang="en-US" sz="17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700" u="none" cap="none" strike="noStrike">
                <a:solidFill>
                  <a:srgbClr val="A30008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7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7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700" u="none" cap="none" strike="noStrike">
                <a:solidFill>
                  <a:srgbClr val="A30008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7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0" i="0" lang="en-US" sz="17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7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// returns 13</a:t>
            </a:r>
            <a:endParaRPr b="0" i="0" sz="17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b="0" i="0" lang="en-US" sz="1700" u="none" cap="none" strike="noStrike">
                <a:solidFill>
                  <a:srgbClr val="DB000E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addSquares</a:t>
            </a:r>
            <a:r>
              <a:rPr b="0" i="0" lang="en-US" sz="17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700" u="none" cap="none" strike="noStrike">
                <a:solidFill>
                  <a:srgbClr val="A30008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7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7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700" u="none" cap="none" strike="noStrike">
                <a:solidFill>
                  <a:srgbClr val="A30008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-US" sz="17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0" i="0" lang="en-US" sz="17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7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// returns 25</a:t>
            </a:r>
            <a:endParaRPr b="0" i="0" sz="17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28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c = </a:t>
            </a:r>
            <a:r>
              <a:rPr b="0" i="0" lang="en-US" sz="1700" u="none" cap="none" strike="noStrike">
                <a:solidFill>
                  <a:srgbClr val="DB000E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addSquares</a:t>
            </a:r>
            <a:r>
              <a:rPr b="0" i="0" lang="en-US" sz="17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700" u="none" cap="none" strike="noStrike">
                <a:solidFill>
                  <a:srgbClr val="A30008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-US" sz="17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7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700" u="none" cap="none" strike="noStrike">
                <a:solidFill>
                  <a:srgbClr val="A30008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i="0" lang="en-US" sz="17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0" i="0" lang="en-US" sz="17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7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// returns 41</a:t>
            </a:r>
            <a:endParaRPr b="0" i="0" sz="1700" u="none" cap="none" strike="noStrike">
              <a:solidFill>
                <a:srgbClr val="6D6D6D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6419100" y="3182100"/>
            <a:ext cx="4992600" cy="3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5282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DB000E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outside</a:t>
            </a:r>
            <a:r>
              <a:rPr b="0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400" u="none" cap="none" strike="noStrike">
                <a:solidFill>
                  <a:srgbClr val="005282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DB000E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inside</a:t>
            </a:r>
            <a:r>
              <a:rPr b="0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400" u="none" cap="none" strike="noStrike">
                <a:solidFill>
                  <a:srgbClr val="005282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x + y</a:t>
            </a:r>
            <a:r>
              <a:rPr b="0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400" u="none" cap="none" strike="noStrike">
                <a:solidFill>
                  <a:srgbClr val="005282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inside</a:t>
            </a:r>
            <a:r>
              <a:rPr b="0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fn_inside = </a:t>
            </a:r>
            <a:r>
              <a:rPr b="0" i="0" lang="en-US" sz="1400" u="none" cap="none" strike="noStrike">
                <a:solidFill>
                  <a:srgbClr val="DB000E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outside</a:t>
            </a:r>
            <a:r>
              <a:rPr b="0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400" u="none" cap="none" strike="noStrike">
                <a:solidFill>
                  <a:srgbClr val="A30008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0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// Think of it like: give me a function that adds 3 to whatever you give</a:t>
            </a:r>
            <a:endParaRPr b="0" i="0" sz="14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b="0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// it</a:t>
            </a:r>
            <a:endParaRPr b="0" i="0" sz="14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result = </a:t>
            </a:r>
            <a:r>
              <a:rPr b="0" i="0" lang="en-US" sz="1400" u="none" cap="none" strike="noStrike">
                <a:solidFill>
                  <a:srgbClr val="DB000E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fn_inside</a:t>
            </a:r>
            <a:r>
              <a:rPr b="0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400" u="none" cap="none" strike="noStrike">
                <a:solidFill>
                  <a:srgbClr val="A30008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0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// returns 8</a:t>
            </a:r>
            <a:endParaRPr b="0" i="0" sz="14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B1B1B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28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result1 = </a:t>
            </a:r>
            <a:r>
              <a:rPr b="0" i="0" lang="en-US" sz="1400" u="none" cap="none" strike="noStrike">
                <a:solidFill>
                  <a:srgbClr val="DB000E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outside</a:t>
            </a:r>
            <a:r>
              <a:rPr b="0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400" u="none" cap="none" strike="noStrike">
                <a:solidFill>
                  <a:srgbClr val="A30008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)(</a:t>
            </a:r>
            <a:r>
              <a:rPr b="0" i="0" lang="en-US" sz="1400" u="none" cap="none" strike="noStrike">
                <a:solidFill>
                  <a:srgbClr val="A30008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0" i="0" lang="en-US" sz="1400" u="none" cap="none" strike="noStrike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// returns 8</a:t>
            </a:r>
            <a:endParaRPr b="0" i="0" sz="1400" u="none" cap="none" strike="noStrike">
              <a:solidFill>
                <a:srgbClr val="6D6D6D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/>
          <p:nvPr>
            <p:ph idx="1" type="body"/>
          </p:nvPr>
        </p:nvSpPr>
        <p:spPr>
          <a:xfrm>
            <a:off x="346376" y="1274625"/>
            <a:ext cx="11522400" cy="48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7825" lvl="0" marL="4572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50"/>
              <a:buFont typeface="Times New Roman"/>
              <a:buChar char="▪"/>
            </a:pPr>
            <a:r>
              <a:rPr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defined inside a function cannot be accessed from anywhere outside the function</a:t>
            </a:r>
            <a:endParaRPr sz="2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7825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0"/>
              <a:buFont typeface="Times New Roman"/>
              <a:buChar char="▪"/>
            </a:pPr>
            <a:r>
              <a:rPr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function defined inside another function can also access all variables defined in its parent function, and any other variables to which the parent function has access</a:t>
            </a:r>
            <a:endParaRPr sz="2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has 3 types of scope:</a:t>
            </a:r>
            <a:endParaRPr sz="2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7825" lvl="0" marL="13716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50"/>
              <a:buFont typeface="Times New Roman"/>
              <a:buChar char="●"/>
            </a:pPr>
            <a:r>
              <a:rPr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scope</a:t>
            </a:r>
            <a:endParaRPr sz="2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7825" lvl="0" marL="1371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0"/>
              <a:buFont typeface="Times New Roman"/>
              <a:buChar char="●"/>
            </a:pPr>
            <a:r>
              <a:rPr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scope</a:t>
            </a:r>
            <a:endParaRPr sz="2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7825" lvl="0" marL="1371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0"/>
              <a:buFont typeface="Times New Roman"/>
              <a:buChar char="●"/>
            </a:pPr>
            <a:r>
              <a:rPr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scope</a:t>
            </a:r>
            <a:endParaRPr sz="2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19"/>
          <p:cNvSpPr txBox="1"/>
          <p:nvPr>
            <p:ph idx="10" type="dt"/>
          </p:nvPr>
        </p:nvSpPr>
        <p:spPr>
          <a:xfrm>
            <a:off x="115529" y="635635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Internet Programming I</a:t>
            </a:r>
            <a:endParaRPr/>
          </a:p>
        </p:txBody>
      </p:sp>
      <p:sp>
        <p:nvSpPr>
          <p:cNvPr id="333" name="Google Shape;333;p19"/>
          <p:cNvSpPr txBox="1"/>
          <p:nvPr>
            <p:ph idx="11" type="ftr"/>
          </p:nvPr>
        </p:nvSpPr>
        <p:spPr>
          <a:xfrm>
            <a:off x="4289323" y="636444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4 - JavaScript</a:t>
            </a:r>
            <a:endParaRPr/>
          </a:p>
        </p:txBody>
      </p:sp>
      <p:sp>
        <p:nvSpPr>
          <p:cNvPr id="334" name="Google Shape;334;p19"/>
          <p:cNvSpPr txBox="1"/>
          <p:nvPr>
            <p:ph idx="12" type="sldNum"/>
          </p:nvPr>
        </p:nvSpPr>
        <p:spPr>
          <a:xfrm>
            <a:off x="11281835" y="6427073"/>
            <a:ext cx="865800" cy="320700"/>
          </a:xfrm>
          <a:prstGeom prst="rect">
            <a:avLst/>
          </a:prstGeom>
          <a:gradFill>
            <a:gsLst>
              <a:gs pos="0">
                <a:srgbClr val="306CD7"/>
              </a:gs>
              <a:gs pos="100000">
                <a:srgbClr val="90B0FF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5" name="Google Shape;335;p19"/>
          <p:cNvSpPr txBox="1"/>
          <p:nvPr/>
        </p:nvSpPr>
        <p:spPr>
          <a:xfrm>
            <a:off x="115529" y="166474"/>
            <a:ext cx="1161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4.4.3 Function Scope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9"/>
          <p:cNvSpPr txBox="1"/>
          <p:nvPr/>
        </p:nvSpPr>
        <p:spPr>
          <a:xfrm>
            <a:off x="1077900" y="4064750"/>
            <a:ext cx="3695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95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19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myFunction() { </a:t>
            </a:r>
            <a:r>
              <a:rPr b="0" i="0" lang="en-US" sz="195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-US" sz="19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carName =</a:t>
            </a:r>
            <a:r>
              <a:rPr b="0" i="0" lang="en-US" sz="1950" u="none" cap="none" strike="noStrike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"Volvo"</a:t>
            </a:r>
            <a:r>
              <a:rPr b="0" i="0" lang="en-US" sz="19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US" sz="195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//Function Scope</a:t>
            </a:r>
            <a:endParaRPr b="0" i="0" sz="1950" u="none" cap="none" strike="noStrike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5102350" y="4041650"/>
            <a:ext cx="53217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★"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function body creates a scope for let, const and even function declarations.</a:t>
            </a:r>
            <a:endParaRPr b="0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"/>
          <p:cNvSpPr txBox="1"/>
          <p:nvPr>
            <p:ph type="title"/>
          </p:nvPr>
        </p:nvSpPr>
        <p:spPr>
          <a:xfrm>
            <a:off x="149678" y="191378"/>
            <a:ext cx="7886700" cy="48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4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b="1" sz="4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"/>
          <p:cNvSpPr txBox="1"/>
          <p:nvPr>
            <p:ph idx="1" type="body"/>
          </p:nvPr>
        </p:nvSpPr>
        <p:spPr>
          <a:xfrm>
            <a:off x="66550" y="923650"/>
            <a:ext cx="11985300" cy="54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-US" sz="2800"/>
              <a:t>After success completion of the session you will be able: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600"/>
              <a:t>To Declare of function and understand its scope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800"/>
              <a:t>To understand about JavaScript nested function </a:t>
            </a:r>
            <a:endParaRPr sz="2800"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800"/>
              <a:t>To understand the basics about parameters and arguments</a:t>
            </a:r>
            <a:endParaRPr sz="2800"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800"/>
              <a:t>To describe different kinds of parameters</a:t>
            </a:r>
            <a:endParaRPr sz="2800"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800"/>
              <a:t>To understand getter and setter methods.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800"/>
              <a:t>To know about the argument object property.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800"/>
              <a:t>To understand function Hoisting.</a:t>
            </a:r>
            <a:endParaRPr sz="2600"/>
          </a:p>
          <a:p>
            <a:pPr indent="-4064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⮚"/>
            </a:pPr>
            <a:r>
              <a:rPr lang="en-US" sz="2800"/>
              <a:t>To describe different kinds of functions</a:t>
            </a:r>
            <a:endParaRPr sz="2800"/>
          </a:p>
          <a:p>
            <a:pPr indent="-4064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⮚"/>
            </a:pPr>
            <a:r>
              <a:rPr lang="en-US" sz="2800"/>
              <a:t>To know mostly used methods in objects, date, and </a:t>
            </a:r>
            <a:endParaRPr sz="2800"/>
          </a:p>
          <a:p>
            <a:pPr indent="-228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2800"/>
          </a:p>
          <a:p>
            <a:pPr indent="-228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2800"/>
          </a:p>
          <a:p>
            <a:pPr indent="-228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SzPts val="1800"/>
              <a:buFont typeface="Noto Sans Symbols"/>
              <a:buNone/>
            </a:pPr>
            <a:r>
              <a:t/>
            </a:r>
            <a:endParaRPr sz="2800"/>
          </a:p>
        </p:txBody>
      </p:sp>
      <p:sp>
        <p:nvSpPr>
          <p:cNvPr id="160" name="Google Shape;160;p2"/>
          <p:cNvSpPr txBox="1"/>
          <p:nvPr>
            <p:ph idx="10" type="dt"/>
          </p:nvPr>
        </p:nvSpPr>
        <p:spPr>
          <a:xfrm>
            <a:off x="189271" y="64298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Internet Programming I</a:t>
            </a:r>
            <a:endParaRPr/>
          </a:p>
        </p:txBody>
      </p:sp>
      <p:sp>
        <p:nvSpPr>
          <p:cNvPr id="161" name="Google Shape;161;p2"/>
          <p:cNvSpPr txBox="1"/>
          <p:nvPr>
            <p:ph idx="11" type="ftr"/>
          </p:nvPr>
        </p:nvSpPr>
        <p:spPr>
          <a:xfrm>
            <a:off x="4643103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4 - JavaScript</a:t>
            </a:r>
            <a:endParaRPr/>
          </a:p>
        </p:txBody>
      </p:sp>
      <p:pic>
        <p:nvPicPr>
          <p:cNvPr id="162" name="Google Shape;1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3800" y="44906"/>
            <a:ext cx="587614" cy="685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"/>
          <p:cNvSpPr txBox="1"/>
          <p:nvPr>
            <p:ph idx="1" type="body"/>
          </p:nvPr>
        </p:nvSpPr>
        <p:spPr>
          <a:xfrm>
            <a:off x="831850" y="1177625"/>
            <a:ext cx="105156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JavaScript, accessor properties are methods that get or set the value of an object. For that, we use these two keywords:</a:t>
            </a:r>
            <a:endParaRPr sz="2100">
              <a:solidFill>
                <a:schemeClr val="dk1"/>
              </a:solidFill>
            </a:endParaRPr>
          </a:p>
          <a:p>
            <a:pPr indent="0" lvl="0" marL="12573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100">
                <a:solidFill>
                  <a:srgbClr val="0000FF"/>
                </a:solidFill>
              </a:rPr>
              <a:t>get</a:t>
            </a:r>
            <a:r>
              <a:rPr lang="en-US" sz="2100">
                <a:solidFill>
                  <a:schemeClr val="dk1"/>
                </a:solidFill>
              </a:rPr>
              <a:t> - to define a getter method to get the property value</a:t>
            </a:r>
            <a:br>
              <a:rPr lang="en-US" sz="2100">
                <a:solidFill>
                  <a:schemeClr val="dk1"/>
                </a:solidFill>
              </a:rPr>
            </a:br>
            <a:r>
              <a:rPr lang="en-US" sz="2100">
                <a:solidFill>
                  <a:schemeClr val="dk1"/>
                </a:solidFill>
              </a:rPr>
              <a:t>	     - getter methods are used to access the properties of an object</a:t>
            </a:r>
            <a:endParaRPr sz="2100">
              <a:solidFill>
                <a:schemeClr val="dk1"/>
              </a:solidFill>
            </a:endParaRPr>
          </a:p>
          <a:p>
            <a:pPr indent="0" lvl="0" marL="12573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100">
                <a:solidFill>
                  <a:srgbClr val="0000FF"/>
                </a:solidFill>
              </a:rPr>
              <a:t>set</a:t>
            </a:r>
            <a:r>
              <a:rPr lang="en-US" sz="2100">
                <a:solidFill>
                  <a:schemeClr val="dk1"/>
                </a:solidFill>
              </a:rPr>
              <a:t> - to define a setter method to set the property value</a:t>
            </a:r>
            <a:endParaRPr sz="2100">
              <a:solidFill>
                <a:schemeClr val="dk1"/>
              </a:solidFill>
            </a:endParaRPr>
          </a:p>
          <a:p>
            <a:pPr indent="0" lvl="0" marL="12573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100">
                <a:solidFill>
                  <a:schemeClr val="dk1"/>
                </a:solidFill>
              </a:rPr>
              <a:t>	    - setter methods are used to change the values of an object.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344" name="Google Shape;344;p20"/>
          <p:cNvSpPr txBox="1"/>
          <p:nvPr>
            <p:ph idx="10" type="dt"/>
          </p:nvPr>
        </p:nvSpPr>
        <p:spPr>
          <a:xfrm>
            <a:off x="115529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Internet Programming I</a:t>
            </a:r>
            <a:endParaRPr/>
          </a:p>
        </p:txBody>
      </p:sp>
      <p:sp>
        <p:nvSpPr>
          <p:cNvPr id="345" name="Google Shape;345;p20"/>
          <p:cNvSpPr txBox="1"/>
          <p:nvPr>
            <p:ph idx="11" type="ftr"/>
          </p:nvPr>
        </p:nvSpPr>
        <p:spPr>
          <a:xfrm>
            <a:off x="4289323" y="636444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4 - JavaScript</a:t>
            </a:r>
            <a:endParaRPr/>
          </a:p>
        </p:txBody>
      </p:sp>
      <p:sp>
        <p:nvSpPr>
          <p:cNvPr id="346" name="Google Shape;346;p20"/>
          <p:cNvSpPr txBox="1"/>
          <p:nvPr>
            <p:ph idx="12" type="sldNum"/>
          </p:nvPr>
        </p:nvSpPr>
        <p:spPr>
          <a:xfrm>
            <a:off x="11281835" y="6427073"/>
            <a:ext cx="865922" cy="320675"/>
          </a:xfrm>
          <a:prstGeom prst="rect">
            <a:avLst/>
          </a:prstGeom>
          <a:gradFill>
            <a:gsLst>
              <a:gs pos="0">
                <a:srgbClr val="306CD7"/>
              </a:gs>
              <a:gs pos="100000">
                <a:srgbClr val="90B0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7" name="Google Shape;347;p20"/>
          <p:cNvSpPr txBox="1"/>
          <p:nvPr/>
        </p:nvSpPr>
        <p:spPr>
          <a:xfrm>
            <a:off x="115529" y="96983"/>
            <a:ext cx="1145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4.5 Special kinds of methods(Accessor Property)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0"/>
          <p:cNvSpPr txBox="1"/>
          <p:nvPr/>
        </p:nvSpPr>
        <p:spPr>
          <a:xfrm>
            <a:off x="932675" y="3474700"/>
            <a:ext cx="43527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 student = {  firstName: 'Monica',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// accessor property(getter)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get getName() {return this.firstName; }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console.log(student.firstName); // Monica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// accessing getter methods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console.log(student.getName); // Monica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// trying to access as a method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console.log(student.getName()); // error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0"/>
          <p:cNvSpPr txBox="1"/>
          <p:nvPr/>
        </p:nvSpPr>
        <p:spPr>
          <a:xfrm>
            <a:off x="6309350" y="3401575"/>
            <a:ext cx="43527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 student = {   firstName: 'Monica',  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//accessor property(setter)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set changeName(newName) {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this.firstName = newName;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console.log(student.firstName); // Monica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// change(set) object property using a setter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student.changeName = 'Sarah';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console.log(student.firstName); // Sarah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 txBox="1"/>
          <p:nvPr>
            <p:ph idx="1" type="body"/>
          </p:nvPr>
        </p:nvSpPr>
        <p:spPr>
          <a:xfrm>
            <a:off x="792025" y="907588"/>
            <a:ext cx="10515600" cy="52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719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0"/>
              <a:buChar char="●"/>
            </a:pPr>
            <a:r>
              <a:rPr b="1" lang="en-US" sz="2340">
                <a:solidFill>
                  <a:schemeClr val="dk1"/>
                </a:solidFill>
              </a:rPr>
              <a:t>Hoisting in JavaScript is a behavior in which a function or a variable can be used before declaration.</a:t>
            </a:r>
            <a:endParaRPr b="1" sz="23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3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3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340">
              <a:solidFill>
                <a:schemeClr val="dk1"/>
              </a:solidFill>
            </a:endParaRPr>
          </a:p>
        </p:txBody>
      </p:sp>
      <p:sp>
        <p:nvSpPr>
          <p:cNvPr id="355" name="Google Shape;355;p21"/>
          <p:cNvSpPr txBox="1"/>
          <p:nvPr>
            <p:ph idx="10" type="dt"/>
          </p:nvPr>
        </p:nvSpPr>
        <p:spPr>
          <a:xfrm>
            <a:off x="115529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Internet Programming I</a:t>
            </a:r>
            <a:endParaRPr/>
          </a:p>
        </p:txBody>
      </p:sp>
      <p:sp>
        <p:nvSpPr>
          <p:cNvPr id="356" name="Google Shape;356;p21"/>
          <p:cNvSpPr txBox="1"/>
          <p:nvPr>
            <p:ph idx="11" type="ftr"/>
          </p:nvPr>
        </p:nvSpPr>
        <p:spPr>
          <a:xfrm>
            <a:off x="4289323" y="636444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4 - JavaScript</a:t>
            </a:r>
            <a:endParaRPr/>
          </a:p>
        </p:txBody>
      </p:sp>
      <p:sp>
        <p:nvSpPr>
          <p:cNvPr id="357" name="Google Shape;357;p21"/>
          <p:cNvSpPr txBox="1"/>
          <p:nvPr>
            <p:ph idx="12" type="sldNum"/>
          </p:nvPr>
        </p:nvSpPr>
        <p:spPr>
          <a:xfrm>
            <a:off x="11281835" y="6427073"/>
            <a:ext cx="865922" cy="320675"/>
          </a:xfrm>
          <a:prstGeom prst="rect">
            <a:avLst/>
          </a:prstGeom>
          <a:gradFill>
            <a:gsLst>
              <a:gs pos="0">
                <a:srgbClr val="306CD7"/>
              </a:gs>
              <a:gs pos="100000">
                <a:srgbClr val="90B0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21"/>
          <p:cNvSpPr txBox="1"/>
          <p:nvPr/>
        </p:nvSpPr>
        <p:spPr>
          <a:xfrm>
            <a:off x="115529" y="0"/>
            <a:ext cx="11868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4.6 Hoisting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1"/>
          <p:cNvSpPr txBox="1"/>
          <p:nvPr/>
        </p:nvSpPr>
        <p:spPr>
          <a:xfrm>
            <a:off x="1133850" y="1883675"/>
            <a:ext cx="25968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Variable Hoisting</a:t>
            </a:r>
            <a:endParaRPr b="1" i="0" sz="1800" u="none" cap="none" strike="noStrike">
              <a:solidFill>
                <a:srgbClr val="FF0000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A86E8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a = 5;</a:t>
            </a:r>
            <a:endParaRPr b="1" i="0" sz="1800" u="none" cap="none" strike="noStrike">
              <a:solidFill>
                <a:srgbClr val="4A86E8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A86E8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console.log(a);</a:t>
            </a:r>
            <a:endParaRPr b="1" i="0" sz="1800" u="none" cap="none" strike="noStrike">
              <a:solidFill>
                <a:srgbClr val="4A86E8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A86E8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var a; // 5</a:t>
            </a:r>
            <a:endParaRPr b="1" i="0" sz="1800" u="none" cap="none" strike="noStrike">
              <a:solidFill>
                <a:srgbClr val="4A86E8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1"/>
          <p:cNvSpPr txBox="1"/>
          <p:nvPr/>
        </p:nvSpPr>
        <p:spPr>
          <a:xfrm>
            <a:off x="4773175" y="1883675"/>
            <a:ext cx="6053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Funciton Hoisting</a:t>
            </a:r>
            <a:endParaRPr b="1" i="0" sz="2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br>
              <a:rPr b="1" i="0" lang="en-US" sz="2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1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greet();</a:t>
            </a:r>
            <a:endParaRPr b="1" i="0" sz="2100" u="none" cap="none" strike="noStrike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function greet() {</a:t>
            </a:r>
            <a:endParaRPr b="1" i="0" sz="2100" u="none" cap="none" strike="noStrike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    console.log('Hi, there.');</a:t>
            </a:r>
            <a:endParaRPr b="1" i="0" sz="2100" u="none" cap="none" strike="noStrike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1" i="0" sz="2100" u="none" cap="none" strike="noStrike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"/>
          <p:cNvSpPr txBox="1"/>
          <p:nvPr>
            <p:ph type="title"/>
          </p:nvPr>
        </p:nvSpPr>
        <p:spPr>
          <a:xfrm>
            <a:off x="561109" y="115747"/>
            <a:ext cx="105156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3600">
                <a:solidFill>
                  <a:srgbClr val="2504EC"/>
                </a:solidFill>
              </a:rPr>
              <a:t>4.7 mostly used built in Functions by catagory</a:t>
            </a:r>
            <a:endParaRPr/>
          </a:p>
        </p:txBody>
      </p:sp>
      <p:sp>
        <p:nvSpPr>
          <p:cNvPr id="366" name="Google Shape;366;p22"/>
          <p:cNvSpPr txBox="1"/>
          <p:nvPr>
            <p:ph idx="1" type="body"/>
          </p:nvPr>
        </p:nvSpPr>
        <p:spPr>
          <a:xfrm>
            <a:off x="838200" y="1136073"/>
            <a:ext cx="10515600" cy="50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46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2"/>
          <p:cNvSpPr txBox="1"/>
          <p:nvPr>
            <p:ph idx="10" type="dt"/>
          </p:nvPr>
        </p:nvSpPr>
        <p:spPr>
          <a:xfrm>
            <a:off x="189271" y="642989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Internet Programming I</a:t>
            </a:r>
            <a:endParaRPr/>
          </a:p>
        </p:txBody>
      </p:sp>
      <p:sp>
        <p:nvSpPr>
          <p:cNvPr id="368" name="Google Shape;368;p22"/>
          <p:cNvSpPr txBox="1"/>
          <p:nvPr>
            <p:ph idx="11" type="ftr"/>
          </p:nvPr>
        </p:nvSpPr>
        <p:spPr>
          <a:xfrm>
            <a:off x="4038600" y="6356354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4 - JavaScript</a:t>
            </a:r>
            <a:endParaRPr/>
          </a:p>
        </p:txBody>
      </p:sp>
      <p:graphicFrame>
        <p:nvGraphicFramePr>
          <p:cNvPr id="369" name="Google Shape;369;p22"/>
          <p:cNvGraphicFramePr/>
          <p:nvPr/>
        </p:nvGraphicFramePr>
        <p:xfrm>
          <a:off x="561100" y="113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{73D6FCB5-773F-46A2-862E-A3073518EC27}</a:tableStyleId>
              </a:tblPr>
              <a:tblGrid>
                <a:gridCol w="2733400"/>
                <a:gridCol w="8732150"/>
              </a:tblGrid>
              <a:tr h="7201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US" sz="3000" u="none" cap="none" strike="noStrike">
                          <a:highlight>
                            <a:schemeClr val="accent2"/>
                          </a:highlight>
                        </a:rPr>
                        <a:t>Object</a:t>
                      </a:r>
                      <a:r>
                        <a:rPr lang="en-US" sz="3000" u="none" cap="none" strike="noStrike">
                          <a:highlight>
                            <a:schemeClr val="accent2"/>
                          </a:highlight>
                        </a:rPr>
                        <a:t> methods</a:t>
                      </a:r>
                      <a:endParaRPr sz="2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</a:tr>
              <a:tr h="72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/>
                        <a:t>Object.create()</a:t>
                      </a:r>
                      <a:endParaRPr sz="25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is used to create a new object and link it to the prototype of an existing object.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72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/>
                        <a:t>Object.keys()</a:t>
                      </a:r>
                      <a:endParaRPr sz="25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creates an array containing the keys of an object.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72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/>
                        <a:t>Object.values()</a:t>
                      </a:r>
                      <a:endParaRPr sz="25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creates an array containing the values of an object.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72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/>
                        <a:t>Object.entries()</a:t>
                      </a:r>
                      <a:endParaRPr sz="25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creates a nested array of the key/value pairs of an object.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72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/>
                        <a:t>Object.assign()</a:t>
                      </a:r>
                      <a:endParaRPr sz="25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is used to copy values from one object to another.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72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/>
                        <a:t>Object.freeze()</a:t>
                      </a:r>
                      <a:endParaRPr sz="25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prevents modification to properties and values of an object, and prevents properties from being added or removed from an object.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3"/>
          <p:cNvSpPr txBox="1"/>
          <p:nvPr>
            <p:ph type="title"/>
          </p:nvPr>
        </p:nvSpPr>
        <p:spPr>
          <a:xfrm>
            <a:off x="561109" y="115747"/>
            <a:ext cx="105156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3600">
                <a:solidFill>
                  <a:srgbClr val="2504EC"/>
                </a:solidFill>
              </a:rPr>
              <a:t>continued…</a:t>
            </a:r>
            <a:endParaRPr/>
          </a:p>
        </p:txBody>
      </p:sp>
      <p:sp>
        <p:nvSpPr>
          <p:cNvPr id="375" name="Google Shape;375;p23"/>
          <p:cNvSpPr txBox="1"/>
          <p:nvPr>
            <p:ph idx="1" type="body"/>
          </p:nvPr>
        </p:nvSpPr>
        <p:spPr>
          <a:xfrm>
            <a:off x="838200" y="1136073"/>
            <a:ext cx="10515600" cy="50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46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3"/>
          <p:cNvSpPr txBox="1"/>
          <p:nvPr>
            <p:ph idx="10" type="dt"/>
          </p:nvPr>
        </p:nvSpPr>
        <p:spPr>
          <a:xfrm>
            <a:off x="189271" y="642989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Internet Programming I</a:t>
            </a:r>
            <a:endParaRPr/>
          </a:p>
        </p:txBody>
      </p:sp>
      <p:sp>
        <p:nvSpPr>
          <p:cNvPr id="377" name="Google Shape;377;p23"/>
          <p:cNvSpPr txBox="1"/>
          <p:nvPr>
            <p:ph idx="11" type="ftr"/>
          </p:nvPr>
        </p:nvSpPr>
        <p:spPr>
          <a:xfrm>
            <a:off x="4038600" y="6356354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4 - JavaScript</a:t>
            </a:r>
            <a:endParaRPr/>
          </a:p>
        </p:txBody>
      </p:sp>
      <p:graphicFrame>
        <p:nvGraphicFramePr>
          <p:cNvPr id="378" name="Google Shape;378;p23"/>
          <p:cNvGraphicFramePr/>
          <p:nvPr/>
        </p:nvGraphicFramePr>
        <p:xfrm>
          <a:off x="561100" y="113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{73D6FCB5-773F-46A2-862E-A3073518EC27}</a:tableStyleId>
              </a:tblPr>
              <a:tblGrid>
                <a:gridCol w="2733400"/>
                <a:gridCol w="8732150"/>
              </a:tblGrid>
              <a:tr h="7201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US" sz="3000" u="none" cap="none" strike="noStrike">
                          <a:highlight>
                            <a:schemeClr val="accent2"/>
                          </a:highlight>
                        </a:rPr>
                        <a:t>Math</a:t>
                      </a:r>
                      <a:r>
                        <a:rPr lang="en-US" sz="3000" u="none" cap="none" strike="noStrike">
                          <a:highlight>
                            <a:schemeClr val="accent2"/>
                          </a:highlight>
                        </a:rPr>
                        <a:t> methods</a:t>
                      </a:r>
                      <a:endParaRPr sz="2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</a:tr>
              <a:tr h="72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/>
                        <a:t>log()</a:t>
                      </a:r>
                      <a:endParaRPr sz="25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Returns the natural logarithm (base E) of a number.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72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/>
                        <a:t>max() and min()</a:t>
                      </a:r>
                      <a:endParaRPr sz="25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Returns the largest and smallest of zero or more numbers repectively.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72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/>
                        <a:t>random()</a:t>
                      </a:r>
                      <a:endParaRPr sz="25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Returns a pseudo-random number between 0 and 1.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72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/>
                        <a:t>round()</a:t>
                      </a:r>
                      <a:endParaRPr sz="25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Returns the value of a number rounded to the nearest integer.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72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/>
                        <a:t>exp()</a:t>
                      </a:r>
                      <a:endParaRPr sz="25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Returns E</a:t>
                      </a:r>
                      <a:r>
                        <a:rPr baseline="30000" lang="en-US" sz="2000" u="none" cap="none" strike="noStrike"/>
                        <a:t>N</a:t>
                      </a:r>
                      <a:r>
                        <a:rPr lang="en-US" sz="2000" u="none" cap="none" strike="noStrike"/>
                        <a:t>, where N is the argument, and E is Euler's constant, the base of the natural logarithm.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72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/>
                        <a:t>ceil()</a:t>
                      </a:r>
                      <a:endParaRPr sz="25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Returns the smallest integer greater than or equal to a number.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4"/>
          <p:cNvSpPr txBox="1"/>
          <p:nvPr>
            <p:ph type="title"/>
          </p:nvPr>
        </p:nvSpPr>
        <p:spPr>
          <a:xfrm>
            <a:off x="561109" y="115747"/>
            <a:ext cx="105156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3600">
                <a:solidFill>
                  <a:srgbClr val="2504EC"/>
                </a:solidFill>
              </a:rPr>
              <a:t>continued…</a:t>
            </a:r>
            <a:endParaRPr/>
          </a:p>
        </p:txBody>
      </p:sp>
      <p:sp>
        <p:nvSpPr>
          <p:cNvPr id="384" name="Google Shape;384;p24"/>
          <p:cNvSpPr txBox="1"/>
          <p:nvPr>
            <p:ph idx="1" type="body"/>
          </p:nvPr>
        </p:nvSpPr>
        <p:spPr>
          <a:xfrm>
            <a:off x="838200" y="1136073"/>
            <a:ext cx="10515600" cy="50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46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4"/>
          <p:cNvSpPr txBox="1"/>
          <p:nvPr>
            <p:ph idx="10" type="dt"/>
          </p:nvPr>
        </p:nvSpPr>
        <p:spPr>
          <a:xfrm>
            <a:off x="189271" y="642989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Internet Programming I</a:t>
            </a:r>
            <a:endParaRPr/>
          </a:p>
        </p:txBody>
      </p:sp>
      <p:sp>
        <p:nvSpPr>
          <p:cNvPr id="386" name="Google Shape;386;p24"/>
          <p:cNvSpPr txBox="1"/>
          <p:nvPr>
            <p:ph idx="11" type="ftr"/>
          </p:nvPr>
        </p:nvSpPr>
        <p:spPr>
          <a:xfrm>
            <a:off x="4038600" y="6356354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4 - JavaScript</a:t>
            </a:r>
            <a:endParaRPr/>
          </a:p>
        </p:txBody>
      </p:sp>
      <p:graphicFrame>
        <p:nvGraphicFramePr>
          <p:cNvPr id="387" name="Google Shape;387;p24"/>
          <p:cNvGraphicFramePr/>
          <p:nvPr/>
        </p:nvGraphicFramePr>
        <p:xfrm>
          <a:off x="561100" y="113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{73D6FCB5-773F-46A2-862E-A3073518EC27}</a:tableStyleId>
              </a:tblPr>
              <a:tblGrid>
                <a:gridCol w="3080875"/>
                <a:gridCol w="8384675"/>
              </a:tblGrid>
              <a:tr h="7201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US" sz="3000" u="none" cap="none" strike="noStrike">
                          <a:highlight>
                            <a:schemeClr val="accent2"/>
                          </a:highlight>
                        </a:rPr>
                        <a:t>Date</a:t>
                      </a:r>
                      <a:r>
                        <a:rPr lang="en-US" sz="3000" u="none" cap="none" strike="noStrike">
                          <a:highlight>
                            <a:schemeClr val="accent2"/>
                          </a:highlight>
                        </a:rPr>
                        <a:t> methods</a:t>
                      </a:r>
                      <a:endParaRPr sz="2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</a:tr>
              <a:tr h="72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/>
                        <a:t>Date()</a:t>
                      </a:r>
                      <a:endParaRPr sz="25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returns a string representation of the current date and time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72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/>
                        <a:t>getDate() and getDay()</a:t>
                      </a:r>
                      <a:endParaRPr sz="25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Returns the day of the month/weekfor the specified date according to local time respectively.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72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/>
                        <a:t>setDate()</a:t>
                      </a:r>
                      <a:endParaRPr sz="25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Sets the day of the month for a specified date according to local time.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72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/>
                        <a:t>getUTCDate()</a:t>
                      </a:r>
                      <a:endParaRPr sz="25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Returns the day (date) of the month in the specified date according to universal time.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72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/>
                        <a:t>getTimezoneOffset()</a:t>
                      </a:r>
                      <a:endParaRPr sz="25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Returns the time-zone offset in minutes for the current locale.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72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/>
                        <a:t>toSource()</a:t>
                      </a:r>
                      <a:endParaRPr sz="25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Returns a string representing the source for an equivalent Date object; you can use this value to create a new object.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5"/>
          <p:cNvSpPr txBox="1"/>
          <p:nvPr>
            <p:ph type="title"/>
          </p:nvPr>
        </p:nvSpPr>
        <p:spPr>
          <a:xfrm>
            <a:off x="838200" y="1"/>
            <a:ext cx="10515600" cy="932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3600">
                <a:solidFill>
                  <a:srgbClr val="2504EC"/>
                </a:solidFill>
              </a:rPr>
              <a:t>Practical Exercises </a:t>
            </a:r>
            <a:endParaRPr/>
          </a:p>
        </p:txBody>
      </p:sp>
      <p:sp>
        <p:nvSpPr>
          <p:cNvPr id="393" name="Google Shape;393;p25"/>
          <p:cNvSpPr txBox="1"/>
          <p:nvPr>
            <p:ph idx="1" type="body"/>
          </p:nvPr>
        </p:nvSpPr>
        <p:spPr>
          <a:xfrm>
            <a:off x="838200" y="932873"/>
            <a:ext cx="10515600" cy="5244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AutoNum type="arabicPeriod"/>
            </a:pPr>
            <a:r>
              <a:rPr lang="en-US" sz="2400"/>
              <a:t>What is the difference between JavaScript function declaration and function expression.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Font typeface="Arial"/>
              <a:buAutoNum type="arabicPeriod"/>
            </a:pPr>
            <a:r>
              <a:rPr lang="en-US" sz="2400"/>
              <a:t>What is The difference between getter and setter methods in javascript?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Font typeface="Arial"/>
              <a:buAutoNum type="arabicPeriod"/>
            </a:pPr>
            <a:r>
              <a:rPr lang="en-US" sz="2400"/>
              <a:t>What is The argument object?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Font typeface="Arial"/>
              <a:buAutoNum type="arabicPeriod"/>
            </a:pPr>
            <a:r>
              <a:rPr lang="en-US" sz="2400"/>
              <a:t>What is Hoisting?</a:t>
            </a:r>
            <a:endParaRPr sz="2400"/>
          </a:p>
          <a:p>
            <a:pPr indent="-514350" lvl="0" marL="5143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Write a JavaScript function that accepts two arguments, a string and a letter and the function will count the number of occurrences of the specified letter within the string?</a:t>
            </a:r>
            <a:endParaRPr sz="2400"/>
          </a:p>
          <a:p>
            <a:pPr indent="-514350" lvl="0" marL="5143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Write a JavaScript program to pass a 'JavaScript function' as parameter?</a:t>
            </a:r>
            <a:endParaRPr sz="2400"/>
          </a:p>
          <a:p>
            <a:pPr indent="-514350" lvl="0" marL="5143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Write a JavaScript function that checks whether a passed string is palindrome or not?</a:t>
            </a:r>
            <a:endParaRPr sz="2400"/>
          </a:p>
          <a:p>
            <a:pPr indent="-228600" lvl="0" marL="45720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400"/>
          </a:p>
        </p:txBody>
      </p:sp>
      <p:sp>
        <p:nvSpPr>
          <p:cNvPr id="394" name="Google Shape;394;p25"/>
          <p:cNvSpPr txBox="1"/>
          <p:nvPr>
            <p:ph idx="10" type="dt"/>
          </p:nvPr>
        </p:nvSpPr>
        <p:spPr>
          <a:xfrm>
            <a:off x="189271" y="64298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Internet Programming I</a:t>
            </a:r>
            <a:endParaRPr/>
          </a:p>
        </p:txBody>
      </p:sp>
      <p:sp>
        <p:nvSpPr>
          <p:cNvPr id="395" name="Google Shape;395;p25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4 - JavaScript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12ccd58030_0_6"/>
          <p:cNvSpPr txBox="1"/>
          <p:nvPr>
            <p:ph type="title"/>
          </p:nvPr>
        </p:nvSpPr>
        <p:spPr>
          <a:xfrm>
            <a:off x="838200" y="1"/>
            <a:ext cx="105156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3600">
                <a:solidFill>
                  <a:srgbClr val="2504EC"/>
                </a:solidFill>
              </a:rPr>
              <a:t>Demonstration question</a:t>
            </a:r>
            <a:endParaRPr/>
          </a:p>
        </p:txBody>
      </p:sp>
      <p:sp>
        <p:nvSpPr>
          <p:cNvPr id="401" name="Google Shape;401;g112ccd58030_0_6"/>
          <p:cNvSpPr txBox="1"/>
          <p:nvPr>
            <p:ph idx="1" type="body"/>
          </p:nvPr>
        </p:nvSpPr>
        <p:spPr>
          <a:xfrm>
            <a:off x="838200" y="932873"/>
            <a:ext cx="10515600" cy="52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AutoNum type="arabicPeriod"/>
            </a:pPr>
            <a:r>
              <a:rPr lang="en-US" sz="2400"/>
              <a:t>Write a function that has two parameters and additional rest parameters. Your task is to write a function that finds summation of passed arguments for </a:t>
            </a:r>
            <a:r>
              <a:rPr lang="en-US" sz="2400"/>
              <a:t>normal parameter, argument objects and rest parameters. [rest parameters, and argument object exercise]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02" name="Google Shape;402;g112ccd58030_0_6"/>
          <p:cNvSpPr txBox="1"/>
          <p:nvPr>
            <p:ph idx="10" type="dt"/>
          </p:nvPr>
        </p:nvSpPr>
        <p:spPr>
          <a:xfrm>
            <a:off x="189271" y="642989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Internet Programming I</a:t>
            </a:r>
            <a:endParaRPr/>
          </a:p>
        </p:txBody>
      </p:sp>
      <p:sp>
        <p:nvSpPr>
          <p:cNvPr id="403" name="Google Shape;403;g112ccd58030_0_6"/>
          <p:cNvSpPr txBox="1"/>
          <p:nvPr>
            <p:ph idx="11" type="ftr"/>
          </p:nvPr>
        </p:nvSpPr>
        <p:spPr>
          <a:xfrm>
            <a:off x="4038600" y="6356354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4 - JavaScript</a:t>
            </a:r>
            <a:endParaRPr/>
          </a:p>
        </p:txBody>
      </p:sp>
      <p:pic>
        <p:nvPicPr>
          <p:cNvPr id="404" name="Google Shape;404;g112ccd58030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4100" y="2615200"/>
            <a:ext cx="8756900" cy="34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1364f2ca4b_0_0"/>
          <p:cNvSpPr txBox="1"/>
          <p:nvPr>
            <p:ph type="title"/>
          </p:nvPr>
        </p:nvSpPr>
        <p:spPr>
          <a:xfrm>
            <a:off x="838200" y="1"/>
            <a:ext cx="105156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3600">
                <a:solidFill>
                  <a:srgbClr val="2504EC"/>
                </a:solidFill>
              </a:rPr>
              <a:t>Demonstration question</a:t>
            </a:r>
            <a:endParaRPr/>
          </a:p>
        </p:txBody>
      </p:sp>
      <p:sp>
        <p:nvSpPr>
          <p:cNvPr id="410" name="Google Shape;410;g11364f2ca4b_0_0"/>
          <p:cNvSpPr txBox="1"/>
          <p:nvPr>
            <p:ph idx="1" type="body"/>
          </p:nvPr>
        </p:nvSpPr>
        <p:spPr>
          <a:xfrm>
            <a:off x="838200" y="932873"/>
            <a:ext cx="10515600" cy="52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2. update activity 6 html code and write a built in function in your js code that will display the time of arrival for the plane by using the built in function DATE();. additional create additional object by using object.create() method and display the properties and values by using the built in methods object.keys() and object,values() in the text area.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11" name="Google Shape;411;g11364f2ca4b_0_0"/>
          <p:cNvSpPr txBox="1"/>
          <p:nvPr>
            <p:ph idx="10" type="dt"/>
          </p:nvPr>
        </p:nvSpPr>
        <p:spPr>
          <a:xfrm>
            <a:off x="189271" y="642989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Internet Programming I</a:t>
            </a:r>
            <a:endParaRPr/>
          </a:p>
        </p:txBody>
      </p:sp>
      <p:sp>
        <p:nvSpPr>
          <p:cNvPr id="412" name="Google Shape;412;g11364f2ca4b_0_0"/>
          <p:cNvSpPr txBox="1"/>
          <p:nvPr>
            <p:ph idx="11" type="ftr"/>
          </p:nvPr>
        </p:nvSpPr>
        <p:spPr>
          <a:xfrm>
            <a:off x="4038600" y="6356354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4 - JavaScript</a:t>
            </a:r>
            <a:endParaRPr/>
          </a:p>
        </p:txBody>
      </p:sp>
      <p:sp>
        <p:nvSpPr>
          <p:cNvPr id="413" name="Google Shape;413;g11364f2ca4b_0_0"/>
          <p:cNvSpPr txBox="1"/>
          <p:nvPr/>
        </p:nvSpPr>
        <p:spPr>
          <a:xfrm>
            <a:off x="1188725" y="2944375"/>
            <a:ext cx="53583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const Airplane = {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name: "none",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model: "boing",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date: Date(),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      print: function(){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          document.getElementById('text').innerHTML = "plane name: " + this.name;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      }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  };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  const plane = Object.create(Airplane);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  plane.name = "emirates";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  plane.model = "boing";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  plane.date = Date();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    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g11364f2ca4b_0_0"/>
          <p:cNvSpPr txBox="1"/>
          <p:nvPr/>
        </p:nvSpPr>
        <p:spPr>
          <a:xfrm>
            <a:off x="7150600" y="2578600"/>
            <a:ext cx="4352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let keys = () =&gt; {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let keyValues = Object.keys(Airplane);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document.getElementById('text').innerHTML = "object keys are: " + keyValues;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values = () =&gt; {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let obValues = Object.values(plane);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document.getElementById('text').innerHTML = "object values are: " + obValues;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1364f2ca4b_0_10"/>
          <p:cNvSpPr txBox="1"/>
          <p:nvPr>
            <p:ph type="title"/>
          </p:nvPr>
        </p:nvSpPr>
        <p:spPr>
          <a:xfrm>
            <a:off x="838200" y="1"/>
            <a:ext cx="105156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3600">
                <a:solidFill>
                  <a:srgbClr val="2504EC"/>
                </a:solidFill>
              </a:rPr>
              <a:t>Demonstration question</a:t>
            </a:r>
            <a:endParaRPr/>
          </a:p>
        </p:txBody>
      </p:sp>
      <p:sp>
        <p:nvSpPr>
          <p:cNvPr id="420" name="Google Shape;420;g11364f2ca4b_0_10"/>
          <p:cNvSpPr txBox="1"/>
          <p:nvPr>
            <p:ph idx="1" type="body"/>
          </p:nvPr>
        </p:nvSpPr>
        <p:spPr>
          <a:xfrm>
            <a:off x="838200" y="932873"/>
            <a:ext cx="10515600" cy="52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OUTPUT: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21" name="Google Shape;421;g11364f2ca4b_0_10"/>
          <p:cNvSpPr txBox="1"/>
          <p:nvPr>
            <p:ph idx="10" type="dt"/>
          </p:nvPr>
        </p:nvSpPr>
        <p:spPr>
          <a:xfrm>
            <a:off x="189271" y="642989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Internet Programming I</a:t>
            </a:r>
            <a:endParaRPr/>
          </a:p>
        </p:txBody>
      </p:sp>
      <p:sp>
        <p:nvSpPr>
          <p:cNvPr id="422" name="Google Shape;422;g11364f2ca4b_0_10"/>
          <p:cNvSpPr txBox="1"/>
          <p:nvPr>
            <p:ph idx="11" type="ftr"/>
          </p:nvPr>
        </p:nvSpPr>
        <p:spPr>
          <a:xfrm>
            <a:off x="4038600" y="6356354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4 - JavaScript</a:t>
            </a:r>
            <a:endParaRPr/>
          </a:p>
        </p:txBody>
      </p:sp>
      <p:sp>
        <p:nvSpPr>
          <p:cNvPr id="423" name="Google Shape;423;g11364f2ca4b_0_10"/>
          <p:cNvSpPr txBox="1"/>
          <p:nvPr/>
        </p:nvSpPr>
        <p:spPr>
          <a:xfrm>
            <a:off x="3383300" y="3829700"/>
            <a:ext cx="41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4" name="Google Shape;424;g11364f2ca4b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125" y="923474"/>
            <a:ext cx="3933825" cy="289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g11364f2ca4b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8425" y="932999"/>
            <a:ext cx="3857625" cy="289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g11364f2ca4b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5638" y="3477150"/>
            <a:ext cx="3838575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g11364f2ca4b_0_10"/>
          <p:cNvSpPr txBox="1"/>
          <p:nvPr/>
        </p:nvSpPr>
        <p:spPr>
          <a:xfrm>
            <a:off x="1225300" y="4261100"/>
            <a:ext cx="31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using Object.value() and Date()  ⇒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g11364f2ca4b_0_10"/>
          <p:cNvSpPr txBox="1"/>
          <p:nvPr/>
        </p:nvSpPr>
        <p:spPr>
          <a:xfrm>
            <a:off x="694950" y="1792225"/>
            <a:ext cx="16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object.create() =&gt;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g11364f2ca4b_0_10"/>
          <p:cNvSpPr txBox="1"/>
          <p:nvPr/>
        </p:nvSpPr>
        <p:spPr>
          <a:xfrm>
            <a:off x="9140450" y="3829700"/>
            <a:ext cx="17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object.key() ⇑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6"/>
          <p:cNvSpPr txBox="1"/>
          <p:nvPr>
            <p:ph idx="1" type="body"/>
          </p:nvPr>
        </p:nvSpPr>
        <p:spPr>
          <a:xfrm>
            <a:off x="189271" y="1829659"/>
            <a:ext cx="11794435" cy="4965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3027"/>
              <a:buNone/>
            </a:pPr>
            <a:r>
              <a:rPr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Links</a:t>
            </a:r>
            <a:endParaRPr i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20713" lvl="2" marL="1204913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595"/>
              <a:buFont typeface="Noto Sans Symbols"/>
              <a:buChar char="✔"/>
            </a:pP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https://developer.mozilla.org/en-US/docs/Web/JavaScript/Reference/Statements/function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620713" lvl="2" marL="1204913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595"/>
              <a:buFont typeface="Noto Sans Symbols"/>
              <a:buChar char="✔"/>
            </a:pP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https://www.w3schools.com/js/js_scope.asp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620713" lvl="2" marL="1204913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595"/>
              <a:buFont typeface="Noto Sans Symbols"/>
              <a:buChar char="✔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https://developer.mozilla.org/en-US/docs/Web/JavaScript/Reference/Functions/get</a:t>
            </a:r>
            <a:endParaRPr/>
          </a:p>
          <a:p>
            <a:pPr indent="-468313" lvl="2" marL="1204913" rtl="0" algn="l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SzPts val="2595"/>
              <a:buFont typeface="Noto Sans Symbols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6"/>
          <p:cNvSpPr txBox="1"/>
          <p:nvPr>
            <p:ph idx="10" type="dt"/>
          </p:nvPr>
        </p:nvSpPr>
        <p:spPr>
          <a:xfrm>
            <a:off x="189271" y="64298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Internet Programming I</a:t>
            </a:r>
            <a:endParaRPr b="1" i="1" sz="1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26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Chapter 4 - JavaScript</a:t>
            </a:r>
            <a:endParaRPr/>
          </a:p>
        </p:txBody>
      </p:sp>
      <p:sp>
        <p:nvSpPr>
          <p:cNvPr id="437" name="Google Shape;437;p26"/>
          <p:cNvSpPr txBox="1"/>
          <p:nvPr/>
        </p:nvSpPr>
        <p:spPr>
          <a:xfrm>
            <a:off x="2238102" y="853470"/>
            <a:ext cx="6096000" cy="1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504EC"/>
              </a:buClr>
              <a:buSzPts val="4000"/>
              <a:buFont typeface="Arial"/>
              <a:buNone/>
            </a:pPr>
            <a:r>
              <a:rPr b="0" i="0" lang="en-US" sz="3600" u="none" cap="none" strike="noStrike">
                <a:solidFill>
                  <a:srgbClr val="2504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Reading Resources/Materials  </a:t>
            </a:r>
            <a:endParaRPr b="0" i="0" sz="3600" u="sng" cap="none" strike="noStrike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  <a:hlinkClick r:id="rId5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>
            <p:ph type="title"/>
          </p:nvPr>
        </p:nvSpPr>
        <p:spPr>
          <a:xfrm>
            <a:off x="149678" y="200926"/>
            <a:ext cx="7886700" cy="48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4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69" name="Google Shape;169;p3"/>
          <p:cNvSpPr txBox="1"/>
          <p:nvPr>
            <p:ph idx="1" type="body"/>
          </p:nvPr>
        </p:nvSpPr>
        <p:spPr>
          <a:xfrm>
            <a:off x="184428" y="900754"/>
            <a:ext cx="12007572" cy="5455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Main Topic</a:t>
            </a:r>
            <a:endParaRPr/>
          </a:p>
          <a:p>
            <a:pPr indent="-293687" lvl="1" marL="63341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2800"/>
              <a:t> Overview of Function</a:t>
            </a:r>
            <a:endParaRPr/>
          </a:p>
          <a:p>
            <a:pPr indent="-293687" lvl="1" marL="63341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Components of Function</a:t>
            </a:r>
            <a:endParaRPr/>
          </a:p>
          <a:p>
            <a:pPr indent="-293688" lvl="1" marL="63341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2800"/>
              <a:t>Types of Function</a:t>
            </a:r>
            <a:endParaRPr/>
          </a:p>
          <a:p>
            <a:pPr indent="-293687" lvl="1" marL="63341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2800"/>
              <a:t>Function nesting and closure</a:t>
            </a:r>
            <a:endParaRPr/>
          </a:p>
          <a:p>
            <a:pPr indent="-293687" lvl="1" marL="63341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2800"/>
              <a:t>Hoisting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57187" lvl="1" marL="63341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Special function: setter and getter</a:t>
            </a:r>
            <a:endParaRPr sz="2800"/>
          </a:p>
          <a:p>
            <a:pPr indent="-357187" lvl="1" marL="63341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mostly used Built in method by category</a:t>
            </a:r>
            <a:endParaRPr sz="2800"/>
          </a:p>
          <a:p>
            <a:pPr indent="-179386" lvl="1" marL="63341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1" marL="57150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"/>
          <p:cNvSpPr txBox="1"/>
          <p:nvPr>
            <p:ph idx="10" type="dt"/>
          </p:nvPr>
        </p:nvSpPr>
        <p:spPr>
          <a:xfrm>
            <a:off x="189271" y="64298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Internet Programming I</a:t>
            </a:r>
            <a:endParaRPr b="1" i="1" sz="1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"/>
          <p:cNvSpPr txBox="1"/>
          <p:nvPr>
            <p:ph idx="11" type="ftr"/>
          </p:nvPr>
        </p:nvSpPr>
        <p:spPr>
          <a:xfrm>
            <a:off x="4643103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Chapter 4 - JavaScript</a:t>
            </a:r>
            <a:endParaRPr b="1" i="1" sz="1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3800" y="44906"/>
            <a:ext cx="587614" cy="685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7"/>
          <p:cNvSpPr txBox="1"/>
          <p:nvPr>
            <p:ph idx="1" type="body"/>
          </p:nvPr>
        </p:nvSpPr>
        <p:spPr>
          <a:xfrm>
            <a:off x="1733281" y="1408181"/>
            <a:ext cx="8725438" cy="1564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04EC"/>
              </a:buClr>
              <a:buSzPts val="4400"/>
              <a:buNone/>
            </a:pPr>
            <a:r>
              <a:rPr lang="en-US" sz="4400">
                <a:solidFill>
                  <a:srgbClr val="2504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504EC"/>
              </a:buClr>
              <a:buSzPts val="4400"/>
              <a:buNone/>
            </a:pPr>
            <a:r>
              <a:rPr lang="en-US" sz="4400">
                <a:solidFill>
                  <a:srgbClr val="2504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Your Attention!!</a:t>
            </a:r>
            <a:endParaRPr sz="4400" u="sng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  <a:hlinkClick r:id="rId3"/>
            </a:endParaRPr>
          </a:p>
        </p:txBody>
      </p:sp>
      <p:sp>
        <p:nvSpPr>
          <p:cNvPr id="443" name="Google Shape;443;p27"/>
          <p:cNvSpPr txBox="1"/>
          <p:nvPr>
            <p:ph idx="10" type="dt"/>
          </p:nvPr>
        </p:nvSpPr>
        <p:spPr>
          <a:xfrm>
            <a:off x="189271" y="64298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Internet Programming I</a:t>
            </a:r>
            <a:endParaRPr/>
          </a:p>
        </p:txBody>
      </p:sp>
      <p:sp>
        <p:nvSpPr>
          <p:cNvPr id="444" name="Google Shape;444;p27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4 - JavaScript</a:t>
            </a:r>
            <a:endParaRPr/>
          </a:p>
        </p:txBody>
      </p:sp>
      <p:pic>
        <p:nvPicPr>
          <p:cNvPr descr="Thank You Slide 05 | Thank You Slides Templates | SlideUpLift" id="445" name="Google Shape;445;p27"/>
          <p:cNvPicPr preferRelativeResize="0"/>
          <p:nvPr/>
        </p:nvPicPr>
        <p:blipFill rotWithShape="1">
          <a:blip r:embed="rId4">
            <a:alphaModFix/>
          </a:blip>
          <a:srcRect b="0" l="-1" r="-868" t="55672"/>
          <a:stretch/>
        </p:blipFill>
        <p:spPr>
          <a:xfrm>
            <a:off x="2660640" y="3157914"/>
            <a:ext cx="7378710" cy="243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53800" y="44906"/>
            <a:ext cx="587614" cy="685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"/>
          <p:cNvSpPr txBox="1"/>
          <p:nvPr>
            <p:ph type="title"/>
          </p:nvPr>
        </p:nvSpPr>
        <p:spPr>
          <a:xfrm>
            <a:off x="145773" y="154547"/>
            <a:ext cx="10721009" cy="621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3600">
                <a:solidFill>
                  <a:srgbClr val="2504EC"/>
                </a:solidFill>
              </a:rPr>
              <a:t>4.1 </a:t>
            </a:r>
            <a:r>
              <a:rPr b="1" lang="en-US" sz="3600">
                <a:solidFill>
                  <a:srgbClr val="3333FF"/>
                </a:solidFill>
              </a:rPr>
              <a:t>overview of</a:t>
            </a:r>
            <a:r>
              <a:rPr b="1" lang="en-US" sz="3600">
                <a:solidFill>
                  <a:srgbClr val="2504EC"/>
                </a:solidFill>
              </a:rPr>
              <a:t> </a:t>
            </a:r>
            <a:r>
              <a:rPr b="1" lang="en-US" sz="3600">
                <a:solidFill>
                  <a:srgbClr val="3333FF"/>
                </a:solidFill>
              </a:rPr>
              <a:t>Function</a:t>
            </a:r>
            <a:endParaRPr b="1" sz="3600">
              <a:solidFill>
                <a:srgbClr val="2504EC"/>
              </a:solidFill>
            </a:endParaRPr>
          </a:p>
        </p:txBody>
      </p:sp>
      <p:sp>
        <p:nvSpPr>
          <p:cNvPr id="179" name="Google Shape;179;p4"/>
          <p:cNvSpPr txBox="1"/>
          <p:nvPr>
            <p:ph idx="1" type="body"/>
          </p:nvPr>
        </p:nvSpPr>
        <p:spPr>
          <a:xfrm>
            <a:off x="119269" y="906405"/>
            <a:ext cx="11888304" cy="5404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4" marL="74295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⮚"/>
            </a:pPr>
            <a:r>
              <a:rPr lang="en-US" sz="2600"/>
              <a:t>A function is a block of code that performs a specific task.</a:t>
            </a:r>
            <a:endParaRPr sz="2600"/>
          </a:p>
          <a:p>
            <a:pPr indent="-393700" lvl="4" marL="7429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⮚"/>
            </a:pPr>
            <a:r>
              <a:rPr lang="en-US" sz="2600"/>
              <a:t>A function declaration tells the JavaScript engine about a function’s name, return type, and parameters.</a:t>
            </a:r>
            <a:endParaRPr sz="2600"/>
          </a:p>
          <a:p>
            <a:pPr indent="-346075" lvl="4" marL="1316038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b="1" i="1" lang="en-US" sz="2450">
                <a:solidFill>
                  <a:srgbClr val="7030A0"/>
                </a:solidFill>
              </a:rPr>
              <a:t>Syntax: </a:t>
            </a:r>
            <a:endParaRPr/>
          </a:p>
          <a:p>
            <a:pPr indent="0" lvl="4" marL="969963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450"/>
              <a:t>	</a:t>
            </a:r>
            <a:r>
              <a:rPr lang="en-US" sz="2450">
                <a:solidFill>
                  <a:schemeClr val="accent5"/>
                </a:solidFill>
              </a:rPr>
              <a:t>function</a:t>
            </a:r>
            <a:r>
              <a:rPr lang="en-US" sz="2450"/>
              <a:t> </a:t>
            </a:r>
            <a:r>
              <a:rPr lang="en-US" sz="2450">
                <a:solidFill>
                  <a:srgbClr val="FF0000"/>
                </a:solidFill>
              </a:rPr>
              <a:t>name</a:t>
            </a:r>
            <a:r>
              <a:rPr lang="en-US" sz="2450"/>
              <a:t>( parameter1, parameter2, parameter1){</a:t>
            </a:r>
            <a:endParaRPr/>
          </a:p>
          <a:p>
            <a:pPr indent="0" lvl="4" marL="969963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450"/>
              <a:t>		statements;</a:t>
            </a:r>
            <a:endParaRPr/>
          </a:p>
          <a:p>
            <a:pPr indent="0" lvl="4" marL="969963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450"/>
              <a:t>	}</a:t>
            </a:r>
            <a:endParaRPr/>
          </a:p>
          <a:p>
            <a:pPr indent="-3937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A function is declared using the</a:t>
            </a:r>
            <a:r>
              <a:rPr lang="en-US" sz="2600">
                <a:solidFill>
                  <a:srgbClr val="0000FF"/>
                </a:solidFill>
              </a:rPr>
              <a:t> function</a:t>
            </a:r>
            <a:r>
              <a:rPr lang="en-US" sz="2600"/>
              <a:t> keyword.</a:t>
            </a:r>
            <a:endParaRPr sz="2600"/>
          </a:p>
          <a:p>
            <a:pPr indent="-3937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The basic rules of naming a function are similar to naming a variable. It is better to write a descriptive name for your function. For example, if a function is used to add two numbers, you could name the function add or addNumbers.</a:t>
            </a:r>
            <a:endParaRPr sz="2600"/>
          </a:p>
          <a:p>
            <a:pPr indent="-3937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The body of function is written within {}.</a:t>
            </a:r>
            <a:endParaRPr sz="2600"/>
          </a:p>
        </p:txBody>
      </p:sp>
      <p:sp>
        <p:nvSpPr>
          <p:cNvPr id="180" name="Google Shape;180;p4"/>
          <p:cNvSpPr txBox="1"/>
          <p:nvPr>
            <p:ph idx="10" type="dt"/>
          </p:nvPr>
        </p:nvSpPr>
        <p:spPr>
          <a:xfrm>
            <a:off x="189271" y="64298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Internet Programming I</a:t>
            </a:r>
            <a:endParaRPr b="1" i="1" sz="1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Chapter 4 - JavaScript</a:t>
            </a:r>
            <a:endParaRPr b="1" i="1" sz="1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3800" y="44906"/>
            <a:ext cx="587614" cy="68580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4"/>
          <p:cNvSpPr txBox="1"/>
          <p:nvPr/>
        </p:nvSpPr>
        <p:spPr>
          <a:xfrm>
            <a:off x="9089125" y="2322575"/>
            <a:ext cx="2264700" cy="1325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←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are the components of functions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/>
          <p:nvPr>
            <p:ph idx="1" type="body"/>
          </p:nvPr>
        </p:nvSpPr>
        <p:spPr>
          <a:xfrm>
            <a:off x="112984" y="1169011"/>
            <a:ext cx="11924700" cy="50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2" marL="55245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</a:pPr>
            <a:r>
              <a:rPr lang="en-US" sz="2600">
                <a:solidFill>
                  <a:schemeClr val="dk1"/>
                </a:solidFill>
              </a:rPr>
              <a:t>Default parameter – allows formal parameter to be initialized to default value if no value or undefined is passed: </a:t>
            </a:r>
            <a:endParaRPr/>
          </a:p>
          <a:p>
            <a:pPr indent="0" lvl="2" marL="55245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</a:pPr>
            <a:r>
              <a:rPr lang="en-US" sz="2600">
                <a:solidFill>
                  <a:schemeClr val="dk1"/>
                </a:solidFill>
              </a:rPr>
              <a:t>Example: </a:t>
            </a:r>
            <a:endParaRPr/>
          </a:p>
          <a:p>
            <a:pPr indent="-228600" lvl="2" marL="1371600" rtl="0" algn="just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</a:pPr>
            <a:r>
              <a:rPr lang="en-US" sz="2600">
                <a:solidFill>
                  <a:srgbClr val="0000FF"/>
                </a:solidFill>
              </a:rPr>
              <a:t>function add(a, b = 1) {</a:t>
            </a:r>
            <a:endParaRPr>
              <a:solidFill>
                <a:srgbClr val="0000FF"/>
              </a:solidFill>
            </a:endParaRPr>
          </a:p>
          <a:p>
            <a:pPr indent="-228600" lvl="2" marL="1371600" rtl="0" algn="just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</a:pPr>
            <a:r>
              <a:rPr lang="en-US" sz="2600">
                <a:solidFill>
                  <a:srgbClr val="0000FF"/>
                </a:solidFill>
              </a:rPr>
              <a:t>  return a +  b;</a:t>
            </a:r>
            <a:endParaRPr>
              <a:solidFill>
                <a:srgbClr val="0000FF"/>
              </a:solidFill>
            </a:endParaRPr>
          </a:p>
          <a:p>
            <a:pPr indent="-228600" lvl="2" marL="1371600" rtl="0" algn="just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</a:pPr>
            <a:r>
              <a:rPr lang="en-US" sz="2600">
                <a:solidFill>
                  <a:srgbClr val="0000FF"/>
                </a:solidFill>
              </a:rPr>
              <a:t>}</a:t>
            </a:r>
            <a:endParaRPr>
              <a:solidFill>
                <a:srgbClr val="0000FF"/>
              </a:solidFill>
            </a:endParaRPr>
          </a:p>
          <a:p>
            <a:pPr indent="-228600" lvl="2" marL="1371600" rtl="0" algn="just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228600" lvl="2" marL="1371600" rtl="0" algn="just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</a:pPr>
            <a:r>
              <a:rPr lang="en-US" sz="2600">
                <a:solidFill>
                  <a:srgbClr val="0000FF"/>
                </a:solidFill>
              </a:rPr>
              <a:t>console.log(add(5, 2));</a:t>
            </a:r>
            <a:endParaRPr>
              <a:solidFill>
                <a:srgbClr val="0000FF"/>
              </a:solidFill>
            </a:endParaRPr>
          </a:p>
          <a:p>
            <a:pPr indent="-228600" lvl="2" marL="1371600" rtl="0" algn="just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</a:pPr>
            <a:r>
              <a:rPr lang="en-US" sz="2600">
                <a:solidFill>
                  <a:srgbClr val="0000FF"/>
                </a:solidFill>
              </a:rPr>
              <a:t>// expected output: 7</a:t>
            </a:r>
            <a:endParaRPr>
              <a:solidFill>
                <a:srgbClr val="0000FF"/>
              </a:solidFill>
            </a:endParaRPr>
          </a:p>
          <a:p>
            <a:pPr indent="-228600" lvl="2" marL="1371600" rtl="0" algn="just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228600" lvl="2" marL="1371600" rtl="0" algn="just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</a:pPr>
            <a:r>
              <a:rPr lang="en-US" sz="2600">
                <a:solidFill>
                  <a:srgbClr val="0000FF"/>
                </a:solidFill>
              </a:rPr>
              <a:t>console.log(add(5));</a:t>
            </a:r>
            <a:endParaRPr>
              <a:solidFill>
                <a:srgbClr val="0000FF"/>
              </a:solidFill>
            </a:endParaRPr>
          </a:p>
          <a:p>
            <a:pPr indent="-228600" lvl="2" marL="1371600" rtl="0" algn="just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</a:pPr>
            <a:r>
              <a:rPr lang="en-US" sz="2600">
                <a:solidFill>
                  <a:srgbClr val="0000FF"/>
                </a:solidFill>
              </a:rPr>
              <a:t>// expected output: 6</a:t>
            </a:r>
            <a:endParaRPr>
              <a:solidFill>
                <a:srgbClr val="0000FF"/>
              </a:solidFill>
            </a:endParaRPr>
          </a:p>
          <a:p>
            <a:pPr indent="0" lvl="2" marL="55245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89" name="Google Shape;189;p5"/>
          <p:cNvSpPr txBox="1"/>
          <p:nvPr>
            <p:ph idx="10" type="dt"/>
          </p:nvPr>
        </p:nvSpPr>
        <p:spPr>
          <a:xfrm>
            <a:off x="115529" y="635635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Internet Programming I</a:t>
            </a:r>
            <a:endParaRPr/>
          </a:p>
        </p:txBody>
      </p:sp>
      <p:sp>
        <p:nvSpPr>
          <p:cNvPr id="190" name="Google Shape;190;p5"/>
          <p:cNvSpPr txBox="1"/>
          <p:nvPr>
            <p:ph idx="11" type="ftr"/>
          </p:nvPr>
        </p:nvSpPr>
        <p:spPr>
          <a:xfrm>
            <a:off x="4289323" y="636444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4 - JavaScript</a:t>
            </a:r>
            <a:endParaRPr/>
          </a:p>
        </p:txBody>
      </p:sp>
      <p:sp>
        <p:nvSpPr>
          <p:cNvPr id="191" name="Google Shape;191;p5"/>
          <p:cNvSpPr txBox="1"/>
          <p:nvPr>
            <p:ph idx="12" type="sldNum"/>
          </p:nvPr>
        </p:nvSpPr>
        <p:spPr>
          <a:xfrm>
            <a:off x="11281835" y="6427073"/>
            <a:ext cx="865800" cy="320700"/>
          </a:xfrm>
          <a:prstGeom prst="rect">
            <a:avLst/>
          </a:prstGeom>
          <a:gradFill>
            <a:gsLst>
              <a:gs pos="0">
                <a:srgbClr val="306CD7"/>
              </a:gs>
              <a:gs pos="100000">
                <a:srgbClr val="90B0FF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5"/>
          <p:cNvSpPr txBox="1"/>
          <p:nvPr/>
        </p:nvSpPr>
        <p:spPr>
          <a:xfrm>
            <a:off x="115525" y="0"/>
            <a:ext cx="115500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3600" u="none" cap="none" strike="noStrike">
                <a:solidFill>
                  <a:srgbClr val="2504EC"/>
                </a:solidFill>
                <a:latin typeface="Calibri"/>
                <a:ea typeface="Calibri"/>
                <a:cs typeface="Calibri"/>
                <a:sym typeface="Calibri"/>
              </a:rPr>
              <a:t>4.2 Parameters and Arguments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"/>
          <p:cNvSpPr txBox="1"/>
          <p:nvPr>
            <p:ph type="title"/>
          </p:nvPr>
        </p:nvSpPr>
        <p:spPr>
          <a:xfrm>
            <a:off x="838200" y="64655"/>
            <a:ext cx="105156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3600">
                <a:solidFill>
                  <a:srgbClr val="0070C0"/>
                </a:solidFill>
              </a:rPr>
              <a:t>2.What is the argument object</a:t>
            </a:r>
            <a:endParaRPr/>
          </a:p>
        </p:txBody>
      </p:sp>
      <p:sp>
        <p:nvSpPr>
          <p:cNvPr id="198" name="Google Shape;198;p6"/>
          <p:cNvSpPr txBox="1"/>
          <p:nvPr>
            <p:ph idx="1" type="body"/>
          </p:nvPr>
        </p:nvSpPr>
        <p:spPr>
          <a:xfrm>
            <a:off x="191219" y="956487"/>
            <a:ext cx="11752200" cy="54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3333" lnSpcReduction="20000"/>
          </a:bodyPr>
          <a:lstStyle/>
          <a:p>
            <a:pPr indent="0" lvl="2" marL="55245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69498"/>
              <a:buNone/>
            </a:pPr>
            <a:r>
              <a:rPr lang="en-US" sz="2800">
                <a:solidFill>
                  <a:schemeClr val="dk1"/>
                </a:solidFill>
              </a:rPr>
              <a:t>Argument objects – array-like local objects used to store arguments of non-arrow functions:</a:t>
            </a:r>
            <a:endParaRPr sz="2800"/>
          </a:p>
          <a:p>
            <a:pPr indent="0" lvl="2" marL="55245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69498"/>
              <a:buNone/>
            </a:pPr>
            <a:r>
              <a:rPr lang="en-US" sz="2800">
                <a:solidFill>
                  <a:schemeClr val="dk1"/>
                </a:solidFill>
              </a:rPr>
              <a:t>Example: </a:t>
            </a:r>
            <a:endParaRPr sz="2800">
              <a:solidFill>
                <a:schemeClr val="dk1"/>
              </a:solidFill>
            </a:endParaRPr>
          </a:p>
          <a:p>
            <a:pPr indent="0" lvl="2" marL="55245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228600" lvl="2" marL="1371600" rtl="0" algn="just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ct val="69498"/>
              <a:buNone/>
            </a:pPr>
            <a:r>
              <a:rPr lang="en-US" sz="2800">
                <a:solidFill>
                  <a:srgbClr val="0000FF"/>
                </a:solidFill>
              </a:rPr>
              <a:t>function findMax() {</a:t>
            </a:r>
            <a:endParaRPr>
              <a:solidFill>
                <a:srgbClr val="0000FF"/>
              </a:solidFill>
            </a:endParaRPr>
          </a:p>
          <a:p>
            <a:pPr indent="-228600" lvl="2" marL="1371600" rtl="0" algn="just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ct val="69498"/>
              <a:buNone/>
            </a:pPr>
            <a:r>
              <a:rPr lang="en-US" sz="2800">
                <a:solidFill>
                  <a:srgbClr val="0000FF"/>
                </a:solidFill>
              </a:rPr>
              <a:t>  let max = -Infinity;</a:t>
            </a:r>
            <a:endParaRPr>
              <a:solidFill>
                <a:srgbClr val="0000FF"/>
              </a:solidFill>
            </a:endParaRPr>
          </a:p>
          <a:p>
            <a:pPr indent="-228600" lvl="2" marL="1371600" rtl="0" algn="just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ct val="69498"/>
              <a:buNone/>
            </a:pPr>
            <a:r>
              <a:rPr lang="en-US" sz="2800">
                <a:solidFill>
                  <a:srgbClr val="0000FF"/>
                </a:solidFill>
              </a:rPr>
              <a:t>  for(let i = 0; i &lt; arguments.length; i++) {</a:t>
            </a:r>
            <a:endParaRPr>
              <a:solidFill>
                <a:srgbClr val="0000FF"/>
              </a:solidFill>
            </a:endParaRPr>
          </a:p>
          <a:p>
            <a:pPr indent="-228600" lvl="2" marL="1371600" rtl="0" algn="just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ct val="69498"/>
              <a:buNone/>
            </a:pPr>
            <a:r>
              <a:rPr lang="en-US" sz="2800">
                <a:solidFill>
                  <a:srgbClr val="0000FF"/>
                </a:solidFill>
              </a:rPr>
              <a:t>    if (arguments[i] &gt; max) {</a:t>
            </a:r>
            <a:endParaRPr>
              <a:solidFill>
                <a:srgbClr val="0000FF"/>
              </a:solidFill>
            </a:endParaRPr>
          </a:p>
          <a:p>
            <a:pPr indent="-228600" lvl="2" marL="1371600" rtl="0" algn="just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ct val="69498"/>
              <a:buNone/>
            </a:pPr>
            <a:r>
              <a:rPr lang="en-US" sz="2800">
                <a:solidFill>
                  <a:srgbClr val="0000FF"/>
                </a:solidFill>
              </a:rPr>
              <a:t>      max = arguments[i];</a:t>
            </a:r>
            <a:endParaRPr>
              <a:solidFill>
                <a:srgbClr val="0000FF"/>
              </a:solidFill>
            </a:endParaRPr>
          </a:p>
          <a:p>
            <a:pPr indent="-228600" lvl="2" marL="1371600" rtl="0" algn="just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ct val="69498"/>
              <a:buNone/>
            </a:pPr>
            <a:r>
              <a:rPr lang="en-US" sz="2800">
                <a:solidFill>
                  <a:srgbClr val="0000FF"/>
                </a:solidFill>
              </a:rPr>
              <a:t>    }</a:t>
            </a:r>
            <a:endParaRPr>
              <a:solidFill>
                <a:srgbClr val="0000FF"/>
              </a:solidFill>
            </a:endParaRPr>
          </a:p>
          <a:p>
            <a:pPr indent="-228600" lvl="2" marL="1371600" rtl="0" algn="just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ct val="69498"/>
              <a:buNone/>
            </a:pPr>
            <a:r>
              <a:rPr lang="en-US" sz="2800">
                <a:solidFill>
                  <a:srgbClr val="0000FF"/>
                </a:solidFill>
              </a:rPr>
              <a:t>  }</a:t>
            </a:r>
            <a:endParaRPr>
              <a:solidFill>
                <a:srgbClr val="0000FF"/>
              </a:solidFill>
            </a:endParaRPr>
          </a:p>
          <a:p>
            <a:pPr indent="-228600" lvl="2" marL="1371600" rtl="0" algn="just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ct val="69498"/>
              <a:buNone/>
            </a:pPr>
            <a:r>
              <a:rPr lang="en-US" sz="2800">
                <a:solidFill>
                  <a:srgbClr val="0000FF"/>
                </a:solidFill>
              </a:rPr>
              <a:t>  return max;</a:t>
            </a:r>
            <a:endParaRPr>
              <a:solidFill>
                <a:srgbClr val="0000FF"/>
              </a:solidFill>
            </a:endParaRPr>
          </a:p>
          <a:p>
            <a:pPr indent="-228600" lvl="2" marL="1371600" rtl="0" algn="just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ct val="69498"/>
              <a:buNone/>
            </a:pPr>
            <a:r>
              <a:rPr lang="en-US" sz="2800">
                <a:solidFill>
                  <a:srgbClr val="0000FF"/>
                </a:solidFill>
              </a:rPr>
              <a:t>console.log(findMax(2, 3, 4, 5, 6))   // 6 is output</a:t>
            </a:r>
            <a:endParaRPr sz="2800">
              <a:solidFill>
                <a:srgbClr val="0000FF"/>
              </a:solidFill>
            </a:endParaRPr>
          </a:p>
          <a:p>
            <a:pPr indent="0" lvl="2" marL="55245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69498"/>
              <a:buNone/>
            </a:pPr>
            <a:r>
              <a:rPr lang="en-US" sz="2800"/>
              <a:t>} </a:t>
            </a:r>
            <a:endParaRPr/>
          </a:p>
          <a:p>
            <a:pPr indent="0" lvl="1" marL="57150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 sz="2800"/>
          </a:p>
        </p:txBody>
      </p:sp>
      <p:sp>
        <p:nvSpPr>
          <p:cNvPr id="199" name="Google Shape;199;p6"/>
          <p:cNvSpPr txBox="1"/>
          <p:nvPr>
            <p:ph idx="10" type="dt"/>
          </p:nvPr>
        </p:nvSpPr>
        <p:spPr>
          <a:xfrm>
            <a:off x="189271" y="642989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Internet Programming I</a:t>
            </a:r>
            <a:endParaRPr/>
          </a:p>
        </p:txBody>
      </p:sp>
      <p:sp>
        <p:nvSpPr>
          <p:cNvPr id="200" name="Google Shape;200;p6"/>
          <p:cNvSpPr txBox="1"/>
          <p:nvPr>
            <p:ph idx="11" type="ftr"/>
          </p:nvPr>
        </p:nvSpPr>
        <p:spPr>
          <a:xfrm>
            <a:off x="4038600" y="6356354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4 - JavaScript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 txBox="1"/>
          <p:nvPr>
            <p:ph idx="1" type="body"/>
          </p:nvPr>
        </p:nvSpPr>
        <p:spPr>
          <a:xfrm>
            <a:off x="228002" y="1025237"/>
            <a:ext cx="11665800" cy="50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1429" lnSpcReduction="20000"/>
          </a:bodyPr>
          <a:lstStyle/>
          <a:p>
            <a:pPr indent="0" lvl="0" marL="12319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2856"/>
              <a:buNone/>
            </a:pPr>
            <a:r>
              <a:rPr lang="en-US" sz="2800">
                <a:solidFill>
                  <a:schemeClr val="dk1"/>
                </a:solidFill>
              </a:rPr>
              <a:t>Rest parameters allows a function to accept indefinite number of arguments as an array. </a:t>
            </a:r>
            <a:r>
              <a:rPr lang="en-US" sz="2800">
                <a:solidFill>
                  <a:srgbClr val="00B050"/>
                </a:solidFill>
              </a:rPr>
              <a:t>Syntax:    </a:t>
            </a:r>
            <a:r>
              <a:rPr lang="en-US" sz="2800">
                <a:solidFill>
                  <a:srgbClr val="00B0F0"/>
                </a:solidFill>
              </a:rPr>
              <a:t>function add(num1, num2, ...theArgs) {}</a:t>
            </a:r>
            <a:endParaRPr sz="2800"/>
          </a:p>
          <a:p>
            <a:pPr indent="0" lvl="0" marL="8064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2856"/>
              <a:buNone/>
            </a:pPr>
            <a:r>
              <a:rPr lang="en-US" sz="2800">
                <a:solidFill>
                  <a:schemeClr val="dk1"/>
                </a:solidFill>
              </a:rPr>
              <a:t>Example: 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ct val="102856"/>
              <a:buNone/>
            </a:pPr>
            <a:r>
              <a:rPr lang="en-US" sz="2800">
                <a:solidFill>
                  <a:srgbClr val="0000FF"/>
                </a:solidFill>
              </a:rPr>
              <a:t>function add(num1, num2, ...otherNums) </a:t>
            </a:r>
            <a:r>
              <a:rPr b="1" lang="en-US" sz="2800">
                <a:solidFill>
                  <a:srgbClr val="0000FF"/>
                </a:solidFill>
              </a:rPr>
              <a:t>{</a:t>
            </a:r>
            <a:endParaRPr>
              <a:solidFill>
                <a:srgbClr val="0000FF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ct val="102856"/>
              <a:buNone/>
            </a:pPr>
            <a:r>
              <a:rPr lang="en-US" sz="2800">
                <a:solidFill>
                  <a:srgbClr val="0000FF"/>
                </a:solidFill>
              </a:rPr>
              <a:t>    let normal_paramAdd  = num1 + num2;</a:t>
            </a:r>
            <a:endParaRPr>
              <a:solidFill>
                <a:srgbClr val="0000FF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ct val="102856"/>
              <a:buNone/>
            </a:pPr>
            <a:r>
              <a:rPr lang="en-US" sz="2800">
                <a:solidFill>
                  <a:srgbClr val="0000FF"/>
                </a:solidFill>
              </a:rPr>
              <a:t>  let other_paramsAdd  = 0</a:t>
            </a:r>
            <a:endParaRPr>
              <a:solidFill>
                <a:srgbClr val="0000FF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ct val="102856"/>
              <a:buNone/>
            </a:pPr>
            <a:r>
              <a:rPr lang="en-US" sz="2800">
                <a:solidFill>
                  <a:srgbClr val="0000FF"/>
                </a:solidFill>
              </a:rPr>
              <a:t>  let all_paramsAdd = 0</a:t>
            </a:r>
            <a:endParaRPr>
              <a:solidFill>
                <a:srgbClr val="0000FF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ct val="102856"/>
              <a:buNone/>
            </a:pPr>
            <a:r>
              <a:rPr lang="en-US" sz="2800">
                <a:solidFill>
                  <a:srgbClr val="0000FF"/>
                </a:solidFill>
              </a:rPr>
              <a:t>  </a:t>
            </a:r>
            <a:endParaRPr>
              <a:solidFill>
                <a:srgbClr val="0000FF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ct val="102856"/>
              <a:buNone/>
            </a:pPr>
            <a:r>
              <a:rPr lang="en-US" sz="2800">
                <a:solidFill>
                  <a:srgbClr val="0000FF"/>
                </a:solidFill>
              </a:rPr>
              <a:t>  for(let i = 0; i &lt; otherNums.length; i++) {</a:t>
            </a:r>
            <a:endParaRPr>
              <a:solidFill>
                <a:srgbClr val="0000FF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ct val="102856"/>
              <a:buNone/>
            </a:pPr>
            <a:r>
              <a:rPr lang="en-US" sz="2800">
                <a:solidFill>
                  <a:srgbClr val="0000FF"/>
                </a:solidFill>
              </a:rPr>
              <a:t>      other_paramsAdd += otherNums[i];</a:t>
            </a:r>
            <a:endParaRPr>
              <a:solidFill>
                <a:srgbClr val="0000FF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ct val="102856"/>
              <a:buNone/>
            </a:pPr>
            <a:r>
              <a:rPr lang="en-US" sz="2800">
                <a:solidFill>
                  <a:srgbClr val="0000FF"/>
                </a:solidFill>
              </a:rPr>
              <a:t>  }</a:t>
            </a:r>
            <a:endParaRPr>
              <a:solidFill>
                <a:srgbClr val="0000FF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ct val="102856"/>
              <a:buNone/>
            </a:pPr>
            <a:r>
              <a:rPr lang="en-US" sz="2800">
                <a:solidFill>
                  <a:srgbClr val="0000FF"/>
                </a:solidFill>
              </a:rPr>
              <a:t>}</a:t>
            </a:r>
            <a:endParaRPr>
              <a:solidFill>
                <a:srgbClr val="0000FF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ct val="159999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ct val="159999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ct val="102856"/>
              <a:buNone/>
            </a:pPr>
            <a:r>
              <a:rPr lang="en-US" sz="2800">
                <a:solidFill>
                  <a:srgbClr val="0000FF"/>
                </a:solidFill>
              </a:rPr>
              <a:t>add(1, 2, 3, 4, 5)</a:t>
            </a:r>
            <a:endParaRPr>
              <a:solidFill>
                <a:srgbClr val="0000FF"/>
              </a:solidFill>
            </a:endParaRPr>
          </a:p>
          <a:p>
            <a:pPr indent="0" lvl="0" marL="8064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2856"/>
              <a:buNone/>
            </a:pPr>
            <a:r>
              <a:rPr lang="en-US" sz="2800">
                <a:solidFill>
                  <a:srgbClr val="7030A0"/>
                </a:solidFill>
              </a:rPr>
              <a:t>//output 3, 12, 15</a:t>
            </a:r>
            <a:br>
              <a:rPr lang="en-US" sz="2800">
                <a:latin typeface="Consolas"/>
                <a:ea typeface="Consolas"/>
                <a:cs typeface="Consolas"/>
                <a:sym typeface="Consolas"/>
              </a:rPr>
            </a:br>
            <a:endParaRPr sz="2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" name="Google Shape;206;p7"/>
          <p:cNvSpPr txBox="1"/>
          <p:nvPr>
            <p:ph idx="10" type="dt"/>
          </p:nvPr>
        </p:nvSpPr>
        <p:spPr>
          <a:xfrm>
            <a:off x="115529" y="635635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Internet Programming I</a:t>
            </a:r>
            <a:endParaRPr/>
          </a:p>
        </p:txBody>
      </p:sp>
      <p:sp>
        <p:nvSpPr>
          <p:cNvPr id="207" name="Google Shape;207;p7"/>
          <p:cNvSpPr txBox="1"/>
          <p:nvPr>
            <p:ph idx="11" type="ftr"/>
          </p:nvPr>
        </p:nvSpPr>
        <p:spPr>
          <a:xfrm>
            <a:off x="4289323" y="636444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4 - JavaScript</a:t>
            </a:r>
            <a:endParaRPr/>
          </a:p>
        </p:txBody>
      </p:sp>
      <p:sp>
        <p:nvSpPr>
          <p:cNvPr id="208" name="Google Shape;208;p7"/>
          <p:cNvSpPr txBox="1"/>
          <p:nvPr>
            <p:ph idx="12" type="sldNum"/>
          </p:nvPr>
        </p:nvSpPr>
        <p:spPr>
          <a:xfrm>
            <a:off x="11281835" y="6427073"/>
            <a:ext cx="865800" cy="320700"/>
          </a:xfrm>
          <a:prstGeom prst="rect">
            <a:avLst/>
          </a:prstGeom>
          <a:gradFill>
            <a:gsLst>
              <a:gs pos="0">
                <a:srgbClr val="306CD7"/>
              </a:gs>
              <a:gs pos="100000">
                <a:srgbClr val="90B0FF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7"/>
          <p:cNvSpPr txBox="1"/>
          <p:nvPr/>
        </p:nvSpPr>
        <p:spPr>
          <a:xfrm>
            <a:off x="115525" y="0"/>
            <a:ext cx="1155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504EC"/>
                </a:solidFill>
                <a:latin typeface="Calibri"/>
                <a:ea typeface="Calibri"/>
                <a:cs typeface="Calibri"/>
                <a:sym typeface="Calibri"/>
              </a:rPr>
              <a:t> Rest parameters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7"/>
          <p:cNvSpPr txBox="1"/>
          <p:nvPr/>
        </p:nvSpPr>
        <p:spPr>
          <a:xfrm>
            <a:off x="5845834" y="2323381"/>
            <a:ext cx="5403000" cy="29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 (let j = 0; j &lt; arguments.length; j++) {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      all_paramsAdd += arguments[j];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  }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  console.log(normal_paramAdd)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  console.log(other_paramsAdd)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  console.log(all_paramsAdd)text 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"/>
          <p:cNvSpPr txBox="1"/>
          <p:nvPr>
            <p:ph idx="1" type="body"/>
          </p:nvPr>
        </p:nvSpPr>
        <p:spPr>
          <a:xfrm>
            <a:off x="831851" y="1025237"/>
            <a:ext cx="10515600" cy="50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8889" lnSpcReduction="20000"/>
          </a:bodyPr>
          <a:lstStyle/>
          <a:p>
            <a:pPr indent="-466472" lvl="0" marL="6858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84201"/>
              <a:buFont typeface="Noto Sans Symbols"/>
              <a:buChar char="▪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 </a:t>
            </a:r>
            <a:r>
              <a:rPr b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call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 a predefined JavaScript method, which is used to write methods for different objects. It calls the method, taking the owner object as an argument.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6510" lvl="0" marL="6858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78187"/>
              <a:buFont typeface="Times New Roman"/>
              <a:buChar char="▪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functions can be called: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ct val="78187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-  As a function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ct val="78187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-  As a method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ct val="78187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-  As a constructor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ct val="78187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-  via call and apply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6472" lvl="0" marL="6858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84201"/>
              <a:buFont typeface="Times New Roman"/>
              <a:buChar char="⮚"/>
            </a:pPr>
            <a:r>
              <a:rPr i="1" lang="en-US" sz="26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84201"/>
              <a:buNone/>
            </a:pPr>
            <a:r>
              <a:rPr i="1" lang="en-US" sz="26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call()</a:t>
            </a:r>
            <a:endParaRPr i="1" sz="26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6472" lvl="0" marL="6858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84201"/>
              <a:buFont typeface="Times New Roman"/>
              <a:buChar char="⮚"/>
            </a:pPr>
            <a:r>
              <a:rPr i="1" lang="en-US" sz="26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value: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calls and returns a method with the owner object being the argument.</a:t>
            </a:r>
            <a:endParaRPr i="1"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84201"/>
              <a:buNone/>
            </a:pPr>
            <a:r>
              <a:rPr i="1" lang="en-US" sz="2600">
                <a:solidFill>
                  <a:srgbClr val="7030A0"/>
                </a:solidFill>
              </a:rPr>
              <a:t> </a:t>
            </a:r>
            <a:endParaRPr/>
          </a:p>
        </p:txBody>
      </p:sp>
      <p:sp>
        <p:nvSpPr>
          <p:cNvPr id="216" name="Google Shape;216;p8"/>
          <p:cNvSpPr txBox="1"/>
          <p:nvPr>
            <p:ph idx="10" type="dt"/>
          </p:nvPr>
        </p:nvSpPr>
        <p:spPr>
          <a:xfrm>
            <a:off x="115529" y="635635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Internet Programming I</a:t>
            </a:r>
            <a:endParaRPr/>
          </a:p>
        </p:txBody>
      </p:sp>
      <p:sp>
        <p:nvSpPr>
          <p:cNvPr id="217" name="Google Shape;217;p8"/>
          <p:cNvSpPr txBox="1"/>
          <p:nvPr>
            <p:ph idx="11" type="ftr"/>
          </p:nvPr>
        </p:nvSpPr>
        <p:spPr>
          <a:xfrm>
            <a:off x="4289323" y="636444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4 - JavaScript</a:t>
            </a:r>
            <a:endParaRPr/>
          </a:p>
        </p:txBody>
      </p:sp>
      <p:sp>
        <p:nvSpPr>
          <p:cNvPr id="218" name="Google Shape;218;p8"/>
          <p:cNvSpPr txBox="1"/>
          <p:nvPr>
            <p:ph idx="12" type="sldNum"/>
          </p:nvPr>
        </p:nvSpPr>
        <p:spPr>
          <a:xfrm>
            <a:off x="11281835" y="6427073"/>
            <a:ext cx="865800" cy="320700"/>
          </a:xfrm>
          <a:prstGeom prst="rect">
            <a:avLst/>
          </a:prstGeom>
          <a:gradFill>
            <a:gsLst>
              <a:gs pos="0">
                <a:srgbClr val="306CD7"/>
              </a:gs>
              <a:gs pos="100000">
                <a:srgbClr val="90B0FF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8"/>
          <p:cNvSpPr txBox="1"/>
          <p:nvPr/>
        </p:nvSpPr>
        <p:spPr>
          <a:xfrm>
            <a:off x="115530" y="0"/>
            <a:ext cx="1155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4.2.2. JavaScript Function Calling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"/>
          <p:cNvSpPr txBox="1"/>
          <p:nvPr>
            <p:ph idx="1" type="body"/>
          </p:nvPr>
        </p:nvSpPr>
        <p:spPr>
          <a:xfrm>
            <a:off x="831851" y="1025237"/>
            <a:ext cx="10515600" cy="50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46"/>
              <a:buNone/>
            </a:pPr>
            <a:r>
              <a:rPr i="1" lang="en-US" sz="2600">
                <a:solidFill>
                  <a:srgbClr val="7030A0"/>
                </a:solidFill>
              </a:rPr>
              <a:t> </a:t>
            </a:r>
            <a:endParaRPr/>
          </a:p>
        </p:txBody>
      </p:sp>
      <p:sp>
        <p:nvSpPr>
          <p:cNvPr id="225" name="Google Shape;225;p9"/>
          <p:cNvSpPr txBox="1"/>
          <p:nvPr>
            <p:ph idx="10" type="dt"/>
          </p:nvPr>
        </p:nvSpPr>
        <p:spPr>
          <a:xfrm>
            <a:off x="115529" y="635635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Internet Programming I</a:t>
            </a:r>
            <a:endParaRPr/>
          </a:p>
        </p:txBody>
      </p:sp>
      <p:sp>
        <p:nvSpPr>
          <p:cNvPr id="226" name="Google Shape;226;p9"/>
          <p:cNvSpPr txBox="1"/>
          <p:nvPr>
            <p:ph idx="11" type="ftr"/>
          </p:nvPr>
        </p:nvSpPr>
        <p:spPr>
          <a:xfrm>
            <a:off x="4289323" y="636444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4 - JavaScript</a:t>
            </a:r>
            <a:endParaRPr/>
          </a:p>
        </p:txBody>
      </p:sp>
      <p:sp>
        <p:nvSpPr>
          <p:cNvPr id="227" name="Google Shape;227;p9"/>
          <p:cNvSpPr txBox="1"/>
          <p:nvPr>
            <p:ph idx="12" type="sldNum"/>
          </p:nvPr>
        </p:nvSpPr>
        <p:spPr>
          <a:xfrm>
            <a:off x="11281835" y="6427073"/>
            <a:ext cx="865800" cy="320700"/>
          </a:xfrm>
          <a:prstGeom prst="rect">
            <a:avLst/>
          </a:prstGeom>
          <a:gradFill>
            <a:gsLst>
              <a:gs pos="0">
                <a:srgbClr val="306CD7"/>
              </a:gs>
              <a:gs pos="100000">
                <a:srgbClr val="90B0FF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9"/>
          <p:cNvSpPr txBox="1"/>
          <p:nvPr/>
        </p:nvSpPr>
        <p:spPr>
          <a:xfrm>
            <a:off x="115530" y="0"/>
            <a:ext cx="1155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4.2.2. continued…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9"/>
          <p:cNvSpPr txBox="1"/>
          <p:nvPr/>
        </p:nvSpPr>
        <p:spPr>
          <a:xfrm>
            <a:off x="493775" y="1243575"/>
            <a:ext cx="373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Calling a function as a function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9"/>
          <p:cNvSpPr txBox="1"/>
          <p:nvPr/>
        </p:nvSpPr>
        <p:spPr>
          <a:xfrm>
            <a:off x="493775" y="1847100"/>
            <a:ext cx="39321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&lt;button onclick="sayHello()"&gt;say hello&lt;/button&gt;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&lt;script&gt;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function sayHello() {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console.log(this);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console.log(arguments);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console.log('hello');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&lt;/script&gt;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9"/>
          <p:cNvSpPr txBox="1"/>
          <p:nvPr/>
        </p:nvSpPr>
        <p:spPr>
          <a:xfrm>
            <a:off x="6236200" y="1353300"/>
            <a:ext cx="385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Calling a function as a method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9"/>
          <p:cNvSpPr txBox="1"/>
          <p:nvPr/>
        </p:nvSpPr>
        <p:spPr>
          <a:xfrm>
            <a:off x="6181350" y="2029975"/>
            <a:ext cx="4919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&lt;button onclick="greeter.sayHello()"&gt;say hello&lt;/button&gt;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&lt;script&gt;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greeter = {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sayHello: function () {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console.log(this);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console.log(arguments);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console.log('hello');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}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4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