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3" r:id="rId1"/>
    <p:sldMasterId id="2147483762" r:id="rId2"/>
  </p:sldMasterIdLst>
  <p:notesMasterIdLst>
    <p:notesMasterId r:id="rId30"/>
  </p:notesMasterIdLst>
  <p:sldIdLst>
    <p:sldId id="1110" r:id="rId3"/>
    <p:sldId id="463" r:id="rId4"/>
    <p:sldId id="1108" r:id="rId5"/>
    <p:sldId id="1106" r:id="rId6"/>
    <p:sldId id="1111" r:id="rId7"/>
    <p:sldId id="1112" r:id="rId8"/>
    <p:sldId id="1132" r:id="rId9"/>
    <p:sldId id="1113" r:id="rId10"/>
    <p:sldId id="1114" r:id="rId11"/>
    <p:sldId id="1115" r:id="rId12"/>
    <p:sldId id="1121" r:id="rId13"/>
    <p:sldId id="1118" r:id="rId14"/>
    <p:sldId id="1127" r:id="rId15"/>
    <p:sldId id="1119" r:id="rId16"/>
    <p:sldId id="1131" r:id="rId17"/>
    <p:sldId id="1133" r:id="rId18"/>
    <p:sldId id="1137" r:id="rId19"/>
    <p:sldId id="1138" r:id="rId20"/>
    <p:sldId id="1134" r:id="rId21"/>
    <p:sldId id="1136" r:id="rId22"/>
    <p:sldId id="1135" r:id="rId23"/>
    <p:sldId id="1120" r:id="rId24"/>
    <p:sldId id="1128" r:id="rId25"/>
    <p:sldId id="1130" r:id="rId26"/>
    <p:sldId id="722" r:id="rId27"/>
    <p:sldId id="782" r:id="rId28"/>
    <p:sldId id="278"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5" roundtripDataSignature="AMtx7mjWXbB9EBFDNPwpNwlWAvh31qZO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3741" autoAdjust="0"/>
  </p:normalViewPr>
  <p:slideViewPr>
    <p:cSldViewPr snapToGrid="0">
      <p:cViewPr varScale="1">
        <p:scale>
          <a:sx n="67" d="100"/>
          <a:sy n="67" d="100"/>
        </p:scale>
        <p:origin x="7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248"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4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24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245"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249"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0088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2" name="Google Shape;16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7175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Two way binding means model and view are </a:t>
            </a:r>
            <a:r>
              <a:rPr lang="en-US" dirty="0" err="1"/>
              <a:t>synchorized</a:t>
            </a:r>
            <a:r>
              <a:rPr lang="en-US" dirty="0"/>
              <a:t>. </a:t>
            </a:r>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6AD8AED6-E225-40A4-9387-1AC8665F32A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64758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800" dirty="0">
                <a:solidFill>
                  <a:srgbClr val="0A0A23"/>
                </a:solidFill>
                <a:effectLst/>
                <a:latin typeface="Arial" panose="020B0604020202020204" pitchFamily="34" charset="0"/>
                <a:ea typeface="Calibri" panose="020F0502020204030204" pitchFamily="34" charset="0"/>
                <a:cs typeface="Times New Roman" panose="02020603050405020304" pitchFamily="18" charset="0"/>
              </a:rPr>
              <a:t>MVC is a software design pattern for developing web applications. It is made up of model view and controller.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solidFill>
                  <a:srgbClr val="0A0A23"/>
                </a:solidFill>
                <a:effectLst/>
                <a:latin typeface="Arial" panose="020B0604020202020204" pitchFamily="34" charset="0"/>
                <a:ea typeface="Calibri" panose="020F0502020204030204" pitchFamily="34" charset="0"/>
                <a:cs typeface="Times New Roman" panose="02020603050405020304" pitchFamily="18" charset="0"/>
              </a:rPr>
              <a:t>Model it is the simplest method which builds without any setter and getter methods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solidFill>
                  <a:srgbClr val="0A0A23"/>
                </a:solidFill>
                <a:effectLst/>
                <a:latin typeface="Arial" panose="020B0604020202020204" pitchFamily="34" charset="0"/>
                <a:ea typeface="Calibri" panose="020F0502020204030204" pitchFamily="34" charset="0"/>
                <a:cs typeface="Times New Roman" panose="02020603050405020304" pitchFamily="18" charset="0"/>
              </a:rPr>
              <a:t>View is responsible for viewing portions of the data to the user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solidFill>
                  <a:srgbClr val="0A0A23"/>
                </a:solidFill>
                <a:effectLst/>
                <a:latin typeface="Arial" panose="020B0604020202020204" pitchFamily="34" charset="0"/>
                <a:ea typeface="Calibri" panose="020F0502020204030204" pitchFamily="34" charset="0"/>
                <a:cs typeface="Times New Roman" panose="02020603050405020304" pitchFamily="18" charset="0"/>
              </a:rPr>
              <a:t>Controller control the interaction between model and view.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6AD8AED6-E225-40A4-9387-1AC8665F32A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55755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6AD8AED6-E225-40A4-9387-1AC8665F32A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5899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6AD8AED6-E225-40A4-9387-1AC8665F32A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759531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6AD8AED6-E225-40A4-9387-1AC8665F32A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902955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6AD8AED6-E225-40A4-9387-1AC8665F32A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793004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en-US" sz="1200" dirty="0">
                <a:solidFill>
                  <a:schemeClr val="tx1"/>
                </a:solidFill>
                <a:latin typeface="Calibri" panose="020F0502020204030204" pitchFamily="34" charset="0"/>
                <a:cs typeface="Calibri" panose="020F0502020204030204" pitchFamily="34" charset="0"/>
              </a:rPr>
              <a:t>When using jQuery to manually manipulate the </a:t>
            </a:r>
            <a:r>
              <a:rPr lang="en-US" altLang="en-US" sz="1200" dirty="0" err="1">
                <a:solidFill>
                  <a:schemeClr val="tx1"/>
                </a:solidFill>
                <a:latin typeface="Calibri" panose="020F0502020204030204" pitchFamily="34" charset="0"/>
                <a:cs typeface="Calibri" panose="020F0502020204030204" pitchFamily="34" charset="0"/>
              </a:rPr>
              <a:t>DOM,the</a:t>
            </a:r>
            <a:r>
              <a:rPr lang="en-US" altLang="en-US" sz="1200" dirty="0">
                <a:solidFill>
                  <a:schemeClr val="tx1"/>
                </a:solidFill>
                <a:latin typeface="Calibri" panose="020F0502020204030204" pitchFamily="34" charset="0"/>
                <a:cs typeface="Calibri" panose="020F0502020204030204" pitchFamily="34" charset="0"/>
              </a:rPr>
              <a:t> code we write is often imperative, repetitive and error-prone.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en-US" sz="1200" dirty="0">
                <a:solidFill>
                  <a:schemeClr val="tx1"/>
                </a:solidFill>
                <a:latin typeface="Calibri" panose="020F0502020204030204" pitchFamily="34" charset="0"/>
                <a:cs typeface="Calibri" panose="020F0502020204030204" pitchFamily="34" charset="0"/>
              </a:rPr>
              <a:t>As a result, most of our application logic is now directly manipulating data, rather than messing around with DOM updates. This makes our code easier to write, easier to reason about and easier to maintain. Vue.js embraces the concept of data-driven view . </a:t>
            </a:r>
          </a:p>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6AD8AED6-E225-40A4-9387-1AC8665F32A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181723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6AD8AED6-E225-40A4-9387-1AC8665F32A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255285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6AD8AED6-E225-40A4-9387-1AC8665F32A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9182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6AD8AED6-E225-40A4-9387-1AC8665F32A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240970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D8AED6-E225-40A4-9387-1AC8665F32A3}" type="slidenum">
              <a:rPr lang="en-US" smtClean="0"/>
              <a:t>2</a:t>
            </a:fld>
            <a:endParaRPr lang="en-US"/>
          </a:p>
        </p:txBody>
      </p:sp>
    </p:spTree>
    <p:extLst>
      <p:ext uri="{BB962C8B-B14F-4D97-AF65-F5344CB8AC3E}">
        <p14:creationId xmlns:p14="http://schemas.microsoft.com/office/powerpoint/2010/main" val="2839408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6AD8AED6-E225-40A4-9387-1AC8665F32A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21</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991968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6AD8AED6-E225-40A4-9387-1AC8665F32A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872668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6AD8AED6-E225-40A4-9387-1AC8665F32A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23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82995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6AD8AED6-E225-40A4-9387-1AC8665F32A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24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785019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540533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21111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4082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6AD8AED6-E225-40A4-9387-1AC8665F32A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236181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0" i="0" dirty="0">
                <a:solidFill>
                  <a:srgbClr val="3C484E"/>
                </a:solidFill>
                <a:effectLst/>
                <a:latin typeface="Nunito Sans" panose="020B0604020202020204" pitchFamily="2" charset="0"/>
              </a:rPr>
              <a:t>Let's say you're building a house. You could pour the foundation and frame the house yourself. It would take a lot of time, but you could do it. If all of that were already done for you, though, it would save you quite a bit of effort — especially if it was done by expert home builders.</a:t>
            </a:r>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6AD8AED6-E225-40A4-9387-1AC8665F32A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216177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6AD8AED6-E225-40A4-9387-1AC8665F32A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649747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0" i="0" dirty="0">
                <a:solidFill>
                  <a:srgbClr val="001C3B"/>
                </a:solidFill>
                <a:effectLst/>
                <a:latin typeface="proxima-nova"/>
              </a:rPr>
              <a:t>There are many types of software frameworks to make it easier for developing applications for a wide range of application development domains. Let us dive into some of the software frameworks that are in vogue today:</a:t>
            </a:r>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6AD8AED6-E225-40A4-9387-1AC8665F32A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86852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6AD8AED6-E225-40A4-9387-1AC8665F32A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43473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6AD8AED6-E225-40A4-9387-1AC8665F32A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355969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It have been written by google developers and after 6 years it have been completely written in 2016. it ended the JS naming</a:t>
            </a:r>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6AD8AED6-E225-40A4-9387-1AC8665F32A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871937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36"/>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36"/>
          <p:cNvSpPr txBox="1">
            <a:spLocks noGrp="1"/>
          </p:cNvSpPr>
          <p:nvPr>
            <p:ph type="dt" idx="10"/>
          </p:nvPr>
        </p:nvSpPr>
        <p:spPr>
          <a:xfrm>
            <a:off x="189271" y="6429893"/>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600" b="1" i="1">
                <a:solidFill>
                  <a:srgbClr val="002060"/>
                </a:solidFill>
                <a:latin typeface="+mn-l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Internet Programming I</a:t>
            </a:r>
            <a:endParaRPr lang="en-US" dirty="0"/>
          </a:p>
        </p:txBody>
      </p:sp>
      <p:sp>
        <p:nvSpPr>
          <p:cNvPr id="25" name="Google Shape;25;p36"/>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lang="en-US" sz="1600" b="1" i="1" u="none" strike="noStrike" cap="none" dirty="0">
                <a:solidFill>
                  <a:srgbClr val="002060"/>
                </a:solidFill>
                <a:latin typeface="+mn-lt"/>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Chapter 4 - JavaScript</a:t>
            </a:r>
            <a:endParaRPr lang="en-US" dirty="0"/>
          </a:p>
        </p:txBody>
      </p:sp>
      <p:sp>
        <p:nvSpPr>
          <p:cNvPr id="7" name="Rectangle 9">
            <a:extLst>
              <a:ext uri="{FF2B5EF4-FFF2-40B4-BE49-F238E27FC236}">
                <a16:creationId xmlns:a16="http://schemas.microsoft.com/office/drawing/2014/main" id="{27477575-66BD-43C1-9A8E-7874C09C7682}"/>
              </a:ext>
            </a:extLst>
          </p:cNvPr>
          <p:cNvSpPr txBox="1">
            <a:spLocks noChangeArrowheads="1"/>
          </p:cNvSpPr>
          <p:nvPr userDrawn="1"/>
        </p:nvSpPr>
        <p:spPr>
          <a:xfrm>
            <a:off x="11281835" y="6427073"/>
            <a:ext cx="865922" cy="320675"/>
          </a:xfrm>
          <a:prstGeom prst="rect">
            <a:avLst/>
          </a:prstGeom>
          <a:gradFill rotWithShape="1">
            <a:gsLst>
              <a:gs pos="0">
                <a:schemeClr val="accent5">
                  <a:tint val="100000"/>
                  <a:shade val="100000"/>
                  <a:satMod val="130000"/>
                </a:schemeClr>
              </a:gs>
              <a:gs pos="100000">
                <a:schemeClr val="accent5">
                  <a:tint val="50000"/>
                  <a:shade val="100000"/>
                  <a:satMod val="350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600" b="0" i="0" u="none" strike="noStrike" cap="none">
                <a:solidFill>
                  <a:srgbClr val="002060"/>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fld id="{7F6E5B91-39A6-477F-B91F-E165547DB13A}" type="slidenum">
              <a:rPr lang="en-US" altLang="en-US" smtClean="0"/>
              <a:pPr/>
              <a:t>‹#›</a:t>
            </a:fld>
            <a:endParaRPr lang="en-US" altLang="en-US"/>
          </a:p>
        </p:txBody>
      </p:sp>
    </p:spTree>
    <p:extLst>
      <p:ext uri="{BB962C8B-B14F-4D97-AF65-F5344CB8AC3E}">
        <p14:creationId xmlns:p14="http://schemas.microsoft.com/office/powerpoint/2010/main" val="3648647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39"/>
          <p:cNvSpPr txBox="1">
            <a:spLocks noGrp="1"/>
          </p:cNvSpPr>
          <p:nvPr>
            <p:ph type="title"/>
          </p:nvPr>
        </p:nvSpPr>
        <p:spPr>
          <a:xfrm>
            <a:off x="839788"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9"/>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39"/>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39"/>
          <p:cNvSpPr txBox="1">
            <a:spLocks noGrp="1"/>
          </p:cNvSpPr>
          <p:nvPr>
            <p:ph type="body" idx="3"/>
          </p:nvPr>
        </p:nvSpPr>
        <p:spPr>
          <a:xfrm>
            <a:off x="6172202"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39"/>
          <p:cNvSpPr txBox="1">
            <a:spLocks noGrp="1"/>
          </p:cNvSpPr>
          <p:nvPr>
            <p:ph type="body" idx="4"/>
          </p:nvPr>
        </p:nvSpPr>
        <p:spPr>
          <a:xfrm>
            <a:off x="6172202"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39"/>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Internet Programming I</a:t>
            </a:r>
            <a:endParaRPr/>
          </a:p>
        </p:txBody>
      </p:sp>
      <p:sp>
        <p:nvSpPr>
          <p:cNvPr id="47" name="Google Shape;47;p39"/>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Chapter 3 - CSS</a:t>
            </a:r>
            <a:endParaRPr/>
          </a:p>
        </p:txBody>
      </p:sp>
      <p:sp>
        <p:nvSpPr>
          <p:cNvPr id="48" name="Google Shape;48;p39"/>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948805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0"/>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Internet Programming I</a:t>
            </a:r>
            <a:endParaRPr/>
          </a:p>
        </p:txBody>
      </p:sp>
      <p:sp>
        <p:nvSpPr>
          <p:cNvPr id="52" name="Google Shape;52;p40"/>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Chapter 3 - CSS</a:t>
            </a:r>
            <a:endParaRPr/>
          </a:p>
        </p:txBody>
      </p:sp>
      <p:sp>
        <p:nvSpPr>
          <p:cNvPr id="53" name="Google Shape;53;p40"/>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535280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1"/>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Internet Programming I</a:t>
            </a:r>
            <a:endParaRPr/>
          </a:p>
        </p:txBody>
      </p:sp>
      <p:sp>
        <p:nvSpPr>
          <p:cNvPr id="56" name="Google Shape;56;p41"/>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Chapter 3 - CSS</a:t>
            </a:r>
            <a:endParaRPr/>
          </a:p>
        </p:txBody>
      </p:sp>
      <p:sp>
        <p:nvSpPr>
          <p:cNvPr id="57" name="Google Shape;57;p41"/>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428646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2"/>
          <p:cNvSpPr txBox="1">
            <a:spLocks noGrp="1"/>
          </p:cNvSpPr>
          <p:nvPr>
            <p:ph type="body" idx="1"/>
          </p:nvPr>
        </p:nvSpPr>
        <p:spPr>
          <a:xfrm>
            <a:off x="5183188" y="987429"/>
            <a:ext cx="617220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4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42"/>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Internet Programming I</a:t>
            </a:r>
            <a:endParaRPr/>
          </a:p>
        </p:txBody>
      </p:sp>
      <p:sp>
        <p:nvSpPr>
          <p:cNvPr id="63" name="Google Shape;63;p42"/>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Chapter 3 - CSS</a:t>
            </a:r>
            <a:endParaRPr/>
          </a:p>
        </p:txBody>
      </p:sp>
      <p:sp>
        <p:nvSpPr>
          <p:cNvPr id="64" name="Google Shape;64;p42"/>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532212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3"/>
          <p:cNvSpPr>
            <a:spLocks noGrp="1"/>
          </p:cNvSpPr>
          <p:nvPr>
            <p:ph type="pic" idx="2"/>
          </p:nvPr>
        </p:nvSpPr>
        <p:spPr>
          <a:xfrm>
            <a:off x="5183188" y="987429"/>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4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43"/>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Internet Programming I</a:t>
            </a:r>
            <a:endParaRPr/>
          </a:p>
        </p:txBody>
      </p:sp>
      <p:sp>
        <p:nvSpPr>
          <p:cNvPr id="70" name="Google Shape;70;p43"/>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Chapter 3 - CSS</a:t>
            </a:r>
            <a:endParaRPr/>
          </a:p>
        </p:txBody>
      </p:sp>
      <p:sp>
        <p:nvSpPr>
          <p:cNvPr id="71" name="Google Shape;71;p43"/>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906132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44"/>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44"/>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Internet Programming I</a:t>
            </a:r>
            <a:endParaRPr/>
          </a:p>
        </p:txBody>
      </p:sp>
      <p:sp>
        <p:nvSpPr>
          <p:cNvPr id="76" name="Google Shape;76;p44"/>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Chapter 3 - CSS</a:t>
            </a:r>
            <a:endParaRPr/>
          </a:p>
        </p:txBody>
      </p:sp>
      <p:sp>
        <p:nvSpPr>
          <p:cNvPr id="77" name="Google Shape;77;p44"/>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970304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45"/>
          <p:cNvSpPr txBox="1">
            <a:spLocks noGrp="1"/>
          </p:cNvSpPr>
          <p:nvPr>
            <p:ph type="title"/>
          </p:nvPr>
        </p:nvSpPr>
        <p:spPr>
          <a:xfrm rot="5400000">
            <a:off x="7133430" y="1956595"/>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5"/>
          <p:cNvSpPr txBox="1">
            <a:spLocks noGrp="1"/>
          </p:cNvSpPr>
          <p:nvPr>
            <p:ph type="body" idx="1"/>
          </p:nvPr>
        </p:nvSpPr>
        <p:spPr>
          <a:xfrm rot="5400000">
            <a:off x="1799430" y="-596105"/>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45"/>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Internet Programming I</a:t>
            </a:r>
            <a:endParaRPr/>
          </a:p>
        </p:txBody>
      </p:sp>
      <p:sp>
        <p:nvSpPr>
          <p:cNvPr id="82" name="Google Shape;82;p45"/>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Chapter 3 - CSS</a:t>
            </a:r>
            <a:endParaRPr/>
          </a:p>
        </p:txBody>
      </p:sp>
      <p:sp>
        <p:nvSpPr>
          <p:cNvPr id="83" name="Google Shape;83;p45"/>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815607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2"/>
          <p:cNvSpPr txBox="1">
            <a:spLocks noGrp="1"/>
          </p:cNvSpPr>
          <p:nvPr>
            <p:ph type="body" idx="1"/>
          </p:nvPr>
        </p:nvSpPr>
        <p:spPr>
          <a:xfrm>
            <a:off x="5183188" y="987429"/>
            <a:ext cx="617220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4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42"/>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Internet Programming I</a:t>
            </a:r>
            <a:endParaRPr/>
          </a:p>
        </p:txBody>
      </p:sp>
      <p:sp>
        <p:nvSpPr>
          <p:cNvPr id="63" name="Google Shape;63;p42"/>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Chapter 4 - JavaScript</a:t>
            </a:r>
            <a:endParaRPr/>
          </a:p>
        </p:txBody>
      </p:sp>
      <p:sp>
        <p:nvSpPr>
          <p:cNvPr id="8" name="Rectangle 9">
            <a:extLst>
              <a:ext uri="{FF2B5EF4-FFF2-40B4-BE49-F238E27FC236}">
                <a16:creationId xmlns:a16="http://schemas.microsoft.com/office/drawing/2014/main" id="{A9A46676-6FC0-4A30-AA1C-E1ABA69D24FA}"/>
              </a:ext>
            </a:extLst>
          </p:cNvPr>
          <p:cNvSpPr txBox="1">
            <a:spLocks noChangeArrowheads="1"/>
          </p:cNvSpPr>
          <p:nvPr userDrawn="1"/>
        </p:nvSpPr>
        <p:spPr>
          <a:xfrm>
            <a:off x="11281835" y="6427073"/>
            <a:ext cx="865922" cy="320675"/>
          </a:xfrm>
          <a:prstGeom prst="rect">
            <a:avLst/>
          </a:prstGeom>
          <a:gradFill rotWithShape="1">
            <a:gsLst>
              <a:gs pos="0">
                <a:schemeClr val="accent5">
                  <a:tint val="100000"/>
                  <a:shade val="100000"/>
                  <a:satMod val="130000"/>
                </a:schemeClr>
              </a:gs>
              <a:gs pos="100000">
                <a:schemeClr val="accent5">
                  <a:tint val="50000"/>
                  <a:shade val="100000"/>
                  <a:satMod val="350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600" b="0" i="0" u="none" strike="noStrike" cap="none">
                <a:solidFill>
                  <a:srgbClr val="002060"/>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fld id="{7F6E5B91-39A6-477F-B91F-E165547DB13A}" type="slidenum">
              <a:rPr lang="en-US" altLang="en-US" smtClean="0"/>
              <a:pPr/>
              <a:t>‹#›</a:t>
            </a:fld>
            <a:endParaRPr lang="en-US" altLang="en-US"/>
          </a:p>
        </p:txBody>
      </p:sp>
    </p:spTree>
    <p:extLst>
      <p:ext uri="{BB962C8B-B14F-4D97-AF65-F5344CB8AC3E}">
        <p14:creationId xmlns:p14="http://schemas.microsoft.com/office/powerpoint/2010/main" val="411646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3"/>
          <p:cNvSpPr>
            <a:spLocks noGrp="1"/>
          </p:cNvSpPr>
          <p:nvPr>
            <p:ph type="pic" idx="2"/>
          </p:nvPr>
        </p:nvSpPr>
        <p:spPr>
          <a:xfrm>
            <a:off x="5183188" y="987429"/>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4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43"/>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Internet Programming I</a:t>
            </a:r>
            <a:endParaRPr/>
          </a:p>
        </p:txBody>
      </p:sp>
      <p:sp>
        <p:nvSpPr>
          <p:cNvPr id="70" name="Google Shape;70;p43"/>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Chapter 4 - JavaScript</a:t>
            </a:r>
            <a:endParaRPr/>
          </a:p>
        </p:txBody>
      </p:sp>
      <p:sp>
        <p:nvSpPr>
          <p:cNvPr id="8" name="Rectangle 9">
            <a:extLst>
              <a:ext uri="{FF2B5EF4-FFF2-40B4-BE49-F238E27FC236}">
                <a16:creationId xmlns:a16="http://schemas.microsoft.com/office/drawing/2014/main" id="{EF54F89F-4B8B-493F-9D09-C225B5A6DA7E}"/>
              </a:ext>
            </a:extLst>
          </p:cNvPr>
          <p:cNvSpPr txBox="1">
            <a:spLocks noChangeArrowheads="1"/>
          </p:cNvSpPr>
          <p:nvPr userDrawn="1"/>
        </p:nvSpPr>
        <p:spPr>
          <a:xfrm>
            <a:off x="11281835" y="6427073"/>
            <a:ext cx="865922" cy="320675"/>
          </a:xfrm>
          <a:prstGeom prst="rect">
            <a:avLst/>
          </a:prstGeom>
          <a:gradFill rotWithShape="1">
            <a:gsLst>
              <a:gs pos="0">
                <a:schemeClr val="accent5">
                  <a:tint val="100000"/>
                  <a:shade val="100000"/>
                  <a:satMod val="130000"/>
                </a:schemeClr>
              </a:gs>
              <a:gs pos="100000">
                <a:schemeClr val="accent5">
                  <a:tint val="50000"/>
                  <a:shade val="100000"/>
                  <a:satMod val="350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600" b="0" i="0" u="none" strike="noStrike" cap="none">
                <a:solidFill>
                  <a:srgbClr val="002060"/>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fld id="{7F6E5B91-39A6-477F-B91F-E165547DB13A}" type="slidenum">
              <a:rPr lang="en-US" altLang="en-US" smtClean="0"/>
              <a:pPr/>
              <a:t>‹#›</a:t>
            </a:fld>
            <a:endParaRPr lang="en-US" altLang="en-US"/>
          </a:p>
        </p:txBody>
      </p:sp>
    </p:spTree>
    <p:extLst>
      <p:ext uri="{BB962C8B-B14F-4D97-AF65-F5344CB8AC3E}">
        <p14:creationId xmlns:p14="http://schemas.microsoft.com/office/powerpoint/2010/main" val="61382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44"/>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44"/>
          <p:cNvSpPr txBox="1">
            <a:spLocks noGrp="1"/>
          </p:cNvSpPr>
          <p:nvPr>
            <p:ph type="dt" idx="10"/>
          </p:nvPr>
        </p:nvSpPr>
        <p:spPr>
          <a:xfrm>
            <a:off x="29496" y="643009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Internet Programming I</a:t>
            </a:r>
            <a:endParaRPr/>
          </a:p>
        </p:txBody>
      </p:sp>
      <p:sp>
        <p:nvSpPr>
          <p:cNvPr id="76" name="Google Shape;76;p44"/>
          <p:cNvSpPr txBox="1">
            <a:spLocks noGrp="1"/>
          </p:cNvSpPr>
          <p:nvPr>
            <p:ph type="ftr" idx="11"/>
          </p:nvPr>
        </p:nvSpPr>
        <p:spPr>
          <a:xfrm>
            <a:off x="5176684" y="6492871"/>
            <a:ext cx="2976716" cy="3023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Chapter 4 - JavaScript</a:t>
            </a:r>
            <a:endParaRPr/>
          </a:p>
        </p:txBody>
      </p:sp>
      <p:sp>
        <p:nvSpPr>
          <p:cNvPr id="7" name="Rectangle 9">
            <a:extLst>
              <a:ext uri="{FF2B5EF4-FFF2-40B4-BE49-F238E27FC236}">
                <a16:creationId xmlns:a16="http://schemas.microsoft.com/office/drawing/2014/main" id="{0F904BCB-09B0-4374-8AB6-C628FF069A68}"/>
              </a:ext>
            </a:extLst>
          </p:cNvPr>
          <p:cNvSpPr>
            <a:spLocks noGrp="1" noChangeArrowheads="1"/>
          </p:cNvSpPr>
          <p:nvPr>
            <p:ph type="sldNum" sz="quarter" idx="12"/>
          </p:nvPr>
        </p:nvSpPr>
        <p:spPr>
          <a:xfrm>
            <a:off x="11281835" y="6427073"/>
            <a:ext cx="865922" cy="320675"/>
          </a:xfrm>
          <a:prstGeom prst="rect">
            <a:avLst/>
          </a:prstGeom>
          <a:ln/>
        </p:spPr>
        <p:txBody>
          <a:bodyPr/>
          <a:lstStyle>
            <a:lvl1pPr>
              <a:defRPr/>
            </a:lvl1pPr>
          </a:lstStyle>
          <a:p>
            <a:fld id="{7F6E5B91-39A6-477F-B91F-E165547DB13A}" type="slidenum">
              <a:rPr lang="en-US" altLang="en-US"/>
              <a:pPr/>
              <a:t>‹#›</a:t>
            </a:fld>
            <a:endParaRPr lang="en-US" altLang="en-US"/>
          </a:p>
        </p:txBody>
      </p:sp>
    </p:spTree>
    <p:extLst>
      <p:ext uri="{BB962C8B-B14F-4D97-AF65-F5344CB8AC3E}">
        <p14:creationId xmlns:p14="http://schemas.microsoft.com/office/powerpoint/2010/main" val="1797975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45"/>
          <p:cNvSpPr txBox="1">
            <a:spLocks noGrp="1"/>
          </p:cNvSpPr>
          <p:nvPr>
            <p:ph type="title"/>
          </p:nvPr>
        </p:nvSpPr>
        <p:spPr>
          <a:xfrm rot="5400000">
            <a:off x="7133430" y="1956595"/>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5"/>
          <p:cNvSpPr txBox="1">
            <a:spLocks noGrp="1"/>
          </p:cNvSpPr>
          <p:nvPr>
            <p:ph type="body" idx="1"/>
          </p:nvPr>
        </p:nvSpPr>
        <p:spPr>
          <a:xfrm rot="5400000">
            <a:off x="1799430" y="-596105"/>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45"/>
          <p:cNvSpPr txBox="1">
            <a:spLocks noGrp="1"/>
          </p:cNvSpPr>
          <p:nvPr>
            <p:ph type="dt" idx="10"/>
          </p:nvPr>
        </p:nvSpPr>
        <p:spPr>
          <a:xfrm>
            <a:off x="177013" y="639972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Internet Programming I</a:t>
            </a:r>
            <a:endParaRPr/>
          </a:p>
        </p:txBody>
      </p:sp>
      <p:sp>
        <p:nvSpPr>
          <p:cNvPr id="82" name="Google Shape;82;p45"/>
          <p:cNvSpPr txBox="1">
            <a:spLocks noGrp="1"/>
          </p:cNvSpPr>
          <p:nvPr>
            <p:ph type="ftr" idx="11"/>
          </p:nvPr>
        </p:nvSpPr>
        <p:spPr>
          <a:xfrm>
            <a:off x="4705349" y="6404847"/>
            <a:ext cx="300621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Chapter 4 - JavaScript</a:t>
            </a:r>
            <a:endParaRPr/>
          </a:p>
        </p:txBody>
      </p:sp>
      <p:sp>
        <p:nvSpPr>
          <p:cNvPr id="7" name="Rectangle 9">
            <a:extLst>
              <a:ext uri="{FF2B5EF4-FFF2-40B4-BE49-F238E27FC236}">
                <a16:creationId xmlns:a16="http://schemas.microsoft.com/office/drawing/2014/main" id="{198CB6F3-4D7F-4E61-9B43-915E2A3E8B5B}"/>
              </a:ext>
            </a:extLst>
          </p:cNvPr>
          <p:cNvSpPr txBox="1">
            <a:spLocks noChangeArrowheads="1"/>
          </p:cNvSpPr>
          <p:nvPr userDrawn="1"/>
        </p:nvSpPr>
        <p:spPr>
          <a:xfrm>
            <a:off x="11281835" y="6427073"/>
            <a:ext cx="865922" cy="320675"/>
          </a:xfrm>
          <a:prstGeom prst="rect">
            <a:avLst/>
          </a:prstGeom>
          <a:gradFill rotWithShape="1">
            <a:gsLst>
              <a:gs pos="0">
                <a:schemeClr val="accent5">
                  <a:tint val="100000"/>
                  <a:shade val="100000"/>
                  <a:satMod val="130000"/>
                </a:schemeClr>
              </a:gs>
              <a:gs pos="100000">
                <a:schemeClr val="accent5">
                  <a:tint val="50000"/>
                  <a:shade val="100000"/>
                  <a:satMod val="350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lang="en-US" sz="1600" b="1" i="1" u="none" strike="noStrike" cap="none">
                <a:solidFill>
                  <a:srgbClr val="002060"/>
                </a:solidFill>
                <a:latin typeface="+mn-lt"/>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400" b="0" i="0" u="none" strike="noStrike" cap="none">
                <a:solidFill>
                  <a:srgbClr val="888888"/>
                </a:solidFill>
                <a:latin typeface="+mn-lt"/>
                <a:ea typeface="+mn-ea"/>
                <a:cs typeface="+mn-cs"/>
                <a:sym typeface="Arial"/>
              </a:defRPr>
            </a:lvl2pPr>
            <a:lvl3pPr marL="0" marR="0" lvl="2" indent="0" algn="r" rtl="0">
              <a:lnSpc>
                <a:spcPct val="100000"/>
              </a:lnSpc>
              <a:spcBef>
                <a:spcPts val="0"/>
              </a:spcBef>
              <a:spcAft>
                <a:spcPts val="0"/>
              </a:spcAft>
              <a:buClr>
                <a:srgbClr val="000000"/>
              </a:buClr>
              <a:buFont typeface="Arial"/>
              <a:buNone/>
              <a:defRPr sz="1400" b="0" i="0" u="none" strike="noStrike" cap="none">
                <a:solidFill>
                  <a:srgbClr val="888888"/>
                </a:solidFill>
                <a:latin typeface="+mn-lt"/>
                <a:ea typeface="+mn-ea"/>
                <a:cs typeface="+mn-cs"/>
                <a:sym typeface="Arial"/>
              </a:defRPr>
            </a:lvl3pPr>
            <a:lvl4pPr marL="0" marR="0" lvl="3" indent="0" algn="r" rtl="0">
              <a:lnSpc>
                <a:spcPct val="100000"/>
              </a:lnSpc>
              <a:spcBef>
                <a:spcPts val="0"/>
              </a:spcBef>
              <a:spcAft>
                <a:spcPts val="0"/>
              </a:spcAft>
              <a:buClr>
                <a:srgbClr val="000000"/>
              </a:buClr>
              <a:buFont typeface="Arial"/>
              <a:buNone/>
              <a:defRPr sz="1400" b="0" i="0" u="none" strike="noStrike" cap="none">
                <a:solidFill>
                  <a:srgbClr val="888888"/>
                </a:solidFill>
                <a:latin typeface="+mn-lt"/>
                <a:ea typeface="+mn-ea"/>
                <a:cs typeface="+mn-cs"/>
                <a:sym typeface="Arial"/>
              </a:defRPr>
            </a:lvl4pPr>
            <a:lvl5pPr marL="0" marR="0" lvl="4" indent="0" algn="r" rtl="0">
              <a:lnSpc>
                <a:spcPct val="100000"/>
              </a:lnSpc>
              <a:spcBef>
                <a:spcPts val="0"/>
              </a:spcBef>
              <a:spcAft>
                <a:spcPts val="0"/>
              </a:spcAft>
              <a:buClr>
                <a:srgbClr val="000000"/>
              </a:buClr>
              <a:buFont typeface="Arial"/>
              <a:buNone/>
              <a:defRPr sz="1400" b="0" i="0" u="none" strike="noStrike" cap="none">
                <a:solidFill>
                  <a:srgbClr val="888888"/>
                </a:solidFill>
                <a:latin typeface="+mn-lt"/>
                <a:ea typeface="+mn-ea"/>
                <a:cs typeface="+mn-cs"/>
                <a:sym typeface="Arial"/>
              </a:defRPr>
            </a:lvl5pPr>
            <a:lvl6pPr marL="0" marR="0" lvl="5" indent="0" algn="r" rtl="0">
              <a:lnSpc>
                <a:spcPct val="100000"/>
              </a:lnSpc>
              <a:spcBef>
                <a:spcPts val="0"/>
              </a:spcBef>
              <a:spcAft>
                <a:spcPts val="0"/>
              </a:spcAft>
              <a:buClr>
                <a:srgbClr val="000000"/>
              </a:buClr>
              <a:buFont typeface="Arial"/>
              <a:buNone/>
              <a:defRPr sz="1400" b="0" i="0" u="none" strike="noStrike" cap="none">
                <a:solidFill>
                  <a:srgbClr val="888888"/>
                </a:solidFill>
                <a:latin typeface="+mn-lt"/>
                <a:ea typeface="+mn-ea"/>
                <a:cs typeface="+mn-cs"/>
                <a:sym typeface="Arial"/>
              </a:defRPr>
            </a:lvl6pPr>
            <a:lvl7pPr marL="0" marR="0" lvl="6" indent="0" algn="r" rtl="0">
              <a:lnSpc>
                <a:spcPct val="100000"/>
              </a:lnSpc>
              <a:spcBef>
                <a:spcPts val="0"/>
              </a:spcBef>
              <a:spcAft>
                <a:spcPts val="0"/>
              </a:spcAft>
              <a:buClr>
                <a:srgbClr val="000000"/>
              </a:buClr>
              <a:buFont typeface="Arial"/>
              <a:buNone/>
              <a:defRPr sz="1400" b="0" i="0" u="none" strike="noStrike" cap="none">
                <a:solidFill>
                  <a:srgbClr val="888888"/>
                </a:solidFill>
                <a:latin typeface="+mn-lt"/>
                <a:ea typeface="+mn-ea"/>
                <a:cs typeface="+mn-cs"/>
                <a:sym typeface="Arial"/>
              </a:defRPr>
            </a:lvl7pPr>
            <a:lvl8pPr marL="0" marR="0" lvl="7" indent="0" algn="r" rtl="0">
              <a:lnSpc>
                <a:spcPct val="100000"/>
              </a:lnSpc>
              <a:spcBef>
                <a:spcPts val="0"/>
              </a:spcBef>
              <a:spcAft>
                <a:spcPts val="0"/>
              </a:spcAft>
              <a:buClr>
                <a:srgbClr val="000000"/>
              </a:buClr>
              <a:buFont typeface="Arial"/>
              <a:buNone/>
              <a:defRPr sz="1400" b="0" i="0" u="none" strike="noStrike" cap="none">
                <a:solidFill>
                  <a:srgbClr val="888888"/>
                </a:solidFill>
                <a:latin typeface="+mn-lt"/>
                <a:ea typeface="+mn-ea"/>
                <a:cs typeface="+mn-cs"/>
                <a:sym typeface="Arial"/>
              </a:defRPr>
            </a:lvl8pPr>
            <a:lvl9pPr marL="0" marR="0" lvl="8" indent="0" algn="r" rtl="0">
              <a:lnSpc>
                <a:spcPct val="100000"/>
              </a:lnSpc>
              <a:spcBef>
                <a:spcPts val="0"/>
              </a:spcBef>
              <a:spcAft>
                <a:spcPts val="0"/>
              </a:spcAft>
              <a:buClr>
                <a:srgbClr val="000000"/>
              </a:buClr>
              <a:buFont typeface="Arial"/>
              <a:buNone/>
              <a:defRPr sz="1400" b="0" i="0" u="none" strike="noStrike" cap="none">
                <a:solidFill>
                  <a:srgbClr val="888888"/>
                </a:solidFill>
                <a:latin typeface="+mn-lt"/>
                <a:ea typeface="+mn-ea"/>
                <a:cs typeface="+mn-cs"/>
                <a:sym typeface="Arial"/>
              </a:defRPr>
            </a:lvl9pPr>
          </a:lstStyle>
          <a:p>
            <a:fld id="{7F6E5B91-39A6-477F-B91F-E165547DB13A}" type="slidenum">
              <a:rPr lang="en-US" altLang="en-US" smtClean="0"/>
              <a:pPr/>
              <a:t>‹#›</a:t>
            </a:fld>
            <a:endParaRPr lang="en-US" altLang="en-US"/>
          </a:p>
        </p:txBody>
      </p:sp>
    </p:spTree>
    <p:extLst>
      <p:ext uri="{BB962C8B-B14F-4D97-AF65-F5344CB8AC3E}">
        <p14:creationId xmlns:p14="http://schemas.microsoft.com/office/powerpoint/2010/main" val="2359499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23"/>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Internet Programming I</a:t>
            </a:r>
            <a:endParaRPr/>
          </a:p>
        </p:txBody>
      </p:sp>
      <p:sp>
        <p:nvSpPr>
          <p:cNvPr id="19" name="Google Shape;19;p23"/>
          <p:cNvSpPr txBox="1">
            <a:spLocks noGrp="1"/>
          </p:cNvSpPr>
          <p:nvPr>
            <p:ph type="ftr" idx="11"/>
          </p:nvPr>
        </p:nvSpPr>
        <p:spPr>
          <a:xfrm>
            <a:off x="4250635" y="6325159"/>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Chapter 3 - CSS</a:t>
            </a:r>
            <a:endParaRPr/>
          </a:p>
        </p:txBody>
      </p:sp>
      <p:sp>
        <p:nvSpPr>
          <p:cNvPr id="20" name="Google Shape;20;p23"/>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771289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36"/>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36"/>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Internet Programming I</a:t>
            </a:r>
            <a:endParaRPr/>
          </a:p>
        </p:txBody>
      </p:sp>
      <p:sp>
        <p:nvSpPr>
          <p:cNvPr id="25" name="Google Shape;25;p36"/>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Chapter 3 - CSS</a:t>
            </a:r>
            <a:endParaRPr/>
          </a:p>
        </p:txBody>
      </p:sp>
      <p:sp>
        <p:nvSpPr>
          <p:cNvPr id="26" name="Google Shape;26;p36"/>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575972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37"/>
          <p:cNvSpPr txBox="1">
            <a:spLocks noGrp="1"/>
          </p:cNvSpPr>
          <p:nvPr>
            <p:ph type="title"/>
          </p:nvPr>
        </p:nvSpPr>
        <p:spPr>
          <a:xfrm>
            <a:off x="831851" y="1709742"/>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7"/>
          <p:cNvSpPr txBox="1">
            <a:spLocks noGrp="1"/>
          </p:cNvSpPr>
          <p:nvPr>
            <p:ph type="body" idx="1"/>
          </p:nvPr>
        </p:nvSpPr>
        <p:spPr>
          <a:xfrm>
            <a:off x="831851" y="4589467"/>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37"/>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Internet Programming I</a:t>
            </a:r>
            <a:endParaRPr/>
          </a:p>
        </p:txBody>
      </p:sp>
      <p:sp>
        <p:nvSpPr>
          <p:cNvPr id="31" name="Google Shape;31;p37"/>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Chapter 3 - CSS</a:t>
            </a:r>
            <a:endParaRPr/>
          </a:p>
        </p:txBody>
      </p:sp>
      <p:sp>
        <p:nvSpPr>
          <p:cNvPr id="32" name="Google Shape;32;p37"/>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57927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38"/>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3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38"/>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Internet Programming I</a:t>
            </a:r>
            <a:endParaRPr/>
          </a:p>
        </p:txBody>
      </p:sp>
      <p:sp>
        <p:nvSpPr>
          <p:cNvPr id="38" name="Google Shape;38;p38"/>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Chapter 3 - CSS</a:t>
            </a:r>
            <a:endParaRPr/>
          </a:p>
        </p:txBody>
      </p:sp>
      <p:sp>
        <p:nvSpPr>
          <p:cNvPr id="39" name="Google Shape;39;p38"/>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39937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jp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 name="Google Shape;24;p36">
            <a:extLst>
              <a:ext uri="{FF2B5EF4-FFF2-40B4-BE49-F238E27FC236}">
                <a16:creationId xmlns:a16="http://schemas.microsoft.com/office/drawing/2014/main" id="{3A734DC9-5DBF-429E-ACE3-D81AAAF1307A}"/>
              </a:ext>
            </a:extLst>
          </p:cNvPr>
          <p:cNvSpPr txBox="1">
            <a:spLocks noGrp="1"/>
          </p:cNvSpPr>
          <p:nvPr>
            <p:ph type="dt" idx="2"/>
          </p:nvPr>
        </p:nvSpPr>
        <p:spPr>
          <a:xfrm>
            <a:off x="189271" y="6429893"/>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600" b="1" i="1">
                <a:solidFill>
                  <a:srgbClr val="002060"/>
                </a:solidFill>
                <a:latin typeface="+mn-l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Internet Programming I</a:t>
            </a:r>
            <a:endParaRPr lang="en-US" dirty="0"/>
          </a:p>
        </p:txBody>
      </p:sp>
      <p:sp>
        <p:nvSpPr>
          <p:cNvPr id="8" name="Google Shape;25;p36">
            <a:extLst>
              <a:ext uri="{FF2B5EF4-FFF2-40B4-BE49-F238E27FC236}">
                <a16:creationId xmlns:a16="http://schemas.microsoft.com/office/drawing/2014/main" id="{C08D95B4-9E8A-4930-BD9C-3DE6F18526C0}"/>
              </a:ext>
            </a:extLst>
          </p:cNvPr>
          <p:cNvSpPr txBox="1">
            <a:spLocks noGrp="1"/>
          </p:cNvSpPr>
          <p:nvPr>
            <p:ph type="ftr" idx="3"/>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lang="en-US" sz="1600" b="1" i="1" u="none" strike="noStrike" cap="none" dirty="0">
                <a:solidFill>
                  <a:srgbClr val="002060"/>
                </a:solidFill>
                <a:latin typeface="+mn-lt"/>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Chapter 4 - JavaScript</a:t>
            </a:r>
            <a:endParaRPr lang="en-US" dirty="0"/>
          </a:p>
        </p:txBody>
      </p:sp>
      <p:sp>
        <p:nvSpPr>
          <p:cNvPr id="15" name="Rectangle 9">
            <a:extLst>
              <a:ext uri="{FF2B5EF4-FFF2-40B4-BE49-F238E27FC236}">
                <a16:creationId xmlns:a16="http://schemas.microsoft.com/office/drawing/2014/main" id="{7014ACA4-BAA1-40E9-BEE8-EB45F9DD0FB3}"/>
              </a:ext>
            </a:extLst>
          </p:cNvPr>
          <p:cNvSpPr>
            <a:spLocks noGrp="1" noChangeArrowheads="1"/>
          </p:cNvSpPr>
          <p:nvPr>
            <p:ph type="sldNum" sz="quarter" idx="4"/>
          </p:nvPr>
        </p:nvSpPr>
        <p:spPr>
          <a:xfrm>
            <a:off x="11267087" y="6412325"/>
            <a:ext cx="865922" cy="320675"/>
          </a:xfrm>
          <a:prstGeom prst="rect">
            <a:avLst/>
          </a:prstGeom>
          <a:ln/>
        </p:spPr>
        <p:style>
          <a:lnRef idx="1">
            <a:schemeClr val="accent5"/>
          </a:lnRef>
          <a:fillRef idx="3">
            <a:schemeClr val="accent5"/>
          </a:fillRef>
          <a:effectRef idx="2">
            <a:schemeClr val="accent5"/>
          </a:effectRef>
          <a:fontRef idx="minor">
            <a:schemeClr val="lt1"/>
          </a:fontRef>
        </p:style>
        <p:txBody>
          <a:bodyPr/>
          <a:lstStyle>
            <a:lvl1pPr algn="ctr">
              <a:defRPr sz="1600">
                <a:solidFill>
                  <a:srgbClr val="002060"/>
                </a:solidFill>
              </a:defRPr>
            </a:lvl1pPr>
          </a:lstStyle>
          <a:p>
            <a:fld id="{7F6E5B91-39A6-477F-B91F-E165547DB13A}" type="slidenum">
              <a:rPr lang="en-US" altLang="en-US" smtClean="0"/>
              <a:pPr/>
              <a:t>‹#›</a:t>
            </a:fld>
            <a:endParaRPr lang="en-US" altLang="en-US"/>
          </a:p>
        </p:txBody>
      </p:sp>
    </p:spTree>
    <p:extLst>
      <p:ext uri="{BB962C8B-B14F-4D97-AF65-F5344CB8AC3E}">
        <p14:creationId xmlns:p14="http://schemas.microsoft.com/office/powerpoint/2010/main" val="3226106156"/>
      </p:ext>
    </p:extLst>
  </p:cSld>
  <p:clrMap bg1="lt1" tx1="dk1" bg2="dk2" tx2="lt2" accent1="accent1" accent2="accent2" accent3="accent3" accent4="accent4" accent5="accent5" accent6="accent6" hlink="hlink" folHlink="folHlink"/>
  <p:sldLayoutIdLst>
    <p:sldLayoutId id="2147483745" r:id="rId1"/>
    <p:sldLayoutId id="2147483751" r:id="rId2"/>
    <p:sldLayoutId id="2147483752" r:id="rId3"/>
    <p:sldLayoutId id="2147483753" r:id="rId4"/>
    <p:sldLayoutId id="2147483754" r:id="rId5"/>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Internet Programming I</a:t>
            </a:r>
            <a:endParaRPr/>
          </a:p>
        </p:txBody>
      </p:sp>
      <p:sp>
        <p:nvSpPr>
          <p:cNvPr id="13" name="Google Shape;13;p22"/>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Chapter 3 - CSS</a:t>
            </a:r>
            <a:endParaRPr/>
          </a:p>
        </p:txBody>
      </p:sp>
      <p:sp>
        <p:nvSpPr>
          <p:cNvPr id="14" name="Google Shape;14;p22"/>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52903953"/>
      </p:ext>
    </p:extLst>
  </p:cSld>
  <p:clrMap bg1="lt1" tx1="dk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electronics-tutorials.ws/boolean/bool_6.html"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electronics-tutorials.ws/boolean/bool_6.html"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0.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9CC2E5"/>
            </a:gs>
            <a:gs pos="38000">
              <a:srgbClr val="9CC2E5"/>
            </a:gs>
            <a:gs pos="80000">
              <a:srgbClr val="CCE0F2">
                <a:alpha val="33725"/>
              </a:srgbClr>
            </a:gs>
            <a:gs pos="100000">
              <a:srgbClr val="CCE0F2">
                <a:alpha val="33725"/>
              </a:srgbClr>
            </a:gs>
          </a:gsLst>
          <a:lin ang="5400000" scaled="0"/>
        </a:gradFill>
        <a:effectLst/>
      </p:bgPr>
    </p:bg>
    <p:spTree>
      <p:nvGrpSpPr>
        <p:cNvPr id="1" name="Shape 163"/>
        <p:cNvGrpSpPr/>
        <p:nvPr/>
      </p:nvGrpSpPr>
      <p:grpSpPr>
        <a:xfrm>
          <a:off x="0" y="0"/>
          <a:ext cx="0" cy="0"/>
          <a:chOff x="0" y="0"/>
          <a:chExt cx="0" cy="0"/>
        </a:xfrm>
      </p:grpSpPr>
      <p:sp>
        <p:nvSpPr>
          <p:cNvPr id="164" name="Google Shape;164;p1"/>
          <p:cNvSpPr txBox="1"/>
          <p:nvPr/>
        </p:nvSpPr>
        <p:spPr>
          <a:xfrm>
            <a:off x="-1534472" y="1786025"/>
            <a:ext cx="184666" cy="36929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65" name="Google Shape;165;p1"/>
          <p:cNvSpPr txBox="1">
            <a:spLocks noGrp="1"/>
          </p:cNvSpPr>
          <p:nvPr>
            <p:ph type="ctrTitle"/>
          </p:nvPr>
        </p:nvSpPr>
        <p:spPr>
          <a:xfrm>
            <a:off x="3150943" y="1048453"/>
            <a:ext cx="6400721" cy="922217"/>
          </a:xfrm>
          <a:prstGeom prst="rect">
            <a:avLst/>
          </a:prstGeom>
          <a:noFill/>
          <a:ln>
            <a:noFill/>
          </a:ln>
        </p:spPr>
        <p:txBody>
          <a:bodyPr spcFirstLastPara="1" wrap="square" lIns="91425" tIns="45700" rIns="91425" bIns="45700" anchor="b" anchorCtr="0">
            <a:noAutofit/>
          </a:bodyPr>
          <a:lstStyle/>
          <a:p>
            <a:pPr>
              <a:buClr>
                <a:srgbClr val="002060"/>
              </a:buClr>
              <a:buSzPts val="4800"/>
            </a:pPr>
            <a:r>
              <a:rPr lang="en-US" sz="4800" b="1" dirty="0">
                <a:solidFill>
                  <a:srgbClr val="002060"/>
                </a:solidFill>
              </a:rPr>
              <a:t>Internet Programming I</a:t>
            </a:r>
            <a:endParaRPr sz="4800" b="1" dirty="0">
              <a:solidFill>
                <a:srgbClr val="7030A0"/>
              </a:solidFill>
            </a:endParaRPr>
          </a:p>
        </p:txBody>
      </p:sp>
      <p:sp>
        <p:nvSpPr>
          <p:cNvPr id="166" name="Google Shape;166;p1"/>
          <p:cNvSpPr txBox="1"/>
          <p:nvPr/>
        </p:nvSpPr>
        <p:spPr>
          <a:xfrm>
            <a:off x="2448582" y="2155316"/>
            <a:ext cx="9009128" cy="1692731"/>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50000"/>
              </a:lnSpc>
              <a:spcBef>
                <a:spcPts val="0"/>
              </a:spcBef>
              <a:spcAft>
                <a:spcPts val="0"/>
              </a:spcAft>
              <a:buClr>
                <a:srgbClr val="000000"/>
              </a:buClr>
              <a:buSzPts val="4000"/>
              <a:buFont typeface="Arial"/>
              <a:buNone/>
              <a:tabLst/>
              <a:defRPr/>
            </a:pPr>
            <a:r>
              <a:rPr kumimoji="0" lang="en-US" sz="4400" b="1" i="0" u="none" strike="noStrike" kern="0" cap="none" spc="0" normalizeH="0" baseline="0" noProof="0" dirty="0">
                <a:ln>
                  <a:noFill/>
                </a:ln>
                <a:solidFill>
                  <a:srgbClr val="000000"/>
                </a:solidFill>
                <a:effectLst/>
                <a:uLnTx/>
                <a:uFillTx/>
                <a:latin typeface="Calibri"/>
                <a:ea typeface="Calibri"/>
                <a:cs typeface="Calibri"/>
                <a:sym typeface="Calibri"/>
              </a:rPr>
              <a:t>Chapter 4</a:t>
            </a:r>
          </a:p>
          <a:p>
            <a:pPr marL="0" marR="0" lvl="0" indent="0" algn="ctr" defTabSz="914400" rtl="0" eaLnBrk="1" fontAlgn="auto" latinLnBrk="0" hangingPunct="1">
              <a:lnSpc>
                <a:spcPct val="90000"/>
              </a:lnSpc>
              <a:spcBef>
                <a:spcPts val="0"/>
              </a:spcBef>
              <a:spcAft>
                <a:spcPts val="0"/>
              </a:spcAft>
              <a:buClr>
                <a:srgbClr val="000000"/>
              </a:buClr>
              <a:buSzPts val="4000"/>
              <a:buFont typeface="Arial"/>
              <a:buNone/>
              <a:tabLst/>
              <a:defRPr/>
            </a:pPr>
            <a:r>
              <a:rPr kumimoji="0" lang="en-US" sz="4400" b="1" i="0" u="none" strike="noStrike" kern="0" cap="none" spc="0" normalizeH="0" baseline="0" noProof="0" dirty="0">
                <a:ln>
                  <a:noFill/>
                </a:ln>
                <a:solidFill>
                  <a:srgbClr val="000000"/>
                </a:solidFill>
                <a:effectLst/>
                <a:uLnTx/>
                <a:uFillTx/>
                <a:latin typeface="Calibri"/>
                <a:ea typeface="Calibri"/>
                <a:cs typeface="Calibri"/>
                <a:sym typeface="Calibri"/>
              </a:rPr>
              <a:t>JavaScript: </a:t>
            </a:r>
            <a:r>
              <a:rPr lang="en-US" sz="4400" b="1" dirty="0">
                <a:latin typeface="Calibri"/>
                <a:ea typeface="Calibri"/>
                <a:cs typeface="Calibri"/>
                <a:sym typeface="Calibri"/>
              </a:rPr>
              <a:t>Frameworks</a:t>
            </a:r>
            <a:endParaRPr kumimoji="0" lang="en-US" sz="4400" b="1"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67" name="Google Shape;167;p1"/>
          <p:cNvSpPr txBox="1"/>
          <p:nvPr/>
        </p:nvSpPr>
        <p:spPr>
          <a:xfrm>
            <a:off x="6096000" y="4611808"/>
            <a:ext cx="5754521" cy="2123618"/>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0070C0"/>
                </a:solidFill>
                <a:effectLst/>
                <a:uLnTx/>
                <a:uFillTx/>
                <a:latin typeface="Calibri"/>
                <a:ea typeface="Calibri"/>
                <a:cs typeface="Calibri"/>
                <a:sym typeface="Calibri"/>
              </a:rPr>
              <a:t>Group:1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rgbClr val="0070C0"/>
                </a:solidFill>
                <a:latin typeface="Calibri"/>
                <a:ea typeface="Calibri"/>
                <a:cs typeface="Calibri"/>
                <a:sym typeface="Calibri"/>
              </a:rPr>
              <a:t>3</a:t>
            </a:r>
            <a:r>
              <a:rPr lang="en-US" sz="2800" baseline="30000" dirty="0">
                <a:solidFill>
                  <a:srgbClr val="0070C0"/>
                </a:solidFill>
                <a:latin typeface="Calibri"/>
                <a:ea typeface="Calibri"/>
                <a:cs typeface="Calibri"/>
                <a:sym typeface="Calibri"/>
              </a:rPr>
              <a:t>rd</a:t>
            </a:r>
            <a:r>
              <a:rPr lang="en-US" sz="2800" dirty="0">
                <a:solidFill>
                  <a:srgbClr val="0070C0"/>
                </a:solidFill>
                <a:latin typeface="Calibri"/>
                <a:ea typeface="Calibri"/>
                <a:cs typeface="Calibri"/>
                <a:sym typeface="Calibri"/>
              </a:rPr>
              <a:t> Year Sec B Students</a:t>
            </a:r>
            <a:r>
              <a:rPr kumimoji="0" lang="en-US" sz="2800" b="0" i="0" u="none" strike="noStrike" kern="0" cap="none" spc="0" normalizeH="0" baseline="0" noProof="0" dirty="0">
                <a:ln>
                  <a:noFill/>
                </a:ln>
                <a:solidFill>
                  <a:srgbClr val="0070C0"/>
                </a:solidFill>
                <a:effectLst/>
                <a:uLnTx/>
                <a:uFillTx/>
                <a:latin typeface="Calibri"/>
                <a:ea typeface="Calibri"/>
                <a:cs typeface="Calibri"/>
                <a:sym typeface="Calibri"/>
              </a:rPr>
              <a:t>,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0070C0"/>
                </a:solidFill>
                <a:effectLst/>
                <a:uLnTx/>
                <a:uFillTx/>
                <a:latin typeface="Calibri"/>
                <a:ea typeface="Calibri"/>
                <a:cs typeface="Calibri"/>
                <a:sym typeface="Calibri"/>
              </a:rPr>
              <a:t>Dept. of Software Eng.</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rgbClr val="0070C0"/>
              </a:solidFill>
              <a:effectLst/>
              <a:uLnTx/>
              <a:uFillTx/>
              <a:latin typeface="Calibri"/>
              <a:ea typeface="Calibri"/>
              <a:cs typeface="Calibri"/>
              <a:sym typeface="Calibri"/>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rgbClr val="0070C0"/>
                </a:solidFill>
                <a:latin typeface="Calibri"/>
                <a:ea typeface="Calibri"/>
                <a:cs typeface="Calibri"/>
                <a:sym typeface="Calibri"/>
              </a:rPr>
              <a:t>Feb</a:t>
            </a:r>
            <a:r>
              <a:rPr kumimoji="0" lang="en-US" sz="2800" b="0" i="0" u="none" strike="noStrike" kern="0" cap="none" spc="0" normalizeH="0" baseline="0" noProof="0" dirty="0">
                <a:ln>
                  <a:noFill/>
                </a:ln>
                <a:solidFill>
                  <a:srgbClr val="0070C0"/>
                </a:solidFill>
                <a:effectLst/>
                <a:uLnTx/>
                <a:uFillTx/>
                <a:latin typeface="Calibri"/>
                <a:ea typeface="Calibri"/>
                <a:cs typeface="Calibri"/>
                <a:sym typeface="Calibri"/>
              </a:rPr>
              <a:t> 2022, AASTU</a:t>
            </a:r>
            <a:endParaRPr kumimoji="0" sz="2800" b="0" i="0" u="none" strike="noStrike" kern="0" cap="none" spc="0" normalizeH="0" baseline="0" noProof="0" dirty="0">
              <a:ln>
                <a:noFill/>
              </a:ln>
              <a:solidFill>
                <a:srgbClr val="0070C0"/>
              </a:solidFill>
              <a:effectLst/>
              <a:uLnTx/>
              <a:uFillTx/>
              <a:latin typeface="Calibri"/>
              <a:ea typeface="Calibri"/>
              <a:cs typeface="Calibri"/>
              <a:sym typeface="Calibri"/>
            </a:endParaRPr>
          </a:p>
        </p:txBody>
      </p:sp>
      <p:pic>
        <p:nvPicPr>
          <p:cNvPr id="168" name="Google Shape;168;p1"/>
          <p:cNvPicPr preferRelativeResize="0"/>
          <p:nvPr/>
        </p:nvPicPr>
        <p:blipFill rotWithShape="1">
          <a:blip r:embed="rId3">
            <a:alphaModFix/>
          </a:blip>
          <a:srcRect/>
          <a:stretch/>
        </p:blipFill>
        <p:spPr>
          <a:xfrm>
            <a:off x="0" y="3804283"/>
            <a:ext cx="2332383" cy="2931143"/>
          </a:xfrm>
          <a:prstGeom prst="rect">
            <a:avLst/>
          </a:prstGeom>
          <a:noFill/>
          <a:ln>
            <a:noFill/>
          </a:ln>
        </p:spPr>
      </p:pic>
      <p:sp>
        <p:nvSpPr>
          <p:cNvPr id="2" name="Date Placeholder 1">
            <a:extLst>
              <a:ext uri="{FF2B5EF4-FFF2-40B4-BE49-F238E27FC236}">
                <a16:creationId xmlns:a16="http://schemas.microsoft.com/office/drawing/2014/main" id="{E98981CB-A760-49D9-B551-09DDA05EA4DD}"/>
              </a:ext>
            </a:extLst>
          </p:cNvPr>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900" b="0" i="0" u="none" strike="noStrike" kern="0" cap="none" spc="0" normalizeH="0" baseline="0" noProof="0">
                <a:ln>
                  <a:noFill/>
                </a:ln>
                <a:solidFill>
                  <a:srgbClr val="888888"/>
                </a:solidFill>
                <a:effectLst/>
                <a:uLnTx/>
                <a:uFillTx/>
                <a:latin typeface="Calibri"/>
                <a:cs typeface="Calibri"/>
                <a:sym typeface="Calibri"/>
              </a:rPr>
              <a:t>Internet Programming I</a:t>
            </a:r>
          </a:p>
        </p:txBody>
      </p:sp>
    </p:spTree>
    <p:extLst>
      <p:ext uri="{BB962C8B-B14F-4D97-AF65-F5344CB8AC3E}">
        <p14:creationId xmlns:p14="http://schemas.microsoft.com/office/powerpoint/2010/main" val="3787507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xfrm>
            <a:off x="145773" y="154547"/>
            <a:ext cx="10721009" cy="621743"/>
          </a:xfrm>
          <a:noFill/>
          <a:ln/>
        </p:spPr>
        <p:txBody>
          <a:bodyPr>
            <a:noAutofit/>
          </a:bodyPr>
          <a:lstStyle/>
          <a:p>
            <a:r>
              <a:rPr lang="en-US" altLang="en-US" sz="3600" b="1" dirty="0">
                <a:solidFill>
                  <a:srgbClr val="2504EC"/>
                </a:solidFill>
              </a:rPr>
              <a:t>5.1.  Pillars of Angular</a:t>
            </a:r>
            <a:endParaRPr lang="en-US" sz="3600" b="1" dirty="0">
              <a:solidFill>
                <a:srgbClr val="2504EC"/>
              </a:solidFill>
            </a:endParaRPr>
          </a:p>
        </p:txBody>
      </p:sp>
      <p:sp>
        <p:nvSpPr>
          <p:cNvPr id="236550" name="Rectangle 6"/>
          <p:cNvSpPr>
            <a:spLocks noGrp="1" noChangeArrowheads="1"/>
          </p:cNvSpPr>
          <p:nvPr>
            <p:ph type="body" idx="1"/>
          </p:nvPr>
        </p:nvSpPr>
        <p:spPr>
          <a:xfrm>
            <a:off x="119269" y="906405"/>
            <a:ext cx="11888304" cy="5404371"/>
          </a:xfrm>
          <a:noFill/>
          <a:ln/>
        </p:spPr>
        <p:txBody>
          <a:bodyPr>
            <a:noAutofit/>
          </a:bodyPr>
          <a:lstStyle/>
          <a:p>
            <a:pPr marL="401638" lvl="2" indent="-346075" algn="just">
              <a:lnSpc>
                <a:spcPct val="100000"/>
              </a:lnSpc>
              <a:spcBef>
                <a:spcPts val="600"/>
              </a:spcBef>
              <a:buFont typeface="Wingdings" panose="05000000000000000000" pitchFamily="2" charset="2"/>
              <a:buChar char="§"/>
            </a:pPr>
            <a:r>
              <a:rPr lang="en-IN" sz="2600" b="1" dirty="0">
                <a:solidFill>
                  <a:srgbClr val="0070C0"/>
                </a:solidFill>
              </a:rPr>
              <a:t>Two way binding Data</a:t>
            </a:r>
            <a:r>
              <a:rPr lang="en-IN" sz="2600" b="1" dirty="0"/>
              <a:t>:</a:t>
            </a:r>
          </a:p>
          <a:p>
            <a:pPr marL="858838" lvl="3" indent="-346075" algn="just">
              <a:lnSpc>
                <a:spcPct val="100000"/>
              </a:lnSpc>
              <a:spcBef>
                <a:spcPts val="600"/>
              </a:spcBef>
              <a:buFont typeface="Wingdings" panose="05000000000000000000" pitchFamily="2" charset="2"/>
              <a:buChar char="Ø"/>
            </a:pPr>
            <a:r>
              <a:rPr lang="en-US" sz="2450" dirty="0"/>
              <a:t>It is the synchronization between the model and the view. ng-bind and ng-model directives provide the functionality of data-binding.</a:t>
            </a:r>
            <a:endParaRPr lang="en-IN" sz="2450" dirty="0"/>
          </a:p>
          <a:p>
            <a:pPr marL="401638" lvl="2" indent="-346075" algn="just">
              <a:lnSpc>
                <a:spcPct val="100000"/>
              </a:lnSpc>
              <a:spcBef>
                <a:spcPts val="600"/>
              </a:spcBef>
              <a:buFont typeface="Wingdings" panose="05000000000000000000" pitchFamily="2" charset="2"/>
              <a:buChar char="§"/>
            </a:pPr>
            <a:r>
              <a:rPr lang="en-IN" sz="2600" b="1" dirty="0">
                <a:solidFill>
                  <a:srgbClr val="0070C0"/>
                </a:solidFill>
              </a:rPr>
              <a:t>Dependency</a:t>
            </a:r>
            <a:r>
              <a:rPr lang="en-IN" sz="2600" dirty="0">
                <a:solidFill>
                  <a:srgbClr val="0070C0"/>
                </a:solidFill>
              </a:rPr>
              <a:t> </a:t>
            </a:r>
            <a:r>
              <a:rPr lang="en-IN" sz="2600" b="1" dirty="0">
                <a:solidFill>
                  <a:srgbClr val="0070C0"/>
                </a:solidFill>
              </a:rPr>
              <a:t>Injection</a:t>
            </a:r>
            <a:r>
              <a:rPr lang="en-IN" sz="2600" dirty="0"/>
              <a:t>:</a:t>
            </a:r>
          </a:p>
          <a:p>
            <a:pPr marL="855663" lvl="3" algn="just">
              <a:lnSpc>
                <a:spcPct val="100000"/>
              </a:lnSpc>
              <a:spcBef>
                <a:spcPts val="600"/>
              </a:spcBef>
              <a:buFont typeface="Wingdings" panose="05000000000000000000" pitchFamily="2" charset="2"/>
              <a:buChar char="Ø"/>
            </a:pPr>
            <a:r>
              <a:rPr lang="en-IN" sz="2450" dirty="0"/>
              <a:t>Is technique in which an object receives other objects it depends on. Instead of attaching dependency to object Angular it injectors to dependency stored in central location. So you can reuse code and mock dependency when riding unit tests.</a:t>
            </a:r>
            <a:endParaRPr lang="en-IN" sz="2600" dirty="0"/>
          </a:p>
          <a:p>
            <a:pPr marL="401638" lvl="2" indent="-346075" algn="just">
              <a:lnSpc>
                <a:spcPct val="100000"/>
              </a:lnSpc>
              <a:spcBef>
                <a:spcPts val="600"/>
              </a:spcBef>
              <a:buFont typeface="Wingdings" panose="05000000000000000000" pitchFamily="2" charset="2"/>
              <a:buChar char="§"/>
            </a:pPr>
            <a:r>
              <a:rPr lang="en-IN" sz="2600" b="1" dirty="0">
                <a:solidFill>
                  <a:srgbClr val="0070C0"/>
                </a:solidFill>
              </a:rPr>
              <a:t>Directives</a:t>
            </a:r>
          </a:p>
          <a:p>
            <a:pPr marL="858838" lvl="3" indent="-346075" algn="just">
              <a:lnSpc>
                <a:spcPct val="100000"/>
              </a:lnSpc>
              <a:spcBef>
                <a:spcPts val="600"/>
              </a:spcBef>
              <a:buFont typeface="Wingdings" panose="05000000000000000000" pitchFamily="2" charset="2"/>
              <a:buChar char="Ø"/>
            </a:pPr>
            <a:r>
              <a:rPr lang="en-US" sz="2450" dirty="0"/>
              <a:t>Directives are markers on DOM elements (such as elements, attributes, CSS, and more). It has a set of built-in directives which offers functionality to your applications. We can also create our own directives in Angular JS.</a:t>
            </a:r>
            <a:endParaRPr lang="en-IN" sz="2450" dirty="0"/>
          </a:p>
          <a:p>
            <a:pPr marL="55563" lvl="2" indent="0" algn="just">
              <a:lnSpc>
                <a:spcPct val="100000"/>
              </a:lnSpc>
              <a:spcBef>
                <a:spcPts val="600"/>
              </a:spcBef>
              <a:buNone/>
            </a:pPr>
            <a:endParaRPr lang="en-IN" sz="2450" dirty="0"/>
          </a:p>
          <a:p>
            <a:pPr marL="1316038" lvl="4" indent="-346075" algn="just">
              <a:lnSpc>
                <a:spcPct val="100000"/>
              </a:lnSpc>
              <a:spcBef>
                <a:spcPts val="600"/>
              </a:spcBef>
              <a:buFont typeface="Wingdings" panose="05000000000000000000" pitchFamily="2" charset="2"/>
              <a:buChar char="Ø"/>
            </a:pPr>
            <a:endParaRPr lang="en-IN" sz="2450" dirty="0"/>
          </a:p>
          <a:p>
            <a:pPr marL="692150" lvl="2" indent="-457200" algn="just">
              <a:lnSpc>
                <a:spcPct val="100000"/>
              </a:lnSpc>
              <a:spcBef>
                <a:spcPts val="600"/>
              </a:spcBef>
              <a:buFont typeface="Wingdings" panose="05000000000000000000" pitchFamily="2" charset="2"/>
              <a:buChar char="§"/>
            </a:pPr>
            <a:endParaRPr lang="en-US" altLang="en-US" sz="2600" dirty="0">
              <a:solidFill>
                <a:schemeClr val="tx1"/>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638FCED-8D56-42E4-914A-9264575887C4}"/>
              </a:ext>
            </a:extLst>
          </p:cNvPr>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Calibri"/>
                <a:cs typeface="Calibri"/>
                <a:sym typeface="Calibri"/>
              </a:rPr>
              <a:t>Internet Programming I</a:t>
            </a:r>
            <a:endParaRPr kumimoji="0" lang="en-US" sz="1800" b="1" i="1" u="none" strike="noStrike" kern="0" cap="none" spc="0" normalizeH="0" baseline="0" noProof="0" dirty="0">
              <a:ln>
                <a:noFill/>
              </a:ln>
              <a:solidFill>
                <a:srgbClr val="0070C0"/>
              </a:solidFill>
              <a:effectLst/>
              <a:uLnTx/>
              <a:uFillTx/>
              <a:latin typeface="Calibri"/>
              <a:cs typeface="Calibri"/>
              <a:sym typeface="Calibri"/>
            </a:endParaRPr>
          </a:p>
        </p:txBody>
      </p:sp>
      <p:sp>
        <p:nvSpPr>
          <p:cNvPr id="2" name="Footer Placeholder 1"/>
          <p:cNvSpPr>
            <a:spLocks noGrp="1"/>
          </p:cNvSpPr>
          <p:nvPr>
            <p:ph type="ftr" idx="11"/>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Arial"/>
                <a:cs typeface="Arial"/>
                <a:sym typeface="Arial"/>
              </a:rPr>
              <a:t>Chapter 4 - JavaScript</a:t>
            </a:r>
            <a:endParaRPr kumimoji="0" lang="en-US" sz="1800" b="1" i="1" u="none" strike="noStrike" kern="0" cap="none" spc="0" normalizeH="0" baseline="0" noProof="0" dirty="0">
              <a:ln>
                <a:noFill/>
              </a:ln>
              <a:solidFill>
                <a:srgbClr val="0070C0"/>
              </a:solidFill>
              <a:effectLst/>
              <a:uLnTx/>
              <a:uFillTx/>
              <a:latin typeface="Arial"/>
              <a:cs typeface="Arial"/>
              <a:sym typeface="Arial"/>
            </a:endParaRPr>
          </a:p>
        </p:txBody>
      </p:sp>
      <p:pic>
        <p:nvPicPr>
          <p:cNvPr id="8" name="Google Shape;178;p2">
            <a:extLst>
              <a:ext uri="{FF2B5EF4-FFF2-40B4-BE49-F238E27FC236}">
                <a16:creationId xmlns:a16="http://schemas.microsoft.com/office/drawing/2014/main" id="{1CBB82ED-2C02-489C-9040-8D962B175B4B}"/>
              </a:ext>
            </a:extLst>
          </p:cNvPr>
          <p:cNvPicPr preferRelativeResize="0"/>
          <p:nvPr/>
        </p:nvPicPr>
        <p:blipFill rotWithShape="1">
          <a:blip r:embed="rId3">
            <a:alphaModFix/>
          </a:blip>
          <a:srcRect/>
          <a:stretch/>
        </p:blipFill>
        <p:spPr>
          <a:xfrm>
            <a:off x="11353800" y="44906"/>
            <a:ext cx="587614" cy="685806"/>
          </a:xfrm>
          <a:prstGeom prst="rect">
            <a:avLst/>
          </a:prstGeom>
          <a:noFill/>
          <a:ln>
            <a:noFill/>
          </a:ln>
        </p:spPr>
      </p:pic>
    </p:spTree>
    <p:extLst>
      <p:ext uri="{BB962C8B-B14F-4D97-AF65-F5344CB8AC3E}">
        <p14:creationId xmlns:p14="http://schemas.microsoft.com/office/powerpoint/2010/main" val="3761004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xfrm>
            <a:off x="145773" y="154547"/>
            <a:ext cx="10721009" cy="621743"/>
          </a:xfrm>
          <a:noFill/>
          <a:ln/>
        </p:spPr>
        <p:txBody>
          <a:bodyPr>
            <a:noAutofit/>
          </a:bodyPr>
          <a:lstStyle/>
          <a:p>
            <a:r>
              <a:rPr lang="en-US" altLang="en-US" sz="3600" b="1" dirty="0">
                <a:solidFill>
                  <a:srgbClr val="2504EC"/>
                </a:solidFill>
              </a:rPr>
              <a:t>5.2.  Architecture of Angular</a:t>
            </a:r>
            <a:endParaRPr lang="en-US" sz="3600" b="1" dirty="0">
              <a:solidFill>
                <a:srgbClr val="2504EC"/>
              </a:solidFill>
            </a:endParaRPr>
          </a:p>
        </p:txBody>
      </p:sp>
      <p:sp>
        <p:nvSpPr>
          <p:cNvPr id="236550" name="Rectangle 6"/>
          <p:cNvSpPr>
            <a:spLocks noGrp="1" noChangeArrowheads="1"/>
          </p:cNvSpPr>
          <p:nvPr>
            <p:ph type="body" idx="1"/>
          </p:nvPr>
        </p:nvSpPr>
        <p:spPr>
          <a:xfrm>
            <a:off x="119269" y="906405"/>
            <a:ext cx="11888304" cy="5404371"/>
          </a:xfrm>
          <a:noFill/>
          <a:ln/>
        </p:spPr>
        <p:txBody>
          <a:bodyPr>
            <a:noAutofit/>
          </a:bodyPr>
          <a:lstStyle/>
          <a:p>
            <a:pPr marL="55563" lvl="2" indent="0" algn="just">
              <a:lnSpc>
                <a:spcPct val="100000"/>
              </a:lnSpc>
              <a:spcBef>
                <a:spcPts val="600"/>
              </a:spcBef>
              <a:buNone/>
            </a:pPr>
            <a:endParaRPr lang="en-IN" sz="2450" dirty="0"/>
          </a:p>
          <a:p>
            <a:pPr marL="1316038" lvl="4" indent="-346075" algn="just">
              <a:lnSpc>
                <a:spcPct val="100000"/>
              </a:lnSpc>
              <a:spcBef>
                <a:spcPts val="600"/>
              </a:spcBef>
              <a:buFont typeface="Wingdings" panose="05000000000000000000" pitchFamily="2" charset="2"/>
              <a:buChar char="Ø"/>
            </a:pPr>
            <a:endParaRPr lang="en-IN" sz="2450" dirty="0"/>
          </a:p>
          <a:p>
            <a:pPr marL="692150" lvl="2" indent="-457200" algn="just">
              <a:lnSpc>
                <a:spcPct val="100000"/>
              </a:lnSpc>
              <a:spcBef>
                <a:spcPts val="600"/>
              </a:spcBef>
              <a:buFont typeface="Wingdings" panose="05000000000000000000" pitchFamily="2" charset="2"/>
              <a:buChar char="§"/>
            </a:pPr>
            <a:endParaRPr lang="en-US" altLang="en-US" sz="2600" dirty="0">
              <a:solidFill>
                <a:schemeClr val="tx1"/>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638FCED-8D56-42E4-914A-9264575887C4}"/>
              </a:ext>
            </a:extLst>
          </p:cNvPr>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Calibri"/>
                <a:cs typeface="Calibri"/>
                <a:sym typeface="Calibri"/>
              </a:rPr>
              <a:t>Internet Programming I</a:t>
            </a:r>
            <a:endParaRPr kumimoji="0" lang="en-US" sz="1800" b="1" i="1" u="none" strike="noStrike" kern="0" cap="none" spc="0" normalizeH="0" baseline="0" noProof="0" dirty="0">
              <a:ln>
                <a:noFill/>
              </a:ln>
              <a:solidFill>
                <a:srgbClr val="0070C0"/>
              </a:solidFill>
              <a:effectLst/>
              <a:uLnTx/>
              <a:uFillTx/>
              <a:latin typeface="Calibri"/>
              <a:cs typeface="Calibri"/>
              <a:sym typeface="Calibri"/>
            </a:endParaRPr>
          </a:p>
        </p:txBody>
      </p:sp>
      <p:sp>
        <p:nvSpPr>
          <p:cNvPr id="2" name="Footer Placeholder 1"/>
          <p:cNvSpPr>
            <a:spLocks noGrp="1"/>
          </p:cNvSpPr>
          <p:nvPr>
            <p:ph type="ftr" idx="11"/>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Arial"/>
                <a:cs typeface="Arial"/>
                <a:sym typeface="Arial"/>
              </a:rPr>
              <a:t>Chapter 4 - JavaScript</a:t>
            </a:r>
            <a:endParaRPr kumimoji="0" lang="en-US" sz="1800" b="1" i="1" u="none" strike="noStrike" kern="0" cap="none" spc="0" normalizeH="0" baseline="0" noProof="0" dirty="0">
              <a:ln>
                <a:noFill/>
              </a:ln>
              <a:solidFill>
                <a:srgbClr val="0070C0"/>
              </a:solidFill>
              <a:effectLst/>
              <a:uLnTx/>
              <a:uFillTx/>
              <a:latin typeface="Arial"/>
              <a:cs typeface="Arial"/>
              <a:sym typeface="Arial"/>
            </a:endParaRPr>
          </a:p>
        </p:txBody>
      </p:sp>
      <p:pic>
        <p:nvPicPr>
          <p:cNvPr id="8" name="Google Shape;178;p2">
            <a:extLst>
              <a:ext uri="{FF2B5EF4-FFF2-40B4-BE49-F238E27FC236}">
                <a16:creationId xmlns:a16="http://schemas.microsoft.com/office/drawing/2014/main" id="{1CBB82ED-2C02-489C-9040-8D962B175B4B}"/>
              </a:ext>
            </a:extLst>
          </p:cNvPr>
          <p:cNvPicPr preferRelativeResize="0"/>
          <p:nvPr/>
        </p:nvPicPr>
        <p:blipFill rotWithShape="1">
          <a:blip r:embed="rId3">
            <a:alphaModFix/>
          </a:blip>
          <a:srcRect/>
          <a:stretch/>
        </p:blipFill>
        <p:spPr>
          <a:xfrm>
            <a:off x="11353800" y="44906"/>
            <a:ext cx="587614" cy="685806"/>
          </a:xfrm>
          <a:prstGeom prst="rect">
            <a:avLst/>
          </a:prstGeom>
          <a:noFill/>
          <a:ln>
            <a:noFill/>
          </a:ln>
        </p:spPr>
      </p:pic>
      <p:pic>
        <p:nvPicPr>
          <p:cNvPr id="5" name="Picture 4">
            <a:extLst>
              <a:ext uri="{FF2B5EF4-FFF2-40B4-BE49-F238E27FC236}">
                <a16:creationId xmlns:a16="http://schemas.microsoft.com/office/drawing/2014/main" id="{4FED04C5-36AC-4A90-988F-C7CF19830013}"/>
              </a:ext>
            </a:extLst>
          </p:cNvPr>
          <p:cNvPicPr>
            <a:picLocks noChangeAspect="1"/>
          </p:cNvPicPr>
          <p:nvPr/>
        </p:nvPicPr>
        <p:blipFill>
          <a:blip r:embed="rId4"/>
          <a:stretch>
            <a:fillRect/>
          </a:stretch>
        </p:blipFill>
        <p:spPr>
          <a:xfrm>
            <a:off x="1444386" y="1092080"/>
            <a:ext cx="9303228" cy="4673840"/>
          </a:xfrm>
          <a:prstGeom prst="rect">
            <a:avLst/>
          </a:prstGeom>
          <a:ln>
            <a:noFill/>
          </a:ln>
          <a:effectLst>
            <a:softEdge rad="112500"/>
          </a:effectLst>
        </p:spPr>
      </p:pic>
    </p:spTree>
    <p:extLst>
      <p:ext uri="{BB962C8B-B14F-4D97-AF65-F5344CB8AC3E}">
        <p14:creationId xmlns:p14="http://schemas.microsoft.com/office/powerpoint/2010/main" val="4066653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xfrm>
            <a:off x="145773" y="154547"/>
            <a:ext cx="10721009" cy="621743"/>
          </a:xfrm>
          <a:noFill/>
          <a:ln/>
        </p:spPr>
        <p:txBody>
          <a:bodyPr>
            <a:noAutofit/>
          </a:bodyPr>
          <a:lstStyle/>
          <a:p>
            <a:r>
              <a:rPr lang="en-US" altLang="en-US" sz="3600" b="1" dirty="0">
                <a:solidFill>
                  <a:srgbClr val="2504EC"/>
                </a:solidFill>
              </a:rPr>
              <a:t>5.3.   Pros and Cons of Angular</a:t>
            </a:r>
            <a:endParaRPr lang="en-US" sz="3600" b="1" dirty="0">
              <a:solidFill>
                <a:srgbClr val="2504EC"/>
              </a:solidFill>
            </a:endParaRPr>
          </a:p>
        </p:txBody>
      </p:sp>
      <p:sp>
        <p:nvSpPr>
          <p:cNvPr id="236550" name="Rectangle 6"/>
          <p:cNvSpPr>
            <a:spLocks noGrp="1" noChangeArrowheads="1"/>
          </p:cNvSpPr>
          <p:nvPr>
            <p:ph type="body" idx="1"/>
          </p:nvPr>
        </p:nvSpPr>
        <p:spPr>
          <a:xfrm>
            <a:off x="119269" y="906405"/>
            <a:ext cx="11888304" cy="5404371"/>
          </a:xfrm>
          <a:noFill/>
          <a:ln/>
        </p:spPr>
        <p:txBody>
          <a:bodyPr>
            <a:noAutofit/>
          </a:bodyPr>
          <a:lstStyle/>
          <a:p>
            <a:pPr marL="55563" lvl="2" indent="0" algn="just">
              <a:lnSpc>
                <a:spcPct val="100000"/>
              </a:lnSpc>
              <a:spcBef>
                <a:spcPts val="600"/>
              </a:spcBef>
              <a:buNone/>
            </a:pPr>
            <a:r>
              <a:rPr lang="en-IN" sz="2600" b="1" dirty="0">
                <a:solidFill>
                  <a:srgbClr val="0070C0"/>
                </a:solidFill>
              </a:rPr>
              <a:t>Pros:</a:t>
            </a:r>
          </a:p>
          <a:p>
            <a:pPr marL="858838" lvl="3" indent="-346075" algn="just">
              <a:lnSpc>
                <a:spcPct val="100000"/>
              </a:lnSpc>
              <a:spcBef>
                <a:spcPts val="600"/>
              </a:spcBef>
              <a:buFont typeface="Wingdings" panose="05000000000000000000" pitchFamily="2" charset="2"/>
              <a:buChar char="Ø"/>
            </a:pPr>
            <a:r>
              <a:rPr lang="en-IN" sz="2450" dirty="0"/>
              <a:t>Switched to Typescript as base language which have many additional features.</a:t>
            </a:r>
          </a:p>
          <a:p>
            <a:pPr marL="858838" lvl="3" indent="-346075" algn="just">
              <a:lnSpc>
                <a:spcPct val="100000"/>
              </a:lnSpc>
              <a:spcBef>
                <a:spcPts val="600"/>
              </a:spcBef>
              <a:buFont typeface="Wingdings" panose="05000000000000000000" pitchFamily="2" charset="2"/>
              <a:buChar char="Ø"/>
            </a:pPr>
            <a:r>
              <a:rPr lang="en-IN" sz="2450" dirty="0"/>
              <a:t>Mobile development closer than ever using native script for class platform that can transfer 90% of the code. </a:t>
            </a:r>
          </a:p>
          <a:p>
            <a:pPr marL="858838" lvl="3" indent="-346075" algn="just">
              <a:lnSpc>
                <a:spcPct val="100000"/>
              </a:lnSpc>
              <a:spcBef>
                <a:spcPts val="600"/>
              </a:spcBef>
              <a:buFont typeface="Wingdings" panose="05000000000000000000" pitchFamily="2" charset="2"/>
              <a:buChar char="Ø"/>
            </a:pPr>
            <a:r>
              <a:rPr lang="en-IN" sz="2450" dirty="0"/>
              <a:t>Single page application</a:t>
            </a:r>
          </a:p>
          <a:p>
            <a:pPr marL="858838" lvl="3" indent="-346075" algn="just">
              <a:lnSpc>
                <a:spcPct val="100000"/>
              </a:lnSpc>
              <a:spcBef>
                <a:spcPts val="600"/>
              </a:spcBef>
              <a:buFont typeface="Wingdings" panose="05000000000000000000" pitchFamily="2" charset="2"/>
              <a:buChar char="Ø"/>
            </a:pPr>
            <a:r>
              <a:rPr lang="en-IN" sz="2450" dirty="0"/>
              <a:t>Some uses of framework such as less code, DOM manipulation &amp; Code Reusability.</a:t>
            </a:r>
          </a:p>
          <a:p>
            <a:pPr marL="0" lvl="1" indent="-401637" algn="just">
              <a:lnSpc>
                <a:spcPct val="100000"/>
              </a:lnSpc>
              <a:spcBef>
                <a:spcPts val="600"/>
              </a:spcBef>
              <a:buNone/>
            </a:pPr>
            <a:r>
              <a:rPr lang="en-US" sz="2900" b="1" dirty="0">
                <a:solidFill>
                  <a:srgbClr val="0070C0"/>
                </a:solidFill>
              </a:rPr>
              <a:t>Cons:</a:t>
            </a:r>
          </a:p>
          <a:p>
            <a:pPr marL="969963" lvl="3" indent="-457200" algn="just">
              <a:lnSpc>
                <a:spcPct val="100000"/>
              </a:lnSpc>
              <a:spcBef>
                <a:spcPts val="600"/>
              </a:spcBef>
              <a:buFont typeface="Wingdings" panose="05000000000000000000" pitchFamily="2" charset="2"/>
              <a:buChar char="Ø"/>
            </a:pPr>
            <a:r>
              <a:rPr lang="en-US" sz="2450" dirty="0"/>
              <a:t>Not Secure. Server-side authentication and authorization are required to keep the application secure.</a:t>
            </a:r>
          </a:p>
          <a:p>
            <a:pPr marL="969963" lvl="3" indent="-457200" algn="just">
              <a:lnSpc>
                <a:spcPct val="100000"/>
              </a:lnSpc>
              <a:spcBef>
                <a:spcPts val="600"/>
              </a:spcBef>
              <a:buFont typeface="Wingdings" panose="05000000000000000000" pitchFamily="2" charset="2"/>
              <a:buChar char="Ø"/>
            </a:pPr>
            <a:r>
              <a:rPr lang="en-US" sz="2450" dirty="0"/>
              <a:t>Not degradable. </a:t>
            </a:r>
          </a:p>
          <a:p>
            <a:pPr marL="969963" lvl="3" indent="-457200" algn="just">
              <a:lnSpc>
                <a:spcPct val="100000"/>
              </a:lnSpc>
              <a:spcBef>
                <a:spcPts val="600"/>
              </a:spcBef>
              <a:buFont typeface="Wingdings" panose="05000000000000000000" pitchFamily="2" charset="2"/>
              <a:buChar char="Ø"/>
            </a:pPr>
            <a:r>
              <a:rPr lang="en-US" sz="2450" dirty="0"/>
              <a:t>JavaScript support is mandatory.</a:t>
            </a:r>
          </a:p>
          <a:p>
            <a:pPr marL="969963" lvl="3" indent="-457200" algn="just">
              <a:lnSpc>
                <a:spcPct val="100000"/>
              </a:lnSpc>
              <a:spcBef>
                <a:spcPts val="600"/>
              </a:spcBef>
              <a:buFont typeface="Wingdings" panose="05000000000000000000" pitchFamily="2" charset="2"/>
              <a:buChar char="Ø"/>
            </a:pPr>
            <a:r>
              <a:rPr lang="en-US" sz="2450" dirty="0"/>
              <a:t>Difficulty in learning.</a:t>
            </a:r>
          </a:p>
          <a:p>
            <a:pPr marL="1427163" lvl="4" indent="-457200" algn="just">
              <a:lnSpc>
                <a:spcPct val="100000"/>
              </a:lnSpc>
              <a:spcBef>
                <a:spcPts val="600"/>
              </a:spcBef>
              <a:buFont typeface="Wingdings" panose="05000000000000000000" pitchFamily="2" charset="2"/>
              <a:buChar char="Ø"/>
            </a:pPr>
            <a:endParaRPr lang="en-IN" sz="2450" dirty="0"/>
          </a:p>
          <a:p>
            <a:pPr marL="692150" lvl="2" indent="-457200" algn="just">
              <a:lnSpc>
                <a:spcPct val="100000"/>
              </a:lnSpc>
              <a:spcBef>
                <a:spcPts val="600"/>
              </a:spcBef>
              <a:buFont typeface="Wingdings" panose="05000000000000000000" pitchFamily="2" charset="2"/>
              <a:buChar char="§"/>
            </a:pPr>
            <a:endParaRPr lang="en-US" altLang="en-US" sz="2600" dirty="0">
              <a:solidFill>
                <a:schemeClr val="tx1"/>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638FCED-8D56-42E4-914A-9264575887C4}"/>
              </a:ext>
            </a:extLst>
          </p:cNvPr>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Calibri"/>
                <a:cs typeface="Calibri"/>
                <a:sym typeface="Calibri"/>
              </a:rPr>
              <a:t>Internet Programming I</a:t>
            </a:r>
            <a:endParaRPr kumimoji="0" lang="en-US" sz="1800" b="1" i="1" u="none" strike="noStrike" kern="0" cap="none" spc="0" normalizeH="0" baseline="0" noProof="0" dirty="0">
              <a:ln>
                <a:noFill/>
              </a:ln>
              <a:solidFill>
                <a:srgbClr val="0070C0"/>
              </a:solidFill>
              <a:effectLst/>
              <a:uLnTx/>
              <a:uFillTx/>
              <a:latin typeface="Calibri"/>
              <a:cs typeface="Calibri"/>
              <a:sym typeface="Calibri"/>
            </a:endParaRPr>
          </a:p>
        </p:txBody>
      </p:sp>
      <p:sp>
        <p:nvSpPr>
          <p:cNvPr id="2" name="Footer Placeholder 1"/>
          <p:cNvSpPr>
            <a:spLocks noGrp="1"/>
          </p:cNvSpPr>
          <p:nvPr>
            <p:ph type="ftr" idx="11"/>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Arial"/>
                <a:cs typeface="Arial"/>
                <a:sym typeface="Arial"/>
              </a:rPr>
              <a:t>Chapter 4 - JavaScript</a:t>
            </a:r>
            <a:endParaRPr kumimoji="0" lang="en-US" sz="1800" b="1" i="1" u="none" strike="noStrike" kern="0" cap="none" spc="0" normalizeH="0" baseline="0" noProof="0" dirty="0">
              <a:ln>
                <a:noFill/>
              </a:ln>
              <a:solidFill>
                <a:srgbClr val="0070C0"/>
              </a:solidFill>
              <a:effectLst/>
              <a:uLnTx/>
              <a:uFillTx/>
              <a:latin typeface="Arial"/>
              <a:cs typeface="Arial"/>
              <a:sym typeface="Arial"/>
            </a:endParaRPr>
          </a:p>
        </p:txBody>
      </p:sp>
      <p:pic>
        <p:nvPicPr>
          <p:cNvPr id="8" name="Google Shape;178;p2">
            <a:extLst>
              <a:ext uri="{FF2B5EF4-FFF2-40B4-BE49-F238E27FC236}">
                <a16:creationId xmlns:a16="http://schemas.microsoft.com/office/drawing/2014/main" id="{1CBB82ED-2C02-489C-9040-8D962B175B4B}"/>
              </a:ext>
            </a:extLst>
          </p:cNvPr>
          <p:cNvPicPr preferRelativeResize="0"/>
          <p:nvPr/>
        </p:nvPicPr>
        <p:blipFill rotWithShape="1">
          <a:blip r:embed="rId3">
            <a:alphaModFix/>
          </a:blip>
          <a:srcRect/>
          <a:stretch/>
        </p:blipFill>
        <p:spPr>
          <a:xfrm>
            <a:off x="11353800" y="44906"/>
            <a:ext cx="587614" cy="685806"/>
          </a:xfrm>
          <a:prstGeom prst="rect">
            <a:avLst/>
          </a:prstGeom>
          <a:noFill/>
          <a:ln>
            <a:noFill/>
          </a:ln>
        </p:spPr>
      </p:pic>
    </p:spTree>
    <p:extLst>
      <p:ext uri="{BB962C8B-B14F-4D97-AF65-F5344CB8AC3E}">
        <p14:creationId xmlns:p14="http://schemas.microsoft.com/office/powerpoint/2010/main" val="2986892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A09A7-D165-4EC3-8466-76CB1EF6F6B7}"/>
              </a:ext>
            </a:extLst>
          </p:cNvPr>
          <p:cNvSpPr>
            <a:spLocks noGrp="1"/>
          </p:cNvSpPr>
          <p:nvPr>
            <p:ph type="title"/>
          </p:nvPr>
        </p:nvSpPr>
        <p:spPr>
          <a:xfrm>
            <a:off x="202131" y="0"/>
            <a:ext cx="10558634" cy="675861"/>
          </a:xfrm>
        </p:spPr>
        <p:txBody>
          <a:bodyPr>
            <a:normAutofit/>
          </a:bodyPr>
          <a:lstStyle/>
          <a:p>
            <a:r>
              <a:rPr lang="en-US" altLang="en-US" sz="2800" b="1" dirty="0">
                <a:solidFill>
                  <a:srgbClr val="2504EC"/>
                </a:solidFill>
              </a:rPr>
              <a:t>6.1  React</a:t>
            </a:r>
            <a:endParaRPr lang="en-US" sz="2800" dirty="0">
              <a:solidFill>
                <a:srgbClr val="3333FF"/>
              </a:solidFill>
            </a:endParaRPr>
          </a:p>
        </p:txBody>
      </p:sp>
      <p:sp>
        <p:nvSpPr>
          <p:cNvPr id="3" name="Text Placeholder 2">
            <a:extLst>
              <a:ext uri="{FF2B5EF4-FFF2-40B4-BE49-F238E27FC236}">
                <a16:creationId xmlns:a16="http://schemas.microsoft.com/office/drawing/2014/main" id="{2328F633-9ECC-45C5-A396-19C7C71B868B}"/>
              </a:ext>
            </a:extLst>
          </p:cNvPr>
          <p:cNvSpPr>
            <a:spLocks noGrp="1"/>
          </p:cNvSpPr>
          <p:nvPr>
            <p:ph type="body" idx="1"/>
          </p:nvPr>
        </p:nvSpPr>
        <p:spPr>
          <a:xfrm>
            <a:off x="202131" y="987429"/>
            <a:ext cx="11694693" cy="4873625"/>
          </a:xfrm>
        </p:spPr>
        <p:txBody>
          <a:bodyPr>
            <a:normAutofit/>
          </a:bodyPr>
          <a:lstStyle/>
          <a:p>
            <a:pPr>
              <a:buFont typeface="Wingdings" panose="05000000000000000000" pitchFamily="2" charset="2"/>
              <a:buChar char="Ø"/>
            </a:pPr>
            <a:r>
              <a:rPr lang="en-US" sz="2450" dirty="0"/>
              <a:t>React was first created by </a:t>
            </a:r>
            <a:r>
              <a:rPr lang="en-US" sz="2450" dirty="0">
                <a:solidFill>
                  <a:srgbClr val="0070C0"/>
                </a:solidFill>
              </a:rPr>
              <a:t>Jordan </a:t>
            </a:r>
            <a:r>
              <a:rPr lang="en-US" sz="2450" dirty="0" err="1">
                <a:solidFill>
                  <a:srgbClr val="0070C0"/>
                </a:solidFill>
              </a:rPr>
              <a:t>Walke</a:t>
            </a:r>
            <a:r>
              <a:rPr lang="en-US" sz="2450" dirty="0"/>
              <a:t> , a software engineer working for Facebook.</a:t>
            </a:r>
          </a:p>
          <a:p>
            <a:pPr marL="76200" indent="0">
              <a:buNone/>
            </a:pPr>
            <a:endParaRPr lang="en-US" sz="2450" dirty="0"/>
          </a:p>
          <a:p>
            <a:pPr>
              <a:buFont typeface="Wingdings" panose="05000000000000000000" pitchFamily="2" charset="2"/>
              <a:buChar char="Ø"/>
            </a:pPr>
            <a:r>
              <a:rPr lang="en-US" sz="2450" dirty="0"/>
              <a:t>React is the most popular Front End JavaScript frameworks , that is based on building reusable components of the code base which makes web apps very lightweight.</a:t>
            </a:r>
          </a:p>
          <a:p>
            <a:pPr marL="76200" indent="0">
              <a:buNone/>
            </a:pPr>
            <a:r>
              <a:rPr lang="en-US" sz="2450" dirty="0"/>
              <a:t> </a:t>
            </a:r>
            <a:endParaRPr lang="en-US" sz="2450" dirty="0">
              <a:latin typeface="Calibri" panose="020F0502020204030204" pitchFamily="34" charset="0"/>
              <a:ea typeface="Times New Roman" panose="02020603050405020304" pitchFamily="18" charset="0"/>
              <a:cs typeface="Calibri" panose="020F0502020204030204" pitchFamily="34" charset="0"/>
            </a:endParaRPr>
          </a:p>
          <a:p>
            <a:pPr>
              <a:buFont typeface="Wingdings" panose="05000000000000000000" pitchFamily="2" charset="2"/>
              <a:buChar char="Ø"/>
            </a:pPr>
            <a:r>
              <a:rPr lang="en-US" sz="2450" dirty="0">
                <a:effectLst/>
                <a:latin typeface="Calibri" panose="020F0502020204030204" pitchFamily="34" charset="0"/>
                <a:ea typeface="Times New Roman" panose="02020603050405020304" pitchFamily="18" charset="0"/>
                <a:cs typeface="Calibri" panose="020F0502020204030204" pitchFamily="34" charset="0"/>
              </a:rPr>
              <a:t>React is a </a:t>
            </a:r>
            <a:r>
              <a:rPr lang="en-US" sz="2450" dirty="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declarative, efficient, and flexible </a:t>
            </a:r>
            <a:r>
              <a:rPr lang="en-US" sz="2450" dirty="0">
                <a:effectLst/>
                <a:latin typeface="Calibri" panose="020F0502020204030204" pitchFamily="34" charset="0"/>
                <a:ea typeface="Times New Roman" panose="02020603050405020304" pitchFamily="18" charset="0"/>
                <a:cs typeface="Calibri" panose="020F0502020204030204" pitchFamily="34" charset="0"/>
              </a:rPr>
              <a:t>JavaScript library for building user interfaces.</a:t>
            </a:r>
          </a:p>
          <a:p>
            <a:pPr marL="76200" indent="0">
              <a:buNone/>
            </a:pPr>
            <a:r>
              <a:rPr lang="en-US" sz="2450" dirty="0">
                <a:effectLst/>
                <a:latin typeface="Calibri" panose="020F0502020204030204" pitchFamily="34" charset="0"/>
                <a:ea typeface="Times New Roman" panose="02020603050405020304" pitchFamily="18" charset="0"/>
                <a:cs typeface="Calibri" panose="020F0502020204030204" pitchFamily="34" charset="0"/>
              </a:rPr>
              <a:t> </a:t>
            </a:r>
          </a:p>
          <a:p>
            <a:pPr>
              <a:buFont typeface="Wingdings" panose="05000000000000000000" pitchFamily="2" charset="2"/>
              <a:buChar char="Ø"/>
            </a:pPr>
            <a:r>
              <a:rPr lang="en-US" sz="2450" dirty="0">
                <a:effectLst/>
                <a:latin typeface="Calibri" panose="020F0502020204030204" pitchFamily="34" charset="0"/>
                <a:ea typeface="Times New Roman" panose="02020603050405020304" pitchFamily="18" charset="0"/>
                <a:cs typeface="Calibri" panose="020F0502020204030204" pitchFamily="34" charset="0"/>
              </a:rPr>
              <a:t>It lets you compose complex UIs from small and isolated pieces of code called “</a:t>
            </a:r>
            <a:r>
              <a:rPr lang="en-US" sz="2450"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components</a:t>
            </a:r>
            <a:r>
              <a:rPr lang="en-US" sz="2450" dirty="0">
                <a:solidFill>
                  <a:srgbClr val="3333FF"/>
                </a:solidFill>
                <a:effectLst/>
                <a:latin typeface="Calibri" panose="020F0502020204030204" pitchFamily="34" charset="0"/>
                <a:ea typeface="Times New Roman" panose="02020603050405020304" pitchFamily="18" charset="0"/>
                <a:cs typeface="Calibri" panose="020F0502020204030204" pitchFamily="34" charset="0"/>
              </a:rPr>
              <a:t>”</a:t>
            </a:r>
            <a:r>
              <a:rPr lang="en-US" sz="2450" dirty="0">
                <a:effectLst/>
                <a:latin typeface="Calibri" panose="020F0502020204030204" pitchFamily="34" charset="0"/>
                <a:ea typeface="Times New Roman" panose="02020603050405020304" pitchFamily="18" charset="0"/>
                <a:cs typeface="Calibri" panose="020F0502020204030204" pitchFamily="34" charset="0"/>
              </a:rPr>
              <a:t>.</a:t>
            </a:r>
          </a:p>
          <a:p>
            <a:endParaRPr lang="en-US" sz="2450" dirty="0">
              <a:effectLst/>
              <a:latin typeface="Calibri" panose="020F0502020204030204" pitchFamily="34" charset="0"/>
              <a:ea typeface="Times New Roman" panose="02020603050405020304" pitchFamily="18" charset="0"/>
              <a:cs typeface="Calibri" panose="020F0502020204030204" pitchFamily="34" charset="0"/>
            </a:endParaRPr>
          </a:p>
          <a:p>
            <a:endParaRPr lang="en-US" sz="2450" dirty="0">
              <a:latin typeface="Calibri" panose="020F0502020204030204" pitchFamily="34" charset="0"/>
              <a:cs typeface="Calibri" panose="020F0502020204030204" pitchFamily="34" charset="0"/>
            </a:endParaRPr>
          </a:p>
        </p:txBody>
      </p:sp>
      <p:sp>
        <p:nvSpPr>
          <p:cNvPr id="5" name="Date Placeholder 4">
            <a:extLst>
              <a:ext uri="{FF2B5EF4-FFF2-40B4-BE49-F238E27FC236}">
                <a16:creationId xmlns:a16="http://schemas.microsoft.com/office/drawing/2014/main" id="{B5EBAFF8-7D61-4F7A-B2C4-3F1E528882A0}"/>
              </a:ext>
            </a:extLst>
          </p:cNvPr>
          <p:cNvSpPr>
            <a:spLocks noGrp="1"/>
          </p:cNvSpPr>
          <p:nvPr>
            <p:ph type="dt" idx="10"/>
          </p:nvPr>
        </p:nvSpPr>
        <p:spPr/>
        <p:txBody>
          <a:bodyPr/>
          <a:lstStyle/>
          <a:p>
            <a:r>
              <a:rPr lang="en-US"/>
              <a:t>Internet Programming I</a:t>
            </a:r>
          </a:p>
        </p:txBody>
      </p:sp>
      <p:sp>
        <p:nvSpPr>
          <p:cNvPr id="6" name="Footer Placeholder 5">
            <a:extLst>
              <a:ext uri="{FF2B5EF4-FFF2-40B4-BE49-F238E27FC236}">
                <a16:creationId xmlns:a16="http://schemas.microsoft.com/office/drawing/2014/main" id="{62FFF8C0-03F1-4D5C-A08B-538349105EA0}"/>
              </a:ext>
            </a:extLst>
          </p:cNvPr>
          <p:cNvSpPr>
            <a:spLocks noGrp="1"/>
          </p:cNvSpPr>
          <p:nvPr>
            <p:ph type="ftr" idx="11"/>
          </p:nvPr>
        </p:nvSpPr>
        <p:spPr/>
        <p:txBody>
          <a:bodyPr/>
          <a:lstStyle/>
          <a:p>
            <a:r>
              <a:rPr lang="en-US"/>
              <a:t>Chapter 4 - JavaScript</a:t>
            </a:r>
          </a:p>
        </p:txBody>
      </p:sp>
      <p:pic>
        <p:nvPicPr>
          <p:cNvPr id="9" name="Picture 8">
            <a:extLst>
              <a:ext uri="{FF2B5EF4-FFF2-40B4-BE49-F238E27FC236}">
                <a16:creationId xmlns:a16="http://schemas.microsoft.com/office/drawing/2014/main" id="{98153C3F-27FB-4D64-AB5D-3EBA8E7F24C9}"/>
              </a:ext>
            </a:extLst>
          </p:cNvPr>
          <p:cNvPicPr>
            <a:picLocks noChangeAspect="1"/>
          </p:cNvPicPr>
          <p:nvPr/>
        </p:nvPicPr>
        <p:blipFill>
          <a:blip r:embed="rId2"/>
          <a:stretch>
            <a:fillRect/>
          </a:stretch>
        </p:blipFill>
        <p:spPr>
          <a:xfrm>
            <a:off x="1810461" y="0"/>
            <a:ext cx="761290" cy="755666"/>
          </a:xfrm>
          <a:prstGeom prst="rect">
            <a:avLst/>
          </a:prstGeom>
        </p:spPr>
      </p:pic>
      <p:pic>
        <p:nvPicPr>
          <p:cNvPr id="10" name="Google Shape;178;p2">
            <a:extLst>
              <a:ext uri="{FF2B5EF4-FFF2-40B4-BE49-F238E27FC236}">
                <a16:creationId xmlns:a16="http://schemas.microsoft.com/office/drawing/2014/main" id="{DF57B6E2-2EAC-4150-8194-B66A5C1FAB4B}"/>
              </a:ext>
            </a:extLst>
          </p:cNvPr>
          <p:cNvPicPr preferRelativeResize="0"/>
          <p:nvPr/>
        </p:nvPicPr>
        <p:blipFill rotWithShape="1">
          <a:blip r:embed="rId3">
            <a:alphaModFix/>
          </a:blip>
          <a:srcRect/>
          <a:stretch/>
        </p:blipFill>
        <p:spPr>
          <a:xfrm>
            <a:off x="11353800" y="44906"/>
            <a:ext cx="587614" cy="685806"/>
          </a:xfrm>
          <a:prstGeom prst="rect">
            <a:avLst/>
          </a:prstGeom>
          <a:noFill/>
          <a:ln>
            <a:noFill/>
          </a:ln>
        </p:spPr>
      </p:pic>
    </p:spTree>
    <p:extLst>
      <p:ext uri="{BB962C8B-B14F-4D97-AF65-F5344CB8AC3E}">
        <p14:creationId xmlns:p14="http://schemas.microsoft.com/office/powerpoint/2010/main" val="3046329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xfrm>
            <a:off x="145773" y="154547"/>
            <a:ext cx="10721009" cy="621743"/>
          </a:xfrm>
          <a:noFill/>
          <a:ln/>
        </p:spPr>
        <p:txBody>
          <a:bodyPr>
            <a:noAutofit/>
          </a:bodyPr>
          <a:lstStyle/>
          <a:p>
            <a:r>
              <a:rPr lang="en-US" altLang="en-US" sz="3600" b="1" dirty="0">
                <a:solidFill>
                  <a:srgbClr val="2504EC"/>
                </a:solidFill>
              </a:rPr>
              <a:t>6.1 Properties of React </a:t>
            </a:r>
            <a:endParaRPr lang="en-US" sz="3600" b="1" dirty="0">
              <a:solidFill>
                <a:srgbClr val="2504EC"/>
              </a:solidFill>
            </a:endParaRPr>
          </a:p>
        </p:txBody>
      </p:sp>
      <p:sp>
        <p:nvSpPr>
          <p:cNvPr id="236550" name="Rectangle 6"/>
          <p:cNvSpPr>
            <a:spLocks noGrp="1" noChangeArrowheads="1"/>
          </p:cNvSpPr>
          <p:nvPr>
            <p:ph type="body" idx="1"/>
          </p:nvPr>
        </p:nvSpPr>
        <p:spPr>
          <a:xfrm>
            <a:off x="119269" y="906405"/>
            <a:ext cx="11888304" cy="5404371"/>
          </a:xfrm>
          <a:noFill/>
          <a:ln/>
        </p:spPr>
        <p:txBody>
          <a:bodyPr>
            <a:noAutofit/>
          </a:bodyPr>
          <a:lstStyle/>
          <a:p>
            <a:pPr marL="114300" indent="0">
              <a:buNone/>
            </a:pPr>
            <a:r>
              <a:rPr lang="en-US" sz="2400" dirty="0"/>
              <a:t>React.js properties includes the following properties:- </a:t>
            </a:r>
          </a:p>
          <a:p>
            <a:pPr marL="114300" indent="0">
              <a:buNone/>
            </a:pPr>
            <a:endParaRPr lang="en-US" sz="1800" dirty="0"/>
          </a:p>
          <a:p>
            <a:pPr lvl="0">
              <a:buFont typeface="Wingdings" panose="05000000000000000000" pitchFamily="2" charset="2"/>
              <a:buChar char="Ø"/>
            </a:pPr>
            <a:r>
              <a:rPr lang="en-US" sz="2400" dirty="0"/>
              <a:t>React.js is declarative </a:t>
            </a:r>
            <a:endParaRPr lang="en-US" dirty="0"/>
          </a:p>
          <a:p>
            <a:pPr>
              <a:buFont typeface="Wingdings" panose="05000000000000000000" pitchFamily="2" charset="2"/>
              <a:buChar char="Ø"/>
            </a:pPr>
            <a:r>
              <a:rPr lang="en-US" sz="2400" dirty="0"/>
              <a:t>React.js is simple </a:t>
            </a:r>
            <a:endParaRPr lang="en-US" sz="1800" dirty="0"/>
          </a:p>
          <a:p>
            <a:pPr>
              <a:buFont typeface="Wingdings" panose="05000000000000000000" pitchFamily="2" charset="2"/>
              <a:buChar char="Ø"/>
            </a:pPr>
            <a:r>
              <a:rPr lang="en-US" sz="2400" dirty="0"/>
              <a:t>React.js is component based </a:t>
            </a:r>
            <a:endParaRPr lang="en-US" sz="1800" dirty="0"/>
          </a:p>
          <a:p>
            <a:pPr lvl="0">
              <a:buFont typeface="Wingdings" panose="05000000000000000000" pitchFamily="2" charset="2"/>
              <a:buChar char="Ø"/>
            </a:pPr>
            <a:r>
              <a:rPr lang="en-US" sz="2400" dirty="0"/>
              <a:t>React.js supports server side </a:t>
            </a:r>
            <a:endParaRPr lang="en-US" sz="1800" dirty="0"/>
          </a:p>
          <a:p>
            <a:pPr lvl="0">
              <a:buFont typeface="Wingdings" panose="05000000000000000000" pitchFamily="2" charset="2"/>
              <a:buChar char="Ø"/>
            </a:pPr>
            <a:r>
              <a:rPr lang="en-US" sz="2400" dirty="0"/>
              <a:t>React.js is extensive </a:t>
            </a:r>
            <a:endParaRPr lang="en-US" sz="1800" dirty="0"/>
          </a:p>
          <a:p>
            <a:pPr lvl="0">
              <a:buFont typeface="Wingdings" panose="05000000000000000000" pitchFamily="2" charset="2"/>
              <a:buChar char="Ø"/>
            </a:pPr>
            <a:r>
              <a:rPr lang="en-US" sz="2400" dirty="0"/>
              <a:t>React.js is fast  </a:t>
            </a:r>
            <a:endParaRPr lang="en-US" sz="1800" dirty="0"/>
          </a:p>
          <a:p>
            <a:pPr>
              <a:buFont typeface="Wingdings" panose="05000000000000000000" pitchFamily="2" charset="2"/>
              <a:buChar char="Ø"/>
            </a:pPr>
            <a:r>
              <a:rPr lang="en-US" sz="2400" dirty="0"/>
              <a:t>React.js is easy to learn </a:t>
            </a:r>
            <a:endParaRPr lang="en-US" altLang="en-US" sz="4400" dirty="0">
              <a:solidFill>
                <a:schemeClr val="tx1"/>
              </a:solidFill>
              <a:latin typeface="Calibri" panose="020F0502020204030204" pitchFamily="34" charset="0"/>
              <a:cs typeface="Calibri" panose="020F0502020204030204" pitchFamily="34" charset="0"/>
            </a:endParaRPr>
          </a:p>
          <a:p>
            <a:pPr marL="692150" lvl="2" indent="-457200" algn="just">
              <a:lnSpc>
                <a:spcPct val="100000"/>
              </a:lnSpc>
              <a:spcBef>
                <a:spcPts val="600"/>
              </a:spcBef>
              <a:buFont typeface="Wingdings" panose="05000000000000000000" pitchFamily="2" charset="2"/>
              <a:buChar char="§"/>
            </a:pPr>
            <a:endParaRPr lang="en-US" altLang="en-US" sz="2600" dirty="0">
              <a:solidFill>
                <a:schemeClr val="tx1"/>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638FCED-8D56-42E4-914A-9264575887C4}"/>
              </a:ext>
            </a:extLst>
          </p:cNvPr>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Calibri"/>
                <a:cs typeface="Calibri"/>
                <a:sym typeface="Calibri"/>
              </a:rPr>
              <a:t>Internet Programming I</a:t>
            </a:r>
            <a:endParaRPr kumimoji="0" lang="en-US" sz="1800" b="1" i="1" u="none" strike="noStrike" kern="0" cap="none" spc="0" normalizeH="0" baseline="0" noProof="0" dirty="0">
              <a:ln>
                <a:noFill/>
              </a:ln>
              <a:solidFill>
                <a:srgbClr val="0070C0"/>
              </a:solidFill>
              <a:effectLst/>
              <a:uLnTx/>
              <a:uFillTx/>
              <a:latin typeface="Calibri"/>
              <a:cs typeface="Calibri"/>
              <a:sym typeface="Calibri"/>
            </a:endParaRPr>
          </a:p>
        </p:txBody>
      </p:sp>
      <p:sp>
        <p:nvSpPr>
          <p:cNvPr id="2" name="Footer Placeholder 1"/>
          <p:cNvSpPr>
            <a:spLocks noGrp="1"/>
          </p:cNvSpPr>
          <p:nvPr>
            <p:ph type="ftr" idx="11"/>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Arial"/>
                <a:cs typeface="Arial"/>
                <a:sym typeface="Arial"/>
              </a:rPr>
              <a:t>Chapter 4 - JavaScript</a:t>
            </a:r>
            <a:endParaRPr kumimoji="0" lang="en-US" sz="1800" b="1" i="1" u="none" strike="noStrike" kern="0" cap="none" spc="0" normalizeH="0" baseline="0" noProof="0" dirty="0">
              <a:ln>
                <a:noFill/>
              </a:ln>
              <a:solidFill>
                <a:srgbClr val="0070C0"/>
              </a:solidFill>
              <a:effectLst/>
              <a:uLnTx/>
              <a:uFillTx/>
              <a:latin typeface="Arial"/>
              <a:cs typeface="Arial"/>
              <a:sym typeface="Arial"/>
            </a:endParaRPr>
          </a:p>
        </p:txBody>
      </p:sp>
      <p:pic>
        <p:nvPicPr>
          <p:cNvPr id="8" name="Google Shape;178;p2">
            <a:extLst>
              <a:ext uri="{FF2B5EF4-FFF2-40B4-BE49-F238E27FC236}">
                <a16:creationId xmlns:a16="http://schemas.microsoft.com/office/drawing/2014/main" id="{1CBB82ED-2C02-489C-9040-8D962B175B4B}"/>
              </a:ext>
            </a:extLst>
          </p:cNvPr>
          <p:cNvPicPr preferRelativeResize="0"/>
          <p:nvPr/>
        </p:nvPicPr>
        <p:blipFill rotWithShape="1">
          <a:blip r:embed="rId3">
            <a:alphaModFix/>
          </a:blip>
          <a:srcRect/>
          <a:stretch/>
        </p:blipFill>
        <p:spPr>
          <a:xfrm>
            <a:off x="11353800" y="44906"/>
            <a:ext cx="587614" cy="685806"/>
          </a:xfrm>
          <a:prstGeom prst="rect">
            <a:avLst/>
          </a:prstGeom>
          <a:noFill/>
          <a:ln>
            <a:noFill/>
          </a:ln>
        </p:spPr>
      </p:pic>
    </p:spTree>
    <p:extLst>
      <p:ext uri="{BB962C8B-B14F-4D97-AF65-F5344CB8AC3E}">
        <p14:creationId xmlns:p14="http://schemas.microsoft.com/office/powerpoint/2010/main" val="3377946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xfrm>
            <a:off x="145773" y="154547"/>
            <a:ext cx="10721009" cy="621743"/>
          </a:xfrm>
          <a:noFill/>
          <a:ln/>
        </p:spPr>
        <p:txBody>
          <a:bodyPr>
            <a:noAutofit/>
          </a:bodyPr>
          <a:lstStyle/>
          <a:p>
            <a:r>
              <a:rPr lang="en-US" altLang="en-US" sz="3600" b="1" dirty="0">
                <a:solidFill>
                  <a:srgbClr val="2504EC"/>
                </a:solidFill>
              </a:rPr>
              <a:t>6.3 Pro and cons of React</a:t>
            </a:r>
            <a:endParaRPr lang="en-US" sz="3600" b="1" dirty="0">
              <a:solidFill>
                <a:srgbClr val="2504EC"/>
              </a:solidFill>
            </a:endParaRPr>
          </a:p>
        </p:txBody>
      </p:sp>
      <p:sp>
        <p:nvSpPr>
          <p:cNvPr id="236550" name="Rectangle 6"/>
          <p:cNvSpPr>
            <a:spLocks noGrp="1" noChangeArrowheads="1"/>
          </p:cNvSpPr>
          <p:nvPr>
            <p:ph type="body" idx="1"/>
          </p:nvPr>
        </p:nvSpPr>
        <p:spPr>
          <a:xfrm>
            <a:off x="119269" y="906405"/>
            <a:ext cx="11888304" cy="5404371"/>
          </a:xfrm>
          <a:noFill/>
          <a:ln/>
        </p:spPr>
        <p:txBody>
          <a:bodyPr>
            <a:noAutofit/>
          </a:bodyPr>
          <a:lstStyle/>
          <a:p>
            <a:pPr marL="512763" lvl="3" indent="0" algn="just">
              <a:lnSpc>
                <a:spcPct val="100000"/>
              </a:lnSpc>
              <a:spcBef>
                <a:spcPts val="600"/>
              </a:spcBef>
              <a:buNone/>
            </a:pPr>
            <a:r>
              <a:rPr lang="en-US" sz="2450" b="1" dirty="0">
                <a:solidFill>
                  <a:srgbClr val="00B0F0"/>
                </a:solidFill>
              </a:rPr>
              <a:t>Pros</a:t>
            </a:r>
            <a:r>
              <a:rPr lang="en-US" sz="2450" dirty="0">
                <a:solidFill>
                  <a:srgbClr val="00B0F0"/>
                </a:solidFill>
              </a:rPr>
              <a:t>:</a:t>
            </a:r>
          </a:p>
          <a:p>
            <a:pPr marL="1316038" lvl="4" indent="-346075" algn="just">
              <a:lnSpc>
                <a:spcPct val="100000"/>
              </a:lnSpc>
              <a:spcBef>
                <a:spcPts val="600"/>
              </a:spcBef>
              <a:buFont typeface="Wingdings" panose="05000000000000000000" pitchFamily="2" charset="2"/>
              <a:buChar char="Ø"/>
            </a:pPr>
            <a:r>
              <a:rPr lang="en-US" sz="2450" dirty="0"/>
              <a:t>The frameworks count with a virtual DOM. It transforms the real DOM into a virtual one. Allowing developers to execute code faster and makes the user interface better. The data is unidirectional, meaning that the data flow one-way. Child elements do not affect parent elements. </a:t>
            </a:r>
          </a:p>
          <a:p>
            <a:pPr marL="1316038" lvl="4" indent="-346075" algn="just">
              <a:lnSpc>
                <a:spcPct val="100000"/>
              </a:lnSpc>
              <a:spcBef>
                <a:spcPts val="600"/>
              </a:spcBef>
              <a:buFont typeface="Wingdings" panose="05000000000000000000" pitchFamily="2" charset="2"/>
              <a:buChar char="Ø"/>
            </a:pPr>
            <a:r>
              <a:rPr lang="en-US" sz="2450" dirty="0"/>
              <a:t>React uses JSX. It also reuses code components, allowing developers to create components that don´t have to be built multiple times. The development process is fast and precise.</a:t>
            </a:r>
          </a:p>
          <a:p>
            <a:pPr marL="512763" lvl="3" indent="0" algn="just">
              <a:lnSpc>
                <a:spcPct val="100000"/>
              </a:lnSpc>
              <a:spcBef>
                <a:spcPts val="600"/>
              </a:spcBef>
              <a:buNone/>
            </a:pPr>
            <a:r>
              <a:rPr lang="en-US" sz="2450" b="1" dirty="0">
                <a:solidFill>
                  <a:srgbClr val="00B0F0"/>
                </a:solidFill>
              </a:rPr>
              <a:t>Cons:</a:t>
            </a:r>
          </a:p>
          <a:p>
            <a:pPr marL="1316038" lvl="4" indent="-346075" algn="just">
              <a:lnSpc>
                <a:spcPct val="100000"/>
              </a:lnSpc>
              <a:spcBef>
                <a:spcPts val="600"/>
              </a:spcBef>
              <a:buFont typeface="Wingdings" panose="05000000000000000000" pitchFamily="2" charset="2"/>
              <a:buChar char="Ø"/>
            </a:pPr>
            <a:r>
              <a:rPr lang="en-US" sz="2450" dirty="0"/>
              <a:t>Developers say that the documentation for React.js could be better. The catalog is a framework with poor documentation. The platform advances faster than what they document. </a:t>
            </a:r>
          </a:p>
          <a:p>
            <a:pPr marL="1316038" lvl="4" indent="-346075" algn="just">
              <a:lnSpc>
                <a:spcPct val="100000"/>
              </a:lnSpc>
              <a:spcBef>
                <a:spcPts val="600"/>
              </a:spcBef>
              <a:buFont typeface="Wingdings" panose="05000000000000000000" pitchFamily="2" charset="2"/>
              <a:buChar char="Ø"/>
            </a:pPr>
            <a:r>
              <a:rPr lang="en-US" sz="2450" dirty="0"/>
              <a:t>The learning curve is steep, meaning that it is not so easy to learn the framework.</a:t>
            </a:r>
            <a:endParaRPr lang="en-IN" sz="2450" dirty="0"/>
          </a:p>
          <a:p>
            <a:pPr marL="692150" lvl="2" indent="-457200" algn="just">
              <a:lnSpc>
                <a:spcPct val="100000"/>
              </a:lnSpc>
              <a:spcBef>
                <a:spcPts val="600"/>
              </a:spcBef>
              <a:buFont typeface="Wingdings" panose="05000000000000000000" pitchFamily="2" charset="2"/>
              <a:buChar char="§"/>
            </a:pPr>
            <a:endParaRPr lang="en-US" altLang="en-US" sz="2600" dirty="0">
              <a:solidFill>
                <a:schemeClr val="tx1"/>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638FCED-8D56-42E4-914A-9264575887C4}"/>
              </a:ext>
            </a:extLst>
          </p:cNvPr>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Calibri"/>
                <a:cs typeface="Calibri"/>
                <a:sym typeface="Calibri"/>
              </a:rPr>
              <a:t>Internet Programming I</a:t>
            </a:r>
            <a:endParaRPr kumimoji="0" lang="en-US" sz="1800" b="1" i="1" u="none" strike="noStrike" kern="0" cap="none" spc="0" normalizeH="0" baseline="0" noProof="0" dirty="0">
              <a:ln>
                <a:noFill/>
              </a:ln>
              <a:solidFill>
                <a:srgbClr val="0070C0"/>
              </a:solidFill>
              <a:effectLst/>
              <a:uLnTx/>
              <a:uFillTx/>
              <a:latin typeface="Calibri"/>
              <a:cs typeface="Calibri"/>
              <a:sym typeface="Calibri"/>
            </a:endParaRPr>
          </a:p>
        </p:txBody>
      </p:sp>
      <p:sp>
        <p:nvSpPr>
          <p:cNvPr id="2" name="Footer Placeholder 1"/>
          <p:cNvSpPr>
            <a:spLocks noGrp="1"/>
          </p:cNvSpPr>
          <p:nvPr>
            <p:ph type="ftr" idx="11"/>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Arial"/>
                <a:cs typeface="Arial"/>
                <a:sym typeface="Arial"/>
              </a:rPr>
              <a:t>Chapter 4 - JavaScript</a:t>
            </a:r>
            <a:endParaRPr kumimoji="0" lang="en-US" sz="1800" b="1" i="1" u="none" strike="noStrike" kern="0" cap="none" spc="0" normalizeH="0" baseline="0" noProof="0" dirty="0">
              <a:ln>
                <a:noFill/>
              </a:ln>
              <a:solidFill>
                <a:srgbClr val="0070C0"/>
              </a:solidFill>
              <a:effectLst/>
              <a:uLnTx/>
              <a:uFillTx/>
              <a:latin typeface="Arial"/>
              <a:cs typeface="Arial"/>
              <a:sym typeface="Arial"/>
            </a:endParaRPr>
          </a:p>
        </p:txBody>
      </p:sp>
      <p:pic>
        <p:nvPicPr>
          <p:cNvPr id="8" name="Google Shape;178;p2">
            <a:extLst>
              <a:ext uri="{FF2B5EF4-FFF2-40B4-BE49-F238E27FC236}">
                <a16:creationId xmlns:a16="http://schemas.microsoft.com/office/drawing/2014/main" id="{1CBB82ED-2C02-489C-9040-8D962B175B4B}"/>
              </a:ext>
            </a:extLst>
          </p:cNvPr>
          <p:cNvPicPr preferRelativeResize="0"/>
          <p:nvPr/>
        </p:nvPicPr>
        <p:blipFill rotWithShape="1">
          <a:blip r:embed="rId3">
            <a:alphaModFix/>
          </a:blip>
          <a:srcRect/>
          <a:stretch/>
        </p:blipFill>
        <p:spPr>
          <a:xfrm>
            <a:off x="11353800" y="44906"/>
            <a:ext cx="587614" cy="685806"/>
          </a:xfrm>
          <a:prstGeom prst="rect">
            <a:avLst/>
          </a:prstGeom>
          <a:noFill/>
          <a:ln>
            <a:noFill/>
          </a:ln>
        </p:spPr>
      </p:pic>
    </p:spTree>
    <p:extLst>
      <p:ext uri="{BB962C8B-B14F-4D97-AF65-F5344CB8AC3E}">
        <p14:creationId xmlns:p14="http://schemas.microsoft.com/office/powerpoint/2010/main" val="3788442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xfrm>
            <a:off x="145773" y="154547"/>
            <a:ext cx="10721009" cy="621743"/>
          </a:xfrm>
          <a:noFill/>
          <a:ln/>
        </p:spPr>
        <p:txBody>
          <a:bodyPr>
            <a:noAutofit/>
          </a:bodyPr>
          <a:lstStyle/>
          <a:p>
            <a:r>
              <a:rPr lang="en-US" sz="3600" b="1" dirty="0">
                <a:solidFill>
                  <a:srgbClr val="2504EC"/>
                </a:solidFill>
              </a:rPr>
              <a:t>7.  Vue Js</a:t>
            </a:r>
          </a:p>
        </p:txBody>
      </p:sp>
      <p:sp>
        <p:nvSpPr>
          <p:cNvPr id="236550" name="Rectangle 6"/>
          <p:cNvSpPr>
            <a:spLocks noGrp="1" noChangeArrowheads="1"/>
          </p:cNvSpPr>
          <p:nvPr>
            <p:ph type="body" idx="1"/>
          </p:nvPr>
        </p:nvSpPr>
        <p:spPr>
          <a:xfrm>
            <a:off x="119269" y="906405"/>
            <a:ext cx="11888304" cy="5404371"/>
          </a:xfrm>
          <a:noFill/>
          <a:ln/>
        </p:spPr>
        <p:txBody>
          <a:bodyPr>
            <a:noAutofit/>
          </a:bodyPr>
          <a:lstStyle/>
          <a:p>
            <a:pPr marL="512763" lvl="3" indent="0" algn="just">
              <a:lnSpc>
                <a:spcPct val="100000"/>
              </a:lnSpc>
              <a:spcBef>
                <a:spcPts val="600"/>
              </a:spcBef>
              <a:buNone/>
            </a:pPr>
            <a:r>
              <a:rPr lang="en-US" sz="2450" b="1" dirty="0">
                <a:solidFill>
                  <a:srgbClr val="00B0F0"/>
                </a:solidFill>
              </a:rPr>
              <a:t>Vue JS</a:t>
            </a:r>
            <a:r>
              <a:rPr lang="en-US" sz="2450" dirty="0"/>
              <a:t>: With the help of Vue.js, we can create UIs(User Interfaces) and SPAs(Single-page Applications) because it is a progressive JavaScript framework. Its a very easy framework and we can make web applications in it with little knowledge of HTML, CSS, and JavaScript. </a:t>
            </a:r>
          </a:p>
          <a:p>
            <a:pPr marL="855663" lvl="3" algn="just">
              <a:lnSpc>
                <a:spcPct val="100000"/>
              </a:lnSpc>
              <a:spcBef>
                <a:spcPts val="600"/>
              </a:spcBef>
            </a:pPr>
            <a:r>
              <a:rPr lang="en-US" sz="2450" dirty="0"/>
              <a:t>	Vue.js itself is not full-blown framework. It is focused on the view layer only. It is therefore easy to pick up and integrate with other libraries or existing projects. </a:t>
            </a:r>
          </a:p>
          <a:p>
            <a:pPr marL="855663" lvl="3" algn="just">
              <a:lnSpc>
                <a:spcPct val="100000"/>
              </a:lnSpc>
              <a:spcBef>
                <a:spcPts val="600"/>
              </a:spcBef>
            </a:pPr>
            <a:r>
              <a:rPr lang="en-US" sz="2450" dirty="0"/>
              <a:t>On the other hand when used in combination with proper tooling and supporting libraries, Vue JS is also perfectly capable of powering sophisticated SPA.</a:t>
            </a:r>
            <a:endParaRPr lang="en-IN" sz="2450" dirty="0"/>
          </a:p>
          <a:p>
            <a:pPr marL="692150" lvl="2" indent="-457200" algn="just">
              <a:lnSpc>
                <a:spcPct val="100000"/>
              </a:lnSpc>
              <a:spcBef>
                <a:spcPts val="600"/>
              </a:spcBef>
              <a:buFont typeface="Wingdings" panose="05000000000000000000" pitchFamily="2" charset="2"/>
              <a:buChar char="§"/>
            </a:pPr>
            <a:endParaRPr lang="en-US" altLang="en-US" sz="2600" dirty="0">
              <a:solidFill>
                <a:schemeClr val="tx1"/>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638FCED-8D56-42E4-914A-9264575887C4}"/>
              </a:ext>
            </a:extLst>
          </p:cNvPr>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Calibri"/>
                <a:cs typeface="Calibri"/>
                <a:sym typeface="Calibri"/>
              </a:rPr>
              <a:t>Internet Programming I</a:t>
            </a:r>
            <a:endParaRPr kumimoji="0" lang="en-US" sz="1800" b="1" i="1" u="none" strike="noStrike" kern="0" cap="none" spc="0" normalizeH="0" baseline="0" noProof="0" dirty="0">
              <a:ln>
                <a:noFill/>
              </a:ln>
              <a:solidFill>
                <a:srgbClr val="0070C0"/>
              </a:solidFill>
              <a:effectLst/>
              <a:uLnTx/>
              <a:uFillTx/>
              <a:latin typeface="Calibri"/>
              <a:cs typeface="Calibri"/>
              <a:sym typeface="Calibri"/>
            </a:endParaRPr>
          </a:p>
        </p:txBody>
      </p:sp>
      <p:sp>
        <p:nvSpPr>
          <p:cNvPr id="2" name="Footer Placeholder 1"/>
          <p:cNvSpPr>
            <a:spLocks noGrp="1"/>
          </p:cNvSpPr>
          <p:nvPr>
            <p:ph type="ftr" idx="11"/>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Arial"/>
                <a:cs typeface="Arial"/>
                <a:sym typeface="Arial"/>
              </a:rPr>
              <a:t>Chapter 4 - JavaScript</a:t>
            </a:r>
            <a:endParaRPr kumimoji="0" lang="en-US" sz="1800" b="1" i="1" u="none" strike="noStrike" kern="0" cap="none" spc="0" normalizeH="0" baseline="0" noProof="0" dirty="0">
              <a:ln>
                <a:noFill/>
              </a:ln>
              <a:solidFill>
                <a:srgbClr val="0070C0"/>
              </a:solidFill>
              <a:effectLst/>
              <a:uLnTx/>
              <a:uFillTx/>
              <a:latin typeface="Arial"/>
              <a:cs typeface="Arial"/>
              <a:sym typeface="Arial"/>
            </a:endParaRPr>
          </a:p>
        </p:txBody>
      </p:sp>
      <p:pic>
        <p:nvPicPr>
          <p:cNvPr id="8" name="Google Shape;178;p2">
            <a:extLst>
              <a:ext uri="{FF2B5EF4-FFF2-40B4-BE49-F238E27FC236}">
                <a16:creationId xmlns:a16="http://schemas.microsoft.com/office/drawing/2014/main" id="{1CBB82ED-2C02-489C-9040-8D962B175B4B}"/>
              </a:ext>
            </a:extLst>
          </p:cNvPr>
          <p:cNvPicPr preferRelativeResize="0"/>
          <p:nvPr/>
        </p:nvPicPr>
        <p:blipFill rotWithShape="1">
          <a:blip r:embed="rId3">
            <a:alphaModFix/>
          </a:blip>
          <a:srcRect/>
          <a:stretch/>
        </p:blipFill>
        <p:spPr>
          <a:xfrm>
            <a:off x="11353800" y="44906"/>
            <a:ext cx="587614" cy="685806"/>
          </a:xfrm>
          <a:prstGeom prst="rect">
            <a:avLst/>
          </a:prstGeom>
          <a:noFill/>
          <a:ln>
            <a:noFill/>
          </a:ln>
        </p:spPr>
      </p:pic>
      <p:pic>
        <p:nvPicPr>
          <p:cNvPr id="6" name="Picture 5">
            <a:extLst>
              <a:ext uri="{FF2B5EF4-FFF2-40B4-BE49-F238E27FC236}">
                <a16:creationId xmlns:a16="http://schemas.microsoft.com/office/drawing/2014/main" id="{1E492905-4175-44D7-A99E-124D2BCA200C}"/>
              </a:ext>
            </a:extLst>
          </p:cNvPr>
          <p:cNvPicPr>
            <a:picLocks noChangeAspect="1"/>
          </p:cNvPicPr>
          <p:nvPr/>
        </p:nvPicPr>
        <p:blipFill>
          <a:blip r:embed="rId4"/>
          <a:stretch>
            <a:fillRect/>
          </a:stretch>
        </p:blipFill>
        <p:spPr>
          <a:xfrm>
            <a:off x="2130316" y="81223"/>
            <a:ext cx="802155" cy="695067"/>
          </a:xfrm>
          <a:prstGeom prst="rect">
            <a:avLst/>
          </a:prstGeom>
        </p:spPr>
      </p:pic>
    </p:spTree>
    <p:extLst>
      <p:ext uri="{BB962C8B-B14F-4D97-AF65-F5344CB8AC3E}">
        <p14:creationId xmlns:p14="http://schemas.microsoft.com/office/powerpoint/2010/main" val="401123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xfrm>
            <a:off x="838200" y="44907"/>
            <a:ext cx="10515600" cy="468802"/>
          </a:xfrm>
          <a:noFill/>
          <a:ln/>
        </p:spPr>
        <p:txBody>
          <a:bodyPr>
            <a:noAutofit/>
          </a:bodyPr>
          <a:lstStyle/>
          <a:p>
            <a:r>
              <a:rPr lang="en-US" sz="3600" b="1" dirty="0">
                <a:solidFill>
                  <a:srgbClr val="2504EC"/>
                </a:solidFill>
              </a:rPr>
              <a:t>7.  Vue Js</a:t>
            </a:r>
          </a:p>
        </p:txBody>
      </p:sp>
      <p:sp>
        <p:nvSpPr>
          <p:cNvPr id="236550" name="Rectangle 6"/>
          <p:cNvSpPr>
            <a:spLocks noGrp="1" noChangeArrowheads="1"/>
          </p:cNvSpPr>
          <p:nvPr>
            <p:ph type="body" idx="1"/>
          </p:nvPr>
        </p:nvSpPr>
        <p:spPr>
          <a:xfrm>
            <a:off x="154112" y="955497"/>
            <a:ext cx="5865688" cy="6174768"/>
          </a:xfrm>
          <a:noFill/>
          <a:ln/>
        </p:spPr>
        <p:txBody>
          <a:bodyPr>
            <a:noAutofit/>
          </a:bodyPr>
          <a:lstStyle/>
          <a:p>
            <a:pPr marL="234950" lvl="2" indent="0" algn="just">
              <a:lnSpc>
                <a:spcPct val="100000"/>
              </a:lnSpc>
              <a:spcBef>
                <a:spcPts val="600"/>
              </a:spcBef>
              <a:buNone/>
            </a:pPr>
            <a:r>
              <a:rPr lang="en-US" altLang="en-US" sz="2800" b="1" dirty="0">
                <a:solidFill>
                  <a:srgbClr val="00B0F0"/>
                </a:solidFill>
                <a:latin typeface="Calibri" panose="020F0502020204030204" pitchFamily="34" charset="0"/>
                <a:cs typeface="Calibri" panose="020F0502020204030204" pitchFamily="34" charset="0"/>
              </a:rPr>
              <a:t>Reactive Data Binding</a:t>
            </a:r>
          </a:p>
          <a:p>
            <a:pPr marL="692150" lvl="2" indent="-457200" algn="just">
              <a:lnSpc>
                <a:spcPct val="100000"/>
              </a:lnSpc>
              <a:spcBef>
                <a:spcPts val="600"/>
              </a:spcBef>
              <a:buFont typeface="Wingdings" panose="05000000000000000000" pitchFamily="2" charset="2"/>
              <a:buChar char="§"/>
            </a:pPr>
            <a:r>
              <a:rPr lang="en-US" altLang="en-US" sz="2400" dirty="0">
                <a:solidFill>
                  <a:schemeClr val="tx1"/>
                </a:solidFill>
                <a:latin typeface="Calibri" panose="020F0502020204030204" pitchFamily="34" charset="0"/>
                <a:cs typeface="Calibri" panose="020F0502020204030204" pitchFamily="34" charset="0"/>
              </a:rPr>
              <a:t>At the core of Vue.js is a reactive data-binding system that makes it extremely simple to keep your data and the DOM in sync. </a:t>
            </a:r>
          </a:p>
          <a:p>
            <a:pPr marL="692150" lvl="2" indent="-457200" algn="just">
              <a:lnSpc>
                <a:spcPct val="100000"/>
              </a:lnSpc>
              <a:spcBef>
                <a:spcPts val="600"/>
              </a:spcBef>
              <a:buFont typeface="Wingdings" panose="05000000000000000000" pitchFamily="2" charset="2"/>
              <a:buChar char="§"/>
            </a:pPr>
            <a:r>
              <a:rPr lang="en-US" altLang="en-US" sz="2400" dirty="0">
                <a:solidFill>
                  <a:schemeClr val="tx1"/>
                </a:solidFill>
                <a:latin typeface="Calibri" panose="020F0502020204030204" pitchFamily="34" charset="0"/>
                <a:cs typeface="Calibri" panose="020F0502020204030204" pitchFamily="34" charset="0"/>
              </a:rPr>
              <a:t>It means we use special syntax in our normal HTML templates to “bind” the DOM to the underlying data.</a:t>
            </a:r>
          </a:p>
          <a:p>
            <a:pPr marL="692150" lvl="2" indent="-457200" algn="just">
              <a:lnSpc>
                <a:spcPct val="100000"/>
              </a:lnSpc>
              <a:spcBef>
                <a:spcPts val="600"/>
              </a:spcBef>
              <a:buFont typeface="Wingdings" panose="05000000000000000000" pitchFamily="2" charset="2"/>
              <a:buChar char="§"/>
            </a:pPr>
            <a:r>
              <a:rPr lang="en-US" altLang="en-US" sz="2400" dirty="0">
                <a:solidFill>
                  <a:schemeClr val="tx1"/>
                </a:solidFill>
                <a:latin typeface="Calibri" panose="020F0502020204030204" pitchFamily="34" charset="0"/>
                <a:cs typeface="Calibri" panose="020F0502020204030204" pitchFamily="34" charset="0"/>
              </a:rPr>
              <a:t> Once the bindings are created, the DOM will then be kept in sync with the data. Whenever you modify the data, the DOM updates accordingly. </a:t>
            </a:r>
            <a:endParaRPr lang="en-US" altLang="en-US" sz="4000" dirty="0">
              <a:solidFill>
                <a:schemeClr val="tx1"/>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638FCED-8D56-42E4-914A-9264575887C4}"/>
              </a:ext>
            </a:extLst>
          </p:cNvPr>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Calibri"/>
                <a:cs typeface="Calibri"/>
                <a:sym typeface="Calibri"/>
              </a:rPr>
              <a:t>Internet Programming I</a:t>
            </a:r>
            <a:endParaRPr kumimoji="0" lang="en-US" sz="1800" b="1" i="1" u="none" strike="noStrike" kern="0" cap="none" spc="0" normalizeH="0" baseline="0" noProof="0" dirty="0">
              <a:ln>
                <a:noFill/>
              </a:ln>
              <a:solidFill>
                <a:srgbClr val="0070C0"/>
              </a:solidFill>
              <a:effectLst/>
              <a:uLnTx/>
              <a:uFillTx/>
              <a:latin typeface="Calibri"/>
              <a:cs typeface="Calibri"/>
              <a:sym typeface="Calibri"/>
            </a:endParaRPr>
          </a:p>
        </p:txBody>
      </p:sp>
      <p:sp>
        <p:nvSpPr>
          <p:cNvPr id="2" name="Footer Placeholder 1"/>
          <p:cNvSpPr>
            <a:spLocks noGrp="1"/>
          </p:cNvSpPr>
          <p:nvPr>
            <p:ph type="ftr" idx="11"/>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Arial"/>
                <a:cs typeface="Arial"/>
                <a:sym typeface="Arial"/>
              </a:rPr>
              <a:t>Chapter 4 - JavaScript</a:t>
            </a:r>
            <a:endParaRPr kumimoji="0" lang="en-US" sz="1800" b="1" i="1" u="none" strike="noStrike" kern="0" cap="none" spc="0" normalizeH="0" baseline="0" noProof="0" dirty="0">
              <a:ln>
                <a:noFill/>
              </a:ln>
              <a:solidFill>
                <a:srgbClr val="0070C0"/>
              </a:solidFill>
              <a:effectLst/>
              <a:uLnTx/>
              <a:uFillTx/>
              <a:latin typeface="Arial"/>
              <a:cs typeface="Arial"/>
              <a:sym typeface="Arial"/>
            </a:endParaRPr>
          </a:p>
        </p:txBody>
      </p:sp>
      <p:pic>
        <p:nvPicPr>
          <p:cNvPr id="8" name="Google Shape;178;p2">
            <a:extLst>
              <a:ext uri="{FF2B5EF4-FFF2-40B4-BE49-F238E27FC236}">
                <a16:creationId xmlns:a16="http://schemas.microsoft.com/office/drawing/2014/main" id="{1CBB82ED-2C02-489C-9040-8D962B175B4B}"/>
              </a:ext>
            </a:extLst>
          </p:cNvPr>
          <p:cNvPicPr preferRelativeResize="0"/>
          <p:nvPr/>
        </p:nvPicPr>
        <p:blipFill rotWithShape="1">
          <a:blip r:embed="rId3">
            <a:alphaModFix/>
          </a:blip>
          <a:srcRect/>
          <a:stretch/>
        </p:blipFill>
        <p:spPr>
          <a:xfrm>
            <a:off x="11353800" y="44906"/>
            <a:ext cx="587614" cy="685806"/>
          </a:xfrm>
          <a:prstGeom prst="rect">
            <a:avLst/>
          </a:prstGeom>
          <a:noFill/>
          <a:ln>
            <a:noFill/>
          </a:ln>
        </p:spPr>
      </p:pic>
      <p:pic>
        <p:nvPicPr>
          <p:cNvPr id="6" name="Picture 5">
            <a:extLst>
              <a:ext uri="{FF2B5EF4-FFF2-40B4-BE49-F238E27FC236}">
                <a16:creationId xmlns:a16="http://schemas.microsoft.com/office/drawing/2014/main" id="{1C3981AD-9895-427D-9FA3-CA8B479FE160}"/>
              </a:ext>
            </a:extLst>
          </p:cNvPr>
          <p:cNvPicPr>
            <a:picLocks noChangeAspect="1"/>
          </p:cNvPicPr>
          <p:nvPr/>
        </p:nvPicPr>
        <p:blipFill>
          <a:blip r:embed="rId4"/>
          <a:stretch>
            <a:fillRect/>
          </a:stretch>
        </p:blipFill>
        <p:spPr>
          <a:xfrm>
            <a:off x="6311368" y="1409583"/>
            <a:ext cx="5790266" cy="4351338"/>
          </a:xfrm>
          <a:prstGeom prst="rect">
            <a:avLst/>
          </a:prstGeom>
        </p:spPr>
      </p:pic>
    </p:spTree>
    <p:extLst>
      <p:ext uri="{BB962C8B-B14F-4D97-AF65-F5344CB8AC3E}">
        <p14:creationId xmlns:p14="http://schemas.microsoft.com/office/powerpoint/2010/main" val="1582285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xfrm>
            <a:off x="838200" y="44907"/>
            <a:ext cx="10515600" cy="468802"/>
          </a:xfrm>
          <a:noFill/>
          <a:ln/>
        </p:spPr>
        <p:txBody>
          <a:bodyPr>
            <a:noAutofit/>
          </a:bodyPr>
          <a:lstStyle/>
          <a:p>
            <a:r>
              <a:rPr lang="en-US" sz="3600" b="1" dirty="0">
                <a:solidFill>
                  <a:srgbClr val="2504EC"/>
                </a:solidFill>
              </a:rPr>
              <a:t>7.  Vue Js</a:t>
            </a:r>
          </a:p>
        </p:txBody>
      </p:sp>
      <p:sp>
        <p:nvSpPr>
          <p:cNvPr id="236550" name="Rectangle 6"/>
          <p:cNvSpPr>
            <a:spLocks noGrp="1" noChangeArrowheads="1"/>
          </p:cNvSpPr>
          <p:nvPr>
            <p:ph type="body" idx="1"/>
          </p:nvPr>
        </p:nvSpPr>
        <p:spPr>
          <a:xfrm>
            <a:off x="154112" y="955497"/>
            <a:ext cx="5865688" cy="6174768"/>
          </a:xfrm>
          <a:noFill/>
          <a:ln/>
        </p:spPr>
        <p:txBody>
          <a:bodyPr>
            <a:noAutofit/>
          </a:bodyPr>
          <a:lstStyle/>
          <a:p>
            <a:pPr marL="234950" lvl="2" indent="0" algn="just">
              <a:lnSpc>
                <a:spcPct val="100000"/>
              </a:lnSpc>
              <a:spcBef>
                <a:spcPts val="600"/>
              </a:spcBef>
              <a:buNone/>
            </a:pPr>
            <a:r>
              <a:rPr lang="en-US" altLang="en-US" sz="2400" b="1" dirty="0">
                <a:solidFill>
                  <a:srgbClr val="00B0F0"/>
                </a:solidFill>
                <a:latin typeface="Calibri" panose="020F0502020204030204" pitchFamily="34" charset="0"/>
                <a:cs typeface="Calibri" panose="020F0502020204030204" pitchFamily="34" charset="0"/>
              </a:rPr>
              <a:t>Component System</a:t>
            </a:r>
          </a:p>
          <a:p>
            <a:pPr marL="692150" lvl="2" indent="-457200" algn="just">
              <a:lnSpc>
                <a:spcPct val="100000"/>
              </a:lnSpc>
              <a:spcBef>
                <a:spcPts val="600"/>
              </a:spcBef>
              <a:buFont typeface="Wingdings" panose="05000000000000000000" pitchFamily="2" charset="2"/>
              <a:buChar char="§"/>
            </a:pPr>
            <a:r>
              <a:rPr lang="en-US" altLang="en-US" sz="2400" dirty="0">
                <a:solidFill>
                  <a:schemeClr val="tx1"/>
                </a:solidFill>
                <a:latin typeface="Calibri" panose="020F0502020204030204" pitchFamily="34" charset="0"/>
                <a:cs typeface="Calibri" panose="020F0502020204030204" pitchFamily="34" charset="0"/>
              </a:rPr>
              <a:t>The Component System is another important concept in Vue.js, because it’s an abstraction that allows us to build large-scale applications composed of small, self- contained, and often reusable components. </a:t>
            </a:r>
            <a:endParaRPr lang="en-US" altLang="en-US" sz="4000" dirty="0">
              <a:solidFill>
                <a:schemeClr val="tx1"/>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638FCED-8D56-42E4-914A-9264575887C4}"/>
              </a:ext>
            </a:extLst>
          </p:cNvPr>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Calibri"/>
                <a:cs typeface="Calibri"/>
                <a:sym typeface="Calibri"/>
              </a:rPr>
              <a:t>Internet Programming I</a:t>
            </a:r>
            <a:endParaRPr kumimoji="0" lang="en-US" sz="1800" b="1" i="1" u="none" strike="noStrike" kern="0" cap="none" spc="0" normalizeH="0" baseline="0" noProof="0" dirty="0">
              <a:ln>
                <a:noFill/>
              </a:ln>
              <a:solidFill>
                <a:srgbClr val="0070C0"/>
              </a:solidFill>
              <a:effectLst/>
              <a:uLnTx/>
              <a:uFillTx/>
              <a:latin typeface="Calibri"/>
              <a:cs typeface="Calibri"/>
              <a:sym typeface="Calibri"/>
            </a:endParaRPr>
          </a:p>
        </p:txBody>
      </p:sp>
      <p:sp>
        <p:nvSpPr>
          <p:cNvPr id="2" name="Footer Placeholder 1"/>
          <p:cNvSpPr>
            <a:spLocks noGrp="1"/>
          </p:cNvSpPr>
          <p:nvPr>
            <p:ph type="ftr" idx="11"/>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Arial"/>
                <a:cs typeface="Arial"/>
                <a:sym typeface="Arial"/>
              </a:rPr>
              <a:t>Chapter 4 - JavaScript</a:t>
            </a:r>
            <a:endParaRPr kumimoji="0" lang="en-US" sz="1800" b="1" i="1" u="none" strike="noStrike" kern="0" cap="none" spc="0" normalizeH="0" baseline="0" noProof="0" dirty="0">
              <a:ln>
                <a:noFill/>
              </a:ln>
              <a:solidFill>
                <a:srgbClr val="0070C0"/>
              </a:solidFill>
              <a:effectLst/>
              <a:uLnTx/>
              <a:uFillTx/>
              <a:latin typeface="Arial"/>
              <a:cs typeface="Arial"/>
              <a:sym typeface="Arial"/>
            </a:endParaRPr>
          </a:p>
        </p:txBody>
      </p:sp>
      <p:pic>
        <p:nvPicPr>
          <p:cNvPr id="8" name="Google Shape;178;p2">
            <a:extLst>
              <a:ext uri="{FF2B5EF4-FFF2-40B4-BE49-F238E27FC236}">
                <a16:creationId xmlns:a16="http://schemas.microsoft.com/office/drawing/2014/main" id="{1CBB82ED-2C02-489C-9040-8D962B175B4B}"/>
              </a:ext>
            </a:extLst>
          </p:cNvPr>
          <p:cNvPicPr preferRelativeResize="0"/>
          <p:nvPr/>
        </p:nvPicPr>
        <p:blipFill rotWithShape="1">
          <a:blip r:embed="rId3">
            <a:alphaModFix/>
          </a:blip>
          <a:srcRect/>
          <a:stretch/>
        </p:blipFill>
        <p:spPr>
          <a:xfrm>
            <a:off x="11353800" y="44906"/>
            <a:ext cx="587614" cy="685806"/>
          </a:xfrm>
          <a:prstGeom prst="rect">
            <a:avLst/>
          </a:prstGeom>
          <a:noFill/>
          <a:ln>
            <a:noFill/>
          </a:ln>
        </p:spPr>
      </p:pic>
      <p:pic>
        <p:nvPicPr>
          <p:cNvPr id="7" name="Picture 6">
            <a:extLst>
              <a:ext uri="{FF2B5EF4-FFF2-40B4-BE49-F238E27FC236}">
                <a16:creationId xmlns:a16="http://schemas.microsoft.com/office/drawing/2014/main" id="{A0482110-D8B2-485E-92AF-EC9D74B59615}"/>
              </a:ext>
            </a:extLst>
          </p:cNvPr>
          <p:cNvPicPr>
            <a:picLocks noChangeAspect="1"/>
          </p:cNvPicPr>
          <p:nvPr/>
        </p:nvPicPr>
        <p:blipFill>
          <a:blip r:embed="rId4"/>
          <a:stretch>
            <a:fillRect/>
          </a:stretch>
        </p:blipFill>
        <p:spPr>
          <a:xfrm>
            <a:off x="3067966" y="3909310"/>
            <a:ext cx="8873448" cy="2447044"/>
          </a:xfrm>
          <a:prstGeom prst="rect">
            <a:avLst/>
          </a:prstGeom>
          <a:effectLst>
            <a:glow rad="228600">
              <a:schemeClr val="accent3">
                <a:satMod val="175000"/>
                <a:alpha val="40000"/>
              </a:schemeClr>
            </a:glow>
          </a:effectLst>
        </p:spPr>
      </p:pic>
    </p:spTree>
    <p:extLst>
      <p:ext uri="{BB962C8B-B14F-4D97-AF65-F5344CB8AC3E}">
        <p14:creationId xmlns:p14="http://schemas.microsoft.com/office/powerpoint/2010/main" val="914333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xfrm>
            <a:off x="145773" y="154547"/>
            <a:ext cx="10721009" cy="621743"/>
          </a:xfrm>
          <a:noFill/>
          <a:ln/>
        </p:spPr>
        <p:txBody>
          <a:bodyPr>
            <a:noAutofit/>
          </a:bodyPr>
          <a:lstStyle/>
          <a:p>
            <a:r>
              <a:rPr lang="en-US" altLang="en-US" sz="3600" b="1" dirty="0">
                <a:solidFill>
                  <a:srgbClr val="2504EC"/>
                </a:solidFill>
              </a:rPr>
              <a:t>7.1 Pro and cons of Vue</a:t>
            </a:r>
            <a:endParaRPr lang="en-US" sz="3600" b="1" dirty="0">
              <a:solidFill>
                <a:srgbClr val="2504EC"/>
              </a:solidFill>
            </a:endParaRPr>
          </a:p>
        </p:txBody>
      </p:sp>
      <p:sp>
        <p:nvSpPr>
          <p:cNvPr id="236550" name="Rectangle 6"/>
          <p:cNvSpPr>
            <a:spLocks noGrp="1" noChangeArrowheads="1"/>
          </p:cNvSpPr>
          <p:nvPr>
            <p:ph type="body" idx="1"/>
          </p:nvPr>
        </p:nvSpPr>
        <p:spPr>
          <a:xfrm>
            <a:off x="119269" y="906405"/>
            <a:ext cx="11888304" cy="5404371"/>
          </a:xfrm>
          <a:noFill/>
          <a:ln/>
        </p:spPr>
        <p:txBody>
          <a:bodyPr>
            <a:noAutofit/>
          </a:bodyPr>
          <a:lstStyle/>
          <a:p>
            <a:pPr marL="969963" lvl="4" indent="0" algn="just">
              <a:lnSpc>
                <a:spcPct val="100000"/>
              </a:lnSpc>
              <a:spcBef>
                <a:spcPts val="600"/>
              </a:spcBef>
              <a:buNone/>
            </a:pPr>
            <a:endParaRPr lang="en-IN" sz="2450" dirty="0"/>
          </a:p>
          <a:p>
            <a:pPr marL="234950" lvl="2" indent="0" algn="just">
              <a:lnSpc>
                <a:spcPct val="100000"/>
              </a:lnSpc>
              <a:spcBef>
                <a:spcPts val="600"/>
              </a:spcBef>
              <a:buNone/>
            </a:pPr>
            <a:r>
              <a:rPr lang="en-US" altLang="en-US" sz="2600" b="1" dirty="0">
                <a:solidFill>
                  <a:srgbClr val="00B0F0"/>
                </a:solidFill>
                <a:latin typeface="Calibri" panose="020F0502020204030204" pitchFamily="34" charset="0"/>
                <a:cs typeface="Calibri" panose="020F0502020204030204" pitchFamily="34" charset="0"/>
              </a:rPr>
              <a:t>Pros:</a:t>
            </a:r>
          </a:p>
          <a:p>
            <a:pPr marL="1149350" lvl="3" indent="-457200" algn="just">
              <a:lnSpc>
                <a:spcPct val="100000"/>
              </a:lnSpc>
              <a:spcBef>
                <a:spcPts val="600"/>
              </a:spcBef>
              <a:buFont typeface="Wingdings" panose="05000000000000000000" pitchFamily="2" charset="2"/>
              <a:buChar char="§"/>
            </a:pPr>
            <a:r>
              <a:rPr lang="en-US" altLang="en-US" sz="2450" dirty="0">
                <a:solidFill>
                  <a:schemeClr val="tx1"/>
                </a:solidFill>
                <a:latin typeface="Calibri" panose="020F0502020204030204" pitchFamily="34" charset="0"/>
                <a:cs typeface="Calibri" panose="020F0502020204030204" pitchFamily="34" charset="0"/>
              </a:rPr>
              <a:t>Vue JS uses HTML templates</a:t>
            </a:r>
          </a:p>
          <a:p>
            <a:pPr marL="1149350" lvl="3" indent="-457200" algn="just">
              <a:lnSpc>
                <a:spcPct val="100000"/>
              </a:lnSpc>
              <a:spcBef>
                <a:spcPts val="600"/>
              </a:spcBef>
              <a:buFont typeface="Wingdings" panose="05000000000000000000" pitchFamily="2" charset="2"/>
              <a:buChar char="§"/>
            </a:pPr>
            <a:r>
              <a:rPr lang="en-US" altLang="en-US" sz="2450" dirty="0">
                <a:solidFill>
                  <a:schemeClr val="tx1"/>
                </a:solidFill>
                <a:latin typeface="Calibri" panose="020F0502020204030204" pitchFamily="34" charset="0"/>
                <a:cs typeface="Calibri" panose="020F0502020204030204" pitchFamily="34" charset="0"/>
              </a:rPr>
              <a:t>Data is gathered with the DOM</a:t>
            </a:r>
          </a:p>
          <a:p>
            <a:pPr marL="1149350" lvl="3" indent="-457200" algn="just">
              <a:lnSpc>
                <a:spcPct val="100000"/>
              </a:lnSpc>
              <a:spcBef>
                <a:spcPts val="600"/>
              </a:spcBef>
              <a:buFont typeface="Wingdings" panose="05000000000000000000" pitchFamily="2" charset="2"/>
              <a:buChar char="§"/>
            </a:pPr>
            <a:r>
              <a:rPr lang="en-US" altLang="en-US" sz="2450" dirty="0">
                <a:solidFill>
                  <a:schemeClr val="tx1"/>
                </a:solidFill>
                <a:latin typeface="Calibri" panose="020F0502020204030204" pitchFamily="34" charset="0"/>
                <a:cs typeface="Calibri" panose="020F0502020204030204" pitchFamily="34" charset="0"/>
              </a:rPr>
              <a:t>The data is transferred in Bi-Directional</a:t>
            </a:r>
          </a:p>
          <a:p>
            <a:pPr marL="1149350" lvl="3" indent="-457200" algn="just">
              <a:lnSpc>
                <a:spcPct val="100000"/>
              </a:lnSpc>
              <a:spcBef>
                <a:spcPts val="600"/>
              </a:spcBef>
              <a:buFont typeface="Wingdings" panose="05000000000000000000" pitchFamily="2" charset="2"/>
              <a:buChar char="§"/>
            </a:pPr>
            <a:r>
              <a:rPr lang="en-US" altLang="en-US" sz="2450" dirty="0">
                <a:solidFill>
                  <a:schemeClr val="tx1"/>
                </a:solidFill>
                <a:latin typeface="Calibri" panose="020F0502020204030204" pitchFamily="34" charset="0"/>
                <a:cs typeface="Calibri" panose="020F0502020204030204" pitchFamily="34" charset="0"/>
              </a:rPr>
              <a:t>Vue JS is more Reactive than others</a:t>
            </a:r>
          </a:p>
          <a:p>
            <a:pPr marL="1149350" lvl="3" indent="-457200" algn="just">
              <a:lnSpc>
                <a:spcPct val="100000"/>
              </a:lnSpc>
              <a:spcBef>
                <a:spcPts val="600"/>
              </a:spcBef>
              <a:buFont typeface="Wingdings" panose="05000000000000000000" pitchFamily="2" charset="2"/>
              <a:buChar char="§"/>
            </a:pPr>
            <a:r>
              <a:rPr lang="en-US" altLang="en-US" sz="2450" dirty="0">
                <a:solidFill>
                  <a:schemeClr val="tx1"/>
                </a:solidFill>
                <a:latin typeface="Calibri" panose="020F0502020204030204" pitchFamily="34" charset="0"/>
                <a:cs typeface="Calibri" panose="020F0502020204030204" pitchFamily="34" charset="0"/>
              </a:rPr>
              <a:t>It is simple to integrate with other frameworks.</a:t>
            </a:r>
          </a:p>
          <a:p>
            <a:pPr marL="234950" lvl="2" indent="0" algn="just">
              <a:lnSpc>
                <a:spcPct val="100000"/>
              </a:lnSpc>
              <a:spcBef>
                <a:spcPts val="600"/>
              </a:spcBef>
              <a:buNone/>
            </a:pPr>
            <a:r>
              <a:rPr lang="en-US" altLang="en-US" sz="2600" b="1" dirty="0">
                <a:solidFill>
                  <a:srgbClr val="00B0F0"/>
                </a:solidFill>
                <a:latin typeface="Calibri" panose="020F0502020204030204" pitchFamily="34" charset="0"/>
                <a:cs typeface="Calibri" panose="020F0502020204030204" pitchFamily="34" charset="0"/>
              </a:rPr>
              <a:t>Cons:</a:t>
            </a:r>
          </a:p>
          <a:p>
            <a:pPr marL="1149350" lvl="3" indent="-457200" algn="just">
              <a:lnSpc>
                <a:spcPct val="100000"/>
              </a:lnSpc>
              <a:spcBef>
                <a:spcPts val="600"/>
              </a:spcBef>
              <a:buFont typeface="Wingdings" panose="05000000000000000000" pitchFamily="2" charset="2"/>
              <a:buChar char="§"/>
            </a:pPr>
            <a:r>
              <a:rPr lang="en-US" altLang="en-US" sz="2450" dirty="0">
                <a:solidFill>
                  <a:schemeClr val="tx1"/>
                </a:solidFill>
                <a:latin typeface="Calibri" panose="020F0502020204030204" pitchFamily="34" charset="0"/>
                <a:cs typeface="Calibri" panose="020F0502020204030204" pitchFamily="34" charset="0"/>
              </a:rPr>
              <a:t>It overcomplicates the developer by its flexibility.</a:t>
            </a:r>
          </a:p>
          <a:p>
            <a:pPr marL="1149350" lvl="3" indent="-457200" algn="just">
              <a:lnSpc>
                <a:spcPct val="100000"/>
              </a:lnSpc>
              <a:spcBef>
                <a:spcPts val="600"/>
              </a:spcBef>
              <a:buFont typeface="Wingdings" panose="05000000000000000000" pitchFamily="2" charset="2"/>
              <a:buChar char="§"/>
            </a:pPr>
            <a:r>
              <a:rPr lang="en-US" altLang="en-US" sz="2450" dirty="0">
                <a:solidFill>
                  <a:schemeClr val="tx1"/>
                </a:solidFill>
                <a:latin typeface="Calibri" panose="020F0502020204030204" pitchFamily="34" charset="0"/>
                <a:cs typeface="Calibri" panose="020F0502020204030204" pitchFamily="34" charset="0"/>
              </a:rPr>
              <a:t>It is the latest library and the developers are fewer.</a:t>
            </a:r>
          </a:p>
        </p:txBody>
      </p:sp>
      <p:sp>
        <p:nvSpPr>
          <p:cNvPr id="4" name="Date Placeholder 3">
            <a:extLst>
              <a:ext uri="{FF2B5EF4-FFF2-40B4-BE49-F238E27FC236}">
                <a16:creationId xmlns:a16="http://schemas.microsoft.com/office/drawing/2014/main" id="{1638FCED-8D56-42E4-914A-9264575887C4}"/>
              </a:ext>
            </a:extLst>
          </p:cNvPr>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Calibri"/>
                <a:cs typeface="Calibri"/>
                <a:sym typeface="Calibri"/>
              </a:rPr>
              <a:t>Internet Programming I</a:t>
            </a:r>
            <a:endParaRPr kumimoji="0" lang="en-US" sz="1800" b="1" i="1" u="none" strike="noStrike" kern="0" cap="none" spc="0" normalizeH="0" baseline="0" noProof="0" dirty="0">
              <a:ln>
                <a:noFill/>
              </a:ln>
              <a:solidFill>
                <a:srgbClr val="0070C0"/>
              </a:solidFill>
              <a:effectLst/>
              <a:uLnTx/>
              <a:uFillTx/>
              <a:latin typeface="Calibri"/>
              <a:cs typeface="Calibri"/>
              <a:sym typeface="Calibri"/>
            </a:endParaRPr>
          </a:p>
        </p:txBody>
      </p:sp>
      <p:sp>
        <p:nvSpPr>
          <p:cNvPr id="2" name="Footer Placeholder 1"/>
          <p:cNvSpPr>
            <a:spLocks noGrp="1"/>
          </p:cNvSpPr>
          <p:nvPr>
            <p:ph type="ftr" idx="11"/>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Arial"/>
                <a:cs typeface="Arial"/>
                <a:sym typeface="Arial"/>
              </a:rPr>
              <a:t>Chapter 4 - JavaScript</a:t>
            </a:r>
            <a:endParaRPr kumimoji="0" lang="en-US" sz="1800" b="1" i="1" u="none" strike="noStrike" kern="0" cap="none" spc="0" normalizeH="0" baseline="0" noProof="0" dirty="0">
              <a:ln>
                <a:noFill/>
              </a:ln>
              <a:solidFill>
                <a:srgbClr val="0070C0"/>
              </a:solidFill>
              <a:effectLst/>
              <a:uLnTx/>
              <a:uFillTx/>
              <a:latin typeface="Arial"/>
              <a:cs typeface="Arial"/>
              <a:sym typeface="Arial"/>
            </a:endParaRPr>
          </a:p>
        </p:txBody>
      </p:sp>
      <p:pic>
        <p:nvPicPr>
          <p:cNvPr id="8" name="Google Shape;178;p2">
            <a:extLst>
              <a:ext uri="{FF2B5EF4-FFF2-40B4-BE49-F238E27FC236}">
                <a16:creationId xmlns:a16="http://schemas.microsoft.com/office/drawing/2014/main" id="{1CBB82ED-2C02-489C-9040-8D962B175B4B}"/>
              </a:ext>
            </a:extLst>
          </p:cNvPr>
          <p:cNvPicPr preferRelativeResize="0"/>
          <p:nvPr/>
        </p:nvPicPr>
        <p:blipFill rotWithShape="1">
          <a:blip r:embed="rId3">
            <a:alphaModFix/>
          </a:blip>
          <a:srcRect/>
          <a:stretch/>
        </p:blipFill>
        <p:spPr>
          <a:xfrm>
            <a:off x="11353800" y="44906"/>
            <a:ext cx="587614" cy="685806"/>
          </a:xfrm>
          <a:prstGeom prst="rect">
            <a:avLst/>
          </a:prstGeom>
          <a:noFill/>
          <a:ln>
            <a:noFill/>
          </a:ln>
        </p:spPr>
      </p:pic>
    </p:spTree>
    <p:extLst>
      <p:ext uri="{BB962C8B-B14F-4D97-AF65-F5344CB8AC3E}">
        <p14:creationId xmlns:p14="http://schemas.microsoft.com/office/powerpoint/2010/main" val="2220539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149678" y="191378"/>
            <a:ext cx="7886700" cy="484880"/>
          </a:xfrm>
        </p:spPr>
        <p:txBody>
          <a:bodyPr>
            <a:noAutofit/>
          </a:bodyPr>
          <a:lstStyle/>
          <a:p>
            <a:r>
              <a:rPr lang="en-US" altLang="en-US" sz="4000" b="1" dirty="0">
                <a:solidFill>
                  <a:srgbClr val="0070C0"/>
                </a:solidFill>
                <a:effectLst>
                  <a:outerShdw blurRad="38100" dist="38100" dir="2700000" algn="tl">
                    <a:srgbClr val="000000">
                      <a:alpha val="43137"/>
                    </a:srgbClr>
                  </a:outerShdw>
                </a:effectLst>
                <a:latin typeface="+mn-lt"/>
              </a:rPr>
              <a:t>Objectives</a:t>
            </a:r>
            <a:endParaRPr lang="en-US" sz="4000" b="1" dirty="0">
              <a:solidFill>
                <a:srgbClr val="0070C0"/>
              </a:solidFill>
              <a:effectLst>
                <a:outerShdw blurRad="38100" dist="38100" dir="2700000" algn="tl">
                  <a:srgbClr val="000000">
                    <a:alpha val="43137"/>
                  </a:srgbClr>
                </a:outerShdw>
              </a:effectLst>
              <a:latin typeface="+mn-lt"/>
            </a:endParaRPr>
          </a:p>
        </p:txBody>
      </p:sp>
      <p:sp>
        <p:nvSpPr>
          <p:cNvPr id="243715" name="Rectangle 3"/>
          <p:cNvSpPr>
            <a:spLocks noGrp="1" noChangeArrowheads="1"/>
          </p:cNvSpPr>
          <p:nvPr>
            <p:ph type="body" idx="1"/>
          </p:nvPr>
        </p:nvSpPr>
        <p:spPr>
          <a:xfrm>
            <a:off x="66548" y="923638"/>
            <a:ext cx="11169372" cy="5405003"/>
          </a:xfrm>
        </p:spPr>
        <p:txBody>
          <a:bodyPr>
            <a:noAutofit/>
          </a:bodyPr>
          <a:lstStyle/>
          <a:p>
            <a:pPr marL="114300" indent="0">
              <a:spcBef>
                <a:spcPts val="400"/>
              </a:spcBef>
              <a:spcAft>
                <a:spcPts val="600"/>
              </a:spcAft>
              <a:buNone/>
            </a:pPr>
            <a:r>
              <a:rPr lang="en-US" altLang="en-US" sz="2800" dirty="0">
                <a:latin typeface="Calibri" panose="020F0502020204030204" pitchFamily="34" charset="0"/>
                <a:cs typeface="Calibri" panose="020F0502020204030204" pitchFamily="34" charset="0"/>
              </a:rPr>
              <a:t>After success completion of the session you will be able to:</a:t>
            </a:r>
          </a:p>
          <a:p>
            <a:pPr lvl="1">
              <a:lnSpc>
                <a:spcPct val="100000"/>
              </a:lnSpc>
              <a:spcBef>
                <a:spcPts val="400"/>
              </a:spcBef>
              <a:spcAft>
                <a:spcPts val="600"/>
              </a:spcAft>
              <a:buFont typeface="Wingdings" panose="05000000000000000000" pitchFamily="2" charset="2"/>
              <a:buChar char="Ø"/>
            </a:pPr>
            <a:r>
              <a:rPr lang="en-US" altLang="en-US" sz="2600" dirty="0">
                <a:latin typeface="Calibri" panose="020F0502020204030204" pitchFamily="34" charset="0"/>
                <a:cs typeface="Calibri" panose="020F0502020204030204" pitchFamily="34" charset="0"/>
              </a:rPr>
              <a:t>Define a framework</a:t>
            </a:r>
          </a:p>
          <a:p>
            <a:pPr lvl="1">
              <a:lnSpc>
                <a:spcPct val="100000"/>
              </a:lnSpc>
              <a:spcBef>
                <a:spcPts val="400"/>
              </a:spcBef>
              <a:spcAft>
                <a:spcPts val="600"/>
              </a:spcAft>
              <a:buFont typeface="Wingdings" panose="05000000000000000000" pitchFamily="2" charset="2"/>
              <a:buChar char="Ø"/>
            </a:pPr>
            <a:r>
              <a:rPr lang="en-US" altLang="en-US" sz="2600" dirty="0">
                <a:latin typeface="Calibri" panose="020F0502020204030204" pitchFamily="34" charset="0"/>
                <a:cs typeface="Calibri" panose="020F0502020204030204" pitchFamily="34" charset="0"/>
              </a:rPr>
              <a:t>List some JavaScript frameworks currently available</a:t>
            </a:r>
          </a:p>
          <a:p>
            <a:pPr lvl="1">
              <a:lnSpc>
                <a:spcPct val="100000"/>
              </a:lnSpc>
              <a:spcBef>
                <a:spcPts val="400"/>
              </a:spcBef>
              <a:spcAft>
                <a:spcPts val="600"/>
              </a:spcAft>
              <a:buFont typeface="Wingdings" panose="05000000000000000000" pitchFamily="2" charset="2"/>
              <a:buChar char="Ø"/>
            </a:pPr>
            <a:r>
              <a:rPr lang="en-US" altLang="en-US" sz="2600" dirty="0">
                <a:latin typeface="Calibri" panose="020F0502020204030204" pitchFamily="34" charset="0"/>
                <a:cs typeface="Calibri" panose="020F0502020204030204" pitchFamily="34" charset="0"/>
              </a:rPr>
              <a:t>Difference between JavaScript library and JavaScript Frameworks</a:t>
            </a:r>
          </a:p>
          <a:p>
            <a:pPr lvl="1">
              <a:lnSpc>
                <a:spcPct val="100000"/>
              </a:lnSpc>
              <a:spcBef>
                <a:spcPts val="400"/>
              </a:spcBef>
              <a:spcAft>
                <a:spcPts val="600"/>
              </a:spcAft>
              <a:buFont typeface="Wingdings" panose="05000000000000000000" pitchFamily="2" charset="2"/>
              <a:buChar char="Ø"/>
            </a:pPr>
            <a:r>
              <a:rPr lang="en-US" altLang="en-US" sz="2600" dirty="0">
                <a:latin typeface="Calibri" panose="020F0502020204030204" pitchFamily="34" charset="0"/>
                <a:cs typeface="Calibri" panose="020F0502020204030204" pitchFamily="34" charset="0"/>
              </a:rPr>
              <a:t>Features and components of respective frameworks</a:t>
            </a:r>
          </a:p>
          <a:p>
            <a:pPr lvl="1">
              <a:lnSpc>
                <a:spcPct val="100000"/>
              </a:lnSpc>
              <a:spcBef>
                <a:spcPts val="400"/>
              </a:spcBef>
              <a:spcAft>
                <a:spcPts val="600"/>
              </a:spcAft>
              <a:buFont typeface="Wingdings" panose="05000000000000000000" pitchFamily="2" charset="2"/>
              <a:buChar char="Ø"/>
            </a:pPr>
            <a:r>
              <a:rPr lang="en-US" altLang="en-US" sz="2600" dirty="0">
                <a:latin typeface="Calibri" panose="020F0502020204030204" pitchFamily="34" charset="0"/>
                <a:cs typeface="Calibri" panose="020F0502020204030204" pitchFamily="34" charset="0"/>
              </a:rPr>
              <a:t>Comparing different form of Frameworks </a:t>
            </a:r>
          </a:p>
          <a:p>
            <a:pPr lvl="1">
              <a:lnSpc>
                <a:spcPct val="100000"/>
              </a:lnSpc>
              <a:spcBef>
                <a:spcPts val="400"/>
              </a:spcBef>
              <a:spcAft>
                <a:spcPts val="600"/>
              </a:spcAft>
              <a:buFont typeface="Wingdings" panose="05000000000000000000" pitchFamily="2" charset="2"/>
              <a:buChar char="Ø"/>
            </a:pPr>
            <a:r>
              <a:rPr lang="en-US" altLang="en-US" sz="2600" dirty="0">
                <a:latin typeface="Calibri" panose="020F0502020204030204" pitchFamily="34" charset="0"/>
                <a:cs typeface="Calibri" panose="020F0502020204030204" pitchFamily="34" charset="0"/>
              </a:rPr>
              <a:t>How to choose the best frameworks </a:t>
            </a:r>
          </a:p>
          <a:p>
            <a:pPr lvl="1">
              <a:lnSpc>
                <a:spcPct val="100000"/>
              </a:lnSpc>
              <a:spcBef>
                <a:spcPts val="400"/>
              </a:spcBef>
              <a:spcAft>
                <a:spcPts val="600"/>
              </a:spcAft>
              <a:buFont typeface="Wingdings" panose="05000000000000000000" pitchFamily="2" charset="2"/>
              <a:buChar char="Ø"/>
            </a:pPr>
            <a:endParaRPr lang="en-US" altLang="en-US" sz="2600" dirty="0">
              <a:latin typeface="Calibri" panose="020F0502020204030204" pitchFamily="34" charset="0"/>
              <a:cs typeface="Calibri" panose="020F0502020204030204" pitchFamily="34" charset="0"/>
            </a:endParaRPr>
          </a:p>
          <a:p>
            <a:pPr lvl="1">
              <a:lnSpc>
                <a:spcPct val="100000"/>
              </a:lnSpc>
              <a:spcBef>
                <a:spcPts val="400"/>
              </a:spcBef>
              <a:spcAft>
                <a:spcPts val="600"/>
              </a:spcAft>
              <a:buFont typeface="Wingdings" panose="05000000000000000000" pitchFamily="2" charset="2"/>
              <a:buChar char="Ø"/>
            </a:pPr>
            <a:endParaRPr lang="en-US" altLang="en-US" sz="2600" dirty="0">
              <a:latin typeface="Calibri" panose="020F0502020204030204" pitchFamily="34" charset="0"/>
              <a:cs typeface="Calibri" panose="020F0502020204030204" pitchFamily="34" charset="0"/>
            </a:endParaRPr>
          </a:p>
          <a:p>
            <a:pPr lvl="1">
              <a:lnSpc>
                <a:spcPct val="100000"/>
              </a:lnSpc>
              <a:spcBef>
                <a:spcPts val="400"/>
              </a:spcBef>
              <a:spcAft>
                <a:spcPts val="600"/>
              </a:spcAft>
              <a:buFont typeface="Wingdings" panose="05000000000000000000" pitchFamily="2" charset="2"/>
              <a:buChar char="Ø"/>
            </a:pPr>
            <a:endParaRPr lang="en-US" altLang="en-US" sz="28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BEDFD4D-893B-4172-927B-F64D950C1484}"/>
              </a:ext>
            </a:extLst>
          </p:cNvPr>
          <p:cNvSpPr>
            <a:spLocks noGrp="1"/>
          </p:cNvSpPr>
          <p:nvPr>
            <p:ph type="dt" idx="10"/>
          </p:nvPr>
        </p:nvSpPr>
        <p:spPr/>
        <p:txBody>
          <a:bodyPr/>
          <a:lstStyle/>
          <a:p>
            <a:r>
              <a:rPr lang="en-US"/>
              <a:t>Internet Programming I</a:t>
            </a:r>
            <a:endParaRPr lang="en-US" dirty="0"/>
          </a:p>
        </p:txBody>
      </p:sp>
      <p:sp>
        <p:nvSpPr>
          <p:cNvPr id="2" name="Footer Placeholder 1"/>
          <p:cNvSpPr>
            <a:spLocks noGrp="1"/>
          </p:cNvSpPr>
          <p:nvPr>
            <p:ph type="ftr" idx="11"/>
          </p:nvPr>
        </p:nvSpPr>
        <p:spPr>
          <a:xfrm>
            <a:off x="4643103" y="6356351"/>
            <a:ext cx="3086100" cy="365125"/>
          </a:xfrm>
        </p:spPr>
        <p:txBody>
          <a:bodyPr/>
          <a:lstStyle/>
          <a:p>
            <a:r>
              <a:rPr lang="en-US" dirty="0"/>
              <a:t>Chapter 4 - JavaScript</a:t>
            </a:r>
          </a:p>
        </p:txBody>
      </p:sp>
      <p:pic>
        <p:nvPicPr>
          <p:cNvPr id="8" name="Google Shape;178;p2">
            <a:extLst>
              <a:ext uri="{FF2B5EF4-FFF2-40B4-BE49-F238E27FC236}">
                <a16:creationId xmlns:a16="http://schemas.microsoft.com/office/drawing/2014/main" id="{AA4577A6-3704-422D-988B-0AD667B603EC}"/>
              </a:ext>
            </a:extLst>
          </p:cNvPr>
          <p:cNvPicPr preferRelativeResize="0"/>
          <p:nvPr/>
        </p:nvPicPr>
        <p:blipFill rotWithShape="1">
          <a:blip r:embed="rId3">
            <a:alphaModFix/>
          </a:blip>
          <a:srcRect/>
          <a:stretch/>
        </p:blipFill>
        <p:spPr>
          <a:xfrm>
            <a:off x="11353800" y="44906"/>
            <a:ext cx="587614" cy="685806"/>
          </a:xfrm>
          <a:prstGeom prst="rect">
            <a:avLst/>
          </a:prstGeom>
          <a:noFill/>
          <a:ln>
            <a:noFill/>
          </a:ln>
        </p:spPr>
      </p:pic>
    </p:spTree>
    <p:extLst>
      <p:ext uri="{BB962C8B-B14F-4D97-AF65-F5344CB8AC3E}">
        <p14:creationId xmlns:p14="http://schemas.microsoft.com/office/powerpoint/2010/main" val="1975923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xfrm>
            <a:off x="145773" y="154547"/>
            <a:ext cx="10721009" cy="621743"/>
          </a:xfrm>
          <a:noFill/>
          <a:ln/>
        </p:spPr>
        <p:txBody>
          <a:bodyPr>
            <a:noAutofit/>
          </a:bodyPr>
          <a:lstStyle/>
          <a:p>
            <a:r>
              <a:rPr lang="en-US" sz="3600" b="1" dirty="0">
                <a:solidFill>
                  <a:srgbClr val="2504EC"/>
                </a:solidFill>
              </a:rPr>
              <a:t>Backend JS frameworks</a:t>
            </a:r>
          </a:p>
        </p:txBody>
      </p:sp>
      <p:sp>
        <p:nvSpPr>
          <p:cNvPr id="236550" name="Rectangle 6"/>
          <p:cNvSpPr>
            <a:spLocks noGrp="1" noChangeArrowheads="1"/>
          </p:cNvSpPr>
          <p:nvPr>
            <p:ph type="body" idx="1"/>
          </p:nvPr>
        </p:nvSpPr>
        <p:spPr>
          <a:xfrm>
            <a:off x="119269" y="906405"/>
            <a:ext cx="11888304" cy="5404371"/>
          </a:xfrm>
          <a:noFill/>
          <a:ln/>
        </p:spPr>
        <p:txBody>
          <a:bodyPr>
            <a:noAutofit/>
          </a:bodyPr>
          <a:lstStyle/>
          <a:p>
            <a:pPr marL="858838" lvl="3" indent="-346075" algn="just">
              <a:lnSpc>
                <a:spcPct val="100000"/>
              </a:lnSpc>
              <a:spcBef>
                <a:spcPts val="600"/>
              </a:spcBef>
              <a:buFont typeface="Wingdings" panose="05000000000000000000" pitchFamily="2" charset="2"/>
              <a:buChar char="§"/>
            </a:pPr>
            <a:r>
              <a:rPr lang="en-US" sz="2450" dirty="0"/>
              <a:t>Node.js is a runtime environment that helps run JavaScript on servers. It takes the chrome v8 engine and compiles the JavaScript code on the servers.</a:t>
            </a:r>
          </a:p>
          <a:p>
            <a:pPr marL="858838" lvl="3" indent="-346075" algn="just">
              <a:lnSpc>
                <a:spcPct val="100000"/>
              </a:lnSpc>
              <a:spcBef>
                <a:spcPts val="600"/>
              </a:spcBef>
              <a:buFont typeface="Wingdings" panose="05000000000000000000" pitchFamily="2" charset="2"/>
              <a:buChar char="§"/>
            </a:pPr>
            <a:r>
              <a:rPr lang="en-US" sz="2450" dirty="0"/>
              <a:t>Node.js helps developers build applications on server-side, desktop, and mobile applications. Having Node.js as the base, a lot of frameworks have evolved in recent years.</a:t>
            </a:r>
          </a:p>
          <a:p>
            <a:pPr marL="1316038" lvl="4" indent="-346075" algn="just">
              <a:lnSpc>
                <a:spcPct val="100000"/>
              </a:lnSpc>
              <a:spcBef>
                <a:spcPts val="600"/>
              </a:spcBef>
              <a:buFont typeface="Wingdings" panose="05000000000000000000" pitchFamily="2" charset="2"/>
              <a:buChar char="Ø"/>
            </a:pPr>
            <a:r>
              <a:rPr lang="en-US" sz="2450" dirty="0"/>
              <a:t>Some of the popular websites like Netflix, eBay, PayPal, and LinkedIn use Node.js in their application development</a:t>
            </a:r>
          </a:p>
          <a:p>
            <a:pPr marL="1316038" lvl="4" indent="-346075" algn="just">
              <a:lnSpc>
                <a:spcPct val="100000"/>
              </a:lnSpc>
              <a:spcBef>
                <a:spcPts val="600"/>
              </a:spcBef>
              <a:buFont typeface="Wingdings" panose="05000000000000000000" pitchFamily="2" charset="2"/>
              <a:buChar char="Ø"/>
            </a:pPr>
            <a:r>
              <a:rPr lang="en-US" sz="2450" dirty="0"/>
              <a:t>85% of developers use Node.js to develop web applications.</a:t>
            </a:r>
          </a:p>
          <a:p>
            <a:pPr marL="1316038" lvl="4" indent="-346075" algn="just">
              <a:lnSpc>
                <a:spcPct val="100000"/>
              </a:lnSpc>
              <a:spcBef>
                <a:spcPts val="600"/>
              </a:spcBef>
              <a:buFont typeface="Wingdings" panose="05000000000000000000" pitchFamily="2" charset="2"/>
              <a:buChar char="Ø"/>
            </a:pPr>
            <a:r>
              <a:rPr lang="en-US" sz="2450" dirty="0"/>
              <a:t>Since Node.js uses JavaScript to build the backend, it’s easy for JavaScript developers to create a complete product. </a:t>
            </a:r>
            <a:endParaRPr lang="en-IN" sz="2450" dirty="0"/>
          </a:p>
          <a:p>
            <a:pPr marL="1316038" lvl="4" indent="-346075" algn="just">
              <a:lnSpc>
                <a:spcPct val="100000"/>
              </a:lnSpc>
              <a:spcBef>
                <a:spcPts val="600"/>
              </a:spcBef>
              <a:buFont typeface="Wingdings" panose="05000000000000000000" pitchFamily="2" charset="2"/>
              <a:buChar char="Ø"/>
            </a:pPr>
            <a:endParaRPr lang="en-IN" sz="2450" dirty="0"/>
          </a:p>
          <a:p>
            <a:pPr marL="692150" lvl="2" indent="-457200" algn="just">
              <a:lnSpc>
                <a:spcPct val="100000"/>
              </a:lnSpc>
              <a:spcBef>
                <a:spcPts val="600"/>
              </a:spcBef>
              <a:buFont typeface="Wingdings" panose="05000000000000000000" pitchFamily="2" charset="2"/>
              <a:buChar char="§"/>
            </a:pPr>
            <a:endParaRPr lang="en-US" altLang="en-US" sz="2600" dirty="0">
              <a:solidFill>
                <a:schemeClr val="tx1"/>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638FCED-8D56-42E4-914A-9264575887C4}"/>
              </a:ext>
            </a:extLst>
          </p:cNvPr>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Calibri"/>
                <a:cs typeface="Calibri"/>
                <a:sym typeface="Calibri"/>
              </a:rPr>
              <a:t>Internet Programming I</a:t>
            </a:r>
            <a:endParaRPr kumimoji="0" lang="en-US" sz="1800" b="1" i="1" u="none" strike="noStrike" kern="0" cap="none" spc="0" normalizeH="0" baseline="0" noProof="0" dirty="0">
              <a:ln>
                <a:noFill/>
              </a:ln>
              <a:solidFill>
                <a:srgbClr val="0070C0"/>
              </a:solidFill>
              <a:effectLst/>
              <a:uLnTx/>
              <a:uFillTx/>
              <a:latin typeface="Calibri"/>
              <a:cs typeface="Calibri"/>
              <a:sym typeface="Calibri"/>
            </a:endParaRPr>
          </a:p>
        </p:txBody>
      </p:sp>
      <p:sp>
        <p:nvSpPr>
          <p:cNvPr id="2" name="Footer Placeholder 1"/>
          <p:cNvSpPr>
            <a:spLocks noGrp="1"/>
          </p:cNvSpPr>
          <p:nvPr>
            <p:ph type="ftr" idx="11"/>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Arial"/>
                <a:cs typeface="Arial"/>
                <a:sym typeface="Arial"/>
              </a:rPr>
              <a:t>Chapter 4 - JavaScript</a:t>
            </a:r>
            <a:endParaRPr kumimoji="0" lang="en-US" sz="1800" b="1" i="1" u="none" strike="noStrike" kern="0" cap="none" spc="0" normalizeH="0" baseline="0" noProof="0" dirty="0">
              <a:ln>
                <a:noFill/>
              </a:ln>
              <a:solidFill>
                <a:srgbClr val="0070C0"/>
              </a:solidFill>
              <a:effectLst/>
              <a:uLnTx/>
              <a:uFillTx/>
              <a:latin typeface="Arial"/>
              <a:cs typeface="Arial"/>
              <a:sym typeface="Arial"/>
            </a:endParaRPr>
          </a:p>
        </p:txBody>
      </p:sp>
      <p:pic>
        <p:nvPicPr>
          <p:cNvPr id="8" name="Google Shape;178;p2">
            <a:extLst>
              <a:ext uri="{FF2B5EF4-FFF2-40B4-BE49-F238E27FC236}">
                <a16:creationId xmlns:a16="http://schemas.microsoft.com/office/drawing/2014/main" id="{1CBB82ED-2C02-489C-9040-8D962B175B4B}"/>
              </a:ext>
            </a:extLst>
          </p:cNvPr>
          <p:cNvPicPr preferRelativeResize="0"/>
          <p:nvPr/>
        </p:nvPicPr>
        <p:blipFill rotWithShape="1">
          <a:blip r:embed="rId3">
            <a:alphaModFix/>
          </a:blip>
          <a:srcRect/>
          <a:stretch/>
        </p:blipFill>
        <p:spPr>
          <a:xfrm>
            <a:off x="11353800" y="44906"/>
            <a:ext cx="587614" cy="685806"/>
          </a:xfrm>
          <a:prstGeom prst="rect">
            <a:avLst/>
          </a:prstGeom>
          <a:noFill/>
          <a:ln>
            <a:noFill/>
          </a:ln>
        </p:spPr>
      </p:pic>
      <p:pic>
        <p:nvPicPr>
          <p:cNvPr id="5" name="Picture 4">
            <a:extLst>
              <a:ext uri="{FF2B5EF4-FFF2-40B4-BE49-F238E27FC236}">
                <a16:creationId xmlns:a16="http://schemas.microsoft.com/office/drawing/2014/main" id="{9D0AE110-2640-41CE-9DAE-1C9101D93C39}"/>
              </a:ext>
            </a:extLst>
          </p:cNvPr>
          <p:cNvPicPr>
            <a:picLocks noChangeAspect="1"/>
          </p:cNvPicPr>
          <p:nvPr/>
        </p:nvPicPr>
        <p:blipFill>
          <a:blip r:embed="rId4"/>
          <a:stretch>
            <a:fillRect/>
          </a:stretch>
        </p:blipFill>
        <p:spPr>
          <a:xfrm>
            <a:off x="8153400" y="4825494"/>
            <a:ext cx="3658456" cy="148528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067683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xfrm>
            <a:off x="145773" y="184935"/>
            <a:ext cx="10721009" cy="591355"/>
          </a:xfrm>
          <a:noFill/>
          <a:ln/>
        </p:spPr>
        <p:txBody>
          <a:bodyPr>
            <a:noAutofit/>
          </a:bodyPr>
          <a:lstStyle/>
          <a:p>
            <a:r>
              <a:rPr lang="en-US" sz="3600" b="1" dirty="0">
                <a:solidFill>
                  <a:srgbClr val="2504EC"/>
                </a:solidFill>
              </a:rPr>
              <a:t>Backend JS frameworks</a:t>
            </a:r>
          </a:p>
        </p:txBody>
      </p:sp>
      <p:sp>
        <p:nvSpPr>
          <p:cNvPr id="236550" name="Rectangle 6"/>
          <p:cNvSpPr>
            <a:spLocks noGrp="1" noChangeArrowheads="1"/>
          </p:cNvSpPr>
          <p:nvPr>
            <p:ph type="body" idx="1"/>
          </p:nvPr>
        </p:nvSpPr>
        <p:spPr>
          <a:xfrm>
            <a:off x="-415480" y="731959"/>
            <a:ext cx="12356894" cy="5534486"/>
          </a:xfrm>
          <a:noFill/>
          <a:ln/>
        </p:spPr>
        <p:txBody>
          <a:bodyPr>
            <a:noAutofit/>
          </a:bodyPr>
          <a:lstStyle/>
          <a:p>
            <a:pPr marL="512763" lvl="3" indent="0" algn="just">
              <a:lnSpc>
                <a:spcPct val="100000"/>
              </a:lnSpc>
              <a:spcBef>
                <a:spcPts val="600"/>
              </a:spcBef>
              <a:buNone/>
            </a:pPr>
            <a:r>
              <a:rPr lang="en-US" sz="2450" b="1" dirty="0">
                <a:solidFill>
                  <a:srgbClr val="00B0F0"/>
                </a:solidFill>
              </a:rPr>
              <a:t>EXPRESS</a:t>
            </a:r>
            <a:r>
              <a:rPr lang="en-US" sz="2450" dirty="0">
                <a:solidFill>
                  <a:srgbClr val="00B0F0"/>
                </a:solidFill>
              </a:rPr>
              <a:t> </a:t>
            </a:r>
          </a:p>
          <a:p>
            <a:pPr marL="1316038" lvl="4" indent="-346075" algn="just">
              <a:lnSpc>
                <a:spcPct val="100000"/>
              </a:lnSpc>
              <a:spcBef>
                <a:spcPts val="600"/>
              </a:spcBef>
              <a:buFont typeface="Wingdings" panose="05000000000000000000" pitchFamily="2" charset="2"/>
              <a:buChar char="Ø"/>
            </a:pPr>
            <a:r>
              <a:rPr lang="en-US" sz="2450" dirty="0"/>
              <a:t>Express.js is a flexible, minimalistic, lightweight, and well-supported framework for Node.js applications. It is likely the most popular framework for server-side Node.js applications. </a:t>
            </a:r>
          </a:p>
          <a:p>
            <a:pPr marL="1316038" lvl="4" indent="-346075" algn="just">
              <a:lnSpc>
                <a:spcPct val="100000"/>
              </a:lnSpc>
              <a:spcBef>
                <a:spcPts val="600"/>
              </a:spcBef>
              <a:buFont typeface="Wingdings" panose="05000000000000000000" pitchFamily="2" charset="2"/>
              <a:buChar char="Ø"/>
            </a:pPr>
            <a:r>
              <a:rPr lang="en-US" sz="2450" dirty="0"/>
              <a:t>Express provides a wide range of HTTP utilities, as well as high-performance speed. It is great for developing a simple, single-page application that can handle multiple requests at the same time. </a:t>
            </a:r>
          </a:p>
          <a:p>
            <a:pPr marL="512763" lvl="3" indent="0" algn="just">
              <a:lnSpc>
                <a:spcPct val="100000"/>
              </a:lnSpc>
              <a:spcBef>
                <a:spcPts val="600"/>
              </a:spcBef>
              <a:buNone/>
            </a:pPr>
            <a:r>
              <a:rPr lang="en-US" sz="2450" b="1" dirty="0">
                <a:solidFill>
                  <a:srgbClr val="00B0F0"/>
                </a:solidFill>
              </a:rPr>
              <a:t>NEXT.JS</a:t>
            </a:r>
          </a:p>
          <a:p>
            <a:pPr marL="1312863" lvl="4" algn="just">
              <a:lnSpc>
                <a:spcPct val="100000"/>
              </a:lnSpc>
              <a:spcBef>
                <a:spcPts val="600"/>
              </a:spcBef>
              <a:buFont typeface="Wingdings" panose="05000000000000000000" pitchFamily="2" charset="2"/>
              <a:buChar char="Ø"/>
            </a:pPr>
            <a:r>
              <a:rPr lang="en-US" sz="2450" dirty="0"/>
              <a:t>Next.js is a minimalistic framework that allows a JavaScript developer to create a server-side rendering and static web applications using React.js. It is one of the </a:t>
            </a:r>
            <a:r>
              <a:rPr lang="en-US" sz="2450" dirty="0">
                <a:solidFill>
                  <a:srgbClr val="00B0F0"/>
                </a:solidFill>
              </a:rPr>
              <a:t>newest </a:t>
            </a:r>
            <a:r>
              <a:rPr lang="en-US" sz="2450" dirty="0"/>
              <a:t>and hottest frameworks that takes pride in its ease of use. </a:t>
            </a:r>
          </a:p>
          <a:p>
            <a:pPr marL="1312863" lvl="4" algn="just">
              <a:lnSpc>
                <a:spcPct val="100000"/>
              </a:lnSpc>
              <a:spcBef>
                <a:spcPts val="600"/>
              </a:spcBef>
              <a:buFont typeface="Wingdings" panose="05000000000000000000" pitchFamily="2" charset="2"/>
              <a:buChar char="Ø"/>
            </a:pPr>
            <a:r>
              <a:rPr lang="en-US" sz="2450" dirty="0"/>
              <a:t>Many of the problems developers experience while building applications using React.js are solved using Next.js. It has many important features included “out of the box,” and makes development a JavaScript breeze.</a:t>
            </a:r>
            <a:endParaRPr lang="en-IN" sz="2450" dirty="0"/>
          </a:p>
          <a:p>
            <a:pPr marL="692150" lvl="2" indent="-457200" algn="just">
              <a:lnSpc>
                <a:spcPct val="100000"/>
              </a:lnSpc>
              <a:spcBef>
                <a:spcPts val="600"/>
              </a:spcBef>
              <a:buFont typeface="Wingdings" panose="05000000000000000000" pitchFamily="2" charset="2"/>
              <a:buChar char="§"/>
            </a:pPr>
            <a:endParaRPr lang="en-US" altLang="en-US" sz="2600" dirty="0">
              <a:solidFill>
                <a:schemeClr val="tx1"/>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638FCED-8D56-42E4-914A-9264575887C4}"/>
              </a:ext>
            </a:extLst>
          </p:cNvPr>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Calibri"/>
                <a:cs typeface="Calibri"/>
                <a:sym typeface="Calibri"/>
              </a:rPr>
              <a:t>Internet Programming I</a:t>
            </a:r>
            <a:endParaRPr kumimoji="0" lang="en-US" sz="1800" b="1" i="1" u="none" strike="noStrike" kern="0" cap="none" spc="0" normalizeH="0" baseline="0" noProof="0" dirty="0">
              <a:ln>
                <a:noFill/>
              </a:ln>
              <a:solidFill>
                <a:srgbClr val="0070C0"/>
              </a:solidFill>
              <a:effectLst/>
              <a:uLnTx/>
              <a:uFillTx/>
              <a:latin typeface="Calibri"/>
              <a:cs typeface="Calibri"/>
              <a:sym typeface="Calibri"/>
            </a:endParaRPr>
          </a:p>
        </p:txBody>
      </p:sp>
      <p:sp>
        <p:nvSpPr>
          <p:cNvPr id="2" name="Footer Placeholder 1"/>
          <p:cNvSpPr>
            <a:spLocks noGrp="1"/>
          </p:cNvSpPr>
          <p:nvPr>
            <p:ph type="ftr" idx="11"/>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Arial"/>
                <a:cs typeface="Arial"/>
                <a:sym typeface="Arial"/>
              </a:rPr>
              <a:t>Chapter 4 - JavaScript</a:t>
            </a:r>
            <a:endParaRPr kumimoji="0" lang="en-US" sz="1800" b="1" i="1" u="none" strike="noStrike" kern="0" cap="none" spc="0" normalizeH="0" baseline="0" noProof="0" dirty="0">
              <a:ln>
                <a:noFill/>
              </a:ln>
              <a:solidFill>
                <a:srgbClr val="0070C0"/>
              </a:solidFill>
              <a:effectLst/>
              <a:uLnTx/>
              <a:uFillTx/>
              <a:latin typeface="Arial"/>
              <a:cs typeface="Arial"/>
              <a:sym typeface="Arial"/>
            </a:endParaRPr>
          </a:p>
        </p:txBody>
      </p:sp>
      <p:pic>
        <p:nvPicPr>
          <p:cNvPr id="8" name="Google Shape;178;p2">
            <a:extLst>
              <a:ext uri="{FF2B5EF4-FFF2-40B4-BE49-F238E27FC236}">
                <a16:creationId xmlns:a16="http://schemas.microsoft.com/office/drawing/2014/main" id="{1CBB82ED-2C02-489C-9040-8D962B175B4B}"/>
              </a:ext>
            </a:extLst>
          </p:cNvPr>
          <p:cNvPicPr preferRelativeResize="0"/>
          <p:nvPr/>
        </p:nvPicPr>
        <p:blipFill rotWithShape="1">
          <a:blip r:embed="rId3">
            <a:alphaModFix/>
          </a:blip>
          <a:srcRect/>
          <a:stretch/>
        </p:blipFill>
        <p:spPr>
          <a:xfrm>
            <a:off x="11353800" y="44906"/>
            <a:ext cx="587614" cy="685806"/>
          </a:xfrm>
          <a:prstGeom prst="rect">
            <a:avLst/>
          </a:prstGeom>
          <a:noFill/>
          <a:ln>
            <a:noFill/>
          </a:ln>
        </p:spPr>
      </p:pic>
    </p:spTree>
    <p:extLst>
      <p:ext uri="{BB962C8B-B14F-4D97-AF65-F5344CB8AC3E}">
        <p14:creationId xmlns:p14="http://schemas.microsoft.com/office/powerpoint/2010/main" val="3165390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xfrm>
            <a:off x="145773" y="154547"/>
            <a:ext cx="10721009" cy="621743"/>
          </a:xfrm>
          <a:noFill/>
          <a:ln/>
        </p:spPr>
        <p:txBody>
          <a:bodyPr>
            <a:noAutofit/>
          </a:bodyPr>
          <a:lstStyle/>
          <a:p>
            <a:r>
              <a:rPr lang="en-US" altLang="en-US" sz="3600" b="1" dirty="0">
                <a:solidFill>
                  <a:srgbClr val="2504EC"/>
                </a:solidFill>
              </a:rPr>
              <a:t>9.  Comparison of  JS frameworks</a:t>
            </a:r>
            <a:endParaRPr lang="en-US" sz="3600" b="1" dirty="0">
              <a:solidFill>
                <a:srgbClr val="2504EC"/>
              </a:solidFill>
            </a:endParaRPr>
          </a:p>
        </p:txBody>
      </p:sp>
      <p:sp>
        <p:nvSpPr>
          <p:cNvPr id="236550" name="Rectangle 6"/>
          <p:cNvSpPr>
            <a:spLocks noGrp="1" noChangeArrowheads="1"/>
          </p:cNvSpPr>
          <p:nvPr>
            <p:ph type="body" idx="1"/>
          </p:nvPr>
        </p:nvSpPr>
        <p:spPr>
          <a:xfrm>
            <a:off x="119269" y="906405"/>
            <a:ext cx="11888304" cy="5404371"/>
          </a:xfrm>
          <a:noFill/>
          <a:ln/>
        </p:spPr>
        <p:txBody>
          <a:bodyPr>
            <a:noAutofit/>
          </a:bodyPr>
          <a:lstStyle/>
          <a:p>
            <a:pPr marL="1316038" lvl="4" indent="-346075" algn="just">
              <a:lnSpc>
                <a:spcPct val="100000"/>
              </a:lnSpc>
              <a:spcBef>
                <a:spcPts val="600"/>
              </a:spcBef>
              <a:buFont typeface="Wingdings" panose="05000000000000000000" pitchFamily="2" charset="2"/>
              <a:buChar char="Ø"/>
            </a:pPr>
            <a:endParaRPr lang="en-IN" sz="2450" dirty="0"/>
          </a:p>
          <a:p>
            <a:pPr marL="401638" lvl="2" indent="-346075" algn="just">
              <a:lnSpc>
                <a:spcPct val="100000"/>
              </a:lnSpc>
              <a:spcBef>
                <a:spcPts val="600"/>
              </a:spcBef>
              <a:buFont typeface="Wingdings" panose="05000000000000000000" pitchFamily="2" charset="2"/>
              <a:buChar char="Ø"/>
            </a:pPr>
            <a:r>
              <a:rPr lang="en-IN" sz="2600" dirty="0"/>
              <a:t>Performance </a:t>
            </a:r>
          </a:p>
          <a:p>
            <a:pPr marL="401638" lvl="2" indent="-346075" algn="just">
              <a:lnSpc>
                <a:spcPct val="100000"/>
              </a:lnSpc>
              <a:spcBef>
                <a:spcPts val="600"/>
              </a:spcBef>
              <a:buFont typeface="Wingdings" panose="05000000000000000000" pitchFamily="2" charset="2"/>
              <a:buChar char="Ø"/>
            </a:pPr>
            <a:r>
              <a:rPr lang="en-IN" sz="2600" dirty="0"/>
              <a:t>Learning curve:</a:t>
            </a:r>
          </a:p>
          <a:p>
            <a:pPr marL="855663" lvl="3" algn="just">
              <a:lnSpc>
                <a:spcPct val="100000"/>
              </a:lnSpc>
              <a:spcBef>
                <a:spcPts val="600"/>
              </a:spcBef>
              <a:buFont typeface="Arial" panose="020B0604020202020204" pitchFamily="34" charset="0"/>
              <a:buChar char="•"/>
            </a:pPr>
            <a:r>
              <a:rPr lang="en-IN" sz="2450" dirty="0"/>
              <a:t>Angular is the hard one to learn. </a:t>
            </a:r>
          </a:p>
          <a:p>
            <a:pPr marL="855663" lvl="3" algn="just">
              <a:lnSpc>
                <a:spcPct val="100000"/>
              </a:lnSpc>
              <a:spcBef>
                <a:spcPts val="600"/>
              </a:spcBef>
              <a:buFont typeface="Arial" panose="020B0604020202020204" pitchFamily="34" charset="0"/>
              <a:buChar char="•"/>
            </a:pPr>
            <a:r>
              <a:rPr lang="en-IN" sz="2450" dirty="0"/>
              <a:t>Vue and react are subjective to students some but in our case Vue is more easy.</a:t>
            </a:r>
          </a:p>
          <a:p>
            <a:pPr marL="401638" lvl="2" indent="-346075" algn="just">
              <a:lnSpc>
                <a:spcPct val="100000"/>
              </a:lnSpc>
              <a:spcBef>
                <a:spcPts val="600"/>
              </a:spcBef>
              <a:buFont typeface="Wingdings" panose="05000000000000000000" pitchFamily="2" charset="2"/>
              <a:buChar char="Ø"/>
            </a:pPr>
            <a:r>
              <a:rPr lang="en-IN" sz="2600" dirty="0"/>
              <a:t>Talent Availability</a:t>
            </a:r>
          </a:p>
          <a:p>
            <a:pPr marL="858838" lvl="3" indent="-346075" algn="just">
              <a:lnSpc>
                <a:spcPct val="100000"/>
              </a:lnSpc>
              <a:spcBef>
                <a:spcPts val="600"/>
              </a:spcBef>
              <a:buFont typeface="Wingdings" panose="05000000000000000000" pitchFamily="2" charset="2"/>
              <a:buChar char="Ø"/>
            </a:pPr>
            <a:r>
              <a:rPr lang="en-IN" sz="2450" dirty="0"/>
              <a:t>React have more developers while Vue and angular are little bit less</a:t>
            </a:r>
          </a:p>
          <a:p>
            <a:pPr marL="401638" lvl="2" indent="-346075" algn="just">
              <a:lnSpc>
                <a:spcPct val="100000"/>
              </a:lnSpc>
              <a:spcBef>
                <a:spcPts val="600"/>
              </a:spcBef>
              <a:buFont typeface="Wingdings" panose="05000000000000000000" pitchFamily="2" charset="2"/>
              <a:buChar char="Ø"/>
            </a:pPr>
            <a:endParaRPr lang="en-IN" sz="2600" dirty="0"/>
          </a:p>
          <a:p>
            <a:pPr marL="401638" lvl="2" indent="-346075" algn="just">
              <a:lnSpc>
                <a:spcPct val="100000"/>
              </a:lnSpc>
              <a:spcBef>
                <a:spcPts val="600"/>
              </a:spcBef>
              <a:buFont typeface="Wingdings" panose="05000000000000000000" pitchFamily="2" charset="2"/>
              <a:buChar char="Ø"/>
            </a:pPr>
            <a:r>
              <a:rPr lang="en-IN" sz="2600" dirty="0"/>
              <a:t>Major Update for Frameworks</a:t>
            </a:r>
          </a:p>
          <a:p>
            <a:pPr marL="1316038" lvl="4" indent="-346075" algn="just">
              <a:lnSpc>
                <a:spcPct val="100000"/>
              </a:lnSpc>
              <a:spcBef>
                <a:spcPts val="600"/>
              </a:spcBef>
              <a:buFont typeface="Wingdings" panose="05000000000000000000" pitchFamily="2" charset="2"/>
              <a:buChar char="Ø"/>
            </a:pPr>
            <a:endParaRPr lang="en-IN" sz="2450" dirty="0"/>
          </a:p>
          <a:p>
            <a:pPr marL="1316038" lvl="4" indent="-346075" algn="just">
              <a:lnSpc>
                <a:spcPct val="100000"/>
              </a:lnSpc>
              <a:spcBef>
                <a:spcPts val="600"/>
              </a:spcBef>
              <a:buFont typeface="Wingdings" panose="05000000000000000000" pitchFamily="2" charset="2"/>
              <a:buChar char="Ø"/>
            </a:pPr>
            <a:endParaRPr lang="en-IN" sz="2450" dirty="0"/>
          </a:p>
          <a:p>
            <a:pPr marL="1316038" lvl="4" indent="-346075" algn="just">
              <a:lnSpc>
                <a:spcPct val="100000"/>
              </a:lnSpc>
              <a:spcBef>
                <a:spcPts val="600"/>
              </a:spcBef>
              <a:buFont typeface="Wingdings" panose="05000000000000000000" pitchFamily="2" charset="2"/>
              <a:buChar char="Ø"/>
            </a:pPr>
            <a:endParaRPr lang="en-IN" sz="2450" dirty="0"/>
          </a:p>
          <a:p>
            <a:pPr marL="692150" lvl="2" indent="-457200" algn="just">
              <a:lnSpc>
                <a:spcPct val="100000"/>
              </a:lnSpc>
              <a:spcBef>
                <a:spcPts val="600"/>
              </a:spcBef>
              <a:buFont typeface="Wingdings" panose="05000000000000000000" pitchFamily="2" charset="2"/>
              <a:buChar char="§"/>
            </a:pPr>
            <a:endParaRPr lang="en-US" altLang="en-US" sz="2600" dirty="0">
              <a:solidFill>
                <a:schemeClr val="tx1"/>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638FCED-8D56-42E4-914A-9264575887C4}"/>
              </a:ext>
            </a:extLst>
          </p:cNvPr>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Calibri"/>
                <a:cs typeface="Calibri"/>
                <a:sym typeface="Calibri"/>
              </a:rPr>
              <a:t>Internet Programming I</a:t>
            </a:r>
            <a:endParaRPr kumimoji="0" lang="en-US" sz="1800" b="1" i="1" u="none" strike="noStrike" kern="0" cap="none" spc="0" normalizeH="0" baseline="0" noProof="0" dirty="0">
              <a:ln>
                <a:noFill/>
              </a:ln>
              <a:solidFill>
                <a:srgbClr val="0070C0"/>
              </a:solidFill>
              <a:effectLst/>
              <a:uLnTx/>
              <a:uFillTx/>
              <a:latin typeface="Calibri"/>
              <a:cs typeface="Calibri"/>
              <a:sym typeface="Calibri"/>
            </a:endParaRPr>
          </a:p>
        </p:txBody>
      </p:sp>
      <p:sp>
        <p:nvSpPr>
          <p:cNvPr id="2" name="Footer Placeholder 1"/>
          <p:cNvSpPr>
            <a:spLocks noGrp="1"/>
          </p:cNvSpPr>
          <p:nvPr>
            <p:ph type="ftr" idx="11"/>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Arial"/>
                <a:cs typeface="Arial"/>
                <a:sym typeface="Arial"/>
              </a:rPr>
              <a:t>Chapter 4 - JavaScript</a:t>
            </a:r>
            <a:endParaRPr kumimoji="0" lang="en-US" sz="1800" b="1" i="1" u="none" strike="noStrike" kern="0" cap="none" spc="0" normalizeH="0" baseline="0" noProof="0" dirty="0">
              <a:ln>
                <a:noFill/>
              </a:ln>
              <a:solidFill>
                <a:srgbClr val="0070C0"/>
              </a:solidFill>
              <a:effectLst/>
              <a:uLnTx/>
              <a:uFillTx/>
              <a:latin typeface="Arial"/>
              <a:cs typeface="Arial"/>
              <a:sym typeface="Arial"/>
            </a:endParaRPr>
          </a:p>
        </p:txBody>
      </p:sp>
      <p:pic>
        <p:nvPicPr>
          <p:cNvPr id="8" name="Google Shape;178;p2">
            <a:extLst>
              <a:ext uri="{FF2B5EF4-FFF2-40B4-BE49-F238E27FC236}">
                <a16:creationId xmlns:a16="http://schemas.microsoft.com/office/drawing/2014/main" id="{1CBB82ED-2C02-489C-9040-8D962B175B4B}"/>
              </a:ext>
            </a:extLst>
          </p:cNvPr>
          <p:cNvPicPr preferRelativeResize="0"/>
          <p:nvPr/>
        </p:nvPicPr>
        <p:blipFill rotWithShape="1">
          <a:blip r:embed="rId3">
            <a:alphaModFix/>
          </a:blip>
          <a:srcRect/>
          <a:stretch/>
        </p:blipFill>
        <p:spPr>
          <a:xfrm>
            <a:off x="11353800" y="44906"/>
            <a:ext cx="587614" cy="685806"/>
          </a:xfrm>
          <a:prstGeom prst="rect">
            <a:avLst/>
          </a:prstGeom>
          <a:noFill/>
          <a:ln>
            <a:noFill/>
          </a:ln>
        </p:spPr>
      </p:pic>
      <p:pic>
        <p:nvPicPr>
          <p:cNvPr id="5" name="Picture 4">
            <a:extLst>
              <a:ext uri="{FF2B5EF4-FFF2-40B4-BE49-F238E27FC236}">
                <a16:creationId xmlns:a16="http://schemas.microsoft.com/office/drawing/2014/main" id="{D2564DD8-EFBC-41EA-AF4E-85287350E8D0}"/>
              </a:ext>
            </a:extLst>
          </p:cNvPr>
          <p:cNvPicPr>
            <a:picLocks noChangeAspect="1"/>
          </p:cNvPicPr>
          <p:nvPr/>
        </p:nvPicPr>
        <p:blipFill>
          <a:blip r:embed="rId4"/>
          <a:stretch>
            <a:fillRect/>
          </a:stretch>
        </p:blipFill>
        <p:spPr>
          <a:xfrm>
            <a:off x="7518160" y="4375544"/>
            <a:ext cx="4673840" cy="2419474"/>
          </a:xfrm>
          <a:prstGeom prst="rect">
            <a:avLst/>
          </a:prstGeom>
        </p:spPr>
      </p:pic>
    </p:spTree>
    <p:extLst>
      <p:ext uri="{BB962C8B-B14F-4D97-AF65-F5344CB8AC3E}">
        <p14:creationId xmlns:p14="http://schemas.microsoft.com/office/powerpoint/2010/main" val="334925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xfrm>
            <a:off x="144379" y="115503"/>
            <a:ext cx="11209421" cy="565535"/>
          </a:xfrm>
          <a:noFill/>
          <a:ln/>
        </p:spPr>
        <p:txBody>
          <a:bodyPr>
            <a:noAutofit/>
          </a:bodyPr>
          <a:lstStyle/>
          <a:p>
            <a:r>
              <a:rPr lang="en-US" sz="3600" b="1" dirty="0">
                <a:solidFill>
                  <a:srgbClr val="2504EC"/>
                </a:solidFill>
              </a:rPr>
              <a:t>Continued</a:t>
            </a:r>
          </a:p>
        </p:txBody>
      </p:sp>
      <p:sp>
        <p:nvSpPr>
          <p:cNvPr id="236550" name="Rectangle 6"/>
          <p:cNvSpPr>
            <a:spLocks noGrp="1" noChangeArrowheads="1"/>
          </p:cNvSpPr>
          <p:nvPr>
            <p:ph type="body" idx="1"/>
          </p:nvPr>
        </p:nvSpPr>
        <p:spPr>
          <a:xfrm>
            <a:off x="308008" y="1825625"/>
            <a:ext cx="5711792" cy="4351338"/>
          </a:xfrm>
          <a:noFill/>
          <a:ln/>
        </p:spPr>
        <p:txBody>
          <a:bodyPr>
            <a:noAutofit/>
          </a:bodyPr>
          <a:lstStyle/>
          <a:p>
            <a:pPr marL="401638" lvl="2" indent="-346075" algn="ctr">
              <a:lnSpc>
                <a:spcPct val="100000"/>
              </a:lnSpc>
              <a:spcBef>
                <a:spcPts val="600"/>
              </a:spcBef>
              <a:buFont typeface="Wingdings" panose="05000000000000000000" pitchFamily="2" charset="2"/>
              <a:buChar char="Ø"/>
            </a:pPr>
            <a:r>
              <a:rPr lang="en-IN" sz="2600" dirty="0"/>
              <a:t>Open source community on GitHub.</a:t>
            </a:r>
          </a:p>
          <a:p>
            <a:pPr marL="1316038" lvl="4" indent="-346075" algn="just">
              <a:lnSpc>
                <a:spcPct val="100000"/>
              </a:lnSpc>
              <a:spcBef>
                <a:spcPts val="600"/>
              </a:spcBef>
              <a:buFont typeface="Wingdings" panose="05000000000000000000" pitchFamily="2" charset="2"/>
              <a:buChar char="Ø"/>
            </a:pPr>
            <a:endParaRPr lang="en-IN" sz="2450" dirty="0"/>
          </a:p>
          <a:p>
            <a:pPr marL="1316038" lvl="4" indent="-346075" algn="just">
              <a:lnSpc>
                <a:spcPct val="100000"/>
              </a:lnSpc>
              <a:spcBef>
                <a:spcPts val="600"/>
              </a:spcBef>
              <a:buFont typeface="Wingdings" panose="05000000000000000000" pitchFamily="2" charset="2"/>
              <a:buChar char="Ø"/>
            </a:pPr>
            <a:endParaRPr lang="en-IN" sz="2450" dirty="0"/>
          </a:p>
          <a:p>
            <a:pPr marL="1316038" lvl="4" indent="-346075" algn="just">
              <a:lnSpc>
                <a:spcPct val="100000"/>
              </a:lnSpc>
              <a:spcBef>
                <a:spcPts val="600"/>
              </a:spcBef>
              <a:buFont typeface="Wingdings" panose="05000000000000000000" pitchFamily="2" charset="2"/>
              <a:buChar char="Ø"/>
            </a:pPr>
            <a:endParaRPr lang="en-IN" sz="2450" dirty="0"/>
          </a:p>
          <a:p>
            <a:pPr marL="692150" lvl="2" indent="-457200" algn="just">
              <a:lnSpc>
                <a:spcPct val="100000"/>
              </a:lnSpc>
              <a:spcBef>
                <a:spcPts val="600"/>
              </a:spcBef>
              <a:buFont typeface="Wingdings" panose="05000000000000000000" pitchFamily="2" charset="2"/>
              <a:buChar char="§"/>
            </a:pPr>
            <a:endParaRPr lang="en-US" altLang="en-US" sz="2600" dirty="0">
              <a:solidFill>
                <a:schemeClr val="tx1"/>
              </a:solidFill>
              <a:latin typeface="Calibri" panose="020F0502020204030204" pitchFamily="34" charset="0"/>
              <a:cs typeface="Calibri" panose="020F0502020204030204" pitchFamily="34" charset="0"/>
            </a:endParaRPr>
          </a:p>
        </p:txBody>
      </p:sp>
      <p:sp>
        <p:nvSpPr>
          <p:cNvPr id="7" name="Text Placeholder 6">
            <a:extLst>
              <a:ext uri="{FF2B5EF4-FFF2-40B4-BE49-F238E27FC236}">
                <a16:creationId xmlns:a16="http://schemas.microsoft.com/office/drawing/2014/main" id="{AFB5857D-4FDC-44F5-9BE5-58C529A49550}"/>
              </a:ext>
            </a:extLst>
          </p:cNvPr>
          <p:cNvSpPr>
            <a:spLocks noGrp="1"/>
          </p:cNvSpPr>
          <p:nvPr>
            <p:ph type="body" idx="2"/>
          </p:nvPr>
        </p:nvSpPr>
        <p:spPr>
          <a:xfrm>
            <a:off x="6172200" y="1825625"/>
            <a:ext cx="5711792" cy="4351338"/>
          </a:xfrm>
        </p:spPr>
        <p:txBody>
          <a:bodyPr/>
          <a:lstStyle/>
          <a:p>
            <a:pPr algn="ctr">
              <a:buFont typeface="Wingdings" panose="05000000000000000000" pitchFamily="2" charset="2"/>
              <a:buChar char="Ø"/>
            </a:pPr>
            <a:r>
              <a:rPr lang="en-US" sz="2450" dirty="0"/>
              <a:t>Size wise </a:t>
            </a:r>
          </a:p>
          <a:p>
            <a:endParaRPr lang="en-US" dirty="0"/>
          </a:p>
        </p:txBody>
      </p:sp>
      <p:sp>
        <p:nvSpPr>
          <p:cNvPr id="4" name="Date Placeholder 3">
            <a:extLst>
              <a:ext uri="{FF2B5EF4-FFF2-40B4-BE49-F238E27FC236}">
                <a16:creationId xmlns:a16="http://schemas.microsoft.com/office/drawing/2014/main" id="{1638FCED-8D56-42E4-914A-9264575887C4}"/>
              </a:ext>
            </a:extLst>
          </p:cNvPr>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Calibri"/>
                <a:cs typeface="Calibri"/>
                <a:sym typeface="Calibri"/>
              </a:rPr>
              <a:t>Internet Programming I</a:t>
            </a:r>
            <a:endParaRPr kumimoji="0" lang="en-US" sz="1800" b="1" i="1" u="none" strike="noStrike" kern="0" cap="none" spc="0" normalizeH="0" baseline="0" noProof="0" dirty="0">
              <a:ln>
                <a:noFill/>
              </a:ln>
              <a:solidFill>
                <a:srgbClr val="0070C0"/>
              </a:solidFill>
              <a:effectLst/>
              <a:uLnTx/>
              <a:uFillTx/>
              <a:latin typeface="Calibri"/>
              <a:cs typeface="Calibri"/>
              <a:sym typeface="Calibri"/>
            </a:endParaRPr>
          </a:p>
        </p:txBody>
      </p:sp>
      <p:sp>
        <p:nvSpPr>
          <p:cNvPr id="2" name="Footer Placeholder 1"/>
          <p:cNvSpPr>
            <a:spLocks noGrp="1"/>
          </p:cNvSpPr>
          <p:nvPr>
            <p:ph type="ftr" idx="11"/>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Arial"/>
                <a:cs typeface="Arial"/>
                <a:sym typeface="Arial"/>
              </a:rPr>
              <a:t>Chapter 4 - JavaScript</a:t>
            </a:r>
            <a:endParaRPr kumimoji="0" lang="en-US" sz="1800" b="1" i="1" u="none" strike="noStrike" kern="0" cap="none" spc="0" normalizeH="0" baseline="0" noProof="0" dirty="0">
              <a:ln>
                <a:noFill/>
              </a:ln>
              <a:solidFill>
                <a:srgbClr val="0070C0"/>
              </a:solidFill>
              <a:effectLst/>
              <a:uLnTx/>
              <a:uFillTx/>
              <a:latin typeface="Arial"/>
              <a:cs typeface="Arial"/>
              <a:sym typeface="Arial"/>
            </a:endParaRPr>
          </a:p>
        </p:txBody>
      </p:sp>
      <p:pic>
        <p:nvPicPr>
          <p:cNvPr id="8" name="Google Shape;178;p2">
            <a:extLst>
              <a:ext uri="{FF2B5EF4-FFF2-40B4-BE49-F238E27FC236}">
                <a16:creationId xmlns:a16="http://schemas.microsoft.com/office/drawing/2014/main" id="{1CBB82ED-2C02-489C-9040-8D962B175B4B}"/>
              </a:ext>
            </a:extLst>
          </p:cNvPr>
          <p:cNvPicPr preferRelativeResize="0"/>
          <p:nvPr/>
        </p:nvPicPr>
        <p:blipFill rotWithShape="1">
          <a:blip r:embed="rId3">
            <a:alphaModFix/>
          </a:blip>
          <a:srcRect/>
          <a:stretch/>
        </p:blipFill>
        <p:spPr>
          <a:xfrm>
            <a:off x="11353800" y="44906"/>
            <a:ext cx="587614" cy="685806"/>
          </a:xfrm>
          <a:prstGeom prst="rect">
            <a:avLst/>
          </a:prstGeom>
          <a:noFill/>
          <a:ln>
            <a:noFill/>
          </a:ln>
        </p:spPr>
      </p:pic>
      <p:pic>
        <p:nvPicPr>
          <p:cNvPr id="6" name="Picture 5">
            <a:extLst>
              <a:ext uri="{FF2B5EF4-FFF2-40B4-BE49-F238E27FC236}">
                <a16:creationId xmlns:a16="http://schemas.microsoft.com/office/drawing/2014/main" id="{698A80D0-B9DB-4300-9D6F-184909090798}"/>
              </a:ext>
            </a:extLst>
          </p:cNvPr>
          <p:cNvPicPr>
            <a:picLocks noChangeAspect="1"/>
          </p:cNvPicPr>
          <p:nvPr/>
        </p:nvPicPr>
        <p:blipFill>
          <a:blip r:embed="rId4"/>
          <a:stretch>
            <a:fillRect/>
          </a:stretch>
        </p:blipFill>
        <p:spPr>
          <a:xfrm>
            <a:off x="415116" y="2825571"/>
            <a:ext cx="5497576" cy="3016964"/>
          </a:xfrm>
          <a:prstGeom prst="rect">
            <a:avLst/>
          </a:prstGeom>
        </p:spPr>
      </p:pic>
      <p:pic>
        <p:nvPicPr>
          <p:cNvPr id="10" name="Picture 9">
            <a:extLst>
              <a:ext uri="{FF2B5EF4-FFF2-40B4-BE49-F238E27FC236}">
                <a16:creationId xmlns:a16="http://schemas.microsoft.com/office/drawing/2014/main" id="{F4C40969-0E2D-4D7F-A77B-DC2ADDA41C15}"/>
              </a:ext>
            </a:extLst>
          </p:cNvPr>
          <p:cNvPicPr>
            <a:picLocks noChangeAspect="1"/>
          </p:cNvPicPr>
          <p:nvPr/>
        </p:nvPicPr>
        <p:blipFill>
          <a:blip r:embed="rId5"/>
          <a:stretch>
            <a:fillRect/>
          </a:stretch>
        </p:blipFill>
        <p:spPr>
          <a:xfrm>
            <a:off x="6487427" y="2825571"/>
            <a:ext cx="5501355" cy="3142092"/>
          </a:xfrm>
          <a:prstGeom prst="rect">
            <a:avLst/>
          </a:prstGeom>
        </p:spPr>
      </p:pic>
    </p:spTree>
    <p:extLst>
      <p:ext uri="{BB962C8B-B14F-4D97-AF65-F5344CB8AC3E}">
        <p14:creationId xmlns:p14="http://schemas.microsoft.com/office/powerpoint/2010/main" val="40340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xfrm>
            <a:off x="838200" y="125763"/>
            <a:ext cx="10515600" cy="555274"/>
          </a:xfrm>
          <a:noFill/>
          <a:ln/>
        </p:spPr>
        <p:txBody>
          <a:bodyPr>
            <a:noAutofit/>
          </a:bodyPr>
          <a:lstStyle/>
          <a:p>
            <a:r>
              <a:rPr lang="en-US" sz="3600" b="1" dirty="0">
                <a:solidFill>
                  <a:srgbClr val="2504EC"/>
                </a:solidFill>
              </a:rPr>
              <a:t>Our recommendation</a:t>
            </a:r>
          </a:p>
        </p:txBody>
      </p:sp>
      <p:sp>
        <p:nvSpPr>
          <p:cNvPr id="236550" name="Rectangle 6"/>
          <p:cNvSpPr>
            <a:spLocks noGrp="1" noChangeArrowheads="1"/>
          </p:cNvSpPr>
          <p:nvPr>
            <p:ph type="body" idx="1"/>
          </p:nvPr>
        </p:nvSpPr>
        <p:spPr>
          <a:xfrm>
            <a:off x="0" y="1103729"/>
            <a:ext cx="5881036" cy="5073233"/>
          </a:xfrm>
          <a:noFill/>
          <a:ln/>
        </p:spPr>
        <p:txBody>
          <a:bodyPr>
            <a:noAutofit/>
          </a:bodyPr>
          <a:lstStyle/>
          <a:p>
            <a:pPr marL="398463" lvl="2" algn="just">
              <a:lnSpc>
                <a:spcPct val="100000"/>
              </a:lnSpc>
              <a:spcBef>
                <a:spcPts val="600"/>
              </a:spcBef>
            </a:pPr>
            <a:r>
              <a:rPr lang="en-IN" sz="2600" dirty="0"/>
              <a:t>Angular is full-blown Framework which means it is used in </a:t>
            </a:r>
            <a:r>
              <a:rPr lang="en-IN" sz="2600" dirty="0">
                <a:solidFill>
                  <a:srgbClr val="0070C0"/>
                </a:solidFill>
              </a:rPr>
              <a:t>High level or enterprise level Webapps</a:t>
            </a:r>
            <a:r>
              <a:rPr lang="en-IN" sz="2600" dirty="0"/>
              <a:t>.  It includes routing, testing utilities and so on.</a:t>
            </a:r>
            <a:endParaRPr lang="en-IN" sz="2450" dirty="0"/>
          </a:p>
          <a:p>
            <a:pPr marL="692150" lvl="2" indent="-457200" algn="just">
              <a:lnSpc>
                <a:spcPct val="100000"/>
              </a:lnSpc>
              <a:spcBef>
                <a:spcPts val="600"/>
              </a:spcBef>
              <a:buFont typeface="Wingdings" panose="05000000000000000000" pitchFamily="2" charset="2"/>
              <a:buChar char="§"/>
            </a:pPr>
            <a:r>
              <a:rPr lang="en-US" altLang="en-US" sz="2600" dirty="0">
                <a:solidFill>
                  <a:schemeClr val="tx1"/>
                </a:solidFill>
                <a:latin typeface="Calibri" panose="020F0502020204030204" pitchFamily="34" charset="0"/>
                <a:cs typeface="Calibri" panose="020F0502020204030204" pitchFamily="34" charset="0"/>
              </a:rPr>
              <a:t>Vue is suitable for </a:t>
            </a:r>
            <a:r>
              <a:rPr lang="en-US" altLang="en-US" sz="2600" dirty="0">
                <a:solidFill>
                  <a:srgbClr val="0070C0"/>
                </a:solidFill>
                <a:latin typeface="Calibri" panose="020F0502020204030204" pitchFamily="34" charset="0"/>
                <a:cs typeface="Calibri" panose="020F0502020204030204" pitchFamily="34" charset="0"/>
              </a:rPr>
              <a:t>lightweight projects</a:t>
            </a:r>
            <a:r>
              <a:rPr lang="en-US" altLang="en-US" sz="2600" dirty="0">
                <a:solidFill>
                  <a:schemeClr val="tx1"/>
                </a:solidFill>
                <a:latin typeface="Calibri" panose="020F0502020204030204" pitchFamily="34" charset="0"/>
                <a:cs typeface="Calibri" panose="020F0502020204030204" pitchFamily="34" charset="0"/>
              </a:rPr>
              <a:t> you want to build by yourself</a:t>
            </a:r>
          </a:p>
          <a:p>
            <a:pPr marL="692150" lvl="2" indent="-457200" algn="just">
              <a:lnSpc>
                <a:spcPct val="100000"/>
              </a:lnSpc>
              <a:spcBef>
                <a:spcPts val="600"/>
              </a:spcBef>
              <a:buFont typeface="Wingdings" panose="05000000000000000000" pitchFamily="2" charset="2"/>
              <a:buChar char="§"/>
            </a:pPr>
            <a:r>
              <a:rPr lang="en-US" altLang="en-US" sz="2600" dirty="0">
                <a:solidFill>
                  <a:schemeClr val="tx1"/>
                </a:solidFill>
                <a:latin typeface="Calibri" panose="020F0502020204030204" pitchFamily="34" charset="0"/>
                <a:cs typeface="Calibri" panose="020F0502020204030204" pitchFamily="34" charset="0"/>
              </a:rPr>
              <a:t>In react you don’t get much out of the box. You have to use some  extra dependencies for routing and others like state management.</a:t>
            </a:r>
          </a:p>
          <a:p>
            <a:pPr marL="692150" lvl="2" indent="-457200" algn="just">
              <a:lnSpc>
                <a:spcPct val="100000"/>
              </a:lnSpc>
              <a:spcBef>
                <a:spcPts val="600"/>
              </a:spcBef>
              <a:buFont typeface="Wingdings" panose="05000000000000000000" pitchFamily="2" charset="2"/>
              <a:buChar char="§"/>
            </a:pPr>
            <a:endParaRPr lang="en-US" altLang="en-US" sz="2600" dirty="0">
              <a:solidFill>
                <a:schemeClr val="tx1"/>
              </a:solidFill>
              <a:latin typeface="Calibri" panose="020F0502020204030204" pitchFamily="34" charset="0"/>
              <a:cs typeface="Calibri" panose="020F0502020204030204" pitchFamily="34" charset="0"/>
            </a:endParaRPr>
          </a:p>
          <a:p>
            <a:pPr marL="692150" lvl="2" indent="-457200" algn="just">
              <a:lnSpc>
                <a:spcPct val="100000"/>
              </a:lnSpc>
              <a:spcBef>
                <a:spcPts val="600"/>
              </a:spcBef>
              <a:buFont typeface="Wingdings" panose="05000000000000000000" pitchFamily="2" charset="2"/>
              <a:buChar char="§"/>
            </a:pPr>
            <a:endParaRPr lang="en-US" altLang="en-US" sz="2600" dirty="0">
              <a:solidFill>
                <a:schemeClr val="tx1"/>
              </a:solidFill>
              <a:latin typeface="Calibri" panose="020F0502020204030204" pitchFamily="34" charset="0"/>
              <a:cs typeface="Calibri" panose="020F0502020204030204" pitchFamily="34" charset="0"/>
            </a:endParaRPr>
          </a:p>
          <a:p>
            <a:pPr marL="234950" lvl="2" indent="0" algn="just">
              <a:lnSpc>
                <a:spcPct val="100000"/>
              </a:lnSpc>
              <a:spcBef>
                <a:spcPts val="600"/>
              </a:spcBef>
              <a:buNone/>
            </a:pPr>
            <a:endParaRPr lang="en-US" altLang="en-US" sz="2600" dirty="0">
              <a:solidFill>
                <a:schemeClr val="tx1"/>
              </a:solidFill>
              <a:latin typeface="Calibri" panose="020F0502020204030204" pitchFamily="34" charset="0"/>
              <a:cs typeface="Calibri" panose="020F0502020204030204" pitchFamily="34" charset="0"/>
            </a:endParaRPr>
          </a:p>
        </p:txBody>
      </p:sp>
      <p:sp>
        <p:nvSpPr>
          <p:cNvPr id="7" name="Text Placeholder 6">
            <a:extLst>
              <a:ext uri="{FF2B5EF4-FFF2-40B4-BE49-F238E27FC236}">
                <a16:creationId xmlns:a16="http://schemas.microsoft.com/office/drawing/2014/main" id="{617EF5F3-DDA2-47A9-8A71-D5B55D557969}"/>
              </a:ext>
            </a:extLst>
          </p:cNvPr>
          <p:cNvSpPr>
            <a:spLocks noGrp="1"/>
          </p:cNvSpPr>
          <p:nvPr>
            <p:ph type="body" idx="2"/>
          </p:nvPr>
        </p:nvSpPr>
        <p:spPr>
          <a:xfrm>
            <a:off x="6310966" y="1392701"/>
            <a:ext cx="5181600" cy="4351338"/>
          </a:xfrm>
        </p:spPr>
        <p:txBody>
          <a:bodyPr/>
          <a:lstStyle/>
          <a:p>
            <a:endParaRPr lang="en-US" dirty="0"/>
          </a:p>
        </p:txBody>
      </p:sp>
      <p:sp>
        <p:nvSpPr>
          <p:cNvPr id="4" name="Date Placeholder 3">
            <a:extLst>
              <a:ext uri="{FF2B5EF4-FFF2-40B4-BE49-F238E27FC236}">
                <a16:creationId xmlns:a16="http://schemas.microsoft.com/office/drawing/2014/main" id="{1638FCED-8D56-42E4-914A-9264575887C4}"/>
              </a:ext>
            </a:extLst>
          </p:cNvPr>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Calibri"/>
                <a:cs typeface="Calibri"/>
                <a:sym typeface="Calibri"/>
              </a:rPr>
              <a:t>Internet Programming I</a:t>
            </a:r>
            <a:endParaRPr kumimoji="0" lang="en-US" sz="1800" b="1" i="1" u="none" strike="noStrike" kern="0" cap="none" spc="0" normalizeH="0" baseline="0" noProof="0" dirty="0">
              <a:ln>
                <a:noFill/>
              </a:ln>
              <a:solidFill>
                <a:srgbClr val="0070C0"/>
              </a:solidFill>
              <a:effectLst/>
              <a:uLnTx/>
              <a:uFillTx/>
              <a:latin typeface="Calibri"/>
              <a:cs typeface="Calibri"/>
              <a:sym typeface="Calibri"/>
            </a:endParaRPr>
          </a:p>
        </p:txBody>
      </p:sp>
      <p:sp>
        <p:nvSpPr>
          <p:cNvPr id="2" name="Footer Placeholder 1"/>
          <p:cNvSpPr>
            <a:spLocks noGrp="1"/>
          </p:cNvSpPr>
          <p:nvPr>
            <p:ph type="ftr" idx="11"/>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Arial"/>
                <a:cs typeface="Arial"/>
                <a:sym typeface="Arial"/>
              </a:rPr>
              <a:t>Chapter 4 - JavaScript</a:t>
            </a:r>
            <a:endParaRPr kumimoji="0" lang="en-US" sz="1800" b="1" i="1" u="none" strike="noStrike" kern="0" cap="none" spc="0" normalizeH="0" baseline="0" noProof="0" dirty="0">
              <a:ln>
                <a:noFill/>
              </a:ln>
              <a:solidFill>
                <a:srgbClr val="0070C0"/>
              </a:solidFill>
              <a:effectLst/>
              <a:uLnTx/>
              <a:uFillTx/>
              <a:latin typeface="Arial"/>
              <a:cs typeface="Arial"/>
              <a:sym typeface="Arial"/>
            </a:endParaRPr>
          </a:p>
        </p:txBody>
      </p:sp>
      <p:pic>
        <p:nvPicPr>
          <p:cNvPr id="8" name="Google Shape;178;p2">
            <a:extLst>
              <a:ext uri="{FF2B5EF4-FFF2-40B4-BE49-F238E27FC236}">
                <a16:creationId xmlns:a16="http://schemas.microsoft.com/office/drawing/2014/main" id="{1CBB82ED-2C02-489C-9040-8D962B175B4B}"/>
              </a:ext>
            </a:extLst>
          </p:cNvPr>
          <p:cNvPicPr preferRelativeResize="0"/>
          <p:nvPr/>
        </p:nvPicPr>
        <p:blipFill rotWithShape="1">
          <a:blip r:embed="rId3">
            <a:alphaModFix/>
          </a:blip>
          <a:srcRect/>
          <a:stretch/>
        </p:blipFill>
        <p:spPr>
          <a:xfrm>
            <a:off x="11353800" y="44906"/>
            <a:ext cx="587614" cy="685806"/>
          </a:xfrm>
          <a:prstGeom prst="rect">
            <a:avLst/>
          </a:prstGeom>
          <a:noFill/>
          <a:ln>
            <a:noFill/>
          </a:ln>
        </p:spPr>
      </p:pic>
      <p:pic>
        <p:nvPicPr>
          <p:cNvPr id="6" name="Picture 5">
            <a:extLst>
              <a:ext uri="{FF2B5EF4-FFF2-40B4-BE49-F238E27FC236}">
                <a16:creationId xmlns:a16="http://schemas.microsoft.com/office/drawing/2014/main" id="{455D8112-E7C9-499B-8120-548177295A1D}"/>
              </a:ext>
            </a:extLst>
          </p:cNvPr>
          <p:cNvPicPr>
            <a:picLocks noChangeAspect="1"/>
          </p:cNvPicPr>
          <p:nvPr/>
        </p:nvPicPr>
        <p:blipFill>
          <a:blip r:embed="rId4"/>
          <a:stretch>
            <a:fillRect/>
          </a:stretch>
        </p:blipFill>
        <p:spPr>
          <a:xfrm>
            <a:off x="6310966" y="1392701"/>
            <a:ext cx="5630448" cy="435133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329706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19"/>
          <p:cNvSpPr txBox="1">
            <a:spLocks noGrp="1"/>
          </p:cNvSpPr>
          <p:nvPr>
            <p:ph type="title"/>
          </p:nvPr>
        </p:nvSpPr>
        <p:spPr>
          <a:xfrm>
            <a:off x="172278" y="154549"/>
            <a:ext cx="9465412" cy="621743"/>
          </a:xfrm>
          <a:prstGeom prst="rect">
            <a:avLst/>
          </a:prstGeom>
          <a:noFill/>
          <a:ln>
            <a:noFill/>
          </a:ln>
        </p:spPr>
        <p:txBody>
          <a:bodyPr spcFirstLastPara="1" wrap="square" lIns="91425" tIns="45700" rIns="91425" bIns="45700" anchor="ctr" anchorCtr="0">
            <a:noAutofit/>
          </a:bodyPr>
          <a:lstStyle/>
          <a:p>
            <a:pPr>
              <a:buClr>
                <a:srgbClr val="2504EC"/>
              </a:buClr>
              <a:buSzPts val="3600"/>
            </a:pPr>
            <a:r>
              <a:rPr lang="en-US" sz="4000" b="1" dirty="0">
                <a:solidFill>
                  <a:srgbClr val="2504EC"/>
                </a:solidFill>
              </a:rPr>
              <a:t>Practical Exercises </a:t>
            </a:r>
            <a:endParaRPr sz="3200" b="1" dirty="0">
              <a:solidFill>
                <a:srgbClr val="002060"/>
              </a:solidFill>
            </a:endParaRPr>
          </a:p>
        </p:txBody>
      </p:sp>
      <p:sp>
        <p:nvSpPr>
          <p:cNvPr id="386" name="Google Shape;386;p19"/>
          <p:cNvSpPr txBox="1">
            <a:spLocks noGrp="1"/>
          </p:cNvSpPr>
          <p:nvPr>
            <p:ph type="body" idx="1"/>
          </p:nvPr>
        </p:nvSpPr>
        <p:spPr>
          <a:xfrm>
            <a:off x="268632" y="911606"/>
            <a:ext cx="11724585" cy="5518287"/>
          </a:xfrm>
          <a:prstGeom prst="rect">
            <a:avLst/>
          </a:prstGeom>
          <a:noFill/>
          <a:ln>
            <a:noFill/>
          </a:ln>
        </p:spPr>
        <p:txBody>
          <a:bodyPr spcFirstLastPara="1" wrap="square" lIns="91425" tIns="45700" rIns="91425" bIns="45700" anchor="t" anchorCtr="0">
            <a:noAutofit/>
          </a:bodyPr>
          <a:lstStyle/>
          <a:p>
            <a:pPr marL="514350" indent="-514350">
              <a:lnSpc>
                <a:spcPct val="100000"/>
              </a:lnSpc>
              <a:spcBef>
                <a:spcPts val="600"/>
              </a:spcBef>
              <a:spcAft>
                <a:spcPts val="600"/>
              </a:spcAft>
              <a:buSzPct val="90000"/>
              <a:buFont typeface="+mj-lt"/>
              <a:buAutoNum type="arabicPeriod"/>
            </a:pPr>
            <a:r>
              <a:rPr lang="en-US" sz="2800" dirty="0"/>
              <a:t>What happens</a:t>
            </a:r>
          </a:p>
        </p:txBody>
      </p:sp>
      <p:sp>
        <p:nvSpPr>
          <p:cNvPr id="2" name="Date Placeholder 1">
            <a:extLst>
              <a:ext uri="{FF2B5EF4-FFF2-40B4-BE49-F238E27FC236}">
                <a16:creationId xmlns:a16="http://schemas.microsoft.com/office/drawing/2014/main" id="{A2D6C8DC-5EC7-4DD8-A087-C42FEA5474AB}"/>
              </a:ext>
            </a:extLst>
          </p:cNvPr>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Calibri"/>
                <a:cs typeface="Calibri"/>
                <a:sym typeface="Calibri"/>
              </a:rPr>
              <a:t>Internet Programming I</a:t>
            </a:r>
            <a:endParaRPr kumimoji="0" lang="en-US" sz="1800" b="1" i="1" u="none" strike="noStrike" kern="0" cap="none" spc="0" normalizeH="0" baseline="0" noProof="0" dirty="0">
              <a:ln>
                <a:noFill/>
              </a:ln>
              <a:solidFill>
                <a:srgbClr val="0070C0"/>
              </a:solidFill>
              <a:effectLst/>
              <a:uLnTx/>
              <a:uFillTx/>
              <a:latin typeface="Calibri"/>
              <a:cs typeface="Calibri"/>
              <a:sym typeface="Calibri"/>
            </a:endParaRPr>
          </a:p>
        </p:txBody>
      </p:sp>
      <p:sp>
        <p:nvSpPr>
          <p:cNvPr id="387" name="Google Shape;387;p19"/>
          <p:cNvSpPr txBox="1">
            <a:spLocks noGrp="1"/>
          </p:cNvSpPr>
          <p:nvPr>
            <p:ph type="ftr" idx="11"/>
          </p:nvPr>
        </p:nvSpPr>
        <p:spPr>
          <a:xfrm>
            <a:off x="4766152" y="6390617"/>
            <a:ext cx="3086100" cy="365125"/>
          </a:xfrm>
          <a:prstGeom prst="rect">
            <a:avLst/>
          </a:prstGeom>
          <a:no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Arial"/>
                <a:cs typeface="Arial"/>
                <a:sym typeface="Arial"/>
              </a:rPr>
              <a:t>Chapter 4 - JavaScript</a:t>
            </a:r>
            <a:endParaRPr kumimoji="0" sz="1800" b="1" i="1" u="none" strike="noStrike" kern="0" cap="none" spc="0" normalizeH="0" baseline="0" noProof="0">
              <a:ln>
                <a:noFill/>
              </a:ln>
              <a:solidFill>
                <a:srgbClr val="0070C0"/>
              </a:solidFill>
              <a:effectLst/>
              <a:uLnTx/>
              <a:uFillTx/>
              <a:latin typeface="Arial"/>
              <a:cs typeface="Arial"/>
              <a:sym typeface="Arial"/>
            </a:endParaRPr>
          </a:p>
        </p:txBody>
      </p:sp>
      <p:pic>
        <p:nvPicPr>
          <p:cNvPr id="8" name="Google Shape;178;p2">
            <a:extLst>
              <a:ext uri="{FF2B5EF4-FFF2-40B4-BE49-F238E27FC236}">
                <a16:creationId xmlns:a16="http://schemas.microsoft.com/office/drawing/2014/main" id="{B3AE1CE7-22FC-4118-A550-F438F6F6A3DB}"/>
              </a:ext>
            </a:extLst>
          </p:cNvPr>
          <p:cNvPicPr preferRelativeResize="0"/>
          <p:nvPr/>
        </p:nvPicPr>
        <p:blipFill rotWithShape="1">
          <a:blip r:embed="rId3">
            <a:alphaModFix/>
          </a:blip>
          <a:srcRect/>
          <a:stretch/>
        </p:blipFill>
        <p:spPr>
          <a:xfrm>
            <a:off x="11353800" y="44906"/>
            <a:ext cx="587614" cy="685806"/>
          </a:xfrm>
          <a:prstGeom prst="rect">
            <a:avLst/>
          </a:prstGeom>
          <a:noFill/>
          <a:ln>
            <a:noFill/>
          </a:ln>
        </p:spPr>
      </p:pic>
    </p:spTree>
    <p:extLst>
      <p:ext uri="{BB962C8B-B14F-4D97-AF65-F5344CB8AC3E}">
        <p14:creationId xmlns:p14="http://schemas.microsoft.com/office/powerpoint/2010/main" val="3721443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20"/>
          <p:cNvSpPr txBox="1">
            <a:spLocks noGrp="1"/>
          </p:cNvSpPr>
          <p:nvPr>
            <p:ph type="body" idx="1"/>
          </p:nvPr>
        </p:nvSpPr>
        <p:spPr>
          <a:xfrm>
            <a:off x="212035" y="1482435"/>
            <a:ext cx="11794435" cy="4965359"/>
          </a:xfrm>
          <a:prstGeom prst="rect">
            <a:avLst/>
          </a:prstGeom>
          <a:noFill/>
          <a:ln>
            <a:noFill/>
          </a:ln>
        </p:spPr>
        <p:txBody>
          <a:bodyPr spcFirstLastPara="1" wrap="square" lIns="91425" tIns="45700" rIns="91425" bIns="45700" anchor="t" anchorCtr="0">
            <a:normAutofit/>
          </a:bodyPr>
          <a:lstStyle/>
          <a:p>
            <a:pPr marL="0" indent="0">
              <a:lnSpc>
                <a:spcPct val="120000"/>
              </a:lnSpc>
              <a:spcBef>
                <a:spcPts val="1200"/>
              </a:spcBef>
              <a:spcAft>
                <a:spcPts val="600"/>
              </a:spcAft>
              <a:buClr>
                <a:srgbClr val="FF0000"/>
              </a:buClr>
              <a:buSzPts val="2800"/>
              <a:buNone/>
            </a:pPr>
            <a:r>
              <a:rPr lang="en-US" sz="2800" i="1" dirty="0">
                <a:solidFill>
                  <a:srgbClr val="FF0000"/>
                </a:solidFill>
                <a:latin typeface="Calibri" panose="020F0502020204030204" pitchFamily="34" charset="0"/>
                <a:ea typeface="Times New Roman"/>
                <a:cs typeface="Calibri" panose="020F0502020204030204" pitchFamily="34" charset="0"/>
                <a:sym typeface="Times New Roman"/>
              </a:rPr>
              <a:t>Chapter X (if you used text book)</a:t>
            </a:r>
            <a:endParaRPr lang="en-US" sz="2800" dirty="0">
              <a:latin typeface="Calibri" panose="020F0502020204030204" pitchFamily="34" charset="0"/>
              <a:cs typeface="Calibri" panose="020F0502020204030204" pitchFamily="34" charset="0"/>
            </a:endParaRPr>
          </a:p>
          <a:p>
            <a:pPr marL="1204913" lvl="2" indent="-620713">
              <a:lnSpc>
                <a:spcPct val="120000"/>
              </a:lnSpc>
              <a:spcBef>
                <a:spcPts val="600"/>
              </a:spcBef>
              <a:spcAft>
                <a:spcPts val="600"/>
              </a:spcAft>
              <a:buSzPts val="2400"/>
              <a:buFont typeface="Noto Sans Symbols"/>
              <a:buChar char="✔"/>
            </a:pPr>
            <a:r>
              <a:rPr lang="en-US" sz="2800" dirty="0">
                <a:latin typeface="Calibri" panose="020F0502020204030204" pitchFamily="34" charset="0"/>
                <a:cs typeface="Calibri" panose="020F0502020204030204" pitchFamily="34" charset="0"/>
              </a:rPr>
              <a:t>Jon Duckett; HTML and CSS Design and Build Websites, 2011 John Wiley &amp; Sons, Inc., Indianapolis, Indiana</a:t>
            </a:r>
          </a:p>
          <a:p>
            <a:pPr marL="0" indent="0">
              <a:lnSpc>
                <a:spcPct val="120000"/>
              </a:lnSpc>
              <a:spcBef>
                <a:spcPts val="600"/>
              </a:spcBef>
              <a:spcAft>
                <a:spcPts val="600"/>
              </a:spcAft>
              <a:buClr>
                <a:srgbClr val="FF0000"/>
              </a:buClr>
              <a:buSzPts val="2800"/>
              <a:buNone/>
            </a:pPr>
            <a:r>
              <a:rPr lang="en-US" sz="2800" i="1" dirty="0">
                <a:solidFill>
                  <a:srgbClr val="FF0000"/>
                </a:solidFill>
                <a:latin typeface="Calibri" panose="020F0502020204030204" pitchFamily="34" charset="0"/>
                <a:ea typeface="Times New Roman"/>
                <a:cs typeface="Calibri" panose="020F0502020204030204" pitchFamily="34" charset="0"/>
                <a:sym typeface="Times New Roman"/>
              </a:rPr>
              <a:t>Links</a:t>
            </a:r>
            <a:endParaRPr sz="2800" i="1" dirty="0">
              <a:solidFill>
                <a:srgbClr val="FF0000"/>
              </a:solidFill>
              <a:latin typeface="Calibri" panose="020F0502020204030204" pitchFamily="34" charset="0"/>
              <a:ea typeface="Times New Roman"/>
              <a:cs typeface="Calibri" panose="020F0502020204030204" pitchFamily="34" charset="0"/>
              <a:sym typeface="Times New Roman"/>
            </a:endParaRPr>
          </a:p>
          <a:p>
            <a:pPr marL="1204913" lvl="2" indent="-620713">
              <a:lnSpc>
                <a:spcPct val="120000"/>
              </a:lnSpc>
              <a:spcBef>
                <a:spcPts val="600"/>
              </a:spcBef>
              <a:spcAft>
                <a:spcPts val="600"/>
              </a:spcAft>
              <a:buSzPts val="2400"/>
              <a:buFont typeface="Noto Sans Symbols"/>
              <a:buChar char="✔"/>
            </a:pPr>
            <a:r>
              <a:rPr lang="en-US" sz="2800" dirty="0">
                <a:latin typeface="Calibri" panose="020F0502020204030204" pitchFamily="34" charset="0"/>
                <a:cs typeface="Calibri" panose="020F0502020204030204" pitchFamily="34" charset="0"/>
              </a:rPr>
              <a:t>Paul Deitel, </a:t>
            </a:r>
          </a:p>
        </p:txBody>
      </p:sp>
      <p:sp>
        <p:nvSpPr>
          <p:cNvPr id="3" name="Date Placeholder 2">
            <a:extLst>
              <a:ext uri="{FF2B5EF4-FFF2-40B4-BE49-F238E27FC236}">
                <a16:creationId xmlns:a16="http://schemas.microsoft.com/office/drawing/2014/main" id="{E7F87178-1891-4498-A29B-7109CC887CFE}"/>
              </a:ext>
            </a:extLst>
          </p:cNvPr>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Calibri"/>
                <a:cs typeface="Calibri"/>
                <a:sym typeface="Calibri"/>
              </a:rPr>
              <a:t>Internet Programming I</a:t>
            </a:r>
            <a:endParaRPr kumimoji="0" lang="en-US" sz="1800" b="1" i="1" u="none" strike="noStrike" kern="0" cap="none" spc="0" normalizeH="0" baseline="0" noProof="0" dirty="0">
              <a:ln>
                <a:noFill/>
              </a:ln>
              <a:solidFill>
                <a:srgbClr val="0070C0"/>
              </a:solidFill>
              <a:effectLst/>
              <a:uLnTx/>
              <a:uFillTx/>
              <a:latin typeface="Calibri"/>
              <a:cs typeface="Calibri"/>
              <a:sym typeface="Calibri"/>
            </a:endParaRPr>
          </a:p>
        </p:txBody>
      </p:sp>
      <p:sp>
        <p:nvSpPr>
          <p:cNvPr id="2" name="Footer Placeholder 1"/>
          <p:cNvSpPr>
            <a:spLocks noGrp="1"/>
          </p:cNvSpPr>
          <p:nvPr>
            <p:ph type="ftr" idx="11"/>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Arial"/>
                <a:cs typeface="Arial"/>
                <a:sym typeface="Arial"/>
              </a:rPr>
              <a:t>Chapter 4 - JavaScript</a:t>
            </a:r>
          </a:p>
        </p:txBody>
      </p:sp>
      <p:sp>
        <p:nvSpPr>
          <p:cNvPr id="7" name="TextBox 6">
            <a:extLst>
              <a:ext uri="{FF2B5EF4-FFF2-40B4-BE49-F238E27FC236}">
                <a16:creationId xmlns:a16="http://schemas.microsoft.com/office/drawing/2014/main" id="{0AF46918-4055-4570-A654-02080E5DE0B6}"/>
              </a:ext>
            </a:extLst>
          </p:cNvPr>
          <p:cNvSpPr txBox="1"/>
          <p:nvPr/>
        </p:nvSpPr>
        <p:spPr>
          <a:xfrm>
            <a:off x="2238102" y="853470"/>
            <a:ext cx="6096000" cy="657552"/>
          </a:xfrm>
          <a:prstGeom prst="rect">
            <a:avLst/>
          </a:prstGeom>
          <a:noFill/>
        </p:spPr>
        <p:txBody>
          <a:bodyPr wrap="square">
            <a:spAutoFit/>
          </a:bodyPr>
          <a:lstStyle/>
          <a:p>
            <a:pPr marL="0" marR="0" lvl="0" indent="0" algn="ctr" defTabSz="914400" rtl="0" eaLnBrk="1" fontAlgn="auto" latinLnBrk="0" hangingPunct="1">
              <a:lnSpc>
                <a:spcPct val="110000"/>
              </a:lnSpc>
              <a:spcBef>
                <a:spcPts val="600"/>
              </a:spcBef>
              <a:spcAft>
                <a:spcPts val="600"/>
              </a:spcAft>
              <a:buClr>
                <a:srgbClr val="2504EC"/>
              </a:buClr>
              <a:buSzPts val="4000"/>
              <a:buFont typeface="Arial"/>
              <a:buNone/>
              <a:tabLst/>
              <a:defRPr/>
            </a:pPr>
            <a:r>
              <a:rPr kumimoji="0" lang="en-US" sz="3600" b="0" i="0" u="none" strike="noStrike" kern="0" cap="none" spc="0" normalizeH="0" baseline="0" noProof="0" dirty="0">
                <a:ln>
                  <a:noFill/>
                </a:ln>
                <a:solidFill>
                  <a:srgbClr val="2504EC"/>
                </a:solidFill>
                <a:effectLst/>
                <a:uLnTx/>
                <a:uFillTx/>
                <a:latin typeface="Times New Roman"/>
                <a:ea typeface="Times New Roman"/>
                <a:cs typeface="Times New Roman"/>
                <a:sym typeface="Times New Roman"/>
              </a:rPr>
              <a:t>Reading Resources/Materials  </a:t>
            </a:r>
            <a:endParaRPr kumimoji="0" lang="en-US" sz="3600" b="0" i="0" u="sng" strike="noStrike" kern="0" cap="none" spc="0" normalizeH="0" baseline="0" noProof="0" dirty="0">
              <a:ln>
                <a:noFill/>
              </a:ln>
              <a:solidFill>
                <a:srgbClr val="2504EC"/>
              </a:solidFill>
              <a:effectLst/>
              <a:uLnTx/>
              <a:uFillTx/>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3244759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21"/>
          <p:cNvSpPr txBox="1">
            <a:spLocks noGrp="1"/>
          </p:cNvSpPr>
          <p:nvPr>
            <p:ph type="body" idx="1"/>
          </p:nvPr>
        </p:nvSpPr>
        <p:spPr>
          <a:xfrm>
            <a:off x="1733281" y="1408181"/>
            <a:ext cx="8725438" cy="1564203"/>
          </a:xfrm>
          <a:prstGeom prst="rect">
            <a:avLst/>
          </a:prstGeom>
          <a:noFill/>
          <a:ln>
            <a:noFill/>
          </a:ln>
        </p:spPr>
        <p:txBody>
          <a:bodyPr spcFirstLastPara="1" wrap="square" lIns="91425" tIns="45700" rIns="91425" bIns="45700" anchor="t" anchorCtr="0">
            <a:noAutofit/>
          </a:bodyPr>
          <a:lstStyle/>
          <a:p>
            <a:pPr marL="0" indent="0" algn="ctr">
              <a:spcBef>
                <a:spcPts val="0"/>
              </a:spcBef>
              <a:buClr>
                <a:srgbClr val="2504EC"/>
              </a:buClr>
              <a:buSzPts val="4400"/>
              <a:buNone/>
            </a:pPr>
            <a:r>
              <a:rPr lang="en-US" sz="4400" dirty="0">
                <a:solidFill>
                  <a:srgbClr val="2504EC"/>
                </a:solidFill>
                <a:latin typeface="Times New Roman"/>
                <a:ea typeface="Times New Roman"/>
                <a:cs typeface="Times New Roman"/>
                <a:sym typeface="Times New Roman"/>
              </a:rPr>
              <a:t>Thank You</a:t>
            </a:r>
            <a:endParaRPr dirty="0"/>
          </a:p>
          <a:p>
            <a:pPr marL="0" indent="0" algn="ctr">
              <a:buClr>
                <a:srgbClr val="2504EC"/>
              </a:buClr>
              <a:buSzPts val="4400"/>
              <a:buNone/>
            </a:pPr>
            <a:r>
              <a:rPr lang="en-US" sz="4400" dirty="0">
                <a:solidFill>
                  <a:srgbClr val="2504EC"/>
                </a:solidFill>
                <a:latin typeface="Times New Roman"/>
                <a:ea typeface="Times New Roman"/>
                <a:cs typeface="Times New Roman"/>
                <a:sym typeface="Times New Roman"/>
              </a:rPr>
              <a:t>For Your Attention!!</a:t>
            </a:r>
            <a:endParaRPr sz="4400" u="sng" dirty="0">
              <a:solidFill>
                <a:srgbClr val="2504E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endParaRPr>
          </a:p>
        </p:txBody>
      </p:sp>
      <p:sp>
        <p:nvSpPr>
          <p:cNvPr id="3" name="Date Placeholder 2">
            <a:extLst>
              <a:ext uri="{FF2B5EF4-FFF2-40B4-BE49-F238E27FC236}">
                <a16:creationId xmlns:a16="http://schemas.microsoft.com/office/drawing/2014/main" id="{9BA693E8-8396-45AB-AEC0-618D4FF24D72}"/>
              </a:ext>
            </a:extLst>
          </p:cNvPr>
          <p:cNvSpPr>
            <a:spLocks noGrp="1"/>
          </p:cNvSpPr>
          <p:nvPr>
            <p:ph type="dt" idx="10"/>
          </p:nvPr>
        </p:nvSpPr>
        <p:spPr/>
        <p:txBody>
          <a:bodyPr/>
          <a:lstStyle/>
          <a:p>
            <a:r>
              <a:rPr lang="en-US"/>
              <a:t>Internet Programming I</a:t>
            </a:r>
            <a:endParaRPr lang="en-US" dirty="0"/>
          </a:p>
        </p:txBody>
      </p:sp>
      <p:sp>
        <p:nvSpPr>
          <p:cNvPr id="2" name="Footer Placeholder 1"/>
          <p:cNvSpPr>
            <a:spLocks noGrp="1"/>
          </p:cNvSpPr>
          <p:nvPr>
            <p:ph type="ftr" idx="11"/>
          </p:nvPr>
        </p:nvSpPr>
        <p:spPr/>
        <p:txBody>
          <a:bodyPr/>
          <a:lstStyle/>
          <a:p>
            <a:r>
              <a:rPr lang="en-US"/>
              <a:t>Chapter 4 - JavaScript</a:t>
            </a:r>
          </a:p>
        </p:txBody>
      </p:sp>
      <p:pic>
        <p:nvPicPr>
          <p:cNvPr id="403" name="Google Shape;403;p21" descr="Thank You Slide 05 | Thank You Slides Templates | SlideUpLift"/>
          <p:cNvPicPr preferRelativeResize="0"/>
          <p:nvPr/>
        </p:nvPicPr>
        <p:blipFill rotWithShape="1">
          <a:blip r:embed="rId4">
            <a:alphaModFix/>
          </a:blip>
          <a:srcRect l="-1" t="55672" r="-868"/>
          <a:stretch/>
        </p:blipFill>
        <p:spPr>
          <a:xfrm>
            <a:off x="2660640" y="3157914"/>
            <a:ext cx="7378710" cy="2432012"/>
          </a:xfrm>
          <a:prstGeom prst="rect">
            <a:avLst/>
          </a:prstGeom>
          <a:noFill/>
          <a:ln>
            <a:noFill/>
          </a:ln>
        </p:spPr>
      </p:pic>
      <p:pic>
        <p:nvPicPr>
          <p:cNvPr id="7" name="Google Shape;178;p2">
            <a:extLst>
              <a:ext uri="{FF2B5EF4-FFF2-40B4-BE49-F238E27FC236}">
                <a16:creationId xmlns:a16="http://schemas.microsoft.com/office/drawing/2014/main" id="{BAACF73E-75B3-42DE-99F7-78D39E118C72}"/>
              </a:ext>
            </a:extLst>
          </p:cNvPr>
          <p:cNvPicPr preferRelativeResize="0"/>
          <p:nvPr/>
        </p:nvPicPr>
        <p:blipFill rotWithShape="1">
          <a:blip r:embed="rId5">
            <a:alphaModFix/>
          </a:blip>
          <a:srcRect/>
          <a:stretch/>
        </p:blipFill>
        <p:spPr>
          <a:xfrm>
            <a:off x="11353800" y="44906"/>
            <a:ext cx="587614" cy="68580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149678" y="200926"/>
            <a:ext cx="7886700" cy="484880"/>
          </a:xfrm>
        </p:spPr>
        <p:txBody>
          <a:bodyPr>
            <a:noAutofit/>
          </a:bodyPr>
          <a:lstStyle/>
          <a:p>
            <a:r>
              <a:rPr lang="en-US" sz="4000" b="1" dirty="0">
                <a:solidFill>
                  <a:srgbClr val="0070C0"/>
                </a:solidFill>
                <a:effectLst>
                  <a:outerShdw blurRad="38100" dist="38100" dir="2700000" algn="tl">
                    <a:srgbClr val="000000">
                      <a:alpha val="43137"/>
                    </a:srgbClr>
                  </a:outerShdw>
                </a:effectLst>
                <a:latin typeface="+mn-lt"/>
              </a:rPr>
              <a:t>Outline</a:t>
            </a:r>
          </a:p>
        </p:txBody>
      </p:sp>
      <p:sp>
        <p:nvSpPr>
          <p:cNvPr id="243715" name="Rectangle 3"/>
          <p:cNvSpPr>
            <a:spLocks noGrp="1" noChangeArrowheads="1"/>
          </p:cNvSpPr>
          <p:nvPr>
            <p:ph type="body" idx="1"/>
          </p:nvPr>
        </p:nvSpPr>
        <p:spPr>
          <a:xfrm>
            <a:off x="184428" y="900754"/>
            <a:ext cx="12007572" cy="5455598"/>
          </a:xfrm>
        </p:spPr>
        <p:txBody>
          <a:bodyPr>
            <a:noAutofit/>
          </a:bodyPr>
          <a:lstStyle/>
          <a:p>
            <a:pPr marL="0" indent="0">
              <a:lnSpc>
                <a:spcPct val="100000"/>
              </a:lnSpc>
              <a:spcBef>
                <a:spcPts val="0"/>
              </a:spcBef>
              <a:buNone/>
            </a:pPr>
            <a:r>
              <a:rPr lang="en-US" altLang="en-US" sz="2800" dirty="0">
                <a:latin typeface="Calibri" panose="020F0502020204030204" pitchFamily="34" charset="0"/>
                <a:cs typeface="Times New Roman" panose="02020603050405020304" pitchFamily="18" charset="0"/>
              </a:rPr>
              <a:t>Java Script Framework</a:t>
            </a:r>
          </a:p>
          <a:p>
            <a:pPr marL="633413" lvl="1" indent="-293688" eaLnBrk="1" hangingPunct="1">
              <a:lnSpc>
                <a:spcPct val="100000"/>
              </a:lnSpc>
              <a:spcBef>
                <a:spcPts val="600"/>
              </a:spcBef>
            </a:pPr>
            <a:r>
              <a:rPr lang="en-US" altLang="en-US" sz="2800" dirty="0">
                <a:latin typeface="Calibri" panose="020F0502020204030204" pitchFamily="34" charset="0"/>
                <a:cs typeface="Times New Roman" panose="02020603050405020304" pitchFamily="18" charset="0"/>
              </a:rPr>
              <a:t>General information on framework</a:t>
            </a:r>
          </a:p>
          <a:p>
            <a:pPr marL="633413" lvl="1" indent="-293688" eaLnBrk="1" hangingPunct="1">
              <a:lnSpc>
                <a:spcPct val="100000"/>
              </a:lnSpc>
              <a:spcBef>
                <a:spcPts val="600"/>
              </a:spcBef>
            </a:pPr>
            <a:r>
              <a:rPr lang="en-US" altLang="en-US" sz="2800" dirty="0">
                <a:latin typeface="Calibri" panose="020F0502020204030204" pitchFamily="34" charset="0"/>
                <a:cs typeface="Times New Roman" panose="02020603050405020304" pitchFamily="18" charset="0"/>
              </a:rPr>
              <a:t>What is Java Script framework</a:t>
            </a:r>
          </a:p>
          <a:p>
            <a:pPr marL="633413" lvl="1" indent="-293688" eaLnBrk="1" hangingPunct="1">
              <a:lnSpc>
                <a:spcPct val="100000"/>
              </a:lnSpc>
              <a:spcBef>
                <a:spcPts val="600"/>
              </a:spcBef>
            </a:pPr>
            <a:r>
              <a:rPr lang="en-US" altLang="en-US" sz="2800" dirty="0">
                <a:latin typeface="Calibri" panose="020F0502020204030204" pitchFamily="34" charset="0"/>
                <a:cs typeface="Times New Roman" panose="02020603050405020304" pitchFamily="18" charset="0"/>
              </a:rPr>
              <a:t>Uses of  Java Script framework </a:t>
            </a:r>
          </a:p>
          <a:p>
            <a:pPr marL="633413" lvl="1" indent="-293688" eaLnBrk="1" hangingPunct="1">
              <a:lnSpc>
                <a:spcPct val="100000"/>
              </a:lnSpc>
              <a:spcBef>
                <a:spcPts val="600"/>
              </a:spcBef>
            </a:pPr>
            <a:r>
              <a:rPr lang="en-US" altLang="en-US" sz="2800" dirty="0">
                <a:latin typeface="Calibri" panose="020F0502020204030204" pitchFamily="34" charset="0"/>
                <a:cs typeface="Times New Roman" panose="02020603050405020304" pitchFamily="18" charset="0"/>
              </a:rPr>
              <a:t>Difference between JS library and Framework</a:t>
            </a:r>
          </a:p>
          <a:p>
            <a:pPr marL="633413" lvl="1" indent="-293688" eaLnBrk="1" hangingPunct="1">
              <a:lnSpc>
                <a:spcPct val="100000"/>
              </a:lnSpc>
              <a:spcBef>
                <a:spcPts val="600"/>
              </a:spcBef>
            </a:pPr>
            <a:r>
              <a:rPr lang="en-US" altLang="en-US" sz="2800" dirty="0">
                <a:latin typeface="Calibri" panose="020F0502020204030204" pitchFamily="34" charset="0"/>
                <a:cs typeface="Times New Roman" panose="02020603050405020304" pitchFamily="18" charset="0"/>
              </a:rPr>
              <a:t>Most popular  JS Frameworks and their key components</a:t>
            </a:r>
          </a:p>
          <a:p>
            <a:pPr marL="633413" lvl="1" indent="-293688" eaLnBrk="1" hangingPunct="1">
              <a:lnSpc>
                <a:spcPct val="100000"/>
              </a:lnSpc>
              <a:spcBef>
                <a:spcPts val="600"/>
              </a:spcBef>
            </a:pPr>
            <a:r>
              <a:rPr lang="en-US" altLang="en-US" sz="2800" dirty="0">
                <a:latin typeface="Calibri" panose="020F0502020204030204" pitchFamily="34" charset="0"/>
                <a:cs typeface="Times New Roman" panose="02020603050405020304" pitchFamily="18" charset="0"/>
              </a:rPr>
              <a:t>Comparison of JS Frameworks</a:t>
            </a:r>
          </a:p>
          <a:p>
            <a:pPr marL="633413" lvl="1" indent="-293688" eaLnBrk="1" hangingPunct="1">
              <a:lnSpc>
                <a:spcPct val="100000"/>
              </a:lnSpc>
              <a:spcBef>
                <a:spcPts val="600"/>
              </a:spcBef>
            </a:pPr>
            <a:r>
              <a:rPr lang="en-US" altLang="en-US" sz="2800" dirty="0">
                <a:latin typeface="Calibri" panose="020F0502020204030204" pitchFamily="34" charset="0"/>
                <a:cs typeface="Times New Roman" panose="02020603050405020304" pitchFamily="18" charset="0"/>
              </a:rPr>
              <a:t>Summary</a:t>
            </a:r>
          </a:p>
          <a:p>
            <a:pPr marL="339725" lvl="1" indent="0" eaLnBrk="1" hangingPunct="1">
              <a:lnSpc>
                <a:spcPct val="100000"/>
              </a:lnSpc>
              <a:spcBef>
                <a:spcPts val="600"/>
              </a:spcBef>
              <a:buNone/>
            </a:pPr>
            <a:endParaRPr lang="en-US" altLang="en-US" sz="2800" dirty="0">
              <a:latin typeface="Calibri" panose="020F0502020204030204" pitchFamily="34" charset="0"/>
              <a:cs typeface="Times New Roman" panose="02020603050405020304" pitchFamily="18" charset="0"/>
            </a:endParaRPr>
          </a:p>
          <a:p>
            <a:pPr marL="633413" lvl="1" indent="-293688" eaLnBrk="1" hangingPunct="1">
              <a:lnSpc>
                <a:spcPct val="100000"/>
              </a:lnSpc>
              <a:spcBef>
                <a:spcPts val="600"/>
              </a:spcBef>
            </a:pPr>
            <a:endParaRPr lang="en-US" altLang="en-US" sz="2800" dirty="0">
              <a:latin typeface="Calibri" panose="020F0502020204030204" pitchFamily="34" charset="0"/>
              <a:cs typeface="Times New Roman" panose="02020603050405020304" pitchFamily="18" charset="0"/>
            </a:endParaRPr>
          </a:p>
          <a:p>
            <a:pPr marL="571500" lvl="1" indent="0" eaLnBrk="1" hangingPunct="1">
              <a:lnSpc>
                <a:spcPct val="80000"/>
              </a:lnSpc>
              <a:buNone/>
            </a:pPr>
            <a:endParaRPr lang="en-US" altLang="en-US" sz="2800" dirty="0">
              <a:latin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BEDFD4D-893B-4172-927B-F64D950C1484}"/>
              </a:ext>
            </a:extLst>
          </p:cNvPr>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Calibri"/>
                <a:cs typeface="Calibri"/>
                <a:sym typeface="Calibri"/>
              </a:rPr>
              <a:t>Internet Programming I</a:t>
            </a:r>
            <a:endParaRPr kumimoji="0" lang="en-US" sz="1800" b="1" i="1" u="none" strike="noStrike" kern="0" cap="none" spc="0" normalizeH="0" baseline="0" noProof="0" dirty="0">
              <a:ln>
                <a:noFill/>
              </a:ln>
              <a:solidFill>
                <a:srgbClr val="0070C0"/>
              </a:solidFill>
              <a:effectLst/>
              <a:uLnTx/>
              <a:uFillTx/>
              <a:latin typeface="Calibri"/>
              <a:cs typeface="Calibri"/>
              <a:sym typeface="Calibri"/>
            </a:endParaRPr>
          </a:p>
        </p:txBody>
      </p:sp>
      <p:sp>
        <p:nvSpPr>
          <p:cNvPr id="2" name="Footer Placeholder 1"/>
          <p:cNvSpPr>
            <a:spLocks noGrp="1"/>
          </p:cNvSpPr>
          <p:nvPr>
            <p:ph type="ftr" idx="11"/>
          </p:nvPr>
        </p:nvSpPr>
        <p:spPr>
          <a:xfrm>
            <a:off x="4643103" y="6356351"/>
            <a:ext cx="3086100" cy="365125"/>
          </a:xfrm>
        </p:spPr>
        <p: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Arial"/>
                <a:cs typeface="Arial"/>
                <a:sym typeface="Arial"/>
              </a:rPr>
              <a:t>Chapter 4 - JavaScript</a:t>
            </a:r>
            <a:endParaRPr kumimoji="0" lang="en-US" sz="1800" b="1" i="1" u="none" strike="noStrike" kern="0" cap="none" spc="0" normalizeH="0" baseline="0" noProof="0" dirty="0">
              <a:ln>
                <a:noFill/>
              </a:ln>
              <a:solidFill>
                <a:srgbClr val="0070C0"/>
              </a:solidFill>
              <a:effectLst/>
              <a:uLnTx/>
              <a:uFillTx/>
              <a:latin typeface="Arial"/>
              <a:cs typeface="Arial"/>
              <a:sym typeface="Arial"/>
            </a:endParaRPr>
          </a:p>
        </p:txBody>
      </p:sp>
      <p:pic>
        <p:nvPicPr>
          <p:cNvPr id="8" name="Google Shape;178;p2">
            <a:extLst>
              <a:ext uri="{FF2B5EF4-FFF2-40B4-BE49-F238E27FC236}">
                <a16:creationId xmlns:a16="http://schemas.microsoft.com/office/drawing/2014/main" id="{02EFEF5D-61FF-4C83-A768-A71382E00871}"/>
              </a:ext>
            </a:extLst>
          </p:cNvPr>
          <p:cNvPicPr preferRelativeResize="0"/>
          <p:nvPr/>
        </p:nvPicPr>
        <p:blipFill rotWithShape="1">
          <a:blip r:embed="rId3">
            <a:alphaModFix/>
          </a:blip>
          <a:srcRect/>
          <a:stretch/>
        </p:blipFill>
        <p:spPr>
          <a:xfrm>
            <a:off x="11353800" y="44906"/>
            <a:ext cx="587614" cy="685806"/>
          </a:xfrm>
          <a:prstGeom prst="rect">
            <a:avLst/>
          </a:prstGeom>
          <a:noFill/>
          <a:ln>
            <a:noFill/>
          </a:ln>
        </p:spPr>
      </p:pic>
    </p:spTree>
    <p:extLst>
      <p:ext uri="{BB962C8B-B14F-4D97-AF65-F5344CB8AC3E}">
        <p14:creationId xmlns:p14="http://schemas.microsoft.com/office/powerpoint/2010/main" val="155543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xfrm>
            <a:off x="145773" y="154547"/>
            <a:ext cx="10721009" cy="621743"/>
          </a:xfrm>
          <a:noFill/>
          <a:ln/>
        </p:spPr>
        <p:txBody>
          <a:bodyPr>
            <a:noAutofit/>
          </a:bodyPr>
          <a:lstStyle/>
          <a:p>
            <a:r>
              <a:rPr lang="en-US" altLang="en-US" sz="3600" b="1" dirty="0">
                <a:solidFill>
                  <a:srgbClr val="2504EC"/>
                </a:solidFill>
              </a:rPr>
              <a:t>1.  What is Framework</a:t>
            </a:r>
            <a:endParaRPr lang="en-US" sz="3600" b="1" dirty="0">
              <a:solidFill>
                <a:srgbClr val="2504EC"/>
              </a:solidFill>
            </a:endParaRPr>
          </a:p>
        </p:txBody>
      </p:sp>
      <p:sp>
        <p:nvSpPr>
          <p:cNvPr id="236550" name="Rectangle 6"/>
          <p:cNvSpPr>
            <a:spLocks noGrp="1" noChangeArrowheads="1"/>
          </p:cNvSpPr>
          <p:nvPr>
            <p:ph type="body" idx="1"/>
          </p:nvPr>
        </p:nvSpPr>
        <p:spPr>
          <a:xfrm>
            <a:off x="119269" y="906405"/>
            <a:ext cx="11888304" cy="5404371"/>
          </a:xfrm>
          <a:noFill/>
          <a:ln/>
        </p:spPr>
        <p:txBody>
          <a:bodyPr>
            <a:noAutofit/>
          </a:bodyPr>
          <a:lstStyle/>
          <a:p>
            <a:pPr marL="401638" lvl="2" indent="-346075" algn="just">
              <a:lnSpc>
                <a:spcPct val="100000"/>
              </a:lnSpc>
              <a:spcBef>
                <a:spcPts val="600"/>
              </a:spcBef>
              <a:buFont typeface="Wingdings" panose="05000000000000000000" pitchFamily="2" charset="2"/>
              <a:buChar char="§"/>
            </a:pPr>
            <a:r>
              <a:rPr lang="en-IN" sz="2600" dirty="0"/>
              <a:t>Framework</a:t>
            </a:r>
          </a:p>
          <a:p>
            <a:pPr marL="1316038" lvl="4" indent="-346075" algn="just">
              <a:lnSpc>
                <a:spcPct val="100000"/>
              </a:lnSpc>
              <a:spcBef>
                <a:spcPts val="600"/>
              </a:spcBef>
              <a:buFont typeface="Wingdings" panose="05000000000000000000" pitchFamily="2" charset="2"/>
              <a:buChar char="Ø"/>
            </a:pPr>
            <a:r>
              <a:rPr lang="en-US" sz="2450" dirty="0"/>
              <a:t>A framework is a structure that you can build software on. It serves as a foundation, so you're not starting entirely from scratch. Frameworks are typically associated with a specific programming language and are suited to different types of tasks.</a:t>
            </a:r>
          </a:p>
          <a:p>
            <a:pPr marL="969963" lvl="4" indent="0" algn="just">
              <a:lnSpc>
                <a:spcPct val="100000"/>
              </a:lnSpc>
              <a:spcBef>
                <a:spcPts val="600"/>
              </a:spcBef>
              <a:buNone/>
            </a:pPr>
            <a:endParaRPr lang="en-US" sz="2450" dirty="0"/>
          </a:p>
          <a:p>
            <a:pPr marL="1316038" lvl="4" indent="-346075" algn="just">
              <a:lnSpc>
                <a:spcPct val="100000"/>
              </a:lnSpc>
              <a:spcBef>
                <a:spcPts val="600"/>
              </a:spcBef>
              <a:buFont typeface="Wingdings" panose="05000000000000000000" pitchFamily="2" charset="2"/>
              <a:buChar char="Ø"/>
            </a:pPr>
            <a:r>
              <a:rPr lang="en-US" sz="2450" dirty="0"/>
              <a:t>Using a software framework to develop applications lets you focus on the high-level functionality of the application. This is because any low-level functionality is taken care of by the framework itself.</a:t>
            </a:r>
          </a:p>
          <a:p>
            <a:pPr marL="1316038" lvl="4" indent="-346075" algn="just">
              <a:lnSpc>
                <a:spcPct val="100000"/>
              </a:lnSpc>
              <a:spcBef>
                <a:spcPts val="600"/>
              </a:spcBef>
              <a:buFont typeface="Wingdings" panose="05000000000000000000" pitchFamily="2" charset="2"/>
              <a:buChar char="Ø"/>
            </a:pPr>
            <a:endParaRPr lang="en-US" sz="2450" dirty="0"/>
          </a:p>
          <a:p>
            <a:pPr marL="1316038" lvl="4" indent="-346075" algn="just">
              <a:lnSpc>
                <a:spcPct val="100000"/>
              </a:lnSpc>
              <a:spcBef>
                <a:spcPts val="600"/>
              </a:spcBef>
              <a:buFont typeface="Wingdings" panose="05000000000000000000" pitchFamily="2" charset="2"/>
              <a:buChar char="Ø"/>
            </a:pPr>
            <a:endParaRPr lang="en-IN" sz="2450" dirty="0"/>
          </a:p>
          <a:p>
            <a:pPr marL="1316038" lvl="4" indent="-346075" algn="just">
              <a:lnSpc>
                <a:spcPct val="100000"/>
              </a:lnSpc>
              <a:spcBef>
                <a:spcPts val="600"/>
              </a:spcBef>
              <a:buFont typeface="Wingdings" panose="05000000000000000000" pitchFamily="2" charset="2"/>
              <a:buChar char="Ø"/>
            </a:pPr>
            <a:endParaRPr lang="en-IN" sz="2450" dirty="0"/>
          </a:p>
          <a:p>
            <a:pPr marL="692150" lvl="2" indent="-457200" algn="just">
              <a:lnSpc>
                <a:spcPct val="100000"/>
              </a:lnSpc>
              <a:spcBef>
                <a:spcPts val="600"/>
              </a:spcBef>
              <a:buFont typeface="Wingdings" panose="05000000000000000000" pitchFamily="2" charset="2"/>
              <a:buChar char="§"/>
            </a:pPr>
            <a:endParaRPr lang="en-US" altLang="en-US" sz="2600" dirty="0">
              <a:solidFill>
                <a:schemeClr val="tx1"/>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638FCED-8D56-42E4-914A-9264575887C4}"/>
              </a:ext>
            </a:extLst>
          </p:cNvPr>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Calibri"/>
                <a:cs typeface="Calibri"/>
                <a:sym typeface="Calibri"/>
              </a:rPr>
              <a:t>Internet Programming I</a:t>
            </a:r>
            <a:endParaRPr kumimoji="0" lang="en-US" sz="1800" b="1" i="1" u="none" strike="noStrike" kern="0" cap="none" spc="0" normalizeH="0" baseline="0" noProof="0" dirty="0">
              <a:ln>
                <a:noFill/>
              </a:ln>
              <a:solidFill>
                <a:srgbClr val="0070C0"/>
              </a:solidFill>
              <a:effectLst/>
              <a:uLnTx/>
              <a:uFillTx/>
              <a:latin typeface="Calibri"/>
              <a:cs typeface="Calibri"/>
              <a:sym typeface="Calibri"/>
            </a:endParaRPr>
          </a:p>
        </p:txBody>
      </p:sp>
      <p:sp>
        <p:nvSpPr>
          <p:cNvPr id="2" name="Footer Placeholder 1"/>
          <p:cNvSpPr>
            <a:spLocks noGrp="1"/>
          </p:cNvSpPr>
          <p:nvPr>
            <p:ph type="ftr" idx="11"/>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Arial"/>
                <a:cs typeface="Arial"/>
                <a:sym typeface="Arial"/>
              </a:rPr>
              <a:t>Chapter 4 - JavaScript</a:t>
            </a:r>
            <a:endParaRPr kumimoji="0" lang="en-US" sz="1800" b="1" i="1" u="none" strike="noStrike" kern="0" cap="none" spc="0" normalizeH="0" baseline="0" noProof="0" dirty="0">
              <a:ln>
                <a:noFill/>
              </a:ln>
              <a:solidFill>
                <a:srgbClr val="0070C0"/>
              </a:solidFill>
              <a:effectLst/>
              <a:uLnTx/>
              <a:uFillTx/>
              <a:latin typeface="Arial"/>
              <a:cs typeface="Arial"/>
              <a:sym typeface="Arial"/>
            </a:endParaRPr>
          </a:p>
        </p:txBody>
      </p:sp>
      <p:pic>
        <p:nvPicPr>
          <p:cNvPr id="8" name="Google Shape;178;p2">
            <a:extLst>
              <a:ext uri="{FF2B5EF4-FFF2-40B4-BE49-F238E27FC236}">
                <a16:creationId xmlns:a16="http://schemas.microsoft.com/office/drawing/2014/main" id="{1CBB82ED-2C02-489C-9040-8D962B175B4B}"/>
              </a:ext>
            </a:extLst>
          </p:cNvPr>
          <p:cNvPicPr preferRelativeResize="0"/>
          <p:nvPr/>
        </p:nvPicPr>
        <p:blipFill rotWithShape="1">
          <a:blip r:embed="rId3">
            <a:alphaModFix/>
          </a:blip>
          <a:srcRect/>
          <a:stretch/>
        </p:blipFill>
        <p:spPr>
          <a:xfrm>
            <a:off x="11353800" y="44906"/>
            <a:ext cx="587614" cy="685806"/>
          </a:xfrm>
          <a:prstGeom prst="rect">
            <a:avLst/>
          </a:prstGeom>
          <a:noFill/>
          <a:ln>
            <a:noFill/>
          </a:ln>
        </p:spPr>
      </p:pic>
    </p:spTree>
    <p:extLst>
      <p:ext uri="{BB962C8B-B14F-4D97-AF65-F5344CB8AC3E}">
        <p14:creationId xmlns:p14="http://schemas.microsoft.com/office/powerpoint/2010/main" val="2127791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xfrm>
            <a:off x="145773" y="154547"/>
            <a:ext cx="10721009" cy="621743"/>
          </a:xfrm>
          <a:noFill/>
          <a:ln/>
        </p:spPr>
        <p:txBody>
          <a:bodyPr>
            <a:noAutofit/>
          </a:bodyPr>
          <a:lstStyle/>
          <a:p>
            <a:r>
              <a:rPr lang="en-US" altLang="en-US" sz="3600" b="1" dirty="0">
                <a:solidFill>
                  <a:srgbClr val="2504EC"/>
                </a:solidFill>
              </a:rPr>
              <a:t>2. Why do we use frameworks?</a:t>
            </a:r>
            <a:endParaRPr lang="en-US" sz="3600" b="1" dirty="0">
              <a:solidFill>
                <a:srgbClr val="2504EC"/>
              </a:solidFill>
            </a:endParaRPr>
          </a:p>
        </p:txBody>
      </p:sp>
      <p:sp>
        <p:nvSpPr>
          <p:cNvPr id="236550" name="Rectangle 6"/>
          <p:cNvSpPr>
            <a:spLocks noGrp="1" noChangeArrowheads="1"/>
          </p:cNvSpPr>
          <p:nvPr>
            <p:ph type="body" idx="1"/>
          </p:nvPr>
        </p:nvSpPr>
        <p:spPr>
          <a:xfrm>
            <a:off x="119269" y="906405"/>
            <a:ext cx="11888304" cy="5404371"/>
          </a:xfrm>
          <a:noFill/>
          <a:ln/>
        </p:spPr>
        <p:txBody>
          <a:bodyPr>
            <a:noAutofit/>
          </a:bodyPr>
          <a:lstStyle/>
          <a:p>
            <a:pPr marL="401638" lvl="2" indent="-346075" algn="just">
              <a:lnSpc>
                <a:spcPct val="100000"/>
              </a:lnSpc>
              <a:spcBef>
                <a:spcPts val="600"/>
              </a:spcBef>
              <a:buFont typeface="Wingdings" panose="05000000000000000000" pitchFamily="2" charset="2"/>
              <a:buChar char="§"/>
            </a:pPr>
            <a:r>
              <a:rPr lang="en-US" sz="2600" dirty="0"/>
              <a:t>Using frameworks saves time and reduces the risk of errors. You don't need to write everything from the ground up, so there's less chance of introducing errors. </a:t>
            </a:r>
          </a:p>
          <a:p>
            <a:pPr marL="401638" lvl="2" indent="-346075" algn="just">
              <a:lnSpc>
                <a:spcPct val="100000"/>
              </a:lnSpc>
              <a:spcBef>
                <a:spcPts val="600"/>
              </a:spcBef>
              <a:buFont typeface="Wingdings" panose="05000000000000000000" pitchFamily="2" charset="2"/>
              <a:buChar char="§"/>
            </a:pPr>
            <a:r>
              <a:rPr lang="en-US" sz="2600" dirty="0"/>
              <a:t>Plus, frameworks have already been tested, so there's less to worry about. Other advantages include:</a:t>
            </a:r>
            <a:endParaRPr lang="en-IN" sz="2600" dirty="0"/>
          </a:p>
          <a:p>
            <a:pPr marL="1316038" lvl="4" indent="-346075" algn="just">
              <a:lnSpc>
                <a:spcPct val="100000"/>
              </a:lnSpc>
              <a:spcBef>
                <a:spcPts val="600"/>
              </a:spcBef>
              <a:buFont typeface="Wingdings" panose="05000000000000000000" pitchFamily="2" charset="2"/>
              <a:buChar char="Ø"/>
            </a:pPr>
            <a:r>
              <a:rPr lang="en-US" sz="2450" dirty="0"/>
              <a:t>More secure code</a:t>
            </a:r>
          </a:p>
          <a:p>
            <a:pPr marL="1316038" lvl="4" indent="-346075" algn="just">
              <a:lnSpc>
                <a:spcPct val="100000"/>
              </a:lnSpc>
              <a:spcBef>
                <a:spcPts val="600"/>
              </a:spcBef>
              <a:buFont typeface="Wingdings" panose="05000000000000000000" pitchFamily="2" charset="2"/>
              <a:buChar char="Ø"/>
            </a:pPr>
            <a:r>
              <a:rPr lang="en-US" sz="2450" dirty="0"/>
              <a:t>Simpler testing and debugging</a:t>
            </a:r>
          </a:p>
          <a:p>
            <a:pPr marL="1316038" lvl="4" indent="-346075" algn="just">
              <a:lnSpc>
                <a:spcPct val="100000"/>
              </a:lnSpc>
              <a:spcBef>
                <a:spcPts val="600"/>
              </a:spcBef>
              <a:buFont typeface="Wingdings" panose="05000000000000000000" pitchFamily="2" charset="2"/>
              <a:buChar char="Ø"/>
            </a:pPr>
            <a:r>
              <a:rPr lang="en-US" sz="2450" dirty="0"/>
              <a:t>Avoiding duplicate code</a:t>
            </a:r>
          </a:p>
          <a:p>
            <a:pPr marL="1316038" lvl="4" indent="-346075" algn="just">
              <a:lnSpc>
                <a:spcPct val="100000"/>
              </a:lnSpc>
              <a:spcBef>
                <a:spcPts val="600"/>
              </a:spcBef>
              <a:buFont typeface="Wingdings" panose="05000000000000000000" pitchFamily="2" charset="2"/>
              <a:buChar char="Ø"/>
            </a:pPr>
            <a:r>
              <a:rPr lang="en-US" sz="2450" dirty="0"/>
              <a:t>Clean and easily adaptable code</a:t>
            </a:r>
          </a:p>
          <a:p>
            <a:pPr marL="1316038" lvl="4" indent="-346075" algn="just">
              <a:lnSpc>
                <a:spcPct val="100000"/>
              </a:lnSpc>
              <a:spcBef>
                <a:spcPts val="600"/>
              </a:spcBef>
              <a:buFont typeface="Wingdings" panose="05000000000000000000" pitchFamily="2" charset="2"/>
              <a:buChar char="Ø"/>
            </a:pPr>
            <a:r>
              <a:rPr lang="en-US" sz="2450" dirty="0"/>
              <a:t>Able to focus on writing code specific to the project</a:t>
            </a:r>
          </a:p>
          <a:p>
            <a:pPr marL="1316038" lvl="4" indent="-346075" algn="just">
              <a:lnSpc>
                <a:spcPct val="100000"/>
              </a:lnSpc>
              <a:spcBef>
                <a:spcPts val="600"/>
              </a:spcBef>
              <a:buFont typeface="Wingdings" panose="05000000000000000000" pitchFamily="2" charset="2"/>
              <a:buChar char="Ø"/>
            </a:pPr>
            <a:r>
              <a:rPr lang="en-US" sz="2450" dirty="0"/>
              <a:t>The time required to develop an application is reduced significantly</a:t>
            </a:r>
          </a:p>
          <a:p>
            <a:pPr marL="1316038" lvl="4" indent="-346075" algn="just">
              <a:lnSpc>
                <a:spcPct val="100000"/>
              </a:lnSpc>
              <a:spcBef>
                <a:spcPts val="600"/>
              </a:spcBef>
              <a:buFont typeface="Wingdings" panose="05000000000000000000" pitchFamily="2" charset="2"/>
              <a:buChar char="Ø"/>
            </a:pPr>
            <a:r>
              <a:rPr lang="en-US" sz="2450" dirty="0"/>
              <a:t>Several code segments and functionalities are pre-built and pre-tested. This makes applications more reliable.</a:t>
            </a:r>
            <a:endParaRPr lang="en-IN" sz="2450" dirty="0"/>
          </a:p>
          <a:p>
            <a:pPr marL="692150" lvl="2" indent="-457200" algn="just">
              <a:lnSpc>
                <a:spcPct val="100000"/>
              </a:lnSpc>
              <a:spcBef>
                <a:spcPts val="600"/>
              </a:spcBef>
              <a:buFont typeface="Wingdings" panose="05000000000000000000" pitchFamily="2" charset="2"/>
              <a:buChar char="§"/>
            </a:pPr>
            <a:endParaRPr lang="en-US" altLang="en-US" sz="2600" dirty="0">
              <a:solidFill>
                <a:schemeClr val="tx1"/>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638FCED-8D56-42E4-914A-9264575887C4}"/>
              </a:ext>
            </a:extLst>
          </p:cNvPr>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Calibri"/>
                <a:cs typeface="Calibri"/>
                <a:sym typeface="Calibri"/>
              </a:rPr>
              <a:t>Internet Programming I</a:t>
            </a:r>
            <a:endParaRPr kumimoji="0" lang="en-US" sz="1800" b="1" i="1" u="none" strike="noStrike" kern="0" cap="none" spc="0" normalizeH="0" baseline="0" noProof="0" dirty="0">
              <a:ln>
                <a:noFill/>
              </a:ln>
              <a:solidFill>
                <a:srgbClr val="0070C0"/>
              </a:solidFill>
              <a:effectLst/>
              <a:uLnTx/>
              <a:uFillTx/>
              <a:latin typeface="Calibri"/>
              <a:cs typeface="Calibri"/>
              <a:sym typeface="Calibri"/>
            </a:endParaRPr>
          </a:p>
        </p:txBody>
      </p:sp>
      <p:sp>
        <p:nvSpPr>
          <p:cNvPr id="2" name="Footer Placeholder 1"/>
          <p:cNvSpPr>
            <a:spLocks noGrp="1"/>
          </p:cNvSpPr>
          <p:nvPr>
            <p:ph type="ftr" idx="11"/>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Arial"/>
                <a:cs typeface="Arial"/>
                <a:sym typeface="Arial"/>
              </a:rPr>
              <a:t>Chapter 4 - JavaScript</a:t>
            </a:r>
            <a:endParaRPr kumimoji="0" lang="en-US" sz="1800" b="1" i="1" u="none" strike="noStrike" kern="0" cap="none" spc="0" normalizeH="0" baseline="0" noProof="0" dirty="0">
              <a:ln>
                <a:noFill/>
              </a:ln>
              <a:solidFill>
                <a:srgbClr val="0070C0"/>
              </a:solidFill>
              <a:effectLst/>
              <a:uLnTx/>
              <a:uFillTx/>
              <a:latin typeface="Arial"/>
              <a:cs typeface="Arial"/>
              <a:sym typeface="Arial"/>
            </a:endParaRPr>
          </a:p>
        </p:txBody>
      </p:sp>
      <p:pic>
        <p:nvPicPr>
          <p:cNvPr id="8" name="Google Shape;178;p2">
            <a:extLst>
              <a:ext uri="{FF2B5EF4-FFF2-40B4-BE49-F238E27FC236}">
                <a16:creationId xmlns:a16="http://schemas.microsoft.com/office/drawing/2014/main" id="{1CBB82ED-2C02-489C-9040-8D962B175B4B}"/>
              </a:ext>
            </a:extLst>
          </p:cNvPr>
          <p:cNvPicPr preferRelativeResize="0"/>
          <p:nvPr/>
        </p:nvPicPr>
        <p:blipFill rotWithShape="1">
          <a:blip r:embed="rId3">
            <a:alphaModFix/>
          </a:blip>
          <a:srcRect/>
          <a:stretch/>
        </p:blipFill>
        <p:spPr>
          <a:xfrm>
            <a:off x="11353800" y="44906"/>
            <a:ext cx="587614" cy="685806"/>
          </a:xfrm>
          <a:prstGeom prst="rect">
            <a:avLst/>
          </a:prstGeom>
          <a:noFill/>
          <a:ln>
            <a:noFill/>
          </a:ln>
        </p:spPr>
      </p:pic>
    </p:spTree>
    <p:extLst>
      <p:ext uri="{BB962C8B-B14F-4D97-AF65-F5344CB8AC3E}">
        <p14:creationId xmlns:p14="http://schemas.microsoft.com/office/powerpoint/2010/main" val="36519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xfrm>
            <a:off x="145773" y="154547"/>
            <a:ext cx="10721009" cy="621743"/>
          </a:xfrm>
          <a:noFill/>
          <a:ln/>
        </p:spPr>
        <p:txBody>
          <a:bodyPr>
            <a:noAutofit/>
          </a:bodyPr>
          <a:lstStyle/>
          <a:p>
            <a:r>
              <a:rPr lang="en-US" sz="3600" b="1" dirty="0">
                <a:solidFill>
                  <a:srgbClr val="2504EC"/>
                </a:solidFill>
              </a:rPr>
              <a:t>3. Types of Framework</a:t>
            </a:r>
          </a:p>
        </p:txBody>
      </p:sp>
      <p:sp>
        <p:nvSpPr>
          <p:cNvPr id="236550" name="Rectangle 6"/>
          <p:cNvSpPr>
            <a:spLocks noGrp="1" noChangeArrowheads="1"/>
          </p:cNvSpPr>
          <p:nvPr>
            <p:ph type="body" idx="1"/>
          </p:nvPr>
        </p:nvSpPr>
        <p:spPr>
          <a:xfrm>
            <a:off x="-133564" y="1047964"/>
            <a:ext cx="12141137" cy="5262812"/>
          </a:xfrm>
          <a:noFill/>
          <a:ln/>
        </p:spPr>
        <p:txBody>
          <a:bodyPr>
            <a:noAutofit/>
          </a:bodyPr>
          <a:lstStyle/>
          <a:p>
            <a:pPr marL="398463" lvl="2" algn="just">
              <a:lnSpc>
                <a:spcPct val="100000"/>
              </a:lnSpc>
              <a:spcBef>
                <a:spcPts val="600"/>
              </a:spcBef>
            </a:pPr>
            <a:r>
              <a:rPr lang="en-IN" sz="2600" dirty="0"/>
              <a:t>Web application frameworks</a:t>
            </a:r>
          </a:p>
          <a:p>
            <a:pPr marL="1770063" lvl="5" algn="just">
              <a:lnSpc>
                <a:spcPct val="100000"/>
              </a:lnSpc>
              <a:spcBef>
                <a:spcPts val="600"/>
              </a:spcBef>
              <a:buFont typeface="Wingdings" panose="05000000000000000000" pitchFamily="2" charset="2"/>
              <a:buChar char="Ø"/>
            </a:pPr>
            <a:r>
              <a:rPr lang="en-US" sz="2450" b="1" dirty="0">
                <a:solidFill>
                  <a:srgbClr val="00B0F0"/>
                </a:solidFill>
              </a:rPr>
              <a:t>Angular</a:t>
            </a:r>
            <a:r>
              <a:rPr lang="en-US" sz="2450" dirty="0"/>
              <a:t> is a typescript-based, open-source JS framework that makes it easy to build applications on the web.</a:t>
            </a:r>
          </a:p>
          <a:p>
            <a:pPr marL="1770063" lvl="5" algn="just">
              <a:lnSpc>
                <a:spcPct val="100000"/>
              </a:lnSpc>
              <a:spcBef>
                <a:spcPts val="600"/>
              </a:spcBef>
              <a:buFont typeface="Wingdings" panose="05000000000000000000" pitchFamily="2" charset="2"/>
              <a:buChar char="Ø"/>
            </a:pPr>
            <a:r>
              <a:rPr lang="en-US" sz="2450" b="1" dirty="0">
                <a:solidFill>
                  <a:srgbClr val="00B0F0"/>
                </a:solidFill>
              </a:rPr>
              <a:t>Django</a:t>
            </a:r>
            <a:r>
              <a:rPr lang="en-US" sz="2450" dirty="0"/>
              <a:t> is a free and open-source web application framework written in Python. </a:t>
            </a:r>
          </a:p>
          <a:p>
            <a:pPr marL="1770063" lvl="5" algn="just">
              <a:lnSpc>
                <a:spcPct val="100000"/>
              </a:lnSpc>
              <a:spcBef>
                <a:spcPts val="600"/>
              </a:spcBef>
              <a:buFont typeface="Wingdings" panose="05000000000000000000" pitchFamily="2" charset="2"/>
              <a:buChar char="Ø"/>
            </a:pPr>
            <a:r>
              <a:rPr lang="en-US" sz="2450" b="1" dirty="0">
                <a:solidFill>
                  <a:srgbClr val="00B0F0"/>
                </a:solidFill>
              </a:rPr>
              <a:t>Laravel</a:t>
            </a:r>
            <a:r>
              <a:rPr lang="en-US" sz="2450" dirty="0"/>
              <a:t> is a PHP-based web application framework with an expressive, elegant syntax. </a:t>
            </a:r>
          </a:p>
          <a:p>
            <a:pPr marL="398463" lvl="2" algn="just">
              <a:lnSpc>
                <a:spcPct val="100000"/>
              </a:lnSpc>
              <a:spcBef>
                <a:spcPts val="600"/>
              </a:spcBef>
            </a:pPr>
            <a:r>
              <a:rPr lang="en-IN" sz="2600" dirty="0"/>
              <a:t>Mobile Development Frameworks</a:t>
            </a:r>
          </a:p>
          <a:p>
            <a:pPr marL="1770063" lvl="5" algn="just">
              <a:lnSpc>
                <a:spcPct val="100000"/>
              </a:lnSpc>
              <a:spcBef>
                <a:spcPts val="600"/>
              </a:spcBef>
              <a:buFont typeface="Wingdings" panose="05000000000000000000" pitchFamily="2" charset="2"/>
              <a:buChar char="Ø"/>
            </a:pPr>
            <a:r>
              <a:rPr lang="en-US" sz="2450" b="1" dirty="0">
                <a:solidFill>
                  <a:srgbClr val="00B0F0"/>
                </a:solidFill>
              </a:rPr>
              <a:t>Flutter</a:t>
            </a:r>
            <a:r>
              <a:rPr lang="en-US" sz="2450" dirty="0"/>
              <a:t> is Google’s UI toolkit for building beautiful, natively compiled applications for mobile, web, and desktop from a single codebase.</a:t>
            </a:r>
          </a:p>
          <a:p>
            <a:pPr marL="1770063" lvl="5" algn="just">
              <a:lnSpc>
                <a:spcPct val="100000"/>
              </a:lnSpc>
              <a:spcBef>
                <a:spcPts val="600"/>
              </a:spcBef>
              <a:buFont typeface="Wingdings" panose="05000000000000000000" pitchFamily="2" charset="2"/>
              <a:buChar char="Ø"/>
            </a:pPr>
            <a:r>
              <a:rPr lang="en-US" sz="2450" b="1" dirty="0">
                <a:solidFill>
                  <a:srgbClr val="00B0F0"/>
                </a:solidFill>
              </a:rPr>
              <a:t>Ionic</a:t>
            </a:r>
            <a:r>
              <a:rPr lang="en-US" sz="2450" dirty="0"/>
              <a:t> is a free, open-source mobile UI toolkit for developing high-quality, cross-platform native applications for Android, iOS, and the Web—all from a single codebase.</a:t>
            </a:r>
            <a:endParaRPr lang="en-IN" sz="2450" dirty="0"/>
          </a:p>
          <a:p>
            <a:pPr marL="1770063" lvl="5" algn="just">
              <a:lnSpc>
                <a:spcPct val="100000"/>
              </a:lnSpc>
              <a:spcBef>
                <a:spcPts val="600"/>
              </a:spcBef>
              <a:buFont typeface="Wingdings" panose="05000000000000000000" pitchFamily="2" charset="2"/>
              <a:buChar char="Ø"/>
            </a:pPr>
            <a:endParaRPr lang="en-IN" sz="2450" dirty="0"/>
          </a:p>
          <a:p>
            <a:pPr marL="1316038" lvl="4" indent="-346075" algn="just">
              <a:lnSpc>
                <a:spcPct val="100000"/>
              </a:lnSpc>
              <a:spcBef>
                <a:spcPts val="600"/>
              </a:spcBef>
              <a:buFont typeface="Wingdings" panose="05000000000000000000" pitchFamily="2" charset="2"/>
              <a:buChar char="Ø"/>
            </a:pPr>
            <a:endParaRPr lang="en-IN" sz="2450" dirty="0"/>
          </a:p>
          <a:p>
            <a:pPr marL="692150" lvl="2" indent="-457200" algn="just">
              <a:lnSpc>
                <a:spcPct val="100000"/>
              </a:lnSpc>
              <a:spcBef>
                <a:spcPts val="600"/>
              </a:spcBef>
              <a:buFont typeface="Wingdings" panose="05000000000000000000" pitchFamily="2" charset="2"/>
              <a:buChar char="§"/>
            </a:pPr>
            <a:endParaRPr lang="en-US" altLang="en-US" sz="2600" dirty="0">
              <a:solidFill>
                <a:schemeClr val="tx1"/>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638FCED-8D56-42E4-914A-9264575887C4}"/>
              </a:ext>
            </a:extLst>
          </p:cNvPr>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Calibri"/>
                <a:cs typeface="Calibri"/>
                <a:sym typeface="Calibri"/>
              </a:rPr>
              <a:t>Internet Programming I</a:t>
            </a:r>
            <a:endParaRPr kumimoji="0" lang="en-US" sz="1800" b="1" i="1" u="none" strike="noStrike" kern="0" cap="none" spc="0" normalizeH="0" baseline="0" noProof="0" dirty="0">
              <a:ln>
                <a:noFill/>
              </a:ln>
              <a:solidFill>
                <a:srgbClr val="0070C0"/>
              </a:solidFill>
              <a:effectLst/>
              <a:uLnTx/>
              <a:uFillTx/>
              <a:latin typeface="Calibri"/>
              <a:cs typeface="Calibri"/>
              <a:sym typeface="Calibri"/>
            </a:endParaRPr>
          </a:p>
        </p:txBody>
      </p:sp>
      <p:sp>
        <p:nvSpPr>
          <p:cNvPr id="2" name="Footer Placeholder 1"/>
          <p:cNvSpPr>
            <a:spLocks noGrp="1"/>
          </p:cNvSpPr>
          <p:nvPr>
            <p:ph type="ftr" idx="11"/>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Arial"/>
                <a:cs typeface="Arial"/>
                <a:sym typeface="Arial"/>
              </a:rPr>
              <a:t>Chapter 4 - JavaScript</a:t>
            </a:r>
            <a:endParaRPr kumimoji="0" lang="en-US" sz="1800" b="1" i="1" u="none" strike="noStrike" kern="0" cap="none" spc="0" normalizeH="0" baseline="0" noProof="0" dirty="0">
              <a:ln>
                <a:noFill/>
              </a:ln>
              <a:solidFill>
                <a:srgbClr val="0070C0"/>
              </a:solidFill>
              <a:effectLst/>
              <a:uLnTx/>
              <a:uFillTx/>
              <a:latin typeface="Arial"/>
              <a:cs typeface="Arial"/>
              <a:sym typeface="Arial"/>
            </a:endParaRPr>
          </a:p>
        </p:txBody>
      </p:sp>
      <p:pic>
        <p:nvPicPr>
          <p:cNvPr id="8" name="Google Shape;178;p2">
            <a:extLst>
              <a:ext uri="{FF2B5EF4-FFF2-40B4-BE49-F238E27FC236}">
                <a16:creationId xmlns:a16="http://schemas.microsoft.com/office/drawing/2014/main" id="{1CBB82ED-2C02-489C-9040-8D962B175B4B}"/>
              </a:ext>
            </a:extLst>
          </p:cNvPr>
          <p:cNvPicPr preferRelativeResize="0"/>
          <p:nvPr/>
        </p:nvPicPr>
        <p:blipFill rotWithShape="1">
          <a:blip r:embed="rId3">
            <a:alphaModFix/>
          </a:blip>
          <a:srcRect/>
          <a:stretch/>
        </p:blipFill>
        <p:spPr>
          <a:xfrm>
            <a:off x="11353800" y="44906"/>
            <a:ext cx="587614" cy="685806"/>
          </a:xfrm>
          <a:prstGeom prst="rect">
            <a:avLst/>
          </a:prstGeom>
          <a:noFill/>
          <a:ln>
            <a:noFill/>
          </a:ln>
        </p:spPr>
      </p:pic>
    </p:spTree>
    <p:extLst>
      <p:ext uri="{BB962C8B-B14F-4D97-AF65-F5344CB8AC3E}">
        <p14:creationId xmlns:p14="http://schemas.microsoft.com/office/powerpoint/2010/main" val="2124735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xfrm>
            <a:off x="145773" y="154547"/>
            <a:ext cx="10721009" cy="621743"/>
          </a:xfrm>
          <a:noFill/>
          <a:ln/>
        </p:spPr>
        <p:txBody>
          <a:bodyPr>
            <a:noAutofit/>
          </a:bodyPr>
          <a:lstStyle/>
          <a:p>
            <a:r>
              <a:rPr lang="en-US" sz="3600" b="1" dirty="0">
                <a:solidFill>
                  <a:srgbClr val="2504EC"/>
                </a:solidFill>
              </a:rPr>
              <a:t>4.  JavaScript libraries VS framework</a:t>
            </a:r>
          </a:p>
        </p:txBody>
      </p:sp>
      <p:sp>
        <p:nvSpPr>
          <p:cNvPr id="236550" name="Rectangle 6"/>
          <p:cNvSpPr>
            <a:spLocks noGrp="1" noChangeArrowheads="1"/>
          </p:cNvSpPr>
          <p:nvPr>
            <p:ph type="body" idx="1"/>
          </p:nvPr>
        </p:nvSpPr>
        <p:spPr>
          <a:xfrm>
            <a:off x="119269" y="906405"/>
            <a:ext cx="11888304" cy="5404371"/>
          </a:xfrm>
          <a:noFill/>
          <a:ln/>
        </p:spPr>
        <p:txBody>
          <a:bodyPr>
            <a:noAutofit/>
          </a:bodyPr>
          <a:lstStyle/>
          <a:p>
            <a:pPr marL="692150" lvl="2" indent="-457200" algn="just">
              <a:lnSpc>
                <a:spcPct val="100000"/>
              </a:lnSpc>
              <a:spcBef>
                <a:spcPts val="600"/>
              </a:spcBef>
            </a:pPr>
            <a:r>
              <a:rPr lang="en-US" altLang="en-US" sz="2600" dirty="0">
                <a:solidFill>
                  <a:schemeClr val="tx1"/>
                </a:solidFill>
                <a:latin typeface="Calibri" panose="020F0502020204030204" pitchFamily="34" charset="0"/>
                <a:cs typeface="Calibri" panose="020F0502020204030204" pitchFamily="34" charset="0"/>
              </a:rPr>
              <a:t>A common topic of discussion in the software community is the difference between a framework and a library. In truth, experts have suggested that the line between them can be blurry, but it is useful to make the distinction.</a:t>
            </a:r>
          </a:p>
          <a:p>
            <a:pPr marL="692150" lvl="2" indent="-457200" algn="just">
              <a:lnSpc>
                <a:spcPct val="100000"/>
              </a:lnSpc>
              <a:spcBef>
                <a:spcPts val="600"/>
              </a:spcBef>
              <a:buFont typeface="Wingdings" panose="05000000000000000000" pitchFamily="2" charset="2"/>
              <a:buChar char="§"/>
            </a:pPr>
            <a:r>
              <a:rPr lang="en-US" altLang="en-US" sz="2600" dirty="0">
                <a:solidFill>
                  <a:schemeClr val="tx1"/>
                </a:solidFill>
                <a:latin typeface="Calibri" panose="020F0502020204030204" pitchFamily="34" charset="0"/>
                <a:cs typeface="Calibri" panose="020F0502020204030204" pitchFamily="34" charset="0"/>
              </a:rPr>
              <a:t> While a JS framework </a:t>
            </a:r>
            <a:r>
              <a:rPr lang="en-US" altLang="en-US" sz="2600" dirty="0">
                <a:solidFill>
                  <a:srgbClr val="00B0F0"/>
                </a:solidFill>
                <a:latin typeface="Calibri" panose="020F0502020204030204" pitchFamily="34" charset="0"/>
                <a:cs typeface="Calibri" panose="020F0502020204030204" pitchFamily="34" charset="0"/>
              </a:rPr>
              <a:t>is a full toolset </a:t>
            </a:r>
            <a:r>
              <a:rPr lang="en-US" altLang="en-US" sz="2600" dirty="0">
                <a:solidFill>
                  <a:schemeClr val="tx1"/>
                </a:solidFill>
                <a:latin typeface="Calibri" panose="020F0502020204030204" pitchFamily="34" charset="0"/>
                <a:cs typeface="Calibri" panose="020F0502020204030204" pitchFamily="34" charset="0"/>
              </a:rPr>
              <a:t>that helps </a:t>
            </a:r>
            <a:r>
              <a:rPr lang="en-US" altLang="en-US" sz="2600" dirty="0">
                <a:solidFill>
                  <a:srgbClr val="00B0F0"/>
                </a:solidFill>
                <a:latin typeface="Calibri" panose="020F0502020204030204" pitchFamily="34" charset="0"/>
                <a:cs typeface="Calibri" panose="020F0502020204030204" pitchFamily="34" charset="0"/>
              </a:rPr>
              <a:t>shape and organize your website </a:t>
            </a:r>
            <a:r>
              <a:rPr lang="en-US" altLang="en-US" sz="2600" dirty="0">
                <a:solidFill>
                  <a:schemeClr val="tx1"/>
                </a:solidFill>
                <a:latin typeface="Calibri" panose="020F0502020204030204" pitchFamily="34" charset="0"/>
                <a:cs typeface="Calibri" panose="020F0502020204030204" pitchFamily="34" charset="0"/>
              </a:rPr>
              <a:t>or application, a JS library, on the other hand, is a collection of pre-written code snippets that are less about shaping your application and more about providing a </a:t>
            </a:r>
            <a:r>
              <a:rPr lang="en-US" altLang="en-US" sz="2600" dirty="0">
                <a:solidFill>
                  <a:srgbClr val="00B0F0"/>
                </a:solidFill>
                <a:latin typeface="Calibri" panose="020F0502020204030204" pitchFamily="34" charset="0"/>
                <a:cs typeface="Calibri" panose="020F0502020204030204" pitchFamily="34" charset="0"/>
              </a:rPr>
              <a:t>use-as-needed library of features</a:t>
            </a:r>
            <a:r>
              <a:rPr lang="en-US" altLang="en-US" sz="2600" dirty="0">
                <a:solidFill>
                  <a:schemeClr val="tx1"/>
                </a:solidFill>
                <a:latin typeface="Calibri" panose="020F0502020204030204" pitchFamily="34" charset="0"/>
                <a:cs typeface="Calibri" panose="020F0502020204030204" pitchFamily="34" charset="0"/>
              </a:rPr>
              <a:t>. </a:t>
            </a:r>
          </a:p>
          <a:p>
            <a:pPr marL="692150" lvl="2" indent="-457200" algn="just">
              <a:lnSpc>
                <a:spcPct val="100000"/>
              </a:lnSpc>
              <a:spcBef>
                <a:spcPts val="600"/>
              </a:spcBef>
              <a:buFont typeface="Wingdings" panose="05000000000000000000" pitchFamily="2" charset="2"/>
              <a:buChar char="§"/>
            </a:pPr>
            <a:endParaRPr lang="en-US" altLang="en-US" sz="2600" dirty="0">
              <a:solidFill>
                <a:schemeClr val="tx1"/>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638FCED-8D56-42E4-914A-9264575887C4}"/>
              </a:ext>
            </a:extLst>
          </p:cNvPr>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Calibri"/>
                <a:cs typeface="Calibri"/>
                <a:sym typeface="Calibri"/>
              </a:rPr>
              <a:t>Internet Programming I</a:t>
            </a:r>
            <a:endParaRPr kumimoji="0" lang="en-US" sz="1800" b="1" i="1" u="none" strike="noStrike" kern="0" cap="none" spc="0" normalizeH="0" baseline="0" noProof="0" dirty="0">
              <a:ln>
                <a:noFill/>
              </a:ln>
              <a:solidFill>
                <a:srgbClr val="0070C0"/>
              </a:solidFill>
              <a:effectLst/>
              <a:uLnTx/>
              <a:uFillTx/>
              <a:latin typeface="Calibri"/>
              <a:cs typeface="Calibri"/>
              <a:sym typeface="Calibri"/>
            </a:endParaRPr>
          </a:p>
        </p:txBody>
      </p:sp>
      <p:sp>
        <p:nvSpPr>
          <p:cNvPr id="2" name="Footer Placeholder 1"/>
          <p:cNvSpPr>
            <a:spLocks noGrp="1"/>
          </p:cNvSpPr>
          <p:nvPr>
            <p:ph type="ftr" idx="11"/>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Arial"/>
                <a:cs typeface="Arial"/>
                <a:sym typeface="Arial"/>
              </a:rPr>
              <a:t>Chapter 4 - JavaScript</a:t>
            </a:r>
            <a:endParaRPr kumimoji="0" lang="en-US" sz="1800" b="1" i="1" u="none" strike="noStrike" kern="0" cap="none" spc="0" normalizeH="0" baseline="0" noProof="0" dirty="0">
              <a:ln>
                <a:noFill/>
              </a:ln>
              <a:solidFill>
                <a:srgbClr val="0070C0"/>
              </a:solidFill>
              <a:effectLst/>
              <a:uLnTx/>
              <a:uFillTx/>
              <a:latin typeface="Arial"/>
              <a:cs typeface="Arial"/>
              <a:sym typeface="Arial"/>
            </a:endParaRPr>
          </a:p>
        </p:txBody>
      </p:sp>
      <p:pic>
        <p:nvPicPr>
          <p:cNvPr id="8" name="Google Shape;178;p2">
            <a:extLst>
              <a:ext uri="{FF2B5EF4-FFF2-40B4-BE49-F238E27FC236}">
                <a16:creationId xmlns:a16="http://schemas.microsoft.com/office/drawing/2014/main" id="{1CBB82ED-2C02-489C-9040-8D962B175B4B}"/>
              </a:ext>
            </a:extLst>
          </p:cNvPr>
          <p:cNvPicPr preferRelativeResize="0"/>
          <p:nvPr/>
        </p:nvPicPr>
        <p:blipFill rotWithShape="1">
          <a:blip r:embed="rId3">
            <a:alphaModFix/>
          </a:blip>
          <a:srcRect/>
          <a:stretch/>
        </p:blipFill>
        <p:spPr>
          <a:xfrm>
            <a:off x="11353800" y="44906"/>
            <a:ext cx="587614" cy="685806"/>
          </a:xfrm>
          <a:prstGeom prst="rect">
            <a:avLst/>
          </a:prstGeom>
          <a:noFill/>
          <a:ln>
            <a:noFill/>
          </a:ln>
        </p:spPr>
      </p:pic>
      <p:pic>
        <p:nvPicPr>
          <p:cNvPr id="5" name="Picture 4">
            <a:extLst>
              <a:ext uri="{FF2B5EF4-FFF2-40B4-BE49-F238E27FC236}">
                <a16:creationId xmlns:a16="http://schemas.microsoft.com/office/drawing/2014/main" id="{8D99A09F-5E7F-4FE9-A429-0ACAD9FEA78E}"/>
              </a:ext>
            </a:extLst>
          </p:cNvPr>
          <p:cNvPicPr>
            <a:picLocks noChangeAspect="1"/>
          </p:cNvPicPr>
          <p:nvPr/>
        </p:nvPicPr>
        <p:blipFill>
          <a:blip r:embed="rId4"/>
          <a:stretch>
            <a:fillRect/>
          </a:stretch>
        </p:blipFill>
        <p:spPr>
          <a:xfrm>
            <a:off x="5913557" y="3699553"/>
            <a:ext cx="5734050" cy="2438400"/>
          </a:xfrm>
          <a:prstGeom prst="rect">
            <a:avLst/>
          </a:prstGeom>
        </p:spPr>
      </p:pic>
    </p:spTree>
    <p:extLst>
      <p:ext uri="{BB962C8B-B14F-4D97-AF65-F5344CB8AC3E}">
        <p14:creationId xmlns:p14="http://schemas.microsoft.com/office/powerpoint/2010/main" val="21172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xfrm>
            <a:off x="145773" y="154547"/>
            <a:ext cx="10721009" cy="621743"/>
          </a:xfrm>
          <a:noFill/>
          <a:ln/>
        </p:spPr>
        <p:txBody>
          <a:bodyPr>
            <a:noAutofit/>
          </a:bodyPr>
          <a:lstStyle/>
          <a:p>
            <a:r>
              <a:rPr lang="en-US" sz="3600" b="1" dirty="0">
                <a:solidFill>
                  <a:srgbClr val="2504EC"/>
                </a:solidFill>
              </a:rPr>
              <a:t>4. Some JavaScript  Frameworks</a:t>
            </a:r>
          </a:p>
        </p:txBody>
      </p:sp>
      <p:sp>
        <p:nvSpPr>
          <p:cNvPr id="236550" name="Rectangle 6"/>
          <p:cNvSpPr>
            <a:spLocks noGrp="1" noChangeArrowheads="1"/>
          </p:cNvSpPr>
          <p:nvPr>
            <p:ph type="body" idx="1"/>
          </p:nvPr>
        </p:nvSpPr>
        <p:spPr>
          <a:xfrm>
            <a:off x="119269" y="906405"/>
            <a:ext cx="11888304" cy="5404371"/>
          </a:xfrm>
          <a:noFill/>
          <a:ln/>
        </p:spPr>
        <p:txBody>
          <a:bodyPr>
            <a:noAutofit/>
          </a:bodyPr>
          <a:lstStyle/>
          <a:p>
            <a:pPr marL="969963" lvl="4" indent="0" algn="just">
              <a:lnSpc>
                <a:spcPct val="100000"/>
              </a:lnSpc>
              <a:spcBef>
                <a:spcPts val="600"/>
              </a:spcBef>
              <a:buNone/>
            </a:pPr>
            <a:endParaRPr lang="en-IN" sz="2450" dirty="0"/>
          </a:p>
          <a:p>
            <a:pPr marL="692150" lvl="2" indent="-457200" algn="just">
              <a:lnSpc>
                <a:spcPct val="100000"/>
              </a:lnSpc>
              <a:spcBef>
                <a:spcPts val="600"/>
              </a:spcBef>
              <a:buFont typeface="Wingdings" panose="05000000000000000000" pitchFamily="2" charset="2"/>
              <a:buChar char="§"/>
            </a:pPr>
            <a:endParaRPr lang="en-US" altLang="en-US" sz="2600" dirty="0">
              <a:solidFill>
                <a:schemeClr val="tx1"/>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638FCED-8D56-42E4-914A-9264575887C4}"/>
              </a:ext>
            </a:extLst>
          </p:cNvPr>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Calibri"/>
                <a:cs typeface="Calibri"/>
                <a:sym typeface="Calibri"/>
              </a:rPr>
              <a:t>Internet Programming I</a:t>
            </a:r>
            <a:endParaRPr kumimoji="0" lang="en-US" sz="1800" b="1" i="1" u="none" strike="noStrike" kern="0" cap="none" spc="0" normalizeH="0" baseline="0" noProof="0" dirty="0">
              <a:ln>
                <a:noFill/>
              </a:ln>
              <a:solidFill>
                <a:srgbClr val="0070C0"/>
              </a:solidFill>
              <a:effectLst/>
              <a:uLnTx/>
              <a:uFillTx/>
              <a:latin typeface="Calibri"/>
              <a:cs typeface="Calibri"/>
              <a:sym typeface="Calibri"/>
            </a:endParaRPr>
          </a:p>
        </p:txBody>
      </p:sp>
      <p:sp>
        <p:nvSpPr>
          <p:cNvPr id="2" name="Footer Placeholder 1"/>
          <p:cNvSpPr>
            <a:spLocks noGrp="1"/>
          </p:cNvSpPr>
          <p:nvPr>
            <p:ph type="ftr" idx="11"/>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Arial"/>
                <a:cs typeface="Arial"/>
                <a:sym typeface="Arial"/>
              </a:rPr>
              <a:t>Chapter 4 - JavaScript</a:t>
            </a:r>
            <a:endParaRPr kumimoji="0" lang="en-US" sz="1800" b="1" i="1" u="none" strike="noStrike" kern="0" cap="none" spc="0" normalizeH="0" baseline="0" noProof="0" dirty="0">
              <a:ln>
                <a:noFill/>
              </a:ln>
              <a:solidFill>
                <a:srgbClr val="0070C0"/>
              </a:solidFill>
              <a:effectLst/>
              <a:uLnTx/>
              <a:uFillTx/>
              <a:latin typeface="Arial"/>
              <a:cs typeface="Arial"/>
              <a:sym typeface="Arial"/>
            </a:endParaRPr>
          </a:p>
        </p:txBody>
      </p:sp>
      <p:pic>
        <p:nvPicPr>
          <p:cNvPr id="8" name="Google Shape;178;p2">
            <a:extLst>
              <a:ext uri="{FF2B5EF4-FFF2-40B4-BE49-F238E27FC236}">
                <a16:creationId xmlns:a16="http://schemas.microsoft.com/office/drawing/2014/main" id="{1CBB82ED-2C02-489C-9040-8D962B175B4B}"/>
              </a:ext>
            </a:extLst>
          </p:cNvPr>
          <p:cNvPicPr preferRelativeResize="0"/>
          <p:nvPr/>
        </p:nvPicPr>
        <p:blipFill rotWithShape="1">
          <a:blip r:embed="rId3">
            <a:alphaModFix/>
          </a:blip>
          <a:srcRect/>
          <a:stretch/>
        </p:blipFill>
        <p:spPr>
          <a:xfrm>
            <a:off x="11353800" y="44906"/>
            <a:ext cx="587614" cy="685806"/>
          </a:xfrm>
          <a:prstGeom prst="rect">
            <a:avLst/>
          </a:prstGeom>
          <a:noFill/>
          <a:ln>
            <a:noFill/>
          </a:ln>
        </p:spPr>
      </p:pic>
      <p:pic>
        <p:nvPicPr>
          <p:cNvPr id="5" name="Picture 4">
            <a:extLst>
              <a:ext uri="{FF2B5EF4-FFF2-40B4-BE49-F238E27FC236}">
                <a16:creationId xmlns:a16="http://schemas.microsoft.com/office/drawing/2014/main" id="{3CF5C345-FB37-40FC-BB91-126F0F6C8278}"/>
              </a:ext>
            </a:extLst>
          </p:cNvPr>
          <p:cNvPicPr>
            <a:picLocks noChangeAspect="1"/>
          </p:cNvPicPr>
          <p:nvPr/>
        </p:nvPicPr>
        <p:blipFill>
          <a:blip r:embed="rId4"/>
          <a:stretch>
            <a:fillRect/>
          </a:stretch>
        </p:blipFill>
        <p:spPr>
          <a:xfrm>
            <a:off x="847536" y="3973089"/>
            <a:ext cx="2338388" cy="2422727"/>
          </a:xfrm>
          <a:prstGeom prst="rect">
            <a:avLst/>
          </a:prstGeom>
        </p:spPr>
      </p:pic>
      <p:pic>
        <p:nvPicPr>
          <p:cNvPr id="20" name="Picture 19">
            <a:extLst>
              <a:ext uri="{FF2B5EF4-FFF2-40B4-BE49-F238E27FC236}">
                <a16:creationId xmlns:a16="http://schemas.microsoft.com/office/drawing/2014/main" id="{8873C218-A773-4C20-9426-E1258CE9FC5F}"/>
              </a:ext>
            </a:extLst>
          </p:cNvPr>
          <p:cNvPicPr>
            <a:picLocks noChangeAspect="1"/>
          </p:cNvPicPr>
          <p:nvPr/>
        </p:nvPicPr>
        <p:blipFill>
          <a:blip r:embed="rId5"/>
          <a:stretch>
            <a:fillRect/>
          </a:stretch>
        </p:blipFill>
        <p:spPr>
          <a:xfrm>
            <a:off x="3719306" y="725741"/>
            <a:ext cx="3581607" cy="3303336"/>
          </a:xfrm>
          <a:prstGeom prst="rect">
            <a:avLst/>
          </a:prstGeom>
        </p:spPr>
      </p:pic>
      <p:pic>
        <p:nvPicPr>
          <p:cNvPr id="22" name="Picture 21">
            <a:extLst>
              <a:ext uri="{FF2B5EF4-FFF2-40B4-BE49-F238E27FC236}">
                <a16:creationId xmlns:a16="http://schemas.microsoft.com/office/drawing/2014/main" id="{80DDCFE0-E989-4D16-B0D5-33F83D6B8DE7}"/>
              </a:ext>
            </a:extLst>
          </p:cNvPr>
          <p:cNvPicPr>
            <a:picLocks noChangeAspect="1"/>
          </p:cNvPicPr>
          <p:nvPr/>
        </p:nvPicPr>
        <p:blipFill>
          <a:blip r:embed="rId6"/>
          <a:stretch>
            <a:fillRect/>
          </a:stretch>
        </p:blipFill>
        <p:spPr>
          <a:xfrm>
            <a:off x="7629529" y="1070101"/>
            <a:ext cx="3128963" cy="3128963"/>
          </a:xfrm>
          <a:prstGeom prst="rect">
            <a:avLst/>
          </a:prstGeom>
        </p:spPr>
      </p:pic>
      <p:pic>
        <p:nvPicPr>
          <p:cNvPr id="24" name="Picture 23">
            <a:extLst>
              <a:ext uri="{FF2B5EF4-FFF2-40B4-BE49-F238E27FC236}">
                <a16:creationId xmlns:a16="http://schemas.microsoft.com/office/drawing/2014/main" id="{412B8EDF-29CB-4C24-8B22-713678E795E5}"/>
              </a:ext>
            </a:extLst>
          </p:cNvPr>
          <p:cNvPicPr>
            <a:picLocks noChangeAspect="1"/>
          </p:cNvPicPr>
          <p:nvPr/>
        </p:nvPicPr>
        <p:blipFill>
          <a:blip r:embed="rId7"/>
          <a:stretch>
            <a:fillRect/>
          </a:stretch>
        </p:blipFill>
        <p:spPr>
          <a:xfrm>
            <a:off x="847536" y="1070101"/>
            <a:ext cx="2338388" cy="2684411"/>
          </a:xfrm>
          <a:prstGeom prst="rect">
            <a:avLst/>
          </a:prstGeom>
        </p:spPr>
      </p:pic>
      <p:pic>
        <p:nvPicPr>
          <p:cNvPr id="26" name="Picture 25">
            <a:extLst>
              <a:ext uri="{FF2B5EF4-FFF2-40B4-BE49-F238E27FC236}">
                <a16:creationId xmlns:a16="http://schemas.microsoft.com/office/drawing/2014/main" id="{02E9BC1C-E05B-4666-954B-8F94AEFB5F47}"/>
              </a:ext>
            </a:extLst>
          </p:cNvPr>
          <p:cNvPicPr>
            <a:picLocks noChangeAspect="1"/>
          </p:cNvPicPr>
          <p:nvPr/>
        </p:nvPicPr>
        <p:blipFill>
          <a:blip r:embed="rId8"/>
          <a:stretch>
            <a:fillRect/>
          </a:stretch>
        </p:blipFill>
        <p:spPr>
          <a:xfrm>
            <a:off x="4160835" y="4064166"/>
            <a:ext cx="2690883" cy="2331650"/>
          </a:xfrm>
          <a:prstGeom prst="rect">
            <a:avLst/>
          </a:prstGeom>
        </p:spPr>
      </p:pic>
      <p:pic>
        <p:nvPicPr>
          <p:cNvPr id="28" name="Picture 27">
            <a:extLst>
              <a:ext uri="{FF2B5EF4-FFF2-40B4-BE49-F238E27FC236}">
                <a16:creationId xmlns:a16="http://schemas.microsoft.com/office/drawing/2014/main" id="{0D7EDDAD-89BB-4A1C-BA65-8BF50433F5B3}"/>
              </a:ext>
            </a:extLst>
          </p:cNvPr>
          <p:cNvPicPr>
            <a:picLocks noChangeAspect="1"/>
          </p:cNvPicPr>
          <p:nvPr/>
        </p:nvPicPr>
        <p:blipFill>
          <a:blip r:embed="rId9"/>
          <a:stretch>
            <a:fillRect/>
          </a:stretch>
        </p:blipFill>
        <p:spPr>
          <a:xfrm>
            <a:off x="7735820" y="3640619"/>
            <a:ext cx="2971836" cy="2971836"/>
          </a:xfrm>
          <a:prstGeom prst="rect">
            <a:avLst/>
          </a:prstGeom>
        </p:spPr>
      </p:pic>
    </p:spTree>
    <p:extLst>
      <p:ext uri="{BB962C8B-B14F-4D97-AF65-F5344CB8AC3E}">
        <p14:creationId xmlns:p14="http://schemas.microsoft.com/office/powerpoint/2010/main" val="300213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xfrm>
            <a:off x="145773" y="154547"/>
            <a:ext cx="10721009" cy="621743"/>
          </a:xfrm>
          <a:noFill/>
          <a:ln/>
        </p:spPr>
        <p:txBody>
          <a:bodyPr>
            <a:noAutofit/>
          </a:bodyPr>
          <a:lstStyle/>
          <a:p>
            <a:r>
              <a:rPr lang="en-US" altLang="en-US" sz="3600" b="1" dirty="0">
                <a:solidFill>
                  <a:srgbClr val="2504EC"/>
                </a:solidFill>
              </a:rPr>
              <a:t>5.  Angular </a:t>
            </a:r>
            <a:endParaRPr lang="en-US" sz="3600" b="1" dirty="0">
              <a:solidFill>
                <a:srgbClr val="2504EC"/>
              </a:solidFill>
            </a:endParaRPr>
          </a:p>
        </p:txBody>
      </p:sp>
      <p:sp>
        <p:nvSpPr>
          <p:cNvPr id="236550" name="Rectangle 6"/>
          <p:cNvSpPr>
            <a:spLocks noGrp="1" noChangeArrowheads="1"/>
          </p:cNvSpPr>
          <p:nvPr>
            <p:ph type="body" idx="1"/>
          </p:nvPr>
        </p:nvSpPr>
        <p:spPr>
          <a:xfrm>
            <a:off x="119269" y="906405"/>
            <a:ext cx="11888304" cy="5404371"/>
          </a:xfrm>
          <a:noFill/>
          <a:ln/>
        </p:spPr>
        <p:txBody>
          <a:bodyPr>
            <a:noAutofit/>
          </a:bodyPr>
          <a:lstStyle/>
          <a:p>
            <a:pPr marL="855663" lvl="3" algn="just">
              <a:lnSpc>
                <a:spcPct val="100000"/>
              </a:lnSpc>
              <a:spcBef>
                <a:spcPts val="600"/>
              </a:spcBef>
            </a:pPr>
            <a:r>
              <a:rPr lang="en-US" sz="2450" dirty="0"/>
              <a:t>AngularJS is a JavaScript MVC client-side framework for creating dynamic web applications. AngularJS began as a </a:t>
            </a:r>
            <a:r>
              <a:rPr lang="en-US" sz="2450" b="1" dirty="0">
                <a:solidFill>
                  <a:srgbClr val="3333FF"/>
                </a:solidFill>
              </a:rPr>
              <a:t>Google</a:t>
            </a:r>
            <a:r>
              <a:rPr lang="en-US" sz="2450" dirty="0"/>
              <a:t> project, but it is now an open-source framework. </a:t>
            </a:r>
          </a:p>
          <a:p>
            <a:pPr marL="855663" lvl="3" algn="just">
              <a:lnSpc>
                <a:spcPct val="100000"/>
              </a:lnSpc>
              <a:spcBef>
                <a:spcPts val="600"/>
              </a:spcBef>
            </a:pPr>
            <a:r>
              <a:rPr lang="en-US" sz="2450" dirty="0"/>
              <a:t>There is no need to gain knowledge of another syntax or language because AngularJS is entirely based on HTML and JavaScript.</a:t>
            </a:r>
          </a:p>
          <a:p>
            <a:pPr marL="855663" lvl="3" algn="just">
              <a:lnSpc>
                <a:spcPct val="100000"/>
              </a:lnSpc>
              <a:spcBef>
                <a:spcPts val="600"/>
              </a:spcBef>
            </a:pPr>
            <a:endParaRPr lang="en-IN" sz="2450" dirty="0"/>
          </a:p>
          <a:p>
            <a:pPr marL="1316038" lvl="4" indent="-346075" algn="just">
              <a:lnSpc>
                <a:spcPct val="100000"/>
              </a:lnSpc>
              <a:spcBef>
                <a:spcPts val="600"/>
              </a:spcBef>
              <a:buFont typeface="Wingdings" panose="05000000000000000000" pitchFamily="2" charset="2"/>
              <a:buChar char="Ø"/>
            </a:pPr>
            <a:r>
              <a:rPr lang="en-US" sz="2450" dirty="0"/>
              <a:t>It is also one of JavaScript’s oldest</a:t>
            </a:r>
          </a:p>
          <a:p>
            <a:pPr marL="969963" lvl="4" indent="0" algn="just">
              <a:lnSpc>
                <a:spcPct val="100000"/>
              </a:lnSpc>
              <a:spcBef>
                <a:spcPts val="600"/>
              </a:spcBef>
              <a:buNone/>
            </a:pPr>
            <a:r>
              <a:rPr lang="en-US" sz="2450" dirty="0"/>
              <a:t> frameworks and was first released over</a:t>
            </a:r>
          </a:p>
          <a:p>
            <a:pPr marL="969963" lvl="4" indent="0" algn="just">
              <a:lnSpc>
                <a:spcPct val="100000"/>
              </a:lnSpc>
              <a:spcBef>
                <a:spcPts val="600"/>
              </a:spcBef>
              <a:buNone/>
            </a:pPr>
            <a:r>
              <a:rPr lang="en-US" sz="2450" dirty="0"/>
              <a:t> a decade ago in 2010.</a:t>
            </a:r>
          </a:p>
          <a:p>
            <a:pPr marL="1312863" lvl="4" algn="just">
              <a:lnSpc>
                <a:spcPct val="100000"/>
              </a:lnSpc>
              <a:spcBef>
                <a:spcPts val="600"/>
              </a:spcBef>
              <a:buFont typeface="Wingdings" panose="05000000000000000000" pitchFamily="2" charset="2"/>
              <a:buChar char="Ø"/>
            </a:pPr>
            <a:r>
              <a:rPr lang="en-US" sz="2450" dirty="0"/>
              <a:t>Several  breaking changes have been </a:t>
            </a:r>
          </a:p>
          <a:p>
            <a:pPr marL="969963" lvl="4" indent="0" algn="just">
              <a:lnSpc>
                <a:spcPct val="100000"/>
              </a:lnSpc>
              <a:spcBef>
                <a:spcPts val="600"/>
              </a:spcBef>
              <a:buNone/>
            </a:pPr>
            <a:r>
              <a:rPr lang="en-US" sz="2450" dirty="0"/>
              <a:t>made since it’s inception.</a:t>
            </a:r>
            <a:endParaRPr lang="en-IN" sz="2450" dirty="0"/>
          </a:p>
          <a:p>
            <a:pPr marL="692150" lvl="2" indent="-457200" algn="just">
              <a:lnSpc>
                <a:spcPct val="100000"/>
              </a:lnSpc>
              <a:spcBef>
                <a:spcPts val="600"/>
              </a:spcBef>
              <a:buFont typeface="Wingdings" panose="05000000000000000000" pitchFamily="2" charset="2"/>
              <a:buChar char="§"/>
            </a:pPr>
            <a:endParaRPr lang="en-US" altLang="en-US" sz="2600" dirty="0">
              <a:solidFill>
                <a:schemeClr val="tx1"/>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638FCED-8D56-42E4-914A-9264575887C4}"/>
              </a:ext>
            </a:extLst>
          </p:cNvPr>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Calibri"/>
                <a:cs typeface="Calibri"/>
                <a:sym typeface="Calibri"/>
              </a:rPr>
              <a:t>Internet Programming I</a:t>
            </a:r>
            <a:endParaRPr kumimoji="0" lang="en-US" sz="1800" b="1" i="1" u="none" strike="noStrike" kern="0" cap="none" spc="0" normalizeH="0" baseline="0" noProof="0" dirty="0">
              <a:ln>
                <a:noFill/>
              </a:ln>
              <a:solidFill>
                <a:srgbClr val="0070C0"/>
              </a:solidFill>
              <a:effectLst/>
              <a:uLnTx/>
              <a:uFillTx/>
              <a:latin typeface="Calibri"/>
              <a:cs typeface="Calibri"/>
              <a:sym typeface="Calibri"/>
            </a:endParaRPr>
          </a:p>
        </p:txBody>
      </p:sp>
      <p:sp>
        <p:nvSpPr>
          <p:cNvPr id="2" name="Footer Placeholder 1"/>
          <p:cNvSpPr>
            <a:spLocks noGrp="1"/>
          </p:cNvSpPr>
          <p:nvPr>
            <p:ph type="ftr" idx="11"/>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1" i="1" u="none" strike="noStrike" kern="0" cap="none" spc="0" normalizeH="0" baseline="0" noProof="0">
                <a:ln>
                  <a:noFill/>
                </a:ln>
                <a:solidFill>
                  <a:srgbClr val="0070C0"/>
                </a:solidFill>
                <a:effectLst/>
                <a:uLnTx/>
                <a:uFillTx/>
                <a:latin typeface="Arial"/>
                <a:cs typeface="Arial"/>
                <a:sym typeface="Arial"/>
              </a:rPr>
              <a:t>Chapter 4 - JavaScript</a:t>
            </a:r>
            <a:endParaRPr kumimoji="0" lang="en-US" sz="1800" b="1" i="1" u="none" strike="noStrike" kern="0" cap="none" spc="0" normalizeH="0" baseline="0" noProof="0" dirty="0">
              <a:ln>
                <a:noFill/>
              </a:ln>
              <a:solidFill>
                <a:srgbClr val="0070C0"/>
              </a:solidFill>
              <a:effectLst/>
              <a:uLnTx/>
              <a:uFillTx/>
              <a:latin typeface="Arial"/>
              <a:cs typeface="Arial"/>
              <a:sym typeface="Arial"/>
            </a:endParaRPr>
          </a:p>
        </p:txBody>
      </p:sp>
      <p:pic>
        <p:nvPicPr>
          <p:cNvPr id="8" name="Google Shape;178;p2">
            <a:extLst>
              <a:ext uri="{FF2B5EF4-FFF2-40B4-BE49-F238E27FC236}">
                <a16:creationId xmlns:a16="http://schemas.microsoft.com/office/drawing/2014/main" id="{1CBB82ED-2C02-489C-9040-8D962B175B4B}"/>
              </a:ext>
            </a:extLst>
          </p:cNvPr>
          <p:cNvPicPr preferRelativeResize="0"/>
          <p:nvPr/>
        </p:nvPicPr>
        <p:blipFill rotWithShape="1">
          <a:blip r:embed="rId3">
            <a:alphaModFix/>
          </a:blip>
          <a:srcRect/>
          <a:stretch/>
        </p:blipFill>
        <p:spPr>
          <a:xfrm>
            <a:off x="11353800" y="44906"/>
            <a:ext cx="587614" cy="685806"/>
          </a:xfrm>
          <a:prstGeom prst="rect">
            <a:avLst/>
          </a:prstGeom>
          <a:noFill/>
          <a:ln>
            <a:noFill/>
          </a:ln>
        </p:spPr>
      </p:pic>
      <p:pic>
        <p:nvPicPr>
          <p:cNvPr id="7" name="Picture 6">
            <a:extLst>
              <a:ext uri="{FF2B5EF4-FFF2-40B4-BE49-F238E27FC236}">
                <a16:creationId xmlns:a16="http://schemas.microsoft.com/office/drawing/2014/main" id="{CD8BDDE6-7889-43C4-A2CA-A11782BC9A0D}"/>
              </a:ext>
            </a:extLst>
          </p:cNvPr>
          <p:cNvPicPr>
            <a:picLocks noChangeAspect="1"/>
          </p:cNvPicPr>
          <p:nvPr/>
        </p:nvPicPr>
        <p:blipFill>
          <a:blip r:embed="rId4"/>
          <a:stretch>
            <a:fillRect/>
          </a:stretch>
        </p:blipFill>
        <p:spPr>
          <a:xfrm>
            <a:off x="6516303" y="3227499"/>
            <a:ext cx="5491270" cy="272409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 name="Picture 4">
            <a:extLst>
              <a:ext uri="{FF2B5EF4-FFF2-40B4-BE49-F238E27FC236}">
                <a16:creationId xmlns:a16="http://schemas.microsoft.com/office/drawing/2014/main" id="{F6E9AC86-A62F-41CE-897E-C6E86E462EB0}"/>
              </a:ext>
            </a:extLst>
          </p:cNvPr>
          <p:cNvPicPr>
            <a:picLocks noChangeAspect="1"/>
          </p:cNvPicPr>
          <p:nvPr/>
        </p:nvPicPr>
        <p:blipFill>
          <a:blip r:embed="rId5"/>
          <a:stretch>
            <a:fillRect/>
          </a:stretch>
        </p:blipFill>
        <p:spPr>
          <a:xfrm>
            <a:off x="2401452" y="-40240"/>
            <a:ext cx="856098" cy="856098"/>
          </a:xfrm>
          <a:prstGeom prst="rect">
            <a:avLst/>
          </a:prstGeom>
        </p:spPr>
      </p:pic>
    </p:spTree>
    <p:extLst>
      <p:ext uri="{BB962C8B-B14F-4D97-AF65-F5344CB8AC3E}">
        <p14:creationId xmlns:p14="http://schemas.microsoft.com/office/powerpoint/2010/main" val="1908320630"/>
      </p:ext>
    </p:extLst>
  </p:cSld>
  <p:clrMapOvr>
    <a:masterClrMapping/>
  </p:clrMapOvr>
</p:sld>
</file>

<file path=ppt/theme/theme1.xml><?xml version="1.0" encoding="utf-8"?>
<a:theme xmlns:a="http://schemas.openxmlformats.org/drawingml/2006/main" name="3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21975</TotalTime>
  <Words>2335</Words>
  <Application>Microsoft Office PowerPoint</Application>
  <PresentationFormat>Widescreen</PresentationFormat>
  <Paragraphs>266</Paragraphs>
  <Slides>27</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Noto Sans Symbols</vt:lpstr>
      <vt:lpstr>Nunito Sans</vt:lpstr>
      <vt:lpstr>proxima-nova</vt:lpstr>
      <vt:lpstr>Times New Roman</vt:lpstr>
      <vt:lpstr>Wingdings</vt:lpstr>
      <vt:lpstr>3_Office Theme</vt:lpstr>
      <vt:lpstr>4_Office Theme</vt:lpstr>
      <vt:lpstr>Internet Programming I</vt:lpstr>
      <vt:lpstr>Objectives</vt:lpstr>
      <vt:lpstr>Outline</vt:lpstr>
      <vt:lpstr>1.  What is Framework</vt:lpstr>
      <vt:lpstr>2. Why do we use frameworks?</vt:lpstr>
      <vt:lpstr>3. Types of Framework</vt:lpstr>
      <vt:lpstr>4.  JavaScript libraries VS framework</vt:lpstr>
      <vt:lpstr>4. Some JavaScript  Frameworks</vt:lpstr>
      <vt:lpstr>5.  Angular </vt:lpstr>
      <vt:lpstr>5.1.  Pillars of Angular</vt:lpstr>
      <vt:lpstr>5.2.  Architecture of Angular</vt:lpstr>
      <vt:lpstr>5.3.   Pros and Cons of Angular</vt:lpstr>
      <vt:lpstr>6.1  React</vt:lpstr>
      <vt:lpstr>6.1 Properties of React </vt:lpstr>
      <vt:lpstr>6.3 Pro and cons of React</vt:lpstr>
      <vt:lpstr>7.  Vue Js</vt:lpstr>
      <vt:lpstr>7.  Vue Js</vt:lpstr>
      <vt:lpstr>7.  Vue Js</vt:lpstr>
      <vt:lpstr>7.1 Pro and cons of Vue</vt:lpstr>
      <vt:lpstr>Backend JS frameworks</vt:lpstr>
      <vt:lpstr>Backend JS frameworks</vt:lpstr>
      <vt:lpstr>9.  Comparison of  JS frameworks</vt:lpstr>
      <vt:lpstr>Continued</vt:lpstr>
      <vt:lpstr>Our recommendation</vt:lpstr>
      <vt:lpstr>Practical Exercises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Computer Programming</dc:title>
  <dc:creator>Habesh</dc:creator>
  <cp:lastModifiedBy>Joel</cp:lastModifiedBy>
  <cp:revision>634</cp:revision>
  <dcterms:created xsi:type="dcterms:W3CDTF">2020-11-22T19:05:37Z</dcterms:created>
  <dcterms:modified xsi:type="dcterms:W3CDTF">2022-02-03T21:28:17Z</dcterms:modified>
</cp:coreProperties>
</file>