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1110" r:id="rId4"/>
    <p:sldId id="463" r:id="rId6"/>
    <p:sldId id="1108" r:id="rId7"/>
    <p:sldId id="1106" r:id="rId8"/>
    <p:sldId id="1117" r:id="rId9"/>
    <p:sldId id="1118" r:id="rId10"/>
    <p:sldId id="1123" r:id="rId11"/>
    <p:sldId id="1125" r:id="rId12"/>
    <p:sldId id="1124" r:id="rId13"/>
    <p:sldId id="1138" r:id="rId14"/>
    <p:sldId id="1120" r:id="rId15"/>
    <p:sldId id="1128" r:id="rId16"/>
    <p:sldId id="1129" r:id="rId17"/>
    <p:sldId id="1122" r:id="rId18"/>
    <p:sldId id="1126" r:id="rId19"/>
    <p:sldId id="1149" r:id="rId20"/>
    <p:sldId id="1127" r:id="rId21"/>
    <p:sldId id="1150" r:id="rId22"/>
    <p:sldId id="1130" r:id="rId23"/>
    <p:sldId id="722" r:id="rId24"/>
    <p:sldId id="782" r:id="rId25"/>
    <p:sldId id="278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89d72620-a445-4d73-b33a-5c513aca10b1}">
          <p14:sldIdLst>
            <p14:sldId id="1110"/>
            <p14:sldId id="463"/>
            <p14:sldId id="1108"/>
          </p14:sldIdLst>
        </p14:section>
        <p14:section name="Untitled Section" id="{f7c1ed93-b441-4593-94e6-3a3b4db8793d}">
          <p14:sldIdLst>
            <p14:sldId id="1106"/>
          </p14:sldIdLst>
        </p14:section>
        <p14:section name="Untitled Section" id="{652dc2e5-7549-4523-86e3-e2b106335eeb}">
          <p14:sldIdLst>
            <p14:sldId id="1117"/>
            <p14:sldId id="1118"/>
            <p14:sldId id="1123"/>
            <p14:sldId id="1125"/>
            <p14:sldId id="1124"/>
            <p14:sldId id="1138"/>
            <p14:sldId id="1120"/>
            <p14:sldId id="1128"/>
            <p14:sldId id="1129"/>
          </p14:sldIdLst>
        </p14:section>
        <p14:section name="Untitled Section" id="{42f0b688-baab-40f2-8934-d64161791530}">
          <p14:sldIdLst>
            <p14:sldId id="1122"/>
            <p14:sldId id="1126"/>
            <p14:sldId id="1149"/>
            <p14:sldId id="1127"/>
            <p14:sldId id="1150"/>
            <p14:sldId id="1130"/>
            <p14:sldId id="722"/>
            <p14:sldId id="782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6AD8AED6-E225-40A4-9387-1AC8665F32A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6AD8AED6-E225-40A4-9387-1AC8665F32A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3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9" name="Google Shape;3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>
                <a:solidFill>
                  <a:srgbClr val="002060"/>
                </a:solidFill>
                <a:latin typeface="+mn-l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1600" b="1" i="1" u="none" strike="noStrike" cap="none" dirty="0">
                <a:solidFill>
                  <a:srgbClr val="002060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600" b="0" i="0" u="none" strike="noStrike" cap="none">
                <a:solidFill>
                  <a:srgbClr val="002060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fld id="{7F6E5B91-39A6-477F-B91F-E165547DB13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3" name="Google Shape;43;p3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9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5" name="Google Shape;45;p39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56" name="Google Shape;56;p41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57" name="Google Shape;57;p4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64" name="Google Shape;64;p4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71" name="Google Shape;71;p4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77" name="Google Shape;77;p4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115529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4289323" y="636444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81835" y="6427073"/>
            <a:ext cx="865922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6E5B91-39A6-477F-B91F-E165547DB13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3" name="Google Shape;43;p3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9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5" name="Google Shape;45;p39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/>
          </a:p>
        </p:txBody>
      </p:sp>
      <p:sp>
        <p:nvSpPr>
          <p:cNvPr id="10" name="Rectangle 9"/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600" b="0" i="0" u="none" strike="noStrike" cap="none">
                <a:solidFill>
                  <a:srgbClr val="002060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fld id="{7F6E5B91-39A6-477F-B91F-E165547DB13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/>
          </a:p>
        </p:txBody>
      </p:sp>
      <p:sp>
        <p:nvSpPr>
          <p:cNvPr id="6" name="Rectangle 9"/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600" b="0" i="0" u="none" strike="noStrike" cap="none">
                <a:solidFill>
                  <a:srgbClr val="002060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fld id="{7F6E5B91-39A6-477F-B91F-E165547DB13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/>
          </a:p>
        </p:txBody>
      </p:sp>
      <p:sp>
        <p:nvSpPr>
          <p:cNvPr id="8" name="Rectangle 9"/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600" b="0" i="0" u="none" strike="noStrike" cap="none">
                <a:solidFill>
                  <a:srgbClr val="002060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fld id="{7F6E5B91-39A6-477F-B91F-E165547DB13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/>
          </a:p>
        </p:txBody>
      </p:sp>
      <p:sp>
        <p:nvSpPr>
          <p:cNvPr id="8" name="Rectangle 9"/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600" b="0" i="0" u="none" strike="noStrike" cap="none">
                <a:solidFill>
                  <a:srgbClr val="002060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fld id="{7F6E5B91-39A6-477F-B91F-E165547DB13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29496" y="643009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5176684" y="6492871"/>
            <a:ext cx="2976716" cy="302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81835" y="6427073"/>
            <a:ext cx="865922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6E5B91-39A6-477F-B91F-E165547DB13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177013" y="6399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4705349" y="6404847"/>
            <a:ext cx="3006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/>
          </a:p>
        </p:txBody>
      </p:sp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lang="en-US" sz="1600" b="1" i="1" u="none" strike="noStrike" cap="none">
                <a:solidFill>
                  <a:srgbClr val="002060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fld id="{7F6E5B91-39A6-477F-B91F-E165547DB13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250635" y="63251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24;p36"/>
          <p:cNvSpPr txBox="1">
            <a:spLocks noGrp="1"/>
          </p:cNvSpPr>
          <p:nvPr>
            <p:ph type="dt" idx="2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>
                <a:solidFill>
                  <a:srgbClr val="002060"/>
                </a:solidFill>
                <a:latin typeface="+mn-l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8" name="Google Shape;25;p36"/>
          <p:cNvSpPr txBox="1">
            <a:spLocks noGrp="1"/>
          </p:cNvSpPr>
          <p:nvPr>
            <p:ph type="ft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1600" b="1" i="1" u="none" strike="noStrike" cap="none" dirty="0">
                <a:solidFill>
                  <a:srgbClr val="002060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 dirty="0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267087" y="6412325"/>
            <a:ext cx="865922" cy="3206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>
            <a:lvl1pPr algn="ctr">
              <a:defRPr sz="1600">
                <a:solidFill>
                  <a:srgbClr val="002060"/>
                </a:solidFill>
              </a:defRPr>
            </a:lvl1pPr>
          </a:lstStyle>
          <a:p>
            <a:fld id="{7F6E5B91-39A6-477F-B91F-E165547DB13A}" type="slidenum">
              <a:rPr lang="en-US" altLang="en-US" smtClean="0"/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/>
              <a:t>Chapter 3 - CSS</a:t>
            </a:r>
            <a:endParaRPr lang="en-US"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electronics-tutorials.ws/boolean/bool_6.html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hyperlink" Target="https://www.electronics-tutorials.ws/boolean/bool_6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C2E5"/>
            </a:gs>
            <a:gs pos="38000">
              <a:srgbClr val="9CC2E5"/>
            </a:gs>
            <a:gs pos="80000">
              <a:srgbClr val="CCE0F2">
                <a:alpha val="33725"/>
              </a:srgbClr>
            </a:gs>
            <a:gs pos="100000">
              <a:srgbClr val="CCE0F2">
                <a:alpha val="33725"/>
              </a:srgbClr>
            </a:gs>
          </a:gsLst>
          <a:lin ang="5400000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-1534472" y="1786025"/>
            <a:ext cx="1846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1"/>
          <p:cNvSpPr txBox="1">
            <a:spLocks noGrp="1"/>
          </p:cNvSpPr>
          <p:nvPr>
            <p:ph type="ctrTitle"/>
          </p:nvPr>
        </p:nvSpPr>
        <p:spPr>
          <a:xfrm>
            <a:off x="3150943" y="1048453"/>
            <a:ext cx="6400721" cy="92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002060"/>
              </a:buClr>
              <a:buSzPts val="4800"/>
            </a:pPr>
            <a:r>
              <a:rPr lang="en-US" sz="4800" b="1" dirty="0">
                <a:solidFill>
                  <a:srgbClr val="002060"/>
                </a:solidFill>
              </a:rPr>
              <a:t>Internet Programming I</a:t>
            </a:r>
            <a:endParaRPr sz="4800" b="1" dirty="0">
              <a:solidFill>
                <a:srgbClr val="7030A0"/>
              </a:solidFill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2448582" y="2155316"/>
            <a:ext cx="9009128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Chapter 4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JavaScript: Regular Expression and Form Validation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6096000" y="4611808"/>
            <a:ext cx="5754521" cy="212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Group: 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2800" dirty="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lang="en-US" sz="2800" baseline="30000" dirty="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rd</a:t>
            </a:r>
            <a:r>
              <a:rPr lang="en-US" sz="2800" dirty="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Year Sec B Students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Dept. of Software Eng.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Jan 2022, AASTU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3804283"/>
            <a:ext cx="2332383" cy="29311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Internet Programming I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0"/>
            <a:ext cx="9653905" cy="768985"/>
          </a:xfrm>
        </p:spPr>
        <p:txBody>
          <a:bodyPr>
            <a:normAutofit/>
          </a:bodyPr>
          <a:p>
            <a:r>
              <a:rPr lang="en-US" sz="4400">
                <a:solidFill>
                  <a:srgbClr val="3333FF"/>
                </a:solidFill>
                <a:sym typeface="+mn-ea"/>
              </a:rPr>
              <a:t>Methods of regular expression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0105" y="2057400"/>
            <a:ext cx="9872980" cy="3811905"/>
          </a:xfrm>
        </p:spPr>
        <p:txBody>
          <a:bodyPr>
            <a:normAutofit lnSpcReduction="20000"/>
          </a:bodyPr>
          <a:p>
            <a:endParaRPr lang="en-US"/>
          </a:p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635" y="972185"/>
          <a:ext cx="12013565" cy="538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20"/>
                <a:gridCol w="10266045"/>
              </a:tblGrid>
              <a:tr h="591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ym typeface="+mn-ea"/>
                        </a:rPr>
                        <a:t>Method</a:t>
                      </a:r>
                      <a:endParaRPr 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ym typeface="+mn-ea"/>
                        </a:rPr>
                        <a:t>Description</a:t>
                      </a:r>
                      <a:endParaRPr lang="en-US" sz="2000"/>
                    </a:p>
                    <a:p>
                      <a:pPr>
                        <a:buNone/>
                      </a:pPr>
                      <a:endParaRPr lang="en-US" sz="2000"/>
                    </a:p>
                  </a:txBody>
                  <a:tcPr/>
                </a:tc>
              </a:tr>
              <a:tr h="634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exec()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Executes a search for a match in a string. It returns an array of information or null on a mismatch.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  <a:tr h="435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test()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Tests for a match in a string. It returns true or false.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match()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Returns an array containing all of the matches, including capturing groups, or null if no match is found.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  <a:tr h="544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matchAll()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Returns an iterator containing all of the matches, including capturing groups.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replaceAll()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Executes a search for all matches in a string, and replaces the matched substrings with a replacement substring.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  <a:tr h="543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split()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Uses a regular expression or a fixed string to break a string into an array of substrings.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search()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Tests for a match in a string. It returns the index of the match, or -1 if the search fails.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replace()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Executes a search for a match in a string, and replaces the matched substring with a replacement substring.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023475" cy="796290"/>
          </a:xfrm>
        </p:spPr>
        <p:txBody>
          <a:bodyPr>
            <a:noAutofit/>
          </a:bodyPr>
          <a:p>
            <a:r>
              <a:rPr lang="en-US" sz="4400">
                <a:solidFill>
                  <a:srgbClr val="3333FF"/>
                </a:solidFill>
              </a:rPr>
              <a:t>Flags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956945" y="1092835"/>
          <a:ext cx="10570210" cy="498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5"/>
                <a:gridCol w="9018905"/>
              </a:tblGrid>
              <a:tr h="711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Flag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Description</a:t>
                      </a:r>
                      <a:endParaRPr lang="en-US" sz="2400"/>
                    </a:p>
                  </a:txBody>
                  <a:tcPr/>
                </a:tc>
              </a:tr>
              <a:tr h="711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generate indices for substing matches.</a:t>
                      </a:r>
                      <a:endParaRPr lang="en-US" sz="2000"/>
                    </a:p>
                  </a:txBody>
                  <a:tcPr/>
                </a:tc>
              </a:tr>
              <a:tr h="711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g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global search</a:t>
                      </a:r>
                      <a:endParaRPr lang="en-US" sz="2000"/>
                    </a:p>
                  </a:txBody>
                  <a:tcPr/>
                </a:tc>
              </a:tr>
              <a:tr h="711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i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case-insensitve search</a:t>
                      </a:r>
                      <a:endParaRPr lang="en-US" sz="2000"/>
                    </a:p>
                  </a:txBody>
                  <a:tcPr/>
                </a:tc>
              </a:tr>
              <a:tr h="711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multi-line search</a:t>
                      </a:r>
                      <a:endParaRPr lang="en-US" sz="2000"/>
                    </a:p>
                  </a:txBody>
                  <a:tcPr/>
                </a:tc>
              </a:tr>
              <a:tr h="711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allow . to mach newline characters.</a:t>
                      </a:r>
                      <a:endParaRPr lang="en-US" sz="2000"/>
                    </a:p>
                  </a:txBody>
                  <a:tcPr/>
                </a:tc>
              </a:tr>
              <a:tr h="711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u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“unicode”; treat a pattern as a sequence of unicode code points.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0"/>
            <a:ext cx="9797415" cy="733425"/>
          </a:xfrm>
        </p:spPr>
        <p:txBody>
          <a:bodyPr>
            <a:noAutofit/>
          </a:bodyPr>
          <a:p>
            <a:r>
              <a:rPr lang="en-US" sz="4400">
                <a:solidFill>
                  <a:srgbClr val="3333FF"/>
                </a:solidFill>
              </a:rPr>
              <a:t>Form validation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470" y="1014730"/>
            <a:ext cx="10447655" cy="490410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400"/>
              <a:t>When you enter data, the browser and/or the web server will check to see that the data is in the correct format and within the constraints set by the application.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Validation done in the browser is called client-side validation, while validation done on the server is called server-side validation.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There are three main reasons for insisting form validation</a:t>
            </a:r>
            <a:endParaRPr lang="en-US" sz="2400"/>
          </a:p>
          <a:p>
            <a:pPr lvl="1">
              <a:buFont typeface="Wingdings" panose="05000000000000000000" charset="0"/>
              <a:buChar char="Ø"/>
            </a:pPr>
            <a:r>
              <a:rPr lang="en-US" sz="2400"/>
              <a:t> We want to get the right data, in the right format.</a:t>
            </a:r>
            <a:endParaRPr lang="en-US" sz="2400"/>
          </a:p>
          <a:p>
            <a:pPr lvl="1">
              <a:buFont typeface="Wingdings" panose="05000000000000000000" charset="0"/>
              <a:buChar char="Ø"/>
            </a:pPr>
            <a:r>
              <a:rPr lang="en-US" sz="2400"/>
              <a:t>We want to protect our users' data.</a:t>
            </a:r>
            <a:endParaRPr lang="en-US" sz="2400"/>
          </a:p>
          <a:p>
            <a:pPr lvl="1">
              <a:buFont typeface="Wingdings" panose="05000000000000000000" charset="0"/>
              <a:buChar char="Ø"/>
            </a:pPr>
            <a:r>
              <a:rPr lang="en-US" sz="2400"/>
              <a:t> We want to protect ourselves.</a:t>
            </a:r>
            <a:endParaRPr lang="en-US" sz="2400"/>
          </a:p>
          <a:p>
            <a:pPr marL="685800" lvl="1" indent="0">
              <a:buFont typeface="Wingdings" panose="05000000000000000000" charset="0"/>
            </a:pPr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68275"/>
            <a:ext cx="8201660" cy="530225"/>
          </a:xfrm>
        </p:spPr>
        <p:txBody>
          <a:bodyPr>
            <a:noAutofit/>
          </a:bodyPr>
          <a:p>
            <a:r>
              <a:rPr lang="en-US" sz="4400">
                <a:solidFill>
                  <a:srgbClr val="3333FF"/>
                </a:solidFill>
              </a:rPr>
              <a:t>Types of form validation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0105" y="1078230"/>
            <a:ext cx="10413365" cy="520001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en-US" sz="2400"/>
              <a:t>There are two different types of </a:t>
            </a:r>
            <a:r>
              <a:rPr lang="en-US" sz="2400">
                <a:solidFill>
                  <a:srgbClr val="FF0000"/>
                </a:solidFill>
              </a:rPr>
              <a:t>client-side validation</a:t>
            </a:r>
            <a:endParaRPr lang="en-US" sz="2400"/>
          </a:p>
          <a:p>
            <a:pPr marL="228600" indent="0">
              <a:buFont typeface="Wingdings" panose="05000000000000000000" charset="0"/>
            </a:pPr>
            <a:r>
              <a:rPr lang="en-US" sz="2400" b="1" i="1"/>
              <a:t>HTML5 form validation</a:t>
            </a:r>
            <a:r>
              <a:rPr lang="en-US" sz="2400"/>
              <a:t> </a:t>
            </a:r>
            <a:endParaRPr lang="en-US" sz="2400"/>
          </a:p>
          <a:p>
            <a:pPr marL="228600" indent="0">
              <a:buFont typeface="Wingdings" panose="05000000000000000000" charset="0"/>
            </a:pPr>
            <a:r>
              <a:rPr lang="en-US" sz="2400"/>
              <a:t>uses HTML5 form validation features</a:t>
            </a:r>
            <a:endParaRPr lang="en-US" sz="2400"/>
          </a:p>
          <a:p>
            <a:pPr marL="228600" indent="0">
              <a:buFont typeface="Wingdings" panose="05000000000000000000" charset="0"/>
            </a:pPr>
            <a:r>
              <a:rPr lang="en-US" sz="2400" b="1" i="1"/>
              <a:t>JavaScript</a:t>
            </a:r>
            <a:endParaRPr lang="en-US" sz="2400" b="1" i="1"/>
          </a:p>
          <a:p>
            <a:pPr marL="228600" indent="0">
              <a:buFont typeface="Wingdings" panose="05000000000000000000" charset="0"/>
              <a:buChar char="Ø"/>
            </a:pPr>
            <a:r>
              <a:rPr lang="en-US" sz="2400"/>
              <a:t>  validation is coded using JavaScript. This validation is completely customizable, but you need to create it all (or use a library).</a:t>
            </a:r>
            <a:endParaRPr lang="en-US" sz="2400"/>
          </a:p>
          <a:p>
            <a:pPr marL="228600" indent="0">
              <a:buFont typeface="Wingdings" panose="05000000000000000000" charset="0"/>
              <a:buChar char="Ø"/>
            </a:pPr>
            <a:r>
              <a:rPr lang="en-US" sz="2400"/>
              <a:t> JavaScript provides facility to validate the form on the client-side so data processing will be faster than server-side validation.</a:t>
            </a:r>
            <a:endParaRPr lang="en-US" sz="2400"/>
          </a:p>
          <a:p>
            <a:pPr marL="228600" indent="0">
              <a:buFont typeface="Wingdings" panose="05000000000000000000" charset="0"/>
              <a:buChar char="Ø"/>
            </a:pPr>
            <a:r>
              <a:rPr lang="en-US" sz="2400"/>
              <a:t> Through JavaScript, we can validate name, password, email, date, mobile numbers and more fields.</a:t>
            </a:r>
            <a:endParaRPr lang="en-US" sz="2400"/>
          </a:p>
          <a:p>
            <a:pPr marL="114300" indent="0">
              <a:buFont typeface="Wingdings" panose="05000000000000000000" charset="0"/>
              <a:buNone/>
            </a:pPr>
            <a:r>
              <a:rPr lang="en-US" sz="2400" b="1" i="1">
                <a:sym typeface="+mn-ea"/>
              </a:rPr>
              <a:t>server side form validation</a:t>
            </a:r>
            <a:endParaRPr lang="en-US" sz="2400" b="1" i="1"/>
          </a:p>
          <a:p>
            <a:pPr marL="114300" indent="0">
              <a:buFont typeface="Wingdings" panose="05000000000000000000" charset="0"/>
              <a:buChar char="Ø"/>
            </a:pPr>
            <a:r>
              <a:rPr lang="en-US" sz="2400" b="1" i="1">
                <a:sym typeface="+mn-ea"/>
              </a:rPr>
              <a:t> </a:t>
            </a:r>
            <a:r>
              <a:rPr lang="en-US" sz="2400">
                <a:sym typeface="+mn-ea"/>
              </a:rPr>
              <a:t>PHP can validate form input server side, submitted by the user using HTML forms.</a:t>
            </a:r>
            <a:endParaRPr lang="en-US" sz="2400"/>
          </a:p>
          <a:p>
            <a:pPr marL="228600" indent="0">
              <a:buFont typeface="Wingdings" panose="05000000000000000000" charset="0"/>
            </a:pPr>
            <a:endParaRPr lang="en-US" sz="2400"/>
          </a:p>
          <a:p>
            <a:pPr marL="228600" indent="0">
              <a:buFont typeface="Wingdings" panose="05000000000000000000" charset="0"/>
              <a:buChar char="Ø"/>
            </a:pPr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968740" cy="772160"/>
          </a:xfrm>
        </p:spPr>
        <p:txBody>
          <a:bodyPr>
            <a:noAutofit/>
          </a:bodyPr>
          <a:p>
            <a:r>
              <a:rPr lang="en-US" sz="4000">
                <a:solidFill>
                  <a:srgbClr val="3333FF"/>
                </a:solidFill>
              </a:rPr>
              <a:t>Form validation using regular expression</a:t>
            </a:r>
            <a:endParaRPr lang="en-US" sz="4000">
              <a:solidFill>
                <a:srgbClr val="3333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115060"/>
            <a:ext cx="10035540" cy="489839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400"/>
              <a:t>WE CAN USE REGULAR EXPRESSION IN FORM FOR DIFFERENT PURPOSE WITH DIFFERENT STYLE AND METHOD,SUCH AS:-</a:t>
            </a:r>
            <a:endParaRPr lang="en-US" sz="2400"/>
          </a:p>
          <a:p>
            <a:endParaRPr lang="en-US" sz="2400"/>
          </a:p>
          <a:p>
            <a:r>
              <a:rPr lang="en-US" sz="2400"/>
              <a:t>-Regex to Check for Valid Username</a:t>
            </a:r>
            <a:endParaRPr lang="en-US" sz="2400"/>
          </a:p>
          <a:p>
            <a:r>
              <a:rPr lang="en-US" sz="2400"/>
              <a:t>-Regex to Check for Valid Phone Numbers</a:t>
            </a:r>
            <a:endParaRPr lang="en-US" sz="2400"/>
          </a:p>
          <a:p>
            <a:r>
              <a:rPr lang="en-US" sz="2400"/>
              <a:t>-Regex to Check for Valid Email Address</a:t>
            </a:r>
            <a:endParaRPr lang="en-US" sz="2400"/>
          </a:p>
          <a:p>
            <a:r>
              <a:rPr lang="en-US" sz="2400"/>
              <a:t>-Regex to Check for a Valid URL</a:t>
            </a:r>
            <a:endParaRPr lang="en-US" sz="2400"/>
          </a:p>
          <a:p>
            <a:r>
              <a:rPr lang="en-US" sz="2400"/>
              <a:t>-Matching a Password</a:t>
            </a:r>
            <a:endParaRPr lang="en-US" sz="2400"/>
          </a:p>
          <a:p>
            <a:r>
              <a:rPr lang="en-US" sz="2400"/>
              <a:t>-Matching an HTML Tag</a:t>
            </a:r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156210"/>
            <a:ext cx="9523095" cy="658495"/>
          </a:xfrm>
        </p:spPr>
        <p:txBody>
          <a:bodyPr>
            <a:noAutofit/>
          </a:bodyPr>
          <a:p>
            <a:r>
              <a:rPr lang="en-US" sz="4400">
                <a:solidFill>
                  <a:srgbClr val="3333FF"/>
                </a:solidFill>
              </a:rPr>
              <a:t>Sample program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38200" y="976630"/>
            <a:ext cx="10340340" cy="5218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-29845"/>
            <a:ext cx="7150735" cy="799465"/>
          </a:xfrm>
        </p:spPr>
        <p:txBody>
          <a:bodyPr/>
          <a:p>
            <a:r>
              <a:rPr lang="en-US" sz="4400">
                <a:solidFill>
                  <a:srgbClr val="3333FF"/>
                </a:solidFill>
              </a:rPr>
              <a:t>Sample program output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47395" y="1357630"/>
            <a:ext cx="8293100" cy="45548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931275" cy="864235"/>
          </a:xfrm>
        </p:spPr>
        <p:txBody>
          <a:bodyPr/>
          <a:p>
            <a:r>
              <a:rPr lang="en-US" sz="4400">
                <a:solidFill>
                  <a:srgbClr val="3333FF"/>
                </a:solidFill>
              </a:rPr>
              <a:t>sample program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65785" y="864870"/>
            <a:ext cx="11060430" cy="5491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0"/>
            <a:ext cx="7608570" cy="755650"/>
          </a:xfrm>
        </p:spPr>
        <p:txBody>
          <a:bodyPr>
            <a:normAutofit/>
          </a:bodyPr>
          <a:p>
            <a:r>
              <a:rPr lang="en-US" sz="4400">
                <a:solidFill>
                  <a:srgbClr val="3333FF"/>
                </a:solidFill>
                <a:sym typeface="+mn-ea"/>
              </a:rPr>
              <a:t>Sample program output</a:t>
            </a:r>
            <a:endParaRPr lang="en-US" sz="440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84810" y="878840"/>
            <a:ext cx="8644255" cy="4500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87630"/>
            <a:ext cx="7423150" cy="734060"/>
          </a:xfrm>
        </p:spPr>
        <p:txBody>
          <a:bodyPr>
            <a:noAutofit/>
          </a:bodyPr>
          <a:p>
            <a:r>
              <a:rPr lang="en-US" sz="4400">
                <a:solidFill>
                  <a:srgbClr val="3333FF"/>
                </a:solidFill>
              </a:rPr>
              <a:t>Sample program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901700"/>
            <a:ext cx="9496425" cy="551180"/>
          </a:xfrm>
        </p:spPr>
        <p:txBody>
          <a:bodyPr/>
          <a:p>
            <a:r>
              <a:rPr lang="en-US" sz="2400"/>
              <a:t>JavaScript Retype Password Validation</a:t>
            </a:r>
            <a:endParaRPr lang="en-US" sz="2400"/>
          </a:p>
          <a:p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007110" y="821055"/>
            <a:ext cx="9761855" cy="5610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78" y="191378"/>
            <a:ext cx="7886700" cy="48488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Objectives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48" y="923638"/>
            <a:ext cx="11169372" cy="5405003"/>
          </a:xfrm>
        </p:spPr>
        <p:txBody>
          <a:bodyPr>
            <a:noAutofit/>
          </a:bodyPr>
          <a:lstStyle/>
          <a:p>
            <a:pPr marL="11430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n-US" altLang="en-US" sz="2800" dirty="0"/>
              <a:t>After success completion of the session you will be able to:</a:t>
            </a:r>
            <a:endParaRPr lang="en-US" alt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600" dirty="0"/>
              <a:t>Differentiate client side and server scripting language.</a:t>
            </a:r>
            <a:endParaRPr lang="en-US" altLang="en-US" sz="26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600" dirty="0"/>
              <a:t> know the methods of regular expression</a:t>
            </a:r>
            <a:endParaRPr lang="en-US" altLang="en-US" sz="26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600" dirty="0"/>
              <a:t> validate forms on the cilent side</a:t>
            </a:r>
            <a:endParaRPr lang="en-US" altLang="en-US" sz="2600" dirty="0"/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r>
              <a:rPr lang="en-US" dirty="0"/>
              <a:t>Chapter 4 - JavaScript</a:t>
            </a:r>
            <a:endParaRPr lang="en-US" dirty="0"/>
          </a:p>
        </p:txBody>
      </p:sp>
      <p:pic>
        <p:nvPicPr>
          <p:cNvPr id="8" name="Google Shape;178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2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2504EC"/>
              </a:buClr>
              <a:buSzPts val="3600"/>
            </a:pPr>
            <a:r>
              <a:rPr lang="en-US" sz="4000" b="1" dirty="0">
                <a:solidFill>
                  <a:srgbClr val="2504EC"/>
                </a:solidFill>
              </a:rPr>
              <a:t>Practical Exercises </a:t>
            </a:r>
            <a:endParaRPr sz="3200" b="1" dirty="0">
              <a:solidFill>
                <a:srgbClr val="002060"/>
              </a:solidFill>
            </a:endParaRPr>
          </a:p>
        </p:txBody>
      </p:sp>
      <p:sp>
        <p:nvSpPr>
          <p:cNvPr id="386" name="Google Shape;38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sz="2800" dirty="0"/>
              <a:t>Write a JavaScript program to check whether a string starts with 'Java' and false otherwise?</a:t>
            </a:r>
            <a:endParaRPr lang="en-US" sz="2800" dirty="0"/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sz="2800" dirty="0"/>
              <a:t> Write a JavaScript program to check whether a string "Script" presents at 5th (index 4) position in a given string, if "Script" presents in the string return the string without "Script" otherwise return the original one.</a:t>
            </a:r>
            <a:endParaRPr lang="en-US" sz="2800" dirty="0"/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sz="2800" dirty="0"/>
              <a:t> Write a JavaScript program to capitalize the first letter of each word of a given string. “the quick black fox “ 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+mj-lt"/>
              <a:buNone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Internet Programming I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7" name="Google Shape;387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Chapter 4 - JavaScript</a:t>
            </a:r>
            <a:endParaRPr kumimoji="0" sz="1800" b="1" i="1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Google Shape;178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ts val="2800"/>
              <a:buNone/>
            </a:pP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/>
                <a:cs typeface="Calibri" panose="020F0502020204030204" pitchFamily="34" charset="0"/>
                <a:sym typeface="Times New Roman" panose="02020603050405020304"/>
              </a:rPr>
              <a:t>Links</a:t>
            </a:r>
            <a:endParaRPr sz="2800" i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/>
              <a:cs typeface="Calibri" panose="020F0502020204030204" pitchFamily="34" charset="0"/>
              <a:sym typeface="Times New Roman" panose="02020603050405020304"/>
            </a:endParaRPr>
          </a:p>
          <a:p>
            <a:pPr marL="1205230" lvl="2" indent="-62103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2400"/>
              <a:buFont typeface="Noto Sans Symbols"/>
              <a:buChar char="✔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Paul Deitel,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5230" lvl="2" indent="-62103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2400"/>
              <a:buFont typeface="Noto Sans Symbols"/>
              <a:buChar char="✔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javaT point,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5230" lvl="2" indent="-62103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2400"/>
              <a:buFont typeface="Noto Sans Symbols"/>
              <a:buChar char="✔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rahultamkhane.medium.com,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5230" lvl="2" indent="-62103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2400"/>
              <a:buFont typeface="Noto Sans Symbols"/>
              <a:buChar char="✔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developer.mozilla.org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Internet Programming I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Chapter 4 - JavaScript</a:t>
            </a:r>
            <a:endParaRPr kumimoji="0" lang="en-US" sz="1800" b="1" i="1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247" y="113060"/>
            <a:ext cx="6096000" cy="70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504EC"/>
              </a:buClr>
              <a:buSzPts val="4000"/>
              <a:buFont typeface="Arial" panose="020B0604020202020204"/>
              <a:buNone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2504EC"/>
                </a:solidFill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Reading Resources/Materials  </a:t>
            </a:r>
            <a:endParaRPr kumimoji="0" lang="en-US" sz="3600" b="0" i="0" u="sng" strike="noStrike" kern="0" cap="none" spc="0" normalizeH="0" baseline="0" noProof="0" dirty="0">
              <a:ln>
                <a:noFill/>
              </a:ln>
              <a:solidFill>
                <a:srgbClr val="2504EC"/>
              </a:solidFill>
              <a:effectLst/>
              <a:uLnTx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  <a:hlinkClick r:id="rId1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01" name="Google Shape;40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rgbClr val="2504EC"/>
              </a:buClr>
              <a:buSzPts val="4400"/>
              <a:buNone/>
            </a:pPr>
            <a:r>
              <a:rPr lang="en-US" sz="4400" dirty="0">
                <a:solidFill>
                  <a:srgbClr val="2504E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dirty="0"/>
          </a:p>
          <a:p>
            <a:pPr marL="0" indent="0" algn="ctr">
              <a:buClr>
                <a:srgbClr val="2504EC"/>
              </a:buClr>
              <a:buSzPts val="4400"/>
              <a:buNone/>
            </a:pPr>
            <a:r>
              <a:rPr lang="en-US" sz="4400" dirty="0">
                <a:solidFill>
                  <a:srgbClr val="2504E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Your Attention!!</a:t>
            </a:r>
            <a:endParaRPr sz="4400" u="sng" dirty="0">
              <a:solidFill>
                <a:srgbClr val="2504E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  <a:hlinkClick r:id="rId1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Chapter 4 - JavaScript</a:t>
            </a:r>
            <a:endParaRPr lang="en-US"/>
          </a:p>
        </p:txBody>
      </p:sp>
      <p:pic>
        <p:nvPicPr>
          <p:cNvPr id="403" name="Google Shape;403;p21" descr="Thank You Slide 05 | Thank You Slides Templates | SlideUpLift"/>
          <p:cNvPicPr preferRelativeResize="0"/>
          <p:nvPr/>
        </p:nvPicPr>
        <p:blipFill rotWithShape="1">
          <a:blip r:embed="rId2"/>
          <a:srcRect l="-1" t="55672" r="-868"/>
          <a:stretch>
            <a:fillRect/>
          </a:stretch>
        </p:blipFill>
        <p:spPr>
          <a:xfrm>
            <a:off x="2660640" y="3157914"/>
            <a:ext cx="7378710" cy="24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8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78" y="200926"/>
            <a:ext cx="7886700" cy="4848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Outline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28" y="900754"/>
            <a:ext cx="12007572" cy="54555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Regular expression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creating a regular expression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writing a regular expression patterns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character class or (brackets)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metacharacters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quantifiers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methods of regular expression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flags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39725" lvl="1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Form validation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3730" lvl="1" indent="-294005" eaLnBrk="1" hangingPunct="1">
              <a:lnSpc>
                <a:spcPct val="100000"/>
              </a:lnSpc>
              <a:spcBef>
                <a:spcPts val="600"/>
              </a:spcBef>
            </a:pP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0" eaLnBrk="1" hangingPunct="1">
              <a:lnSpc>
                <a:spcPct val="80000"/>
              </a:lnSpc>
              <a:buNone/>
            </a:pP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Internet Programming I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Chapter 4 - JavaScript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Google Shape;178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1. Creating  a regular expression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5"/>
            <a:ext cx="11888304" cy="5404371"/>
          </a:xfrm>
          <a:noFill/>
        </p:spPr>
        <p:txBody>
          <a:bodyPr>
            <a:noAutofit/>
          </a:bodyPr>
          <a:lstStyle/>
          <a:p>
            <a:pPr marL="0" lvl="2" indent="-346075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2600" dirty="0">
                <a:sym typeface="+mn-ea"/>
              </a:rPr>
              <a:t>Regular expressions are patterns used to match character combinations in strings.</a:t>
            </a:r>
            <a:endParaRPr lang="en-IN" sz="2600" dirty="0">
              <a:sym typeface="+mn-ea"/>
            </a:endParaRPr>
          </a:p>
          <a:p>
            <a:pPr marL="0" lvl="2" indent="-346075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2600" dirty="0">
                <a:sym typeface="+mn-ea"/>
              </a:rPr>
              <a:t> </a:t>
            </a:r>
            <a:r>
              <a:rPr lang="en-IN" sz="2450" dirty="0"/>
              <a:t> In JavaScript, regular expressions are also objects.</a:t>
            </a:r>
            <a:endParaRPr lang="en-IN" sz="2450" dirty="0"/>
          </a:p>
          <a:p>
            <a:pPr marL="0" lvl="2" indent="-346075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IN" sz="2450" dirty="0"/>
              <a:t> These patterns are used with the exec() and test() method of RegExp.</a:t>
            </a:r>
            <a:endParaRPr lang="en-US" altLang="en-IN" sz="2450" dirty="0"/>
          </a:p>
          <a:p>
            <a:pPr marL="0" lvl="2" indent="-346075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IN" sz="2450" dirty="0"/>
              <a:t> And with the match(), matchAll(), replace(), replaceAll(), search(), and split() methods of string.</a:t>
            </a:r>
            <a:endParaRPr lang="en-US" altLang="en-IN" sz="2450" dirty="0"/>
          </a:p>
          <a:p>
            <a:pPr marL="0" lvl="2" indent="-346075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IN" sz="2450" dirty="0"/>
              <a:t> which means we can use the regular expression to match, replace, search, split.</a:t>
            </a:r>
            <a:endParaRPr lang="en-US" altLang="en-IN" sz="2450" dirty="0"/>
          </a:p>
          <a:p>
            <a:pPr marL="0" lvl="2" indent="-346075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IN" sz="2450" dirty="0"/>
              <a:t> you can constract a regular expression on two ways</a:t>
            </a:r>
            <a:endParaRPr lang="en-US" altLang="en-IN" sz="2450" dirty="0"/>
          </a:p>
          <a:p>
            <a:pPr marL="457200" lvl="3" indent="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IN" sz="2400" dirty="0"/>
              <a:t>  Using a regular expression literal, which consists of a pattern enclosed between slashes, as follows:</a:t>
            </a:r>
            <a:endParaRPr lang="en-US" altLang="en-IN" sz="2400" dirty="0"/>
          </a:p>
          <a:p>
            <a:pPr marL="457200" lvl="3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IN" sz="2400" dirty="0">
                <a:solidFill>
                  <a:srgbClr val="3333FF"/>
                </a:solidFill>
              </a:rPr>
              <a:t> let re = /ab+c/;	</a:t>
            </a:r>
            <a:endParaRPr lang="en-US" altLang="en-IN" sz="2400" dirty="0"/>
          </a:p>
          <a:p>
            <a:pPr marL="457200" lvl="3" indent="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IN" sz="2400" dirty="0"/>
              <a:t>making the regular expression constant will impeove performance because regular expression literals provide compilation of the regular expression when the script is loaded,</a:t>
            </a:r>
            <a:endParaRPr lang="en-US" altLang="en-IN" sz="2400" dirty="0"/>
          </a:p>
          <a:p>
            <a:pPr marL="1828800" lvl="6" indent="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IN" sz="2400" dirty="0"/>
              <a:t>											</a:t>
            </a:r>
            <a:endParaRPr lang="en-US" alt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t>Internet Programming I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Chapter 4 - JavaScript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Google Shape;178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" y="0"/>
            <a:ext cx="12075795" cy="893445"/>
          </a:xfrm>
        </p:spPr>
        <p:txBody>
          <a:bodyPr/>
          <a:p>
            <a:r>
              <a:rPr lang="en-US">
                <a:solidFill>
                  <a:srgbClr val="3333FF"/>
                </a:solidFill>
              </a:rPr>
              <a:t>cont’d</a:t>
            </a:r>
            <a:endParaRPr lang="en-US">
              <a:solidFill>
                <a:srgbClr val="3333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230" y="894080"/>
            <a:ext cx="11365865" cy="1930400"/>
          </a:xfrm>
        </p:spPr>
        <p:txBody>
          <a:bodyPr/>
          <a:p>
            <a:pPr marL="571500" indent="-342900">
              <a:buFont typeface="Wingdings" panose="05000000000000000000" charset="0"/>
              <a:buChar char="Ø"/>
            </a:pPr>
            <a:r>
              <a:rPr lang="en-US" sz="2450">
                <a:solidFill>
                  <a:schemeClr val="tx1"/>
                </a:solidFill>
              </a:rPr>
              <a:t> The second way is by calling the constructor function of the RegExp object as follow:</a:t>
            </a:r>
            <a:endParaRPr lang="en-US" sz="2450">
              <a:solidFill>
                <a:schemeClr val="tx1"/>
              </a:solidFill>
            </a:endParaRPr>
          </a:p>
          <a:p>
            <a:pPr marL="228600" indent="0" algn="ctr">
              <a:buFont typeface="Wingdings" panose="05000000000000000000" charset="0"/>
            </a:pPr>
            <a:r>
              <a:rPr lang="en-US" sz="2450">
                <a:solidFill>
                  <a:srgbClr val="3333FF"/>
                </a:solidFill>
              </a:rPr>
              <a:t>let re = new RegExp('ab+c');</a:t>
            </a:r>
            <a:endParaRPr lang="en-US" sz="2450">
              <a:solidFill>
                <a:srgbClr val="3333FF"/>
              </a:solidFill>
            </a:endParaRPr>
          </a:p>
          <a:p>
            <a:pPr marL="228600" indent="0" algn="l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450">
                <a:solidFill>
                  <a:srgbClr val="3333FF"/>
                </a:solidFill>
              </a:rPr>
              <a:t>  </a:t>
            </a:r>
            <a:r>
              <a:rPr lang="en-US" sz="2450">
                <a:solidFill>
                  <a:schemeClr val="tx1"/>
                </a:solidFill>
              </a:rPr>
              <a:t>Using the function provide run time compilation.</a:t>
            </a:r>
            <a:endParaRPr lang="en-US" sz="2450">
              <a:solidFill>
                <a:schemeClr val="tx1"/>
              </a:solidFill>
            </a:endParaRPr>
          </a:p>
          <a:p>
            <a:pPr marL="228600" indent="0" algn="l">
              <a:buClr>
                <a:srgbClr val="000000"/>
              </a:buClr>
              <a:buFont typeface="Wingdings" panose="05000000000000000000" charset="0"/>
            </a:pPr>
            <a:endParaRPr lang="en-US" sz="2450">
              <a:solidFill>
                <a:schemeClr val="tx1"/>
              </a:solidFill>
            </a:endParaRPr>
          </a:p>
          <a:p>
            <a:pPr marL="228600" indent="0" algn="l">
              <a:buClr>
                <a:srgbClr val="000000"/>
              </a:buClr>
              <a:buFont typeface="Wingdings" panose="05000000000000000000" charset="0"/>
            </a:pPr>
            <a:endParaRPr lang="en-US" sz="245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E5B91-39A6-477F-B91F-E165547DB13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85" y="111760"/>
            <a:ext cx="11341100" cy="699135"/>
          </a:xfrm>
        </p:spPr>
        <p:txBody>
          <a:bodyPr>
            <a:noAutofit/>
          </a:bodyPr>
          <a:p>
            <a:r>
              <a:rPr lang="en-US" sz="4400">
                <a:solidFill>
                  <a:srgbClr val="3333FF"/>
                </a:solidFill>
              </a:rPr>
              <a:t>Writing a regular expression pattern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345" y="1090295"/>
            <a:ext cx="10936605" cy="5140960"/>
          </a:xfrm>
        </p:spPr>
        <p:txBody>
          <a:bodyPr/>
          <a:p>
            <a:pPr marL="5143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400">
                <a:solidFill>
                  <a:schemeClr val="tx1"/>
                </a:solidFill>
              </a:rPr>
              <a:t>Any character in side the two forward slash is a regular expression.</a:t>
            </a:r>
            <a:endParaRPr lang="en-US" sz="2400">
              <a:solidFill>
                <a:schemeClr val="tx1"/>
              </a:solidFill>
            </a:endParaRPr>
          </a:p>
          <a:p>
            <a:pPr marL="228600" indent="0">
              <a:buClr>
                <a:srgbClr val="000000"/>
              </a:buClr>
              <a:buFont typeface="Wingdings" panose="05000000000000000000" charset="0"/>
            </a:pPr>
            <a:r>
              <a:rPr lang="en-US" sz="2400" b="1">
                <a:solidFill>
                  <a:schemeClr val="tx1"/>
                </a:solidFill>
              </a:rPr>
              <a:t>Using simple patterns</a:t>
            </a:r>
            <a:endParaRPr lang="en-US" sz="2400">
              <a:solidFill>
                <a:schemeClr val="tx1"/>
              </a:solidFill>
            </a:endParaRPr>
          </a:p>
          <a:p>
            <a:pPr marL="22860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400">
                <a:solidFill>
                  <a:schemeClr val="tx1"/>
                </a:solidFill>
              </a:rPr>
              <a:t>  Simple patterns are constructed of characters for which you want to find a direct match.</a:t>
            </a:r>
            <a:endParaRPr lang="en-US" sz="2400">
              <a:solidFill>
                <a:schemeClr val="tx1"/>
              </a:solidFill>
            </a:endParaRPr>
          </a:p>
          <a:p>
            <a:pPr marL="228600" indent="0">
              <a:buClr>
                <a:srgbClr val="000000"/>
              </a:buClr>
              <a:buFont typeface="Wingdings" panose="05000000000000000000" charset="0"/>
            </a:pPr>
            <a:r>
              <a:rPr lang="en-US" sz="2400" b="1">
                <a:solidFill>
                  <a:schemeClr val="tx1"/>
                </a:solidFill>
              </a:rPr>
              <a:t>Using special characters</a:t>
            </a:r>
            <a:endParaRPr lang="en-US" sz="2400" b="1">
              <a:solidFill>
                <a:schemeClr val="tx1"/>
              </a:solidFill>
            </a:endParaRPr>
          </a:p>
          <a:p>
            <a:pPr marL="22860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400">
                <a:solidFill>
                  <a:schemeClr val="tx1"/>
                </a:solidFill>
              </a:rPr>
              <a:t> When the search for a match requires something more than a direct match, such as finding one or more b's, or finding white space, you can include special characters in the pattern. </a:t>
            </a:r>
            <a:endParaRPr lang="en-US" sz="2400">
              <a:solidFill>
                <a:schemeClr val="tx1"/>
              </a:solidFill>
            </a:endParaRPr>
          </a:p>
          <a:p>
            <a:pPr marL="228600" indent="0">
              <a:buClr>
                <a:srgbClr val="000000"/>
              </a:buClr>
              <a:buFont typeface="Wingdings" panose="05000000000000000000" charset="0"/>
            </a:pPr>
            <a:r>
              <a:rPr lang="en-US" sz="2400" b="1">
                <a:solidFill>
                  <a:schemeClr val="tx1"/>
                </a:solidFill>
              </a:rPr>
              <a:t>Escaping</a:t>
            </a:r>
            <a:r>
              <a:rPr lang="en-US" sz="2400">
                <a:solidFill>
                  <a:schemeClr val="tx1"/>
                </a:solidFill>
              </a:rPr>
              <a:t> </a:t>
            </a:r>
            <a:endParaRPr lang="en-US" sz="2400">
              <a:solidFill>
                <a:schemeClr val="tx1"/>
              </a:solidFill>
            </a:endParaRPr>
          </a:p>
          <a:p>
            <a:pPr marL="22860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400">
                <a:solidFill>
                  <a:schemeClr val="tx1"/>
                </a:solidFill>
              </a:rPr>
              <a:t> If you need to use any of the special characters literally (actually searching for a "*" , for instance), you must escape it by putting a backslash in front of it.</a:t>
            </a:r>
            <a:endParaRPr lang="en-US" sz="2400">
              <a:solidFill>
                <a:schemeClr val="tx1"/>
              </a:solidFill>
            </a:endParaRPr>
          </a:p>
          <a:p>
            <a:pPr marL="22860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400">
                <a:solidFill>
                  <a:schemeClr val="tx1"/>
                </a:solidFill>
              </a:rPr>
              <a:t>Using parentheses around any part of the regular expression pattern causes that part of the matched substring to be remembered.</a:t>
            </a:r>
            <a:endParaRPr lang="en-US" sz="2400">
              <a:solidFill>
                <a:schemeClr val="tx1"/>
              </a:solidFill>
            </a:endParaRPr>
          </a:p>
          <a:p>
            <a:pPr marL="228600" indent="0">
              <a:buClr>
                <a:srgbClr val="000000"/>
              </a:buClr>
              <a:buFont typeface="Wingdings" panose="05000000000000000000" charset="0"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-193671"/>
            <a:ext cx="10515600" cy="1325563"/>
          </a:xfrm>
        </p:spPr>
        <p:txBody>
          <a:bodyPr>
            <a:normAutofit/>
          </a:bodyPr>
          <a:p>
            <a:r>
              <a:rPr lang="en-US" sz="4400">
                <a:solidFill>
                  <a:srgbClr val="3333FF"/>
                </a:solidFill>
              </a:rPr>
              <a:t>Character class or (brackets)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993775"/>
            <a:ext cx="10515600" cy="5183505"/>
          </a:xfrm>
        </p:spPr>
        <p:txBody>
          <a:bodyPr/>
          <a:p>
            <a:pPr marL="114300" indent="0">
              <a:buNone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 sz="1600">
                <a:solidFill>
                  <a:srgbClr val="3333FF"/>
                </a:solidFill>
              </a:rPr>
              <a:t>Internet Programming I</a:t>
            </a:r>
            <a:endParaRPr lang="en-US" sz="1600">
              <a:solidFill>
                <a:srgbClr val="3333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038600" y="6177280"/>
            <a:ext cx="4114800" cy="544195"/>
          </a:xfrm>
        </p:spPr>
        <p:txBody>
          <a:bodyPr/>
          <a:p>
            <a:r>
              <a:rPr lang="en-US" sz="1600">
                <a:solidFill>
                  <a:srgbClr val="3333FF"/>
                </a:solidFill>
              </a:rPr>
              <a:t>Chapter 4 - JavaScript</a:t>
            </a:r>
            <a:endParaRPr lang="en-US" sz="1600">
              <a:solidFill>
                <a:srgbClr val="3333FF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838200" y="993140"/>
          <a:ext cx="9352280" cy="518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195"/>
                <a:gridCol w="7411085"/>
              </a:tblGrid>
              <a:tr h="747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Expression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Description</a:t>
                      </a:r>
                      <a:endParaRPr lang="en-US" sz="2400"/>
                    </a:p>
                  </a:txBody>
                  <a:tcPr/>
                </a:tc>
              </a:tr>
              <a:tr h="700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[abc]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any character between the brackets</a:t>
                      </a:r>
                      <a:endParaRPr lang="en-US" sz="2000"/>
                    </a:p>
                  </a:txBody>
                  <a:tcPr/>
                </a:tc>
              </a:tr>
              <a:tr h="746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[^abc]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any character NOT btween the brackets</a:t>
                      </a:r>
                      <a:endParaRPr lang="en-US" sz="2000"/>
                    </a:p>
                  </a:txBody>
                  <a:tcPr/>
                </a:tc>
              </a:tr>
              <a:tr h="747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[0-9]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any character between the brackets(any digit)</a:t>
                      </a:r>
                      <a:endParaRPr lang="en-US" sz="2000"/>
                    </a:p>
                  </a:txBody>
                  <a:tcPr/>
                </a:tc>
              </a:tr>
              <a:tr h="747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[^0-9]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any character NOT between the brackets(any non-digit)</a:t>
                      </a:r>
                      <a:endParaRPr lang="en-US" sz="2000"/>
                    </a:p>
                  </a:txBody>
                  <a:tcPr/>
                </a:tc>
              </a:tr>
              <a:tr h="747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(x)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A grouping or subpatter, which is also strored for later use </a:t>
                      </a:r>
                      <a:endParaRPr lang="en-US" sz="2000"/>
                    </a:p>
                  </a:txBody>
                  <a:tcPr/>
                </a:tc>
              </a:tr>
              <a:tr h="747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(x|y)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any of the alternatives specified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11112500" y="6356350"/>
            <a:ext cx="866140" cy="320675"/>
          </a:xfrm>
        </p:spPr>
        <p:txBody>
          <a:bodyPr/>
          <a:p>
            <a:fld id="{7F6E5B91-39A6-477F-B91F-E165547DB13A}" type="slidenum">
              <a:rPr lang="en-US" altLang="en-US" sz="1600">
                <a:solidFill>
                  <a:srgbClr val="3333FF"/>
                </a:solidFill>
              </a:rPr>
            </a:fld>
            <a:endParaRPr lang="en-US" altLang="en-US" sz="160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0"/>
            <a:ext cx="10400665" cy="745490"/>
          </a:xfrm>
        </p:spPr>
        <p:txBody>
          <a:bodyPr>
            <a:noAutofit/>
          </a:bodyPr>
          <a:p>
            <a:r>
              <a:rPr lang="en-US" sz="4400">
                <a:solidFill>
                  <a:srgbClr val="3333FF"/>
                </a:solidFill>
              </a:rPr>
              <a:t>Quantifiers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1274445" y="963930"/>
          <a:ext cx="9449435" cy="493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30"/>
                <a:gridCol w="7723505"/>
              </a:tblGrid>
              <a:tr h="670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Qunatifier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Description</a:t>
                      </a:r>
                      <a:endParaRPr lang="en-US" sz="2400"/>
                    </a:p>
                  </a:txBody>
                  <a:tcPr/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*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match zero or more times.</a:t>
                      </a:r>
                      <a:endParaRPr lang="en-US" sz="2000"/>
                    </a:p>
                  </a:txBody>
                  <a:tcPr/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+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match one or more times.</a:t>
                      </a:r>
                      <a:endParaRPr lang="en-US" sz="2000"/>
                    </a:p>
                  </a:txBody>
                  <a:tcPr/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?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match zero or one time.</a:t>
                      </a:r>
                      <a:endParaRPr lang="en-US" sz="2000"/>
                    </a:p>
                  </a:txBody>
                  <a:tcPr/>
                </a:tc>
              </a:tr>
              <a:tr h="670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{n}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match exactly n times.</a:t>
                      </a:r>
                      <a:endParaRPr lang="en-US" sz="2000"/>
                    </a:p>
                  </a:txBody>
                  <a:tcPr/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{n,}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match at least n times.</a:t>
                      </a:r>
                      <a:endParaRPr lang="en-US" sz="2000"/>
                    </a:p>
                  </a:txBody>
                  <a:tcPr/>
                </a:tc>
              </a:tr>
              <a:tr h="911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{n,m}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match from n to m times.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3931920" cy="530225"/>
          </a:xfrm>
        </p:spPr>
        <p:txBody>
          <a:bodyPr>
            <a:noAutofit/>
          </a:bodyPr>
          <a:p>
            <a:r>
              <a:rPr lang="en-US" sz="4400">
                <a:solidFill>
                  <a:srgbClr val="3333FF"/>
                </a:solidFill>
              </a:rPr>
              <a:t> Metacharacter</a:t>
            </a:r>
            <a:endParaRPr lang="en-US" sz="4400">
              <a:solidFill>
                <a:srgbClr val="3333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Internet Programming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/>
              <a:t>Chapter 4 - JavaScript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962025" y="993775"/>
          <a:ext cx="10714355" cy="514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790"/>
                <a:gridCol w="8203565"/>
              </a:tblGrid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Metacharacter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Description</a:t>
                      </a:r>
                      <a:endParaRPr lang="en-US" sz="24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.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 single charachter, except newline or line terminator </a:t>
                      </a:r>
                      <a:endParaRPr lang="en-US" sz="20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\w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 word character</a:t>
                      </a:r>
                      <a:endParaRPr lang="en-US" sz="20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\W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 non-word character</a:t>
                      </a:r>
                      <a:endParaRPr lang="en-US" sz="20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\d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 digit</a:t>
                      </a:r>
                      <a:endParaRPr lang="en-US" sz="20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\D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 non-digit character</a:t>
                      </a:r>
                      <a:endParaRPr lang="en-US" sz="20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\s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 whitespace character</a:t>
                      </a:r>
                      <a:endParaRPr lang="en-US" sz="20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\S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 non-whitespace character</a:t>
                      </a:r>
                      <a:endParaRPr lang="en-US" sz="20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\o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 NULL character</a:t>
                      </a:r>
                      <a:endParaRPr lang="en-US" sz="20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\n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find a new line character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7222</Words>
  <Application>WPS Presentation</Application>
  <PresentationFormat>Widescreen</PresentationFormat>
  <Paragraphs>398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Arial</vt:lpstr>
      <vt:lpstr>Calibri</vt:lpstr>
      <vt:lpstr>Calibri</vt:lpstr>
      <vt:lpstr>Times New Roman</vt:lpstr>
      <vt:lpstr>Wingdings</vt:lpstr>
      <vt:lpstr>Microsoft YaHei</vt:lpstr>
      <vt:lpstr>Arial Unicode MS</vt:lpstr>
      <vt:lpstr>Times New Roman</vt:lpstr>
      <vt:lpstr>Noto Sans Symbols</vt:lpstr>
      <vt:lpstr>Geez Able</vt:lpstr>
      <vt:lpstr>3_Office Theme</vt:lpstr>
      <vt:lpstr>4_Office Theme</vt:lpstr>
      <vt:lpstr>Internet Programming I</vt:lpstr>
      <vt:lpstr>Objectives</vt:lpstr>
      <vt:lpstr>Outline</vt:lpstr>
      <vt:lpstr>1. Creating  a regular expression</vt:lpstr>
      <vt:lpstr>cont’d</vt:lpstr>
      <vt:lpstr>Writing a regular expression pattern</vt:lpstr>
      <vt:lpstr>Character class or (brackets)</vt:lpstr>
      <vt:lpstr>Quantifiers</vt:lpstr>
      <vt:lpstr> Metacharacter</vt:lpstr>
      <vt:lpstr>Methods of regular expression</vt:lpstr>
      <vt:lpstr>Flags</vt:lpstr>
      <vt:lpstr>Form validation</vt:lpstr>
      <vt:lpstr>Types of form validation</vt:lpstr>
      <vt:lpstr>Form validation using regular expression</vt:lpstr>
      <vt:lpstr>Sample program</vt:lpstr>
      <vt:lpstr>PowerPoint 演示文稿</vt:lpstr>
      <vt:lpstr>sample program</vt:lpstr>
      <vt:lpstr>PowerPoint 演示文稿</vt:lpstr>
      <vt:lpstr>Sample program</vt:lpstr>
      <vt:lpstr>Practical Exercises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Programming</dc:title>
  <dc:creator>Habesh</dc:creator>
  <cp:lastModifiedBy>gelil</cp:lastModifiedBy>
  <cp:revision>627</cp:revision>
  <dcterms:created xsi:type="dcterms:W3CDTF">2020-11-22T19:05:00Z</dcterms:created>
  <dcterms:modified xsi:type="dcterms:W3CDTF">2022-02-07T08:50:03Z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1033-11.2.0.10311</vt:lpwstr>
  </property>
  <property fmtid="{D5CDD505-2E9C-101B-9397-08002B2CF9AE}" pid="3" name="ICV">
    <vt:lpwstr>5DBC5FBA77844D06BD1D0630747EF11C</vt:lpwstr>
  </property>
</Properties>
</file>