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3" r:id="rId1"/>
    <p:sldMasterId id="2147483762" r:id="rId2"/>
  </p:sldMasterIdLst>
  <p:notesMasterIdLst>
    <p:notesMasterId r:id="rId10"/>
  </p:notesMasterIdLst>
  <p:sldIdLst>
    <p:sldId id="1110" r:id="rId3"/>
    <p:sldId id="463" r:id="rId4"/>
    <p:sldId id="1108" r:id="rId5"/>
    <p:sldId id="1106" r:id="rId6"/>
    <p:sldId id="722" r:id="rId7"/>
    <p:sldId id="782" r:id="rId8"/>
    <p:sldId id="27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5" roundtripDataSignature="AMtx7mjWXbB9EBFDNPwpNwlWAvh31qZ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248" Type="http://schemas.openxmlformats.org/officeDocument/2006/relationships/theme" Target="theme/theme1.xml"/><Relationship Id="rId7" Type="http://schemas.openxmlformats.org/officeDocument/2006/relationships/slide" Target="slides/slide5.xml"/><Relationship Id="rId24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245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4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8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17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0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AD8AED6-E225-40A4-9387-1AC8665F32A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18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AD8AED6-E225-40A4-9387-1AC8665F32A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17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53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11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08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>
                <a:solidFill>
                  <a:srgbClr val="002060"/>
                </a:solidFill>
                <a:latin typeface="+mn-l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600" b="1" i="1" u="none" strike="noStrike" cap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7477575-66BD-43C1-9A8E-7874C09C7682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7F6E5B91-39A6-477F-B91F-E165547DB1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64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2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2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04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115529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289323" y="636444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907033-CCED-4A46-847C-D97B0839E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6E5B91-39A6-477F-B91F-E165547DB1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77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79FE6-1791-4AC9-8A48-B1205BDD1AB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7F6E5B91-39A6-477F-B91F-E165547DB1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18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D85B823-CDC0-46DF-A8FD-246D6B3F4B42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7F6E5B91-39A6-477F-B91F-E165547DB1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15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9A46676-6FC0-4A30-AA1C-E1ABA69D24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7F6E5B91-39A6-477F-B91F-E165547DB1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4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F54F89F-4B8B-493F-9D09-C225B5A6DA7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206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7F6E5B91-39A6-477F-B91F-E165547DB1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82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29496" y="643009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5176684" y="6492871"/>
            <a:ext cx="2976716" cy="302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F904BCB-09B0-4374-8AB6-C628FF069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6E5B91-39A6-477F-B91F-E165547DB1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97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177013" y="6399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4705349" y="6404847"/>
            <a:ext cx="3006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98CB6F3-4D7F-4E61-9B43-915E2A3E8B5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281835" y="6427073"/>
            <a:ext cx="865922" cy="320675"/>
          </a:xfrm>
          <a:prstGeom prst="rect">
            <a:avLst/>
          </a:prstGeom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en-US" sz="1600" b="1" i="1" u="none" strike="noStrike" cap="none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7F6E5B91-39A6-477F-B91F-E165547DB1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49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250635" y="63251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24;p36">
            <a:extLst>
              <a:ext uri="{FF2B5EF4-FFF2-40B4-BE49-F238E27FC236}">
                <a16:creationId xmlns:a16="http://schemas.microsoft.com/office/drawing/2014/main" id="{3A734DC9-5DBF-429E-ACE3-D81AAAF1307A}"/>
              </a:ext>
            </a:extLst>
          </p:cNvPr>
          <p:cNvSpPr txBox="1">
            <a:spLocks noGrp="1"/>
          </p:cNvSpPr>
          <p:nvPr>
            <p:ph type="dt" idx="2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>
                <a:solidFill>
                  <a:srgbClr val="002060"/>
                </a:solidFill>
                <a:latin typeface="+mn-l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8" name="Google Shape;25;p36">
            <a:extLst>
              <a:ext uri="{FF2B5EF4-FFF2-40B4-BE49-F238E27FC236}">
                <a16:creationId xmlns:a16="http://schemas.microsoft.com/office/drawing/2014/main" id="{C08D95B4-9E8A-4930-BD9C-3DE6F18526C0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600" b="1" i="1" u="none" strike="noStrike" cap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4 - JavaScript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014ACA4-BAA1-40E9-BEE8-EB45F9DD0F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267087" y="6412325"/>
            <a:ext cx="865922" cy="3206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>
            <a:lvl1pPr algn="ctr">
              <a:defRPr sz="1600">
                <a:solidFill>
                  <a:srgbClr val="002060"/>
                </a:solidFill>
              </a:defRPr>
            </a:lvl1pPr>
          </a:lstStyle>
          <a:p>
            <a:fld id="{7F6E5B91-39A6-477F-B91F-E165547DB1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106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1" r:id="rId5"/>
    <p:sldLayoutId id="2147483752" r:id="rId6"/>
    <p:sldLayoutId id="2147483753" r:id="rId7"/>
    <p:sldLayoutId id="2147483754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Chapter 3 - CSS</a:t>
            </a:r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9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boolean/bool_6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boolean/bool_6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C2E5"/>
            </a:gs>
            <a:gs pos="38000">
              <a:srgbClr val="9CC2E5"/>
            </a:gs>
            <a:gs pos="80000">
              <a:srgbClr val="CCE0F2">
                <a:alpha val="33725"/>
              </a:srgbClr>
            </a:gs>
            <a:gs pos="100000">
              <a:srgbClr val="CCE0F2">
                <a:alpha val="33725"/>
              </a:srgbClr>
            </a:gs>
          </a:gsLst>
          <a:lin ang="540000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-1534472" y="1786025"/>
            <a:ext cx="1846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>
            <a:spLocks noGrp="1"/>
          </p:cNvSpPr>
          <p:nvPr>
            <p:ph type="ctrTitle"/>
          </p:nvPr>
        </p:nvSpPr>
        <p:spPr>
          <a:xfrm>
            <a:off x="3150943" y="1048453"/>
            <a:ext cx="6400721" cy="92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002060"/>
              </a:buClr>
              <a:buSzPts val="4800"/>
            </a:pPr>
            <a:r>
              <a:rPr lang="en-US" sz="4800" b="1" dirty="0">
                <a:solidFill>
                  <a:srgbClr val="002060"/>
                </a:solidFill>
              </a:rPr>
              <a:t>Internet Programming I</a:t>
            </a:r>
            <a:endParaRPr sz="4800" b="1" dirty="0">
              <a:solidFill>
                <a:srgbClr val="7030A0"/>
              </a:solidFill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448582" y="2155316"/>
            <a:ext cx="9009128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Chapter 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JavaScript: Presentation Topic</a:t>
            </a:r>
          </a:p>
        </p:txBody>
      </p:sp>
      <p:sp>
        <p:nvSpPr>
          <p:cNvPr id="167" name="Google Shape;167;p1"/>
          <p:cNvSpPr txBox="1"/>
          <p:nvPr/>
        </p:nvSpPr>
        <p:spPr>
          <a:xfrm>
            <a:off x="6096000" y="4611808"/>
            <a:ext cx="575452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Group: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Year Sec X Students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Dept. of Software Eng.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Jan 2022, AASTU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04283"/>
            <a:ext cx="2332383" cy="29311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81CB-A760-49D9-B551-09DDA05EA4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Internet Programming I</a:t>
            </a:r>
          </a:p>
        </p:txBody>
      </p:sp>
    </p:spTree>
    <p:extLst>
      <p:ext uri="{BB962C8B-B14F-4D97-AF65-F5344CB8AC3E}">
        <p14:creationId xmlns:p14="http://schemas.microsoft.com/office/powerpoint/2010/main" val="378750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78" y="191378"/>
            <a:ext cx="7886700" cy="48488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Objectives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48" y="923638"/>
            <a:ext cx="11169372" cy="5405003"/>
          </a:xfrm>
        </p:spPr>
        <p:txBody>
          <a:bodyPr>
            <a:noAutofit/>
          </a:bodyPr>
          <a:lstStyle/>
          <a:p>
            <a:pPr marL="11430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n-US" altLang="en-US" sz="2800" dirty="0"/>
              <a:t>After success completion of the session you will be able to: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600" dirty="0"/>
              <a:t>Differentiate client side and server scripting language.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FD4D-893B-4172-927B-F64D950C14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r>
              <a:rPr lang="en-US" dirty="0"/>
              <a:t>Chapter 4 - JavaScript</a:t>
            </a:r>
          </a:p>
        </p:txBody>
      </p:sp>
      <p:pic>
        <p:nvPicPr>
          <p:cNvPr id="8" name="Google Shape;178;p2">
            <a:extLst>
              <a:ext uri="{FF2B5EF4-FFF2-40B4-BE49-F238E27FC236}">
                <a16:creationId xmlns:a16="http://schemas.microsoft.com/office/drawing/2014/main" id="{AA4577A6-3704-422D-988B-0AD667B603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92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78" y="200926"/>
            <a:ext cx="7886700" cy="4848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Outline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28" y="900754"/>
            <a:ext cx="12007572" cy="54555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Main Topic</a:t>
            </a:r>
          </a:p>
          <a:p>
            <a:pPr marL="633413" lvl="1" indent="-293688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Sub topics</a:t>
            </a:r>
          </a:p>
          <a:p>
            <a:pPr marL="571500" lvl="1" indent="0" eaLnBrk="1" hangingPunct="1">
              <a:lnSpc>
                <a:spcPct val="80000"/>
              </a:lnSpc>
              <a:buNone/>
            </a:pP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FD4D-893B-4172-927B-F64D950C14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Internet Programming I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Chapter 4 - JavaScript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Google Shape;178;p2">
            <a:extLst>
              <a:ext uri="{FF2B5EF4-FFF2-40B4-BE49-F238E27FC236}">
                <a16:creationId xmlns:a16="http://schemas.microsoft.com/office/drawing/2014/main" id="{02EFEF5D-61FF-4C83-A768-A71382E008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43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1. The 1</a:t>
            </a:r>
            <a:r>
              <a:rPr lang="en-US" altLang="en-US" sz="3600" b="1" baseline="30000" dirty="0">
                <a:solidFill>
                  <a:srgbClr val="2504EC"/>
                </a:solidFill>
              </a:rPr>
              <a:t>st</a:t>
            </a:r>
            <a:r>
              <a:rPr lang="en-US" altLang="en-US" sz="3600" b="1" dirty="0">
                <a:solidFill>
                  <a:srgbClr val="2504EC"/>
                </a:solidFill>
              </a:rPr>
              <a:t> topic goes here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5"/>
            <a:ext cx="11888304" cy="5404371"/>
          </a:xfrm>
          <a:noFill/>
          <a:ln/>
        </p:spPr>
        <p:txBody>
          <a:bodyPr>
            <a:noAutofit/>
          </a:bodyPr>
          <a:lstStyle/>
          <a:p>
            <a:pPr marL="401638" lvl="2" indent="-346075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/>
              <a:t>The W3C DOM standard is separated into 3 different parts:</a:t>
            </a:r>
          </a:p>
          <a:p>
            <a:pPr marL="1316038" lvl="4" indent="-346075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2450" b="1" i="1" dirty="0">
                <a:solidFill>
                  <a:srgbClr val="7030A0"/>
                </a:solidFill>
              </a:rPr>
              <a:t>Core DOM </a:t>
            </a:r>
            <a:r>
              <a:rPr lang="en-IN" sz="2450" b="1" i="1" dirty="0"/>
              <a:t>- </a:t>
            </a:r>
            <a:r>
              <a:rPr lang="en-IN" sz="2450" dirty="0"/>
              <a:t>standard model for all document types</a:t>
            </a:r>
          </a:p>
          <a:p>
            <a:pPr marL="692150" lvl="2" indent="-4572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Internet Programming I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Chapter 4 - JavaScript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Google Shape;178;p2">
            <a:extLst>
              <a:ext uri="{FF2B5EF4-FFF2-40B4-BE49-F238E27FC236}">
                <a16:creationId xmlns:a16="http://schemas.microsoft.com/office/drawing/2014/main" id="{1CBB82ED-2C02-489C-9040-8D962B175B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79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172278" y="154549"/>
            <a:ext cx="9465412" cy="6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504EC"/>
              </a:buClr>
              <a:buSzPts val="3600"/>
            </a:pPr>
            <a:r>
              <a:rPr lang="en-US" sz="4000" b="1" dirty="0">
                <a:solidFill>
                  <a:srgbClr val="2504EC"/>
                </a:solidFill>
              </a:rPr>
              <a:t>Practical Exercises </a:t>
            </a:r>
            <a:endParaRPr sz="3200" b="1" dirty="0">
              <a:solidFill>
                <a:srgbClr val="002060"/>
              </a:solidFill>
            </a:endParaRPr>
          </a:p>
        </p:txBody>
      </p:sp>
      <p:sp>
        <p:nvSpPr>
          <p:cNvPr id="386" name="Google Shape;386;p19"/>
          <p:cNvSpPr txBox="1">
            <a:spLocks noGrp="1"/>
          </p:cNvSpPr>
          <p:nvPr>
            <p:ph type="body" idx="1"/>
          </p:nvPr>
        </p:nvSpPr>
        <p:spPr>
          <a:xfrm>
            <a:off x="268632" y="911606"/>
            <a:ext cx="11724585" cy="551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sz="2800" dirty="0"/>
              <a:t>What happens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C8DC-5EC7-4DD8-A087-C42FEA5474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Internet Programming I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87" name="Google Shape;387;p19"/>
          <p:cNvSpPr txBox="1">
            <a:spLocks noGrp="1"/>
          </p:cNvSpPr>
          <p:nvPr>
            <p:ph type="ftr" idx="11"/>
          </p:nvPr>
        </p:nvSpPr>
        <p:spPr>
          <a:xfrm>
            <a:off x="4766152" y="639061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Chapter 4 - JavaScript</a:t>
            </a:r>
            <a:endParaRPr kumimoji="0" sz="1800" b="1" i="1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Google Shape;178;p2">
            <a:extLst>
              <a:ext uri="{FF2B5EF4-FFF2-40B4-BE49-F238E27FC236}">
                <a16:creationId xmlns:a16="http://schemas.microsoft.com/office/drawing/2014/main" id="{B3AE1CE7-22FC-4118-A550-F438F6F6A3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44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 txBox="1">
            <a:spLocks noGrp="1"/>
          </p:cNvSpPr>
          <p:nvPr>
            <p:ph type="body" idx="1"/>
          </p:nvPr>
        </p:nvSpPr>
        <p:spPr>
          <a:xfrm>
            <a:off x="212035" y="1482435"/>
            <a:ext cx="11794435" cy="496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SzPts val="2800"/>
              <a:buNone/>
            </a:pP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Chapter X (if you used text book)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4913" lvl="2" indent="-6207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Noto Sans Symbols"/>
              <a:buChar char="✔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Jon Duckett; HTML and CSS Design and Build Websites, 2011 John Wiley &amp; Sons, Inc., Indianapolis, Indiana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ts val="2800"/>
              <a:buNone/>
            </a:pP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Links</a:t>
            </a:r>
            <a:endParaRPr sz="2800" i="1" dirty="0">
              <a:solidFill>
                <a:srgbClr val="FF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204913" lvl="2" indent="-6207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Noto Sans Symbols"/>
              <a:buChar char="✔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Paul Deitel,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87178-1891-4498-A29B-7109CC887CF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Internet Programming I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Chapter 4 - 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46918-4055-4570-A654-02080E5DE0B6}"/>
              </a:ext>
            </a:extLst>
          </p:cNvPr>
          <p:cNvSpPr txBox="1"/>
          <p:nvPr/>
        </p:nvSpPr>
        <p:spPr>
          <a:xfrm>
            <a:off x="2238102" y="853470"/>
            <a:ext cx="6096000" cy="657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504EC"/>
              </a:buClr>
              <a:buSzPts val="4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2504EC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Reading Resources/Materials  </a:t>
            </a:r>
            <a:endParaRPr kumimoji="0" lang="en-US" sz="3600" b="0" i="0" u="sng" strike="noStrike" kern="0" cap="none" spc="0" normalizeH="0" baseline="0" noProof="0" dirty="0">
              <a:ln>
                <a:noFill/>
              </a:ln>
              <a:solidFill>
                <a:srgbClr val="2504EC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24475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>
            <a:spLocks noGrp="1"/>
          </p:cNvSpPr>
          <p:nvPr>
            <p:ph type="body" idx="1"/>
          </p:nvPr>
        </p:nvSpPr>
        <p:spPr>
          <a:xfrm>
            <a:off x="1733281" y="1408181"/>
            <a:ext cx="8725438" cy="156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rgbClr val="2504EC"/>
              </a:buClr>
              <a:buSzPts val="4400"/>
              <a:buNone/>
            </a:pPr>
            <a:r>
              <a:rPr lang="en-US" sz="4400" dirty="0">
                <a:solidFill>
                  <a:srgbClr val="2504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dirty="0"/>
          </a:p>
          <a:p>
            <a:pPr marL="0" indent="0" algn="ctr">
              <a:buClr>
                <a:srgbClr val="2504EC"/>
              </a:buClr>
              <a:buSzPts val="4400"/>
              <a:buNone/>
            </a:pPr>
            <a:r>
              <a:rPr lang="en-US" sz="4400" dirty="0">
                <a:solidFill>
                  <a:srgbClr val="2504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Your Attention!!</a:t>
            </a:r>
            <a:endParaRPr sz="4400" u="sng" dirty="0">
              <a:solidFill>
                <a:srgbClr val="2504EC"/>
              </a:solidFill>
              <a:latin typeface="Times New Roman"/>
              <a:ea typeface="Times New Roman"/>
              <a:cs typeface="Times New Roman"/>
              <a:sym typeface="Times New Roman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693E8-8396-45AB-AEC0-618D4FF24D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Chapter 4 - JavaScript</a:t>
            </a:r>
          </a:p>
        </p:txBody>
      </p:sp>
      <p:pic>
        <p:nvPicPr>
          <p:cNvPr id="403" name="Google Shape;403;p21" descr="Thank You Slide 05 | Thank You Slides Templates | SlideUpLift"/>
          <p:cNvPicPr preferRelativeResize="0"/>
          <p:nvPr/>
        </p:nvPicPr>
        <p:blipFill rotWithShape="1">
          <a:blip r:embed="rId4">
            <a:alphaModFix/>
          </a:blip>
          <a:srcRect l="-1" t="55672" r="-868"/>
          <a:stretch/>
        </p:blipFill>
        <p:spPr>
          <a:xfrm>
            <a:off x="2660640" y="3157914"/>
            <a:ext cx="7378710" cy="24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8;p2">
            <a:extLst>
              <a:ext uri="{FF2B5EF4-FFF2-40B4-BE49-F238E27FC236}">
                <a16:creationId xmlns:a16="http://schemas.microsoft.com/office/drawing/2014/main" id="{BAACF73E-75B3-42DE-99F7-78D39E118C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20980</TotalTime>
  <Words>179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Wingdings</vt:lpstr>
      <vt:lpstr>3_Office Theme</vt:lpstr>
      <vt:lpstr>4_Office Theme</vt:lpstr>
      <vt:lpstr>Internet Programming I</vt:lpstr>
      <vt:lpstr>Objectives</vt:lpstr>
      <vt:lpstr>Outline</vt:lpstr>
      <vt:lpstr>1. The 1st topic goes here</vt:lpstr>
      <vt:lpstr>Practical Exercises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Programming</dc:title>
  <dc:creator>Habesh</dc:creator>
  <cp:lastModifiedBy>Habesh</cp:lastModifiedBy>
  <cp:revision>621</cp:revision>
  <dcterms:created xsi:type="dcterms:W3CDTF">2020-11-22T19:05:37Z</dcterms:created>
  <dcterms:modified xsi:type="dcterms:W3CDTF">2022-01-28T17:42:28Z</dcterms:modified>
</cp:coreProperties>
</file>