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7" r:id="rId2"/>
    <p:sldId id="282" r:id="rId3"/>
    <p:sldId id="273" r:id="rId4"/>
    <p:sldId id="267" r:id="rId5"/>
    <p:sldId id="279" r:id="rId6"/>
    <p:sldId id="278" r:id="rId7"/>
    <p:sldId id="280" r:id="rId8"/>
    <p:sldId id="284" r:id="rId9"/>
    <p:sldId id="281" r:id="rId10"/>
    <p:sldId id="272" r:id="rId11"/>
    <p:sldId id="285" r:id="rId12"/>
    <p:sldId id="291" r:id="rId13"/>
    <p:sldId id="283" r:id="rId14"/>
    <p:sldId id="292" r:id="rId15"/>
    <p:sldId id="290" r:id="rId16"/>
    <p:sldId id="289" r:id="rId17"/>
    <p:sldId id="288" r:id="rId18"/>
    <p:sldId id="28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1" autoAdjust="0"/>
    <p:restoredTop sz="48561" autoAdjust="0"/>
  </p:normalViewPr>
  <p:slideViewPr>
    <p:cSldViewPr snapToGrid="0">
      <p:cViewPr varScale="1">
        <p:scale>
          <a:sx n="36" d="100"/>
          <a:sy n="36" d="100"/>
        </p:scale>
        <p:origin x="13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* le </a:t>
            </a:r>
            <a:r>
              <a:rPr lang="en-US" baseline="0" dirty="0" err="1" smtClean="0"/>
              <a:t>serveur</a:t>
            </a:r>
            <a:r>
              <a:rPr lang="en-US" baseline="0" dirty="0" smtClean="0"/>
              <a:t> Java EE dispose d’un </a:t>
            </a:r>
            <a:r>
              <a:rPr lang="en-US" baseline="0" dirty="0" err="1" smtClean="0"/>
              <a:t>conteneur</a:t>
            </a:r>
            <a:r>
              <a:rPr lang="en-US" baseline="0" dirty="0" smtClean="0"/>
              <a:t> Web + </a:t>
            </a:r>
            <a:r>
              <a:rPr lang="en-US" baseline="0" dirty="0" err="1" smtClean="0"/>
              <a:t>Conteneur</a:t>
            </a:r>
            <a:r>
              <a:rPr lang="en-US" baseline="0" dirty="0" smtClean="0"/>
              <a:t> EJB</a:t>
            </a:r>
          </a:p>
          <a:p>
            <a:r>
              <a:rPr lang="en-US" baseline="0" dirty="0" smtClean="0"/>
              <a:t>* TomEE </a:t>
            </a:r>
            <a:r>
              <a:rPr lang="en-US" baseline="0" dirty="0" err="1" smtClean="0"/>
              <a:t>utilise</a:t>
            </a:r>
            <a:r>
              <a:rPr lang="en-US" baseline="0" dirty="0" smtClean="0"/>
              <a:t> Apache Tomcat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conteneur</a:t>
            </a:r>
            <a:r>
              <a:rPr lang="en-US" baseline="0" dirty="0" smtClean="0"/>
              <a:t> Web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Étape</a:t>
            </a:r>
            <a:r>
              <a:rPr lang="en-US" b="1" baseline="0" dirty="0" smtClean="0"/>
              <a:t> 1</a:t>
            </a:r>
            <a:r>
              <a:rPr lang="en-US" baseline="0" dirty="0" smtClean="0"/>
              <a:t>: Client </a:t>
            </a:r>
            <a:r>
              <a:rPr lang="en-US" baseline="0" dirty="0" err="1" smtClean="0"/>
              <a:t>envoie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requête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serveur</a:t>
            </a:r>
            <a:r>
              <a:rPr lang="en-US" baseline="0" dirty="0" smtClean="0"/>
              <a:t> Java EE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demandant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Étape</a:t>
            </a:r>
            <a:r>
              <a:rPr lang="en-US" b="1" baseline="0" dirty="0" smtClean="0"/>
              <a:t> 2</a:t>
            </a:r>
            <a:r>
              <a:rPr lang="en-US" baseline="0" dirty="0" smtClean="0"/>
              <a:t>: Tomcat </a:t>
            </a:r>
            <a:r>
              <a:rPr lang="en-US" baseline="0" dirty="0" err="1" smtClean="0"/>
              <a:t>recoit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requête</a:t>
            </a:r>
            <a:r>
              <a:rPr lang="en-US" baseline="0" dirty="0" smtClean="0"/>
              <a:t>,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exécute donc la partie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(la servlet) auquel est destinée la requête, en fonction de l'URL.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Étape</a:t>
            </a:r>
            <a:r>
              <a:rPr lang="fr-F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le serveur d’application renvoie la réponse au conteneur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Étape 4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Parfois on doit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une base de données pour avoir des ressources.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Étape 5: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réponse est un code html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compréhensible par un navigateur donc le conteneur web peut alors envoyer cette réponse au client.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2/26/2018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991" y="414733"/>
            <a:ext cx="10058400" cy="2743200"/>
          </a:xfrm>
        </p:spPr>
        <p:txBody>
          <a:bodyPr>
            <a:normAutofit/>
          </a:bodyPr>
          <a:lstStyle/>
          <a:p>
            <a:r>
              <a:rPr lang="en-US" sz="7000" dirty="0" smtClean="0"/>
              <a:t>      </a:t>
            </a:r>
            <a:br>
              <a:rPr lang="en-US" sz="7000" dirty="0" smtClean="0"/>
            </a:br>
            <a:r>
              <a:rPr lang="en-US" sz="7000" dirty="0"/>
              <a:t> </a:t>
            </a:r>
            <a:r>
              <a:rPr lang="en-US" sz="7000" dirty="0" smtClean="0"/>
              <a:t>     Apache </a:t>
            </a:r>
            <a:r>
              <a:rPr lang="en-US" sz="7000" dirty="0" err="1" smtClean="0"/>
              <a:t>tomee</a:t>
            </a:r>
            <a:endParaRPr lang="en-US" sz="7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11" b="87500" l="25977" r="73242">
                        <a14:backgroundMark x1="40234" y1="21289" x2="40234" y2="21289"/>
                        <a14:backgroundMark x1="32031" y1="15234" x2="32031" y2="15234"/>
                        <a14:backgroundMark x1="53516" y1="7813" x2="28711" y2="3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045">
            <a:off x="1856410" y="1665299"/>
            <a:ext cx="1596230" cy="159623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29120" y="3253067"/>
            <a:ext cx="6777789" cy="365760"/>
          </a:xfrm>
        </p:spPr>
        <p:txBody>
          <a:bodyPr/>
          <a:lstStyle/>
          <a:p>
            <a:r>
              <a:rPr lang="en-US" b="0" dirty="0"/>
              <a:t>The Embedded or remote EE application server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728332" y="4736362"/>
            <a:ext cx="6777789" cy="157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b="1" kern="120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Joelle tannous – 661N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5eme </a:t>
            </a:r>
            <a:r>
              <a:rPr lang="en-US" sz="1400" dirty="0" err="1" smtClean="0">
                <a:solidFill>
                  <a:schemeClr val="tx1"/>
                </a:solidFill>
              </a:rPr>
              <a:t>annee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informatique</a:t>
            </a:r>
            <a:r>
              <a:rPr lang="en-US" sz="1400" dirty="0" smtClean="0">
                <a:solidFill>
                  <a:schemeClr val="tx1"/>
                </a:solidFill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</a:rPr>
              <a:t>cnam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2017-2018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4396740" cy="1143000"/>
          </a:xfrm>
        </p:spPr>
        <p:txBody>
          <a:bodyPr/>
          <a:lstStyle/>
          <a:p>
            <a:r>
              <a:rPr lang="en-US" dirty="0" err="1" smtClean="0"/>
              <a:t>exécuter</a:t>
            </a:r>
            <a:r>
              <a:rPr lang="en-US" dirty="0" smtClean="0"/>
              <a:t> </a:t>
            </a:r>
            <a:r>
              <a:rPr lang="en-US" dirty="0" err="1" smtClean="0"/>
              <a:t>tomee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309564"/>
            <a:ext cx="2614863" cy="641350"/>
          </a:xfrm>
        </p:spPr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987509"/>
            <a:ext cx="4154905" cy="3473450"/>
          </a:xfrm>
        </p:spPr>
        <p:txBody>
          <a:bodyPr>
            <a:normAutofit/>
          </a:bodyPr>
          <a:lstStyle/>
          <a:p>
            <a:r>
              <a:rPr lang="en-US" dirty="0" err="1" smtClean="0"/>
              <a:t>démarrer</a:t>
            </a:r>
            <a:r>
              <a:rPr lang="en-US" dirty="0" smtClean="0"/>
              <a:t> le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executant startup. (</a:t>
            </a:r>
            <a:r>
              <a:rPr lang="en-US" dirty="0" err="1" smtClean="0"/>
              <a:t>sh</a:t>
            </a:r>
            <a:r>
              <a:rPr lang="en-US" dirty="0" smtClean="0"/>
              <a:t> | bat )</a:t>
            </a:r>
          </a:p>
          <a:p>
            <a:r>
              <a:rPr lang="en-US" dirty="0" err="1" smtClean="0"/>
              <a:t>tomEE</a:t>
            </a:r>
            <a:r>
              <a:rPr lang="en-US" dirty="0" smtClean="0"/>
              <a:t> </a:t>
            </a:r>
            <a:r>
              <a:rPr lang="en-US" dirty="0" err="1" smtClean="0"/>
              <a:t>fonctionne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</a:t>
            </a:r>
            <a:r>
              <a:rPr lang="en-US" dirty="0" err="1" smtClean="0"/>
              <a:t>d’arrière</a:t>
            </a:r>
            <a:r>
              <a:rPr lang="en-US" dirty="0" smtClean="0"/>
              <a:t> plan</a:t>
            </a:r>
          </a:p>
          <a:p>
            <a:r>
              <a:rPr lang="en-US" dirty="0" smtClean="0"/>
              <a:t>Verification: </a:t>
            </a:r>
            <a:r>
              <a:rPr lang="en-US" dirty="0" err="1" smtClean="0"/>
              <a:t>catalina.out</a:t>
            </a:r>
            <a:r>
              <a:rPr lang="en-US" dirty="0" smtClean="0"/>
              <a:t> se </a:t>
            </a:r>
            <a:r>
              <a:rPr lang="en-US" dirty="0" err="1" smtClean="0"/>
              <a:t>trouve</a:t>
            </a:r>
            <a:r>
              <a:rPr lang="en-US" dirty="0" smtClean="0"/>
              <a:t> dans logs.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243" y="2169361"/>
            <a:ext cx="2671012" cy="641350"/>
          </a:xfrm>
        </p:spPr>
        <p:txBody>
          <a:bodyPr/>
          <a:lstStyle/>
          <a:p>
            <a:r>
              <a:rPr lang="en-US" dirty="0" smtClean="0"/>
              <a:t>shutdown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692140" y="2950914"/>
            <a:ext cx="3866151" cy="347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arrêter </a:t>
            </a:r>
            <a:r>
              <a:rPr lang="fr-FR" dirty="0"/>
              <a:t>le </a:t>
            </a:r>
            <a:r>
              <a:rPr lang="fr-FR" dirty="0" smtClean="0"/>
              <a:t>serveur en </a:t>
            </a:r>
            <a:r>
              <a:rPr lang="fr-FR" dirty="0"/>
              <a:t>exécutant </a:t>
            </a:r>
            <a:r>
              <a:rPr lang="fr-FR" dirty="0" err="1"/>
              <a:t>shutdown</a:t>
            </a:r>
            <a:r>
              <a:rPr lang="fr-FR" dirty="0"/>
              <a:t>. (Sh | bat) 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95400" y="1668965"/>
            <a:ext cx="2917657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200" i="1" dirty="0" smtClean="0"/>
              <a:t>Dans le </a:t>
            </a:r>
            <a:r>
              <a:rPr lang="en-US" sz="2200" i="1" dirty="0" err="1" smtClean="0"/>
              <a:t>répertoire</a:t>
            </a:r>
            <a:r>
              <a:rPr lang="en-US" sz="2200" i="1" dirty="0" smtClean="0"/>
              <a:t> bin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catalina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6" y="1524000"/>
            <a:ext cx="9557083" cy="48541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C’est le composant le plus important de TomEE.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Lorsqu’on démarre TomEE, on lance Catalina.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000" dirty="0" smtClean="0"/>
              <a:t>Le comportement pa</a:t>
            </a:r>
            <a:r>
              <a:rPr lang="fr-FR" sz="3000" dirty="0" smtClean="0"/>
              <a:t>r défaut de Catalina peut être directement configuré en éditant les 6 fichiers dans CATALINA_BASE / </a:t>
            </a:r>
            <a:r>
              <a:rPr lang="fr-FR" sz="3000" dirty="0" err="1" smtClean="0"/>
              <a:t>conf</a:t>
            </a:r>
            <a:endParaRPr lang="fr-FR" sz="3000" dirty="0" smtClean="0"/>
          </a:p>
          <a:p>
            <a:pPr>
              <a:lnSpc>
                <a:spcPct val="150000"/>
              </a:lnSpc>
            </a:pPr>
            <a:endParaRPr lang="fr-FR" sz="3000" dirty="0"/>
          </a:p>
          <a:p>
            <a:pPr>
              <a:lnSpc>
                <a:spcPct val="150000"/>
              </a:lnSpc>
            </a:pPr>
            <a:r>
              <a:rPr lang="fr-FR" sz="3000" dirty="0" smtClean="0"/>
              <a:t>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2400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Fichiers</a:t>
            </a:r>
            <a:r>
              <a:rPr lang="en-US" dirty="0" smtClean="0"/>
              <a:t> de configuration de </a:t>
            </a:r>
            <a:r>
              <a:rPr lang="en-US" dirty="0" err="1" smtClean="0"/>
              <a:t>catalina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6" y="1524000"/>
            <a:ext cx="9557083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14350" indent="-514350">
              <a:spcAft>
                <a:spcPts val="50"/>
              </a:spcAft>
              <a:buFont typeface="+mj-lt"/>
              <a:buAutoNum type="arabicPeriod"/>
            </a:pPr>
            <a:r>
              <a:rPr lang="fr-FR" sz="3000" b="1" dirty="0" err="1" smtClean="0"/>
              <a:t>c</a:t>
            </a:r>
            <a:r>
              <a:rPr lang="fr-FR" sz="3000" b="1" dirty="0" err="1" smtClean="0"/>
              <a:t>atalina.policy</a:t>
            </a:r>
            <a:r>
              <a:rPr lang="fr-FR" sz="3000" dirty="0" smtClean="0"/>
              <a:t>: contient la </a:t>
            </a:r>
            <a:r>
              <a:rPr lang="fr-FR" sz="3000" dirty="0" smtClean="0"/>
              <a:t>stratégie de sécurité</a:t>
            </a:r>
            <a:endParaRPr lang="fr-FR" sz="3000" dirty="0" smtClean="0"/>
          </a:p>
          <a:p>
            <a:pPr marL="514350" indent="-514350">
              <a:spcAft>
                <a:spcPts val="50"/>
              </a:spcAft>
              <a:buFont typeface="+mj-lt"/>
              <a:buAutoNum type="arabicPeriod"/>
            </a:pPr>
            <a:r>
              <a:rPr lang="fr-FR" sz="3000" b="1" dirty="0" err="1" smtClean="0"/>
              <a:t>catalina.properties</a:t>
            </a:r>
            <a:r>
              <a:rPr lang="fr-FR" sz="3000" b="1" dirty="0" smtClean="0"/>
              <a:t>:  </a:t>
            </a:r>
            <a:r>
              <a:rPr lang="fr-FR" sz="3000" dirty="0" smtClean="0"/>
              <a:t>contient les propriétés Java standard pour la classe Catalina</a:t>
            </a:r>
          </a:p>
          <a:p>
            <a:pPr marL="514350" indent="-514350">
              <a:spcAft>
                <a:spcPts val="50"/>
              </a:spcAft>
              <a:buFont typeface="+mj-lt"/>
              <a:buAutoNum type="arabicPeriod"/>
            </a:pPr>
            <a:r>
              <a:rPr lang="fr-FR" sz="3000" b="1" dirty="0" err="1" smtClean="0"/>
              <a:t>l</a:t>
            </a:r>
            <a:r>
              <a:rPr lang="fr-FR" sz="3000" b="1" dirty="0" err="1" smtClean="0"/>
              <a:t>ogging.properties</a:t>
            </a:r>
            <a:r>
              <a:rPr lang="fr-FR" sz="3000" b="1" dirty="0" smtClean="0"/>
              <a:t>:  </a:t>
            </a:r>
            <a:r>
              <a:rPr lang="fr-FR" sz="3000" dirty="0" smtClean="0"/>
              <a:t>configuration des fonctions de journalisation ( logs) de Catalina</a:t>
            </a:r>
          </a:p>
          <a:p>
            <a:pPr marL="514350" indent="-514350">
              <a:spcAft>
                <a:spcPts val="50"/>
              </a:spcAft>
              <a:buFont typeface="+mj-lt"/>
              <a:buAutoNum type="arabicPeriod"/>
            </a:pPr>
            <a:r>
              <a:rPr lang="fr-FR" sz="3000" b="1" dirty="0" smtClean="0"/>
              <a:t>s</a:t>
            </a:r>
            <a:r>
              <a:rPr lang="fr-FR" sz="3000" b="1" dirty="0" smtClean="0"/>
              <a:t>erver.xml:  </a:t>
            </a:r>
            <a:r>
              <a:rPr lang="fr-FR" sz="3000" dirty="0" smtClean="0"/>
              <a:t>configuration principale de TomEE</a:t>
            </a:r>
          </a:p>
          <a:p>
            <a:pPr marL="514350" indent="-514350">
              <a:spcAft>
                <a:spcPts val="50"/>
              </a:spcAft>
              <a:buFont typeface="+mj-lt"/>
              <a:buAutoNum type="arabicPeriod"/>
            </a:pPr>
            <a:r>
              <a:rPr lang="fr-FR" sz="3000" b="1" dirty="0" smtClean="0"/>
              <a:t>tomcat-users.xml:  </a:t>
            </a:r>
            <a:r>
              <a:rPr lang="fr-FR" sz="3000" dirty="0" smtClean="0"/>
              <a:t>informations des utilisateurs</a:t>
            </a:r>
          </a:p>
          <a:p>
            <a:pPr marL="514350" indent="-514350">
              <a:spcAft>
                <a:spcPts val="50"/>
              </a:spcAft>
              <a:buFont typeface="+mj-lt"/>
              <a:buAutoNum type="arabicPeriod"/>
            </a:pPr>
            <a:r>
              <a:rPr lang="fr-FR" sz="3000" b="1" dirty="0" smtClean="0"/>
              <a:t>w</a:t>
            </a:r>
            <a:r>
              <a:rPr lang="fr-FR" sz="3000" b="1" dirty="0" smtClean="0"/>
              <a:t>eb.xml:  </a:t>
            </a:r>
            <a:r>
              <a:rPr lang="fr-FR" sz="3000" dirty="0" smtClean="0"/>
              <a:t>configuration des options pour des applications Web</a:t>
            </a:r>
            <a:endParaRPr lang="fr-FR" sz="3000" dirty="0"/>
          </a:p>
          <a:p>
            <a:pPr>
              <a:lnSpc>
                <a:spcPct val="150000"/>
              </a:lnSpc>
              <a:spcAft>
                <a:spcPts val="50"/>
              </a:spcAft>
            </a:pPr>
            <a:r>
              <a:rPr lang="fr-FR" sz="3000" dirty="0" smtClean="0"/>
              <a:t>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27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Fonctionnement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2716" y="2362200"/>
            <a:ext cx="9557083" cy="6587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test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1638299"/>
            <a:ext cx="9222345" cy="45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7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Déployer</a:t>
            </a:r>
            <a:r>
              <a:rPr lang="en-US" dirty="0" smtClean="0"/>
              <a:t> un war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6" y="1524000"/>
            <a:ext cx="9557083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Déposer</a:t>
            </a:r>
            <a:r>
              <a:rPr lang="en-US" sz="2800" dirty="0" smtClean="0"/>
              <a:t> le WAR file dans le </a:t>
            </a:r>
            <a:r>
              <a:rPr lang="en-US" sz="2800" dirty="0" err="1" smtClean="0"/>
              <a:t>répertoire</a:t>
            </a:r>
            <a:r>
              <a:rPr lang="en-US" sz="2800" dirty="0" smtClean="0"/>
              <a:t> </a:t>
            </a:r>
            <a:r>
              <a:rPr lang="en-US" sz="2800" b="1" dirty="0" err="1" smtClean="0"/>
              <a:t>webapps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Pas necessaire que </a:t>
            </a:r>
            <a:r>
              <a:rPr lang="en-US" sz="2800" dirty="0"/>
              <a:t>T</a:t>
            </a:r>
            <a:r>
              <a:rPr lang="en-US" sz="2800" dirty="0" smtClean="0"/>
              <a:t>omEE </a:t>
            </a:r>
            <a:r>
              <a:rPr lang="en-US" sz="2800" dirty="0" err="1" smtClean="0"/>
              <a:t>soit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cours</a:t>
            </a:r>
            <a:r>
              <a:rPr lang="en-US" sz="2800" dirty="0" smtClean="0"/>
              <a:t> </a:t>
            </a:r>
            <a:r>
              <a:rPr lang="en-US" sz="2800" dirty="0" err="1" smtClean="0"/>
              <a:t>d’execution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TomEE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détecter</a:t>
            </a:r>
            <a:r>
              <a:rPr lang="en-US" sz="2800" dirty="0" smtClean="0"/>
              <a:t> le nouveau </a:t>
            </a:r>
            <a:r>
              <a:rPr lang="en-US" sz="2800" dirty="0" err="1" smtClean="0"/>
              <a:t>fichier</a:t>
            </a:r>
            <a:r>
              <a:rPr lang="en-US" sz="2800" dirty="0" smtClean="0"/>
              <a:t> après </a:t>
            </a:r>
            <a:r>
              <a:rPr lang="en-US" sz="2800" dirty="0" err="1" smtClean="0"/>
              <a:t>quelques</a:t>
            </a:r>
            <a:r>
              <a:rPr lang="en-US" sz="2800" dirty="0" smtClean="0"/>
              <a:t> </a:t>
            </a:r>
            <a:r>
              <a:rPr lang="en-US" sz="2800" dirty="0" err="1" smtClean="0"/>
              <a:t>secondes</a:t>
            </a:r>
            <a:r>
              <a:rPr lang="en-US" sz="2800" dirty="0" smtClean="0"/>
              <a:t>, </a:t>
            </a:r>
            <a:r>
              <a:rPr lang="en-US" sz="2800" dirty="0" err="1" smtClean="0"/>
              <a:t>déploiera</a:t>
            </a:r>
            <a:r>
              <a:rPr lang="en-US" sz="2800" dirty="0" smtClean="0"/>
              <a:t> et </a:t>
            </a:r>
            <a:r>
              <a:rPr lang="en-US" sz="2800" dirty="0" err="1" smtClean="0"/>
              <a:t>lancera</a:t>
            </a:r>
            <a:r>
              <a:rPr lang="en-US" sz="2800" dirty="0" smtClean="0"/>
              <a:t> </a:t>
            </a:r>
            <a:r>
              <a:rPr lang="en-US" sz="2800" dirty="0" err="1" smtClean="0"/>
              <a:t>l’application</a:t>
            </a:r>
            <a:r>
              <a:rPr lang="en-US" sz="2800" dirty="0"/>
              <a:t> </a:t>
            </a:r>
            <a:r>
              <a:rPr lang="en-US" sz="2800" dirty="0" smtClean="0"/>
              <a:t>qui sera </a:t>
            </a:r>
            <a:r>
              <a:rPr lang="en-US" sz="2800" dirty="0" err="1" smtClean="0"/>
              <a:t>disponible</a:t>
            </a:r>
            <a:r>
              <a:rPr lang="en-US" sz="2800" dirty="0"/>
              <a:t> </a:t>
            </a:r>
            <a:r>
              <a:rPr lang="en-US" sz="2800" dirty="0" smtClean="0"/>
              <a:t>à http://localhost:8080/myapp.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Aussi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on </a:t>
            </a:r>
            <a:r>
              <a:rPr lang="en-US" sz="2800" dirty="0" err="1" smtClean="0"/>
              <a:t>remplace</a:t>
            </a:r>
            <a:r>
              <a:rPr lang="en-US" sz="2800" dirty="0" smtClean="0"/>
              <a:t> un </a:t>
            </a:r>
            <a:r>
              <a:rPr lang="en-US" sz="2800" dirty="0" err="1" smtClean="0"/>
              <a:t>fichier</a:t>
            </a:r>
            <a:r>
              <a:rPr lang="en-US" sz="2800" dirty="0" smtClean="0"/>
              <a:t> </a:t>
            </a:r>
            <a:r>
              <a:rPr lang="en-US" sz="2800" dirty="0" err="1" smtClean="0"/>
              <a:t>existant</a:t>
            </a:r>
            <a:r>
              <a:rPr lang="en-US" sz="2800" dirty="0" smtClean="0"/>
              <a:t>, TomEE </a:t>
            </a:r>
            <a:r>
              <a:rPr lang="en-US" sz="2800" dirty="0" err="1" smtClean="0"/>
              <a:t>redéploiera</a:t>
            </a:r>
            <a:r>
              <a:rPr lang="en-US" sz="2800" dirty="0" smtClean="0"/>
              <a:t> </a:t>
            </a:r>
            <a:r>
              <a:rPr lang="en-US" sz="2800" dirty="0" err="1" smtClean="0"/>
              <a:t>l’application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123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Tomee</a:t>
            </a:r>
            <a:r>
              <a:rPr lang="en-US" dirty="0" smtClean="0"/>
              <a:t> et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6" y="1524000"/>
            <a:ext cx="9557083" cy="58631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b="1" u="sng" dirty="0" smtClean="0"/>
              <a:t>Problème:</a:t>
            </a:r>
          </a:p>
          <a:p>
            <a:pPr>
              <a:lnSpc>
                <a:spcPct val="150000"/>
              </a:lnSpc>
            </a:pPr>
            <a:r>
              <a:rPr lang="fr-FR" sz="2500" dirty="0" err="1" smtClean="0"/>
              <a:t>NetBeans</a:t>
            </a:r>
            <a:r>
              <a:rPr lang="fr-FR" sz="2500" dirty="0" smtClean="0"/>
              <a:t> 8 a un bug en ce qui concerne la </a:t>
            </a:r>
            <a:r>
              <a:rPr lang="fr-FR" sz="2500" dirty="0" err="1" smtClean="0"/>
              <a:t>detection</a:t>
            </a:r>
            <a:r>
              <a:rPr lang="fr-FR" sz="2500" dirty="0" smtClean="0"/>
              <a:t> de TomEE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Il ne trouve pas le fichier tomee-common-[version].jar dans le répertoire [TOMEE]/lib.</a:t>
            </a:r>
          </a:p>
          <a:p>
            <a:pPr>
              <a:lnSpc>
                <a:spcPct val="150000"/>
              </a:lnSpc>
            </a:pPr>
            <a:r>
              <a:rPr lang="fr-FR" sz="2500" b="1" u="sng" dirty="0" smtClean="0"/>
              <a:t>Solution: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Renommer le fichier jar en une version plus ancienne.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Ex. 1.6.0</a:t>
            </a:r>
          </a:p>
          <a:p>
            <a:pPr>
              <a:lnSpc>
                <a:spcPct val="150000"/>
              </a:lnSpc>
            </a:pPr>
            <a:endParaRPr lang="fr-FR" sz="2500" dirty="0" smtClean="0"/>
          </a:p>
          <a:p>
            <a:pPr>
              <a:lnSpc>
                <a:spcPct val="150000"/>
              </a:lnSpc>
            </a:pPr>
            <a:endParaRPr lang="fr-FR" sz="2500" dirty="0"/>
          </a:p>
          <a:p>
            <a:pPr>
              <a:lnSpc>
                <a:spcPct val="150000"/>
              </a:lnSpc>
            </a:pPr>
            <a:r>
              <a:rPr lang="fr-FR" sz="2500" dirty="0" smtClean="0"/>
              <a:t> 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6635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6" y="1524000"/>
            <a:ext cx="9557083" cy="59093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JNDI (Java Naming Directory Interface): un module </a:t>
            </a:r>
            <a:r>
              <a:rPr lang="en-US" sz="2800" dirty="0" err="1" smtClean="0"/>
              <a:t>d’annuaire</a:t>
            </a:r>
            <a:r>
              <a:rPr lang="en-US" sz="2800" dirty="0" smtClean="0"/>
              <a:t> </a:t>
            </a:r>
            <a:r>
              <a:rPr lang="en-US" sz="2800" dirty="0" err="1" smtClean="0"/>
              <a:t>enregistre</a:t>
            </a:r>
            <a:r>
              <a:rPr lang="en-US" sz="2800" dirty="0" smtClean="0"/>
              <a:t> </a:t>
            </a:r>
            <a:r>
              <a:rPr lang="en-US" sz="2800" dirty="0" err="1" smtClean="0"/>
              <a:t>toutes</a:t>
            </a:r>
            <a:r>
              <a:rPr lang="en-US" sz="2800" dirty="0" smtClean="0"/>
              <a:t> les </a:t>
            </a:r>
            <a:r>
              <a:rPr lang="en-US" sz="2800" dirty="0" err="1" smtClean="0"/>
              <a:t>ressources</a:t>
            </a:r>
            <a:r>
              <a:rPr lang="en-US" sz="2800" dirty="0" smtClean="0"/>
              <a:t> du </a:t>
            </a:r>
            <a:r>
              <a:rPr lang="en-US" sz="2800" dirty="0" err="1" smtClean="0"/>
              <a:t>serveur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Gère</a:t>
            </a:r>
            <a:r>
              <a:rPr lang="en-US" sz="2800" dirty="0" smtClean="0"/>
              <a:t> des EJB (</a:t>
            </a:r>
            <a:r>
              <a:rPr lang="en-US" sz="2800" dirty="0" err="1" smtClean="0"/>
              <a:t>Entreprise</a:t>
            </a:r>
            <a:r>
              <a:rPr lang="en-US" sz="2800" dirty="0" smtClean="0"/>
              <a:t> Java Beans)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Gère</a:t>
            </a:r>
            <a:r>
              <a:rPr lang="en-US" sz="2800" dirty="0" smtClean="0"/>
              <a:t> des applications web, et </a:t>
            </a:r>
            <a:r>
              <a:rPr lang="en-US" sz="2800" dirty="0" err="1" smtClean="0"/>
              <a:t>répond</a:t>
            </a:r>
            <a:r>
              <a:rPr lang="en-US" sz="2800" dirty="0" smtClean="0"/>
              <a:t> aux </a:t>
            </a:r>
            <a:r>
              <a:rPr lang="en-US" sz="2800" dirty="0" err="1" smtClean="0"/>
              <a:t>requêtes</a:t>
            </a:r>
            <a:r>
              <a:rPr lang="en-US" sz="2800" dirty="0" smtClean="0"/>
              <a:t> HTTP.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Capable de se connecter </a:t>
            </a:r>
            <a:r>
              <a:rPr lang="en-US" sz="2800" dirty="0"/>
              <a:t>à </a:t>
            </a:r>
            <a:r>
              <a:rPr lang="en-US" sz="2800" dirty="0" smtClean="0"/>
              <a:t>des bases de </a:t>
            </a:r>
            <a:r>
              <a:rPr lang="en-US" sz="2800" dirty="0" err="1" smtClean="0"/>
              <a:t>données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Gère</a:t>
            </a:r>
            <a:r>
              <a:rPr lang="en-US" sz="2800" dirty="0"/>
              <a:t> des files </a:t>
            </a:r>
            <a:r>
              <a:rPr lang="en-US" sz="2800" dirty="0" err="1"/>
              <a:t>d’attentes</a:t>
            </a:r>
            <a:r>
              <a:rPr lang="en-US" sz="2800" dirty="0"/>
              <a:t> de messages, et les </a:t>
            </a:r>
            <a:r>
              <a:rPr lang="en-US" sz="2800" dirty="0" err="1"/>
              <a:t>redistribus</a:t>
            </a:r>
            <a:r>
              <a:rPr lang="en-US" sz="2800" dirty="0"/>
              <a:t> à des </a:t>
            </a:r>
            <a:r>
              <a:rPr lang="en-US" sz="2800" dirty="0" err="1"/>
              <a:t>abonnés</a:t>
            </a:r>
            <a:r>
              <a:rPr lang="en-US" sz="2800" dirty="0"/>
              <a:t> (Java Messaging System)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729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6" y="1524000"/>
            <a:ext cx="9557083" cy="51937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Peut</a:t>
            </a:r>
            <a:r>
              <a:rPr lang="en-US" sz="2800" dirty="0" smtClean="0"/>
              <a:t> se connecter à un service de </a:t>
            </a:r>
            <a:r>
              <a:rPr lang="en-US" sz="2800" dirty="0" err="1" smtClean="0"/>
              <a:t>messagerie</a:t>
            </a:r>
            <a:r>
              <a:rPr lang="en-US" sz="2800" dirty="0" smtClean="0"/>
              <a:t> (mail), et </a:t>
            </a:r>
            <a:r>
              <a:rPr lang="en-US" sz="2800" dirty="0" err="1" smtClean="0"/>
              <a:t>d’exposer</a:t>
            </a:r>
            <a:r>
              <a:rPr lang="en-US" sz="2800" dirty="0" smtClean="0"/>
              <a:t> ce service dans son </a:t>
            </a:r>
            <a:r>
              <a:rPr lang="en-US" sz="2800" dirty="0" err="1" smtClean="0"/>
              <a:t>annuaire</a:t>
            </a:r>
            <a:r>
              <a:rPr lang="en-US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Gère</a:t>
            </a:r>
            <a:r>
              <a:rPr lang="en-US" sz="2800" dirty="0" smtClean="0"/>
              <a:t> la </a:t>
            </a:r>
            <a:r>
              <a:rPr lang="en-US" sz="2800" dirty="0" err="1" smtClean="0"/>
              <a:t>journalisation</a:t>
            </a:r>
            <a:r>
              <a:rPr lang="en-US" sz="2800" dirty="0" smtClean="0"/>
              <a:t> de </a:t>
            </a:r>
            <a:r>
              <a:rPr lang="en-US" sz="2800" dirty="0" err="1" smtClean="0"/>
              <a:t>tous</a:t>
            </a:r>
            <a:r>
              <a:rPr lang="en-US" sz="2800" dirty="0" smtClean="0"/>
              <a:t> </a:t>
            </a:r>
            <a:r>
              <a:rPr lang="en-US" sz="2800" dirty="0" err="1" smtClean="0"/>
              <a:t>ces</a:t>
            </a:r>
            <a:r>
              <a:rPr lang="en-US" sz="2800" dirty="0" smtClean="0"/>
              <a:t> </a:t>
            </a:r>
            <a:r>
              <a:rPr lang="en-US" sz="2800" dirty="0" err="1" smtClean="0"/>
              <a:t>éléments</a:t>
            </a:r>
            <a:r>
              <a:rPr lang="en-US" sz="2800" dirty="0" smtClean="0"/>
              <a:t>, de </a:t>
            </a:r>
            <a:r>
              <a:rPr lang="en-US" sz="2800" dirty="0" err="1" smtClean="0"/>
              <a:t>même</a:t>
            </a:r>
            <a:r>
              <a:rPr lang="en-US" sz="2800" dirty="0" smtClean="0"/>
              <a:t> que le </a:t>
            </a:r>
            <a:r>
              <a:rPr lang="en-US" sz="2800" dirty="0" err="1" smtClean="0"/>
              <a:t>suivi</a:t>
            </a:r>
            <a:r>
              <a:rPr lang="en-US" sz="2800" dirty="0" smtClean="0"/>
              <a:t> des performances, et </a:t>
            </a:r>
            <a:r>
              <a:rPr lang="en-US" sz="2800" dirty="0" err="1" smtClean="0"/>
              <a:t>différentes</a:t>
            </a:r>
            <a:r>
              <a:rPr lang="en-US" sz="2800" dirty="0" smtClean="0"/>
              <a:t> </a:t>
            </a:r>
            <a:r>
              <a:rPr lang="en-US" sz="2800" dirty="0" err="1" smtClean="0"/>
              <a:t>fonctions</a:t>
            </a:r>
            <a:r>
              <a:rPr lang="en-US" sz="2800" dirty="0" smtClean="0"/>
              <a:t> de monitoring.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Capable de faire dialoguer </a:t>
            </a:r>
            <a:r>
              <a:rPr lang="en-US" sz="2800" dirty="0" err="1" smtClean="0"/>
              <a:t>ses</a:t>
            </a:r>
            <a:r>
              <a:rPr lang="en-US" sz="2800" dirty="0" smtClean="0"/>
              <a:t> </a:t>
            </a:r>
            <a:r>
              <a:rPr lang="en-US" sz="2800" dirty="0" err="1" smtClean="0"/>
              <a:t>composants</a:t>
            </a:r>
            <a:r>
              <a:rPr lang="en-US" sz="2800" dirty="0" smtClean="0"/>
              <a:t> les </a:t>
            </a:r>
            <a:r>
              <a:rPr lang="en-US" sz="2800" dirty="0" err="1" smtClean="0"/>
              <a:t>uns</a:t>
            </a:r>
            <a:r>
              <a:rPr lang="en-US" sz="2800" dirty="0" smtClean="0"/>
              <a:t> avec les </a:t>
            </a:r>
            <a:r>
              <a:rPr lang="en-US" sz="2800" dirty="0" err="1" smtClean="0"/>
              <a:t>autes</a:t>
            </a:r>
            <a:r>
              <a:rPr lang="en-US" sz="2800" dirty="0" smtClean="0"/>
              <a:t> sous </a:t>
            </a:r>
            <a:r>
              <a:rPr lang="en-US" sz="2800" dirty="0" err="1" smtClean="0"/>
              <a:t>forme</a:t>
            </a:r>
            <a:r>
              <a:rPr lang="en-US" sz="2800" dirty="0" smtClean="0"/>
              <a:t> </a:t>
            </a:r>
            <a:r>
              <a:rPr lang="en-US" sz="2800" dirty="0" err="1" smtClean="0"/>
              <a:t>d’injection</a:t>
            </a:r>
            <a:r>
              <a:rPr lang="en-US" sz="2800" dirty="0" smtClean="0"/>
              <a:t> de </a:t>
            </a:r>
            <a:r>
              <a:rPr lang="en-US" sz="2800" dirty="0" err="1" smtClean="0"/>
              <a:t>dépendances</a:t>
            </a:r>
            <a:r>
              <a:rPr lang="en-US" sz="2800" dirty="0" smtClean="0"/>
              <a:t>. 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020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6" y="1524000"/>
            <a:ext cx="9557083" cy="41319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/>
              <a:t>TomEE est un serveur d'applications </a:t>
            </a:r>
            <a:r>
              <a:rPr lang="fr-FR" sz="2500" b="1" dirty="0"/>
              <a:t>très </a:t>
            </a:r>
            <a:r>
              <a:rPr lang="fr-FR" sz="2500" b="1" dirty="0" smtClean="0"/>
              <a:t>léger</a:t>
            </a:r>
            <a:r>
              <a:rPr lang="fr-FR" sz="25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Il </a:t>
            </a:r>
            <a:r>
              <a:rPr lang="fr-FR" sz="2500" dirty="0"/>
              <a:t>ne devrait pas vous prendre plus de </a:t>
            </a:r>
            <a:r>
              <a:rPr lang="fr-FR" sz="2500" b="1" dirty="0"/>
              <a:t>10 minutes </a:t>
            </a:r>
            <a:r>
              <a:rPr lang="fr-FR" sz="2500" dirty="0" smtClean="0"/>
              <a:t>pour </a:t>
            </a:r>
            <a:r>
              <a:rPr lang="fr-FR" sz="2500" dirty="0"/>
              <a:t>télécharger, installer et avoir quelque chose en cours d'exécution</a:t>
            </a:r>
            <a:r>
              <a:rPr lang="fr-FR" sz="25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sz="2500" dirty="0" smtClean="0"/>
              <a:t>En </a:t>
            </a:r>
            <a:r>
              <a:rPr lang="fr-FR" sz="2500" dirty="0"/>
              <a:t>utilisant TomEE, vous </a:t>
            </a:r>
            <a:r>
              <a:rPr lang="fr-FR" sz="2500" b="1" dirty="0"/>
              <a:t>économisez</a:t>
            </a:r>
            <a:r>
              <a:rPr lang="fr-FR" sz="2500" dirty="0"/>
              <a:t> non seulement du </a:t>
            </a:r>
            <a:r>
              <a:rPr lang="fr-FR" sz="2500" b="1" dirty="0"/>
              <a:t>temps</a:t>
            </a:r>
            <a:r>
              <a:rPr lang="fr-FR" sz="2500" dirty="0"/>
              <a:t> de développement avec un environnement </a:t>
            </a:r>
            <a:r>
              <a:rPr lang="fr-FR" sz="2500" b="1" dirty="0"/>
              <a:t>facile</a:t>
            </a:r>
            <a:r>
              <a:rPr lang="fr-FR" sz="2500" dirty="0"/>
              <a:t> à développer et </a:t>
            </a:r>
            <a:r>
              <a:rPr lang="fr-FR" sz="2500" b="1" dirty="0"/>
              <a:t>rapide</a:t>
            </a:r>
            <a:r>
              <a:rPr lang="fr-FR" sz="2500" dirty="0"/>
              <a:t>, mais vous utilisez également un serveur </a:t>
            </a:r>
            <a:r>
              <a:rPr lang="fr-FR" sz="2500" b="1" dirty="0"/>
              <a:t>certifié Java EE </a:t>
            </a:r>
            <a:r>
              <a:rPr lang="fr-FR" sz="2500" dirty="0"/>
              <a:t>Web Profile grâce au travail acharné des développeurs TomEE.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4827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0800" y="3076073"/>
            <a:ext cx="9601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Merci </a:t>
            </a:r>
            <a:r>
              <a:rPr lang="en-US" sz="4000" dirty="0" smtClean="0"/>
              <a:t>pour </a:t>
            </a:r>
            <a:r>
              <a:rPr lang="en-US" sz="4000" dirty="0" err="1" smtClean="0"/>
              <a:t>votre</a:t>
            </a:r>
            <a:r>
              <a:rPr lang="en-US" sz="4000" dirty="0" smtClean="0"/>
              <a:t> attention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37425"/>
            <a:ext cx="960119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En</a:t>
            </a:r>
            <a:r>
              <a:rPr lang="en-US" sz="3000" dirty="0" smtClean="0"/>
              <a:t> java EE, on </a:t>
            </a:r>
            <a:r>
              <a:rPr lang="en-US" sz="3000" dirty="0" err="1" smtClean="0"/>
              <a:t>utilise</a:t>
            </a:r>
            <a:r>
              <a:rPr lang="en-US" sz="3000" dirty="0" smtClean="0"/>
              <a:t> des </a:t>
            </a:r>
            <a:r>
              <a:rPr lang="en-US" sz="3000" dirty="0" err="1" smtClean="0"/>
              <a:t>serveurs</a:t>
            </a:r>
            <a:r>
              <a:rPr lang="en-US" sz="3000" dirty="0" smtClean="0"/>
              <a:t> </a:t>
            </a:r>
            <a:r>
              <a:rPr lang="en-US" sz="3000" dirty="0" err="1" smtClean="0"/>
              <a:t>d’applications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pour </a:t>
            </a:r>
            <a:r>
              <a:rPr lang="en-US" sz="3000" dirty="0" err="1" smtClean="0"/>
              <a:t>déployer</a:t>
            </a:r>
            <a:r>
              <a:rPr lang="en-US" sz="3000" dirty="0" smtClean="0"/>
              <a:t> les applications WAR,</a:t>
            </a:r>
          </a:p>
          <a:p>
            <a:r>
              <a:rPr lang="en-US" sz="3000" dirty="0" smtClean="0"/>
              <a:t>et pour server de </a:t>
            </a:r>
            <a:r>
              <a:rPr lang="en-US" sz="3000" dirty="0" err="1" smtClean="0"/>
              <a:t>conteneurs</a:t>
            </a:r>
            <a:r>
              <a:rPr lang="en-US" sz="3000" dirty="0" smtClean="0"/>
              <a:t> </a:t>
            </a:r>
            <a:r>
              <a:rPr lang="fr-FR" sz="3200" dirty="0" smtClean="0"/>
              <a:t>à tous les traitements réalisés.</a:t>
            </a:r>
          </a:p>
          <a:p>
            <a:endParaRPr lang="fr-FR" sz="3200" dirty="0"/>
          </a:p>
          <a:p>
            <a:r>
              <a:rPr lang="fr-FR" sz="3500" b="1" dirty="0" smtClean="0"/>
              <a:t>Problème?</a:t>
            </a:r>
          </a:p>
          <a:p>
            <a:r>
              <a:rPr lang="fr-FR" sz="3200" dirty="0" smtClean="0"/>
              <a:t>Ils sont volumineux et consomment beaucoup de ressources serveurs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26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37425"/>
            <a:ext cx="96011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1- </a:t>
            </a:r>
            <a:r>
              <a:rPr lang="en-US" sz="3000" dirty="0" err="1" smtClean="0"/>
              <a:t>Réaliser</a:t>
            </a:r>
            <a:r>
              <a:rPr lang="en-US" sz="3000" dirty="0" smtClean="0"/>
              <a:t> un </a:t>
            </a:r>
            <a:r>
              <a:rPr lang="en-US" sz="3000" dirty="0" err="1" smtClean="0"/>
              <a:t>serveur</a:t>
            </a:r>
            <a:r>
              <a:rPr lang="en-US" sz="3000" dirty="0" smtClean="0"/>
              <a:t> </a:t>
            </a:r>
            <a:r>
              <a:rPr lang="en-US" sz="3000" dirty="0" err="1" smtClean="0"/>
              <a:t>d’applications</a:t>
            </a:r>
            <a:r>
              <a:rPr lang="en-US" sz="3000" dirty="0" smtClean="0"/>
              <a:t> </a:t>
            </a:r>
            <a:r>
              <a:rPr lang="en-US" sz="3000" dirty="0" err="1" smtClean="0"/>
              <a:t>léger</a:t>
            </a:r>
            <a:r>
              <a:rPr lang="en-US" sz="3000" dirty="0" smtClean="0"/>
              <a:t> </a:t>
            </a:r>
            <a:r>
              <a:rPr lang="en-US" sz="3000" dirty="0" err="1" smtClean="0"/>
              <a:t>certifié</a:t>
            </a:r>
            <a:r>
              <a:rPr lang="en-US" sz="3000" dirty="0" smtClean="0"/>
              <a:t> Java EE</a:t>
            </a:r>
          </a:p>
          <a:p>
            <a:endParaRPr lang="en-US" sz="3000" dirty="0" smtClean="0"/>
          </a:p>
          <a:p>
            <a:r>
              <a:rPr lang="en-US" sz="3000" dirty="0" smtClean="0"/>
              <a:t>2- </a:t>
            </a:r>
            <a:r>
              <a:rPr lang="en-US" sz="3000" dirty="0" err="1" smtClean="0"/>
              <a:t>Pouvoir</a:t>
            </a:r>
            <a:r>
              <a:rPr lang="en-US" sz="3000" dirty="0" smtClean="0"/>
              <a:t> </a:t>
            </a:r>
            <a:r>
              <a:rPr lang="en-US" sz="3000" dirty="0" err="1" smtClean="0"/>
              <a:t>transférer</a:t>
            </a:r>
            <a:r>
              <a:rPr lang="en-US" sz="3000" dirty="0" smtClean="0"/>
              <a:t> les applications de </a:t>
            </a:r>
            <a:r>
              <a:rPr lang="en-US" sz="3000" dirty="0"/>
              <a:t>T</a:t>
            </a:r>
            <a:r>
              <a:rPr lang="en-US" sz="3000" dirty="0" smtClean="0"/>
              <a:t>omEE </a:t>
            </a:r>
            <a:r>
              <a:rPr lang="en-US" sz="3000" dirty="0" err="1" smtClean="0"/>
              <a:t>ou</a:t>
            </a:r>
            <a:r>
              <a:rPr lang="en-US" sz="3000" dirty="0" smtClean="0"/>
              <a:t> </a:t>
            </a:r>
            <a:r>
              <a:rPr lang="en-US" sz="3000" dirty="0" err="1" smtClean="0"/>
              <a:t>vers</a:t>
            </a:r>
            <a:r>
              <a:rPr lang="en-US" sz="3000" dirty="0" smtClean="0"/>
              <a:t> </a:t>
            </a:r>
            <a:r>
              <a:rPr lang="en-US" sz="3000" dirty="0"/>
              <a:t>T</a:t>
            </a:r>
            <a:r>
              <a:rPr lang="en-US" sz="3000" dirty="0" smtClean="0"/>
              <a:t>omEE sans </a:t>
            </a:r>
            <a:r>
              <a:rPr lang="en-US" sz="3000" dirty="0" err="1" smtClean="0"/>
              <a:t>difficultés</a:t>
            </a:r>
            <a:r>
              <a:rPr lang="en-US" sz="3000" dirty="0" smtClean="0"/>
              <a:t>.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>
                <a:sym typeface="Wingdings" panose="05000000000000000000" pitchFamily="2" charset="2"/>
              </a:rPr>
              <a:t> </a:t>
            </a:r>
            <a:r>
              <a:rPr lang="en-US" sz="3000" dirty="0" err="1" smtClean="0"/>
              <a:t>Une</a:t>
            </a:r>
            <a:r>
              <a:rPr lang="en-US" sz="3000" dirty="0" smtClean="0"/>
              <a:t> </a:t>
            </a:r>
            <a:r>
              <a:rPr lang="en-US" sz="3000" dirty="0" err="1"/>
              <a:t>technologie</a:t>
            </a:r>
            <a:r>
              <a:rPr lang="en-US" sz="3000" dirty="0"/>
              <a:t> </a:t>
            </a:r>
            <a:r>
              <a:rPr lang="en-US" sz="3000" dirty="0" err="1"/>
              <a:t>simpliciée</a:t>
            </a:r>
            <a:r>
              <a:rPr lang="en-US" sz="3000" dirty="0"/>
              <a:t> </a:t>
            </a:r>
          </a:p>
          <a:p>
            <a:r>
              <a:rPr lang="en-US" sz="3000" dirty="0" smtClean="0"/>
              <a:t>avec plus des options de </a:t>
            </a:r>
            <a:r>
              <a:rPr lang="en-US" sz="3000" dirty="0" err="1" smtClean="0"/>
              <a:t>TomCAT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</a:t>
            </a:r>
            <a:r>
              <a:rPr lang="en-US" dirty="0" smtClean="0"/>
              <a:t> quoi </a:t>
            </a:r>
            <a:r>
              <a:rPr lang="en-US" dirty="0" err="1" smtClean="0"/>
              <a:t>tomee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500" dirty="0" smtClean="0"/>
              <a:t>Tomcat + Java EE = TomEE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2500" u="sng" dirty="0" smtClean="0">
                <a:solidFill>
                  <a:schemeClr val="accent1"/>
                </a:solidFill>
              </a:rPr>
              <a:t>Apache </a:t>
            </a:r>
            <a:r>
              <a:rPr lang="en-US" sz="2500" u="sng" dirty="0" err="1" smtClean="0">
                <a:solidFill>
                  <a:schemeClr val="accent1"/>
                </a:solidFill>
              </a:rPr>
              <a:t>Tomecat</a:t>
            </a:r>
            <a:r>
              <a:rPr lang="en-US" sz="2500" u="sng" dirty="0" smtClean="0">
                <a:solidFill>
                  <a:schemeClr val="accent1"/>
                </a:solidFill>
              </a:rPr>
              <a:t>: </a:t>
            </a:r>
          </a:p>
          <a:p>
            <a:pPr marL="45720" indent="0">
              <a:buNone/>
            </a:pPr>
            <a:r>
              <a:rPr lang="en-US" dirty="0" err="1" smtClean="0"/>
              <a:t>Serveur</a:t>
            </a:r>
            <a:r>
              <a:rPr lang="en-US" dirty="0" smtClean="0"/>
              <a:t> HTTP et </a:t>
            </a:r>
            <a:r>
              <a:rPr lang="en-US" dirty="0" err="1" smtClean="0"/>
              <a:t>conteneur</a:t>
            </a:r>
            <a:r>
              <a:rPr lang="en-US" dirty="0" smtClean="0"/>
              <a:t> Servlet </a:t>
            </a:r>
            <a:r>
              <a:rPr lang="en-US" dirty="0" err="1" smtClean="0"/>
              <a:t>penant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charge Java Servlet et Java Server Pages (JSP)</a:t>
            </a:r>
          </a:p>
          <a:p>
            <a:pPr marL="45720" indent="0">
              <a:buNone/>
            </a:pPr>
            <a:r>
              <a:rPr lang="en-US" sz="2500" u="sng" dirty="0" smtClean="0">
                <a:solidFill>
                  <a:schemeClr val="accent1"/>
                </a:solidFill>
              </a:rPr>
              <a:t>Java </a:t>
            </a:r>
            <a:r>
              <a:rPr lang="en-US" sz="2500" u="sng" dirty="0">
                <a:solidFill>
                  <a:schemeClr val="accent1"/>
                </a:solidFill>
              </a:rPr>
              <a:t>EE </a:t>
            </a:r>
            <a:r>
              <a:rPr lang="en-US" sz="2500" u="sng" dirty="0" smtClean="0">
                <a:solidFill>
                  <a:schemeClr val="accent1"/>
                </a:solidFill>
              </a:rPr>
              <a:t>7 </a:t>
            </a:r>
            <a:r>
              <a:rPr lang="en-US" sz="2500" u="sng" dirty="0">
                <a:solidFill>
                  <a:schemeClr val="accent1"/>
                </a:solidFill>
              </a:rPr>
              <a:t>Web </a:t>
            </a:r>
            <a:r>
              <a:rPr lang="en-US" sz="2500" u="sng" dirty="0" smtClean="0">
                <a:solidFill>
                  <a:schemeClr val="accent1"/>
                </a:solidFill>
              </a:rPr>
              <a:t>Profile:</a:t>
            </a:r>
          </a:p>
          <a:p>
            <a:pPr marL="45720" indent="0">
              <a:buNone/>
            </a:pPr>
            <a:r>
              <a:rPr lang="en-US" dirty="0" err="1" smtClean="0"/>
              <a:t>C’est</a:t>
            </a:r>
            <a:r>
              <a:rPr lang="en-US" dirty="0" smtClean="0"/>
              <a:t> un profile de Java Platform, </a:t>
            </a:r>
            <a:r>
              <a:rPr lang="en-US" dirty="0" err="1" smtClean="0"/>
              <a:t>Entreprise</a:t>
            </a:r>
            <a:r>
              <a:rPr lang="en-US" dirty="0" smtClean="0"/>
              <a:t> Edition </a:t>
            </a:r>
            <a:r>
              <a:rPr lang="en-US" dirty="0" err="1" smtClean="0"/>
              <a:t>spécifié</a:t>
            </a:r>
            <a:r>
              <a:rPr lang="en-US" dirty="0" smtClean="0"/>
              <a:t> aux web applications.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Tomee</a:t>
            </a:r>
            <a:r>
              <a:rPr lang="en-US" dirty="0" smtClean="0"/>
              <a:t> </a:t>
            </a:r>
            <a:r>
              <a:rPr lang="en-US" dirty="0" err="1" smtClean="0"/>
              <a:t>inclut</a:t>
            </a:r>
            <a:r>
              <a:rPr lang="en-US" dirty="0" smtClean="0"/>
              <a:t> les </a:t>
            </a:r>
            <a:r>
              <a:rPr lang="en-US" dirty="0" err="1" smtClean="0"/>
              <a:t>composants</a:t>
            </a:r>
            <a:r>
              <a:rPr lang="en-US" dirty="0" smtClean="0"/>
              <a:t> open-source: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6" y="1524000"/>
            <a:ext cx="9557083" cy="58631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 smtClean="0"/>
              <a:t>WebSocket</a:t>
            </a:r>
            <a:r>
              <a:rPr lang="en-US" sz="2500" dirty="0" smtClean="0"/>
              <a:t> JSR 356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JSON-P</a:t>
            </a:r>
            <a:r>
              <a:rPr lang="en-US" sz="2500" dirty="0" smtClean="0"/>
              <a:t> 353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Servlet</a:t>
            </a:r>
            <a:r>
              <a:rPr lang="en-US" sz="2500" dirty="0" smtClean="0"/>
              <a:t> 3.1 JSR 340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JSF</a:t>
            </a:r>
            <a:r>
              <a:rPr lang="en-US" sz="2500" dirty="0" smtClean="0"/>
              <a:t> 2.2 JSR 344 – Java </a:t>
            </a:r>
            <a:r>
              <a:rPr lang="en-US" sz="2500" dirty="0" err="1" smtClean="0"/>
              <a:t>ServerFaces</a:t>
            </a:r>
            <a:endParaRPr lang="en-US" sz="25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JSP</a:t>
            </a:r>
            <a:r>
              <a:rPr lang="en-US" sz="2500" dirty="0" smtClean="0"/>
              <a:t> 2.3 JSP 245 – Java </a:t>
            </a:r>
            <a:r>
              <a:rPr lang="en-US" sz="2500" dirty="0" err="1" smtClean="0"/>
              <a:t>ServerPages</a:t>
            </a:r>
            <a:endParaRPr lang="en-US" sz="25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JSTL</a:t>
            </a:r>
            <a:r>
              <a:rPr lang="en-US" sz="2500" dirty="0" smtClean="0"/>
              <a:t> 1.2 JSR 52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 smtClean="0"/>
              <a:t>Jbatch</a:t>
            </a:r>
            <a:r>
              <a:rPr lang="en-US" sz="2500" dirty="0" smtClean="0"/>
              <a:t> (plus) JSR 352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CDI</a:t>
            </a:r>
            <a:r>
              <a:rPr lang="en-US" sz="2500" dirty="0"/>
              <a:t> 1.2 – Java Contexts and Dependency Injection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>
              <a:lnSpc>
                <a:spcPct val="150000"/>
              </a:lnSpc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6444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042737"/>
            <a:ext cx="9557083" cy="52146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Bean validation </a:t>
            </a:r>
            <a:r>
              <a:rPr lang="en-US" sz="2500" dirty="0" smtClean="0"/>
              <a:t>1.1 JSR 349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EJB</a:t>
            </a:r>
            <a:r>
              <a:rPr lang="en-US" sz="2500" dirty="0" smtClean="0"/>
              <a:t> 3.2 JSR 345 – Apache OpenEJB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Java EE Connector </a:t>
            </a:r>
            <a:r>
              <a:rPr lang="en-US" sz="2500" dirty="0" smtClean="0"/>
              <a:t>JSR 322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JPA</a:t>
            </a:r>
            <a:r>
              <a:rPr lang="en-US" sz="2500" dirty="0" smtClean="0"/>
              <a:t> 2.1 JSR 338 – Java Persistence API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JTA</a:t>
            </a:r>
            <a:r>
              <a:rPr lang="en-US" sz="2500" dirty="0" smtClean="0"/>
              <a:t> 1.2 JSR 907 – Java Transaction API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 smtClean="0"/>
              <a:t>JavaMail</a:t>
            </a:r>
            <a:r>
              <a:rPr lang="en-US" sz="2500" dirty="0" smtClean="0"/>
              <a:t> 1.4 (</a:t>
            </a:r>
            <a:r>
              <a:rPr lang="en-US" sz="2500" dirty="0" err="1" smtClean="0"/>
              <a:t>mais</a:t>
            </a:r>
            <a:r>
              <a:rPr lang="en-US" sz="2500" dirty="0" smtClean="0"/>
              <a:t> EE 7 </a:t>
            </a:r>
            <a:r>
              <a:rPr lang="en-US" sz="2500" dirty="0" err="1" smtClean="0"/>
              <a:t>exige</a:t>
            </a:r>
            <a:r>
              <a:rPr lang="en-US" sz="2500" dirty="0" smtClean="0"/>
              <a:t> 1.5)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/>
          </a:p>
          <a:p>
            <a:pPr algn="r">
              <a:lnSpc>
                <a:spcPct val="150000"/>
              </a:lnSpc>
            </a:pPr>
            <a:r>
              <a:rPr lang="en-US" sz="2500" i="1" dirty="0"/>
              <a:t>Et </a:t>
            </a:r>
            <a:r>
              <a:rPr lang="en-US" sz="2500" i="1" dirty="0" err="1"/>
              <a:t>autres</a:t>
            </a:r>
            <a:r>
              <a:rPr lang="en-US" sz="2500" i="1" dirty="0"/>
              <a:t> </a:t>
            </a:r>
            <a:r>
              <a:rPr lang="en-US" sz="2500" i="1" dirty="0" err="1"/>
              <a:t>hérités</a:t>
            </a:r>
            <a:r>
              <a:rPr lang="en-US" sz="2500" i="1" dirty="0"/>
              <a:t> de </a:t>
            </a:r>
            <a:r>
              <a:rPr lang="en-US" sz="2500" i="1" dirty="0" err="1"/>
              <a:t>tomEE</a:t>
            </a:r>
            <a:r>
              <a:rPr lang="en-US" sz="2500" i="1" dirty="0"/>
              <a:t> 1 et de </a:t>
            </a:r>
            <a:r>
              <a:rPr lang="en-US" sz="2500" i="1" dirty="0" err="1"/>
              <a:t>JavaEE</a:t>
            </a:r>
            <a:r>
              <a:rPr lang="en-US" sz="2500" i="1" dirty="0"/>
              <a:t> 6 </a:t>
            </a:r>
          </a:p>
          <a:p>
            <a:pPr>
              <a:lnSpc>
                <a:spcPct val="150000"/>
              </a:lnSpc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1248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Téléchargement</a:t>
            </a:r>
            <a:r>
              <a:rPr lang="en-US" dirty="0" smtClean="0"/>
              <a:t> de </a:t>
            </a:r>
            <a:r>
              <a:rPr lang="en-US" dirty="0" err="1" smtClean="0"/>
              <a:t>tomee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765497"/>
            <a:ext cx="9601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http://tomee.apache.org/download-ng.html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5842" r="6366" b="46101"/>
          <a:stretch/>
        </p:blipFill>
        <p:spPr>
          <a:xfrm>
            <a:off x="1455822" y="2560993"/>
            <a:ext cx="2935704" cy="3441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" t="53570" r="6878" b="2347"/>
          <a:stretch/>
        </p:blipFill>
        <p:spPr>
          <a:xfrm>
            <a:off x="5578641" y="2560993"/>
            <a:ext cx="2899611" cy="3441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5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tomee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9517" y="2161673"/>
            <a:ext cx="9557083" cy="12464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/>
              <a:t>T</a:t>
            </a:r>
            <a:r>
              <a:rPr lang="fr-FR" sz="2500" dirty="0" smtClean="0"/>
              <a:t>omEE </a:t>
            </a:r>
            <a:r>
              <a:rPr lang="fr-FR" sz="2500" dirty="0" smtClean="0"/>
              <a:t>8.5 </a:t>
            </a:r>
            <a:r>
              <a:rPr lang="fr-FR" sz="2500" dirty="0"/>
              <a:t>est </a:t>
            </a:r>
            <a:r>
              <a:rPr lang="fr-FR" sz="2500" dirty="0" smtClean="0"/>
              <a:t>conçu pour fonctionner sur Java SE 7 et versions ultérieures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5305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du </a:t>
            </a:r>
            <a:r>
              <a:rPr lang="en-US" dirty="0" err="1" smtClean="0"/>
              <a:t>répertoire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" y="1796716"/>
            <a:ext cx="11663364" cy="1844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477" y="3914274"/>
            <a:ext cx="15505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fichiers liés à l'exécutable et au boot -démarrage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850173" y="3906253"/>
            <a:ext cx="166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dossier contenant la configuration de TomEE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26505" y="3939107"/>
            <a:ext cx="1550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dossier contenant des binaires TomEE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28534" y="3951414"/>
            <a:ext cx="1735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emplacement par défaut des fichiers log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098332" y="3951414"/>
            <a:ext cx="1471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</a:t>
            </a:r>
            <a:r>
              <a:rPr lang="fr-FR" sz="2000" dirty="0" smtClean="0"/>
              <a:t>ossier o</a:t>
            </a:r>
            <a:r>
              <a:rPr lang="en-US" sz="2000" dirty="0" smtClean="0"/>
              <a:t>ù</a:t>
            </a:r>
            <a:r>
              <a:rPr lang="fr-FR" sz="2000" dirty="0" smtClean="0"/>
              <a:t> est dirigé le </a:t>
            </a:r>
            <a:r>
              <a:rPr lang="fr-FR" sz="2000" dirty="0"/>
              <a:t>répertoire temporaire </a:t>
            </a:r>
            <a:r>
              <a:rPr lang="fr-FR" sz="2000" dirty="0" smtClean="0"/>
              <a:t>Java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789018" y="3951414"/>
            <a:ext cx="152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dossier </a:t>
            </a:r>
            <a:r>
              <a:rPr lang="fr-FR" sz="2000" dirty="0"/>
              <a:t>contenant les applications Web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01575" y="3951414"/>
            <a:ext cx="1504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dossier dans lequel Tomcat et TomEE peuvent fonctionner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1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1445</TotalTime>
  <Words>860</Words>
  <Application>Microsoft Office PowerPoint</Application>
  <PresentationFormat>Widescreen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</vt:lpstr>
      <vt:lpstr>Wingdings</vt:lpstr>
      <vt:lpstr>Red Line Business 16x9</vt:lpstr>
      <vt:lpstr>             Apache tomee</vt:lpstr>
      <vt:lpstr>introduction</vt:lpstr>
      <vt:lpstr>Objectif ?</vt:lpstr>
      <vt:lpstr>C’est quoi tomee ?</vt:lpstr>
      <vt:lpstr>Tomee inclut les composants open-source:</vt:lpstr>
      <vt:lpstr>PowerPoint Presentation</vt:lpstr>
      <vt:lpstr>Téléchargement de tomee</vt:lpstr>
      <vt:lpstr>exigences de tomee</vt:lpstr>
      <vt:lpstr>Structure du répertoire</vt:lpstr>
      <vt:lpstr>exécuter tomee</vt:lpstr>
      <vt:lpstr>catalina</vt:lpstr>
      <vt:lpstr>Fichiers de configuration de catalina</vt:lpstr>
      <vt:lpstr>Fonctionnement </vt:lpstr>
      <vt:lpstr>Déployer un war</vt:lpstr>
      <vt:lpstr>Tomee et netbeans</vt:lpstr>
      <vt:lpstr>avantages</vt:lpstr>
      <vt:lpstr>avantages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Apache tomee</dc:title>
  <dc:creator>joelle tannous</dc:creator>
  <cp:lastModifiedBy>joelle tannous</cp:lastModifiedBy>
  <cp:revision>78</cp:revision>
  <dcterms:created xsi:type="dcterms:W3CDTF">2018-01-03T17:07:32Z</dcterms:created>
  <dcterms:modified xsi:type="dcterms:W3CDTF">2018-02-26T22:53:51Z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