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71" r:id="rId7"/>
    <p:sldId id="261" r:id="rId8"/>
    <p:sldId id="262" r:id="rId9"/>
    <p:sldId id="272" r:id="rId10"/>
    <p:sldId id="263" r:id="rId11"/>
    <p:sldId id="264" r:id="rId12"/>
  </p:sldIdLst>
  <p:sldSz cx="18288000" cy="10287000"/>
  <p:notesSz cx="6858000" cy="9144000"/>
  <p:embeddedFontLst>
    <p:embeddedFont>
      <p:font typeface="Arial Black" panose="020B0A04020102020204" pitchFamily="34" charset="0"/>
      <p:bold r:id="rId14"/>
    </p:embeddedFont>
    <p:embeddedFont>
      <p:font typeface="HK Grotesk Bold" panose="020B0604020202020204" charset="0"/>
      <p:regular r:id="rId15"/>
    </p:embeddedFont>
    <p:embeddedFont>
      <p:font typeface="HK Grotesk Medium"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4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04176-C0A8-4111-ADD1-2C2B60ACE5EF}"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237D9-DBDA-4320-A1FB-8BAE5CD84ECB}" type="slidenum">
              <a:rPr lang="en-IN" smtClean="0"/>
              <a:t>‹#›</a:t>
            </a:fld>
            <a:endParaRPr lang="en-IN"/>
          </a:p>
        </p:txBody>
      </p:sp>
    </p:spTree>
    <p:extLst>
      <p:ext uri="{BB962C8B-B14F-4D97-AF65-F5344CB8AC3E}">
        <p14:creationId xmlns:p14="http://schemas.microsoft.com/office/powerpoint/2010/main" val="80073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Freeform 2"/>
          <p:cNvSpPr/>
          <p:nvPr/>
        </p:nvSpPr>
        <p:spPr>
          <a:xfrm>
            <a:off x="1802030" y="0"/>
            <a:ext cx="16485970" cy="7581900"/>
          </a:xfrm>
          <a:custGeom>
            <a:avLst/>
            <a:gdLst/>
            <a:ahLst/>
            <a:cxnLst/>
            <a:rect l="l" t="t" r="r" b="b"/>
            <a:pathLst>
              <a:path w="16485970" h="7581900">
                <a:moveTo>
                  <a:pt x="0" y="0"/>
                </a:moveTo>
                <a:lnTo>
                  <a:pt x="16485970" y="0"/>
                </a:lnTo>
                <a:lnTo>
                  <a:pt x="16485970" y="7581900"/>
                </a:lnTo>
                <a:lnTo>
                  <a:pt x="0" y="7581900"/>
                </a:lnTo>
                <a:lnTo>
                  <a:pt x="0" y="0"/>
                </a:lnTo>
                <a:close/>
              </a:path>
            </a:pathLst>
          </a:custGeom>
          <a:blipFill>
            <a:blip r:embed="rId2">
              <a:alphaModFix amt="61000"/>
            </a:blip>
            <a:stretch>
              <a:fillRect t="-22434" b="-22434"/>
            </a:stretch>
          </a:blipFill>
        </p:spPr>
      </p:sp>
      <p:sp>
        <p:nvSpPr>
          <p:cNvPr id="3" name="AutoShape 3"/>
          <p:cNvSpPr/>
          <p:nvPr/>
        </p:nvSpPr>
        <p:spPr>
          <a:xfrm>
            <a:off x="17223649" y="1028700"/>
            <a:ext cx="35651" cy="1142120"/>
          </a:xfrm>
          <a:prstGeom prst="rect">
            <a:avLst/>
          </a:prstGeom>
          <a:solidFill>
            <a:srgbClr val="FFFFFF"/>
          </a:solidFill>
        </p:spPr>
      </p:sp>
      <p:grpSp>
        <p:nvGrpSpPr>
          <p:cNvPr id="4" name="Group 4"/>
          <p:cNvGrpSpPr/>
          <p:nvPr/>
        </p:nvGrpSpPr>
        <p:grpSpPr>
          <a:xfrm>
            <a:off x="2960838" y="2487526"/>
            <a:ext cx="11704537" cy="3856665"/>
            <a:chOff x="0" y="219075"/>
            <a:chExt cx="15606049" cy="5142220"/>
          </a:xfrm>
        </p:grpSpPr>
        <p:sp>
          <p:nvSpPr>
            <p:cNvPr id="5" name="TextBox 5"/>
            <p:cNvSpPr txBox="1"/>
            <p:nvPr/>
          </p:nvSpPr>
          <p:spPr>
            <a:xfrm>
              <a:off x="0" y="219075"/>
              <a:ext cx="15606049" cy="1915482"/>
            </a:xfrm>
            <a:prstGeom prst="rect">
              <a:avLst/>
            </a:prstGeom>
          </p:spPr>
          <p:txBody>
            <a:bodyPr lIns="0" tIns="0" rIns="0" bIns="0" rtlCol="0" anchor="t">
              <a:spAutoFit/>
            </a:bodyPr>
            <a:lstStyle/>
            <a:p>
              <a:pPr>
                <a:lnSpc>
                  <a:spcPts val="10634"/>
                </a:lnSpc>
              </a:pPr>
              <a:endParaRPr lang="en-US" sz="10851" dirty="0">
                <a:solidFill>
                  <a:srgbClr val="FFFFFF"/>
                </a:solidFill>
                <a:latin typeface="HK Grotesk Bold"/>
              </a:endParaRPr>
            </a:p>
          </p:txBody>
        </p:sp>
        <p:sp>
          <p:nvSpPr>
            <p:cNvPr id="6" name="TextBox 6"/>
            <p:cNvSpPr txBox="1"/>
            <p:nvPr/>
          </p:nvSpPr>
          <p:spPr>
            <a:xfrm>
              <a:off x="0" y="4756170"/>
              <a:ext cx="9179542" cy="605125"/>
            </a:xfrm>
            <a:prstGeom prst="rect">
              <a:avLst/>
            </a:prstGeom>
          </p:spPr>
          <p:txBody>
            <a:bodyPr lIns="0" tIns="0" rIns="0" bIns="0" rtlCol="0" anchor="t">
              <a:spAutoFit/>
            </a:bodyPr>
            <a:lstStyle/>
            <a:p>
              <a:pPr>
                <a:lnSpc>
                  <a:spcPts val="3712"/>
                </a:lnSpc>
                <a:spcBef>
                  <a:spcPct val="0"/>
                </a:spcBef>
              </a:pPr>
              <a:endParaRPr lang="en-US" sz="2651" dirty="0">
                <a:solidFill>
                  <a:srgbClr val="FFFFFF"/>
                </a:solidFill>
                <a:latin typeface="HK Grotesk Medium"/>
              </a:endParaRPr>
            </a:p>
          </p:txBody>
        </p:sp>
      </p:grpSp>
      <p:sp>
        <p:nvSpPr>
          <p:cNvPr id="7" name="TextBox 7"/>
          <p:cNvSpPr txBox="1"/>
          <p:nvPr/>
        </p:nvSpPr>
        <p:spPr>
          <a:xfrm>
            <a:off x="1028700" y="8856990"/>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01</a:t>
            </a:r>
          </a:p>
        </p:txBody>
      </p:sp>
      <p:sp>
        <p:nvSpPr>
          <p:cNvPr id="8" name="TextBox 8"/>
          <p:cNvSpPr txBox="1"/>
          <p:nvPr/>
        </p:nvSpPr>
        <p:spPr>
          <a:xfrm>
            <a:off x="13861439" y="7785220"/>
            <a:ext cx="3414190" cy="434671"/>
          </a:xfrm>
          <a:prstGeom prst="rect">
            <a:avLst/>
          </a:prstGeom>
        </p:spPr>
        <p:txBody>
          <a:bodyPr lIns="0" tIns="0" rIns="0" bIns="0" rtlCol="0" anchor="t">
            <a:spAutoFit/>
          </a:bodyPr>
          <a:lstStyle/>
          <a:p>
            <a:pPr algn="r">
              <a:lnSpc>
                <a:spcPts val="3360"/>
              </a:lnSpc>
              <a:spcBef>
                <a:spcPct val="0"/>
              </a:spcBef>
            </a:pPr>
            <a:r>
              <a:rPr lang="en-US" sz="2800" dirty="0">
                <a:solidFill>
                  <a:srgbClr val="FFFFFF"/>
                </a:solidFill>
                <a:latin typeface="HK Grotesk Medium"/>
              </a:rPr>
              <a:t>PRESENTED BY:</a:t>
            </a:r>
          </a:p>
        </p:txBody>
      </p:sp>
      <p:sp>
        <p:nvSpPr>
          <p:cNvPr id="9" name="TextBox 8">
            <a:extLst>
              <a:ext uri="{FF2B5EF4-FFF2-40B4-BE49-F238E27FC236}">
                <a16:creationId xmlns:a16="http://schemas.microsoft.com/office/drawing/2014/main" id="{6C77A3CE-B238-EEBF-E542-311ABF19ABD6}"/>
              </a:ext>
            </a:extLst>
          </p:cNvPr>
          <p:cNvSpPr txBox="1"/>
          <p:nvPr/>
        </p:nvSpPr>
        <p:spPr>
          <a:xfrm>
            <a:off x="1981200" y="2019300"/>
            <a:ext cx="16306800" cy="1569660"/>
          </a:xfrm>
          <a:prstGeom prst="rect">
            <a:avLst/>
          </a:prstGeom>
          <a:noFill/>
        </p:spPr>
        <p:txBody>
          <a:bodyPr wrap="square" rtlCol="0">
            <a:spAutoFit/>
          </a:bodyPr>
          <a:lstStyle/>
          <a:p>
            <a:r>
              <a:rPr lang="en-US" sz="4800" dirty="0">
                <a:solidFill>
                  <a:schemeClr val="bg1"/>
                </a:solidFill>
                <a:latin typeface="Arial Black" panose="020B0A04020102020204" pitchFamily="34" charset="0"/>
              </a:rPr>
              <a:t>KEYLOGGER &amp; SECURITY IMPLEMENTATION USING PYTHON</a:t>
            </a:r>
            <a:endParaRPr lang="en-IN" sz="4800" dirty="0">
              <a:solidFill>
                <a:schemeClr val="bg1"/>
              </a:solidFill>
              <a:latin typeface="Arial Black" panose="020B0A04020102020204" pitchFamily="34" charset="0"/>
            </a:endParaRPr>
          </a:p>
        </p:txBody>
      </p:sp>
      <p:sp>
        <p:nvSpPr>
          <p:cNvPr id="10" name="TextBox 9">
            <a:extLst>
              <a:ext uri="{FF2B5EF4-FFF2-40B4-BE49-F238E27FC236}">
                <a16:creationId xmlns:a16="http://schemas.microsoft.com/office/drawing/2014/main" id="{6D4CFAC3-160F-E40A-CB59-8F4C4566CB93}"/>
              </a:ext>
            </a:extLst>
          </p:cNvPr>
          <p:cNvSpPr txBox="1"/>
          <p:nvPr/>
        </p:nvSpPr>
        <p:spPr>
          <a:xfrm>
            <a:off x="1524000" y="8724900"/>
            <a:ext cx="16764001" cy="954107"/>
          </a:xfrm>
          <a:prstGeom prst="rect">
            <a:avLst/>
          </a:prstGeom>
          <a:noFill/>
        </p:spPr>
        <p:txBody>
          <a:bodyPr wrap="square" rtlCol="0">
            <a:spAutoFit/>
          </a:bodyPr>
          <a:lstStyle/>
          <a:p>
            <a:r>
              <a:rPr lang="en-IN" sz="2800" dirty="0">
                <a:solidFill>
                  <a:schemeClr val="bg1"/>
                </a:solidFill>
              </a:rPr>
              <a:t>-</a:t>
            </a:r>
            <a:r>
              <a:rPr lang="en-IN" sz="2800" dirty="0">
                <a:solidFill>
                  <a:schemeClr val="bg1"/>
                </a:solidFill>
                <a:latin typeface="Arial" panose="020B0604020202020204" pitchFamily="34" charset="0"/>
                <a:cs typeface="Arial" panose="020B0604020202020204" pitchFamily="34" charset="0"/>
              </a:rPr>
              <a:t> </a:t>
            </a:r>
            <a:r>
              <a:rPr lang="en-IN" sz="2800" dirty="0" err="1">
                <a:solidFill>
                  <a:schemeClr val="bg1"/>
                </a:solidFill>
                <a:latin typeface="Arial" panose="020B0604020202020204" pitchFamily="34" charset="0"/>
                <a:cs typeface="Arial" panose="020B0604020202020204" pitchFamily="34" charset="0"/>
              </a:rPr>
              <a:t>s.Joel</a:t>
            </a:r>
            <a:r>
              <a:rPr lang="en-IN" sz="2800" dirty="0">
                <a:solidFill>
                  <a:schemeClr val="bg1"/>
                </a:solidFill>
                <a:latin typeface="Arial" panose="020B0604020202020204" pitchFamily="34" charset="0"/>
                <a:cs typeface="Arial" panose="020B0604020202020204" pitchFamily="34" charset="0"/>
              </a:rPr>
              <a:t> </a:t>
            </a:r>
            <a:r>
              <a:rPr lang="en-IN" sz="2800" dirty="0" err="1">
                <a:solidFill>
                  <a:schemeClr val="bg1"/>
                </a:solidFill>
                <a:latin typeface="Arial" panose="020B0604020202020204" pitchFamily="34" charset="0"/>
                <a:cs typeface="Arial" panose="020B0604020202020204" pitchFamily="34" charset="0"/>
              </a:rPr>
              <a:t>levitus</a:t>
            </a:r>
            <a:r>
              <a:rPr lang="en-IN" sz="2800" dirty="0">
                <a:solidFill>
                  <a:schemeClr val="bg1"/>
                </a:solidFill>
                <a:latin typeface="Arial" panose="020B0604020202020204" pitchFamily="34" charset="0"/>
                <a:cs typeface="Arial" panose="020B0604020202020204" pitchFamily="34" charset="0"/>
              </a:rPr>
              <a:t> , </a:t>
            </a:r>
            <a:r>
              <a:rPr lang="en-IN" sz="2800" dirty="0" err="1">
                <a:solidFill>
                  <a:schemeClr val="bg1"/>
                </a:solidFill>
                <a:latin typeface="Arial" panose="020B0604020202020204" pitchFamily="34" charset="0"/>
                <a:cs typeface="Arial" panose="020B0604020202020204" pitchFamily="34" charset="0"/>
              </a:rPr>
              <a:t>Anjalai</a:t>
            </a:r>
            <a:r>
              <a:rPr lang="en-IN" sz="2800" dirty="0">
                <a:solidFill>
                  <a:schemeClr val="bg1"/>
                </a:solidFill>
                <a:latin typeface="Arial" panose="020B0604020202020204" pitchFamily="34" charset="0"/>
                <a:cs typeface="Arial" panose="020B0604020202020204" pitchFamily="34" charset="0"/>
              </a:rPr>
              <a:t>  Ammal Mahalingam engineering College, B. E ., Computer science and engineering</a:t>
            </a:r>
            <a:endParaRPr lang="en-IN" sz="28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2933700" cy="10287000"/>
            <a:chOff x="0" y="0"/>
            <a:chExt cx="3911600" cy="13716000"/>
          </a:xfrm>
        </p:grpSpPr>
        <p:pic>
          <p:nvPicPr>
            <p:cNvPr id="3" name="Picture 3"/>
            <p:cNvPicPr>
              <a:picLocks noChangeAspect="1"/>
            </p:cNvPicPr>
            <p:nvPr/>
          </p:nvPicPr>
          <p:blipFill>
            <a:blip r:embed="rId2"/>
            <a:srcRect l="20943" r="20943"/>
            <a:stretch>
              <a:fillRect/>
            </a:stretch>
          </p:blipFill>
          <p:spPr>
            <a:xfrm>
              <a:off x="0" y="0"/>
              <a:ext cx="3911600" cy="4487333"/>
            </a:xfrm>
            <a:prstGeom prst="rect">
              <a:avLst/>
            </a:prstGeom>
          </p:spPr>
        </p:pic>
        <p:pic>
          <p:nvPicPr>
            <p:cNvPr id="4" name="Picture 4"/>
            <p:cNvPicPr>
              <a:picLocks noChangeAspect="1"/>
            </p:cNvPicPr>
            <p:nvPr/>
          </p:nvPicPr>
          <p:blipFill>
            <a:blip r:embed="rId3"/>
            <a:srcRect l="20943" r="20943"/>
            <a:stretch>
              <a:fillRect/>
            </a:stretch>
          </p:blipFill>
          <p:spPr>
            <a:xfrm>
              <a:off x="0" y="4614333"/>
              <a:ext cx="3911600" cy="4487333"/>
            </a:xfrm>
            <a:prstGeom prst="rect">
              <a:avLst/>
            </a:prstGeom>
          </p:spPr>
        </p:pic>
        <p:pic>
          <p:nvPicPr>
            <p:cNvPr id="5" name="Picture 5"/>
            <p:cNvPicPr>
              <a:picLocks noChangeAspect="1"/>
            </p:cNvPicPr>
            <p:nvPr/>
          </p:nvPicPr>
          <p:blipFill>
            <a:blip r:embed="rId4"/>
            <a:srcRect l="20943" r="20943"/>
            <a:stretch>
              <a:fillRect/>
            </a:stretch>
          </p:blipFill>
          <p:spPr>
            <a:xfrm>
              <a:off x="0" y="9228667"/>
              <a:ext cx="3911600" cy="4487333"/>
            </a:xfrm>
            <a:prstGeom prst="rect">
              <a:avLst/>
            </a:prstGeom>
          </p:spPr>
        </p:pic>
      </p:grpSp>
      <p:sp>
        <p:nvSpPr>
          <p:cNvPr id="6" name="AutoShape 6"/>
          <p:cNvSpPr/>
          <p:nvPr/>
        </p:nvSpPr>
        <p:spPr>
          <a:xfrm>
            <a:off x="10420272" y="0"/>
            <a:ext cx="7867728" cy="10287000"/>
          </a:xfrm>
          <a:prstGeom prst="rect">
            <a:avLst/>
          </a:prstGeom>
          <a:solidFill>
            <a:srgbClr val="FFFFFF">
              <a:alpha val="4706"/>
            </a:srgbClr>
          </a:solidFill>
        </p:spPr>
      </p:sp>
      <p:grpSp>
        <p:nvGrpSpPr>
          <p:cNvPr id="8" name="Group 8"/>
          <p:cNvGrpSpPr/>
          <p:nvPr/>
        </p:nvGrpSpPr>
        <p:grpSpPr>
          <a:xfrm>
            <a:off x="3566028" y="1292430"/>
            <a:ext cx="5158872" cy="1272934"/>
            <a:chOff x="0" y="-9525"/>
            <a:chExt cx="6878496" cy="1697245"/>
          </a:xfrm>
        </p:grpSpPr>
        <p:sp>
          <p:nvSpPr>
            <p:cNvPr id="9" name="TextBox 9"/>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0" name="TextBox 10"/>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11" name="TextBox 11"/>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08</a:t>
            </a:r>
          </a:p>
        </p:txBody>
      </p:sp>
      <p:grpSp>
        <p:nvGrpSpPr>
          <p:cNvPr id="13" name="Group 13"/>
          <p:cNvGrpSpPr/>
          <p:nvPr/>
        </p:nvGrpSpPr>
        <p:grpSpPr>
          <a:xfrm>
            <a:off x="3566028" y="4241473"/>
            <a:ext cx="5158872" cy="1272934"/>
            <a:chOff x="0" y="-9525"/>
            <a:chExt cx="6878496" cy="1697245"/>
          </a:xfrm>
        </p:grpSpPr>
        <p:sp>
          <p:nvSpPr>
            <p:cNvPr id="14" name="TextBox 14"/>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5" name="TextBox 15"/>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grpSp>
        <p:nvGrpSpPr>
          <p:cNvPr id="16" name="Group 16"/>
          <p:cNvGrpSpPr/>
          <p:nvPr/>
        </p:nvGrpSpPr>
        <p:grpSpPr>
          <a:xfrm>
            <a:off x="3566028" y="7204534"/>
            <a:ext cx="5158872" cy="1272934"/>
            <a:chOff x="0" y="-9525"/>
            <a:chExt cx="6878496" cy="1697245"/>
          </a:xfrm>
        </p:grpSpPr>
        <p:sp>
          <p:nvSpPr>
            <p:cNvPr id="17" name="TextBox 17"/>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8" name="TextBox 18"/>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19" name="AutoShape 19"/>
          <p:cNvSpPr/>
          <p:nvPr/>
        </p:nvSpPr>
        <p:spPr>
          <a:xfrm rot="-5400000">
            <a:off x="11849806" y="475466"/>
            <a:ext cx="35651" cy="1142120"/>
          </a:xfrm>
          <a:prstGeom prst="rect">
            <a:avLst/>
          </a:prstGeom>
          <a:solidFill>
            <a:srgbClr val="FFFFFF"/>
          </a:solidFill>
        </p:spPr>
      </p:sp>
      <p:sp>
        <p:nvSpPr>
          <p:cNvPr id="20" name="TextBox 19">
            <a:extLst>
              <a:ext uri="{FF2B5EF4-FFF2-40B4-BE49-F238E27FC236}">
                <a16:creationId xmlns:a16="http://schemas.microsoft.com/office/drawing/2014/main" id="{9695C707-EA58-E047-9F6C-C672A8BBF4E7}"/>
              </a:ext>
            </a:extLst>
          </p:cNvPr>
          <p:cNvSpPr txBox="1"/>
          <p:nvPr/>
        </p:nvSpPr>
        <p:spPr>
          <a:xfrm>
            <a:off x="3566028" y="723900"/>
            <a:ext cx="12163943" cy="830997"/>
          </a:xfrm>
          <a:prstGeom prst="rect">
            <a:avLst/>
          </a:prstGeom>
          <a:noFill/>
        </p:spPr>
        <p:txBody>
          <a:bodyPr wrap="square" rtlCol="0">
            <a:spAutoFit/>
          </a:bodyPr>
          <a:lstStyle/>
          <a:p>
            <a:r>
              <a:rPr lang="en-US" sz="4800" dirty="0">
                <a:solidFill>
                  <a:schemeClr val="bg1"/>
                </a:solidFill>
                <a:latin typeface="Arial" panose="020B0604020202020204" pitchFamily="34" charset="0"/>
                <a:cs typeface="Arial" panose="020B0604020202020204" pitchFamily="34" charset="0"/>
              </a:rPr>
              <a:t>RESULT</a:t>
            </a:r>
            <a:r>
              <a:rPr lang="en-US" sz="4800" dirty="0">
                <a:solidFill>
                  <a:schemeClr val="bg1"/>
                </a:solidFill>
              </a:rPr>
              <a:t>:</a:t>
            </a:r>
            <a:endParaRPr lang="en-IN" sz="4800" dirty="0">
              <a:solidFill>
                <a:schemeClr val="bg1"/>
              </a:solidFill>
            </a:endParaRPr>
          </a:p>
        </p:txBody>
      </p:sp>
      <p:sp>
        <p:nvSpPr>
          <p:cNvPr id="21" name="TextBox 20">
            <a:extLst>
              <a:ext uri="{FF2B5EF4-FFF2-40B4-BE49-F238E27FC236}">
                <a16:creationId xmlns:a16="http://schemas.microsoft.com/office/drawing/2014/main" id="{F97F77AD-4283-0667-1557-3CFFDE8BD6F9}"/>
              </a:ext>
            </a:extLst>
          </p:cNvPr>
          <p:cNvSpPr txBox="1"/>
          <p:nvPr/>
        </p:nvSpPr>
        <p:spPr>
          <a:xfrm>
            <a:off x="4495800" y="1632883"/>
            <a:ext cx="12763500" cy="7530267"/>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400"/>
              <a:buChar char="•"/>
            </a:pPr>
            <a:r>
              <a:rPr lang="en-US" sz="2400" b="1" dirty="0"/>
              <a:t>Detection Accuracy:</a:t>
            </a:r>
            <a:r>
              <a:rPr lang="en-US" sz="2400" dirty="0">
                <a:solidFill>
                  <a:srgbClr val="ECECEC"/>
                </a:solidFill>
              </a:rPr>
              <a:t> Measure the accuracy of the detection algorithms in identifying keylogging activities. This can be quantified by metrics such as true positive rate, false positive rate, precision, and recall.</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Prevention Efficacy:</a:t>
            </a:r>
            <a:r>
              <a:rPr lang="en-US" sz="2400" dirty="0">
                <a:solidFill>
                  <a:srgbClr val="ECECEC"/>
                </a:solidFill>
              </a:rPr>
              <a:t> Assess the effectiveness of the prevention and mitigation measures in stopping keylogging attacks before they escalate. This can be evaluated by tracking the number of successful prevention instances compared to attempted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System Performance:</a:t>
            </a:r>
            <a:r>
              <a:rPr lang="en-US" sz="2400" dirty="0">
                <a:solidFill>
                  <a:srgbClr val="ECECEC"/>
                </a:solidFill>
              </a:rPr>
              <a:t> Measure the impact of the solution on system performance, including CPU usage, memory consumption, and latency. Lower resource usage and minimal impact on system responsiveness are desirable outcomes.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Encryption Strength:</a:t>
            </a:r>
            <a:r>
              <a:rPr lang="en-US" sz="2400" dirty="0">
                <a:solidFill>
                  <a:srgbClr val="ECECEC"/>
                </a:solidFill>
              </a:rPr>
              <a:t> Evaluate the strength of the encryption techniques used to protect logged data. This can be assessed by conducting cryptographic analyses and assessing the resistance against known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User Satisfaction:</a:t>
            </a:r>
            <a:r>
              <a:rPr lang="en-US" sz="2400" dirty="0">
                <a:solidFill>
                  <a:srgbClr val="ECECEC"/>
                </a:solidFill>
              </a:rPr>
              <a:t> Gather feedback from end users regarding their satisfaction with the solution's usability, functionality, and effectiveness. Use surveys, interviews, or usability tests to quantify user satisfaction metrics.</a:t>
            </a:r>
            <a:endParaRPr lang="en-US" sz="2400"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0" y="6073422"/>
            <a:ext cx="18288000" cy="4213577"/>
          </a:xfrm>
          <a:prstGeom prst="rect">
            <a:avLst/>
          </a:prstGeom>
          <a:solidFill>
            <a:srgbClr val="FFFFFF"/>
          </a:solidFill>
        </p:spPr>
      </p:sp>
      <p:sp>
        <p:nvSpPr>
          <p:cNvPr id="7" name="TextBox 7"/>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09</a:t>
            </a:r>
          </a:p>
        </p:txBody>
      </p:sp>
      <p:grpSp>
        <p:nvGrpSpPr>
          <p:cNvPr id="9" name="Group 9"/>
          <p:cNvGrpSpPr/>
          <p:nvPr/>
        </p:nvGrpSpPr>
        <p:grpSpPr>
          <a:xfrm>
            <a:off x="3020601" y="3706472"/>
            <a:ext cx="12246798" cy="1454801"/>
            <a:chOff x="0" y="-66675"/>
            <a:chExt cx="16329064" cy="1939734"/>
          </a:xfrm>
        </p:grpSpPr>
        <p:sp>
          <p:nvSpPr>
            <p:cNvPr id="10" name="TextBox 10"/>
            <p:cNvSpPr txBox="1"/>
            <p:nvPr/>
          </p:nvSpPr>
          <p:spPr>
            <a:xfrm>
              <a:off x="0" y="1180647"/>
              <a:ext cx="16329064"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sp>
          <p:nvSpPr>
            <p:cNvPr id="11" name="TextBox 11"/>
            <p:cNvSpPr txBox="1"/>
            <p:nvPr/>
          </p:nvSpPr>
          <p:spPr>
            <a:xfrm>
              <a:off x="0" y="-66675"/>
              <a:ext cx="16329064" cy="789874"/>
            </a:xfrm>
            <a:prstGeom prst="rect">
              <a:avLst/>
            </a:prstGeom>
          </p:spPr>
          <p:txBody>
            <a:bodyPr lIns="0" tIns="0" rIns="0" bIns="0" rtlCol="0" anchor="t">
              <a:spAutoFit/>
            </a:bodyPr>
            <a:lstStyle/>
            <a:p>
              <a:pPr algn="ctr">
                <a:lnSpc>
                  <a:spcPts val="4760"/>
                </a:lnSpc>
                <a:spcBef>
                  <a:spcPct val="0"/>
                </a:spcBef>
              </a:pPr>
              <a:endParaRPr lang="en-US" sz="3400" dirty="0">
                <a:solidFill>
                  <a:srgbClr val="171717"/>
                </a:solidFill>
                <a:latin typeface="HK Grotesk Bold"/>
              </a:endParaRPr>
            </a:p>
          </p:txBody>
        </p:sp>
      </p:grpSp>
      <p:sp>
        <p:nvSpPr>
          <p:cNvPr id="12" name="TextBox 11">
            <a:extLst>
              <a:ext uri="{FF2B5EF4-FFF2-40B4-BE49-F238E27FC236}">
                <a16:creationId xmlns:a16="http://schemas.microsoft.com/office/drawing/2014/main" id="{EF350BB8-5A8E-AB4F-F7DB-B6F498E35FED}"/>
              </a:ext>
            </a:extLst>
          </p:cNvPr>
          <p:cNvSpPr txBox="1"/>
          <p:nvPr/>
        </p:nvSpPr>
        <p:spPr>
          <a:xfrm>
            <a:off x="1219200" y="1238633"/>
            <a:ext cx="8686800" cy="769441"/>
          </a:xfrm>
          <a:prstGeom prst="rect">
            <a:avLst/>
          </a:prstGeom>
          <a:noFill/>
        </p:spPr>
        <p:txBody>
          <a:bodyPr wrap="square" rtlCol="0">
            <a:spAutoFit/>
          </a:bodyPr>
          <a:lstStyle/>
          <a:p>
            <a:r>
              <a:rPr lang="en-US" sz="4400" dirty="0">
                <a:solidFill>
                  <a:schemeClr val="bg1"/>
                </a:solidFill>
              </a:rPr>
              <a:t>CONCLUSION:</a:t>
            </a:r>
            <a:endParaRPr lang="en-IN" sz="4400" dirty="0">
              <a:solidFill>
                <a:schemeClr val="bg1"/>
              </a:solidFill>
            </a:endParaRPr>
          </a:p>
        </p:txBody>
      </p:sp>
      <p:sp>
        <p:nvSpPr>
          <p:cNvPr id="13" name="TextBox 12">
            <a:extLst>
              <a:ext uri="{FF2B5EF4-FFF2-40B4-BE49-F238E27FC236}">
                <a16:creationId xmlns:a16="http://schemas.microsoft.com/office/drawing/2014/main" id="{A263704D-E19F-DB21-CD3F-31423E6F4FE8}"/>
              </a:ext>
            </a:extLst>
          </p:cNvPr>
          <p:cNvSpPr txBox="1"/>
          <p:nvPr/>
        </p:nvSpPr>
        <p:spPr>
          <a:xfrm>
            <a:off x="1981200" y="2552700"/>
            <a:ext cx="14859000" cy="3323987"/>
          </a:xfrm>
          <a:prstGeom prst="rect">
            <a:avLst/>
          </a:prstGeom>
          <a:noFill/>
        </p:spPr>
        <p:txBody>
          <a:bodyPr wrap="square" rtlCol="0">
            <a:spAutoFit/>
          </a:bodyPr>
          <a:lstStyle/>
          <a:p>
            <a:r>
              <a:rPr lang="en-US" sz="3200" dirty="0">
                <a:solidFill>
                  <a:srgbClr val="ECECEC"/>
                </a:solidFill>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sz="3200"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990600" y="647700"/>
            <a:ext cx="15601969" cy="8991600"/>
          </a:xfrm>
          <a:prstGeom prst="rect">
            <a:avLst/>
          </a:prstGeom>
          <a:solidFill>
            <a:srgbClr val="FFFFFF">
              <a:alpha val="4706"/>
            </a:srgbClr>
          </a:solidFill>
        </p:spPr>
        <p:txBody>
          <a:bodyPr/>
          <a:lstStyle/>
          <a:p>
            <a:endParaRPr lang="en-US" dirty="0">
              <a:solidFill>
                <a:srgbClr val="FFFFFF"/>
              </a:solidFill>
              <a:latin typeface="HK Grotesk Bold"/>
            </a:endParaRPr>
          </a:p>
          <a:p>
            <a:endParaRPr lang="en-IN" dirty="0"/>
          </a:p>
        </p:txBody>
      </p:sp>
      <p:sp>
        <p:nvSpPr>
          <p:cNvPr id="6" name="AutoShape 6"/>
          <p:cNvSpPr/>
          <p:nvPr/>
        </p:nvSpPr>
        <p:spPr>
          <a:xfrm rot="-5400000">
            <a:off x="503481" y="4172259"/>
            <a:ext cx="35651" cy="1978134"/>
          </a:xfrm>
          <a:prstGeom prst="rect">
            <a:avLst/>
          </a:prstGeom>
          <a:solidFill>
            <a:srgbClr val="FFFFFF"/>
          </a:solidFill>
        </p:spPr>
      </p:sp>
      <p:sp>
        <p:nvSpPr>
          <p:cNvPr id="7" name="AutoShape 7"/>
          <p:cNvSpPr/>
          <p:nvPr/>
        </p:nvSpPr>
        <p:spPr>
          <a:xfrm rot="-5400000">
            <a:off x="17748868" y="4136608"/>
            <a:ext cx="35651" cy="1978134"/>
          </a:xfrm>
          <a:prstGeom prst="rect">
            <a:avLst/>
          </a:prstGeom>
          <a:solidFill>
            <a:srgbClr val="FFFFFF"/>
          </a:solidFill>
        </p:spPr>
      </p:sp>
      <p:sp>
        <p:nvSpPr>
          <p:cNvPr id="8" name="TextBox 7">
            <a:extLst>
              <a:ext uri="{FF2B5EF4-FFF2-40B4-BE49-F238E27FC236}">
                <a16:creationId xmlns:a16="http://schemas.microsoft.com/office/drawing/2014/main" id="{744E9BEC-0BA1-EE65-B550-E6C2A00BA9BF}"/>
              </a:ext>
            </a:extLst>
          </p:cNvPr>
          <p:cNvSpPr txBox="1"/>
          <p:nvPr/>
        </p:nvSpPr>
        <p:spPr>
          <a:xfrm>
            <a:off x="3821799" y="2276701"/>
            <a:ext cx="11951601" cy="6862391"/>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2400"/>
              <a:buChar char="•"/>
            </a:pPr>
            <a:r>
              <a:rPr lang="en-US" sz="3600" dirty="0">
                <a:solidFill>
                  <a:schemeClr val="bg1"/>
                </a:solidFill>
              </a:rPr>
              <a:t>Problem Statement</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Project Overview</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End Users</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Solution and Its Value Proposition</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Unique Features of Our Solution</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Modelling</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Results</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Conclusion</a:t>
            </a:r>
          </a:p>
          <a:p>
            <a:endParaRPr lang="en-IN" sz="3600" dirty="0">
              <a:solidFill>
                <a:schemeClr val="bg1"/>
              </a:solidFill>
            </a:endParaRPr>
          </a:p>
        </p:txBody>
      </p:sp>
      <p:sp>
        <p:nvSpPr>
          <p:cNvPr id="9" name="TextBox 8">
            <a:extLst>
              <a:ext uri="{FF2B5EF4-FFF2-40B4-BE49-F238E27FC236}">
                <a16:creationId xmlns:a16="http://schemas.microsoft.com/office/drawing/2014/main" id="{4241928E-7864-3AD6-8C57-9126771F178D}"/>
              </a:ext>
            </a:extLst>
          </p:cNvPr>
          <p:cNvSpPr txBox="1"/>
          <p:nvPr/>
        </p:nvSpPr>
        <p:spPr>
          <a:xfrm>
            <a:off x="1510374" y="1333499"/>
            <a:ext cx="4204626" cy="769441"/>
          </a:xfrm>
          <a:prstGeom prst="rect">
            <a:avLst/>
          </a:prstGeom>
          <a:noFill/>
        </p:spPr>
        <p:txBody>
          <a:bodyPr wrap="square" rtlCol="0">
            <a:spAutoFit/>
          </a:bodyPr>
          <a:lstStyle/>
          <a:p>
            <a:r>
              <a:rPr lang="en-IN" sz="4400" dirty="0">
                <a:solidFill>
                  <a:schemeClr val="bg1"/>
                </a:solidFill>
              </a:rPr>
              <a:t>AGENDA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609600" y="454752"/>
            <a:ext cx="16916400" cy="9413148"/>
          </a:xfrm>
          <a:prstGeom prst="rect">
            <a:avLst/>
          </a:prstGeom>
          <a:solidFill>
            <a:srgbClr val="FFFFFF">
              <a:alpha val="4706"/>
            </a:srgbClr>
          </a:solidFill>
        </p:spPr>
      </p:sp>
      <p:grpSp>
        <p:nvGrpSpPr>
          <p:cNvPr id="3" name="Group 3"/>
          <p:cNvGrpSpPr/>
          <p:nvPr/>
        </p:nvGrpSpPr>
        <p:grpSpPr>
          <a:xfrm>
            <a:off x="3002785" y="3944196"/>
            <a:ext cx="12211128" cy="2010095"/>
            <a:chOff x="0" y="161925"/>
            <a:chExt cx="16281504" cy="2680126"/>
          </a:xfrm>
        </p:grpSpPr>
        <p:sp>
          <p:nvSpPr>
            <p:cNvPr id="4" name="TextBox 4"/>
            <p:cNvSpPr txBox="1"/>
            <p:nvPr/>
          </p:nvSpPr>
          <p:spPr>
            <a:xfrm>
              <a:off x="0" y="161925"/>
              <a:ext cx="16281504"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5" name="TextBox 5"/>
            <p:cNvSpPr txBox="1"/>
            <p:nvPr/>
          </p:nvSpPr>
          <p:spPr>
            <a:xfrm>
              <a:off x="1512659" y="2149639"/>
              <a:ext cx="1325618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7" name="TextBox 7"/>
          <p:cNvSpPr txBox="1"/>
          <p:nvPr/>
        </p:nvSpPr>
        <p:spPr>
          <a:xfrm>
            <a:off x="15213913" y="627390"/>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03</a:t>
            </a:r>
          </a:p>
        </p:txBody>
      </p:sp>
      <p:sp>
        <p:nvSpPr>
          <p:cNvPr id="8" name="AutoShape 8"/>
          <p:cNvSpPr/>
          <p:nvPr/>
        </p:nvSpPr>
        <p:spPr>
          <a:xfrm rot="-5400000">
            <a:off x="503481" y="4172259"/>
            <a:ext cx="35651" cy="1978134"/>
          </a:xfrm>
          <a:prstGeom prst="rect">
            <a:avLst/>
          </a:prstGeom>
          <a:solidFill>
            <a:srgbClr val="FFFFFF"/>
          </a:solidFill>
        </p:spPr>
      </p:sp>
      <p:sp>
        <p:nvSpPr>
          <p:cNvPr id="9" name="AutoShape 9"/>
          <p:cNvSpPr/>
          <p:nvPr/>
        </p:nvSpPr>
        <p:spPr>
          <a:xfrm rot="-5400000">
            <a:off x="17748868" y="4136608"/>
            <a:ext cx="35651" cy="1978134"/>
          </a:xfrm>
          <a:prstGeom prst="rect">
            <a:avLst/>
          </a:prstGeom>
          <a:solidFill>
            <a:srgbClr val="FFFFFF"/>
          </a:solidFill>
        </p:spPr>
      </p:sp>
      <p:sp>
        <p:nvSpPr>
          <p:cNvPr id="11" name="TextBox 10">
            <a:extLst>
              <a:ext uri="{FF2B5EF4-FFF2-40B4-BE49-F238E27FC236}">
                <a16:creationId xmlns:a16="http://schemas.microsoft.com/office/drawing/2014/main" id="{0292FB77-97AD-20F3-5B2B-E55846257439}"/>
              </a:ext>
            </a:extLst>
          </p:cNvPr>
          <p:cNvSpPr txBox="1"/>
          <p:nvPr/>
        </p:nvSpPr>
        <p:spPr>
          <a:xfrm>
            <a:off x="990600" y="767735"/>
            <a:ext cx="7391400" cy="707886"/>
          </a:xfrm>
          <a:prstGeom prst="rect">
            <a:avLst/>
          </a:prstGeom>
          <a:noFill/>
        </p:spPr>
        <p:txBody>
          <a:bodyPr wrap="square" rtlCol="0">
            <a:spAutoFit/>
          </a:bodyPr>
          <a:lstStyle/>
          <a:p>
            <a:r>
              <a:rPr lang="en-IN" sz="4000" dirty="0">
                <a:solidFill>
                  <a:schemeClr val="bg1"/>
                </a:solidFill>
                <a:latin typeface="Arial" panose="020B0604020202020204" pitchFamily="34" charset="0"/>
                <a:cs typeface="Arial" panose="020B0604020202020204" pitchFamily="34" charset="0"/>
              </a:rPr>
              <a:t>PROBLEM STATEMENT :</a:t>
            </a:r>
          </a:p>
        </p:txBody>
      </p:sp>
      <p:sp>
        <p:nvSpPr>
          <p:cNvPr id="12" name="TextBox 11">
            <a:extLst>
              <a:ext uri="{FF2B5EF4-FFF2-40B4-BE49-F238E27FC236}">
                <a16:creationId xmlns:a16="http://schemas.microsoft.com/office/drawing/2014/main" id="{E76BD212-CEF6-A6EF-0FAF-3031B9DD521A}"/>
              </a:ext>
            </a:extLst>
          </p:cNvPr>
          <p:cNvSpPr txBox="1"/>
          <p:nvPr/>
        </p:nvSpPr>
        <p:spPr>
          <a:xfrm>
            <a:off x="990600" y="1788605"/>
            <a:ext cx="16002000" cy="8198526"/>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600"/>
              <a:buChar char="•"/>
            </a:pPr>
            <a:r>
              <a:rPr lang="en-US" sz="2800" dirty="0">
                <a:solidFill>
                  <a:schemeClr val="bg1"/>
                </a:solidFill>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6329"/>
            <a:ext cx="18288000" cy="10287000"/>
          </a:xfrm>
          <a:prstGeom prst="rect">
            <a:avLst/>
          </a:prstGeom>
          <a:solidFill>
            <a:srgbClr val="62406B"/>
          </a:solidFill>
        </p:spPr>
        <p:txBody>
          <a:bodyPr/>
          <a:lstStyle/>
          <a:p>
            <a:endParaRPr lang="en-IN" dirty="0"/>
          </a:p>
        </p:txBody>
      </p:sp>
      <p:sp>
        <p:nvSpPr>
          <p:cNvPr id="3" name="AutoShape 3"/>
          <p:cNvSpPr/>
          <p:nvPr/>
        </p:nvSpPr>
        <p:spPr>
          <a:xfrm>
            <a:off x="1028700" y="8116180"/>
            <a:ext cx="35651" cy="1142120"/>
          </a:xfrm>
          <a:prstGeom prst="rect">
            <a:avLst/>
          </a:prstGeom>
          <a:solidFill>
            <a:srgbClr val="FFFFFF"/>
          </a:solidFill>
        </p:spPr>
      </p:sp>
      <p:grpSp>
        <p:nvGrpSpPr>
          <p:cNvPr id="5" name="Group 5"/>
          <p:cNvGrpSpPr/>
          <p:nvPr/>
        </p:nvGrpSpPr>
        <p:grpSpPr>
          <a:xfrm>
            <a:off x="1494097" y="2662565"/>
            <a:ext cx="6155805" cy="2990166"/>
            <a:chOff x="0" y="161925"/>
            <a:chExt cx="8207740" cy="3986888"/>
          </a:xfrm>
        </p:grpSpPr>
        <p:sp>
          <p:nvSpPr>
            <p:cNvPr id="6" name="TextBox 6"/>
            <p:cNvSpPr txBox="1"/>
            <p:nvPr/>
          </p:nvSpPr>
          <p:spPr>
            <a:xfrm>
              <a:off x="0" y="161925"/>
              <a:ext cx="8207740" cy="1210503"/>
            </a:xfrm>
            <a:prstGeom prst="rect">
              <a:avLst/>
            </a:prstGeom>
          </p:spPr>
          <p:txBody>
            <a:bodyPr lIns="0" tIns="0" rIns="0" bIns="0" rtlCol="0" anchor="t">
              <a:spAutoFit/>
            </a:bodyPr>
            <a:lstStyle/>
            <a:p>
              <a:pPr algn="ctr">
                <a:lnSpc>
                  <a:spcPts val="7839"/>
                </a:lnSpc>
              </a:pPr>
              <a:endParaRPr lang="en-US" sz="5400" dirty="0">
                <a:solidFill>
                  <a:srgbClr val="FFFFFF"/>
                </a:solidFill>
                <a:latin typeface="Arial" panose="020B0604020202020204" pitchFamily="34" charset="0"/>
                <a:cs typeface="Arial" panose="020B0604020202020204" pitchFamily="34" charset="0"/>
              </a:endParaRPr>
            </a:p>
          </p:txBody>
        </p:sp>
        <p:sp>
          <p:nvSpPr>
            <p:cNvPr id="7" name="TextBox 7"/>
            <p:cNvSpPr txBox="1"/>
            <p:nvPr/>
          </p:nvSpPr>
          <p:spPr>
            <a:xfrm>
              <a:off x="762553" y="3456401"/>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8" name="TextBox 8"/>
          <p:cNvSpPr txBox="1"/>
          <p:nvPr/>
        </p:nvSpPr>
        <p:spPr>
          <a:xfrm>
            <a:off x="1028700" y="981075"/>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04</a:t>
            </a:r>
          </a:p>
        </p:txBody>
      </p:sp>
      <p:sp>
        <p:nvSpPr>
          <p:cNvPr id="9" name="TextBox 8">
            <a:extLst>
              <a:ext uri="{FF2B5EF4-FFF2-40B4-BE49-F238E27FC236}">
                <a16:creationId xmlns:a16="http://schemas.microsoft.com/office/drawing/2014/main" id="{CC258014-BF02-F7CF-B2F6-57C34DA7FADB}"/>
              </a:ext>
            </a:extLst>
          </p:cNvPr>
          <p:cNvSpPr txBox="1"/>
          <p:nvPr/>
        </p:nvSpPr>
        <p:spPr>
          <a:xfrm>
            <a:off x="685800" y="1458758"/>
            <a:ext cx="6583103" cy="769441"/>
          </a:xfrm>
          <a:prstGeom prst="rect">
            <a:avLst/>
          </a:prstGeom>
          <a:noFill/>
        </p:spPr>
        <p:txBody>
          <a:bodyPr wrap="square" rtlCol="0">
            <a:spAutoFit/>
          </a:bodyPr>
          <a:lstStyle/>
          <a:p>
            <a:r>
              <a:rPr lang="en-IN" sz="4400" dirty="0">
                <a:solidFill>
                  <a:schemeClr val="bg1"/>
                </a:solidFill>
                <a:latin typeface="Arial" panose="020B0604020202020204" pitchFamily="34" charset="0"/>
                <a:cs typeface="Arial" panose="020B0604020202020204" pitchFamily="34" charset="0"/>
              </a:rPr>
              <a:t>PROJECT OVERVIEW :</a:t>
            </a:r>
          </a:p>
        </p:txBody>
      </p:sp>
      <p:sp>
        <p:nvSpPr>
          <p:cNvPr id="10" name="TextBox 9">
            <a:extLst>
              <a:ext uri="{FF2B5EF4-FFF2-40B4-BE49-F238E27FC236}">
                <a16:creationId xmlns:a16="http://schemas.microsoft.com/office/drawing/2014/main" id="{0D6C3B58-8E95-0F0A-3928-001D74D842A8}"/>
              </a:ext>
            </a:extLst>
          </p:cNvPr>
          <p:cNvSpPr txBox="1"/>
          <p:nvPr/>
        </p:nvSpPr>
        <p:spPr>
          <a:xfrm>
            <a:off x="1219200" y="2781300"/>
            <a:ext cx="16611600" cy="7807265"/>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800"/>
              <a:buChar char="•"/>
            </a:pPr>
            <a:r>
              <a:rPr lang="en-US" sz="3600" dirty="0">
                <a:solidFill>
                  <a:schemeClr val="bg1"/>
                </a:solidFill>
              </a:rPr>
              <a:t>Development of a robust Python-based keylogger capable of discreetly capturing keystrokes on target systems.</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Implementation of advanced security measures to detect and prevent keylogging activities in real-time.</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Integration of encryption techniques to protect logged data from unauthorized access and interception.</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Creation of an intuitive user interface for easy deployment and management of the solution.</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Ensuring cross-platform compatibility to accommodate diverse user environments and requirements</a:t>
            </a:r>
          </a:p>
          <a:p>
            <a:endParaRPr lang="en-IN" sz="36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a:solidFill>
            <a:srgbClr val="62406B"/>
          </a:solidFill>
        </p:spPr>
      </p:sp>
      <p:grpSp>
        <p:nvGrpSpPr>
          <p:cNvPr id="4" name="Group 4"/>
          <p:cNvGrpSpPr/>
          <p:nvPr/>
        </p:nvGrpSpPr>
        <p:grpSpPr>
          <a:xfrm>
            <a:off x="10638097" y="3152600"/>
            <a:ext cx="6155805" cy="2010095"/>
            <a:chOff x="0" y="161925"/>
            <a:chExt cx="8207740" cy="2680126"/>
          </a:xfrm>
        </p:grpSpPr>
        <p:sp>
          <p:nvSpPr>
            <p:cNvPr id="5" name="TextBox 5"/>
            <p:cNvSpPr txBox="1"/>
            <p:nvPr/>
          </p:nvSpPr>
          <p:spPr>
            <a:xfrm>
              <a:off x="0" y="161925"/>
              <a:ext cx="8207740"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6" name="TextBox 6"/>
            <p:cNvSpPr txBox="1"/>
            <p:nvPr/>
          </p:nvSpPr>
          <p:spPr>
            <a:xfrm>
              <a:off x="762553" y="2149639"/>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7" name="TextBox 7"/>
          <p:cNvSpPr txBox="1"/>
          <p:nvPr/>
        </p:nvSpPr>
        <p:spPr>
          <a:xfrm>
            <a:off x="15694320"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05</a:t>
            </a:r>
          </a:p>
        </p:txBody>
      </p:sp>
      <p:sp>
        <p:nvSpPr>
          <p:cNvPr id="8" name="AutoShape 8"/>
          <p:cNvSpPr/>
          <p:nvPr/>
        </p:nvSpPr>
        <p:spPr>
          <a:xfrm>
            <a:off x="17223649" y="8068826"/>
            <a:ext cx="35651" cy="1142120"/>
          </a:xfrm>
          <a:prstGeom prst="rect">
            <a:avLst/>
          </a:prstGeom>
          <a:solidFill>
            <a:srgbClr val="FFFFFF"/>
          </a:solidFill>
        </p:spPr>
      </p:sp>
      <p:sp>
        <p:nvSpPr>
          <p:cNvPr id="10" name="TextBox 9">
            <a:extLst>
              <a:ext uri="{FF2B5EF4-FFF2-40B4-BE49-F238E27FC236}">
                <a16:creationId xmlns:a16="http://schemas.microsoft.com/office/drawing/2014/main" id="{E57F326F-765F-1DC8-5846-0CCEE6FADC22}"/>
              </a:ext>
            </a:extLst>
          </p:cNvPr>
          <p:cNvSpPr txBox="1"/>
          <p:nvPr/>
        </p:nvSpPr>
        <p:spPr>
          <a:xfrm>
            <a:off x="419100" y="245338"/>
            <a:ext cx="15237120" cy="923330"/>
          </a:xfrm>
          <a:prstGeom prst="rect">
            <a:avLst/>
          </a:prstGeom>
          <a:noFill/>
        </p:spPr>
        <p:txBody>
          <a:bodyPr wrap="square" rtlCol="0">
            <a:spAutoFit/>
          </a:bodyPr>
          <a:lstStyle/>
          <a:p>
            <a:r>
              <a:rPr lang="en-US" sz="5400" dirty="0">
                <a:solidFill>
                  <a:schemeClr val="bg1"/>
                </a:solidFill>
              </a:rPr>
              <a:t>WHO ARE THE END USERS IN THIS PROJECT?</a:t>
            </a:r>
            <a:endParaRPr lang="en-IN" sz="5400"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6CB7D29-538F-FDB2-24FE-69D0DE836E0D}"/>
              </a:ext>
            </a:extLst>
          </p:cNvPr>
          <p:cNvSpPr txBox="1"/>
          <p:nvPr/>
        </p:nvSpPr>
        <p:spPr>
          <a:xfrm>
            <a:off x="609600" y="1487841"/>
            <a:ext cx="17068800" cy="8766502"/>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b="1" dirty="0"/>
              <a:t>Individual Users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Everyday computer users who want to protect their personal information, such as passwords, credit card details, and private messages, from unauthorized access.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Professionals who handle sensitive data on their computers, including journalists, lawyers, and healthcare professionals.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Businesses and Enterprises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Small and medium-sized businesses (SMBs) seeking to safeguard their sensitive business information, financial records, and customer data from cyber threats.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Large enterprises and corporations aiming to enhance their cybersecurity measures to protect valuable intellectual property and confidential business data.</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Government Agencies and Institutions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Government organizations at local, state, and federal levels tasked with protecting classified information, national security data, and citizen privacy.</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Educational institutions, such as universities and research facilities, safeguarding academic research, student records, and institutional data.</a:t>
            </a:r>
            <a:endParaRPr lang="en-US" sz="28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A1989-9BBF-60D9-483B-08A6EEEF92B9}"/>
              </a:ext>
            </a:extLst>
          </p:cNvPr>
          <p:cNvSpPr txBox="1"/>
          <p:nvPr/>
        </p:nvSpPr>
        <p:spPr>
          <a:xfrm>
            <a:off x="838200" y="2095500"/>
            <a:ext cx="15087600" cy="5343514"/>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ct val="100000"/>
              <a:buChar char="•"/>
            </a:pPr>
            <a:r>
              <a:rPr lang="en-US" sz="2800" b="1" dirty="0"/>
              <a:t>Cybersecurity Professionals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Security analysts, consultants, and professionals responsible for assessing and mitigating cyber threats within organizations.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Ethical hackers and penetration testers seeking to evaluate and strengthen the security posture of systems and networks.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Software Developers and IT Professionals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Developers and IT professionals involved in creating and managing software applications and systems, including those responsible for ensuring the security of software products and infrastructure.</a:t>
            </a:r>
            <a:endParaRPr lang="en-US" sz="2800" dirty="0"/>
          </a:p>
          <a:p>
            <a:endParaRPr lang="en-IN" dirty="0"/>
          </a:p>
        </p:txBody>
      </p:sp>
    </p:spTree>
    <p:extLst>
      <p:ext uri="{BB962C8B-B14F-4D97-AF65-F5344CB8AC3E}">
        <p14:creationId xmlns:p14="http://schemas.microsoft.com/office/powerpoint/2010/main" val="246935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3" name="Group 3"/>
          <p:cNvGrpSpPr/>
          <p:nvPr/>
        </p:nvGrpSpPr>
        <p:grpSpPr>
          <a:xfrm>
            <a:off x="1028700" y="4154401"/>
            <a:ext cx="4745190" cy="2939572"/>
            <a:chOff x="0" y="-9525"/>
            <a:chExt cx="6326920" cy="3919430"/>
          </a:xfrm>
        </p:grpSpPr>
        <p:sp>
          <p:nvSpPr>
            <p:cNvPr id="4" name="TextBox 4"/>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5" name="TextBox 5"/>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grpSp>
        <p:nvGrpSpPr>
          <p:cNvPr id="11" name="Group 11"/>
          <p:cNvGrpSpPr/>
          <p:nvPr/>
        </p:nvGrpSpPr>
        <p:grpSpPr>
          <a:xfrm>
            <a:off x="12514110" y="4154401"/>
            <a:ext cx="4745190" cy="2939572"/>
            <a:chOff x="0" y="-9525"/>
            <a:chExt cx="6326920" cy="3919430"/>
          </a:xfrm>
        </p:grpSpPr>
        <p:sp>
          <p:nvSpPr>
            <p:cNvPr id="12" name="TextBox 12"/>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13" name="TextBox 13"/>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16" name="TextBox 15">
            <a:extLst>
              <a:ext uri="{FF2B5EF4-FFF2-40B4-BE49-F238E27FC236}">
                <a16:creationId xmlns:a16="http://schemas.microsoft.com/office/drawing/2014/main" id="{573D6DD9-4847-D9A2-EFDA-CE5C39CAA404}"/>
              </a:ext>
            </a:extLst>
          </p:cNvPr>
          <p:cNvSpPr txBox="1"/>
          <p:nvPr/>
        </p:nvSpPr>
        <p:spPr>
          <a:xfrm>
            <a:off x="152400" y="339179"/>
            <a:ext cx="15240000" cy="769441"/>
          </a:xfrm>
          <a:prstGeom prst="rect">
            <a:avLst/>
          </a:prstGeom>
          <a:noFill/>
        </p:spPr>
        <p:txBody>
          <a:bodyPr wrap="square" rtlCol="0">
            <a:spAutoFit/>
          </a:bodyPr>
          <a:lstStyle/>
          <a:p>
            <a:r>
              <a:rPr lang="en-US" sz="4400" dirty="0">
                <a:solidFill>
                  <a:schemeClr val="bg1"/>
                </a:solidFill>
                <a:latin typeface="Arial" panose="020B0604020202020204" pitchFamily="34" charset="0"/>
                <a:cs typeface="Arial" panose="020B0604020202020204" pitchFamily="34" charset="0"/>
              </a:rPr>
              <a:t>SOLUTION AND ITS VALUE PROPOSITION</a:t>
            </a:r>
            <a:endParaRPr lang="en-IN" sz="4400" dirty="0">
              <a:solidFill>
                <a:schemeClr val="bg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C46972D3-7318-3C67-26F8-B09411F678CE}"/>
              </a:ext>
            </a:extLst>
          </p:cNvPr>
          <p:cNvSpPr txBox="1"/>
          <p:nvPr/>
        </p:nvSpPr>
        <p:spPr>
          <a:xfrm>
            <a:off x="685800" y="1638300"/>
            <a:ext cx="17068800" cy="8894743"/>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dirty="0">
                <a:solidFill>
                  <a:schemeClr val="bg1"/>
                </a:solidFill>
              </a:rPr>
              <a:t>Our solution offers a comprehensive approach to address the pressing concerns related to keylogging threats, providing robust security measures and advanced capabilities to safeguard sensitive information.</a:t>
            </a:r>
          </a:p>
          <a:p>
            <a:pPr marL="0" lvl="0" indent="0" algn="l" rtl="0">
              <a:lnSpc>
                <a:spcPct val="120000"/>
              </a:lnSpc>
              <a:spcBef>
                <a:spcPts val="1000"/>
              </a:spcBef>
              <a:spcAft>
                <a:spcPts val="0"/>
              </a:spcAft>
              <a:buClr>
                <a:schemeClr val="lt1"/>
              </a:buClr>
              <a:buSzPct val="100000"/>
              <a:buNone/>
            </a:pPr>
            <a:r>
              <a:rPr lang="en-US" sz="2800" b="1" dirty="0"/>
              <a:t>Value Proposition:</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Enhanced Data Security</a:t>
            </a:r>
            <a:r>
              <a:rPr lang="en-US" sz="2800" dirty="0">
                <a:solidFill>
                  <a:srgbClr val="ECECEC"/>
                </a:solidFill>
              </a:rPr>
              <a:t>: Our solution offers robust security measures to protect sensitive information from keylogging threats, enhancing data security and safeguarding against unauthorized access and exploitation.</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Real-Time Threat Detection</a:t>
            </a:r>
            <a:r>
              <a:rPr lang="en-US" sz="2800" dirty="0">
                <a:solidFill>
                  <a:srgbClr val="ECECEC"/>
                </a:solidFill>
              </a:rPr>
              <a:t>: With real-time detection and prevention capabilities, our solution promptly identifies and mitigates keylogging activities, minimizing the risk of data breaches and cyber attacks.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User-Friendly Experience</a:t>
            </a:r>
            <a:r>
              <a:rPr lang="en-US" sz="2800" dirty="0">
                <a:solidFill>
                  <a:srgbClr val="ECECEC"/>
                </a:solidFill>
              </a:rPr>
              <a:t>: Our intuitive user interface and easy deployment ensure a seamless user experience, empowering users to manage and monitor the keylogger and security measures effortlessly.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Cross-Platform Compatibility</a:t>
            </a:r>
            <a:r>
              <a:rPr lang="en-US" sz="2800" dirty="0">
                <a:solidFill>
                  <a:srgbClr val="ECECEC"/>
                </a:solidFill>
              </a:rPr>
              <a:t>: Our solution's compatibility with multiple platforms ensures flexibility and accessibility, allowing users to deploy it across diverse environments and systems, maximizing its effectiveness and usability.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Privacy and Confidentiality</a:t>
            </a:r>
            <a:r>
              <a:rPr lang="en-US" sz="2800" dirty="0">
                <a:solidFill>
                  <a:srgbClr val="ECECEC"/>
                </a:solidFill>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sz="28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998020" y="1490098"/>
            <a:ext cx="14791989" cy="41152"/>
          </a:xfrm>
          <a:prstGeom prst="rect">
            <a:avLst/>
          </a:prstGeom>
          <a:solidFill>
            <a:srgbClr val="62406B"/>
          </a:solidFill>
        </p:spPr>
      </p:sp>
      <p:grpSp>
        <p:nvGrpSpPr>
          <p:cNvPr id="3" name="Group 3"/>
          <p:cNvGrpSpPr>
            <a:grpSpLocks noChangeAspect="1"/>
          </p:cNvGrpSpPr>
          <p:nvPr/>
        </p:nvGrpSpPr>
        <p:grpSpPr>
          <a:xfrm>
            <a:off x="4998868" y="1295808"/>
            <a:ext cx="351397" cy="351397"/>
            <a:chOff x="6705600" y="1371600"/>
            <a:chExt cx="10972800" cy="10972800"/>
          </a:xfrm>
        </p:grpSpPr>
        <p:sp>
          <p:nvSpPr>
            <p:cNvPr id="4" name="Freeform 4"/>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5" name="Group 5"/>
          <p:cNvGrpSpPr>
            <a:grpSpLocks noChangeAspect="1"/>
          </p:cNvGrpSpPr>
          <p:nvPr/>
        </p:nvGrpSpPr>
        <p:grpSpPr>
          <a:xfrm>
            <a:off x="10042336" y="1314399"/>
            <a:ext cx="351397" cy="351397"/>
            <a:chOff x="6705600" y="1371600"/>
            <a:chExt cx="10972800" cy="10972800"/>
          </a:xfrm>
        </p:grpSpPr>
        <p:sp>
          <p:nvSpPr>
            <p:cNvPr id="6" name="Freeform 6"/>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7" name="Group 7"/>
          <p:cNvGrpSpPr>
            <a:grpSpLocks noChangeAspect="1"/>
          </p:cNvGrpSpPr>
          <p:nvPr/>
        </p:nvGrpSpPr>
        <p:grpSpPr>
          <a:xfrm>
            <a:off x="16200724" y="1355551"/>
            <a:ext cx="351397" cy="351397"/>
            <a:chOff x="6705600" y="1371600"/>
            <a:chExt cx="10972800" cy="10972800"/>
          </a:xfrm>
        </p:grpSpPr>
        <p:sp>
          <p:nvSpPr>
            <p:cNvPr id="8" name="Freeform 8"/>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sp>
        <p:nvSpPr>
          <p:cNvPr id="9" name="Freeform 9"/>
          <p:cNvSpPr/>
          <p:nvPr/>
        </p:nvSpPr>
        <p:spPr>
          <a:xfrm>
            <a:off x="-234463" y="0"/>
            <a:ext cx="2265183" cy="10287000"/>
          </a:xfrm>
          <a:custGeom>
            <a:avLst/>
            <a:gdLst/>
            <a:ahLst/>
            <a:cxnLst/>
            <a:rect l="l" t="t" r="r" b="b"/>
            <a:pathLst>
              <a:path w="2265183" h="10287000">
                <a:moveTo>
                  <a:pt x="0" y="0"/>
                </a:moveTo>
                <a:lnTo>
                  <a:pt x="2265184" y="0"/>
                </a:lnTo>
                <a:lnTo>
                  <a:pt x="2265184" y="10287000"/>
                </a:lnTo>
                <a:lnTo>
                  <a:pt x="0" y="10287000"/>
                </a:lnTo>
                <a:lnTo>
                  <a:pt x="0" y="0"/>
                </a:lnTo>
                <a:close/>
              </a:path>
            </a:pathLst>
          </a:custGeom>
          <a:blipFill>
            <a:blip r:embed="rId2"/>
            <a:stretch>
              <a:fillRect l="-481816" r="-99386"/>
            </a:stretch>
          </a:blipFill>
        </p:spPr>
      </p:sp>
      <p:grpSp>
        <p:nvGrpSpPr>
          <p:cNvPr id="11" name="Group 11"/>
          <p:cNvGrpSpPr/>
          <p:nvPr/>
        </p:nvGrpSpPr>
        <p:grpSpPr>
          <a:xfrm>
            <a:off x="3104757" y="5805360"/>
            <a:ext cx="3799243" cy="1174790"/>
            <a:chOff x="0" y="-9525"/>
            <a:chExt cx="5065658" cy="1566386"/>
          </a:xfrm>
        </p:grpSpPr>
        <p:sp>
          <p:nvSpPr>
            <p:cNvPr id="12" name="TextBox 12"/>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3" name="TextBox 13"/>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r>
                <a:rPr lang="en-US" sz="3000" dirty="0">
                  <a:solidFill>
                    <a:srgbClr val="171717"/>
                  </a:solidFill>
                  <a:latin typeface="HK Grotesk Medium"/>
                </a:rPr>
                <a:t>.</a:t>
              </a:r>
            </a:p>
          </p:txBody>
        </p:sp>
      </p:grpSp>
      <p:grpSp>
        <p:nvGrpSpPr>
          <p:cNvPr id="14" name="Group 14"/>
          <p:cNvGrpSpPr/>
          <p:nvPr/>
        </p:nvGrpSpPr>
        <p:grpSpPr>
          <a:xfrm>
            <a:off x="8318414" y="5805360"/>
            <a:ext cx="3799243" cy="1174790"/>
            <a:chOff x="0" y="-9525"/>
            <a:chExt cx="5065658" cy="1566386"/>
          </a:xfrm>
        </p:grpSpPr>
        <p:sp>
          <p:nvSpPr>
            <p:cNvPr id="15" name="TextBox 15"/>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6" name="TextBox 16"/>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grpSp>
        <p:nvGrpSpPr>
          <p:cNvPr id="17" name="Group 17"/>
          <p:cNvGrpSpPr/>
          <p:nvPr/>
        </p:nvGrpSpPr>
        <p:grpSpPr>
          <a:xfrm>
            <a:off x="13742772" y="5805360"/>
            <a:ext cx="3799243" cy="1174790"/>
            <a:chOff x="0" y="-9525"/>
            <a:chExt cx="5065658" cy="1566386"/>
          </a:xfrm>
        </p:grpSpPr>
        <p:sp>
          <p:nvSpPr>
            <p:cNvPr id="18" name="TextBox 18"/>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9" name="TextBox 19"/>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sp>
        <p:nvSpPr>
          <p:cNvPr id="20" name="TextBox 19">
            <a:extLst>
              <a:ext uri="{FF2B5EF4-FFF2-40B4-BE49-F238E27FC236}">
                <a16:creationId xmlns:a16="http://schemas.microsoft.com/office/drawing/2014/main" id="{3C6132FF-516B-E5B0-844D-CA751504EE01}"/>
              </a:ext>
            </a:extLst>
          </p:cNvPr>
          <p:cNvSpPr txBox="1"/>
          <p:nvPr/>
        </p:nvSpPr>
        <p:spPr>
          <a:xfrm>
            <a:off x="2286000" y="495300"/>
            <a:ext cx="10744200" cy="830997"/>
          </a:xfrm>
          <a:prstGeom prst="rect">
            <a:avLst/>
          </a:prstGeom>
          <a:noFill/>
        </p:spPr>
        <p:txBody>
          <a:bodyPr wrap="square" rtlCol="0">
            <a:spAutoFit/>
          </a:bodyPr>
          <a:lstStyle/>
          <a:p>
            <a:r>
              <a:rPr lang="en-US" sz="4800" dirty="0"/>
              <a:t>THE WOW IN THIS SOLUTION:</a:t>
            </a:r>
            <a:endParaRPr lang="en-IN" sz="48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027350DB-A7F8-64F9-3AFF-244C4F5A2FDF}"/>
              </a:ext>
            </a:extLst>
          </p:cNvPr>
          <p:cNvSpPr txBox="1"/>
          <p:nvPr/>
        </p:nvSpPr>
        <p:spPr>
          <a:xfrm>
            <a:off x="2667000" y="2171700"/>
            <a:ext cx="15316200" cy="7475893"/>
          </a:xfrm>
          <a:prstGeom prst="rect">
            <a:avLst/>
          </a:prstGeom>
          <a:noFill/>
        </p:spPr>
        <p:txBody>
          <a:bodyPr wrap="square" rtlCol="0">
            <a:spAutoFit/>
          </a:bodyPr>
          <a:lstStyle/>
          <a:p>
            <a:pPr marL="228600" lvl="0" indent="-228600" algn="l" rtl="0">
              <a:lnSpc>
                <a:spcPct val="120000"/>
              </a:lnSpc>
              <a:spcBef>
                <a:spcPts val="0"/>
              </a:spcBef>
              <a:spcAft>
                <a:spcPts val="0"/>
              </a:spcAft>
              <a:buClr>
                <a:srgbClr val="ECECEC"/>
              </a:buClr>
              <a:buSzPts val="1300"/>
              <a:buChar char="•"/>
            </a:pPr>
            <a:r>
              <a:rPr lang="en-US" sz="2800" dirty="0"/>
              <a:t>Our solution for keylogger detection and security implementation using Python goes beyond conventional approaches, offering several innovative features and capabilities that truly set it apart. The "wow" factor in our solution lies in its ability to:</a:t>
            </a:r>
          </a:p>
          <a:p>
            <a:pPr marL="228600" lvl="0" indent="-228600" algn="l" rtl="0">
              <a:lnSpc>
                <a:spcPct val="120000"/>
              </a:lnSpc>
              <a:spcBef>
                <a:spcPts val="1000"/>
              </a:spcBef>
              <a:spcAft>
                <a:spcPts val="0"/>
              </a:spcAft>
              <a:buClr>
                <a:schemeClr val="lt1"/>
              </a:buClr>
              <a:buSzPts val="1300"/>
              <a:buChar char="•"/>
            </a:pPr>
            <a:r>
              <a:rPr lang="en-US" sz="2800" b="1" dirty="0"/>
              <a:t>Advanced Threat Detection and Prevention</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p>
          <a:p>
            <a:pPr marL="228600" lvl="0" indent="-228600" algn="l" rtl="0">
              <a:lnSpc>
                <a:spcPct val="120000"/>
              </a:lnSpc>
              <a:spcBef>
                <a:spcPts val="1000"/>
              </a:spcBef>
              <a:spcAft>
                <a:spcPts val="0"/>
              </a:spcAft>
              <a:buClr>
                <a:schemeClr val="lt1"/>
              </a:buClr>
              <a:buSzPts val="1300"/>
              <a:buChar char="•"/>
            </a:pPr>
            <a:r>
              <a:rPr lang="en-US" sz="2800" b="1" dirty="0"/>
              <a:t>Intelligent Behavioral Analysis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AD3B2E-CAED-D50E-F0D3-49D49935F211}"/>
              </a:ext>
            </a:extLst>
          </p:cNvPr>
          <p:cNvSpPr txBox="1"/>
          <p:nvPr/>
        </p:nvSpPr>
        <p:spPr>
          <a:xfrm>
            <a:off x="838200" y="1409700"/>
            <a:ext cx="16230600" cy="5796459"/>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ts val="1300"/>
              <a:buChar char="•"/>
            </a:pPr>
            <a:r>
              <a:rPr lang="en-US" sz="2800" b="1" dirty="0"/>
              <a:t>Adaptive Security Measures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p>
          <a:p>
            <a:pPr marL="228600" lvl="0" indent="-228600" algn="l" rtl="0">
              <a:lnSpc>
                <a:spcPct val="120000"/>
              </a:lnSpc>
              <a:spcBef>
                <a:spcPts val="1000"/>
              </a:spcBef>
              <a:spcAft>
                <a:spcPts val="0"/>
              </a:spcAft>
              <a:buClr>
                <a:schemeClr val="lt1"/>
              </a:buClr>
              <a:buSzPts val="1300"/>
              <a:buChar char="•"/>
            </a:pPr>
            <a:r>
              <a:rPr lang="en-US" sz="2800" b="1" dirty="0"/>
              <a:t>Stealthy Operation and Evasion Techniques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p>
          <a:p>
            <a:endParaRPr lang="en-IN" dirty="0"/>
          </a:p>
        </p:txBody>
      </p:sp>
    </p:spTree>
    <p:extLst>
      <p:ext uri="{BB962C8B-B14F-4D97-AF65-F5344CB8AC3E}">
        <p14:creationId xmlns:p14="http://schemas.microsoft.com/office/powerpoint/2010/main" val="1958825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1276</Words>
  <Application>Microsoft Office PowerPoint</Application>
  <PresentationFormat>Custom</PresentationFormat>
  <Paragraphs>71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HK Grotesk Medium</vt:lpstr>
      <vt:lpstr>Arial</vt:lpstr>
      <vt:lpstr>Calibri</vt:lpstr>
      <vt:lpstr>Arial Black</vt:lpstr>
      <vt:lpstr>HK Grotesk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Proposal Presentation in Purple Monochrome Corporate Style</dc:title>
  <dc:creator>Joe</dc:creator>
  <cp:lastModifiedBy>davidchrist2003@outlook.com</cp:lastModifiedBy>
  <cp:revision>3</cp:revision>
  <dcterms:created xsi:type="dcterms:W3CDTF">2006-08-16T00:00:00Z</dcterms:created>
  <dcterms:modified xsi:type="dcterms:W3CDTF">2024-04-05T03:34:36Z</dcterms:modified>
  <dc:identifier>DAGBbMyYglE</dc:identifier>
</cp:coreProperties>
</file>