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51" r:id="rId3"/>
    <p:sldId id="362" r:id="rId4"/>
    <p:sldId id="364" r:id="rId5"/>
    <p:sldId id="360" r:id="rId6"/>
    <p:sldId id="365" r:id="rId7"/>
    <p:sldId id="353" r:id="rId8"/>
    <p:sldId id="358" r:id="rId9"/>
    <p:sldId id="3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A20"/>
    <a:srgbClr val="395B1B"/>
    <a:srgbClr val="66CCFF"/>
    <a:srgbClr val="3399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77" autoAdjust="0"/>
    <p:restoredTop sz="72034" autoAdjust="0"/>
  </p:normalViewPr>
  <p:slideViewPr>
    <p:cSldViewPr>
      <p:cViewPr varScale="1">
        <p:scale>
          <a:sx n="67" d="100"/>
          <a:sy n="67" d="100"/>
        </p:scale>
        <p:origin x="97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DA45F-8EB8-4FB7-B4E0-48CC171598A0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FB3A-8725-4E82-8928-3B2D7A3C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EFB3A-8725-4E82-8928-3B2D7A3C65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EFB3A-8725-4E82-8928-3B2D7A3C65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EFB3A-8725-4E82-8928-3B2D7A3C65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5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EFB3A-8725-4E82-8928-3B2D7A3C65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EFB3A-8725-4E82-8928-3B2D7A3C65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6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EFB3A-8725-4E82-8928-3B2D7A3C65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7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EFB3A-8725-4E82-8928-3B2D7A3C65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EFB3A-8725-4E82-8928-3B2D7A3C65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06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EFB3A-8725-4E82-8928-3B2D7A3C65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8"/>
          <p:cNvSpPr>
            <a:spLocks noChangeArrowheads="1"/>
          </p:cNvSpPr>
          <p:nvPr userDrawn="1"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rgbClr val="395B1B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2433638"/>
            <a:ext cx="8226425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8788" y="4316413"/>
            <a:ext cx="8226425" cy="457200"/>
          </a:xfrm>
          <a:prstGeom prst="rect">
            <a:avLst/>
          </a:prstGeom>
        </p:spPr>
        <p:txBody>
          <a:bodyPr anchor="ctr"/>
          <a:lstStyle>
            <a:lvl1pPr algn="ctr">
              <a:defRPr sz="2800" i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fld id="{2E775EBD-F69E-4071-8717-426B252B5048}" type="datetime1">
              <a:rPr lang="en-US" smtClean="0"/>
              <a:pPr/>
              <a:t>4/4/2024</a:t>
            </a:fld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8788" y="1676400"/>
            <a:ext cx="8226425" cy="776288"/>
          </a:xfrm>
          <a:prstGeom prst="rect">
            <a:avLst/>
          </a:prstGeom>
        </p:spPr>
        <p:txBody>
          <a:bodyPr/>
          <a:lstStyle>
            <a:lvl1pPr algn="ctr">
              <a:defRPr sz="4200" b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Line 24"/>
          <p:cNvSpPr>
            <a:spLocks noChangeShapeType="1"/>
          </p:cNvSpPr>
          <p:nvPr userDrawn="1"/>
        </p:nvSpPr>
        <p:spPr bwMode="auto">
          <a:xfrm>
            <a:off x="687388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 userDrawn="1"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 dir="d"/>
      </p:transition>
    </mc:Choice>
    <mc:Fallback xmlns="">
      <p:transition>
        <p:pull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57200"/>
            <a:ext cx="8339328" cy="310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D643DC21-8C59-4A14-9B23-495F8DF211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 dir="d"/>
      </p:transition>
    </mc:Choice>
    <mc:Fallback xmlns="">
      <p:transition>
        <p:pull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64" y="381000"/>
            <a:ext cx="8339328" cy="310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D643DC21-8C59-4A14-9B23-495F8DF211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 dir="d"/>
      </p:transition>
    </mc:Choice>
    <mc:Fallback xmlns="">
      <p:transition>
        <p:pull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39328" cy="3108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D643DC21-8C59-4A14-9B23-495F8DF211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 dir="d"/>
      </p:transition>
    </mc:Choice>
    <mc:Fallback xmlns="">
      <p:transition>
        <p:pull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27304"/>
            <a:ext cx="8339328" cy="310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D643DC21-8C59-4A14-9B23-495F8DF211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 dir="d"/>
      </p:transition>
    </mc:Choice>
    <mc:Fallback xmlns="">
      <p:transition>
        <p:pull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D643DC21-8C59-4A14-9B23-495F8DF211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 dir="d"/>
      </p:transition>
    </mc:Choice>
    <mc:Fallback xmlns="">
      <p:transition>
        <p:pull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336" y="339217"/>
            <a:ext cx="8339328" cy="310896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152144"/>
            <a:ext cx="8339328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D643DC21-8C59-4A14-9B23-495F8DF211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02336" y="838200"/>
            <a:ext cx="8339328" cy="1588"/>
          </a:xfrm>
          <a:prstGeom prst="line">
            <a:avLst/>
          </a:prstGeom>
          <a:ln w="19050">
            <a:solidFill>
              <a:srgbClr val="395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49530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r>
              <a:rPr lang="en-US" dirty="0"/>
              <a:t>|  Subject  |  Dr. Tony Gerth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10">
        <p:pull dir="d"/>
      </p:transition>
    </mc:Choice>
    <mc:Fallback xmlns="">
      <p:transition>
        <p:pull dir="d"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ainstation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ainstation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mnts.com/earnings/2021/costco-ecommerce-sales-up-44-percent-app-downloads-crest-10-mill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ainstation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mnts.com/earnings/2021/costco-ecommerce-sales-up-44-percent-app-downloads-crest-10-mill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rainstation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mnts.com/earnings/2021/costco-ecommerce-sales-up-44-percent-app-downloads-crest-10-mill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BCIS5700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3429000"/>
            <a:ext cx="19452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Team 8</a:t>
            </a:r>
          </a:p>
          <a:p>
            <a:r>
              <a:rPr lang="en-US" sz="2000" dirty="0">
                <a:solidFill>
                  <a:schemeClr val="bg1"/>
                </a:solidFill>
              </a:rPr>
              <a:t>Joel Madaram</a:t>
            </a:r>
          </a:p>
          <a:p>
            <a:r>
              <a:rPr lang="en-US" sz="2000" dirty="0">
                <a:solidFill>
                  <a:schemeClr val="bg1"/>
                </a:solidFill>
              </a:rPr>
              <a:t>Akshaya Bijula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Mounika Vemula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Digital Transformation Case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Company Overview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Project Overview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Technology Overview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Challenges and actions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Benefits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References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C21-8C59-4A14-9B23-495F8DF211C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Costco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152143"/>
            <a:ext cx="3941064" cy="3338719"/>
          </a:xfrm>
          <a:ln w="57150">
            <a:solidFill>
              <a:srgbClr val="436A20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Founded in 1983.</a:t>
            </a:r>
          </a:p>
          <a:p>
            <a:r>
              <a:rPr lang="en-US" sz="1800" dirty="0">
                <a:latin typeface="+mn-lt"/>
              </a:rPr>
              <a:t>Revenue:  $237.7 billion (FY23 - Ended 9/03/23)</a:t>
            </a:r>
          </a:p>
          <a:p>
            <a:r>
              <a:rPr lang="en-US" sz="1800" dirty="0">
                <a:latin typeface="+mn-lt"/>
              </a:rPr>
              <a:t>Current growth Rate: </a:t>
            </a:r>
            <a:r>
              <a:rPr lang="en-US" sz="1800" dirty="0">
                <a:solidFill>
                  <a:srgbClr val="0D0D0D"/>
                </a:solidFill>
                <a:latin typeface="+mn-lt"/>
              </a:rPr>
              <a:t>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he first quarter of fiscal year 2024, Costco Wholesale Corporation's net sales rose by 6.1%, reaching $56.72 billion up from $53.44 billion in the same period the previous year</a:t>
            </a:r>
          </a:p>
          <a:p>
            <a:r>
              <a:rPr lang="en-US" sz="1800" dirty="0">
                <a:latin typeface="+mn-lt"/>
              </a:rPr>
              <a:t>Profit:  $ 32,819,823 </a:t>
            </a:r>
          </a:p>
          <a:p>
            <a:r>
              <a:rPr lang="en-US" sz="1800" dirty="0">
                <a:latin typeface="+mn-lt"/>
              </a:rPr>
              <a:t># of employees:  316,000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C21-8C59-4A14-9B23-495F8DF211C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24002" y="1152144"/>
            <a:ext cx="4110398" cy="3338718"/>
          </a:xfrm>
          <a:prstGeom prst="rect">
            <a:avLst/>
          </a:prstGeom>
          <a:ln w="57150">
            <a:solidFill>
              <a:srgbClr val="436A2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n-lt"/>
              </a:rPr>
              <a:t>HQ location: Issaquah, Washington, USA</a:t>
            </a:r>
          </a:p>
          <a:p>
            <a:r>
              <a:rPr lang="en-US" sz="1800" dirty="0">
                <a:latin typeface="+mn-lt"/>
              </a:rPr>
              <a:t># locations:  874 warehouses as of 2/02/24</a:t>
            </a:r>
          </a:p>
          <a:p>
            <a:r>
              <a:rPr lang="en-US" sz="1800" dirty="0">
                <a:latin typeface="+mn-lt"/>
              </a:rPr>
              <a:t>Major city locations: Presence in 47 U.S. States &amp; Puerto Rico, nine Canadian provinces, and other countries including Mexico, Japan, the UK, and more (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Costco Wholesale Corporation, 2023).</a:t>
            </a:r>
            <a:endParaRPr lang="en-US" sz="18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2336" y="4648200"/>
            <a:ext cx="3788664" cy="1591056"/>
          </a:xfrm>
          <a:prstGeom prst="rect">
            <a:avLst/>
          </a:prstGeom>
          <a:ln w="57150">
            <a:solidFill>
              <a:srgbClr val="436A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Primary products list:  Groceries, appliances, electronics, automotive supplies, clothing, furniture, and more.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24003" y="4648198"/>
            <a:ext cx="4186598" cy="1591057"/>
          </a:xfrm>
          <a:prstGeom prst="rect">
            <a:avLst/>
          </a:prstGeom>
          <a:ln w="57150">
            <a:solidFill>
              <a:srgbClr val="436A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n-lt"/>
              </a:rPr>
              <a:t>Representative customers / industries served:  Small to medium-sized businesses and individual shoppers.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544" y="6396593"/>
            <a:ext cx="8577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Costco Wholesale Corporation. (2023). Costco Wholesale Corporation Reports April Sales Results. Retrieved from </a:t>
            </a:r>
            <a:r>
              <a:rPr lang="en-US" sz="1200" b="0" i="0" u="none" strike="noStrike" dirty="0">
                <a:solidFill>
                  <a:srgbClr val="0D0D0D"/>
                </a:solidFill>
                <a:effectLst/>
                <a:latin typeface="Söhne"/>
              </a:rPr>
              <a:t>investor.costco.com </a:t>
            </a:r>
            <a:endParaRPr lang="en-US" sz="1200" u="none" strike="noStrike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0772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C21-8C59-4A14-9B23-495F8DF211C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0544" y="6396593"/>
            <a:ext cx="840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Söhne"/>
              </a:rPr>
              <a:t>BrainStation. (2020). Costco Grows E-Commerce 28%, Outlines Digital Next Steps. Retrieved from </a:t>
            </a:r>
            <a:r>
              <a:rPr lang="en-US" sz="1400" dirty="0">
                <a:solidFill>
                  <a:srgbClr val="0D0D0D"/>
                </a:solidFill>
                <a:latin typeface="Söhne"/>
                <a:hlinkClick r:id="rId3"/>
              </a:rPr>
              <a:t>brainstation.io</a:t>
            </a:r>
            <a:endParaRPr lang="en-US" sz="14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F8A632-86DC-27B5-174F-4C86130D66FC}"/>
              </a:ext>
            </a:extLst>
          </p:cNvPr>
          <p:cNvSpPr/>
          <p:nvPr/>
        </p:nvSpPr>
        <p:spPr>
          <a:xfrm>
            <a:off x="457200" y="990600"/>
            <a:ext cx="1676400" cy="838200"/>
          </a:xfrm>
          <a:prstGeom prst="rect">
            <a:avLst/>
          </a:prstGeom>
          <a:solidFill>
            <a:srgbClr val="395B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91B69D58-7BAA-6082-BD27-B079447C3722}"/>
              </a:ext>
            </a:extLst>
          </p:cNvPr>
          <p:cNvSpPr/>
          <p:nvPr/>
        </p:nvSpPr>
        <p:spPr>
          <a:xfrm>
            <a:off x="2209800" y="990600"/>
            <a:ext cx="6019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Costco recognized the need to accelerate its digital transformation to keep up with the rapid growth of e-commerce and changing consumer preferences.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6EB9D-F38C-DE72-EDC2-D781D10C5F16}"/>
              </a:ext>
            </a:extLst>
          </p:cNvPr>
          <p:cNvSpPr/>
          <p:nvPr/>
        </p:nvSpPr>
        <p:spPr>
          <a:xfrm>
            <a:off x="457200" y="1905000"/>
            <a:ext cx="1676400" cy="838200"/>
          </a:xfrm>
          <a:prstGeom prst="rect">
            <a:avLst/>
          </a:prstGeom>
          <a:solidFill>
            <a:srgbClr val="395B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043A17EA-4FC8-40D7-B2E0-8C15AAF0C6BB}"/>
              </a:ext>
            </a:extLst>
          </p:cNvPr>
          <p:cNvSpPr/>
          <p:nvPr/>
        </p:nvSpPr>
        <p:spPr>
          <a:xfrm>
            <a:off x="2209800" y="1905000"/>
            <a:ext cx="6019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transformation was not limited to a particular geography; it was a global initiative aimed at enhancing Costco's e-commerce capabilities worldwide.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EA30D-EB8F-A109-BE9A-3FBF18BA12B4}"/>
              </a:ext>
            </a:extLst>
          </p:cNvPr>
          <p:cNvSpPr/>
          <p:nvPr/>
        </p:nvSpPr>
        <p:spPr>
          <a:xfrm>
            <a:off x="457200" y="2819400"/>
            <a:ext cx="1676400" cy="838200"/>
          </a:xfrm>
          <a:prstGeom prst="rect">
            <a:avLst/>
          </a:prstGeom>
          <a:solidFill>
            <a:srgbClr val="395B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C87D49FD-2A72-6A63-3AF2-BAA44E3E09BB}"/>
              </a:ext>
            </a:extLst>
          </p:cNvPr>
          <p:cNvSpPr/>
          <p:nvPr/>
        </p:nvSpPr>
        <p:spPr>
          <a:xfrm>
            <a:off x="2209800" y="2819400"/>
            <a:ext cx="6019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technology leveraged for this transformation ranged from big data analytics and artificial intelligence to better inventory management and supply processes (BrainStation, 2020).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FDB88-5A26-BF4B-3080-DA8D550AFB75}"/>
              </a:ext>
            </a:extLst>
          </p:cNvPr>
          <p:cNvSpPr/>
          <p:nvPr/>
        </p:nvSpPr>
        <p:spPr>
          <a:xfrm>
            <a:off x="457200" y="3733800"/>
            <a:ext cx="1676400" cy="838200"/>
          </a:xfrm>
          <a:prstGeom prst="rect">
            <a:avLst/>
          </a:prstGeom>
          <a:solidFill>
            <a:srgbClr val="395B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</a:t>
            </a:r>
          </a:p>
        </p:txBody>
      </p:sp>
      <p:sp>
        <p:nvSpPr>
          <p:cNvPr id="15" name="Rounded Rectangle 11">
            <a:extLst>
              <a:ext uri="{FF2B5EF4-FFF2-40B4-BE49-F238E27FC236}">
                <a16:creationId xmlns:a16="http://schemas.microsoft.com/office/drawing/2014/main" id="{BAB5B76D-1998-16BC-292E-E604E9B632F4}"/>
              </a:ext>
            </a:extLst>
          </p:cNvPr>
          <p:cNvSpPr/>
          <p:nvPr/>
        </p:nvSpPr>
        <p:spPr>
          <a:xfrm>
            <a:off x="2209800" y="3733800"/>
            <a:ext cx="6019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It </a:t>
            </a:r>
            <a:r>
              <a:rPr lang="en-US" b="0" i="0" dirty="0">
                <a:effectLst/>
              </a:rPr>
              <a:t>was a continuous digital transformation process, given that in between, Costco was putting money every year into its digital and e-commerce capabilities.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AE3F4D-2551-A71B-BE3F-34648FDD70AE}"/>
              </a:ext>
            </a:extLst>
          </p:cNvPr>
          <p:cNvSpPr/>
          <p:nvPr/>
        </p:nvSpPr>
        <p:spPr>
          <a:xfrm>
            <a:off x="457200" y="4648200"/>
            <a:ext cx="1676400" cy="838200"/>
          </a:xfrm>
          <a:prstGeom prst="rect">
            <a:avLst/>
          </a:prstGeom>
          <a:solidFill>
            <a:srgbClr val="395B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7" name="Rounded Rectangle 13">
            <a:extLst>
              <a:ext uri="{FF2B5EF4-FFF2-40B4-BE49-F238E27FC236}">
                <a16:creationId xmlns:a16="http://schemas.microsoft.com/office/drawing/2014/main" id="{9FD4317C-35BD-0351-F14D-51C8789A4EE1}"/>
              </a:ext>
            </a:extLst>
          </p:cNvPr>
          <p:cNvSpPr/>
          <p:nvPr/>
        </p:nvSpPr>
        <p:spPr>
          <a:xfrm>
            <a:off x="2209800" y="4648200"/>
            <a:ext cx="6019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</a:t>
            </a:r>
            <a:r>
              <a:rPr lang="en-US" b="0" i="0" dirty="0">
                <a:effectLst/>
              </a:rPr>
              <a:t> efforts Costco directed at improving their e-commerce sales grew from 4% to 7% of total revenue from 2019 to 2021 (BrainStation</a:t>
            </a:r>
            <a:r>
              <a:rPr lang="en-US" dirty="0"/>
              <a:t>, </a:t>
            </a:r>
            <a:r>
              <a:rPr lang="en-US" b="0" i="0" dirty="0">
                <a:effectLst/>
              </a:rPr>
              <a:t>2020).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33400"/>
            <a:ext cx="8339328" cy="31089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969582"/>
            <a:ext cx="3941064" cy="2657856"/>
          </a:xfrm>
          <a:ln w="57150">
            <a:solidFill>
              <a:srgbClr val="395B1B"/>
            </a:solidFill>
          </a:ln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Overview</a:t>
            </a:r>
            <a:br>
              <a:rPr lang="en-US" sz="2000" b="1" dirty="0">
                <a:latin typeface="+mn-lt"/>
              </a:rPr>
            </a:br>
            <a:r>
              <a:rPr lang="en-US" sz="2000" dirty="0">
                <a:latin typeface="+mn-lt"/>
              </a:rPr>
              <a:t>Costco uses e-commerce technology to provide a seamless online shopping experience with services like same-day delivery, travel booking, and online pharmacy.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C21-8C59-4A14-9B23-495F8DF211C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2336" y="3698494"/>
            <a:ext cx="3941064" cy="2397506"/>
          </a:xfrm>
          <a:prstGeom prst="rect">
            <a:avLst/>
          </a:prstGeom>
          <a:ln w="57150">
            <a:solidFill>
              <a:srgbClr val="395B1B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Market size</a:t>
            </a:r>
            <a:br>
              <a:rPr lang="en-US" sz="2000" b="1" dirty="0">
                <a:latin typeface="+mn-lt"/>
              </a:rPr>
            </a:br>
            <a:br>
              <a:rPr lang="en-US" sz="2000" b="1" dirty="0">
                <a:latin typeface="+mn-lt"/>
              </a:rPr>
            </a:br>
            <a:r>
              <a:rPr lang="en-US" sz="2000" dirty="0">
                <a:latin typeface="+mn-lt"/>
              </a:rPr>
              <a:t>The e-commerce market is expansive and growing, with Costco being a significant player.</a:t>
            </a:r>
            <a:endParaRPr lang="en-US" sz="2000" baseline="30000" dirty="0">
              <a:latin typeface="+mn-lt"/>
            </a:endParaRPr>
          </a:p>
          <a:p>
            <a:endParaRPr lang="en-US" sz="1800" baseline="30000" dirty="0"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55067" y="969582"/>
            <a:ext cx="3941064" cy="5126418"/>
          </a:xfrm>
          <a:prstGeom prst="rect">
            <a:avLst/>
          </a:prstGeom>
          <a:ln w="57150">
            <a:solidFill>
              <a:srgbClr val="395B1B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Solution market insights or other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 such a competitive environment with competitors like Amazon or Walmart, digital enhancements are the key factor for Costco to still stay in the competition on the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Being its e-commerce platform, Costco tends to mesh advanced digital systems with prevalent ones that are functioning with high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Strategic investments by Costco in its digital infrastructure would indicate a focus on the technologies for emerging with the intention to enhance customer engagement and operational efficiency.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169967"/>
            <a:ext cx="76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D0D0D"/>
                </a:solidFill>
                <a:latin typeface="Söhne"/>
              </a:rPr>
              <a:t>BrainStation. (2020). Costco Grows E-Commerce 28%, Outlines Digital Next Steps. Retrieved from </a:t>
            </a:r>
            <a:r>
              <a:rPr lang="en-US" sz="1000" dirty="0">
                <a:solidFill>
                  <a:srgbClr val="0D0D0D"/>
                </a:solidFill>
                <a:latin typeface="Söhne"/>
                <a:hlinkClick r:id="rId3"/>
              </a:rPr>
              <a:t>brainstation.io</a:t>
            </a:r>
            <a:endParaRPr lang="en-US" sz="10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694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304800"/>
            <a:ext cx="8339328" cy="46329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Technology Overview,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D020-3164-3DAD-DF61-16839D50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152143"/>
            <a:ext cx="8513064" cy="52459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Costco reported a huge 44.4% year-over-year increase in e-commerce sales. The increase highlights a growing digital footprint and strategic focus to enhance online shopping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e-commerce market is huge and highly competitive, within which Costco has an important presence. Growth in e-commerce sales underscores this retailer's importance in the digital retailing landscape.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firm will also work towards furthering its mobile app and fulfillment processes to aid in improving the overall customer experience.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0" indent="0"/>
            <a:endParaRPr lang="en-US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0" indent="0"/>
            <a:r>
              <a:rPr lang="en-US" sz="1800" dirty="0">
                <a:latin typeface="+mn-lt"/>
              </a:rPr>
              <a:t>In this diagram, the vendor falls in a quadrant that assesses his performance compared with the others, and so he takes a position among the "Leaders." There are four types of ranking shown in the diagram, with "Top Performer" giving the vendor's competitive 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C21-8C59-4A14-9B23-495F8DF211C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365F8-6E28-755F-368A-15F8DD1F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57600"/>
            <a:ext cx="72390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B9C4D-5CE1-B768-CA18-F271BDDEE5CD}"/>
              </a:ext>
            </a:extLst>
          </p:cNvPr>
          <p:cNvSpPr txBox="1"/>
          <p:nvPr/>
        </p:nvSpPr>
        <p:spPr>
          <a:xfrm>
            <a:off x="567528" y="6398121"/>
            <a:ext cx="7738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D0D0D"/>
                </a:solidFill>
                <a:effectLst/>
                <a:latin typeface="Söhne"/>
              </a:rPr>
              <a:t>Galanti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, R. (2021). Costco eCommerce Sales up 44.4% YoY, App Downloads Crest 10 Million. Retrieved from </a:t>
            </a:r>
            <a:r>
              <a:rPr lang="en-US" sz="1200" b="0" i="0" u="none" strike="noStrike" dirty="0">
                <a:solidFill>
                  <a:srgbClr val="0D0D0D"/>
                </a:solidFill>
                <a:effectLst/>
                <a:latin typeface="Söhne"/>
                <a:hlinkClick r:id="rId4"/>
              </a:rPr>
              <a:t>pymnts.com</a:t>
            </a:r>
            <a:r>
              <a:rPr lang="en-US" sz="1200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US" sz="1200" u="none" strike="noStrike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094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Implementation challenges and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C21-8C59-4A14-9B23-495F8DF211C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544" y="6396593"/>
            <a:ext cx="840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Söhne"/>
              </a:rPr>
              <a:t>BrainStation. (2020). Costco Grows E-Commerce 28%, Outlines Digital Next Steps. Retrieved from </a:t>
            </a:r>
            <a:r>
              <a:rPr lang="en-US" sz="1400" dirty="0">
                <a:solidFill>
                  <a:srgbClr val="0D0D0D"/>
                </a:solidFill>
                <a:latin typeface="Söhne"/>
                <a:hlinkClick r:id="rId3"/>
              </a:rPr>
              <a:t>brainstation.io</a:t>
            </a:r>
            <a:endParaRPr lang="en-US" sz="14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7BCD3-F831-0813-A265-80B1CFCF86F1}"/>
              </a:ext>
            </a:extLst>
          </p:cNvPr>
          <p:cNvSpPr/>
          <p:nvPr/>
        </p:nvSpPr>
        <p:spPr>
          <a:xfrm>
            <a:off x="402336" y="1351384"/>
            <a:ext cx="2036064" cy="838200"/>
          </a:xfrm>
          <a:prstGeom prst="rect">
            <a:avLst/>
          </a:prstGeom>
          <a:solidFill>
            <a:srgbClr val="395B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Technology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9AEC6463-6850-51F7-2519-F762811189E6}"/>
              </a:ext>
            </a:extLst>
          </p:cNvPr>
          <p:cNvSpPr/>
          <p:nvPr/>
        </p:nvSpPr>
        <p:spPr>
          <a:xfrm>
            <a:off x="2721864" y="1351384"/>
            <a:ext cx="6019800" cy="8584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Invested in technology infrastructure and data analytics.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8F4606-72B7-D35D-83E8-FFC43696E5D5}"/>
              </a:ext>
            </a:extLst>
          </p:cNvPr>
          <p:cNvSpPr/>
          <p:nvPr/>
        </p:nvSpPr>
        <p:spPr>
          <a:xfrm>
            <a:off x="402336" y="2286000"/>
            <a:ext cx="2036064" cy="838200"/>
          </a:xfrm>
          <a:prstGeom prst="rect">
            <a:avLst/>
          </a:prstGeom>
          <a:solidFill>
            <a:srgbClr val="395B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Online customers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1AB58C0-504E-10CB-BB27-0417E8E718D8}"/>
              </a:ext>
            </a:extLst>
          </p:cNvPr>
          <p:cNvSpPr/>
          <p:nvPr/>
        </p:nvSpPr>
        <p:spPr>
          <a:xfrm>
            <a:off x="2721864" y="2286000"/>
            <a:ext cx="6019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 experience improvements to the online platform.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CBAFB7-FF45-6763-3E15-8705D7307196}"/>
              </a:ext>
            </a:extLst>
          </p:cNvPr>
          <p:cNvSpPr/>
          <p:nvPr/>
        </p:nvSpPr>
        <p:spPr>
          <a:xfrm>
            <a:off x="402336" y="3200400"/>
            <a:ext cx="2036064" cy="838200"/>
          </a:xfrm>
          <a:prstGeom prst="rect">
            <a:avLst/>
          </a:prstGeom>
          <a:solidFill>
            <a:srgbClr val="395B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Supply chain disruptions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4A603963-C303-3640-F386-8A1F96FD9963}"/>
              </a:ext>
            </a:extLst>
          </p:cNvPr>
          <p:cNvSpPr/>
          <p:nvPr/>
        </p:nvSpPr>
        <p:spPr>
          <a:xfrm>
            <a:off x="2721864" y="3200400"/>
            <a:ext cx="6019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Enhancing inventory management systems.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762F1-BFF9-0589-5188-9E39190E689B}"/>
              </a:ext>
            </a:extLst>
          </p:cNvPr>
          <p:cNvSpPr/>
          <p:nvPr/>
        </p:nvSpPr>
        <p:spPr>
          <a:xfrm>
            <a:off x="402336" y="4114800"/>
            <a:ext cx="2036064" cy="838200"/>
          </a:xfrm>
          <a:prstGeom prst="rect">
            <a:avLst/>
          </a:prstGeom>
          <a:solidFill>
            <a:srgbClr val="395B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Pricing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E6AE9C12-0A4B-DD98-5FC1-54B44E4A1C46}"/>
              </a:ext>
            </a:extLst>
          </p:cNvPr>
          <p:cNvSpPr/>
          <p:nvPr/>
        </p:nvSpPr>
        <p:spPr>
          <a:xfrm>
            <a:off x="2721864" y="4114800"/>
            <a:ext cx="6019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Enhance logistics and optimize online sales strategy (BrainStation, 2020).</a:t>
            </a:r>
          </a:p>
        </p:txBody>
      </p:sp>
    </p:spTree>
    <p:extLst>
      <p:ext uri="{BB962C8B-B14F-4D97-AF65-F5344CB8AC3E}">
        <p14:creationId xmlns:p14="http://schemas.microsoft.com/office/powerpoint/2010/main" val="5751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Benefits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152144"/>
            <a:ext cx="8339328" cy="547725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Digital Shift Footprint</a:t>
            </a:r>
            <a:r>
              <a:rPr lang="en-US" sz="1800" dirty="0">
                <a:latin typeface="+mn-lt"/>
              </a:rPr>
              <a:t>: This translated into the digital shift footprint by Costco, which would be all the more impactful in terms of web traffic and e-commerce engagements from their most tech-savvy shoppers.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One-Stop Shopping: At best, quick delivery and other offerings are just added conveniences to what consumers would deem as an experience at Costco (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Galanti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, 2021). </a:t>
            </a:r>
            <a:endParaRPr lang="en-US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Revenue and Market Growth</a:t>
            </a:r>
            <a:r>
              <a:rPr lang="en-US" sz="1800" dirty="0">
                <a:latin typeface="+mn-lt"/>
              </a:rPr>
              <a:t>: This is a very important initiative for sales growth in capturing a larger piece of the booming e-commerce market for Costco.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Data-Driven Inventory Management</a:t>
            </a:r>
            <a:r>
              <a:rPr lang="en-US" sz="1800" dirty="0">
                <a:latin typeface="+mn-lt"/>
              </a:rPr>
              <a:t>: This is doable through sophisticated analytics such that it ensures Costco has the best stock levels and reduces overstocking and shortages, thus increasing efficiency in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Tailored Consumer Interaction</a:t>
            </a:r>
            <a:r>
              <a:rPr lang="en-US" sz="1800" dirty="0">
                <a:latin typeface="+mn-lt"/>
              </a:rPr>
              <a:t>: Analytics can provide individually tailored experiences for each and every customer, improved service, and, perhaps, return business (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Galanti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, 2021). </a:t>
            </a:r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C21-8C59-4A14-9B23-495F8DF211C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121795"/>
            <a:ext cx="7738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D0D0D"/>
                </a:solidFill>
                <a:effectLst/>
                <a:latin typeface="Söhne"/>
              </a:rPr>
              <a:t>Galanti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, R. (2021). Costco eCommerce Sales up 44.4% YoY, App Downloads Crest 10 Million. Retrieved from </a:t>
            </a:r>
            <a:r>
              <a:rPr lang="en-US" sz="1200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pymnts.com</a:t>
            </a:r>
            <a:r>
              <a:rPr lang="en-US" sz="1200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US" sz="1200" u="none" strike="noStrike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8096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BrainStation. (2020). Costco Grows E-Commerce 28%, Outlines Digital Next Steps. Retrieved from </a:t>
            </a:r>
            <a:r>
              <a:rPr lang="en-US" sz="1800" dirty="0">
                <a:solidFill>
                  <a:srgbClr val="0D0D0D"/>
                </a:solidFill>
                <a:latin typeface="Söhne"/>
                <a:hlinkClick r:id="rId3"/>
              </a:rPr>
              <a:t>brainstation.io</a:t>
            </a:r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Costco Wholesale Corporation. (2023). Costco Wholesale Corporation Reports April Sales Results. Retrieved from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öhne"/>
              </a:rPr>
              <a:t>investor.costco.com </a:t>
            </a:r>
            <a:endParaRPr lang="en-US" sz="1800" u="none" strike="noStrike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Galanti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, R. (2021). Costco eCommerce Sales up 44.4% YoY, App Downloads Crest 10 Million. Retrieved from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öhne"/>
                <a:hlinkClick r:id="rId4"/>
              </a:rPr>
              <a:t>pymnts.com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US" sz="1800" u="none" strike="noStrike" dirty="0">
              <a:solidFill>
                <a:srgbClr val="0D0D0D"/>
              </a:solidFill>
              <a:latin typeface="Söhne"/>
            </a:endParaRP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C21-8C59-4A14-9B23-495F8DF211C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6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elley Theme">
  <a:themeElements>
    <a:clrScheme name="Kelley 0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2797</TotalTime>
  <Words>1004</Words>
  <Application>Microsoft Office PowerPoint</Application>
  <PresentationFormat>On-screen Show (4:3)</PresentationFormat>
  <Paragraphs>101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Calibri</vt:lpstr>
      <vt:lpstr>Söhne</vt:lpstr>
      <vt:lpstr>Tahoma</vt:lpstr>
      <vt:lpstr>Wingdings</vt:lpstr>
      <vt:lpstr>Kelley Theme</vt:lpstr>
      <vt:lpstr>BCIS5700</vt:lpstr>
      <vt:lpstr>Table of Contents</vt:lpstr>
      <vt:lpstr>Costco Overview</vt:lpstr>
      <vt:lpstr>Project overview</vt:lpstr>
      <vt:lpstr>Technology Overview</vt:lpstr>
      <vt:lpstr>Technology Overview, cont’d.</vt:lpstr>
      <vt:lpstr>Implementation challenges and actions</vt:lpstr>
      <vt:lpstr>Benefits achieved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</dc:creator>
  <cp:lastModifiedBy>Santhoshi Indrakanti</cp:lastModifiedBy>
  <cp:revision>266</cp:revision>
  <dcterms:created xsi:type="dcterms:W3CDTF">2007-08-26T02:16:27Z</dcterms:created>
  <dcterms:modified xsi:type="dcterms:W3CDTF">2024-04-05T02:51:50Z</dcterms:modified>
</cp:coreProperties>
</file>