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363" r:id="rId2"/>
    <p:sldId id="34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1" r:id="rId11"/>
    <p:sldId id="372" r:id="rId12"/>
    <p:sldId id="373" r:id="rId13"/>
    <p:sldId id="374" r:id="rId14"/>
    <p:sldId id="375" r:id="rId15"/>
    <p:sldId id="376" r:id="rId16"/>
    <p:sldId id="377" r:id="rId17"/>
    <p:sldId id="378" r:id="rId18"/>
    <p:sldId id="380" r:id="rId19"/>
    <p:sldId id="379" r:id="rId20"/>
    <p:sldId id="381" r:id="rId21"/>
    <p:sldId id="382" r:id="rId22"/>
    <p:sldId id="383" r:id="rId23"/>
    <p:sldId id="384" r:id="rId24"/>
    <p:sldId id="385" r:id="rId25"/>
    <p:sldId id="386" r:id="rId26"/>
    <p:sldId id="387" r:id="rId27"/>
    <p:sldId id="388" r:id="rId28"/>
    <p:sldId id="389" r:id="rId29"/>
    <p:sldId id="390" r:id="rId30"/>
    <p:sldId id="391" r:id="rId31"/>
    <p:sldId id="392" r:id="rId32"/>
    <p:sldId id="393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401" r:id="rId41"/>
    <p:sldId id="402" r:id="rId42"/>
    <p:sldId id="403" r:id="rId43"/>
    <p:sldId id="404" r:id="rId44"/>
    <p:sldId id="405" r:id="rId45"/>
    <p:sldId id="406" r:id="rId46"/>
    <p:sldId id="407" r:id="rId47"/>
    <p:sldId id="408" r:id="rId48"/>
    <p:sldId id="410" r:id="rId49"/>
    <p:sldId id="409" r:id="rId50"/>
    <p:sldId id="413" r:id="rId51"/>
    <p:sldId id="411" r:id="rId52"/>
    <p:sldId id="412" r:id="rId53"/>
    <p:sldId id="41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8" initials="3" lastIdx="2" clrIdx="0">
    <p:extLst>
      <p:ext uri="{19B8F6BF-5375-455C-9EA6-DF929625EA0E}">
        <p15:presenceInfo xmlns:p15="http://schemas.microsoft.com/office/powerpoint/2012/main" userId="3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5FF"/>
    <a:srgbClr val="E66C4F"/>
    <a:srgbClr val="E9EB2E"/>
    <a:srgbClr val="F7470E"/>
    <a:srgbClr val="9768BA"/>
    <a:srgbClr val="C9C9C9"/>
    <a:srgbClr val="80E1A3"/>
    <a:srgbClr val="64DB8F"/>
    <a:srgbClr val="4EB38F"/>
    <a:srgbClr val="E9E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47A4-A7CA-4672-997A-640E6A81CF4D}" type="datetimeFigureOut">
              <a:rPr lang="en-IN" smtClean="0"/>
              <a:pPr/>
              <a:t>02-06-2023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B4EF-6FCE-43A0-B8AE-40421F7268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5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049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A11A0-76CB-48DA-AF57-4239CDB4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72A377-54F2-40D0-AC6F-58AEEDAFA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F0502-74B1-492E-9E23-BEA6D26D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C0EB3-1A78-49A8-9C2F-4521DA1B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A0A0-40FD-4C1B-A4E9-D4CFD947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2D9C-A57F-4671-87BB-06E27F74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95AB7-B8D2-4476-AC63-34A91FCA1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918A3-4DEA-439F-8015-D98AD8A6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B7C1-A4F0-4BE0-994D-FF2B467A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A008F-979B-4B57-9BFB-B91CE340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33AFC6-3EB0-44BE-932A-2A9DDC745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9673D0-A516-4505-ADFF-19EB04B7F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B7272-09A7-485B-9A7E-7544ED1E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0A1BA-8DA3-4A9F-B947-A95296B8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50D-F214-4D8A-8BE9-04921386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B5E6A-5C07-41B2-8A60-9A12794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51A36-2D53-4CF9-A1F2-28862195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0D496-EF63-4E9E-B26E-1CCDF6FE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573BD-9B56-499B-B7CF-D04775F8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C2F78-7933-4ED3-B72E-70D7704B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D81D-25D3-4328-A3DF-7CA6F037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6B2D5-86AF-4A06-9E05-90A4A9E5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90D44-2950-4A0B-8B16-2E532AA0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C5246-C04D-4F86-B204-04432E0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2EEB8-5B51-4EFD-AA9A-3DAAA974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482B-E409-44C7-B053-2A400BBE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CBD5B-E20B-4AE6-9DE5-CD1EFCC99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3C55-3C3A-442E-94E3-7DF51591C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824ED-18D8-450B-97F0-037D0443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DD5A1-CA79-4E32-B3EB-B55037E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01077-6CB3-4C01-9893-7E50368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73E4F-F2C1-41D1-B549-3E0CEFC2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86A87-FBE2-495A-BA3F-863BDD02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34E42-A4DA-4799-B46D-90E447C8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1835A-7831-429E-94A4-2FBD9A63D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407FAD-0F8F-4327-84C8-1C337E22B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2B0E6-A590-41FD-B4B5-899727BE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3FEC7-E71D-47A3-BB58-EB84026A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F018B-241A-41D1-9D4A-68F126A5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67A69-9E79-4196-A85C-0237C16F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BAEAD-0C15-46FA-9C04-E9E7F723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CE77EC-B9BA-48F2-95DA-A36C5F3B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307837-AC21-45CC-9418-1D4A75FE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3E6B8-E4FA-4E31-980A-E923A197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61BF5C-BC07-4A81-9B64-5C5347C6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7D928-995A-459D-AB69-755D166D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11102-C8B9-42E7-AF0A-DE4D2C01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3B4C9-C235-46EE-9214-73167FD7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2A36BA-DC98-4877-B0C6-FF95D4673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07280-D202-4CE7-B962-F710FD46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86B5D4-BC9D-472F-BF38-F57E225E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34B1B-6691-4D63-ABE7-16E1D9BD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3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AB4F-EF98-4F7F-82E1-7D232A66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F13AD-FF1D-412F-82EE-D42E064F4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100F7-4FDF-4312-8655-274130CFA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9002C-9987-43CC-823E-56BACA10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CF6AD-B0DF-48F2-8260-170F485D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18D9B-410C-454C-8000-ACC12C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6318A2-C16A-4F64-B8EC-014EC072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5BF33-2EAF-47CF-B3BA-AE9870EB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56668-077F-4575-8D58-465049B0B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2D16-E4B5-4FC9-A5CE-10EC6C657153}" type="datetimeFigureOut">
              <a:rPr lang="en-US" smtClean="0"/>
              <a:pPr/>
              <a:t>02-Jun-23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EB089-E351-43F3-BDC3-2B2894144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BE8FC-5AC4-4518-851D-A884F9671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atatofish.com/create-pandas-dataframe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pandas.pydata.org/pandas-docs/stable/generated/pandas.DataFrame.describe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1"/>
            <a:ext cx="10972800" cy="5592763"/>
          </a:xfrm>
        </p:spPr>
        <p:txBody>
          <a:bodyPr/>
          <a:lstStyle/>
          <a:p>
            <a:pPr marL="82296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</a:p>
          <a:p>
            <a:pPr marL="82296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 PYTHON PROGRAMMING &amp; DATA SCIENCE</a:t>
            </a:r>
          </a:p>
          <a:p>
            <a:pPr marL="82296" indent="0" algn="ctr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>
                <a:solidFill>
                  <a:srgbClr val="FF0000"/>
                </a:solidFill>
              </a:rPr>
              <a:t>				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62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7865307" cy="355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Creating Series:</a:t>
            </a:r>
            <a:endParaRPr lang="en-US" sz="2800" dirty="0"/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3.  Create a Series from ndarray</a:t>
            </a:r>
            <a:endParaRPr lang="en-US" sz="2800" dirty="0"/>
          </a:p>
          <a:p>
            <a:r>
              <a:rPr lang="en-US" sz="2800" dirty="0"/>
              <a:t>Example 1 :</a:t>
            </a:r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</a:t>
            </a:r>
            <a:r>
              <a:rPr lang="en-US" sz="2800" dirty="0" err="1"/>
              <a:t>np</a:t>
            </a:r>
            <a:endParaRPr lang="en-US" sz="2800" dirty="0"/>
          </a:p>
          <a:p>
            <a:r>
              <a:rPr lang="en-US" sz="2800" dirty="0"/>
              <a:t>data = </a:t>
            </a:r>
            <a:r>
              <a:rPr lang="en-US" sz="2800" dirty="0" err="1"/>
              <a:t>np.array</a:t>
            </a:r>
            <a:r>
              <a:rPr lang="en-US" sz="2800" dirty="0"/>
              <a:t>(['</a:t>
            </a:r>
            <a:r>
              <a:rPr lang="en-US" sz="2800" dirty="0" err="1"/>
              <a:t>a','b','c','d</a:t>
            </a:r>
            <a:r>
              <a:rPr lang="en-US" sz="2800" dirty="0"/>
              <a:t>'])</a:t>
            </a:r>
          </a:p>
          <a:p>
            <a:r>
              <a:rPr lang="en-US" sz="2800" dirty="0"/>
              <a:t>s = </a:t>
            </a:r>
            <a:r>
              <a:rPr lang="en-US" sz="2800" dirty="0" err="1"/>
              <a:t>pd.Series</a:t>
            </a:r>
            <a:r>
              <a:rPr lang="en-US" sz="2800" dirty="0"/>
              <a:t>(data)</a:t>
            </a:r>
          </a:p>
          <a:p>
            <a:r>
              <a:rPr lang="en-US" sz="2800" dirty="0"/>
              <a:t>print s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97636" y="2729345"/>
            <a:ext cx="295101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0   a</a:t>
            </a:r>
          </a:p>
          <a:p>
            <a:r>
              <a:rPr lang="en-US" sz="2800" dirty="0"/>
              <a:t>1   b</a:t>
            </a:r>
          </a:p>
          <a:p>
            <a:r>
              <a:rPr lang="en-US" sz="2800" dirty="0"/>
              <a:t>2   c</a:t>
            </a:r>
          </a:p>
          <a:p>
            <a:r>
              <a:rPr lang="en-US" sz="2800" dirty="0"/>
              <a:t>3   d</a:t>
            </a:r>
          </a:p>
          <a:p>
            <a:r>
              <a:rPr lang="en-US" sz="2800" dirty="0"/>
              <a:t>dtype: object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8239380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Creating Series:</a:t>
            </a:r>
            <a:endParaRPr lang="en-US" sz="2800" dirty="0"/>
          </a:p>
          <a:p>
            <a:r>
              <a:rPr lang="en-US" sz="2800" dirty="0"/>
              <a:t>Example 2:</a:t>
            </a:r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</a:t>
            </a:r>
            <a:r>
              <a:rPr lang="en-US" sz="2800" dirty="0" err="1"/>
              <a:t>np</a:t>
            </a:r>
            <a:endParaRPr lang="en-US" sz="2800" dirty="0"/>
          </a:p>
          <a:p>
            <a:r>
              <a:rPr lang="en-US" sz="2800" dirty="0"/>
              <a:t>data = </a:t>
            </a:r>
            <a:r>
              <a:rPr lang="en-US" sz="2800" dirty="0" err="1"/>
              <a:t>np.array</a:t>
            </a:r>
            <a:r>
              <a:rPr lang="en-US" sz="2800" dirty="0"/>
              <a:t>(['</a:t>
            </a:r>
            <a:r>
              <a:rPr lang="en-US" sz="2800" dirty="0" err="1"/>
              <a:t>a','b','c','d</a:t>
            </a:r>
            <a:r>
              <a:rPr lang="en-US" sz="2800" dirty="0"/>
              <a:t>'])</a:t>
            </a:r>
          </a:p>
          <a:p>
            <a:r>
              <a:rPr lang="en-US" sz="2800" dirty="0"/>
              <a:t>s = </a:t>
            </a:r>
            <a:r>
              <a:rPr lang="en-US" sz="2800" dirty="0" err="1"/>
              <a:t>pd.Series</a:t>
            </a:r>
            <a:r>
              <a:rPr lang="en-US" sz="2800" dirty="0"/>
              <a:t>(</a:t>
            </a:r>
            <a:r>
              <a:rPr lang="en-US" sz="2800" dirty="0" err="1"/>
              <a:t>data,index</a:t>
            </a:r>
            <a:r>
              <a:rPr lang="en-US" sz="2800" dirty="0"/>
              <a:t>=[100,101,102,103])</a:t>
            </a:r>
          </a:p>
          <a:p>
            <a:r>
              <a:rPr lang="en-US" sz="2800" dirty="0"/>
              <a:t>print 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Note: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If data is an ndarray, then index passed must be of the same length.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If no index is passed, then by default index will be </a:t>
            </a:r>
            <a:r>
              <a:rPr lang="en-US" sz="2800" b="1" dirty="0"/>
              <a:t>range(n)</a:t>
            </a:r>
            <a:r>
              <a:rPr lang="en-US" sz="2800" dirty="0"/>
              <a:t> where </a:t>
            </a:r>
            <a:r>
              <a:rPr lang="en-US" sz="2800" b="1" dirty="0"/>
              <a:t>n</a:t>
            </a:r>
            <a:r>
              <a:rPr lang="en-US" sz="2800" dirty="0"/>
              <a:t> is array length.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66908" y="2604654"/>
            <a:ext cx="29510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pPr marL="342900" indent="-342900">
              <a:buAutoNum type="arabicPlain" startAt="100"/>
            </a:pPr>
            <a:r>
              <a:rPr lang="en-US" sz="2800" dirty="0"/>
              <a:t>   a</a:t>
            </a:r>
          </a:p>
          <a:p>
            <a:pPr marL="342900" indent="-342900">
              <a:buAutoNum type="arabicPlain" startAt="100"/>
            </a:pPr>
            <a:r>
              <a:rPr lang="en-US" sz="2800" dirty="0"/>
              <a:t>   b</a:t>
            </a:r>
          </a:p>
          <a:p>
            <a:pPr marL="342900" indent="-342900">
              <a:buAutoNum type="arabicPlain" startAt="100"/>
            </a:pPr>
            <a:r>
              <a:rPr lang="en-US" sz="2800" dirty="0"/>
              <a:t>   c</a:t>
            </a:r>
          </a:p>
          <a:p>
            <a:pPr marL="342900" indent="-342900">
              <a:buAutoNum type="arabicPlain" startAt="100"/>
            </a:pPr>
            <a:r>
              <a:rPr lang="en-US" sz="2800" dirty="0"/>
              <a:t>   d</a:t>
            </a:r>
          </a:p>
          <a:p>
            <a:pPr marL="342900" indent="-342900"/>
            <a:r>
              <a:rPr lang="en-US" sz="2800" dirty="0"/>
              <a:t>dtype: object</a:t>
            </a:r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10469962" cy="355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Creating Series:</a:t>
            </a:r>
            <a:endParaRPr lang="en-US" sz="2800" dirty="0"/>
          </a:p>
          <a:p>
            <a:pPr lvl="0"/>
            <a:r>
              <a:rPr lang="en-US" sz="2800" dirty="0">
                <a:solidFill>
                  <a:srgbClr val="FF0000"/>
                </a:solidFill>
              </a:rPr>
              <a:t>4.  Create a Series from dict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A </a:t>
            </a:r>
            <a:r>
              <a:rPr lang="en-US" sz="2800" b="1" dirty="0"/>
              <a:t>dict</a:t>
            </a:r>
            <a:r>
              <a:rPr lang="en-US" sz="2800" dirty="0"/>
              <a:t> can be passed as input and if no index is specified, then the dictionary keys are taken in a sorted order to construct index. </a:t>
            </a:r>
          </a:p>
          <a:p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If </a:t>
            </a:r>
            <a:r>
              <a:rPr lang="en-US" sz="2800" b="1" dirty="0"/>
              <a:t>index</a:t>
            </a:r>
            <a:r>
              <a:rPr lang="en-US" sz="2800" dirty="0"/>
              <a:t> is passed, the values in data corresponding to the labels in the index will be pulled out.</a:t>
            </a:r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8239380" cy="355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Creating Series: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Example 1:</a:t>
            </a:r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</a:t>
            </a:r>
            <a:r>
              <a:rPr lang="en-US" sz="2800" dirty="0" err="1"/>
              <a:t>np</a:t>
            </a:r>
            <a:endParaRPr lang="en-US" sz="2800" dirty="0"/>
          </a:p>
          <a:p>
            <a:r>
              <a:rPr lang="en-US" sz="2800" dirty="0"/>
              <a:t>data = {'a' : 0., 'b' : 1., 'c' : 2.}</a:t>
            </a:r>
          </a:p>
          <a:p>
            <a:r>
              <a:rPr lang="en-US" sz="2800" dirty="0"/>
              <a:t>s = </a:t>
            </a:r>
            <a:r>
              <a:rPr lang="en-US" sz="2800" dirty="0" err="1"/>
              <a:t>pd.Series</a:t>
            </a:r>
            <a:r>
              <a:rPr lang="en-US" sz="2800" dirty="0"/>
              <a:t>(data)</a:t>
            </a:r>
          </a:p>
          <a:p>
            <a:r>
              <a:rPr lang="en-US" sz="2800" dirty="0"/>
              <a:t>print s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97636" y="2036619"/>
            <a:ext cx="29510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a 0.0</a:t>
            </a:r>
          </a:p>
          <a:p>
            <a:r>
              <a:rPr lang="en-US" sz="2800" dirty="0"/>
              <a:t>b 1.0</a:t>
            </a:r>
          </a:p>
          <a:p>
            <a:r>
              <a:rPr lang="en-US" sz="2800" dirty="0"/>
              <a:t>c 2.0</a:t>
            </a:r>
          </a:p>
          <a:p>
            <a:r>
              <a:rPr lang="en-US" sz="2800" dirty="0"/>
              <a:t>dtype: float64</a:t>
            </a:r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8239380" cy="355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Creating Series: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Example 2:</a:t>
            </a:r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import </a:t>
            </a:r>
            <a:r>
              <a:rPr lang="en-US" sz="2800" dirty="0" err="1"/>
              <a:t>numpy</a:t>
            </a:r>
            <a:r>
              <a:rPr lang="en-US" sz="2800" dirty="0"/>
              <a:t> as </a:t>
            </a:r>
            <a:r>
              <a:rPr lang="en-US" sz="2800" dirty="0" err="1"/>
              <a:t>np</a:t>
            </a:r>
            <a:endParaRPr lang="en-US" sz="2800" dirty="0"/>
          </a:p>
          <a:p>
            <a:r>
              <a:rPr lang="en-US" sz="2800" dirty="0"/>
              <a:t>data = {'a' : 0., 'b' : 1., 'c' : 2.}</a:t>
            </a:r>
          </a:p>
          <a:p>
            <a:r>
              <a:rPr lang="en-US" sz="2800" dirty="0"/>
              <a:t>s = </a:t>
            </a:r>
            <a:r>
              <a:rPr lang="en-US" sz="2800" dirty="0" err="1"/>
              <a:t>pd.Series</a:t>
            </a:r>
            <a:r>
              <a:rPr lang="en-US" sz="2800" dirty="0"/>
              <a:t>(</a:t>
            </a:r>
            <a:r>
              <a:rPr lang="en-US" sz="2800" dirty="0" err="1"/>
              <a:t>data,index</a:t>
            </a:r>
            <a:r>
              <a:rPr lang="en-US" sz="2800" dirty="0"/>
              <a:t>=['</a:t>
            </a:r>
            <a:r>
              <a:rPr lang="en-US" sz="2800" dirty="0" err="1"/>
              <a:t>b','c','d','a</a:t>
            </a:r>
            <a:r>
              <a:rPr lang="en-US" sz="2800" dirty="0"/>
              <a:t>'])</a:t>
            </a:r>
          </a:p>
          <a:p>
            <a:r>
              <a:rPr lang="en-US" sz="2800" dirty="0"/>
              <a:t>print s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97636" y="2729345"/>
            <a:ext cx="29510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b 1.0</a:t>
            </a:r>
          </a:p>
          <a:p>
            <a:r>
              <a:rPr lang="en-US" sz="2800" dirty="0"/>
              <a:t>c 2.0</a:t>
            </a:r>
          </a:p>
          <a:p>
            <a:r>
              <a:rPr lang="en-US" sz="2800" dirty="0"/>
              <a:t>d </a:t>
            </a:r>
            <a:r>
              <a:rPr lang="en-US" sz="2800" dirty="0" err="1">
                <a:solidFill>
                  <a:srgbClr val="FF0000"/>
                </a:solidFill>
              </a:rPr>
              <a:t>NaN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a 0.0</a:t>
            </a:r>
          </a:p>
          <a:p>
            <a:r>
              <a:rPr lang="en-US" sz="2800" dirty="0"/>
              <a:t>dtype: float64</a:t>
            </a:r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8239380" cy="441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Accessing Data from Series with Position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Data in the series can be accessed similar to that in an </a:t>
            </a:r>
            <a:r>
              <a:rPr lang="en-US" sz="2800" b="1" dirty="0"/>
              <a:t>ndarray.</a:t>
            </a:r>
            <a:endParaRPr lang="en-US" sz="2800" dirty="0"/>
          </a:p>
          <a:p>
            <a:r>
              <a:rPr lang="en-US" sz="2800" b="1" dirty="0"/>
              <a:t>Examples:</a:t>
            </a:r>
            <a:endParaRPr lang="en-US" sz="2800" dirty="0"/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s = </a:t>
            </a:r>
            <a:r>
              <a:rPr lang="en-US" sz="2800" dirty="0" err="1"/>
              <a:t>pd.Series</a:t>
            </a:r>
            <a:r>
              <a:rPr lang="en-US" sz="2800" dirty="0"/>
              <a:t>([1,2,3,4,5],index = ['</a:t>
            </a:r>
            <a:r>
              <a:rPr lang="en-US" sz="2800" dirty="0" err="1"/>
              <a:t>a','b','c','d','e</a:t>
            </a:r>
            <a:r>
              <a:rPr lang="en-US" sz="2800" dirty="0"/>
              <a:t>'])</a:t>
            </a:r>
          </a:p>
          <a:p>
            <a:r>
              <a:rPr lang="en-US" sz="2800" dirty="0"/>
              <a:t>print   s[0]</a:t>
            </a:r>
          </a:p>
          <a:p>
            <a:r>
              <a:rPr lang="en-US" sz="2800" dirty="0"/>
              <a:t>print   s[:3]</a:t>
            </a:r>
          </a:p>
          <a:p>
            <a:r>
              <a:rPr lang="en-US" sz="2800" dirty="0"/>
              <a:t>print   s[-3:]</a:t>
            </a:r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97636" y="2729345"/>
            <a:ext cx="2951019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1</a:t>
            </a:r>
          </a:p>
          <a:p>
            <a:r>
              <a:rPr lang="en-US" sz="2800" dirty="0"/>
              <a:t>a  1   b  2   c  3   dtype: int64</a:t>
            </a:r>
          </a:p>
          <a:p>
            <a:endParaRPr lang="en-US" sz="2800" dirty="0"/>
          </a:p>
          <a:p>
            <a:r>
              <a:rPr lang="en-US" sz="2800" dirty="0"/>
              <a:t>c  3   d  4  e  5    dtype: int64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8239380" cy="39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Retrieve Data Using Label (Index)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 A Series is like a fixed-size </a:t>
            </a:r>
            <a:r>
              <a:rPr lang="en-US" sz="2800" b="1" dirty="0"/>
              <a:t>dict</a:t>
            </a:r>
            <a:r>
              <a:rPr lang="en-US" sz="2800" dirty="0"/>
              <a:t> 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label can be used to  get and set values.</a:t>
            </a:r>
          </a:p>
          <a:p>
            <a:r>
              <a:rPr lang="en-US" sz="2800" dirty="0"/>
              <a:t>Example:</a:t>
            </a:r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s = </a:t>
            </a:r>
            <a:r>
              <a:rPr lang="en-US" sz="2800" dirty="0" err="1"/>
              <a:t>pd.Series</a:t>
            </a:r>
            <a:r>
              <a:rPr lang="en-US" sz="2800" dirty="0"/>
              <a:t>([1,2,3,4,5],index = ['</a:t>
            </a:r>
            <a:r>
              <a:rPr lang="en-US" sz="2800" dirty="0" err="1"/>
              <a:t>a','b','c','d','e</a:t>
            </a:r>
            <a:r>
              <a:rPr lang="en-US" sz="2800" dirty="0"/>
              <a:t>'])</a:t>
            </a:r>
          </a:p>
          <a:p>
            <a:r>
              <a:rPr lang="en-US" sz="2800" dirty="0"/>
              <a:t>print s['a']</a:t>
            </a:r>
          </a:p>
          <a:p>
            <a:r>
              <a:rPr lang="en-US" sz="2800" dirty="0"/>
              <a:t>print s[['</a:t>
            </a:r>
            <a:r>
              <a:rPr lang="en-US" sz="2800" dirty="0" err="1"/>
              <a:t>a','c','d</a:t>
            </a:r>
            <a:r>
              <a:rPr lang="en-US" sz="2800" dirty="0"/>
              <a:t>']]</a:t>
            </a:r>
          </a:p>
          <a:p>
            <a:r>
              <a:rPr lang="en-US" sz="2800" dirty="0"/>
              <a:t>print s['f']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97636" y="2729345"/>
            <a:ext cx="29510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1</a:t>
            </a:r>
          </a:p>
          <a:p>
            <a:r>
              <a:rPr lang="en-US" sz="2800" dirty="0"/>
              <a:t>a  1  c  3   d  4   dtype: int64</a:t>
            </a:r>
          </a:p>
          <a:p>
            <a:r>
              <a:rPr lang="en-US" sz="2800" dirty="0" err="1"/>
              <a:t>KeyError</a:t>
            </a:r>
            <a:r>
              <a:rPr lang="en-US" sz="2800" dirty="0"/>
              <a:t>: 'f'  </a:t>
            </a:r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8" y="1177636"/>
            <a:ext cx="11231963" cy="355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2. DataFrame: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A Data frame is a </a:t>
            </a:r>
            <a:r>
              <a:rPr lang="en-US" sz="2800" dirty="0">
                <a:solidFill>
                  <a:srgbClr val="FF0000"/>
                </a:solidFill>
              </a:rPr>
              <a:t>two-dimensional data structure</a:t>
            </a:r>
            <a:r>
              <a:rPr lang="en-US" sz="2800" dirty="0"/>
              <a:t>, i.e., data is </a:t>
            </a:r>
            <a:r>
              <a:rPr lang="en-US" sz="2800" dirty="0">
                <a:solidFill>
                  <a:srgbClr val="FF0000"/>
                </a:solidFill>
              </a:rPr>
              <a:t>aligned in</a:t>
            </a:r>
            <a:r>
              <a:rPr lang="en-US" sz="2800" dirty="0"/>
              <a:t> a tabular fashion in </a:t>
            </a:r>
            <a:r>
              <a:rPr lang="en-US" sz="2800" dirty="0">
                <a:solidFill>
                  <a:srgbClr val="FF0000"/>
                </a:solidFill>
              </a:rPr>
              <a:t>rows and columns</a:t>
            </a:r>
            <a:r>
              <a:rPr lang="en-US" sz="2800" dirty="0"/>
              <a:t>.</a:t>
            </a:r>
          </a:p>
          <a:p>
            <a:r>
              <a:rPr lang="en-US" sz="2800" b="1" u="sng" dirty="0"/>
              <a:t>Features of DataFrame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Potentially columns are of different types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Size – Mutable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Labeled axes (rows and columns)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Can Perform Arithmetic operations on rows and columns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8" y="1177636"/>
            <a:ext cx="11231963" cy="39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2. DataFrame:</a:t>
            </a:r>
          </a:p>
          <a:p>
            <a:r>
              <a:rPr lang="en-US" sz="2800" dirty="0"/>
              <a:t>Consider the structure: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Consider  it as an SQL table or a spreadsheet data representation.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26327" y="2202873"/>
            <a:ext cx="6594764" cy="243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8" y="1094509"/>
            <a:ext cx="11536763" cy="657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/>
              <a:t>A pandas DataFrame can be created using the following constructor −</a:t>
            </a:r>
          </a:p>
          <a:p>
            <a:pPr algn="ctr"/>
            <a:r>
              <a:rPr lang="en-US" sz="2800" dirty="0" err="1">
                <a:solidFill>
                  <a:srgbClr val="FF0000"/>
                </a:solidFill>
              </a:rPr>
              <a:t>pandas.DataFrame</a:t>
            </a:r>
            <a:r>
              <a:rPr lang="en-US" sz="2800" dirty="0">
                <a:solidFill>
                  <a:srgbClr val="FF0000"/>
                </a:solidFill>
              </a:rPr>
              <a:t>( data, index, columns, dtype, copy)</a:t>
            </a:r>
          </a:p>
          <a:p>
            <a:r>
              <a:rPr lang="en-US" sz="2800" dirty="0"/>
              <a:t>The parameters of the constructor are as follows −</a:t>
            </a:r>
          </a:p>
          <a:p>
            <a:r>
              <a:rPr lang="en-US" sz="2800" b="1" dirty="0" err="1"/>
              <a:t>S.No</a:t>
            </a:r>
            <a:r>
              <a:rPr lang="en-US" sz="2800" b="1" dirty="0"/>
              <a:t>	Parameter &amp; Description</a:t>
            </a:r>
            <a:endParaRPr lang="en-US" sz="2800" dirty="0"/>
          </a:p>
          <a:p>
            <a:r>
              <a:rPr lang="en-US" sz="2800" dirty="0"/>
              <a:t>1	</a:t>
            </a:r>
            <a:r>
              <a:rPr lang="en-US" sz="2800" b="1" dirty="0"/>
              <a:t>Data - </a:t>
            </a:r>
            <a:r>
              <a:rPr lang="en-US" sz="2800" dirty="0"/>
              <a:t>data takes various forms like ndarray, series, map, lists, dict, 			constants and also another DataFrame.</a:t>
            </a:r>
          </a:p>
          <a:p>
            <a:r>
              <a:rPr lang="en-US" sz="2800" dirty="0"/>
              <a:t>2	</a:t>
            </a:r>
            <a:r>
              <a:rPr lang="en-US" sz="2800" b="1" dirty="0"/>
              <a:t>index- </a:t>
            </a:r>
            <a:r>
              <a:rPr lang="en-US" sz="2800" dirty="0"/>
              <a:t>For the row labels, the Index to be used for the resulting frame 		 is Optional Default </a:t>
            </a:r>
            <a:r>
              <a:rPr lang="en-US" sz="2800" dirty="0" err="1"/>
              <a:t>np.arange</a:t>
            </a:r>
            <a:r>
              <a:rPr lang="en-US" sz="2800" dirty="0"/>
              <a:t>(n) if no index is passed.</a:t>
            </a:r>
          </a:p>
          <a:p>
            <a:r>
              <a:rPr lang="en-US" sz="2800" dirty="0"/>
              <a:t>3	</a:t>
            </a:r>
            <a:r>
              <a:rPr lang="en-US" sz="2800" b="1" dirty="0"/>
              <a:t>columns- </a:t>
            </a:r>
            <a:r>
              <a:rPr lang="en-US" sz="2800" dirty="0"/>
              <a:t>For column labels, the optional default syntax is - 				      </a:t>
            </a:r>
            <a:r>
              <a:rPr lang="en-US" sz="2800" dirty="0" err="1"/>
              <a:t>np.arange</a:t>
            </a:r>
            <a:r>
              <a:rPr lang="en-US" sz="2800" dirty="0"/>
              <a:t>(n). This is only true if no index is passed.</a:t>
            </a:r>
          </a:p>
          <a:p>
            <a:r>
              <a:rPr lang="en-US" sz="2800" dirty="0"/>
              <a:t>4	</a:t>
            </a:r>
            <a:r>
              <a:rPr lang="en-US" sz="2800" b="1" dirty="0" err="1"/>
              <a:t>dtype</a:t>
            </a:r>
            <a:r>
              <a:rPr lang="en-US" sz="2800" b="1" dirty="0"/>
              <a:t>- </a:t>
            </a:r>
            <a:r>
              <a:rPr lang="en-US" sz="2800" dirty="0"/>
              <a:t>Data type of each column.</a:t>
            </a:r>
          </a:p>
          <a:p>
            <a:r>
              <a:rPr lang="en-US" sz="2800" dirty="0"/>
              <a:t>5	</a:t>
            </a:r>
            <a:r>
              <a:rPr lang="en-US" sz="2800" b="1" dirty="0"/>
              <a:t>copy- </a:t>
            </a:r>
            <a:r>
              <a:rPr lang="en-US" sz="2800" dirty="0"/>
              <a:t>This command (or whatever it is) is used for copying of data, if 			the default is False.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0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997528"/>
            <a:ext cx="11570635" cy="7004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/>
              <a:t>What is Pandas?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Pandas is one of the most widely used </a:t>
            </a:r>
            <a:r>
              <a:rPr lang="en-US" sz="2800" dirty="0">
                <a:solidFill>
                  <a:srgbClr val="FF0000"/>
                </a:solidFill>
              </a:rPr>
              <a:t>python libraries in data science</a:t>
            </a:r>
            <a:r>
              <a:rPr lang="en-US" sz="2800" dirty="0"/>
              <a:t>. 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Pandas provide  efficient, easy-to-use data structure and data analysis tools.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 The </a:t>
            </a:r>
            <a:r>
              <a:rPr lang="en-US" sz="2800" dirty="0">
                <a:solidFill>
                  <a:srgbClr val="FF0000"/>
                </a:solidFill>
              </a:rPr>
              <a:t>name </a:t>
            </a:r>
            <a:r>
              <a:rPr lang="en-US" sz="2800" dirty="0"/>
              <a:t>Pandas is </a:t>
            </a:r>
            <a:r>
              <a:rPr lang="en-US" sz="2800" dirty="0">
                <a:solidFill>
                  <a:srgbClr val="FF0000"/>
                </a:solidFill>
              </a:rPr>
              <a:t>derived from "Panel Data</a:t>
            </a:r>
            <a:r>
              <a:rPr lang="en-US" sz="2800" dirty="0"/>
              <a:t>" - an Econometrics from Multidimensional Data.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Using Pandas  </a:t>
            </a:r>
            <a:r>
              <a:rPr lang="en-US" sz="2800" dirty="0">
                <a:solidFill>
                  <a:srgbClr val="FF0000"/>
                </a:solidFill>
              </a:rPr>
              <a:t>five</a:t>
            </a:r>
            <a:r>
              <a:rPr lang="en-US" sz="2800" dirty="0"/>
              <a:t> typical </a:t>
            </a:r>
            <a:r>
              <a:rPr lang="en-US" sz="2800" dirty="0">
                <a:solidFill>
                  <a:srgbClr val="FF0000"/>
                </a:solidFill>
              </a:rPr>
              <a:t>steps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in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FF0000"/>
                </a:solidFill>
              </a:rPr>
              <a:t>processing and analysis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of data </a:t>
            </a:r>
            <a:r>
              <a:rPr lang="en-US" sz="2800" dirty="0"/>
              <a:t>can be </a:t>
            </a:r>
            <a:r>
              <a:rPr lang="en-US" sz="2800" dirty="0">
                <a:solidFill>
                  <a:srgbClr val="FF0000"/>
                </a:solidFill>
              </a:rPr>
              <a:t>accomplished</a:t>
            </a:r>
            <a:r>
              <a:rPr lang="en-US" sz="2800" dirty="0"/>
              <a:t>. (removing duplicates, finding missed values, …etc)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Pandas is well </a:t>
            </a:r>
            <a:r>
              <a:rPr lang="en-US" sz="2800" dirty="0">
                <a:solidFill>
                  <a:srgbClr val="FF0000"/>
                </a:solidFill>
              </a:rPr>
              <a:t>suited for </a:t>
            </a:r>
            <a:r>
              <a:rPr lang="en-US" sz="2800" dirty="0"/>
              <a:t>many </a:t>
            </a:r>
            <a:r>
              <a:rPr lang="en-US" sz="2800" dirty="0">
                <a:solidFill>
                  <a:srgbClr val="FF0000"/>
                </a:solidFill>
              </a:rPr>
              <a:t>different kinds of data</a:t>
            </a:r>
            <a:r>
              <a:rPr lang="en-US" sz="2800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 Tabular data with heterogeneously-typed columns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Ordered and unordered time series data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Arbitrary matrix data with row &amp; column labels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Unlabelled data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Any other form of observational or statistical data sets</a:t>
            </a:r>
          </a:p>
          <a:p>
            <a:endParaRPr lang="en-US" sz="2800" dirty="0"/>
          </a:p>
          <a:p>
            <a:pPr marL="514350" indent="-514350"/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9901926" cy="312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2. DataFrame: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A pandas </a:t>
            </a:r>
            <a:r>
              <a:rPr lang="en-US" sz="2800" dirty="0">
                <a:solidFill>
                  <a:srgbClr val="FF0000"/>
                </a:solidFill>
              </a:rPr>
              <a:t>DataFrame can be created using various inputs </a:t>
            </a:r>
            <a:r>
              <a:rPr lang="en-US" sz="2800" dirty="0"/>
              <a:t>like −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Lists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dict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Series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 err="1"/>
              <a:t>Numpy</a:t>
            </a:r>
            <a:r>
              <a:rPr lang="en-US" sz="2800" dirty="0"/>
              <a:t> </a:t>
            </a:r>
            <a:r>
              <a:rPr lang="en-US" sz="2800" dirty="0" err="1"/>
              <a:t>ndarrays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Another DataFrame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8239380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Creating DataFrame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An Empty </a:t>
            </a:r>
            <a:r>
              <a:rPr lang="en-US" sz="2800" dirty="0" err="1">
                <a:solidFill>
                  <a:srgbClr val="FF0000"/>
                </a:solidFill>
              </a:rPr>
              <a:t>Dataframe</a:t>
            </a:r>
            <a:r>
              <a:rPr lang="en-US" sz="2800" dirty="0">
                <a:solidFill>
                  <a:srgbClr val="FF0000"/>
                </a:solidFill>
              </a:rPr>
              <a:t> is created </a:t>
            </a:r>
            <a:r>
              <a:rPr lang="en-US" sz="2800" dirty="0"/>
              <a:t>as follows:</a:t>
            </a:r>
          </a:p>
          <a:p>
            <a:r>
              <a:rPr lang="en-US" sz="2800" dirty="0"/>
              <a:t>import pandas as pd</a:t>
            </a:r>
          </a:p>
          <a:p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pd.DataFrame</a:t>
            </a:r>
            <a:r>
              <a:rPr lang="en-US" sz="2800" dirty="0"/>
              <a:t>()</a:t>
            </a:r>
          </a:p>
          <a:p>
            <a:r>
              <a:rPr lang="en-US" sz="2800" dirty="0"/>
              <a:t>print </a:t>
            </a:r>
            <a:r>
              <a:rPr lang="en-US" sz="2800" dirty="0" err="1"/>
              <a:t>df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The DataFrame can be created using a single list or a list of lists.</a:t>
            </a:r>
          </a:p>
          <a:p>
            <a:r>
              <a:rPr lang="en-US" sz="2800" dirty="0"/>
              <a:t>Example 1:</a:t>
            </a:r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data = [1,2,3,4,5]</a:t>
            </a:r>
          </a:p>
          <a:p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pd.DataFrame</a:t>
            </a:r>
            <a:r>
              <a:rPr lang="en-US" sz="2800" dirty="0"/>
              <a:t>(data)</a:t>
            </a:r>
          </a:p>
          <a:p>
            <a:r>
              <a:rPr lang="en-US" sz="2800" dirty="0"/>
              <a:t>print </a:t>
            </a:r>
            <a:r>
              <a:rPr lang="en-US" sz="2800" dirty="0" err="1"/>
              <a:t>df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97636" y="1454727"/>
            <a:ext cx="295101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Empty </a:t>
            </a:r>
            <a:r>
              <a:rPr lang="en-US" sz="2800" dirty="0" err="1"/>
              <a:t>DataFrameColumns</a:t>
            </a:r>
            <a:r>
              <a:rPr lang="en-US" sz="2800" dirty="0"/>
              <a:t>: []Index: []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           0</a:t>
            </a:r>
          </a:p>
          <a:p>
            <a:r>
              <a:rPr lang="en-US" sz="2800" dirty="0"/>
              <a:t>    0    1</a:t>
            </a:r>
          </a:p>
          <a:p>
            <a:r>
              <a:rPr lang="en-US" sz="2800" dirty="0"/>
              <a:t>    1	2 </a:t>
            </a:r>
          </a:p>
          <a:p>
            <a:r>
              <a:rPr lang="en-US" sz="2800" dirty="0"/>
              <a:t>    2	3</a:t>
            </a:r>
          </a:p>
          <a:p>
            <a:r>
              <a:rPr lang="en-US" sz="2800" dirty="0"/>
              <a:t>    3	4</a:t>
            </a:r>
          </a:p>
          <a:p>
            <a:r>
              <a:rPr lang="en-US" sz="2800" dirty="0"/>
              <a:t>    4      5</a:t>
            </a:r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22218"/>
            <a:ext cx="7324980" cy="6080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Creating DataFrame</a:t>
            </a:r>
          </a:p>
          <a:p>
            <a:r>
              <a:rPr lang="en-US" sz="2800" dirty="0"/>
              <a:t>Example 2:</a:t>
            </a:r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data = [['Alex',10],['Bob',12],['Clarke',13]]</a:t>
            </a:r>
          </a:p>
          <a:p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pd.DataFrame</a:t>
            </a:r>
            <a:r>
              <a:rPr lang="en-US" sz="2800" dirty="0"/>
              <a:t>(</a:t>
            </a:r>
            <a:r>
              <a:rPr lang="en-US" sz="2800" dirty="0" err="1"/>
              <a:t>data,columns</a:t>
            </a:r>
            <a:r>
              <a:rPr lang="en-US" sz="2800" dirty="0"/>
              <a:t>=['</a:t>
            </a:r>
            <a:r>
              <a:rPr lang="en-US" sz="2800" dirty="0" err="1"/>
              <a:t>Name','Age</a:t>
            </a:r>
            <a:r>
              <a:rPr lang="en-US" sz="2800" dirty="0"/>
              <a:t>'])</a:t>
            </a:r>
          </a:p>
          <a:p>
            <a:r>
              <a:rPr lang="en-US" sz="2800" dirty="0"/>
              <a:t>print </a:t>
            </a:r>
            <a:r>
              <a:rPr lang="en-US" sz="2800" dirty="0" err="1"/>
              <a:t>df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Create a DataFrame from Dict of </a:t>
            </a:r>
            <a:r>
              <a:rPr lang="en-US" sz="2400" dirty="0" err="1">
                <a:solidFill>
                  <a:srgbClr val="FF0000"/>
                </a:solidFill>
              </a:rPr>
              <a:t>ndarrays</a:t>
            </a:r>
            <a:r>
              <a:rPr lang="en-US" sz="2400" dirty="0">
                <a:solidFill>
                  <a:srgbClr val="FF0000"/>
                </a:solidFill>
              </a:rPr>
              <a:t> / Lists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800" dirty="0"/>
              <a:t>Example 1</a:t>
            </a:r>
            <a:endParaRPr lang="en-US" sz="2800" b="1" dirty="0"/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data = {'Name':['Tom', 'Jack', 'Steve', 'Ricky'],'Age':[28,34,29,42]}</a:t>
            </a:r>
          </a:p>
          <a:p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pd.DataFrame</a:t>
            </a:r>
            <a:r>
              <a:rPr lang="en-US" sz="2800" dirty="0"/>
              <a:t>(data)</a:t>
            </a:r>
          </a:p>
          <a:p>
            <a:r>
              <a:rPr lang="en-US" sz="2800" dirty="0"/>
              <a:t>print </a:t>
            </a:r>
            <a:r>
              <a:rPr lang="en-US" sz="2800" dirty="0" err="1"/>
              <a:t>df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703127" y="1454727"/>
            <a:ext cx="404552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 	Name      Age</a:t>
            </a:r>
          </a:p>
          <a:p>
            <a:r>
              <a:rPr lang="en-US" sz="2800" dirty="0"/>
              <a:t>    0	 Alex        10</a:t>
            </a:r>
          </a:p>
          <a:p>
            <a:r>
              <a:rPr lang="en-US" sz="2800" dirty="0"/>
              <a:t>    1       Bob        12</a:t>
            </a:r>
          </a:p>
          <a:p>
            <a:r>
              <a:rPr lang="en-US" sz="2800" dirty="0"/>
              <a:t>    2      Clarke     13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	Age      Name</a:t>
            </a:r>
          </a:p>
          <a:p>
            <a:r>
              <a:rPr lang="en-US" sz="2800" dirty="0"/>
              <a:t>  0    	28        Tom</a:t>
            </a:r>
          </a:p>
          <a:p>
            <a:r>
              <a:rPr lang="en-US" sz="2800" dirty="0"/>
              <a:t>  1     	34       Jack</a:t>
            </a:r>
          </a:p>
          <a:p>
            <a:r>
              <a:rPr lang="en-US" sz="2800" dirty="0"/>
              <a:t>  2     	29      Steve</a:t>
            </a:r>
          </a:p>
          <a:p>
            <a:r>
              <a:rPr lang="en-US" sz="2800" dirty="0"/>
              <a:t>   3    	42      Ricky </a:t>
            </a:r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193964" y="1122218"/>
            <a:ext cx="8478981" cy="6019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dirty="0"/>
              <a:t>Example 2:</a:t>
            </a:r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data = {'Name':['Tom', 'Jack', 'Steve',  'Ricky'],'Age':[28,34,29,42]}</a:t>
            </a:r>
          </a:p>
          <a:p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pd.DataFrame</a:t>
            </a:r>
            <a:r>
              <a:rPr lang="en-US" sz="2800" dirty="0"/>
              <a:t>(data, index=['rank1','rank2','rank3','rank4'])</a:t>
            </a:r>
          </a:p>
          <a:p>
            <a:r>
              <a:rPr lang="en-US" sz="2800" dirty="0"/>
              <a:t>print </a:t>
            </a:r>
            <a:r>
              <a:rPr lang="en-US" sz="2800" dirty="0" err="1"/>
              <a:t>df</a:t>
            </a:r>
            <a:endParaRPr lang="en-US" sz="2800" dirty="0"/>
          </a:p>
          <a:p>
            <a:r>
              <a:rPr lang="en-US" sz="2800" b="1" dirty="0"/>
              <a:t>Note: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All the </a:t>
            </a:r>
            <a:r>
              <a:rPr lang="en-US" sz="2400" b="1" dirty="0" err="1"/>
              <a:t>ndarrays</a:t>
            </a:r>
            <a:r>
              <a:rPr lang="en-US" sz="2400" dirty="0"/>
              <a:t> must be of same length. If index is passed, then the length of the index should equal to the length of the arrays.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If no index is passed, then by default, index will be </a:t>
            </a:r>
            <a:r>
              <a:rPr lang="en-US" sz="2400" dirty="0">
                <a:solidFill>
                  <a:srgbClr val="FF0000"/>
                </a:solidFill>
              </a:rPr>
              <a:t>range(n)</a:t>
            </a:r>
            <a:r>
              <a:rPr lang="en-US" sz="2400" dirty="0"/>
              <a:t>, where </a:t>
            </a:r>
            <a:r>
              <a:rPr lang="en-US" sz="2400" b="1" dirty="0"/>
              <a:t>n</a:t>
            </a:r>
            <a:r>
              <a:rPr lang="en-US" sz="2400" dirty="0"/>
              <a:t> is the array length.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589818" y="1454727"/>
            <a:ext cx="31588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             Age    Name</a:t>
            </a:r>
          </a:p>
          <a:p>
            <a:r>
              <a:rPr lang="en-US" sz="2800" dirty="0"/>
              <a:t>rank1    28      Tom</a:t>
            </a:r>
          </a:p>
          <a:p>
            <a:r>
              <a:rPr lang="en-US" sz="2800" dirty="0"/>
              <a:t>rank2    34     Jack</a:t>
            </a:r>
          </a:p>
          <a:p>
            <a:r>
              <a:rPr lang="en-US" sz="2800" dirty="0"/>
              <a:t>rank3    29    Steve</a:t>
            </a:r>
          </a:p>
          <a:p>
            <a:r>
              <a:rPr lang="en-US" sz="2800" dirty="0"/>
              <a:t>rank4    42    Ricky</a:t>
            </a:r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22218"/>
            <a:ext cx="7324980" cy="48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Creating DataFrames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Create a DataFrame from List of </a:t>
            </a:r>
            <a:r>
              <a:rPr lang="en-US" sz="2800" dirty="0" err="1">
                <a:solidFill>
                  <a:srgbClr val="FF0000"/>
                </a:solidFill>
              </a:rPr>
              <a:t>Dicts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    List of Dictionaries can be passed as input data to create a DataFrame.</a:t>
            </a:r>
          </a:p>
          <a:p>
            <a:r>
              <a:rPr lang="en-US" sz="2800" dirty="0"/>
              <a:t>     The dictionary keys are by default taken as column names.</a:t>
            </a:r>
          </a:p>
          <a:p>
            <a:r>
              <a:rPr lang="en-US" sz="2800" dirty="0"/>
              <a:t>Example 1</a:t>
            </a:r>
            <a:endParaRPr lang="en-US" sz="2800" b="1" dirty="0"/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data = [{'a': 1, 'b': 2},{'a': 5, 'b': 10, 'c': 20}]</a:t>
            </a:r>
          </a:p>
          <a:p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pd.DataFrame</a:t>
            </a:r>
            <a:r>
              <a:rPr lang="en-US" sz="2800" dirty="0"/>
              <a:t>(data)</a:t>
            </a:r>
          </a:p>
          <a:p>
            <a:r>
              <a:rPr lang="en-US" sz="2800" dirty="0"/>
              <a:t>print </a:t>
            </a:r>
            <a:r>
              <a:rPr lang="en-US" sz="2800" dirty="0" err="1"/>
              <a:t>df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088582" y="1454727"/>
            <a:ext cx="26600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       a    b      c</a:t>
            </a:r>
          </a:p>
          <a:p>
            <a:r>
              <a:rPr lang="en-US" sz="2800" dirty="0"/>
              <a:t> 0    1    2    </a:t>
            </a:r>
            <a:r>
              <a:rPr lang="en-US" sz="2800" dirty="0" err="1">
                <a:solidFill>
                  <a:srgbClr val="FF0000"/>
                </a:solidFill>
              </a:rPr>
              <a:t>NaN</a:t>
            </a:r>
            <a:endParaRPr lang="en-US" sz="2800" dirty="0">
              <a:solidFill>
                <a:srgbClr val="FF0000"/>
              </a:solidFill>
            </a:endParaRPr>
          </a:p>
          <a:p>
            <a:pPr marL="514350" indent="-514350">
              <a:buAutoNum type="arabicPlain"/>
            </a:pPr>
            <a:r>
              <a:rPr lang="en-US" sz="2800" dirty="0"/>
              <a:t>5   10   20.0</a:t>
            </a:r>
          </a:p>
          <a:p>
            <a:pPr marL="514350" indent="-514350"/>
            <a:endParaRPr lang="en-US" sz="2800" dirty="0"/>
          </a:p>
          <a:p>
            <a:pPr marL="514350" indent="-514350"/>
            <a:r>
              <a:rPr lang="en-US" sz="2800" dirty="0" err="1">
                <a:solidFill>
                  <a:srgbClr val="FF0000"/>
                </a:solidFill>
              </a:rPr>
              <a:t>NaN</a:t>
            </a:r>
            <a:r>
              <a:rPr lang="en-US" sz="2800" dirty="0"/>
              <a:t> (Not a Number) is appended in missing areas.  </a:t>
            </a:r>
          </a:p>
          <a:p>
            <a:pPr marL="514350" indent="-514350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57" dur="1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8" y="1122218"/>
            <a:ext cx="8668872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Create a DataFrame from List of </a:t>
            </a:r>
            <a:r>
              <a:rPr lang="en-US" sz="2800" dirty="0" err="1">
                <a:solidFill>
                  <a:srgbClr val="FF0000"/>
                </a:solidFill>
              </a:rPr>
              <a:t>Dicts</a:t>
            </a:r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dirty="0"/>
              <a:t>Example 2:</a:t>
            </a:r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data = [{'a': 1, 'b': 2},{'a': 5, 'b': 10, 'c': 20}]</a:t>
            </a:r>
          </a:p>
          <a:p>
            <a:r>
              <a:rPr lang="en-US" sz="2800" dirty="0"/>
              <a:t> #With two column indices, values same as dictionary keys</a:t>
            </a:r>
          </a:p>
          <a:p>
            <a:r>
              <a:rPr lang="en-US" sz="2800" dirty="0"/>
              <a:t>df1 = </a:t>
            </a:r>
            <a:r>
              <a:rPr lang="en-US" sz="2800" dirty="0" err="1"/>
              <a:t>pd.DataFrame</a:t>
            </a:r>
            <a:r>
              <a:rPr lang="en-US" sz="2800" dirty="0"/>
              <a:t>(data, index=['first', 'second'], columns=['a', 'b'])</a:t>
            </a:r>
          </a:p>
          <a:p>
            <a:r>
              <a:rPr lang="en-US" sz="2800" dirty="0"/>
              <a:t>print df1</a:t>
            </a:r>
          </a:p>
          <a:p>
            <a:r>
              <a:rPr lang="en-US" sz="2800" dirty="0"/>
              <a:t>#With two column indices with one index with other name</a:t>
            </a:r>
          </a:p>
          <a:p>
            <a:r>
              <a:rPr lang="en-US" sz="2800" dirty="0"/>
              <a:t>df2 = </a:t>
            </a:r>
            <a:r>
              <a:rPr lang="en-US" sz="2800" dirty="0" err="1"/>
              <a:t>pd.DataFrame</a:t>
            </a:r>
            <a:r>
              <a:rPr lang="en-US" sz="2800" dirty="0"/>
              <a:t>(data, index=['first', 'second'], columns=['a', 'b1'])</a:t>
            </a:r>
          </a:p>
          <a:p>
            <a:r>
              <a:rPr lang="en-US" sz="2800" dirty="0"/>
              <a:t>print df2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50037" y="1454727"/>
            <a:ext cx="303414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#df1 output         	     	    a    b</a:t>
            </a:r>
          </a:p>
          <a:p>
            <a:r>
              <a:rPr lang="en-US" sz="2800" dirty="0"/>
              <a:t>first         1     2</a:t>
            </a:r>
          </a:p>
          <a:p>
            <a:r>
              <a:rPr lang="en-US" sz="2800" dirty="0"/>
              <a:t>second  5    10 </a:t>
            </a:r>
          </a:p>
          <a:p>
            <a:r>
              <a:rPr lang="en-US" sz="2800" dirty="0"/>
              <a:t>#df2 output      </a:t>
            </a:r>
          </a:p>
          <a:p>
            <a:r>
              <a:rPr lang="en-US" sz="2800" dirty="0"/>
              <a:t>	   a     b1</a:t>
            </a:r>
          </a:p>
          <a:p>
            <a:r>
              <a:rPr lang="en-US" sz="2800" dirty="0"/>
              <a:t>first       1   </a:t>
            </a:r>
            <a:r>
              <a:rPr lang="en-US" sz="2800" dirty="0" err="1">
                <a:solidFill>
                  <a:srgbClr val="FF0000"/>
                </a:solidFill>
              </a:rPr>
              <a:t>NaN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second   5  </a:t>
            </a:r>
            <a:r>
              <a:rPr lang="en-US" sz="2800" dirty="0" err="1">
                <a:solidFill>
                  <a:srgbClr val="FF0000"/>
                </a:solidFill>
              </a:rPr>
              <a:t>NaN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8" y="1122218"/>
            <a:ext cx="8668872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Creating DataFrames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Create a DataFrame from Dict of Series</a:t>
            </a:r>
          </a:p>
          <a:p>
            <a:r>
              <a:rPr lang="en-US" sz="2800" dirty="0"/>
              <a:t>	Dictionary of Series can be passed to form a DataFrame. </a:t>
            </a:r>
          </a:p>
          <a:p>
            <a:r>
              <a:rPr lang="en-US" sz="2800" dirty="0"/>
              <a:t>The resultant index is the union of all the series indexes passed.</a:t>
            </a:r>
          </a:p>
          <a:p>
            <a:r>
              <a:rPr lang="en-US" sz="2800" dirty="0"/>
              <a:t>Example</a:t>
            </a:r>
            <a:endParaRPr lang="en-US" sz="2800" b="1" dirty="0"/>
          </a:p>
          <a:p>
            <a:r>
              <a:rPr lang="en-US" sz="2800" dirty="0"/>
              <a:t>import pandas as pd </a:t>
            </a:r>
          </a:p>
          <a:p>
            <a:r>
              <a:rPr lang="en-US" sz="2800" dirty="0"/>
              <a:t>d = {'one' : pd.Series([1, 2, 3], index=['a', 'b', 'c']), 'two’ :pd.Series([1, 2, 3, 4],</a:t>
            </a:r>
          </a:p>
          <a:p>
            <a:r>
              <a:rPr lang="en-US" sz="2800" dirty="0"/>
              <a:t> index=['a', 'b', 'c', 'd'])} </a:t>
            </a:r>
          </a:p>
          <a:p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pd.DataFrame</a:t>
            </a:r>
            <a:r>
              <a:rPr lang="en-US" sz="2800" dirty="0"/>
              <a:t>(d)</a:t>
            </a:r>
          </a:p>
          <a:p>
            <a:r>
              <a:rPr lang="en-US" sz="2800" dirty="0"/>
              <a:t>print </a:t>
            </a:r>
            <a:r>
              <a:rPr lang="en-US" sz="2800" dirty="0" err="1"/>
              <a:t>df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50037" y="1454727"/>
            <a:ext cx="30341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 	one    two</a:t>
            </a:r>
          </a:p>
          <a:p>
            <a:r>
              <a:rPr lang="en-US" sz="2800" dirty="0"/>
              <a:t>a            1.0    1</a:t>
            </a:r>
          </a:p>
          <a:p>
            <a:r>
              <a:rPr lang="en-US" sz="2800" dirty="0"/>
              <a:t>b            2.0    2</a:t>
            </a:r>
          </a:p>
          <a:p>
            <a:r>
              <a:rPr lang="en-US" sz="2800" dirty="0"/>
              <a:t>c             3.0    3</a:t>
            </a:r>
          </a:p>
          <a:p>
            <a:r>
              <a:rPr lang="en-US" sz="2800" dirty="0"/>
              <a:t>d            </a:t>
            </a:r>
            <a:r>
              <a:rPr lang="en-US" sz="2800" dirty="0" err="1"/>
              <a:t>NaN</a:t>
            </a:r>
            <a:r>
              <a:rPr lang="en-US" sz="2800" dirty="0"/>
              <a:t>    4</a:t>
            </a:r>
          </a:p>
          <a:p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there is no label </a:t>
            </a:r>
            <a:r>
              <a:rPr lang="en-US" sz="2800" b="1" dirty="0">
                <a:solidFill>
                  <a:srgbClr val="FF0000"/>
                </a:solidFill>
              </a:rPr>
              <a:t>‘d’</a:t>
            </a:r>
            <a:r>
              <a:rPr lang="en-US" sz="2800" dirty="0">
                <a:solidFill>
                  <a:srgbClr val="FF0000"/>
                </a:solidFill>
              </a:rPr>
              <a:t> passed, but in the result, for the </a:t>
            </a:r>
            <a:r>
              <a:rPr lang="en-US" sz="2800" b="1" dirty="0">
                <a:solidFill>
                  <a:srgbClr val="FF0000"/>
                </a:solidFill>
              </a:rPr>
              <a:t>d</a:t>
            </a:r>
            <a:r>
              <a:rPr lang="en-US" sz="2800" dirty="0">
                <a:solidFill>
                  <a:srgbClr val="FF0000"/>
                </a:solidFill>
              </a:rPr>
              <a:t> label, </a:t>
            </a:r>
            <a:r>
              <a:rPr lang="en-US" sz="2800" dirty="0" err="1">
                <a:solidFill>
                  <a:srgbClr val="FF0000"/>
                </a:solidFill>
              </a:rPr>
              <a:t>NaN</a:t>
            </a:r>
            <a:r>
              <a:rPr lang="en-US" sz="2800" dirty="0">
                <a:solidFill>
                  <a:srgbClr val="FF0000"/>
                </a:solidFill>
              </a:rPr>
              <a:t> is appended with </a:t>
            </a:r>
            <a:r>
              <a:rPr lang="en-US" sz="2800" dirty="0" err="1">
                <a:solidFill>
                  <a:srgbClr val="FF0000"/>
                </a:solidFill>
              </a:rPr>
              <a:t>NaN</a:t>
            </a:r>
            <a:r>
              <a:rPr lang="en-US" sz="2800" dirty="0">
                <a:solidFill>
                  <a:srgbClr val="FF0000"/>
                </a:solidFill>
              </a:rPr>
              <a:t>. </a:t>
            </a:r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8" y="1122218"/>
            <a:ext cx="8668872" cy="39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Column Selection</a:t>
            </a:r>
          </a:p>
          <a:p>
            <a:r>
              <a:rPr lang="en-US" sz="2800" dirty="0"/>
              <a:t>Example:</a:t>
            </a:r>
          </a:p>
          <a:p>
            <a:r>
              <a:rPr lang="en-US" sz="2800" dirty="0"/>
              <a:t>import pandas as pd </a:t>
            </a:r>
          </a:p>
          <a:p>
            <a:r>
              <a:rPr lang="en-US" sz="2800" dirty="0"/>
              <a:t>d = {'one' : </a:t>
            </a:r>
            <a:r>
              <a:rPr lang="en-US" sz="2800" dirty="0" err="1"/>
              <a:t>pd.Series</a:t>
            </a:r>
            <a:r>
              <a:rPr lang="en-US" sz="2800" dirty="0"/>
              <a:t>([1, 2, 3], index=['a', 'b', 'c']), </a:t>
            </a:r>
          </a:p>
          <a:p>
            <a:r>
              <a:rPr lang="en-US" sz="2800" dirty="0"/>
              <a:t>        'two' : </a:t>
            </a:r>
            <a:r>
              <a:rPr lang="en-US" sz="2800" dirty="0" err="1"/>
              <a:t>pd.Series</a:t>
            </a:r>
            <a:r>
              <a:rPr lang="en-US" sz="2800" dirty="0"/>
              <a:t>([1, 2, 3, 4], index=['a', 'b', 'c', 'd'])} </a:t>
            </a:r>
          </a:p>
          <a:p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pd.DataFrame</a:t>
            </a:r>
            <a:r>
              <a:rPr lang="en-US" sz="2800" dirty="0"/>
              <a:t>(d)</a:t>
            </a:r>
          </a:p>
          <a:p>
            <a:r>
              <a:rPr lang="en-US" sz="2800" dirty="0"/>
              <a:t>print </a:t>
            </a:r>
            <a:r>
              <a:rPr lang="en-US" sz="2800" dirty="0" err="1"/>
              <a:t>df</a:t>
            </a:r>
            <a:r>
              <a:rPr lang="en-US" sz="2800" dirty="0"/>
              <a:t> ['one']</a:t>
            </a:r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50037" y="1454727"/>
            <a:ext cx="30341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 a     1.0</a:t>
            </a:r>
          </a:p>
          <a:p>
            <a:r>
              <a:rPr lang="en-US" sz="2800" dirty="0"/>
              <a:t>b     2.0</a:t>
            </a:r>
          </a:p>
          <a:p>
            <a:r>
              <a:rPr lang="en-US" sz="2800" dirty="0"/>
              <a:t>c     3.0</a:t>
            </a:r>
          </a:p>
          <a:p>
            <a:r>
              <a:rPr lang="en-US" sz="2800" dirty="0"/>
              <a:t>d     </a:t>
            </a:r>
            <a:r>
              <a:rPr lang="en-US" sz="2800" dirty="0" err="1"/>
              <a:t>NaN</a:t>
            </a:r>
            <a:endParaRPr lang="en-US" sz="2800" dirty="0"/>
          </a:p>
          <a:p>
            <a:r>
              <a:rPr lang="en-US" sz="2800" dirty="0"/>
              <a:t>Name: one, dtype: float64</a:t>
            </a:r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8" y="1122218"/>
            <a:ext cx="8668872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Column Addition</a:t>
            </a:r>
          </a:p>
          <a:p>
            <a:r>
              <a:rPr lang="en-US" sz="2800" dirty="0"/>
              <a:t>Example:</a:t>
            </a:r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 d = {'one' : </a:t>
            </a:r>
            <a:r>
              <a:rPr lang="en-US" sz="2800" dirty="0" err="1"/>
              <a:t>pd.Series</a:t>
            </a:r>
            <a:r>
              <a:rPr lang="en-US" sz="2800" dirty="0"/>
              <a:t>([1, 2, 3], index=['a', 'b', 'c']),  </a:t>
            </a:r>
          </a:p>
          <a:p>
            <a:r>
              <a:rPr lang="en-US" sz="2800" dirty="0"/>
              <a:t>         'two' : </a:t>
            </a:r>
            <a:r>
              <a:rPr lang="en-US" sz="2800" dirty="0" err="1"/>
              <a:t>pd.Series</a:t>
            </a:r>
            <a:r>
              <a:rPr lang="en-US" sz="2800" dirty="0"/>
              <a:t>([1, 2, 3, 4], index=['a', 'b', 'c', 'd'])} </a:t>
            </a:r>
          </a:p>
          <a:p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pd.DataFrame</a:t>
            </a:r>
            <a:r>
              <a:rPr lang="en-US" sz="2800" dirty="0"/>
              <a:t>(d)</a:t>
            </a:r>
          </a:p>
          <a:p>
            <a:r>
              <a:rPr lang="en-US" sz="2800" dirty="0"/>
              <a:t>print ("Adding a new column by passing as Series:")</a:t>
            </a:r>
          </a:p>
          <a:p>
            <a:r>
              <a:rPr lang="en-US" sz="2800" dirty="0" err="1"/>
              <a:t>df</a:t>
            </a:r>
            <a:r>
              <a:rPr lang="en-US" sz="2800" dirty="0"/>
              <a:t>['three']=</a:t>
            </a:r>
            <a:r>
              <a:rPr lang="en-US" sz="2800" dirty="0" err="1"/>
              <a:t>pd.Series</a:t>
            </a:r>
            <a:r>
              <a:rPr lang="en-US" sz="2800" dirty="0"/>
              <a:t>([10,20,30],index=['</a:t>
            </a:r>
            <a:r>
              <a:rPr lang="en-US" sz="2800" dirty="0" err="1"/>
              <a:t>a','b','c</a:t>
            </a:r>
            <a:r>
              <a:rPr lang="en-US" sz="2800" dirty="0"/>
              <a:t>'])</a:t>
            </a:r>
          </a:p>
          <a:p>
            <a:r>
              <a:rPr lang="en-US" sz="2800" dirty="0"/>
              <a:t>print </a:t>
            </a:r>
            <a:r>
              <a:rPr lang="en-US" sz="2800" dirty="0" err="1"/>
              <a:t>df</a:t>
            </a:r>
            <a:r>
              <a:rPr lang="en-US" sz="2800" dirty="0"/>
              <a:t> </a:t>
            </a:r>
          </a:p>
          <a:p>
            <a:r>
              <a:rPr lang="en-US" sz="2800" dirty="0"/>
              <a:t>print ("Adding a new column using the existing </a:t>
            </a:r>
          </a:p>
          <a:p>
            <a:r>
              <a:rPr lang="en-US" sz="2800" dirty="0"/>
              <a:t>columns in DataFrame:")</a:t>
            </a:r>
          </a:p>
          <a:p>
            <a:r>
              <a:rPr lang="en-US" sz="2800" dirty="0" err="1"/>
              <a:t>df</a:t>
            </a:r>
            <a:r>
              <a:rPr lang="en-US" sz="2800" dirty="0"/>
              <a:t>['four']=</a:t>
            </a:r>
            <a:r>
              <a:rPr lang="en-US" sz="2800" dirty="0" err="1"/>
              <a:t>df</a:t>
            </a:r>
            <a:r>
              <a:rPr lang="en-US" sz="2800" dirty="0"/>
              <a:t>['one']+</a:t>
            </a:r>
            <a:r>
              <a:rPr lang="en-US" sz="2800" dirty="0" err="1"/>
              <a:t>df</a:t>
            </a:r>
            <a:r>
              <a:rPr lang="en-US" sz="2800" dirty="0"/>
              <a:t>['three'] </a:t>
            </a:r>
          </a:p>
          <a:p>
            <a:r>
              <a:rPr lang="en-US" sz="2800" dirty="0"/>
              <a:t>print </a:t>
            </a:r>
            <a:r>
              <a:rPr lang="en-US" sz="2800" dirty="0" err="1"/>
              <a:t>df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03672" y="1066801"/>
            <a:ext cx="3588327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/>
              <a:t>Adding a new column by passing as Series:     </a:t>
            </a:r>
          </a:p>
          <a:p>
            <a:r>
              <a:rPr lang="en-US" sz="2000" dirty="0"/>
              <a:t>        </a:t>
            </a:r>
            <a:r>
              <a:rPr lang="en-US" sz="2400" dirty="0"/>
              <a:t>one   two   three</a:t>
            </a:r>
          </a:p>
          <a:p>
            <a:r>
              <a:rPr lang="en-US" sz="2400" dirty="0"/>
              <a:t>a    1.0     1    10.0</a:t>
            </a:r>
          </a:p>
          <a:p>
            <a:r>
              <a:rPr lang="en-US" sz="2400" dirty="0"/>
              <a:t>b    2.0     2    20.0</a:t>
            </a:r>
          </a:p>
          <a:p>
            <a:r>
              <a:rPr lang="en-US" sz="2400" dirty="0"/>
              <a:t>c    3.0     3    30.0</a:t>
            </a:r>
          </a:p>
          <a:p>
            <a:r>
              <a:rPr lang="en-US" sz="2400" dirty="0"/>
              <a:t>d    </a:t>
            </a:r>
            <a:r>
              <a:rPr lang="en-US" sz="2400" dirty="0" err="1"/>
              <a:t>NaN</a:t>
            </a:r>
            <a:r>
              <a:rPr lang="en-US" sz="2400" dirty="0"/>
              <a:t>   4    </a:t>
            </a:r>
            <a:r>
              <a:rPr lang="en-US" sz="2400" dirty="0" err="1"/>
              <a:t>NaN</a:t>
            </a:r>
            <a:r>
              <a:rPr lang="en-US" sz="2400" dirty="0"/>
              <a:t> </a:t>
            </a:r>
          </a:p>
          <a:p>
            <a:r>
              <a:rPr lang="en-US" sz="2000" dirty="0"/>
              <a:t>Adding a new column using the existing columns in DataFrame:</a:t>
            </a:r>
          </a:p>
          <a:p>
            <a:r>
              <a:rPr lang="en-US" sz="2400" dirty="0"/>
              <a:t>       one   two   three    four</a:t>
            </a:r>
          </a:p>
          <a:p>
            <a:r>
              <a:rPr lang="en-US" sz="2400" dirty="0"/>
              <a:t>a     1.0    1    10.0     11.0</a:t>
            </a:r>
          </a:p>
          <a:p>
            <a:r>
              <a:rPr lang="en-US" sz="2400" dirty="0"/>
              <a:t>b     2.0    2    20.0     22.0</a:t>
            </a:r>
          </a:p>
          <a:p>
            <a:r>
              <a:rPr lang="en-US" sz="2400" dirty="0"/>
              <a:t>c     3.0    3    30.0     33.0</a:t>
            </a:r>
          </a:p>
          <a:p>
            <a:r>
              <a:rPr lang="en-US" sz="2400" dirty="0"/>
              <a:t>d     </a:t>
            </a:r>
            <a:r>
              <a:rPr lang="en-US" sz="2400" dirty="0" err="1"/>
              <a:t>NaN</a:t>
            </a:r>
            <a:r>
              <a:rPr lang="en-US" sz="2400" dirty="0"/>
              <a:t>    4     </a:t>
            </a:r>
            <a:r>
              <a:rPr lang="en-US" sz="2400" dirty="0" err="1"/>
              <a:t>NaN</a:t>
            </a:r>
            <a:r>
              <a:rPr lang="en-US" sz="2400" dirty="0"/>
              <a:t>     </a:t>
            </a:r>
            <a:r>
              <a:rPr lang="en-US" sz="2400" dirty="0" err="1"/>
              <a:t>NaN</a:t>
            </a:r>
            <a:endParaRPr lang="en-US" sz="24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0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8" y="1122218"/>
            <a:ext cx="8253236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Column Deletion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FF0000"/>
                </a:solidFill>
              </a:rPr>
              <a:t>Del or pop methods are used</a:t>
            </a:r>
            <a:r>
              <a:rPr lang="en-US" sz="2800" dirty="0"/>
              <a:t>.</a:t>
            </a:r>
          </a:p>
          <a:p>
            <a:r>
              <a:rPr lang="en-US" sz="2800" dirty="0"/>
              <a:t>Example:</a:t>
            </a:r>
          </a:p>
          <a:p>
            <a:r>
              <a:rPr lang="en-US" sz="2800" dirty="0"/>
              <a:t>import pandas as pd </a:t>
            </a:r>
          </a:p>
          <a:p>
            <a:r>
              <a:rPr lang="en-US" sz="2800" dirty="0"/>
              <a:t>d = {'one' : </a:t>
            </a:r>
            <a:r>
              <a:rPr lang="en-US" sz="2800" dirty="0" err="1"/>
              <a:t>pd.Series</a:t>
            </a:r>
            <a:r>
              <a:rPr lang="en-US" sz="2800" dirty="0"/>
              <a:t>([1, 2, 3], index=['a', 'b', 'c']), </a:t>
            </a:r>
          </a:p>
          <a:p>
            <a:r>
              <a:rPr lang="en-US" sz="2800" dirty="0"/>
              <a:t>        'two' : </a:t>
            </a:r>
            <a:r>
              <a:rPr lang="en-US" sz="2800" dirty="0" err="1"/>
              <a:t>pd.Series</a:t>
            </a:r>
            <a:r>
              <a:rPr lang="en-US" sz="2800" dirty="0"/>
              <a:t>([1, 2, 3, 4], index=['a', 'b', 'c', 'd']),             	'three' : </a:t>
            </a:r>
            <a:r>
              <a:rPr lang="en-US" sz="2800" dirty="0" err="1"/>
              <a:t>pd.Series</a:t>
            </a:r>
            <a:r>
              <a:rPr lang="en-US" sz="2800" dirty="0"/>
              <a:t>([10,20,30], index=['</a:t>
            </a:r>
            <a:r>
              <a:rPr lang="en-US" sz="2800" dirty="0" err="1"/>
              <a:t>a','b','c</a:t>
            </a:r>
            <a:r>
              <a:rPr lang="en-US" sz="2800" dirty="0"/>
              <a:t>'])}</a:t>
            </a:r>
          </a:p>
          <a:p>
            <a:r>
              <a:rPr lang="en-US" sz="2800" dirty="0"/>
              <a:t> </a:t>
            </a:r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pd.DataFrame</a:t>
            </a:r>
            <a:r>
              <a:rPr lang="en-US" sz="2800" dirty="0"/>
              <a:t>(d)</a:t>
            </a:r>
          </a:p>
          <a:p>
            <a:r>
              <a:rPr lang="en-US" sz="2800" dirty="0"/>
              <a:t>print ("Our </a:t>
            </a:r>
            <a:r>
              <a:rPr lang="en-US" sz="2800" dirty="0" err="1"/>
              <a:t>dataframe</a:t>
            </a:r>
            <a:r>
              <a:rPr lang="en-US" sz="2800" dirty="0"/>
              <a:t> is:")</a:t>
            </a:r>
          </a:p>
          <a:p>
            <a:r>
              <a:rPr lang="en-US" sz="2800" dirty="0"/>
              <a:t>print </a:t>
            </a:r>
            <a:r>
              <a:rPr lang="en-US" sz="2800" dirty="0" err="1"/>
              <a:t>df</a:t>
            </a:r>
            <a:endParaRPr lang="en-US" sz="2800" dirty="0"/>
          </a:p>
          <a:p>
            <a:r>
              <a:rPr lang="en-US" sz="2800" dirty="0"/>
              <a:t>print ("Deleting the first column using DEL function:")</a:t>
            </a:r>
          </a:p>
          <a:p>
            <a:r>
              <a:rPr lang="en-US" sz="2800" dirty="0"/>
              <a:t>del </a:t>
            </a:r>
            <a:r>
              <a:rPr lang="en-US" sz="2800" dirty="0" err="1"/>
              <a:t>df</a:t>
            </a:r>
            <a:r>
              <a:rPr lang="en-US" sz="2800" dirty="0"/>
              <a:t>['one']</a:t>
            </a:r>
          </a:p>
          <a:p>
            <a:r>
              <a:rPr lang="en-US" sz="2800" dirty="0"/>
              <a:t>print </a:t>
            </a:r>
            <a:r>
              <a:rPr lang="en-US" sz="2800" dirty="0" err="1"/>
              <a:t>df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03672" y="1066801"/>
            <a:ext cx="3588327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/>
              <a:t>Our </a:t>
            </a:r>
            <a:r>
              <a:rPr lang="en-US" sz="2000" dirty="0" err="1"/>
              <a:t>dataframe</a:t>
            </a:r>
            <a:r>
              <a:rPr lang="en-US" sz="2000" dirty="0"/>
              <a:t> is:     </a:t>
            </a:r>
          </a:p>
          <a:p>
            <a:r>
              <a:rPr lang="en-US" sz="2000" dirty="0"/>
              <a:t>	 one   three  two</a:t>
            </a:r>
          </a:p>
          <a:p>
            <a:r>
              <a:rPr lang="en-US" sz="2000" dirty="0"/>
              <a:t>a               1.0    10.0   1</a:t>
            </a:r>
          </a:p>
          <a:p>
            <a:r>
              <a:rPr lang="en-US" sz="2000" dirty="0"/>
              <a:t>b               2.0    20.0   2</a:t>
            </a:r>
          </a:p>
          <a:p>
            <a:r>
              <a:rPr lang="en-US" sz="2000" dirty="0"/>
              <a:t>c                3.0    30.0   3</a:t>
            </a:r>
          </a:p>
          <a:p>
            <a:r>
              <a:rPr lang="en-US" sz="2000" dirty="0"/>
              <a:t>d             </a:t>
            </a:r>
            <a:r>
              <a:rPr lang="en-US" sz="2000" dirty="0" err="1"/>
              <a:t>NaN</a:t>
            </a:r>
            <a:r>
              <a:rPr lang="en-US" sz="2000" dirty="0"/>
              <a:t>     </a:t>
            </a:r>
            <a:r>
              <a:rPr lang="en-US" sz="2000" dirty="0" err="1"/>
              <a:t>NaN</a:t>
            </a:r>
            <a:r>
              <a:rPr lang="en-US" sz="2000" dirty="0"/>
              <a:t>   4</a:t>
            </a:r>
          </a:p>
          <a:p>
            <a:endParaRPr lang="en-US" sz="2000" dirty="0"/>
          </a:p>
          <a:p>
            <a:r>
              <a:rPr lang="en-US" sz="2800" dirty="0"/>
              <a:t>Deleting the first column using DEL function:  </a:t>
            </a:r>
          </a:p>
          <a:p>
            <a:r>
              <a:rPr lang="en-US" sz="2800" dirty="0"/>
              <a:t>            three    two</a:t>
            </a:r>
          </a:p>
          <a:p>
            <a:r>
              <a:rPr lang="en-US" sz="2800" dirty="0"/>
              <a:t>a           10.0     1</a:t>
            </a:r>
          </a:p>
          <a:p>
            <a:r>
              <a:rPr lang="en-US" sz="2800" dirty="0"/>
              <a:t>b          20.0     2</a:t>
            </a:r>
          </a:p>
          <a:p>
            <a:r>
              <a:rPr lang="en-US" sz="2800" dirty="0"/>
              <a:t>c          30.0     3</a:t>
            </a:r>
          </a:p>
          <a:p>
            <a:r>
              <a:rPr lang="en-US" sz="2800" dirty="0"/>
              <a:t>d          </a:t>
            </a:r>
            <a:r>
              <a:rPr lang="en-US" sz="2800" dirty="0" err="1"/>
              <a:t>NaN</a:t>
            </a:r>
            <a:r>
              <a:rPr lang="en-US" sz="2800" dirty="0"/>
              <a:t>      4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11570635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Core components of pandas (or) Data Structures</a:t>
            </a:r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Pandas provides </a:t>
            </a:r>
            <a:r>
              <a:rPr lang="en-US" sz="2800" dirty="0">
                <a:solidFill>
                  <a:srgbClr val="FF0000"/>
                </a:solidFill>
              </a:rPr>
              <a:t>three data structures</a:t>
            </a:r>
            <a:r>
              <a:rPr lang="en-US" sz="2800" dirty="0"/>
              <a:t>. Those are: -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Series (1D)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Data Frames (2D)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/>
              <a:t>Panels (3D) </a:t>
            </a:r>
          </a:p>
          <a:p>
            <a:pPr marL="514350" lvl="0" indent="-514350">
              <a:buFont typeface="Wingdings" pitchFamily="2" charset="2"/>
              <a:buChar char="Ø"/>
            </a:pPr>
            <a:r>
              <a:rPr lang="en-US" sz="2800" dirty="0"/>
              <a:t>All data structures are  build on top of the NumPy array.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All Pandas </a:t>
            </a:r>
            <a:r>
              <a:rPr lang="en-US" sz="2800" dirty="0">
                <a:solidFill>
                  <a:srgbClr val="FF0000"/>
                </a:solidFill>
              </a:rPr>
              <a:t>data structures are value mutable (can be changed) and except Series all are size mutable</a:t>
            </a:r>
            <a:r>
              <a:rPr lang="en-US" sz="2800" dirty="0"/>
              <a:t>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Series is size immutable.</a:t>
            </a:r>
          </a:p>
          <a:p>
            <a:endParaRPr lang="en-US" sz="2800" dirty="0"/>
          </a:p>
          <a:p>
            <a:pPr marL="514350" indent="-514350"/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8" y="1122218"/>
            <a:ext cx="8253236" cy="48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Column Deletion</a:t>
            </a:r>
          </a:p>
          <a:p>
            <a:r>
              <a:rPr lang="en-US" sz="2800" dirty="0"/>
              <a:t>print ("Deleting another column using POP function:")</a:t>
            </a:r>
          </a:p>
          <a:p>
            <a:r>
              <a:rPr lang="en-US" sz="2800" dirty="0"/>
              <a:t>df.pop('two')</a:t>
            </a:r>
          </a:p>
          <a:p>
            <a:r>
              <a:rPr lang="en-US" sz="2800" dirty="0"/>
              <a:t>print </a:t>
            </a:r>
            <a:r>
              <a:rPr lang="en-US" sz="2800" dirty="0" err="1"/>
              <a:t>df</a:t>
            </a:r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Deleting another column using POP function:  </a:t>
            </a:r>
          </a:p>
          <a:p>
            <a:r>
              <a:rPr lang="en-US" sz="2800" dirty="0"/>
              <a:t>	 three</a:t>
            </a:r>
          </a:p>
          <a:p>
            <a:r>
              <a:rPr lang="en-US" sz="2800" dirty="0"/>
              <a:t>a           10.0</a:t>
            </a:r>
          </a:p>
          <a:p>
            <a:r>
              <a:rPr lang="en-US" sz="2800" dirty="0"/>
              <a:t>b           20.0</a:t>
            </a:r>
          </a:p>
          <a:p>
            <a:r>
              <a:rPr lang="en-US" sz="2800" dirty="0"/>
              <a:t>c            30.0</a:t>
            </a:r>
          </a:p>
          <a:p>
            <a:r>
              <a:rPr lang="en-US" sz="2800" dirty="0"/>
              <a:t>D           </a:t>
            </a:r>
            <a:r>
              <a:rPr lang="en-US" sz="2800" dirty="0" err="1"/>
              <a:t>NaN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8" y="1122218"/>
            <a:ext cx="8253236" cy="441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Row Selection, Addition, and Deletion</a:t>
            </a:r>
          </a:p>
          <a:p>
            <a:r>
              <a:rPr lang="en-US" sz="2800" b="1" u="sng" dirty="0"/>
              <a:t>Selection: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Rows can be selected by passing row label to a </a:t>
            </a:r>
            <a:r>
              <a:rPr lang="en-US" sz="2800" b="1" dirty="0">
                <a:solidFill>
                  <a:srgbClr val="FF0000"/>
                </a:solidFill>
              </a:rPr>
              <a:t>loc</a:t>
            </a:r>
            <a:r>
              <a:rPr lang="en-US" sz="2800" dirty="0">
                <a:solidFill>
                  <a:srgbClr val="FF0000"/>
                </a:solidFill>
              </a:rPr>
              <a:t> function.</a:t>
            </a:r>
          </a:p>
          <a:p>
            <a:r>
              <a:rPr lang="en-US" sz="2800" dirty="0"/>
              <a:t>Example:</a:t>
            </a:r>
          </a:p>
          <a:p>
            <a:r>
              <a:rPr lang="en-US" sz="2800" dirty="0"/>
              <a:t>import pandas as pd </a:t>
            </a:r>
          </a:p>
          <a:p>
            <a:r>
              <a:rPr lang="en-US" sz="2800" dirty="0"/>
              <a:t>d = {'one' : </a:t>
            </a:r>
            <a:r>
              <a:rPr lang="en-US" sz="2800" dirty="0" err="1"/>
              <a:t>pd.Series</a:t>
            </a:r>
            <a:r>
              <a:rPr lang="en-US" sz="2800" dirty="0"/>
              <a:t>([1, 2, 3], index=['a', 'b', 'c']), </a:t>
            </a:r>
          </a:p>
          <a:p>
            <a:r>
              <a:rPr lang="en-US" sz="2800" dirty="0"/>
              <a:t>   'two' : </a:t>
            </a:r>
            <a:r>
              <a:rPr lang="en-US" sz="2800" dirty="0" err="1"/>
              <a:t>pd.Series</a:t>
            </a:r>
            <a:r>
              <a:rPr lang="en-US" sz="2800" dirty="0"/>
              <a:t>([1, 2, 3, 4], index=['a', 'b', 'c', 'd'])} </a:t>
            </a:r>
          </a:p>
          <a:p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pd.DataFrame</a:t>
            </a:r>
            <a:r>
              <a:rPr lang="en-US" sz="2800" dirty="0"/>
              <a:t>(d)</a:t>
            </a:r>
          </a:p>
          <a:p>
            <a:r>
              <a:rPr lang="en-US" sz="2800" dirty="0"/>
              <a:t>print df.loc['b‘]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603672" y="1066801"/>
            <a:ext cx="358832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/>
              <a:t>one    2.0</a:t>
            </a:r>
          </a:p>
          <a:p>
            <a:r>
              <a:rPr lang="en-US" sz="2000" dirty="0"/>
              <a:t>Two    2.0</a:t>
            </a:r>
          </a:p>
          <a:p>
            <a:r>
              <a:rPr lang="en-US" sz="2000" dirty="0"/>
              <a:t>Name: b, dtype: float64</a:t>
            </a:r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7" y="1122218"/>
            <a:ext cx="8959817" cy="441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Row Selection, Addition, and Deletion</a:t>
            </a:r>
          </a:p>
          <a:p>
            <a:r>
              <a:rPr lang="en-US" sz="2800" b="1" u="sng" dirty="0"/>
              <a:t>Selection: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</a:rPr>
              <a:t>Rows can be selected by passing integer location to an </a:t>
            </a:r>
            <a:r>
              <a:rPr lang="en-US" sz="2800" b="1" dirty="0" err="1">
                <a:solidFill>
                  <a:srgbClr val="FF0000"/>
                </a:solidFill>
              </a:rPr>
              <a:t>iloc</a:t>
            </a:r>
            <a:r>
              <a:rPr lang="en-US" sz="2800" dirty="0">
                <a:solidFill>
                  <a:srgbClr val="FF0000"/>
                </a:solidFill>
              </a:rPr>
              <a:t> function.</a:t>
            </a:r>
          </a:p>
          <a:p>
            <a:r>
              <a:rPr lang="en-US" sz="2800" dirty="0">
                <a:solidFill>
                  <a:srgbClr val="FF0000"/>
                </a:solidFill>
              </a:rPr>
              <a:t>Example</a:t>
            </a:r>
          </a:p>
          <a:p>
            <a:r>
              <a:rPr lang="en-US" sz="2800" dirty="0"/>
              <a:t>import pandas as pd </a:t>
            </a:r>
          </a:p>
          <a:p>
            <a:r>
              <a:rPr lang="en-US" sz="2800" dirty="0"/>
              <a:t>d = {'one' : </a:t>
            </a:r>
            <a:r>
              <a:rPr lang="en-US" sz="2800" dirty="0" err="1"/>
              <a:t>pd.Series</a:t>
            </a:r>
            <a:r>
              <a:rPr lang="en-US" sz="2800" dirty="0"/>
              <a:t>([1, 2, 3], index=['a', 'b', 'c']),  </a:t>
            </a:r>
          </a:p>
          <a:p>
            <a:r>
              <a:rPr lang="en-US" sz="2800" dirty="0"/>
              <a:t>       'two' : </a:t>
            </a:r>
            <a:r>
              <a:rPr lang="en-US" sz="2800" dirty="0" err="1"/>
              <a:t>pd.Series</a:t>
            </a:r>
            <a:r>
              <a:rPr lang="en-US" sz="2800" dirty="0"/>
              <a:t>([1, 2, 3, 4], index=['a', 'b', 'c',     'd'])} </a:t>
            </a:r>
          </a:p>
          <a:p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pd.DataFrame</a:t>
            </a:r>
            <a:r>
              <a:rPr lang="en-US" sz="2800" dirty="0"/>
              <a:t>(d)</a:t>
            </a:r>
          </a:p>
          <a:p>
            <a:r>
              <a:rPr lang="en-US" sz="2800" dirty="0"/>
              <a:t>print </a:t>
            </a:r>
            <a:r>
              <a:rPr lang="en-US" sz="2800" dirty="0" err="1"/>
              <a:t>df.iloc</a:t>
            </a:r>
            <a:r>
              <a:rPr lang="en-US" sz="2800" dirty="0"/>
              <a:t>[2]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48800" y="1066801"/>
            <a:ext cx="274319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/>
              <a:t>     one   3.0</a:t>
            </a:r>
          </a:p>
          <a:p>
            <a:r>
              <a:rPr lang="en-US" sz="2000" dirty="0"/>
              <a:t>      two   3.0</a:t>
            </a:r>
          </a:p>
          <a:p>
            <a:r>
              <a:rPr lang="en-US" sz="2000" dirty="0"/>
              <a:t>Name: c, dtype: float64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7" y="1122218"/>
            <a:ext cx="8959817" cy="39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Row Selection, Addition, and Deletion</a:t>
            </a:r>
          </a:p>
          <a:p>
            <a:r>
              <a:rPr lang="en-US" sz="2800" b="1" u="sng" dirty="0"/>
              <a:t>Addition of Rows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Add new rows to a DataFrame using the </a:t>
            </a:r>
            <a:r>
              <a:rPr lang="en-US" sz="2800" b="1" dirty="0"/>
              <a:t>append</a:t>
            </a:r>
            <a:r>
              <a:rPr lang="en-US" sz="2800" dirty="0"/>
              <a:t> function.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This function will append the rows at the end.</a:t>
            </a:r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 </a:t>
            </a:r>
            <a:r>
              <a:rPr lang="en-US" sz="2800" dirty="0" err="1"/>
              <a:t>df</a:t>
            </a:r>
            <a:r>
              <a:rPr lang="en-US" sz="2800" dirty="0"/>
              <a:t> = pd.DataFrame([[1, 2], [3, 4]], columns = ['</a:t>
            </a:r>
            <a:r>
              <a:rPr lang="en-US" sz="2800" dirty="0" err="1"/>
              <a:t>a','b</a:t>
            </a:r>
            <a:r>
              <a:rPr lang="en-US" sz="2800" dirty="0"/>
              <a:t>'])</a:t>
            </a:r>
          </a:p>
          <a:p>
            <a:r>
              <a:rPr lang="en-US" sz="2800" dirty="0"/>
              <a:t>df2 = </a:t>
            </a:r>
            <a:r>
              <a:rPr lang="en-US" sz="2800" dirty="0" err="1"/>
              <a:t>pd.DataFrame</a:t>
            </a:r>
            <a:r>
              <a:rPr lang="en-US" sz="2800" dirty="0"/>
              <a:t>([[5, 6], [7, 8]], columns = ['</a:t>
            </a:r>
            <a:r>
              <a:rPr lang="en-US" sz="2800" dirty="0" err="1"/>
              <a:t>a','b</a:t>
            </a:r>
            <a:r>
              <a:rPr lang="en-US" sz="2800" dirty="0"/>
              <a:t>']) </a:t>
            </a:r>
          </a:p>
          <a:p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df.append</a:t>
            </a:r>
            <a:r>
              <a:rPr lang="en-US" sz="2800" dirty="0"/>
              <a:t>(df2)</a:t>
            </a:r>
          </a:p>
          <a:p>
            <a:r>
              <a:rPr lang="en-US" sz="2800" dirty="0"/>
              <a:t>print </a:t>
            </a:r>
            <a:r>
              <a:rPr lang="en-US" sz="2800" dirty="0" err="1"/>
              <a:t>df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48800" y="1066801"/>
            <a:ext cx="2743199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/>
              <a:t>           a     b</a:t>
            </a:r>
          </a:p>
          <a:p>
            <a:r>
              <a:rPr lang="en-US" sz="2000" dirty="0"/>
              <a:t>0         1     2</a:t>
            </a:r>
          </a:p>
          <a:p>
            <a:pPr marL="457200" indent="-457200">
              <a:buAutoNum type="arabicPlain"/>
            </a:pPr>
            <a:r>
              <a:rPr lang="en-US" sz="2000" dirty="0"/>
              <a:t>   3     4</a:t>
            </a:r>
          </a:p>
          <a:p>
            <a:pPr marL="457200" indent="-457200"/>
            <a:r>
              <a:rPr lang="en-US" sz="2000" dirty="0"/>
              <a:t>0         5     6</a:t>
            </a:r>
          </a:p>
          <a:p>
            <a:pPr marL="457200" indent="-457200"/>
            <a:r>
              <a:rPr lang="en-US" sz="2000" dirty="0"/>
              <a:t>1         7     8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7" y="1122218"/>
            <a:ext cx="8959817" cy="48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Row Selection, Addition, and Deletion</a:t>
            </a:r>
          </a:p>
          <a:p>
            <a:r>
              <a:rPr lang="en-US" sz="2800" b="1" u="sng" dirty="0"/>
              <a:t>Deletion of Rows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Use index label to delete or drop rows from a DataFrame.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If label is duplicated, then multiple rows will be dropped.</a:t>
            </a:r>
          </a:p>
          <a:p>
            <a:r>
              <a:rPr lang="en-US" sz="2800" dirty="0"/>
              <a:t>import pandas as pd </a:t>
            </a:r>
          </a:p>
          <a:p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pd.DataFrame</a:t>
            </a:r>
            <a:r>
              <a:rPr lang="en-US" sz="2800" dirty="0"/>
              <a:t>([[1, 2], [3, 4]], columns = ['</a:t>
            </a:r>
            <a:r>
              <a:rPr lang="en-US" sz="2800" dirty="0" err="1"/>
              <a:t>a','b</a:t>
            </a:r>
            <a:r>
              <a:rPr lang="en-US" sz="2800" dirty="0"/>
              <a:t>'])</a:t>
            </a:r>
          </a:p>
          <a:p>
            <a:r>
              <a:rPr lang="en-US" sz="2800" dirty="0"/>
              <a:t>df2 = </a:t>
            </a:r>
            <a:r>
              <a:rPr lang="en-US" sz="2800" dirty="0" err="1"/>
              <a:t>pd.DataFrame</a:t>
            </a:r>
            <a:r>
              <a:rPr lang="en-US" sz="2800" dirty="0"/>
              <a:t>([[5, 6], [7, 8]], columns = ['</a:t>
            </a:r>
            <a:r>
              <a:rPr lang="en-US" sz="2800" dirty="0" err="1"/>
              <a:t>a','b</a:t>
            </a:r>
            <a:r>
              <a:rPr lang="en-US" sz="2800" dirty="0"/>
              <a:t>'])</a:t>
            </a:r>
          </a:p>
          <a:p>
            <a:r>
              <a:rPr lang="en-US" sz="2800" dirty="0"/>
              <a:t> </a:t>
            </a:r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df.append</a:t>
            </a:r>
            <a:r>
              <a:rPr lang="en-US" sz="2800" dirty="0"/>
              <a:t>(df2)</a:t>
            </a:r>
          </a:p>
          <a:p>
            <a:r>
              <a:rPr lang="en-US" sz="2800" dirty="0"/>
              <a:t> # Drop rows with label 0</a:t>
            </a:r>
          </a:p>
          <a:p>
            <a:r>
              <a:rPr lang="en-US" sz="2800" dirty="0" err="1"/>
              <a:t>df</a:t>
            </a:r>
            <a:r>
              <a:rPr lang="en-US" sz="2800" dirty="0"/>
              <a:t> = </a:t>
            </a:r>
            <a:r>
              <a:rPr lang="en-US" sz="2800" dirty="0" err="1"/>
              <a:t>df.drop</a:t>
            </a:r>
            <a:r>
              <a:rPr lang="en-US" sz="2800" dirty="0"/>
              <a:t>(0) </a:t>
            </a:r>
          </a:p>
          <a:p>
            <a:r>
              <a:rPr lang="en-US" sz="2800" dirty="0"/>
              <a:t>print </a:t>
            </a:r>
            <a:r>
              <a:rPr lang="en-US" sz="2800" dirty="0" err="1"/>
              <a:t>df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448800" y="1066801"/>
            <a:ext cx="2743199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000" dirty="0"/>
              <a:t>          a    b</a:t>
            </a:r>
          </a:p>
          <a:p>
            <a:pPr marL="457200" indent="-457200">
              <a:buAutoNum type="arabicPlain"/>
            </a:pPr>
            <a:r>
              <a:rPr lang="en-US" sz="2000" dirty="0"/>
              <a:t>  3    4</a:t>
            </a:r>
          </a:p>
          <a:p>
            <a:pPr marL="457200" indent="-457200"/>
            <a:r>
              <a:rPr lang="en-US" sz="2000" dirty="0"/>
              <a:t>1        7    8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Pandas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err="1"/>
              <a:t>Dataframes</a:t>
            </a:r>
            <a:r>
              <a:rPr lang="en-US" dirty="0"/>
              <a:t> can also be easily exported and imported from CSV, Excel, JSON, HTML and SQL database. 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Some other essential methods that are present in data frames are:</a:t>
            </a:r>
          </a:p>
          <a:p>
            <a:pPr lvl="0"/>
            <a:r>
              <a:rPr lang="en-US" b="1" dirty="0"/>
              <a:t>head():</a:t>
            </a:r>
            <a:r>
              <a:rPr lang="en-US" dirty="0"/>
              <a:t> returns the top 5 rows in the </a:t>
            </a:r>
            <a:r>
              <a:rPr lang="en-US" dirty="0" err="1"/>
              <a:t>dataframe</a:t>
            </a:r>
            <a:r>
              <a:rPr lang="en-US" dirty="0"/>
              <a:t> object</a:t>
            </a:r>
          </a:p>
          <a:p>
            <a:pPr lvl="0"/>
            <a:r>
              <a:rPr lang="en-US" b="1" dirty="0"/>
              <a:t>tail():</a:t>
            </a:r>
            <a:r>
              <a:rPr lang="en-US" dirty="0"/>
              <a:t> returns the bottom 5 rows in the </a:t>
            </a:r>
            <a:r>
              <a:rPr lang="en-US" dirty="0" err="1"/>
              <a:t>dataframe</a:t>
            </a:r>
            <a:endParaRPr lang="en-US" dirty="0"/>
          </a:p>
          <a:p>
            <a:pPr lvl="0"/>
            <a:r>
              <a:rPr lang="en-US" b="1" dirty="0"/>
              <a:t>info():</a:t>
            </a:r>
            <a:r>
              <a:rPr lang="en-US" dirty="0"/>
              <a:t> prints the summary of the </a:t>
            </a:r>
            <a:r>
              <a:rPr lang="en-US" dirty="0" err="1"/>
              <a:t>dataframe</a:t>
            </a:r>
            <a:endParaRPr lang="en-US" dirty="0"/>
          </a:p>
          <a:p>
            <a:pPr lvl="0"/>
            <a:r>
              <a:rPr lang="en-US" b="1" dirty="0"/>
              <a:t>describe():</a:t>
            </a:r>
            <a:r>
              <a:rPr lang="en-US" dirty="0"/>
              <a:t> gives a nice overview of the main aggregated values over each column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Pandas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1382"/>
            <a:ext cx="10515600" cy="51655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u="sng" dirty="0"/>
              <a:t>3.Panel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 A </a:t>
            </a:r>
            <a:r>
              <a:rPr lang="en-US" sz="2000" b="1" dirty="0"/>
              <a:t>panel</a:t>
            </a:r>
            <a:r>
              <a:rPr lang="en-US" sz="2000" dirty="0"/>
              <a:t> is a 3D container of data. 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 A Panel can be created using the following constructor −</a:t>
            </a:r>
          </a:p>
          <a:p>
            <a:pPr algn="ctr">
              <a:buNone/>
            </a:pPr>
            <a:r>
              <a:rPr lang="en-US" sz="2000" dirty="0" err="1">
                <a:solidFill>
                  <a:srgbClr val="FF0000"/>
                </a:solidFill>
              </a:rPr>
              <a:t>pandas.Panel</a:t>
            </a:r>
            <a:r>
              <a:rPr lang="en-US" sz="2000" dirty="0">
                <a:solidFill>
                  <a:srgbClr val="FF0000"/>
                </a:solidFill>
              </a:rPr>
              <a:t>(data, items, </a:t>
            </a:r>
            <a:r>
              <a:rPr lang="en-US" sz="2000" dirty="0" err="1">
                <a:solidFill>
                  <a:srgbClr val="FF0000"/>
                </a:solidFill>
              </a:rPr>
              <a:t>major_axis</a:t>
            </a:r>
            <a:r>
              <a:rPr lang="en-US" sz="2000" dirty="0">
                <a:solidFill>
                  <a:srgbClr val="FF0000"/>
                </a:solidFill>
              </a:rPr>
              <a:t>, </a:t>
            </a:r>
            <a:r>
              <a:rPr lang="en-US" sz="2000" dirty="0" err="1">
                <a:solidFill>
                  <a:srgbClr val="FF0000"/>
                </a:solidFill>
              </a:rPr>
              <a:t>minor_axis</a:t>
            </a:r>
            <a:r>
              <a:rPr lang="en-US" sz="2000" dirty="0">
                <a:solidFill>
                  <a:srgbClr val="FF0000"/>
                </a:solidFill>
              </a:rPr>
              <a:t>, dtype, copy) </a:t>
            </a:r>
          </a:p>
          <a:p>
            <a:pPr>
              <a:buNone/>
            </a:pPr>
            <a:r>
              <a:rPr lang="en-US" sz="2000" dirty="0"/>
              <a:t>The parameters of the constructor are as follows −</a:t>
            </a:r>
          </a:p>
          <a:p>
            <a:pPr>
              <a:buNone/>
            </a:pPr>
            <a:r>
              <a:rPr lang="en-US" sz="2000" b="1" dirty="0"/>
              <a:t>       Parameter	Description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  data		Data takes various forms like ndarray, series, map, lists, dict, constants and also 			another	DataFrame</a:t>
            </a:r>
          </a:p>
          <a:p>
            <a:pPr>
              <a:buNone/>
            </a:pPr>
            <a:r>
              <a:rPr lang="en-US" sz="2000" dirty="0"/>
              <a:t>	  items	each item in this axis corresponds to one data frame, and this is called axis 0.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major_axis</a:t>
            </a:r>
            <a:r>
              <a:rPr lang="en-US" sz="2000" dirty="0"/>
              <a:t>	This axis actually contains the rows or indexes of each of the data frames, and this 		is called axis 1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minor_axis</a:t>
            </a:r>
            <a:r>
              <a:rPr lang="en-US" sz="2000" dirty="0"/>
              <a:t>	This axis actually contains all the columns of each of the data frames, and this is 		called axis 2.</a:t>
            </a:r>
          </a:p>
          <a:p>
            <a:pPr>
              <a:buNone/>
            </a:pPr>
            <a:r>
              <a:rPr lang="en-US" sz="2000" dirty="0"/>
              <a:t>	dtype		Data type of each column</a:t>
            </a:r>
          </a:p>
          <a:p>
            <a:pPr>
              <a:buNone/>
            </a:pPr>
            <a:r>
              <a:rPr lang="en-US" sz="2000" dirty="0"/>
              <a:t>	copy		</a:t>
            </a:r>
            <a:r>
              <a:rPr lang="en-US" sz="2000" dirty="0" err="1"/>
              <a:t>Copy</a:t>
            </a:r>
            <a:r>
              <a:rPr lang="en-US" sz="2000" dirty="0"/>
              <a:t> data. Default, </a:t>
            </a:r>
            <a:r>
              <a:rPr lang="en-US" sz="2000" b="1" dirty="0"/>
              <a:t>false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Pandas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9" y="1011382"/>
            <a:ext cx="6800850" cy="51655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u="sng" dirty="0"/>
              <a:t>Creating a  Panel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/>
              <a:t>A Panel can be created using multiple ways like −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From </a:t>
            </a:r>
            <a:r>
              <a:rPr lang="en-US" sz="2400" dirty="0" err="1"/>
              <a:t>ndarrays</a:t>
            </a:r>
            <a:endParaRPr lang="en-US" sz="2400" dirty="0"/>
          </a:p>
          <a:p>
            <a:pPr marL="457200" lvl="0" indent="-457200">
              <a:buFont typeface="+mj-lt"/>
              <a:buAutoNum type="arabicPeriod"/>
            </a:pPr>
            <a:r>
              <a:rPr lang="en-US" sz="2400" dirty="0"/>
              <a:t>From dict of DataFrames</a:t>
            </a:r>
          </a:p>
          <a:p>
            <a:pPr>
              <a:buNone/>
            </a:pPr>
            <a:r>
              <a:rPr lang="en-US" sz="2400" b="1" u="sng" dirty="0"/>
              <a:t>1.From 3D ndarray</a:t>
            </a:r>
          </a:p>
          <a:p>
            <a:pPr>
              <a:buNone/>
            </a:pPr>
            <a:r>
              <a:rPr lang="en-US" sz="2400" dirty="0"/>
              <a:t>import pandas as pd</a:t>
            </a:r>
          </a:p>
          <a:p>
            <a:pPr>
              <a:buNone/>
            </a:pPr>
            <a:r>
              <a:rPr lang="en-US" sz="2400" dirty="0"/>
              <a:t>import </a:t>
            </a:r>
            <a:r>
              <a:rPr lang="en-US" sz="2400" dirty="0" err="1"/>
              <a:t>numpy</a:t>
            </a:r>
            <a:r>
              <a:rPr lang="en-US" sz="2400" dirty="0"/>
              <a:t> as </a:t>
            </a:r>
            <a:r>
              <a:rPr lang="en-US" sz="2400" dirty="0" err="1"/>
              <a:t>np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 pan = </a:t>
            </a:r>
            <a:r>
              <a:rPr lang="en-US" sz="2400" dirty="0" err="1"/>
              <a:t>pd.Panel</a:t>
            </a:r>
            <a:r>
              <a:rPr lang="en-US" sz="2400" dirty="0"/>
              <a:t>(</a:t>
            </a:r>
            <a:r>
              <a:rPr lang="en-US" sz="2400" dirty="0" err="1"/>
              <a:t>np.random.randn</a:t>
            </a:r>
            <a:r>
              <a:rPr lang="en-US" sz="2400" dirty="0"/>
              <a:t>(5,10,5),items = ['A' ,'B' ,'C', 'D','E'],</a:t>
            </a:r>
            <a:r>
              <a:rPr lang="en-US" sz="2400" dirty="0" err="1"/>
              <a:t>major_axis</a:t>
            </a:r>
            <a:r>
              <a:rPr lang="en-US" sz="2400" dirty="0"/>
              <a:t> = </a:t>
            </a:r>
            <a:r>
              <a:rPr lang="en-US" sz="2400" dirty="0" err="1"/>
              <a:t>pd.date_range</a:t>
            </a:r>
            <a:r>
              <a:rPr lang="en-US" sz="2400" dirty="0"/>
              <a:t>('1/2/2019', periods=10), </a:t>
            </a:r>
            <a:r>
              <a:rPr lang="en-US" sz="2400" dirty="0" err="1"/>
              <a:t>minor_axis</a:t>
            </a:r>
            <a:r>
              <a:rPr lang="en-US" sz="2400" dirty="0"/>
              <a:t>=['1','2','3','4','5'])</a:t>
            </a:r>
          </a:p>
          <a:p>
            <a:pPr>
              <a:buNone/>
            </a:pPr>
            <a:r>
              <a:rPr lang="en-US" sz="2400" dirty="0"/>
              <a:t>print(pan)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029451" y="2314575"/>
            <a:ext cx="584358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pPr>
              <a:buNone/>
            </a:pPr>
            <a:r>
              <a:rPr lang="en-US" sz="2800" dirty="0"/>
              <a:t>&lt;class '</a:t>
            </a:r>
            <a:r>
              <a:rPr lang="en-US" sz="2800" dirty="0" err="1"/>
              <a:t>pandas.core.panel.Panel</a:t>
            </a:r>
            <a:r>
              <a:rPr lang="en-US" sz="2800" dirty="0"/>
              <a:t>'&gt;</a:t>
            </a:r>
          </a:p>
          <a:p>
            <a:pPr>
              <a:buNone/>
            </a:pPr>
            <a:r>
              <a:rPr lang="en-US" sz="2800" dirty="0"/>
              <a:t>Dimensions: 5 (items) x 10 (</a:t>
            </a:r>
            <a:r>
              <a:rPr lang="en-US" sz="2800" dirty="0" err="1"/>
              <a:t>major_axis</a:t>
            </a:r>
            <a:r>
              <a:rPr lang="en-US" sz="2800" dirty="0"/>
              <a:t>) x 5 (</a:t>
            </a:r>
            <a:r>
              <a:rPr lang="en-US" sz="2800" dirty="0" err="1"/>
              <a:t>minor_axis</a:t>
            </a:r>
            <a:r>
              <a:rPr lang="en-US" sz="2800" dirty="0"/>
              <a:t>)</a:t>
            </a:r>
          </a:p>
          <a:p>
            <a:pPr>
              <a:buNone/>
            </a:pPr>
            <a:r>
              <a:rPr lang="en-US" sz="2800" dirty="0"/>
              <a:t>Items axis: A to E</a:t>
            </a:r>
          </a:p>
          <a:p>
            <a:pPr>
              <a:buNone/>
            </a:pPr>
            <a:r>
              <a:rPr lang="en-US" sz="2800" dirty="0" err="1"/>
              <a:t>Major_axis</a:t>
            </a:r>
            <a:r>
              <a:rPr lang="en-US" sz="2800" dirty="0"/>
              <a:t> axis: 2019-01-02 00:00:00 to 2019-01-11 00:00:00</a:t>
            </a:r>
          </a:p>
          <a:p>
            <a:pPr>
              <a:buNone/>
            </a:pPr>
            <a:r>
              <a:rPr lang="en-US" sz="2800" dirty="0" err="1"/>
              <a:t>Minor_axis</a:t>
            </a:r>
            <a:r>
              <a:rPr lang="en-US" sz="2800" dirty="0"/>
              <a:t> axis: 1 to 5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Pandas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9" y="1011382"/>
            <a:ext cx="6800850" cy="51655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u="sng" dirty="0"/>
              <a:t>Creating a  Panel</a:t>
            </a:r>
          </a:p>
          <a:p>
            <a:pPr>
              <a:buNone/>
            </a:pPr>
            <a:r>
              <a:rPr lang="en-US" b="1" u="sng" dirty="0"/>
              <a:t>2. From dict of DataFrames</a:t>
            </a:r>
          </a:p>
          <a:p>
            <a:pPr>
              <a:buNone/>
            </a:pPr>
            <a:r>
              <a:rPr lang="en-US" dirty="0"/>
              <a:t>Example:</a:t>
            </a:r>
          </a:p>
          <a:p>
            <a:pPr>
              <a:buNone/>
            </a:pPr>
            <a:r>
              <a:rPr lang="en-US" dirty="0"/>
              <a:t>import pandas as pd</a:t>
            </a:r>
          </a:p>
          <a:p>
            <a:pPr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</a:t>
            </a:r>
            <a:r>
              <a:rPr lang="en-US" dirty="0" err="1"/>
              <a:t>np</a:t>
            </a:r>
            <a:endParaRPr lang="en-US" dirty="0"/>
          </a:p>
          <a:p>
            <a:pPr>
              <a:buNone/>
            </a:pPr>
            <a:r>
              <a:rPr lang="en-US" dirty="0"/>
              <a:t> </a:t>
            </a:r>
          </a:p>
          <a:p>
            <a:pPr>
              <a:buNone/>
            </a:pPr>
            <a:r>
              <a:rPr lang="en-US" dirty="0"/>
              <a:t>data = {'Item1' :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np.random.randn</a:t>
            </a:r>
            <a:r>
              <a:rPr lang="en-US" dirty="0"/>
              <a:t>(4, 3)), </a:t>
            </a:r>
          </a:p>
          <a:p>
            <a:pPr>
              <a:buNone/>
            </a:pPr>
            <a:r>
              <a:rPr lang="en-US" dirty="0"/>
              <a:t>              'Item2' : </a:t>
            </a:r>
            <a:r>
              <a:rPr lang="en-US" dirty="0" err="1"/>
              <a:t>pd.DataFrame</a:t>
            </a:r>
            <a:r>
              <a:rPr lang="en-US" dirty="0"/>
              <a:t>(</a:t>
            </a:r>
            <a:r>
              <a:rPr lang="en-US" dirty="0" err="1"/>
              <a:t>np.random.randn</a:t>
            </a:r>
            <a:r>
              <a:rPr lang="en-US" dirty="0"/>
              <a:t>(4, 2))}</a:t>
            </a:r>
          </a:p>
          <a:p>
            <a:pPr>
              <a:buNone/>
            </a:pPr>
            <a:r>
              <a:rPr lang="en-US" dirty="0"/>
              <a:t>p = </a:t>
            </a:r>
            <a:r>
              <a:rPr lang="en-US" dirty="0" err="1"/>
              <a:t>pd.Panel</a:t>
            </a:r>
            <a:r>
              <a:rPr lang="en-US" dirty="0"/>
              <a:t>(data)</a:t>
            </a:r>
          </a:p>
          <a:p>
            <a:pPr>
              <a:buNone/>
            </a:pPr>
            <a:r>
              <a:rPr lang="en-US" dirty="0"/>
              <a:t>print 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29451" y="2314575"/>
            <a:ext cx="584358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&lt;class '</a:t>
            </a:r>
            <a:r>
              <a:rPr lang="en-US" sz="2800" dirty="0" err="1"/>
              <a:t>pandas.core.panel.Panel</a:t>
            </a:r>
            <a:r>
              <a:rPr lang="en-US" sz="2800" dirty="0"/>
              <a:t>'&gt;</a:t>
            </a:r>
          </a:p>
          <a:p>
            <a:r>
              <a:rPr lang="en-US" sz="2800" dirty="0"/>
              <a:t>Dimensions: 2 (items) x 4 (</a:t>
            </a:r>
            <a:r>
              <a:rPr lang="en-US" sz="2800" dirty="0" err="1"/>
              <a:t>major_axis</a:t>
            </a:r>
            <a:r>
              <a:rPr lang="en-US" sz="2800" dirty="0"/>
              <a:t>) x 3 (</a:t>
            </a:r>
            <a:r>
              <a:rPr lang="en-US" sz="2800" dirty="0" err="1"/>
              <a:t>minor_axis</a:t>
            </a:r>
            <a:r>
              <a:rPr lang="en-US" sz="2800" dirty="0"/>
              <a:t>)</a:t>
            </a:r>
          </a:p>
          <a:p>
            <a:r>
              <a:rPr lang="en-US" sz="2800" dirty="0"/>
              <a:t>Items axis: Item1 to Item2</a:t>
            </a:r>
          </a:p>
          <a:p>
            <a:r>
              <a:rPr lang="en-US" sz="2800" dirty="0" err="1"/>
              <a:t>Major_axis</a:t>
            </a:r>
            <a:r>
              <a:rPr lang="en-US" sz="2800" dirty="0"/>
              <a:t> axis: 0 to 3</a:t>
            </a:r>
          </a:p>
          <a:p>
            <a:r>
              <a:rPr lang="en-US" sz="2800" dirty="0" err="1"/>
              <a:t>Minor_axis</a:t>
            </a:r>
            <a:r>
              <a:rPr lang="en-US" sz="2800" dirty="0"/>
              <a:t> axis: 0 to 2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Pandas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011382"/>
            <a:ext cx="11187111" cy="51655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u="sng" dirty="0"/>
              <a:t>Operations on Panel Items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Some of the </a:t>
            </a:r>
            <a:r>
              <a:rPr lang="en-US" dirty="0">
                <a:solidFill>
                  <a:srgbClr val="FF0000"/>
                </a:solidFill>
              </a:rPr>
              <a:t>basic operations </a:t>
            </a:r>
            <a:r>
              <a:rPr lang="en-US" dirty="0"/>
              <a:t>performed on panel data structure are: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Selection of Panel items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Addition of Panel Items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Deletion of Panel Items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Panel transpose</a:t>
            </a: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 selection from a Panel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11570635" cy="39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Core Components of Pandas (or) Data Structures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b="1" u="sng" dirty="0"/>
              <a:t>Series 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/>
              <a:t>  A Series is a </a:t>
            </a:r>
            <a:r>
              <a:rPr lang="en-US" sz="2800" dirty="0">
                <a:solidFill>
                  <a:srgbClr val="FF0000"/>
                </a:solidFill>
              </a:rPr>
              <a:t>single-dimensional array structure that stores homogenous data </a:t>
            </a:r>
            <a:r>
              <a:rPr lang="en-US" sz="2800" dirty="0"/>
              <a:t>i.e., data of a single type.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/>
              <a:t>All the </a:t>
            </a:r>
            <a:r>
              <a:rPr lang="en-US" sz="2800" dirty="0">
                <a:solidFill>
                  <a:srgbClr val="FF0000"/>
                </a:solidFill>
              </a:rPr>
              <a:t>elements</a:t>
            </a:r>
            <a:r>
              <a:rPr lang="en-US" sz="2800" dirty="0"/>
              <a:t> of a Series </a:t>
            </a:r>
            <a:r>
              <a:rPr lang="en-US" sz="2800" dirty="0">
                <a:solidFill>
                  <a:srgbClr val="FF0000"/>
                </a:solidFill>
              </a:rPr>
              <a:t>are value-mutable and size-immutable.</a:t>
            </a:r>
          </a:p>
          <a:p>
            <a:pPr lvl="0">
              <a:buFont typeface="Wingdings" pitchFamily="2" charset="2"/>
              <a:buChar char="Ø"/>
            </a:pPr>
            <a:r>
              <a:rPr lang="en-US" sz="2800" dirty="0"/>
              <a:t>Data can be of multiple data types such as ndarray, lists, constants, series, dict, etc.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 A pandas Series can be created using the following constructor</a:t>
            </a:r>
          </a:p>
          <a:p>
            <a:pPr algn="ctr"/>
            <a:r>
              <a:rPr lang="en-US" sz="2800" dirty="0">
                <a:solidFill>
                  <a:srgbClr val="FF0000"/>
                </a:solidFill>
              </a:rPr>
              <a:t>pandas. Series( data, index, dtype, copy)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Pandas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011382"/>
            <a:ext cx="11187111" cy="51655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u="sng" dirty="0"/>
              <a:t>Pandas - Basic Functionality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Some  Basic Functionalities are:</a:t>
            </a:r>
          </a:p>
          <a:p>
            <a:pPr>
              <a:buNone/>
            </a:pPr>
            <a:r>
              <a:rPr lang="en-US" b="1" dirty="0" err="1"/>
              <a:t>S.No</a:t>
            </a:r>
            <a:r>
              <a:rPr lang="en-US" b="1" dirty="0"/>
              <a:t>.		Attribute or Method &amp; Description</a:t>
            </a:r>
            <a:endParaRPr lang="en-US" dirty="0"/>
          </a:p>
          <a:p>
            <a:pPr>
              <a:buNone/>
            </a:pPr>
            <a:r>
              <a:rPr lang="en-US" dirty="0"/>
              <a:t>1			</a:t>
            </a:r>
            <a:r>
              <a:rPr lang="en-US" b="1" dirty="0"/>
              <a:t>axes  - </a:t>
            </a:r>
            <a:r>
              <a:rPr lang="en-US" dirty="0"/>
              <a:t>Returns a list of the row axis labels</a:t>
            </a:r>
          </a:p>
          <a:p>
            <a:pPr>
              <a:buNone/>
            </a:pPr>
            <a:r>
              <a:rPr lang="en-US" dirty="0"/>
              <a:t>2			</a:t>
            </a:r>
            <a:r>
              <a:rPr lang="en-US" b="1" dirty="0"/>
              <a:t>Dtype - </a:t>
            </a:r>
            <a:r>
              <a:rPr lang="en-US" dirty="0"/>
              <a:t>Returns the dtype of the object.</a:t>
            </a:r>
          </a:p>
          <a:p>
            <a:pPr>
              <a:buNone/>
            </a:pPr>
            <a:r>
              <a:rPr lang="en-US" dirty="0"/>
              <a:t>3			</a:t>
            </a:r>
            <a:r>
              <a:rPr lang="en-US" b="1" dirty="0"/>
              <a:t>Empty - </a:t>
            </a:r>
            <a:r>
              <a:rPr lang="en-US" dirty="0"/>
              <a:t>Returns True if series is empty.</a:t>
            </a:r>
          </a:p>
          <a:p>
            <a:pPr>
              <a:buNone/>
            </a:pPr>
            <a:r>
              <a:rPr lang="en-US" dirty="0"/>
              <a:t>4			</a:t>
            </a:r>
            <a:r>
              <a:rPr lang="en-US" b="1" dirty="0" err="1"/>
              <a:t>Ndim</a:t>
            </a:r>
            <a:r>
              <a:rPr lang="en-US" b="1" dirty="0"/>
              <a:t> - </a:t>
            </a:r>
            <a:r>
              <a:rPr lang="en-US" dirty="0"/>
              <a:t>Returns the number of dimensions of the underlying 			data, by definition 1.</a:t>
            </a:r>
          </a:p>
          <a:p>
            <a:pPr>
              <a:buNone/>
            </a:pPr>
            <a:r>
              <a:rPr lang="en-US" dirty="0"/>
              <a:t>5			</a:t>
            </a:r>
            <a:r>
              <a:rPr lang="en-US" b="1" dirty="0"/>
              <a:t>Size - </a:t>
            </a:r>
            <a:r>
              <a:rPr lang="en-US" dirty="0"/>
              <a:t>Returns the number of elements in the underlying data.</a:t>
            </a:r>
          </a:p>
          <a:p>
            <a:pPr>
              <a:buNone/>
            </a:pPr>
            <a:r>
              <a:rPr lang="en-US" dirty="0"/>
              <a:t>6			</a:t>
            </a:r>
            <a:r>
              <a:rPr lang="en-US" b="1" dirty="0"/>
              <a:t>Values - </a:t>
            </a:r>
            <a:r>
              <a:rPr lang="en-US" dirty="0"/>
              <a:t>Returns the Series as ndarray.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Pandas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016" y="1066800"/>
            <a:ext cx="11187111" cy="51655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u="sng" dirty="0"/>
              <a:t>Pandas - Basic Functionality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Some  Basic Functionalities are:</a:t>
            </a:r>
          </a:p>
          <a:p>
            <a:pPr>
              <a:buNone/>
            </a:pPr>
            <a:r>
              <a:rPr lang="en-US" b="1" dirty="0" err="1"/>
              <a:t>S.No</a:t>
            </a:r>
            <a:r>
              <a:rPr lang="en-US" b="1" dirty="0"/>
              <a:t>.		Attribute or Method &amp; Description</a:t>
            </a:r>
            <a:endParaRPr lang="en-US" dirty="0"/>
          </a:p>
          <a:p>
            <a:pPr>
              <a:buNone/>
            </a:pPr>
            <a:r>
              <a:rPr lang="en-US" dirty="0"/>
              <a:t>7			</a:t>
            </a:r>
            <a:r>
              <a:rPr lang="en-US" b="1" dirty="0"/>
              <a:t>head() - </a:t>
            </a:r>
            <a:r>
              <a:rPr lang="en-US" dirty="0"/>
              <a:t>Returns the first n rows.</a:t>
            </a:r>
          </a:p>
          <a:p>
            <a:pPr marL="514350" indent="-514350">
              <a:buAutoNum type="arabicPlain" startAt="8"/>
            </a:pPr>
            <a:r>
              <a:rPr lang="en-US" b="1" dirty="0"/>
              <a:t>                 tail() - </a:t>
            </a:r>
            <a:r>
              <a:rPr lang="en-US" dirty="0"/>
              <a:t>Returns the last n rows.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Pandas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011382"/>
            <a:ext cx="11187111" cy="51655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u="sng" dirty="0"/>
              <a:t>Pandas - Descriptive Statistics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A large number of methods collectively compute descriptive statistics and other related operations on DataFrame .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 Most of the are aggregations like </a:t>
            </a:r>
            <a:r>
              <a:rPr lang="en-US" b="1" dirty="0">
                <a:solidFill>
                  <a:srgbClr val="FF0000"/>
                </a:solidFill>
              </a:rPr>
              <a:t>sum(), mean(),…etc.</a:t>
            </a:r>
            <a:endParaRPr lang="en-US" dirty="0">
              <a:solidFill>
                <a:srgbClr val="FF0000"/>
              </a:solidFill>
            </a:endParaRPr>
          </a:p>
          <a:p>
            <a:pPr fontAlgn="base">
              <a:buNone/>
            </a:pPr>
            <a:r>
              <a:rPr lang="en-US" b="1" u="sng" dirty="0"/>
              <a:t>Steps to Get the Descriptive Statistics for Pandas DataFrame</a:t>
            </a:r>
          </a:p>
          <a:p>
            <a:pPr fontAlgn="base">
              <a:buNone/>
            </a:pPr>
            <a:r>
              <a:rPr lang="en-US" b="1" dirty="0"/>
              <a:t>Step 1: Collect the Data</a:t>
            </a:r>
          </a:p>
          <a:p>
            <a:pPr fontAlgn="base">
              <a:buNone/>
            </a:pPr>
            <a:r>
              <a:rPr lang="en-US" dirty="0"/>
              <a:t>           collect the data for DataFrame. </a:t>
            </a:r>
          </a:p>
          <a:p>
            <a:pPr fontAlgn="base">
              <a:buNone/>
            </a:pPr>
            <a:endParaRPr lang="en-US" dirty="0"/>
          </a:p>
          <a:p>
            <a:pPr fontAlgn="base">
              <a:buNone/>
            </a:pPr>
            <a:r>
              <a:rPr lang="en-US" dirty="0"/>
              <a:t>For example, consider the following data related to cars:</a:t>
            </a:r>
          </a:p>
          <a:p>
            <a:pPr fontAlgn="base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Pandas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011382"/>
            <a:ext cx="11187111" cy="51655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u="sng" dirty="0"/>
              <a:t>Pandas - Descriptive Statistics</a:t>
            </a:r>
          </a:p>
          <a:p>
            <a:pPr>
              <a:buNone/>
            </a:pPr>
            <a:r>
              <a:rPr lang="en-US" b="1" dirty="0"/>
              <a:t>Brand				Price				Year</a:t>
            </a:r>
            <a:endParaRPr lang="en-US" dirty="0"/>
          </a:p>
          <a:p>
            <a:r>
              <a:rPr lang="en-US" dirty="0"/>
              <a:t>Honda Civic		22000				2014</a:t>
            </a:r>
          </a:p>
          <a:p>
            <a:r>
              <a:rPr lang="en-US" dirty="0"/>
              <a:t>Ford Focus			27000				2015</a:t>
            </a:r>
          </a:p>
          <a:p>
            <a:r>
              <a:rPr lang="en-US" dirty="0"/>
              <a:t>Toyota Corolla		25000				2016</a:t>
            </a:r>
          </a:p>
          <a:p>
            <a:r>
              <a:rPr lang="en-US" dirty="0"/>
              <a:t>Toyota Corolla		29000				2017</a:t>
            </a:r>
          </a:p>
          <a:p>
            <a:r>
              <a:rPr lang="en-US" dirty="0"/>
              <a:t>Audi A4			35000				2018</a:t>
            </a:r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Pandas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011382"/>
            <a:ext cx="8000567" cy="51655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u="sng" dirty="0"/>
              <a:t>Pandas - Descriptive Statistics</a:t>
            </a:r>
          </a:p>
          <a:p>
            <a:pPr fontAlgn="base">
              <a:buNone/>
            </a:pPr>
            <a:r>
              <a:rPr lang="en-US" b="1" dirty="0"/>
              <a:t>Step 2: Create the DataFrame</a:t>
            </a:r>
          </a:p>
          <a:p>
            <a:pPr fontAlgn="base">
              <a:buNone/>
            </a:pPr>
            <a:r>
              <a:rPr lang="en-US" dirty="0">
                <a:hlinkClick r:id="rId2"/>
              </a:rPr>
              <a:t>create the DataFrame</a:t>
            </a:r>
            <a:r>
              <a:rPr lang="en-US" dirty="0"/>
              <a:t> based on the data collected.</a:t>
            </a:r>
          </a:p>
          <a:p>
            <a:pPr fontAlgn="base">
              <a:buNone/>
            </a:pPr>
            <a:r>
              <a:rPr lang="en-US" dirty="0"/>
              <a:t>from pandas import DataFrame</a:t>
            </a:r>
          </a:p>
          <a:p>
            <a:pPr fontAlgn="base">
              <a:buNone/>
            </a:pPr>
            <a:r>
              <a:rPr lang="en-US" dirty="0"/>
              <a:t>Cars = {'Brand': ['Honda </a:t>
            </a:r>
            <a:r>
              <a:rPr lang="en-US" dirty="0" err="1"/>
              <a:t>Civic','Ford</a:t>
            </a:r>
            <a:r>
              <a:rPr lang="en-US" dirty="0"/>
              <a:t> </a:t>
            </a:r>
            <a:r>
              <a:rPr lang="en-US" dirty="0" err="1"/>
              <a:t>Focus','Toyota</a:t>
            </a:r>
            <a:r>
              <a:rPr lang="en-US" dirty="0"/>
              <a:t> </a:t>
            </a:r>
            <a:r>
              <a:rPr lang="en-US" dirty="0" err="1"/>
              <a:t>Corolla','Toyota</a:t>
            </a:r>
            <a:r>
              <a:rPr lang="en-US" dirty="0"/>
              <a:t> </a:t>
            </a:r>
            <a:r>
              <a:rPr lang="en-US" dirty="0" err="1"/>
              <a:t>Corolla','Audi</a:t>
            </a:r>
            <a:r>
              <a:rPr lang="en-US" dirty="0"/>
              <a:t> A4'],</a:t>
            </a:r>
          </a:p>
          <a:p>
            <a:pPr fontAlgn="base">
              <a:buNone/>
            </a:pPr>
            <a:r>
              <a:rPr lang="en-US" dirty="0"/>
              <a:t>        'Price': [22000,27000,25000,29000,35000],</a:t>
            </a:r>
          </a:p>
          <a:p>
            <a:pPr fontAlgn="base">
              <a:buNone/>
            </a:pPr>
            <a:r>
              <a:rPr lang="en-US" dirty="0"/>
              <a:t>        'Year': [2014,2015,2016,2017,2018]      }</a:t>
            </a:r>
          </a:p>
          <a:p>
            <a:pPr fontAlgn="base">
              <a:buNone/>
            </a:pPr>
            <a:r>
              <a:rPr lang="en-US" dirty="0" err="1"/>
              <a:t>df</a:t>
            </a:r>
            <a:r>
              <a:rPr lang="en-US" dirty="0"/>
              <a:t> = DataFrame(Cars, columns= ['Brand', '</a:t>
            </a:r>
            <a:r>
              <a:rPr lang="en-US" dirty="0" err="1"/>
              <a:t>Price','Year</a:t>
            </a:r>
            <a:r>
              <a:rPr lang="en-US" dirty="0"/>
              <a:t>'])</a:t>
            </a:r>
          </a:p>
          <a:p>
            <a:pPr fontAlgn="base">
              <a:buNone/>
            </a:pPr>
            <a:r>
              <a:rPr lang="en-US" dirty="0"/>
              <a:t>print (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pPr fontAlgn="base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1709" y="1953491"/>
            <a:ext cx="206432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output</a:t>
            </a:r>
          </a:p>
          <a:p>
            <a:r>
              <a:rPr lang="en-US" sz="2400" dirty="0"/>
              <a:t>DataFrame is as follows</a:t>
            </a:r>
            <a:r>
              <a:rPr lang="en-US" sz="2000" dirty="0"/>
              <a:t>:</a:t>
            </a:r>
          </a:p>
          <a:p>
            <a:endParaRPr lang="en-US" dirty="0"/>
          </a:p>
        </p:txBody>
      </p:sp>
      <p:pic>
        <p:nvPicPr>
          <p:cNvPr id="2049" name="Picture 1" descr="dataframe python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92837" y="3879273"/>
            <a:ext cx="3166630" cy="1537854"/>
          </a:xfrm>
          <a:prstGeom prst="rect">
            <a:avLst/>
          </a:prstGeom>
          <a:noFill/>
        </p:spPr>
      </p:pic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419225"/>
            <a:ext cx="12192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Pandas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011382"/>
            <a:ext cx="11325657" cy="51655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u="sng" dirty="0"/>
              <a:t>Pandas - Descriptive Statistics</a:t>
            </a:r>
          </a:p>
          <a:p>
            <a:pPr fontAlgn="base">
              <a:buNone/>
            </a:pPr>
            <a:r>
              <a:rPr lang="en-US" b="1" dirty="0"/>
              <a:t>Step 3: Get the Descriptive Statistics for Pandas DataFrame</a:t>
            </a:r>
          </a:p>
          <a:p>
            <a:pPr fontAlgn="base">
              <a:buNone/>
            </a:pPr>
            <a:r>
              <a:rPr lang="en-US" dirty="0"/>
              <a:t>		Once Data Frame is ready   we can  get the </a:t>
            </a:r>
            <a:r>
              <a:rPr lang="en-US" u="sng" dirty="0">
                <a:hlinkClick r:id="rId2"/>
              </a:rPr>
              <a:t>descriptive statistics</a:t>
            </a:r>
            <a:r>
              <a:rPr lang="en-US" dirty="0"/>
              <a:t>.  </a:t>
            </a:r>
          </a:p>
          <a:p>
            <a:pPr fontAlgn="base">
              <a:buNone/>
            </a:pPr>
            <a:r>
              <a:rPr lang="en-US" dirty="0"/>
              <a:t>   Syntax:</a:t>
            </a:r>
          </a:p>
          <a:p>
            <a:pPr fontAlgn="base">
              <a:buNone/>
            </a:pPr>
            <a:r>
              <a:rPr lang="en-US" dirty="0"/>
              <a:t>			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DataFrame</a:t>
            </a:r>
            <a:r>
              <a:rPr lang="en-US" dirty="0"/>
              <a:t> Column'].describe()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/>
              <a:t>To get the descriptive statistics for the ‘Price’ field, which contains </a:t>
            </a:r>
            <a:r>
              <a:rPr lang="en-US" i="1" dirty="0"/>
              <a:t>numerical data. </a:t>
            </a:r>
            <a:endParaRPr lang="en-US" dirty="0"/>
          </a:p>
          <a:p>
            <a:pPr algn="ctr" fontAlgn="base">
              <a:buNone/>
            </a:pPr>
            <a:r>
              <a:rPr lang="en-US" dirty="0" err="1"/>
              <a:t>df</a:t>
            </a:r>
            <a:r>
              <a:rPr lang="en-US" dirty="0"/>
              <a:t>['Price'].describe()</a:t>
            </a:r>
          </a:p>
          <a:p>
            <a:pPr fontAlgn="base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419225"/>
            <a:ext cx="12192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Pandas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011382"/>
            <a:ext cx="8000567" cy="51655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u="sng" dirty="0"/>
              <a:t>Pandas - Descriptive Statistics</a:t>
            </a:r>
          </a:p>
          <a:p>
            <a:pPr fontAlgn="base">
              <a:buNone/>
            </a:pPr>
            <a:r>
              <a:rPr lang="en-US" dirty="0"/>
              <a:t>from pandas import DataFrame</a:t>
            </a:r>
          </a:p>
          <a:p>
            <a:pPr fontAlgn="base">
              <a:buNone/>
            </a:pPr>
            <a:r>
              <a:rPr lang="en-US" dirty="0"/>
              <a:t>Cars = {'Brand': ['Honda </a:t>
            </a:r>
            <a:r>
              <a:rPr lang="en-US" dirty="0" err="1"/>
              <a:t>Civic','Ford</a:t>
            </a:r>
            <a:r>
              <a:rPr lang="en-US" dirty="0"/>
              <a:t> </a:t>
            </a:r>
            <a:r>
              <a:rPr lang="en-US" dirty="0" err="1"/>
              <a:t>Focus','Toyota</a:t>
            </a:r>
            <a:r>
              <a:rPr lang="en-US" dirty="0"/>
              <a:t> </a:t>
            </a:r>
            <a:r>
              <a:rPr lang="en-US" dirty="0" err="1"/>
              <a:t>Corolla','Toyota</a:t>
            </a:r>
            <a:r>
              <a:rPr lang="en-US" dirty="0"/>
              <a:t> </a:t>
            </a:r>
            <a:r>
              <a:rPr lang="en-US" dirty="0" err="1"/>
              <a:t>Corolla','Audi</a:t>
            </a:r>
            <a:r>
              <a:rPr lang="en-US" dirty="0"/>
              <a:t> A4'],</a:t>
            </a:r>
          </a:p>
          <a:p>
            <a:pPr fontAlgn="base">
              <a:buNone/>
            </a:pPr>
            <a:r>
              <a:rPr lang="en-US" dirty="0"/>
              <a:t>       'Price': [22000,27000,25000,29000,35000],</a:t>
            </a:r>
          </a:p>
          <a:p>
            <a:pPr fontAlgn="base">
              <a:buNone/>
            </a:pPr>
            <a:r>
              <a:rPr lang="en-US" dirty="0"/>
              <a:t>        'Year': [2014,2015,2016,2017,2018]       }</a:t>
            </a:r>
          </a:p>
          <a:p>
            <a:pPr fontAlgn="base">
              <a:buNone/>
            </a:pPr>
            <a:r>
              <a:rPr lang="en-US" dirty="0" err="1"/>
              <a:t>df</a:t>
            </a:r>
            <a:r>
              <a:rPr lang="en-US" dirty="0"/>
              <a:t> = DataFrame(Cars, columns= ['Brand', '</a:t>
            </a:r>
            <a:r>
              <a:rPr lang="en-US" dirty="0" err="1"/>
              <a:t>Price','Year</a:t>
            </a:r>
            <a:r>
              <a:rPr lang="en-US" dirty="0"/>
              <a:t>'])</a:t>
            </a:r>
          </a:p>
          <a:p>
            <a:pPr fontAlgn="base">
              <a:buNone/>
            </a:pPr>
            <a:r>
              <a:rPr lang="en-US" dirty="0" err="1"/>
              <a:t>stats_numeric</a:t>
            </a:r>
            <a:r>
              <a:rPr lang="en-US" dirty="0"/>
              <a:t> = </a:t>
            </a:r>
            <a:r>
              <a:rPr lang="en-US" dirty="0" err="1"/>
              <a:t>df</a:t>
            </a:r>
            <a:r>
              <a:rPr lang="en-US" dirty="0"/>
              <a:t>['Price'].describe()</a:t>
            </a:r>
          </a:p>
          <a:p>
            <a:pPr>
              <a:buNone/>
            </a:pPr>
            <a:r>
              <a:rPr lang="en-US" dirty="0"/>
              <a:t>print (</a:t>
            </a:r>
            <a:r>
              <a:rPr lang="en-US" dirty="0" err="1"/>
              <a:t>stats_numeric</a:t>
            </a:r>
            <a:r>
              <a:rPr lang="en-US" dirty="0"/>
              <a:t>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1709" y="1468582"/>
            <a:ext cx="20643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</a:t>
            </a:r>
          </a:p>
          <a:p>
            <a:pPr fontAlgn="base"/>
            <a:r>
              <a:rPr lang="en-US" sz="2400" dirty="0"/>
              <a:t>the descriptive statistics for the ‘Price’ field is:</a:t>
            </a:r>
          </a:p>
          <a:p>
            <a:endParaRPr lang="en-US" sz="24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419225"/>
            <a:ext cx="12192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How to get the Descriptive Statistics for pandas DataFram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63346" y="3976139"/>
            <a:ext cx="3352800" cy="1399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Pandas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011382"/>
            <a:ext cx="8000567" cy="516558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b="1" u="sng" dirty="0"/>
              <a:t>Pandas - Descriptive Statistics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Use  </a:t>
            </a:r>
            <a:r>
              <a:rPr lang="en-US" b="1" dirty="0" err="1">
                <a:solidFill>
                  <a:srgbClr val="FF0000"/>
                </a:solidFill>
              </a:rPr>
              <a:t>astype</a:t>
            </a:r>
            <a:r>
              <a:rPr lang="en-US" b="1" dirty="0">
                <a:solidFill>
                  <a:srgbClr val="FF0000"/>
                </a:solidFill>
              </a:rPr>
              <a:t> (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)</a:t>
            </a:r>
            <a:r>
              <a:rPr lang="en-US" dirty="0">
                <a:solidFill>
                  <a:srgbClr val="FF0000"/>
                </a:solidFill>
              </a:rPr>
              <a:t> </a:t>
            </a:r>
            <a:r>
              <a:rPr lang="en-US" dirty="0"/>
              <a:t> method  to  get integer values.</a:t>
            </a:r>
          </a:p>
          <a:p>
            <a:pPr fontAlgn="base">
              <a:buNone/>
            </a:pPr>
            <a:r>
              <a:rPr lang="en-US" dirty="0"/>
              <a:t>from pandas import DataFrame</a:t>
            </a:r>
          </a:p>
          <a:p>
            <a:pPr fontAlgn="base">
              <a:buNone/>
            </a:pPr>
            <a:r>
              <a:rPr lang="en-US" dirty="0"/>
              <a:t>Cars = {'Brand': ['Honda </a:t>
            </a:r>
            <a:r>
              <a:rPr lang="en-US" dirty="0" err="1"/>
              <a:t>Civic','Ford</a:t>
            </a:r>
            <a:r>
              <a:rPr lang="en-US" dirty="0"/>
              <a:t> </a:t>
            </a:r>
            <a:r>
              <a:rPr lang="en-US" dirty="0" err="1"/>
              <a:t>Focus','Toyota</a:t>
            </a:r>
            <a:r>
              <a:rPr lang="en-US" dirty="0"/>
              <a:t> </a:t>
            </a:r>
            <a:r>
              <a:rPr lang="en-US" dirty="0" err="1"/>
              <a:t>Corolla','Toyota</a:t>
            </a:r>
            <a:r>
              <a:rPr lang="en-US" dirty="0"/>
              <a:t> </a:t>
            </a:r>
            <a:r>
              <a:rPr lang="en-US" dirty="0" err="1"/>
              <a:t>Corolla','Audi</a:t>
            </a:r>
            <a:r>
              <a:rPr lang="en-US" dirty="0"/>
              <a:t> A4'],</a:t>
            </a:r>
          </a:p>
          <a:p>
            <a:pPr fontAlgn="base">
              <a:buNone/>
            </a:pPr>
            <a:r>
              <a:rPr lang="en-US" dirty="0"/>
              <a:t>       'Price': [22000,27000,25000,29000,35000],</a:t>
            </a:r>
          </a:p>
          <a:p>
            <a:pPr fontAlgn="base">
              <a:buNone/>
            </a:pPr>
            <a:r>
              <a:rPr lang="en-US" dirty="0"/>
              <a:t>        'Year': [2014,2015,2016,2017,2018]       }</a:t>
            </a:r>
          </a:p>
          <a:p>
            <a:pPr fontAlgn="base">
              <a:buNone/>
            </a:pPr>
            <a:r>
              <a:rPr lang="en-US" dirty="0" err="1"/>
              <a:t>df</a:t>
            </a:r>
            <a:r>
              <a:rPr lang="en-US" dirty="0"/>
              <a:t> = DataFrame(Cars, columns= ['Brand', '</a:t>
            </a:r>
            <a:r>
              <a:rPr lang="en-US" dirty="0" err="1"/>
              <a:t>Price','Year</a:t>
            </a:r>
            <a:r>
              <a:rPr lang="en-US" dirty="0"/>
              <a:t>'])</a:t>
            </a:r>
          </a:p>
          <a:p>
            <a:pPr fontAlgn="base"/>
            <a:r>
              <a:rPr lang="en-US" dirty="0" err="1"/>
              <a:t>stats_numeric</a:t>
            </a:r>
            <a:r>
              <a:rPr lang="en-US" dirty="0"/>
              <a:t> = </a:t>
            </a:r>
            <a:r>
              <a:rPr lang="en-US" dirty="0" err="1"/>
              <a:t>df</a:t>
            </a:r>
            <a:r>
              <a:rPr lang="en-US" dirty="0"/>
              <a:t>['Price'].describe().</a:t>
            </a:r>
            <a:r>
              <a:rPr lang="en-US" dirty="0" err="1"/>
              <a:t>astype</a:t>
            </a:r>
            <a:r>
              <a:rPr lang="en-US" dirty="0"/>
              <a:t> (</a:t>
            </a:r>
            <a:r>
              <a:rPr lang="en-US" dirty="0" err="1"/>
              <a:t>int</a:t>
            </a:r>
            <a:r>
              <a:rPr lang="en-US" dirty="0"/>
              <a:t>)</a:t>
            </a:r>
          </a:p>
          <a:p>
            <a:pPr fontAlgn="base"/>
            <a:r>
              <a:rPr lang="en-US" dirty="0"/>
              <a:t>print (</a:t>
            </a:r>
            <a:r>
              <a:rPr lang="en-US" dirty="0" err="1"/>
              <a:t>stats_numeric</a:t>
            </a:r>
            <a:r>
              <a:rPr lang="en-US" dirty="0"/>
              <a:t>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71709" y="1925783"/>
            <a:ext cx="20643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output</a:t>
            </a:r>
          </a:p>
          <a:p>
            <a:pPr fontAlgn="base"/>
            <a:r>
              <a:rPr lang="en-US" sz="2400" dirty="0"/>
              <a:t>Output contains only integers:</a:t>
            </a:r>
          </a:p>
          <a:p>
            <a:endParaRPr lang="en-US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419225"/>
            <a:ext cx="12192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 descr="integer python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65127" y="3879156"/>
            <a:ext cx="3020897" cy="155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Pandas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011382"/>
            <a:ext cx="8000567" cy="5165581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b="1" dirty="0"/>
              <a:t>Descriptive Statistics for Categorical Data</a:t>
            </a:r>
          </a:p>
          <a:p>
            <a:pPr fontAlgn="base">
              <a:buFont typeface="Wingdings" pitchFamily="2" charset="2"/>
              <a:buChar char="Ø"/>
            </a:pPr>
            <a:r>
              <a:rPr lang="en-US" dirty="0"/>
              <a:t>To get  descriptive statistics for the ‘Brand’ field  is as follows:</a:t>
            </a:r>
          </a:p>
          <a:p>
            <a:pPr fontAlgn="base">
              <a:buNone/>
            </a:pPr>
            <a:r>
              <a:rPr lang="en-US" dirty="0"/>
              <a:t>from pandas import DataFrame</a:t>
            </a:r>
          </a:p>
          <a:p>
            <a:pPr fontAlgn="base">
              <a:buNone/>
            </a:pPr>
            <a:r>
              <a:rPr lang="en-US" dirty="0"/>
              <a:t>Cars = {'Brand': ['Honda </a:t>
            </a:r>
            <a:r>
              <a:rPr lang="en-US" dirty="0" err="1"/>
              <a:t>Civic','Ford</a:t>
            </a:r>
            <a:r>
              <a:rPr lang="en-US" dirty="0"/>
              <a:t> </a:t>
            </a:r>
            <a:r>
              <a:rPr lang="en-US" dirty="0" err="1"/>
              <a:t>Focus','Toyota</a:t>
            </a:r>
            <a:r>
              <a:rPr lang="en-US" dirty="0"/>
              <a:t> </a:t>
            </a:r>
            <a:r>
              <a:rPr lang="en-US" dirty="0" err="1"/>
              <a:t>Corolla','Toyota</a:t>
            </a:r>
            <a:r>
              <a:rPr lang="en-US" dirty="0"/>
              <a:t> </a:t>
            </a:r>
            <a:r>
              <a:rPr lang="en-US" dirty="0" err="1"/>
              <a:t>Corolla','Audi</a:t>
            </a:r>
            <a:r>
              <a:rPr lang="en-US" dirty="0"/>
              <a:t> A4'],</a:t>
            </a:r>
          </a:p>
          <a:p>
            <a:pPr fontAlgn="base">
              <a:buNone/>
            </a:pPr>
            <a:r>
              <a:rPr lang="en-US" dirty="0"/>
              <a:t>        'Price': [22000,27000,25000,29000,35000],</a:t>
            </a:r>
          </a:p>
          <a:p>
            <a:pPr fontAlgn="base">
              <a:buNone/>
            </a:pPr>
            <a:r>
              <a:rPr lang="en-US" dirty="0"/>
              <a:t>         'Year': [2014,2015,2016,2017,2018]        }</a:t>
            </a:r>
          </a:p>
          <a:p>
            <a:pPr fontAlgn="base">
              <a:buNone/>
            </a:pPr>
            <a:r>
              <a:rPr lang="en-US" dirty="0" err="1"/>
              <a:t>df</a:t>
            </a:r>
            <a:r>
              <a:rPr lang="en-US" dirty="0"/>
              <a:t> = DataFrame(Cars, columns= ['Brand', '</a:t>
            </a:r>
            <a:r>
              <a:rPr lang="en-US" dirty="0" err="1"/>
              <a:t>Price','Year</a:t>
            </a:r>
            <a:r>
              <a:rPr lang="en-US" dirty="0"/>
              <a:t>'])</a:t>
            </a:r>
          </a:p>
          <a:p>
            <a:pPr fontAlgn="base">
              <a:buNone/>
            </a:pPr>
            <a:r>
              <a:rPr lang="en-US" dirty="0" err="1"/>
              <a:t>stats_categorical</a:t>
            </a:r>
            <a:r>
              <a:rPr lang="en-US" dirty="0"/>
              <a:t> = </a:t>
            </a:r>
            <a:r>
              <a:rPr lang="en-US" dirty="0" err="1"/>
              <a:t>df</a:t>
            </a:r>
            <a:r>
              <a:rPr lang="en-US" dirty="0"/>
              <a:t>['Brand'].describe()</a:t>
            </a:r>
          </a:p>
          <a:p>
            <a:pPr fontAlgn="base">
              <a:buNone/>
            </a:pPr>
            <a:r>
              <a:rPr lang="en-US" dirty="0"/>
              <a:t>print (</a:t>
            </a:r>
            <a:r>
              <a:rPr lang="en-US" dirty="0" err="1"/>
              <a:t>stats_categorical</a:t>
            </a:r>
            <a:r>
              <a:rPr lang="en-US" dirty="0"/>
              <a:t>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419225"/>
            <a:ext cx="12192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 descr="Get the Descriptive Statistics for pandas DataFram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51306" y="3144981"/>
            <a:ext cx="2631093" cy="2563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9116291" y="2327564"/>
            <a:ext cx="241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Pandas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011382"/>
            <a:ext cx="11533476" cy="5165581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b="1" dirty="0"/>
              <a:t>Breaking Down the Descriptive Statistics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b="1" dirty="0"/>
              <a:t>Count</a:t>
            </a:r>
            <a:r>
              <a:rPr lang="en-US" dirty="0"/>
              <a:t>:</a:t>
            </a:r>
          </a:p>
          <a:p>
            <a:pPr fontAlgn="base">
              <a:buNone/>
            </a:pPr>
            <a:r>
              <a:rPr lang="en-US" dirty="0"/>
              <a:t>		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DataFrame</a:t>
            </a:r>
            <a:r>
              <a:rPr lang="en-US" dirty="0"/>
              <a:t> Column'].count()</a:t>
            </a:r>
          </a:p>
          <a:p>
            <a:pPr marL="514350" indent="-514350" fontAlgn="base">
              <a:buNone/>
            </a:pPr>
            <a:r>
              <a:rPr lang="en-US" b="1" dirty="0"/>
              <a:t>2.	Mean</a:t>
            </a:r>
            <a:r>
              <a:rPr lang="en-US" dirty="0"/>
              <a:t>:</a:t>
            </a:r>
          </a:p>
          <a:p>
            <a:pPr fontAlgn="base">
              <a:buNone/>
            </a:pPr>
            <a:r>
              <a:rPr lang="en-US" dirty="0"/>
              <a:t>		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DataFrame</a:t>
            </a:r>
            <a:r>
              <a:rPr lang="en-US" dirty="0"/>
              <a:t> Column'].mean()</a:t>
            </a:r>
          </a:p>
          <a:p>
            <a:pPr fontAlgn="base">
              <a:buNone/>
            </a:pPr>
            <a:r>
              <a:rPr lang="en-US" b="1" dirty="0"/>
              <a:t>3.  Standard deviation</a:t>
            </a:r>
            <a:r>
              <a:rPr lang="en-US" dirty="0"/>
              <a:t>:</a:t>
            </a:r>
          </a:p>
          <a:p>
            <a:pPr fontAlgn="base">
              <a:buNone/>
            </a:pPr>
            <a:r>
              <a:rPr lang="en-US" dirty="0"/>
              <a:t>		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DataFrame</a:t>
            </a:r>
            <a:r>
              <a:rPr lang="en-US" dirty="0"/>
              <a:t> Column'].std()</a:t>
            </a:r>
          </a:p>
          <a:p>
            <a:pPr fontAlgn="base">
              <a:buNone/>
            </a:pPr>
            <a:r>
              <a:rPr lang="en-US" b="1" dirty="0"/>
              <a:t>4.  Minimum</a:t>
            </a:r>
            <a:r>
              <a:rPr lang="en-US" dirty="0"/>
              <a:t>:</a:t>
            </a:r>
          </a:p>
          <a:p>
            <a:pPr fontAlgn="base">
              <a:buNone/>
            </a:pPr>
            <a:r>
              <a:rPr lang="en-US" dirty="0"/>
              <a:t>		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DataFrame</a:t>
            </a:r>
            <a:r>
              <a:rPr lang="en-US" dirty="0"/>
              <a:t> Column'].min()</a:t>
            </a:r>
          </a:p>
          <a:p>
            <a:pPr fontAlgn="base">
              <a:buNone/>
            </a:pPr>
            <a:r>
              <a:rPr lang="en-US" b="1" dirty="0"/>
              <a:t>5.   0.25 </a:t>
            </a:r>
            <a:r>
              <a:rPr lang="en-US" b="1" dirty="0" err="1"/>
              <a:t>Quantile</a:t>
            </a:r>
            <a:r>
              <a:rPr lang="en-US" dirty="0"/>
              <a:t>:</a:t>
            </a:r>
          </a:p>
          <a:p>
            <a:pPr fontAlgn="base">
              <a:buNone/>
            </a:pPr>
            <a:r>
              <a:rPr lang="en-US" dirty="0"/>
              <a:t>		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DataFrame</a:t>
            </a:r>
            <a:r>
              <a:rPr lang="en-US" dirty="0"/>
              <a:t> Column'].</a:t>
            </a:r>
            <a:r>
              <a:rPr lang="en-US" dirty="0" err="1"/>
              <a:t>quantile</a:t>
            </a:r>
            <a:r>
              <a:rPr lang="en-US" dirty="0"/>
              <a:t>(q=0.25)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419225"/>
            <a:ext cx="12192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11570635" cy="614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marL="514350" lvl="0" indent="-514350"/>
            <a:r>
              <a:rPr lang="en-US" sz="2800" b="1" u="sng" dirty="0"/>
              <a:t>Series </a:t>
            </a:r>
          </a:p>
          <a:p>
            <a:r>
              <a:rPr lang="en-US" sz="2800"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Sno	Parameter &amp; Description</a:t>
            </a: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1	</a:t>
            </a:r>
            <a:r>
              <a:rPr lang="en-US" sz="2800" b="1" dirty="0"/>
              <a:t>Data  -  </a:t>
            </a:r>
            <a:r>
              <a:rPr lang="en-US" sz="2800" dirty="0"/>
              <a:t>data takes various forms like ndarray, list, constants</a:t>
            </a:r>
          </a:p>
          <a:p>
            <a:r>
              <a:rPr lang="en-US" sz="2800" dirty="0"/>
              <a:t>2	</a:t>
            </a:r>
            <a:r>
              <a:rPr lang="en-US" sz="2800" b="1" dirty="0"/>
              <a:t>Index   -  </a:t>
            </a:r>
            <a:r>
              <a:rPr lang="en-US" sz="2800" dirty="0"/>
              <a:t>Index values must be unique and </a:t>
            </a:r>
            <a:r>
              <a:rPr lang="en-US" sz="2800" dirty="0" err="1"/>
              <a:t>hashable</a:t>
            </a:r>
            <a:r>
              <a:rPr lang="en-US" sz="2800" dirty="0"/>
              <a:t>, same length as 	data. </a:t>
            </a:r>
          </a:p>
          <a:p>
            <a:pPr marL="514350" indent="-514350">
              <a:buAutoNum type="arabicPlain" startAt="3"/>
            </a:pPr>
            <a:r>
              <a:rPr lang="en-US" sz="2800" b="1" dirty="0"/>
              <a:t>    Dtype  - </a:t>
            </a:r>
            <a:r>
              <a:rPr lang="en-US" sz="2800" dirty="0"/>
              <a:t>dtype is for data type. If None, data type will be inferred</a:t>
            </a:r>
          </a:p>
          <a:p>
            <a:pPr marL="514350" indent="-514350">
              <a:buAutoNum type="arabicPlain" startAt="3"/>
            </a:pPr>
            <a:r>
              <a:rPr lang="en-US" sz="2800" b="1" dirty="0"/>
              <a:t>   Copy - </a:t>
            </a:r>
            <a:r>
              <a:rPr lang="en-US" sz="2800" dirty="0"/>
              <a:t>Copy data. Default False</a:t>
            </a:r>
          </a:p>
          <a:p>
            <a:pPr marL="514350" indent="-514350"/>
            <a:endParaRPr lang="en-US" sz="2800" dirty="0"/>
          </a:p>
          <a:p>
            <a:pPr>
              <a:buFont typeface="Wingdings" pitchFamily="2" charset="2"/>
              <a:buChar char="Ø"/>
            </a:pPr>
            <a:r>
              <a:rPr lang="en-US" sz="2800" dirty="0"/>
              <a:t>   A series can be created using </a:t>
            </a:r>
            <a:r>
              <a:rPr lang="en-US" sz="2800" dirty="0">
                <a:solidFill>
                  <a:srgbClr val="FF0000"/>
                </a:solidFill>
              </a:rPr>
              <a:t>various inputs like </a:t>
            </a:r>
            <a:r>
              <a:rPr lang="en-US" sz="2800" dirty="0"/>
              <a:t>−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Scalar value or constant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Dict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Array</a:t>
            </a:r>
          </a:p>
          <a:p>
            <a:pPr marL="514350" indent="-514350"/>
            <a:endParaRPr lang="en-US" sz="2800" dirty="0"/>
          </a:p>
          <a:p>
            <a:pPr marL="514350" indent="-514350"/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Pandas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011382"/>
            <a:ext cx="11533476" cy="5165581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b="1" dirty="0"/>
              <a:t>Breaking Down the Descriptive Statistics</a:t>
            </a:r>
          </a:p>
          <a:p>
            <a:pPr fontAlgn="base">
              <a:buNone/>
            </a:pPr>
            <a:r>
              <a:rPr lang="en-US" b="1" dirty="0"/>
              <a:t>6. 	0.50 </a:t>
            </a:r>
            <a:r>
              <a:rPr lang="en-US" b="1" dirty="0" err="1"/>
              <a:t>Quantile</a:t>
            </a:r>
            <a:r>
              <a:rPr lang="en-US" b="1" dirty="0"/>
              <a:t> (Median)</a:t>
            </a:r>
            <a:r>
              <a:rPr lang="en-US" dirty="0"/>
              <a:t>:</a:t>
            </a:r>
          </a:p>
          <a:p>
            <a:pPr fontAlgn="base">
              <a:buNone/>
            </a:pPr>
            <a:r>
              <a:rPr lang="en-US" dirty="0"/>
              <a:t>			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DataFrame</a:t>
            </a:r>
            <a:r>
              <a:rPr lang="en-US" dirty="0"/>
              <a:t> Column'].</a:t>
            </a:r>
            <a:r>
              <a:rPr lang="en-US" dirty="0" err="1"/>
              <a:t>quantile</a:t>
            </a:r>
            <a:r>
              <a:rPr lang="en-US" dirty="0"/>
              <a:t>(q=0.50)  </a:t>
            </a:r>
          </a:p>
          <a:p>
            <a:pPr fontAlgn="base">
              <a:buNone/>
            </a:pPr>
            <a:r>
              <a:rPr lang="en-US" b="1" dirty="0"/>
              <a:t>7.	0.75 </a:t>
            </a:r>
            <a:r>
              <a:rPr lang="en-US" b="1" dirty="0" err="1"/>
              <a:t>Quantile</a:t>
            </a:r>
            <a:r>
              <a:rPr lang="en-US" dirty="0"/>
              <a:t>:</a:t>
            </a:r>
          </a:p>
          <a:p>
            <a:pPr fontAlgn="base">
              <a:buNone/>
            </a:pPr>
            <a:r>
              <a:rPr lang="en-US" dirty="0"/>
              <a:t>			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DataFrame</a:t>
            </a:r>
            <a:r>
              <a:rPr lang="en-US" dirty="0"/>
              <a:t> Column'].</a:t>
            </a:r>
            <a:r>
              <a:rPr lang="en-US" dirty="0" err="1"/>
              <a:t>quantile</a:t>
            </a:r>
            <a:r>
              <a:rPr lang="en-US" dirty="0"/>
              <a:t>(q=0.75)</a:t>
            </a:r>
          </a:p>
          <a:p>
            <a:pPr fontAlgn="base">
              <a:buNone/>
            </a:pPr>
            <a:r>
              <a:rPr lang="en-US" b="1" dirty="0"/>
              <a:t>8.	Maximum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			</a:t>
            </a:r>
            <a:r>
              <a:rPr lang="en-US" dirty="0" err="1"/>
              <a:t>df</a:t>
            </a:r>
            <a:r>
              <a:rPr lang="en-US" dirty="0"/>
              <a:t>['</a:t>
            </a:r>
            <a:r>
              <a:rPr lang="en-US" dirty="0" err="1"/>
              <a:t>DataFrame</a:t>
            </a:r>
            <a:r>
              <a:rPr lang="en-US" dirty="0"/>
              <a:t> Column'].max() 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419225"/>
            <a:ext cx="12192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Pandas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011382"/>
            <a:ext cx="11644312" cy="5165581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dirty="0"/>
              <a:t>Example:</a:t>
            </a:r>
          </a:p>
          <a:p>
            <a:pPr fontAlgn="base">
              <a:buNone/>
            </a:pPr>
            <a:r>
              <a:rPr lang="en-US" dirty="0"/>
              <a:t>from pandas import DataFrame</a:t>
            </a:r>
          </a:p>
          <a:p>
            <a:pPr fontAlgn="base">
              <a:buNone/>
            </a:pPr>
            <a:r>
              <a:rPr lang="en-US" dirty="0"/>
              <a:t>Cars = {'Brand': ['Honda </a:t>
            </a:r>
            <a:r>
              <a:rPr lang="en-US" dirty="0" err="1"/>
              <a:t>Civic','Ford</a:t>
            </a:r>
            <a:r>
              <a:rPr lang="en-US" dirty="0"/>
              <a:t> </a:t>
            </a:r>
            <a:r>
              <a:rPr lang="en-US" dirty="0" err="1"/>
              <a:t>Focus','Toyota</a:t>
            </a:r>
            <a:r>
              <a:rPr lang="en-US" dirty="0"/>
              <a:t> </a:t>
            </a:r>
            <a:r>
              <a:rPr lang="en-US" dirty="0" err="1"/>
              <a:t>Corolla','Toyota</a:t>
            </a:r>
            <a:r>
              <a:rPr lang="en-US" dirty="0"/>
              <a:t> </a:t>
            </a:r>
            <a:r>
              <a:rPr lang="en-US" dirty="0" err="1"/>
              <a:t>Corolla','Audi</a:t>
            </a:r>
            <a:r>
              <a:rPr lang="en-US" dirty="0"/>
              <a:t> A4'], 'Price': [22000,27000,25000,29000,35000],</a:t>
            </a:r>
          </a:p>
          <a:p>
            <a:pPr fontAlgn="base">
              <a:buNone/>
            </a:pPr>
            <a:r>
              <a:rPr lang="en-US" dirty="0"/>
              <a:t>  'Year': [2014,2015,2016,2017,2018]        }</a:t>
            </a:r>
          </a:p>
          <a:p>
            <a:pPr fontAlgn="base">
              <a:buNone/>
            </a:pPr>
            <a:r>
              <a:rPr lang="en-US" dirty="0" err="1"/>
              <a:t>df</a:t>
            </a:r>
            <a:r>
              <a:rPr lang="en-US" dirty="0"/>
              <a:t> = DataFrame(Cars, columns= ['Brand', '</a:t>
            </a:r>
            <a:r>
              <a:rPr lang="en-US" dirty="0" err="1"/>
              <a:t>Price','Year</a:t>
            </a:r>
            <a:r>
              <a:rPr lang="en-US" dirty="0"/>
              <a:t>'])</a:t>
            </a:r>
          </a:p>
          <a:p>
            <a:pPr fontAlgn="base">
              <a:buNone/>
            </a:pPr>
            <a:r>
              <a:rPr lang="en-US" dirty="0"/>
              <a:t>count1 = </a:t>
            </a:r>
            <a:r>
              <a:rPr lang="en-US" dirty="0" err="1"/>
              <a:t>df</a:t>
            </a:r>
            <a:r>
              <a:rPr lang="en-US" dirty="0"/>
              <a:t>['Price'].count()</a:t>
            </a:r>
          </a:p>
          <a:p>
            <a:pPr fontAlgn="base">
              <a:buNone/>
            </a:pPr>
            <a:r>
              <a:rPr lang="en-US" dirty="0"/>
              <a:t>print('count: ' + </a:t>
            </a:r>
            <a:r>
              <a:rPr lang="en-US" dirty="0" err="1"/>
              <a:t>str</a:t>
            </a:r>
            <a:r>
              <a:rPr lang="en-US" dirty="0"/>
              <a:t>(count1))</a:t>
            </a:r>
          </a:p>
          <a:p>
            <a:pPr fontAlgn="base">
              <a:buNone/>
            </a:pPr>
            <a:r>
              <a:rPr lang="en-US" dirty="0"/>
              <a:t>mean1 = </a:t>
            </a:r>
            <a:r>
              <a:rPr lang="en-US" dirty="0" err="1"/>
              <a:t>df</a:t>
            </a:r>
            <a:r>
              <a:rPr lang="en-US" dirty="0"/>
              <a:t>['Price'].mean()</a:t>
            </a:r>
          </a:p>
          <a:p>
            <a:pPr fontAlgn="base">
              <a:buNone/>
            </a:pPr>
            <a:r>
              <a:rPr lang="en-US" dirty="0"/>
              <a:t>print('mean: ' + </a:t>
            </a:r>
            <a:r>
              <a:rPr lang="en-US" dirty="0" err="1"/>
              <a:t>str</a:t>
            </a:r>
            <a:r>
              <a:rPr lang="en-US" dirty="0"/>
              <a:t>(mean1))</a:t>
            </a:r>
          </a:p>
          <a:p>
            <a:pPr fontAlgn="base">
              <a:buNone/>
            </a:pPr>
            <a:r>
              <a:rPr lang="en-US" dirty="0"/>
              <a:t>std1 = </a:t>
            </a:r>
            <a:r>
              <a:rPr lang="en-US" dirty="0" err="1"/>
              <a:t>df</a:t>
            </a:r>
            <a:r>
              <a:rPr lang="en-US" dirty="0"/>
              <a:t>['Price'].std()</a:t>
            </a:r>
          </a:p>
          <a:p>
            <a:pPr fontAlgn="base">
              <a:buNone/>
            </a:pPr>
            <a:r>
              <a:rPr lang="en-US" dirty="0"/>
              <a:t>print('std: ' + </a:t>
            </a:r>
            <a:r>
              <a:rPr lang="en-US" dirty="0" err="1"/>
              <a:t>str</a:t>
            </a:r>
            <a:r>
              <a:rPr lang="en-US" dirty="0"/>
              <a:t>(std1))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419225"/>
            <a:ext cx="12192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Pandas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011382"/>
            <a:ext cx="8263803" cy="5165581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dirty="0"/>
              <a:t>min1 = </a:t>
            </a:r>
            <a:r>
              <a:rPr lang="en-US" dirty="0" err="1"/>
              <a:t>df</a:t>
            </a:r>
            <a:r>
              <a:rPr lang="en-US" dirty="0"/>
              <a:t>['Price'].min()</a:t>
            </a:r>
          </a:p>
          <a:p>
            <a:pPr fontAlgn="base">
              <a:buNone/>
            </a:pPr>
            <a:r>
              <a:rPr lang="en-US" dirty="0"/>
              <a:t>print('min: ' + </a:t>
            </a:r>
            <a:r>
              <a:rPr lang="en-US" dirty="0" err="1"/>
              <a:t>str</a:t>
            </a:r>
            <a:r>
              <a:rPr lang="en-US" dirty="0"/>
              <a:t>(min1))</a:t>
            </a:r>
          </a:p>
          <a:p>
            <a:pPr fontAlgn="base">
              <a:buNone/>
            </a:pPr>
            <a:r>
              <a:rPr lang="en-US" dirty="0"/>
              <a:t>quantile1 = </a:t>
            </a:r>
            <a:r>
              <a:rPr lang="en-US" dirty="0" err="1"/>
              <a:t>df</a:t>
            </a:r>
            <a:r>
              <a:rPr lang="en-US" dirty="0"/>
              <a:t>['Price'].</a:t>
            </a:r>
            <a:r>
              <a:rPr lang="en-US" dirty="0" err="1"/>
              <a:t>quantile</a:t>
            </a:r>
            <a:r>
              <a:rPr lang="en-US" dirty="0"/>
              <a:t>(q=0.25)</a:t>
            </a:r>
          </a:p>
          <a:p>
            <a:pPr fontAlgn="base">
              <a:buNone/>
            </a:pPr>
            <a:r>
              <a:rPr lang="en-US" dirty="0"/>
              <a:t>print('25%: ' + </a:t>
            </a:r>
            <a:r>
              <a:rPr lang="en-US" dirty="0" err="1"/>
              <a:t>str</a:t>
            </a:r>
            <a:r>
              <a:rPr lang="en-US" dirty="0"/>
              <a:t>(quantile1))</a:t>
            </a:r>
          </a:p>
          <a:p>
            <a:pPr fontAlgn="base">
              <a:buNone/>
            </a:pPr>
            <a:r>
              <a:rPr lang="en-US" dirty="0"/>
              <a:t>quantile2 = </a:t>
            </a:r>
            <a:r>
              <a:rPr lang="en-US" dirty="0" err="1"/>
              <a:t>df</a:t>
            </a:r>
            <a:r>
              <a:rPr lang="en-US" dirty="0"/>
              <a:t>['Price'].</a:t>
            </a:r>
            <a:r>
              <a:rPr lang="en-US" dirty="0" err="1"/>
              <a:t>quantile</a:t>
            </a:r>
            <a:r>
              <a:rPr lang="en-US" dirty="0"/>
              <a:t>(q=0.50)</a:t>
            </a:r>
          </a:p>
          <a:p>
            <a:pPr fontAlgn="base">
              <a:buNone/>
            </a:pPr>
            <a:r>
              <a:rPr lang="en-US" dirty="0"/>
              <a:t>print('50%: ' + </a:t>
            </a:r>
            <a:r>
              <a:rPr lang="en-US" dirty="0" err="1"/>
              <a:t>str</a:t>
            </a:r>
            <a:r>
              <a:rPr lang="en-US" dirty="0"/>
              <a:t>(quantile2))</a:t>
            </a:r>
          </a:p>
          <a:p>
            <a:pPr fontAlgn="base">
              <a:buNone/>
            </a:pPr>
            <a:r>
              <a:rPr lang="en-US" dirty="0"/>
              <a:t>quantile3 = </a:t>
            </a:r>
            <a:r>
              <a:rPr lang="en-US" dirty="0" err="1"/>
              <a:t>df</a:t>
            </a:r>
            <a:r>
              <a:rPr lang="en-US" dirty="0"/>
              <a:t>['Price'].</a:t>
            </a:r>
            <a:r>
              <a:rPr lang="en-US" dirty="0" err="1"/>
              <a:t>quantile</a:t>
            </a:r>
            <a:r>
              <a:rPr lang="en-US" dirty="0"/>
              <a:t>(q=0.75)</a:t>
            </a:r>
          </a:p>
          <a:p>
            <a:pPr fontAlgn="base">
              <a:buNone/>
            </a:pPr>
            <a:r>
              <a:rPr lang="en-US" dirty="0"/>
              <a:t>print('75%: ' + </a:t>
            </a:r>
            <a:r>
              <a:rPr lang="en-US" dirty="0" err="1"/>
              <a:t>str</a:t>
            </a:r>
            <a:r>
              <a:rPr lang="en-US" dirty="0"/>
              <a:t>(quantile3))</a:t>
            </a:r>
          </a:p>
          <a:p>
            <a:pPr fontAlgn="base">
              <a:buNone/>
            </a:pPr>
            <a:r>
              <a:rPr lang="en-US" dirty="0"/>
              <a:t>max1 = </a:t>
            </a:r>
            <a:r>
              <a:rPr lang="en-US" dirty="0" err="1"/>
              <a:t>df</a:t>
            </a:r>
            <a:r>
              <a:rPr lang="en-US" dirty="0"/>
              <a:t>['Price'].max()</a:t>
            </a:r>
          </a:p>
          <a:p>
            <a:pPr fontAlgn="base">
              <a:buNone/>
            </a:pPr>
            <a:r>
              <a:rPr lang="en-US" dirty="0"/>
              <a:t>print('max: ' + </a:t>
            </a:r>
            <a:r>
              <a:rPr lang="en-US" dirty="0" err="1"/>
              <a:t>str</a:t>
            </a:r>
            <a:r>
              <a:rPr lang="en-US" dirty="0"/>
              <a:t>(max1))    </a:t>
            </a:r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419225"/>
            <a:ext cx="12192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Pandas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011382"/>
            <a:ext cx="8263803" cy="5165581"/>
          </a:xfrm>
        </p:spPr>
        <p:txBody>
          <a:bodyPr>
            <a:noAutofit/>
          </a:bodyPr>
          <a:lstStyle/>
          <a:p>
            <a:pPr fontAlgn="base">
              <a:buNone/>
            </a:pPr>
            <a:r>
              <a:rPr lang="en-US" dirty="0"/>
              <a:t>Output:</a:t>
            </a:r>
          </a:p>
          <a:p>
            <a:pPr fontAlgn="base">
              <a:buNone/>
            </a:pPr>
            <a:endParaRPr lang="en-US" dirty="0"/>
          </a:p>
          <a:p>
            <a:pPr marL="514350" indent="-514350">
              <a:buNone/>
            </a:pPr>
            <a:endParaRPr lang="en-US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0" y="1419225"/>
            <a:ext cx="12192000" cy="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 descr="How to get the Descriptive Statistics for pandas DataFrame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34145" y="1981200"/>
            <a:ext cx="6082146" cy="3837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11570635" cy="39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Core components of pandas (or) Data Structures</a:t>
            </a:r>
            <a:endParaRPr lang="en-US" sz="2800" dirty="0"/>
          </a:p>
          <a:p>
            <a:r>
              <a:rPr lang="en-US" sz="2800" b="1" u="sng" dirty="0"/>
              <a:t>Creating Series:</a:t>
            </a:r>
            <a:endParaRPr lang="en-US" sz="2800" dirty="0"/>
          </a:p>
          <a:p>
            <a:pPr marL="514350" lvl="0" indent="-514350">
              <a:buFont typeface="+mj-lt"/>
              <a:buAutoNum type="arabicPeriod"/>
            </a:pPr>
            <a:r>
              <a:rPr lang="en-US" sz="2800" dirty="0">
                <a:solidFill>
                  <a:srgbClr val="FF0000"/>
                </a:solidFill>
              </a:rPr>
              <a:t>Creating an empty series</a:t>
            </a:r>
            <a:r>
              <a:rPr lang="en-US" sz="2800" dirty="0"/>
              <a:t>.</a:t>
            </a:r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s = </a:t>
            </a:r>
            <a:r>
              <a:rPr lang="en-US" sz="2800" dirty="0" err="1"/>
              <a:t>pd.Series</a:t>
            </a:r>
            <a:r>
              <a:rPr lang="en-US" sz="2800" dirty="0"/>
              <a:t>()</a:t>
            </a:r>
          </a:p>
          <a:p>
            <a:r>
              <a:rPr lang="en-US" sz="2800" dirty="0"/>
              <a:t>print 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Series([], dtype: float64) </a:t>
            </a:r>
          </a:p>
          <a:p>
            <a:r>
              <a:rPr lang="en-US" sz="2800" dirty="0"/>
              <a:t> 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7865307" cy="355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Creating Series:</a:t>
            </a:r>
            <a:endParaRPr lang="en-US" sz="2800" dirty="0"/>
          </a:p>
          <a:p>
            <a:pPr marL="514350" lvl="0" indent="-514350">
              <a:buAutoNum type="arabicPeriod" startAt="2"/>
            </a:pPr>
            <a:r>
              <a:rPr lang="en-US" sz="2800" dirty="0">
                <a:solidFill>
                  <a:srgbClr val="FF0000"/>
                </a:solidFill>
              </a:rPr>
              <a:t>Creating  series with scalar values.</a:t>
            </a:r>
          </a:p>
          <a:p>
            <a:r>
              <a:rPr lang="en-US" sz="2800" dirty="0"/>
              <a:t>Example 1:</a:t>
            </a:r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Data =[10, 30, 40, 50, 60, 20, 90]</a:t>
            </a:r>
          </a:p>
          <a:p>
            <a:r>
              <a:rPr lang="en-US" sz="2800" dirty="0"/>
              <a:t># Creating series with default index values</a:t>
            </a:r>
          </a:p>
          <a:p>
            <a:r>
              <a:rPr lang="en-US" sz="2800" dirty="0"/>
              <a:t>s = </a:t>
            </a:r>
            <a:r>
              <a:rPr lang="en-US" sz="2800" dirty="0" err="1"/>
              <a:t>pd.Series</a:t>
            </a:r>
            <a:r>
              <a:rPr lang="en-US" sz="2800" dirty="0"/>
              <a:t>(Data)	</a:t>
            </a:r>
          </a:p>
          <a:p>
            <a:r>
              <a:rPr lang="en-US" sz="2800" dirty="0"/>
              <a:t>print s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894618" y="1981200"/>
            <a:ext cx="270163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   0	10</a:t>
            </a:r>
          </a:p>
          <a:p>
            <a:r>
              <a:rPr lang="en-US" sz="2800" dirty="0"/>
              <a:t>   1	30</a:t>
            </a:r>
          </a:p>
          <a:p>
            <a:r>
              <a:rPr lang="en-US" sz="2800" dirty="0"/>
              <a:t>   2  	40, </a:t>
            </a:r>
          </a:p>
          <a:p>
            <a:r>
              <a:rPr lang="en-US" sz="2800" dirty="0"/>
              <a:t>  3	50</a:t>
            </a:r>
          </a:p>
          <a:p>
            <a:r>
              <a:rPr lang="en-US" sz="2800" dirty="0"/>
              <a:t>  4	 60</a:t>
            </a:r>
          </a:p>
          <a:p>
            <a:r>
              <a:rPr lang="en-US" sz="2800" dirty="0"/>
              <a:t>  5	20</a:t>
            </a:r>
          </a:p>
          <a:p>
            <a:r>
              <a:rPr lang="en-US" sz="2800" dirty="0"/>
              <a:t>  6	 90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7865307" cy="441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Creating Series:</a:t>
            </a:r>
            <a:endParaRPr lang="en-US" sz="2800" dirty="0"/>
          </a:p>
          <a:p>
            <a:pPr marL="514350" lvl="0" indent="-514350">
              <a:buAutoNum type="arabicPeriod" startAt="2"/>
            </a:pPr>
            <a:r>
              <a:rPr lang="en-US" sz="2800" dirty="0">
                <a:solidFill>
                  <a:srgbClr val="FF0000"/>
                </a:solidFill>
              </a:rPr>
              <a:t>Creating  series with scalar values</a:t>
            </a:r>
          </a:p>
          <a:p>
            <a:r>
              <a:rPr lang="en-US" sz="2800" dirty="0"/>
              <a:t>Example 2:</a:t>
            </a:r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Data =[10, 30, 40, 50, 60, 20, 90]</a:t>
            </a:r>
          </a:p>
          <a:p>
            <a:r>
              <a:rPr lang="en-US" sz="2800" dirty="0"/>
              <a:t># predefined index values</a:t>
            </a:r>
          </a:p>
          <a:p>
            <a:r>
              <a:rPr lang="en-US" sz="2800" dirty="0"/>
              <a:t>Index =['a', 'b', 'c', 'd', 'e', 'f', 'g']</a:t>
            </a:r>
          </a:p>
          <a:p>
            <a:r>
              <a:rPr lang="en-US" sz="2800" dirty="0"/>
              <a:t># Creating series with predefined index values</a:t>
            </a:r>
          </a:p>
          <a:p>
            <a:r>
              <a:rPr lang="en-US" sz="2800" dirty="0" err="1"/>
              <a:t>si</a:t>
            </a:r>
            <a:r>
              <a:rPr lang="en-US" sz="2800" dirty="0"/>
              <a:t> = </a:t>
            </a:r>
            <a:r>
              <a:rPr lang="en-US" sz="2800" dirty="0" err="1"/>
              <a:t>pd.Series</a:t>
            </a:r>
            <a:r>
              <a:rPr lang="en-US" sz="2800" dirty="0"/>
              <a:t>(Data, Index)</a:t>
            </a:r>
          </a:p>
          <a:p>
            <a:r>
              <a:rPr lang="en-US" sz="2800" dirty="0"/>
              <a:t>print </a:t>
            </a:r>
            <a:r>
              <a:rPr lang="en-US" sz="2800" dirty="0" err="1"/>
              <a:t>si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714509" y="1704109"/>
            <a:ext cx="270163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2800" dirty="0"/>
              <a:t>   a	10</a:t>
            </a:r>
          </a:p>
          <a:p>
            <a:r>
              <a:rPr lang="en-US" sz="2800" dirty="0"/>
              <a:t>    b	30</a:t>
            </a:r>
          </a:p>
          <a:p>
            <a:r>
              <a:rPr lang="en-US" sz="2800" dirty="0"/>
              <a:t>   c  	40, </a:t>
            </a:r>
          </a:p>
          <a:p>
            <a:r>
              <a:rPr lang="en-US" sz="2800" dirty="0"/>
              <a:t>  d	50</a:t>
            </a:r>
          </a:p>
          <a:p>
            <a:r>
              <a:rPr lang="en-US" sz="2800" dirty="0"/>
              <a:t>  e	 60</a:t>
            </a:r>
          </a:p>
          <a:p>
            <a:r>
              <a:rPr lang="en-US" sz="2800" dirty="0"/>
              <a:t>  f	20</a:t>
            </a:r>
          </a:p>
          <a:p>
            <a:r>
              <a:rPr lang="en-US" sz="2800" dirty="0"/>
              <a:t>  g	 90</a:t>
            </a:r>
          </a:p>
        </p:txBody>
      </p:sp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>
                <a:solidFill>
                  <a:srgbClr val="FF0000"/>
                </a:solidFill>
              </a:rPr>
              <a:t>Pandas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29" y="1177636"/>
            <a:ext cx="7865307" cy="4972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/>
              <a:t>Creating Series:</a:t>
            </a:r>
            <a:endParaRPr lang="en-US" sz="2800" dirty="0"/>
          </a:p>
          <a:p>
            <a:pPr marL="514350" lvl="0" indent="-514350">
              <a:buAutoNum type="arabicPeriod" startAt="2"/>
            </a:pPr>
            <a:r>
              <a:rPr lang="en-US" sz="2800" dirty="0">
                <a:solidFill>
                  <a:srgbClr val="FF0000"/>
                </a:solidFill>
              </a:rPr>
              <a:t>Creating  series with scalar values</a:t>
            </a:r>
          </a:p>
          <a:p>
            <a:pPr marL="514350" lvl="0" indent="-514350"/>
            <a:r>
              <a:rPr lang="en-US" sz="2800" dirty="0"/>
              <a:t>Example 3:</a:t>
            </a:r>
          </a:p>
          <a:p>
            <a:r>
              <a:rPr lang="en-US" sz="2800" dirty="0"/>
              <a:t>import pandas as pd</a:t>
            </a:r>
          </a:p>
          <a:p>
            <a:r>
              <a:rPr lang="en-US" sz="2800" dirty="0"/>
              <a:t>s = </a:t>
            </a:r>
            <a:r>
              <a:rPr lang="en-US" sz="2800" dirty="0" err="1"/>
              <a:t>pd.Series</a:t>
            </a:r>
            <a:r>
              <a:rPr lang="en-US" sz="2800" dirty="0"/>
              <a:t>(5, index=[0, 1, 2, 3])</a:t>
            </a:r>
          </a:p>
          <a:p>
            <a:r>
              <a:rPr lang="en-US" sz="2800" dirty="0"/>
              <a:t>print 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output :</a:t>
            </a:r>
          </a:p>
          <a:p>
            <a:r>
              <a:rPr lang="en-US" sz="2400" dirty="0"/>
              <a:t>0  	5</a:t>
            </a:r>
          </a:p>
          <a:p>
            <a:r>
              <a:rPr lang="en-US" sz="2400" dirty="0"/>
              <a:t>1  	5</a:t>
            </a:r>
          </a:p>
          <a:p>
            <a:r>
              <a:rPr lang="en-US" sz="2400" dirty="0"/>
              <a:t>2 	 5</a:t>
            </a:r>
          </a:p>
          <a:p>
            <a:r>
              <a:rPr lang="en-US" sz="2400" dirty="0"/>
              <a:t>3 	 5</a:t>
            </a:r>
          </a:p>
          <a:p>
            <a:r>
              <a:rPr lang="en-US" sz="2400" dirty="0"/>
              <a:t>dtype: int64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21608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3869</TotalTime>
  <Words>4791</Words>
  <Application>Microsoft Office PowerPoint</Application>
  <PresentationFormat>Widescreen</PresentationFormat>
  <Paragraphs>735</Paragraphs>
  <Slides>53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Pandas </vt:lpstr>
      <vt:lpstr>Pandas </vt:lpstr>
      <vt:lpstr>Pandas </vt:lpstr>
      <vt:lpstr>Pandas </vt:lpstr>
      <vt:lpstr>Pandas </vt:lpstr>
      <vt:lpstr>Pandas </vt:lpstr>
      <vt:lpstr>Pandas </vt:lpstr>
      <vt:lpstr>Pandas </vt:lpstr>
      <vt:lpstr>Pandas </vt:lpstr>
      <vt:lpstr>Pandas </vt:lpstr>
      <vt:lpstr>Pandas </vt:lpstr>
      <vt:lpstr>Pandas </vt:lpstr>
      <vt:lpstr>Pandas </vt:lpstr>
      <vt:lpstr>Pandas </vt:lpstr>
      <vt:lpstr>Pandas </vt:lpstr>
      <vt:lpstr>Pandas </vt:lpstr>
      <vt:lpstr>Pandas </vt:lpstr>
      <vt:lpstr>Pandas </vt:lpstr>
      <vt:lpstr>Pandas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BHARGAVA</dc:creator>
  <cp:lastModifiedBy>Joel Mark Joseph</cp:lastModifiedBy>
  <cp:revision>260</cp:revision>
  <dcterms:created xsi:type="dcterms:W3CDTF">2020-07-04T06:33:25Z</dcterms:created>
  <dcterms:modified xsi:type="dcterms:W3CDTF">2023-06-02T18:07:10Z</dcterms:modified>
</cp:coreProperties>
</file>