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63" r:id="rId2"/>
    <p:sldId id="415" r:id="rId3"/>
    <p:sldId id="364" r:id="rId4"/>
    <p:sldId id="409" r:id="rId5"/>
    <p:sldId id="411" r:id="rId6"/>
    <p:sldId id="413" r:id="rId7"/>
    <p:sldId id="381" r:id="rId8"/>
    <p:sldId id="382" r:id="rId9"/>
    <p:sldId id="417" r:id="rId10"/>
    <p:sldId id="383" r:id="rId11"/>
    <p:sldId id="385" r:id="rId12"/>
    <p:sldId id="384" r:id="rId13"/>
    <p:sldId id="386" r:id="rId14"/>
    <p:sldId id="387" r:id="rId15"/>
    <p:sldId id="388" r:id="rId16"/>
    <p:sldId id="389" r:id="rId17"/>
    <p:sldId id="4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 xmlns:p15="http://schemas.microsoft.com/office/powerpoint/2012/main"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a16="http://schemas.microsoft.com/office/drawing/2014/main" xmlns=""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a16="http://schemas.microsoft.com/office/drawing/2014/main" xmlns=""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a16="http://schemas.microsoft.com/office/drawing/2014/main" xmlns=""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javatpoint.com/artificial-neural-networ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normAutofit/>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lgn="ctr">
              <a:buNone/>
            </a:pPr>
            <a:r>
              <a:rPr lang="en-US" sz="2800" b="1" dirty="0" smtClean="0">
                <a:solidFill>
                  <a:srgbClr val="FF0000"/>
                </a:solidFill>
              </a:rPr>
              <a:t> </a:t>
            </a:r>
            <a:r>
              <a:rPr lang="en-US" sz="4800" b="1" dirty="0" smtClean="0">
                <a:solidFill>
                  <a:srgbClr val="FF0000"/>
                </a:solidFill>
              </a:rPr>
              <a:t>PYTHON PROGRAMMING &amp; DATA SCIENCE</a:t>
            </a:r>
          </a:p>
          <a:p>
            <a:pPr marL="82296" indent="0" algn="ctr">
              <a:buNone/>
            </a:pPr>
            <a:endParaRPr lang="en-US" sz="4800" b="1" dirty="0" smtClean="0">
              <a:solidFill>
                <a:srgbClr val="FF0000"/>
              </a:solidFill>
            </a:endParaRPr>
          </a:p>
          <a:p>
            <a:pPr marL="82296" indent="0" algn="ctr">
              <a:buNone/>
            </a:pPr>
            <a:r>
              <a:rPr lang="en-IN" sz="4800" b="1" dirty="0" smtClean="0">
                <a:solidFill>
                  <a:srgbClr val="FF0000"/>
                </a:solidFill>
              </a:rPr>
              <a:t>UNIT - V</a:t>
            </a:r>
            <a:endParaRPr lang="en-US" sz="4800" b="1" dirty="0" smtClean="0">
              <a:solidFill>
                <a:srgbClr val="FF0000"/>
              </a:solidFill>
            </a:endParaRPr>
          </a:p>
          <a:p>
            <a:pPr marL="82296" indent="0" algn="ctr">
              <a:buNone/>
            </a:pPr>
            <a:endParaRPr lang="en-IN"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pic>
        <p:nvPicPr>
          <p:cNvPr id="4"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Limitations</a:t>
            </a:r>
            <a:endParaRPr lang="en-US" sz="4800" b="1" dirty="0">
              <a:solidFill>
                <a:srgbClr val="FF0000"/>
              </a:solidFill>
            </a:endParaRPr>
          </a:p>
        </p:txBody>
      </p:sp>
      <p:sp>
        <p:nvSpPr>
          <p:cNvPr id="3077" name="TextBox 14"/>
          <p:cNvSpPr txBox="1">
            <a:spLocks noChangeArrowheads="1"/>
          </p:cNvSpPr>
          <p:nvPr/>
        </p:nvSpPr>
        <p:spPr bwMode="auto">
          <a:xfrm>
            <a:off x="304801" y="1375674"/>
            <a:ext cx="11633744" cy="1402583"/>
          </a:xfrm>
          <a:prstGeom prst="rect">
            <a:avLst/>
          </a:prstGeom>
          <a:noFill/>
          <a:ln w="9525">
            <a:noFill/>
            <a:miter lim="800000"/>
            <a:headEnd/>
            <a:tailEnd/>
          </a:ln>
        </p:spPr>
        <p:txBody>
          <a:bodyPr wrap="square" lIns="108857" tIns="54429" rIns="108857" bIns="54429">
            <a:spAutoFit/>
          </a:bodyPr>
          <a:lstStyle/>
          <a:p>
            <a:pPr lvl="0">
              <a:buFont typeface="Wingdings" pitchFamily="2" charset="2"/>
              <a:buChar char="v"/>
            </a:pPr>
            <a:r>
              <a:rPr lang="en-US" sz="2800" dirty="0" smtClean="0"/>
              <a:t>It only learns through the observations.</a:t>
            </a:r>
          </a:p>
          <a:p>
            <a:pPr lvl="0">
              <a:buFont typeface="Wingdings" pitchFamily="2" charset="2"/>
              <a:buChar char="v"/>
            </a:pPr>
            <a:endParaRPr lang="en-US" sz="2800" dirty="0" smtClean="0"/>
          </a:p>
          <a:p>
            <a:pPr lvl="0">
              <a:buFont typeface="Wingdings" pitchFamily="2" charset="2"/>
              <a:buChar char="v"/>
            </a:pPr>
            <a:r>
              <a:rPr lang="en-US" sz="2800" dirty="0" smtClean="0"/>
              <a:t>It comprises of biases issues.</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checkerboard(across)">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Advantages</a:t>
            </a:r>
            <a:endParaRPr lang="en-US" sz="4800" b="1" dirty="0">
              <a:solidFill>
                <a:srgbClr val="FF0000"/>
              </a:solidFill>
            </a:endParaRPr>
          </a:p>
        </p:txBody>
      </p:sp>
      <p:sp>
        <p:nvSpPr>
          <p:cNvPr id="3077" name="TextBox 14"/>
          <p:cNvSpPr txBox="1">
            <a:spLocks noChangeArrowheads="1"/>
          </p:cNvSpPr>
          <p:nvPr/>
        </p:nvSpPr>
        <p:spPr bwMode="auto">
          <a:xfrm>
            <a:off x="304800" y="1626686"/>
            <a:ext cx="11633744" cy="2325912"/>
          </a:xfrm>
          <a:prstGeom prst="rect">
            <a:avLst/>
          </a:prstGeom>
          <a:noFill/>
          <a:ln w="9525">
            <a:noFill/>
            <a:miter lim="800000"/>
            <a:headEnd/>
            <a:tailEnd/>
          </a:ln>
        </p:spPr>
        <p:txBody>
          <a:bodyPr wrap="square" lIns="108857" tIns="54429" rIns="108857" bIns="54429">
            <a:spAutoFit/>
          </a:bodyPr>
          <a:lstStyle/>
          <a:p>
            <a:pPr lvl="0">
              <a:buFont typeface="Wingdings" pitchFamily="2" charset="2"/>
              <a:buChar char="Ø"/>
            </a:pPr>
            <a:r>
              <a:rPr lang="en-US" sz="3600" dirty="0" smtClean="0"/>
              <a:t>It lessens the need for feature engineering.</a:t>
            </a:r>
          </a:p>
          <a:p>
            <a:pPr lvl="0">
              <a:buFont typeface="Wingdings" pitchFamily="2" charset="2"/>
              <a:buChar char="Ø"/>
            </a:pPr>
            <a:r>
              <a:rPr lang="en-US" sz="3600" dirty="0" smtClean="0"/>
              <a:t>It eradicates all those costs that are needless.</a:t>
            </a:r>
          </a:p>
          <a:p>
            <a:pPr lvl="0">
              <a:buFont typeface="Wingdings" pitchFamily="2" charset="2"/>
              <a:buChar char="Ø"/>
            </a:pPr>
            <a:r>
              <a:rPr lang="en-US" sz="3600" dirty="0" smtClean="0"/>
              <a:t>It easily identifies difficult defects.</a:t>
            </a:r>
          </a:p>
          <a:p>
            <a:pPr lvl="0">
              <a:buFont typeface="Wingdings" pitchFamily="2" charset="2"/>
              <a:buChar char="Ø"/>
            </a:pPr>
            <a:r>
              <a:rPr lang="en-US" sz="3600" dirty="0" smtClean="0"/>
              <a:t>It results in the best-in-class performance on problems.</a:t>
            </a:r>
            <a:endParaRPr lang="en-US" sz="36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 calcmode="lin" valueType="num">
                                      <p:cBhvr additive="base">
                                        <p:cTn id="7"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1" end="1"/>
                                            </p:txEl>
                                          </p:spTgt>
                                        </p:tgtEl>
                                        <p:attrNameLst>
                                          <p:attrName>style.visibility</p:attrName>
                                        </p:attrNameLst>
                                      </p:cBhvr>
                                      <p:to>
                                        <p:strVal val="visible"/>
                                      </p:to>
                                    </p:set>
                                    <p:anim calcmode="lin" valueType="num">
                                      <p:cBhvr additive="base">
                                        <p:cTn id="13"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2" end="2"/>
                                            </p:txEl>
                                          </p:spTgt>
                                        </p:tgtEl>
                                        <p:attrNameLst>
                                          <p:attrName>style.visibility</p:attrName>
                                        </p:attrNameLst>
                                      </p:cBhvr>
                                      <p:to>
                                        <p:strVal val="visible"/>
                                      </p:to>
                                    </p:set>
                                    <p:anim calcmode="lin" valueType="num">
                                      <p:cBhvr additive="base">
                                        <p:cTn id="19"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7">
                                            <p:txEl>
                                              <p:pRg st="3" end="3"/>
                                            </p:txEl>
                                          </p:spTgt>
                                        </p:tgtEl>
                                        <p:attrNameLst>
                                          <p:attrName>style.visibility</p:attrName>
                                        </p:attrNameLst>
                                      </p:cBhvr>
                                      <p:to>
                                        <p:strVal val="visible"/>
                                      </p:to>
                                    </p:set>
                                    <p:anim calcmode="lin" valueType="num">
                                      <p:cBhvr additive="base">
                                        <p:cTn id="25"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Disadvantages</a:t>
            </a:r>
            <a:endParaRPr lang="en-US" sz="4800" b="1" dirty="0">
              <a:solidFill>
                <a:srgbClr val="FF0000"/>
              </a:solidFill>
            </a:endParaRPr>
          </a:p>
        </p:txBody>
      </p:sp>
      <p:sp>
        <p:nvSpPr>
          <p:cNvPr id="3077" name="TextBox 14"/>
          <p:cNvSpPr txBox="1">
            <a:spLocks noChangeArrowheads="1"/>
          </p:cNvSpPr>
          <p:nvPr/>
        </p:nvSpPr>
        <p:spPr bwMode="auto">
          <a:xfrm>
            <a:off x="295836" y="1940451"/>
            <a:ext cx="11633744" cy="3495463"/>
          </a:xfrm>
          <a:prstGeom prst="rect">
            <a:avLst/>
          </a:prstGeom>
          <a:noFill/>
          <a:ln w="9525">
            <a:noFill/>
            <a:miter lim="800000"/>
            <a:headEnd/>
            <a:tailEnd/>
          </a:ln>
        </p:spPr>
        <p:txBody>
          <a:bodyPr wrap="square" lIns="108857" tIns="54429" rIns="108857" bIns="54429">
            <a:spAutoFit/>
          </a:bodyPr>
          <a:lstStyle/>
          <a:p>
            <a:pPr lvl="0">
              <a:buFont typeface="Wingdings" pitchFamily="2" charset="2"/>
              <a:buChar char="Ø"/>
            </a:pPr>
            <a:r>
              <a:rPr lang="en-US" sz="4400" dirty="0" smtClean="0"/>
              <a:t>It requires an ample amount of data.</a:t>
            </a:r>
          </a:p>
          <a:p>
            <a:pPr lvl="0">
              <a:buFont typeface="Wingdings" pitchFamily="2" charset="2"/>
              <a:buChar char="Ø"/>
            </a:pPr>
            <a:endParaRPr lang="en-US" sz="4400" dirty="0" smtClean="0"/>
          </a:p>
          <a:p>
            <a:pPr lvl="0">
              <a:buFont typeface="Wingdings" pitchFamily="2" charset="2"/>
              <a:buChar char="Ø"/>
            </a:pPr>
            <a:r>
              <a:rPr lang="en-US" sz="4400" dirty="0" smtClean="0"/>
              <a:t>It is quite expensive to train.</a:t>
            </a:r>
          </a:p>
          <a:p>
            <a:pPr lvl="0">
              <a:buFont typeface="Wingdings" pitchFamily="2" charset="2"/>
              <a:buChar char="Ø"/>
            </a:pPr>
            <a:endParaRPr lang="en-US" sz="4400" dirty="0" smtClean="0"/>
          </a:p>
          <a:p>
            <a:pPr lvl="0">
              <a:buFont typeface="Wingdings" pitchFamily="2" charset="2"/>
              <a:buChar char="Ø"/>
            </a:pPr>
            <a:r>
              <a:rPr lang="en-US" sz="4400" dirty="0" smtClean="0"/>
              <a:t>It does not have strong theoretical groundwork.</a:t>
            </a:r>
            <a:endParaRPr lang="en-US" sz="44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checkerboard(across)">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663388" y="222431"/>
            <a:ext cx="9293412" cy="1341027"/>
          </a:xfrm>
          <a:prstGeom prst="rect">
            <a:avLst/>
          </a:prstGeom>
          <a:noFill/>
          <a:ln w="9525">
            <a:noFill/>
            <a:miter lim="800000"/>
            <a:headEnd/>
            <a:tailEnd/>
          </a:ln>
        </p:spPr>
        <p:txBody>
          <a:bodyPr wrap="square" lIns="108857" tIns="54429" rIns="108857" bIns="54429">
            <a:spAutoFit/>
          </a:bodyPr>
          <a:lstStyle/>
          <a:p>
            <a:pPr fontAlgn="base"/>
            <a:r>
              <a:rPr lang="en-US" sz="4000" b="1" dirty="0" smtClean="0">
                <a:solidFill>
                  <a:srgbClr val="FF0000"/>
                </a:solidFill>
              </a:rPr>
              <a:t>Differences between machine learning and deep learning</a:t>
            </a:r>
            <a:endParaRPr lang="en-US" sz="4000" b="1"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9294" y="1644588"/>
            <a:ext cx="11627224" cy="3108543"/>
          </a:xfrm>
          <a:prstGeom prst="rect">
            <a:avLst/>
          </a:prstGeom>
        </p:spPr>
        <p:txBody>
          <a:bodyPr wrap="square">
            <a:spAutoFit/>
          </a:bodyPr>
          <a:lstStyle/>
          <a:p>
            <a:r>
              <a:rPr lang="en-US" sz="2800" dirty="0" smtClean="0"/>
              <a:t>While there are many differences between these two subsets of artificial intelligence, here are five of the most important:</a:t>
            </a:r>
          </a:p>
          <a:p>
            <a:endParaRPr lang="en-IN" sz="2800" dirty="0" smtClean="0"/>
          </a:p>
          <a:p>
            <a:pPr fontAlgn="base"/>
            <a:r>
              <a:rPr lang="en-US" sz="2800" b="1" dirty="0" smtClean="0"/>
              <a:t>1. Human Intervention</a:t>
            </a:r>
          </a:p>
          <a:p>
            <a:pPr fontAlgn="base"/>
            <a:r>
              <a:rPr lang="en-US" sz="2800" dirty="0" smtClean="0"/>
              <a:t>Machine learning requires more ongoing human intervention to get results. Deep learning is more complex to set up but requires minimal intervention thereafter.</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blinds(horizontal)">
                                      <p:cBhvr>
                                        <p:cTn id="11" dur="1000"/>
                                        <p:tgtEl>
                                          <p:spTgt spid="6">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blinds(horizontal)">
                                      <p:cBhvr>
                                        <p:cTn id="14"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Differences </a:t>
            </a:r>
            <a:r>
              <a:rPr lang="en-US" sz="4800" b="1" dirty="0" err="1" smtClean="0">
                <a:solidFill>
                  <a:srgbClr val="FF0000"/>
                </a:solidFill>
              </a:rPr>
              <a:t>Contd</a:t>
            </a:r>
            <a:r>
              <a:rPr lang="en-US" sz="4800" b="1" dirty="0" smtClean="0">
                <a:solidFill>
                  <a:srgbClr val="FF0000"/>
                </a:solidFill>
              </a:rPr>
              <a:t>…</a:t>
            </a:r>
            <a:endParaRPr lang="en-US" sz="4800" b="1" dirty="0">
              <a:solidFill>
                <a:srgbClr val="FF0000"/>
              </a:solidFill>
            </a:endParaRPr>
          </a:p>
        </p:txBody>
      </p:sp>
      <p:sp>
        <p:nvSpPr>
          <p:cNvPr id="3077" name="TextBox 14"/>
          <p:cNvSpPr txBox="1">
            <a:spLocks noChangeArrowheads="1"/>
          </p:cNvSpPr>
          <p:nvPr/>
        </p:nvSpPr>
        <p:spPr bwMode="auto">
          <a:xfrm>
            <a:off x="295836" y="1232237"/>
            <a:ext cx="11633744" cy="4418793"/>
          </a:xfrm>
          <a:prstGeom prst="rect">
            <a:avLst/>
          </a:prstGeom>
          <a:noFill/>
          <a:ln w="9525">
            <a:noFill/>
            <a:miter lim="800000"/>
            <a:headEnd/>
            <a:tailEnd/>
          </a:ln>
        </p:spPr>
        <p:txBody>
          <a:bodyPr wrap="square" lIns="108857" tIns="54429" rIns="108857" bIns="54429">
            <a:spAutoFit/>
          </a:bodyPr>
          <a:lstStyle/>
          <a:p>
            <a:pPr fontAlgn="base"/>
            <a:r>
              <a:rPr lang="en-US" sz="2800" b="1" dirty="0" smtClean="0"/>
              <a:t>2. Hardware</a:t>
            </a:r>
          </a:p>
          <a:p>
            <a:pPr fontAlgn="base"/>
            <a:r>
              <a:rPr lang="en-US" sz="2800" dirty="0" smtClean="0"/>
              <a:t>Machine learning programs tend to be less complex than deep learning algorithms and can often run on conventional computers, but deep learning systems require far more powerful hardware and resources. </a:t>
            </a:r>
          </a:p>
          <a:p>
            <a:pPr fontAlgn="base"/>
            <a:endParaRPr lang="en-US" sz="2800" dirty="0" smtClean="0"/>
          </a:p>
          <a:p>
            <a:pPr fontAlgn="base"/>
            <a:r>
              <a:rPr lang="en-US" sz="2800" b="1" dirty="0" smtClean="0"/>
              <a:t>3. Time</a:t>
            </a:r>
          </a:p>
          <a:p>
            <a:pPr fontAlgn="base"/>
            <a:r>
              <a:rPr lang="en-US" sz="2800" dirty="0" smtClean="0"/>
              <a:t>Machine learning systems can be set up and operate quickly but may be limited in the power of their results. Deep learning systems take more time to set up but can generate results instantaneously (although the quality is likely to improve over time as more data becomes available).</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0" dur="500"/>
                                        <p:tgtEl>
                                          <p:spTgt spid="307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5" dur="500"/>
                                        <p:tgtEl>
                                          <p:spTgt spid="307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8"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7" name="TextBox 14"/>
          <p:cNvSpPr txBox="1">
            <a:spLocks noChangeArrowheads="1"/>
          </p:cNvSpPr>
          <p:nvPr/>
        </p:nvSpPr>
        <p:spPr bwMode="auto">
          <a:xfrm>
            <a:off x="331694" y="1294992"/>
            <a:ext cx="11633744" cy="3987906"/>
          </a:xfrm>
          <a:prstGeom prst="rect">
            <a:avLst/>
          </a:prstGeom>
          <a:noFill/>
          <a:ln w="9525">
            <a:noFill/>
            <a:miter lim="800000"/>
            <a:headEnd/>
            <a:tailEnd/>
          </a:ln>
        </p:spPr>
        <p:txBody>
          <a:bodyPr wrap="square" lIns="108857" tIns="54429" rIns="108857" bIns="54429">
            <a:spAutoFit/>
          </a:bodyPr>
          <a:lstStyle/>
          <a:p>
            <a:pPr fontAlgn="base"/>
            <a:r>
              <a:rPr lang="en-US" sz="2800" b="1" dirty="0" smtClean="0"/>
              <a:t>4. Approach</a:t>
            </a:r>
          </a:p>
          <a:p>
            <a:pPr fontAlgn="base"/>
            <a:r>
              <a:rPr lang="en-US" sz="2800" dirty="0" smtClean="0"/>
              <a:t>Machine learning tends to require structured data and uses traditional algorithms like linear regression. Deep learning employs neural networks and is built to accommodate large volumes of unstructured data.</a:t>
            </a:r>
          </a:p>
          <a:p>
            <a:pPr fontAlgn="base"/>
            <a:endParaRPr lang="en-US" sz="2800" dirty="0" smtClean="0"/>
          </a:p>
          <a:p>
            <a:pPr fontAlgn="base"/>
            <a:r>
              <a:rPr lang="en-US" sz="2800" b="1" dirty="0" smtClean="0"/>
              <a:t>5. Applications</a:t>
            </a:r>
          </a:p>
          <a:p>
            <a:pPr fontAlgn="base"/>
            <a:r>
              <a:rPr lang="en-US" sz="2800" dirty="0" smtClean="0"/>
              <a:t>Machine learning is already in use in your email inbox, bank, and doctor’s office. Deep learning technology enables more complex and autonomous programs, like self-driving cars or robots that perform advanced surgery.</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286775" y="285972"/>
            <a:ext cx="5171673" cy="830997"/>
          </a:xfrm>
          <a:prstGeom prst="rect">
            <a:avLst/>
          </a:prstGeom>
        </p:spPr>
        <p:txBody>
          <a:bodyPr wrap="none">
            <a:spAutoFit/>
          </a:bodyPr>
          <a:lstStyle/>
          <a:p>
            <a:pPr algn="ctr"/>
            <a:r>
              <a:rPr lang="en-US" sz="4800" b="1" dirty="0" smtClean="0">
                <a:solidFill>
                  <a:srgbClr val="FF0000"/>
                </a:solidFill>
              </a:rPr>
              <a:t>Differences </a:t>
            </a:r>
            <a:r>
              <a:rPr lang="en-US" sz="4800" b="1" dirty="0" err="1" smtClean="0">
                <a:solidFill>
                  <a:srgbClr val="FF0000"/>
                </a:solidFill>
              </a:rPr>
              <a:t>Contd</a:t>
            </a:r>
            <a:r>
              <a:rPr lang="en-US" sz="4800" b="1" dirty="0" smtClean="0">
                <a:solidFill>
                  <a:srgbClr val="FF0000"/>
                </a:solidFill>
              </a:rPr>
              <a:t>…</a:t>
            </a:r>
            <a:endParaRPr lang="en-US" sz="4800" b="1"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2" dur="500"/>
                                        <p:tgtEl>
                                          <p:spTgt spid="30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343647" y="195544"/>
            <a:ext cx="8331200" cy="386920"/>
          </a:xfrm>
          <a:prstGeom prst="rect">
            <a:avLst/>
          </a:prstGeom>
          <a:noFill/>
          <a:ln w="9525">
            <a:noFill/>
            <a:miter lim="800000"/>
            <a:headEnd/>
            <a:tailEnd/>
          </a:ln>
        </p:spPr>
        <p:txBody>
          <a:bodyPr wrap="square" lIns="108857" tIns="54429" rIns="108857" bIns="54429">
            <a:spAutoFit/>
          </a:bodyPr>
          <a:lstStyle/>
          <a:p>
            <a:pPr lvl="0" fontAlgn="base">
              <a:spcBef>
                <a:spcPct val="0"/>
              </a:spcBef>
              <a:spcAft>
                <a:spcPct val="0"/>
              </a:spcAft>
            </a:pPr>
            <a:r>
              <a:rPr lang="en-US" dirty="0" smtClean="0">
                <a:solidFill>
                  <a:srgbClr val="FF0000"/>
                </a:solidFill>
                <a:latin typeface="urw-din"/>
                <a:cs typeface="Arial" pitchFamily="34" charset="0"/>
              </a:rPr>
              <a:t>Below is a table of differences between Machine Learning and Deep Learning:</a:t>
            </a:r>
            <a:endParaRPr lang="en-US" sz="2800" dirty="0" smtClean="0">
              <a:solidFill>
                <a:srgbClr val="FF0000"/>
              </a:solidFill>
              <a:latin typeface="Arial" pitchFamily="34" charset="0"/>
              <a:cs typeface="Arial" pitchFamily="34" charset="0"/>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116543" y="598379"/>
          <a:ext cx="9941858" cy="6046762"/>
        </p:xfrm>
        <a:graphic>
          <a:graphicData uri="http://schemas.openxmlformats.org/drawingml/2006/table">
            <a:tbl>
              <a:tblPr/>
              <a:tblGrid>
                <a:gridCol w="850296"/>
                <a:gridCol w="4536155"/>
                <a:gridCol w="4555407"/>
              </a:tblGrid>
              <a:tr h="459719">
                <a:tc>
                  <a:txBody>
                    <a:bodyPr/>
                    <a:lstStyle/>
                    <a:p>
                      <a:pPr algn="l" fontAlgn="ctr"/>
                      <a:r>
                        <a:rPr lang="en-US" sz="2000" b="0" dirty="0" err="1">
                          <a:solidFill>
                            <a:srgbClr val="FF0000"/>
                          </a:solidFill>
                        </a:rPr>
                        <a:t>S.No</a:t>
                      </a:r>
                      <a:r>
                        <a:rPr lang="en-US" sz="2000" b="0" dirty="0">
                          <a:solidFill>
                            <a:srgbClr val="FF0000"/>
                          </a:solidFill>
                        </a:rPr>
                        <a:t>.</a:t>
                      </a:r>
                    </a:p>
                  </a:txBody>
                  <a:tcPr marL="61928" marR="61928" marT="61928" marB="61928"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c>
                  <a:txBody>
                    <a:bodyPr/>
                    <a:lstStyle/>
                    <a:p>
                      <a:pPr algn="l" fontAlgn="ctr"/>
                      <a:r>
                        <a:rPr lang="en-US" sz="2000" b="0" dirty="0">
                          <a:solidFill>
                            <a:srgbClr val="FF0000"/>
                          </a:solidFill>
                        </a:rPr>
                        <a:t>Machine Learning</a:t>
                      </a:r>
                    </a:p>
                  </a:txBody>
                  <a:tcPr marL="61928" marR="61928" marT="61928" marB="61928"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c>
                  <a:txBody>
                    <a:bodyPr/>
                    <a:lstStyle/>
                    <a:p>
                      <a:pPr algn="l" fontAlgn="ctr"/>
                      <a:r>
                        <a:rPr lang="en-US" sz="2000" b="0" dirty="0">
                          <a:solidFill>
                            <a:srgbClr val="FF0000"/>
                          </a:solidFill>
                        </a:rPr>
                        <a:t>Deep Learning</a:t>
                      </a:r>
                    </a:p>
                  </a:txBody>
                  <a:tcPr marL="61928" marR="61928" marT="61928" marB="61928"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r>
              <a:tr h="471817">
                <a:tc>
                  <a:txBody>
                    <a:bodyPr/>
                    <a:lstStyle/>
                    <a:p>
                      <a:pPr algn="l" fontAlgn="base"/>
                      <a:r>
                        <a:rPr lang="en-US" sz="1600" b="0"/>
                        <a:t>1.</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dirty="0"/>
                        <a:t>Machine Learning is a superset of Deep Learning</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dirty="0"/>
                        <a:t>Deep Learning is a subset of Machine Learning</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883902">
                <a:tc>
                  <a:txBody>
                    <a:bodyPr/>
                    <a:lstStyle/>
                    <a:p>
                      <a:pPr algn="l" fontAlgn="base"/>
                      <a:r>
                        <a:rPr lang="en-US" sz="1600" b="0"/>
                        <a:t>2.</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dirty="0"/>
                        <a:t>The data represented in Machine Learning is quite different as compared to Deep Learning as it uses structured data</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dirty="0"/>
                        <a:t>The data representation is used in Deep Learning is quite different as it uses neural networks(ANN).</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645725">
                <a:tc>
                  <a:txBody>
                    <a:bodyPr/>
                    <a:lstStyle/>
                    <a:p>
                      <a:pPr algn="l" fontAlgn="base"/>
                      <a:r>
                        <a:rPr lang="en-US" sz="1600" b="0"/>
                        <a:t>3.</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Machine Learning is an evolution of AI</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Deep Learning is an evolution to Machine Learning. Basically it is how deep is the machine learning.</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645725">
                <a:tc>
                  <a:txBody>
                    <a:bodyPr/>
                    <a:lstStyle/>
                    <a:p>
                      <a:pPr algn="l" fontAlgn="base"/>
                      <a:r>
                        <a:rPr lang="en-US" sz="1600" b="0"/>
                        <a:t>4.</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Machine learning consists of thousands of data points.</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Big Data: Millions of data points.</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645725">
                <a:tc>
                  <a:txBody>
                    <a:bodyPr/>
                    <a:lstStyle/>
                    <a:p>
                      <a:pPr algn="l" fontAlgn="base"/>
                      <a:r>
                        <a:rPr lang="en-US" sz="1600" b="0"/>
                        <a:t>5.</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Outputs: Numerical Value, like classification of score</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Anything from numerical values to free-form elements, such as free text and sound.</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883902">
                <a:tc>
                  <a:txBody>
                    <a:bodyPr/>
                    <a:lstStyle/>
                    <a:p>
                      <a:pPr algn="l" fontAlgn="base"/>
                      <a:r>
                        <a:rPr lang="en-US" sz="1600" b="0"/>
                        <a:t>6.</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Uses various types of automated algorithms that turn to model functions and predict future action from data.</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Uses neural network that passes data through processing layers to the interpret data features and relations.</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645725">
                <a:tc>
                  <a:txBody>
                    <a:bodyPr/>
                    <a:lstStyle/>
                    <a:p>
                      <a:pPr algn="l" fontAlgn="base"/>
                      <a:r>
                        <a:rPr lang="en-US" sz="1600" b="0"/>
                        <a:t>7.</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Algorithms are detected by data analysts to examine specific variables in data sets.</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a:t>Algorithms are largely self-depicted on data analysis once they’re put into production.</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r h="645725">
                <a:tc>
                  <a:txBody>
                    <a:bodyPr/>
                    <a:lstStyle/>
                    <a:p>
                      <a:pPr algn="l" fontAlgn="base"/>
                      <a:r>
                        <a:rPr lang="en-US" sz="1600" b="0"/>
                        <a:t>8.</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dirty="0"/>
                        <a:t>Machine Learning is highly used to stay in the competition and learn new things. </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600" b="0" dirty="0"/>
                        <a:t>Deep Learning solves complex machine learning issues.</a:t>
                      </a:r>
                    </a:p>
                  </a:txBody>
                  <a:tcPr marL="61928" marR="61928" marT="86699" marB="86699"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5"/>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428717" y="2714621"/>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THANK YOU</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SYLLABUS</a:t>
            </a:r>
            <a:endParaRPr lang="en-US" sz="4800" b="1" dirty="0">
              <a:solidFill>
                <a:srgbClr val="FF0000"/>
              </a:solidFill>
            </a:endParaRPr>
          </a:p>
        </p:txBody>
      </p:sp>
      <p:sp>
        <p:nvSpPr>
          <p:cNvPr id="3077" name="TextBox 14"/>
          <p:cNvSpPr txBox="1">
            <a:spLocks noChangeArrowheads="1"/>
          </p:cNvSpPr>
          <p:nvPr/>
        </p:nvSpPr>
        <p:spPr bwMode="auto">
          <a:xfrm>
            <a:off x="170330" y="1357745"/>
            <a:ext cx="11633744" cy="4603459"/>
          </a:xfrm>
          <a:prstGeom prst="rect">
            <a:avLst/>
          </a:prstGeom>
          <a:noFill/>
          <a:ln w="9525">
            <a:noFill/>
            <a:miter lim="800000"/>
            <a:headEnd/>
            <a:tailEnd/>
          </a:ln>
        </p:spPr>
        <p:txBody>
          <a:bodyPr wrap="square" lIns="108857" tIns="54429" rIns="108857" bIns="54429">
            <a:spAutoFit/>
          </a:bodyPr>
          <a:lstStyle/>
          <a:p>
            <a:r>
              <a:rPr lang="en-US" sz="3200" b="1" dirty="0" smtClean="0"/>
              <a:t>Introduction to Deep Learning: Multilayer </a:t>
            </a:r>
            <a:r>
              <a:rPr lang="en-US" sz="3200" b="1" dirty="0" err="1" smtClean="0"/>
              <a:t>perceptron</a:t>
            </a:r>
            <a:r>
              <a:rPr lang="en-US" sz="3200" b="1" dirty="0" smtClean="0"/>
              <a:t>. Back propagation. Loss functions. Hyper parameter tuning, Overview of RNN, CNN and LSTM. </a:t>
            </a:r>
            <a:endParaRPr lang="en-US" sz="3200" dirty="0" smtClean="0"/>
          </a:p>
          <a:p>
            <a:r>
              <a:rPr lang="en-US" sz="3200" b="1" dirty="0" smtClean="0"/>
              <a:t> </a:t>
            </a:r>
          </a:p>
          <a:p>
            <a:endParaRPr lang="en-US" sz="3600" dirty="0" smtClean="0"/>
          </a:p>
          <a:p>
            <a:r>
              <a:rPr lang="en-US" sz="3200" b="1" dirty="0" smtClean="0"/>
              <a:t>Overview of Data Science Models: Applications to text, images, videos, recommender  systems, image classification, Social network graphs.</a:t>
            </a:r>
            <a:endParaRPr lang="en-US" sz="3200" dirty="0" smtClean="0"/>
          </a:p>
          <a:p>
            <a:endParaRPr lang="en-US" sz="32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checkerboard(across)">
                                      <p:cBhvr>
                                        <p:cTn id="7" dur="10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checkerboard(across)">
                                      <p:cBhvr>
                                        <p:cTn id="12" dur="1000"/>
                                        <p:tgtEl>
                                          <p:spTgt spid="30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7" dur="10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Deep Learning</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3987906"/>
          </a:xfrm>
          <a:prstGeom prst="rect">
            <a:avLst/>
          </a:prstGeom>
          <a:noFill/>
          <a:ln w="9525">
            <a:noFill/>
            <a:miter lim="800000"/>
            <a:headEnd/>
            <a:tailEnd/>
          </a:ln>
        </p:spPr>
        <p:txBody>
          <a:bodyPr wrap="square" lIns="108857" tIns="54429" rIns="108857" bIns="54429">
            <a:spAutoFit/>
          </a:bodyPr>
          <a:lstStyle/>
          <a:p>
            <a:r>
              <a:rPr lang="en-US" sz="2800" b="1" u="sng" dirty="0" smtClean="0"/>
              <a:t>Deep Learning</a:t>
            </a:r>
          </a:p>
          <a:p>
            <a:r>
              <a:rPr lang="en-US" sz="2800" dirty="0" smtClean="0">
                <a:solidFill>
                  <a:srgbClr val="FF0000"/>
                </a:solidFill>
              </a:rPr>
              <a:t>Deep learning is a type of machine learning based on artificial neural networks in which multiple layers of processing are used to extract progressively higher level features from data.</a:t>
            </a:r>
          </a:p>
          <a:p>
            <a:pPr>
              <a:buFont typeface="Wingdings" pitchFamily="2" charset="2"/>
              <a:buChar char="Ø"/>
            </a:pPr>
            <a:r>
              <a:rPr lang="en-US" sz="2800" dirty="0" smtClean="0"/>
              <a:t>Deep learning models are capable enough to focus on the accurate features themselves by requiring a little guidance from the programmer and are very helpful in solving out the problem of dimensionality. </a:t>
            </a:r>
          </a:p>
          <a:p>
            <a:pPr>
              <a:buFont typeface="Wingdings" pitchFamily="2" charset="2"/>
              <a:buChar char="Ø"/>
            </a:pPr>
            <a:r>
              <a:rPr lang="en-US" sz="2800" u="sng" dirty="0" smtClean="0">
                <a:solidFill>
                  <a:srgbClr val="FF0000"/>
                </a:solidFill>
              </a:rPr>
              <a:t>Deep learning algorithms</a:t>
            </a:r>
            <a:r>
              <a:rPr lang="en-US" sz="2800" dirty="0" smtClean="0"/>
              <a:t> are used, especially when we have a huge no of inputs and outputs</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7" name="TextBox 14"/>
          <p:cNvSpPr txBox="1">
            <a:spLocks noChangeArrowheads="1"/>
          </p:cNvSpPr>
          <p:nvPr/>
        </p:nvSpPr>
        <p:spPr bwMode="auto">
          <a:xfrm>
            <a:off x="143436" y="1237131"/>
            <a:ext cx="11633744" cy="4234127"/>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3200" dirty="0" smtClean="0"/>
              <a:t>Deep learning is implemented with the help of Neural Networks, and the idea behind the motivation of </a:t>
            </a:r>
            <a:r>
              <a:rPr lang="en-US" sz="3200" u="sng" dirty="0" smtClean="0">
                <a:hlinkClick r:id="rId4"/>
              </a:rPr>
              <a:t>Neural Network</a:t>
            </a:r>
            <a:r>
              <a:rPr lang="en-US" sz="3200" dirty="0" smtClean="0"/>
              <a:t> is the biological neurons, which is nothing but a brain cell.</a:t>
            </a:r>
          </a:p>
          <a:p>
            <a:pPr>
              <a:buFont typeface="Wingdings" pitchFamily="2" charset="2"/>
              <a:buChar char="Ø"/>
            </a:pPr>
            <a:endParaRPr lang="en-IN" sz="3200" dirty="0" smtClean="0"/>
          </a:p>
          <a:p>
            <a:pPr>
              <a:buFont typeface="Wingdings" pitchFamily="2" charset="2"/>
              <a:buChar char="Ø"/>
            </a:pPr>
            <a:r>
              <a:rPr lang="en-US" sz="2800" dirty="0" smtClean="0">
                <a:solidFill>
                  <a:srgbClr val="FF0000"/>
                </a:solidFill>
              </a:rPr>
              <a:t>“Deep learning is a collection of statistical techniques of machine learning for learning feature hierarchies that are actually based on artificial neural networks.”</a:t>
            </a:r>
          </a:p>
          <a:p>
            <a:endParaRPr lang="en-US" sz="2800" dirty="0" smtClean="0">
              <a:solidFill>
                <a:srgbClr val="FF0000"/>
              </a:solidFill>
            </a:endParaRPr>
          </a:p>
          <a:p>
            <a:endParaRPr lang="en-US" sz="28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47682" y="286871"/>
            <a:ext cx="9114418" cy="584775"/>
          </a:xfrm>
          <a:prstGeom prst="rect">
            <a:avLst/>
          </a:prstGeom>
        </p:spPr>
        <p:txBody>
          <a:bodyPr wrap="square">
            <a:spAutoFit/>
          </a:bodyPr>
          <a:lstStyle/>
          <a:p>
            <a:pPr algn="ctr"/>
            <a:r>
              <a:rPr lang="en-IN" sz="3200" b="1" dirty="0" smtClean="0">
                <a:solidFill>
                  <a:srgbClr val="FF0000"/>
                </a:solidFill>
              </a:rPr>
              <a:t>Deep Learning</a:t>
            </a:r>
            <a:endParaRPr lang="en-US" sz="3200" b="1"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10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1000"/>
                                        <p:tgtEl>
                                          <p:spTgt spid="30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94446" y="385482"/>
            <a:ext cx="8032378" cy="769441"/>
          </a:xfrm>
          <a:prstGeom prst="rect">
            <a:avLst/>
          </a:prstGeom>
        </p:spPr>
        <p:txBody>
          <a:bodyPr wrap="square">
            <a:spAutoFit/>
          </a:bodyPr>
          <a:lstStyle/>
          <a:p>
            <a:r>
              <a:rPr lang="en-US" sz="4400" b="1" dirty="0" smtClean="0">
                <a:solidFill>
                  <a:srgbClr val="FF0000"/>
                </a:solidFill>
              </a:rPr>
              <a:t>Example of Deep Learning</a:t>
            </a:r>
            <a:endParaRPr lang="en-US" sz="4400" b="1" dirty="0">
              <a:solidFill>
                <a:srgbClr val="FF0000"/>
              </a:solidFill>
            </a:endParaRPr>
          </a:p>
        </p:txBody>
      </p:sp>
      <p:pic>
        <p:nvPicPr>
          <p:cNvPr id="7" name="Picture 6" descr="Deep Learning Tutorial"/>
          <p:cNvPicPr/>
          <p:nvPr/>
        </p:nvPicPr>
        <p:blipFill>
          <a:blip r:embed="rId5"/>
          <a:srcRect/>
          <a:stretch>
            <a:fillRect/>
          </a:stretch>
        </p:blipFill>
        <p:spPr bwMode="auto">
          <a:xfrm>
            <a:off x="1021975" y="1443318"/>
            <a:ext cx="9807389" cy="4428564"/>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7" name="TextBox 14"/>
          <p:cNvSpPr txBox="1">
            <a:spLocks noChangeArrowheads="1"/>
          </p:cNvSpPr>
          <p:nvPr/>
        </p:nvSpPr>
        <p:spPr bwMode="auto">
          <a:xfrm>
            <a:off x="188251" y="932331"/>
            <a:ext cx="10237693" cy="5649899"/>
          </a:xfrm>
          <a:prstGeom prst="rect">
            <a:avLst/>
          </a:prstGeom>
          <a:noFill/>
          <a:ln w="9525">
            <a:noFill/>
            <a:miter lim="800000"/>
            <a:headEnd/>
            <a:tailEnd/>
          </a:ln>
        </p:spPr>
        <p:txBody>
          <a:bodyPr wrap="square" lIns="108857" tIns="54429" rIns="108857" bIns="54429">
            <a:spAutoFit/>
          </a:bodyPr>
          <a:lstStyle/>
          <a:p>
            <a:endParaRPr lang="en-US" sz="2400" smtClean="0"/>
          </a:p>
          <a:p>
            <a:r>
              <a:rPr lang="en-US" sz="2400" smtClean="0"/>
              <a:t>In </a:t>
            </a:r>
            <a:r>
              <a:rPr lang="en-US" sz="2400" dirty="0" smtClean="0"/>
              <a:t>the example given above, we provide the raw data of images to the first layer of the input layer. </a:t>
            </a:r>
          </a:p>
          <a:p>
            <a:r>
              <a:rPr lang="en-US" sz="2400" dirty="0" smtClean="0"/>
              <a:t>After then, these input layer will determine the patterns of local contrast that means it will differentiate on the basis of colors, luminosity, etc. </a:t>
            </a:r>
          </a:p>
          <a:p>
            <a:r>
              <a:rPr lang="en-US" sz="2400" dirty="0" smtClean="0"/>
              <a:t>Then the 1st hidden layer will determine the face feature, i.e., it will fixate on eyes, nose, and lips, etc. And then, it will fixate those face features on the correct face template. </a:t>
            </a:r>
          </a:p>
          <a:p>
            <a:r>
              <a:rPr lang="en-US" sz="2400" dirty="0" smtClean="0"/>
              <a:t>So, in the 2</a:t>
            </a:r>
            <a:r>
              <a:rPr lang="en-US" sz="2400" baseline="30000" dirty="0" smtClean="0"/>
              <a:t>nd</a:t>
            </a:r>
            <a:r>
              <a:rPr lang="en-US" sz="2400" dirty="0" smtClean="0"/>
              <a:t> hidden layer, it will actually determine the correct face here as it can be seen in the above image, after which it will be sent to the output layer. </a:t>
            </a:r>
          </a:p>
          <a:p>
            <a:r>
              <a:rPr lang="en-US" sz="2400" dirty="0" smtClean="0"/>
              <a:t>Likewise, more hidden layers can be added to solve more complex problems, for example, if you want to find out a particular kind of face having large or light complexions. </a:t>
            </a:r>
          </a:p>
          <a:p>
            <a:r>
              <a:rPr lang="en-US" sz="2400" dirty="0" smtClean="0"/>
              <a:t>So, as and when the hidden layers increase, we are able to solve complex problems</a:t>
            </a:r>
            <a:endParaRPr lang="en-US" sz="20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752164" y="170328"/>
            <a:ext cx="5773271" cy="646331"/>
          </a:xfrm>
          <a:prstGeom prst="rect">
            <a:avLst/>
          </a:prstGeom>
        </p:spPr>
        <p:txBody>
          <a:bodyPr wrap="square">
            <a:spAutoFit/>
          </a:bodyPr>
          <a:lstStyle/>
          <a:p>
            <a:r>
              <a:rPr lang="en-US" sz="3600" b="1" dirty="0" smtClean="0">
                <a:solidFill>
                  <a:srgbClr val="FF0000"/>
                </a:solidFill>
              </a:rPr>
              <a:t>Example of Deep Learning</a:t>
            </a:r>
            <a:endParaRPr lang="en-US" sz="3600" b="1"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7">
                                            <p:txEl>
                                              <p:pRg st="6" end="6"/>
                                            </p:txEl>
                                          </p:spTgt>
                                        </p:tgtEl>
                                        <p:attrNameLst>
                                          <p:attrName>style.visibility</p:attrName>
                                        </p:attrNameLst>
                                      </p:cBhvr>
                                      <p:to>
                                        <p:strVal val="visible"/>
                                      </p:to>
                                    </p:set>
                                    <p:animEffect transition="in" filter="blinds(horizontal)">
                                      <p:cBhvr>
                                        <p:cTn id="21"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3012" y="428626"/>
            <a:ext cx="894378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Types of Deep Learning Networks</a:t>
            </a:r>
            <a:endParaRPr lang="en-US" sz="4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Deep Learning Tutorial"/>
          <p:cNvPicPr/>
          <p:nvPr/>
        </p:nvPicPr>
        <p:blipFill>
          <a:blip r:embed="rId5"/>
          <a:srcRect/>
          <a:stretch>
            <a:fillRect/>
          </a:stretch>
        </p:blipFill>
        <p:spPr bwMode="auto">
          <a:xfrm>
            <a:off x="1299882" y="1739153"/>
            <a:ext cx="8919883" cy="4069976"/>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Deep learning applications</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849680"/>
          </a:xfrm>
          <a:prstGeom prst="rect">
            <a:avLst/>
          </a:prstGeom>
          <a:noFill/>
          <a:ln w="9525">
            <a:noFill/>
            <a:miter lim="800000"/>
            <a:headEnd/>
            <a:tailEnd/>
          </a:ln>
        </p:spPr>
        <p:txBody>
          <a:bodyPr wrap="square" lIns="108857" tIns="54429" rIns="108857" bIns="54429">
            <a:spAutoFit/>
          </a:bodyPr>
          <a:lstStyle/>
          <a:p>
            <a:pPr lvl="0"/>
            <a:r>
              <a:rPr lang="en-US" sz="2800" b="1" i="1" dirty="0" smtClean="0">
                <a:solidFill>
                  <a:srgbClr val="FF0000"/>
                </a:solidFill>
              </a:rPr>
              <a:t>Self-Driving Cars</a:t>
            </a:r>
            <a:r>
              <a:rPr lang="en-US" sz="2800" dirty="0" smtClean="0"/>
              <a:t/>
            </a:r>
            <a:br>
              <a:rPr lang="en-US" sz="2800" dirty="0" smtClean="0"/>
            </a:br>
            <a:r>
              <a:rPr lang="en-US" sz="2800" dirty="0" smtClean="0"/>
              <a:t>	In self-driven cars, it is able to capture the images around it by processing a huge amount of data, and then it will decide which actions should be incorporated to take a left or right or should it stop. So, accordingly, it will decide what actions it should take, which will further reduce the accidents that happen every year.</a:t>
            </a:r>
          </a:p>
          <a:p>
            <a:pPr lvl="0"/>
            <a:endParaRPr lang="en-US" sz="2800" b="1" i="1" dirty="0" smtClean="0"/>
          </a:p>
          <a:p>
            <a:pPr lvl="0"/>
            <a:r>
              <a:rPr lang="en-US" sz="2800" b="1" i="1" dirty="0" smtClean="0">
                <a:solidFill>
                  <a:srgbClr val="FF0000"/>
                </a:solidFill>
              </a:rPr>
              <a:t>Voice Controlled Assistance</a:t>
            </a:r>
            <a:r>
              <a:rPr lang="en-US" sz="2800" dirty="0" smtClean="0"/>
              <a:t/>
            </a:r>
            <a:br>
              <a:rPr lang="en-US" sz="2800" dirty="0" smtClean="0"/>
            </a:br>
            <a:r>
              <a:rPr lang="en-US" sz="2800" dirty="0" smtClean="0"/>
              <a:t>	When we talk about voice control assistance, then </a:t>
            </a:r>
            <a:r>
              <a:rPr lang="en-US" sz="2800" b="1" dirty="0" err="1" smtClean="0"/>
              <a:t>Siri</a:t>
            </a:r>
            <a:r>
              <a:rPr lang="en-US" sz="2800" dirty="0" smtClean="0"/>
              <a:t> is the one thing that comes into our mind. So, we can tell </a:t>
            </a:r>
            <a:r>
              <a:rPr lang="en-US" sz="2800" dirty="0" err="1" smtClean="0"/>
              <a:t>Siri</a:t>
            </a:r>
            <a:r>
              <a:rPr lang="en-US" sz="2800" dirty="0" smtClean="0"/>
              <a:t> whatever we want it to </a:t>
            </a:r>
            <a:r>
              <a:rPr lang="en-US" sz="2800" dirty="0" err="1" smtClean="0"/>
              <a:t>do,it</a:t>
            </a:r>
            <a:r>
              <a:rPr lang="en-US" sz="2800" dirty="0" smtClean="0"/>
              <a:t> will search it and display it for us.</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Deep learning applications</a:t>
            </a:r>
            <a:endParaRPr lang="en-US" sz="4800" dirty="0">
              <a:solidFill>
                <a:srgbClr val="FF0000"/>
              </a:solidFill>
            </a:endParaRPr>
          </a:p>
        </p:txBody>
      </p:sp>
      <p:sp>
        <p:nvSpPr>
          <p:cNvPr id="3077" name="TextBox 14"/>
          <p:cNvSpPr txBox="1">
            <a:spLocks noChangeArrowheads="1"/>
          </p:cNvSpPr>
          <p:nvPr/>
        </p:nvSpPr>
        <p:spPr bwMode="auto">
          <a:xfrm>
            <a:off x="322730" y="1133630"/>
            <a:ext cx="11633744" cy="4541904"/>
          </a:xfrm>
          <a:prstGeom prst="rect">
            <a:avLst/>
          </a:prstGeom>
          <a:noFill/>
          <a:ln w="9525">
            <a:noFill/>
            <a:miter lim="800000"/>
            <a:headEnd/>
            <a:tailEnd/>
          </a:ln>
        </p:spPr>
        <p:txBody>
          <a:bodyPr wrap="square" lIns="108857" tIns="54429" rIns="108857" bIns="54429">
            <a:spAutoFit/>
          </a:bodyPr>
          <a:lstStyle/>
          <a:p>
            <a:pPr lvl="0"/>
            <a:r>
              <a:rPr lang="en-US" sz="3200" b="1" i="1" dirty="0" smtClean="0">
                <a:solidFill>
                  <a:srgbClr val="FF0000"/>
                </a:solidFill>
              </a:rPr>
              <a:t>Automatic Image Caption Generation</a:t>
            </a:r>
            <a:r>
              <a:rPr lang="en-US" sz="3200" dirty="0" smtClean="0"/>
              <a:t/>
            </a:r>
            <a:br>
              <a:rPr lang="en-US" sz="3200" dirty="0" smtClean="0"/>
            </a:br>
            <a:r>
              <a:rPr lang="en-US" sz="3200" dirty="0" smtClean="0"/>
              <a:t>Whatever image that you upload, the algorithm will work in such a way that it will generate caption accordingly. If you say blue colored eye, it will display a blue-colored eye with a caption at the bottom of the image.</a:t>
            </a:r>
          </a:p>
          <a:p>
            <a:pPr lvl="0"/>
            <a:endParaRPr lang="en-US" sz="3200" b="1" i="1" dirty="0" smtClean="0"/>
          </a:p>
          <a:p>
            <a:pPr lvl="0"/>
            <a:r>
              <a:rPr lang="en-US" sz="3200" b="1" i="1" dirty="0" smtClean="0">
                <a:solidFill>
                  <a:srgbClr val="FF0000"/>
                </a:solidFill>
              </a:rPr>
              <a:t>Automatic Machine Translation</a:t>
            </a:r>
            <a:r>
              <a:rPr lang="en-US" sz="3200" dirty="0" smtClean="0"/>
              <a:t/>
            </a:r>
            <a:br>
              <a:rPr lang="en-US" sz="3200" dirty="0" smtClean="0"/>
            </a:br>
            <a:r>
              <a:rPr lang="en-US" sz="3200" dirty="0" smtClean="0"/>
              <a:t>With the help of automatic machine translation, we are able to convert one language into another with the help of deep learning.</a:t>
            </a:r>
            <a:endParaRPr lang="en-US" sz="32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798</Words>
  <Application>Microsoft Office PowerPoint</Application>
  <PresentationFormat>Custom</PresentationFormat>
  <Paragraphs>117</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214</cp:revision>
  <dcterms:created xsi:type="dcterms:W3CDTF">2020-07-04T06:33:25Z</dcterms:created>
  <dcterms:modified xsi:type="dcterms:W3CDTF">2023-01-01T07:08:11Z</dcterms:modified>
</cp:coreProperties>
</file>