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63" r:id="rId2"/>
    <p:sldId id="364" r:id="rId3"/>
    <p:sldId id="406" r:id="rId4"/>
    <p:sldId id="407" r:id="rId5"/>
    <p:sldId id="408" r:id="rId6"/>
    <p:sldId id="409" r:id="rId7"/>
    <p:sldId id="410" r:id="rId8"/>
    <p:sldId id="411" r:id="rId9"/>
    <p:sldId id="412" r:id="rId10"/>
    <p:sldId id="413" r:id="rId11"/>
    <p:sldId id="414" r:id="rId12"/>
    <p:sldId id="416" r:id="rId13"/>
    <p:sldId id="41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 xmlns:p15="http://schemas.microsoft.com/office/powerpoint/2012/main"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a16="http://schemas.microsoft.com/office/drawing/2014/main" xmlns=""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a16="http://schemas.microsoft.com/office/drawing/2014/main" xmlns=""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a16="http://schemas.microsoft.com/office/drawing/2014/main" xmlns=""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a16="http://schemas.microsoft.com/office/drawing/2014/main" xmlns=""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a16="http://schemas.microsoft.com/office/drawing/2014/main" xmlns=""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educba.com/single-layer-perceptr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educba.com/what-is-neural-network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Linear_predictor_function" TargetMode="External"/><Relationship Id="rId3" Type="http://schemas.openxmlformats.org/officeDocument/2006/relationships/image" Target="../media/image1.jpeg"/><Relationship Id="rId7" Type="http://schemas.openxmlformats.org/officeDocument/2006/relationships/hyperlink" Target="https://en.wikipedia.org/wiki/Linear_classifi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en.wikipedia.org/wiki/Binary_classification" TargetMode="External"/><Relationship Id="rId11" Type="http://schemas.openxmlformats.org/officeDocument/2006/relationships/image" Target="../media/image2.png"/><Relationship Id="rId5" Type="http://schemas.openxmlformats.org/officeDocument/2006/relationships/hyperlink" Target="https://en.wikipedia.org/wiki/Supervised_classification" TargetMode="External"/><Relationship Id="rId10" Type="http://schemas.openxmlformats.org/officeDocument/2006/relationships/hyperlink" Target="https://en.wikipedia.org/wiki/Feature_vector" TargetMode="External"/><Relationship Id="rId4" Type="http://schemas.openxmlformats.org/officeDocument/2006/relationships/hyperlink" Target="https://en.wikipedia.org/wiki/Machine_learning" TargetMode="External"/><Relationship Id="rId9" Type="http://schemas.openxmlformats.org/officeDocument/2006/relationships/hyperlink" Target="https://en.wikipedia.org/wiki/Weigh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buNone/>
            </a:pPr>
            <a:endParaRPr lang="en-IN" dirty="0" smtClean="0">
              <a:solidFill>
                <a:srgbClr val="FF0000"/>
              </a:solidFill>
            </a:endParaRPr>
          </a:p>
          <a:p>
            <a:pPr marL="82296" indent="0" algn="ctr">
              <a:buNone/>
            </a:pPr>
            <a:r>
              <a:rPr lang="en-IN" dirty="0">
                <a:solidFill>
                  <a:srgbClr val="FF0000"/>
                </a:solidFill>
              </a:rPr>
              <a:t>	</a:t>
            </a:r>
            <a:endParaRPr lang="en-IN" dirty="0" smtClean="0">
              <a:solidFill>
                <a:srgbClr val="FF0000"/>
              </a:solidFill>
            </a:endParaRPr>
          </a:p>
          <a:p>
            <a:pPr marL="82296" indent="0" algn="ctr">
              <a:buNone/>
            </a:pPr>
            <a:r>
              <a:rPr lang="en-US" sz="2800" b="1" dirty="0" smtClean="0">
                <a:solidFill>
                  <a:srgbClr val="FF0000"/>
                </a:solidFill>
              </a:rPr>
              <a:t> PYTHON PROGRAMMING &amp; DATA SCIENCE</a:t>
            </a: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4849680"/>
          </a:xfrm>
          <a:prstGeom prst="rect">
            <a:avLst/>
          </a:prstGeom>
          <a:noFill/>
          <a:ln w="9525">
            <a:noFill/>
            <a:miter lim="800000"/>
            <a:headEnd/>
            <a:tailEnd/>
          </a:ln>
        </p:spPr>
        <p:txBody>
          <a:bodyPr wrap="square" lIns="108857" tIns="54429" rIns="108857" bIns="54429">
            <a:spAutoFit/>
          </a:bodyPr>
          <a:lstStyle/>
          <a:p>
            <a:r>
              <a:rPr lang="en-US" sz="2800" b="1" u="sng" dirty="0" smtClean="0"/>
              <a:t>Types of </a:t>
            </a:r>
            <a:r>
              <a:rPr lang="en-US" sz="2800" b="1" u="sng" dirty="0" err="1" smtClean="0"/>
              <a:t>Perceptron</a:t>
            </a:r>
            <a:r>
              <a:rPr lang="en-US" sz="2800" b="1" u="sng" dirty="0" smtClean="0"/>
              <a:t> Algorithm:</a:t>
            </a:r>
          </a:p>
          <a:p>
            <a:pPr>
              <a:buFont typeface="Wingdings" pitchFamily="2" charset="2"/>
              <a:buChar char="Ø"/>
            </a:pPr>
            <a:r>
              <a:rPr lang="en-US" sz="2800" b="1" dirty="0" smtClean="0"/>
              <a:t>  </a:t>
            </a:r>
            <a:r>
              <a:rPr lang="en-US" sz="2800" dirty="0" err="1" smtClean="0"/>
              <a:t>Perceptron</a:t>
            </a:r>
            <a:r>
              <a:rPr lang="en-US" sz="2800" dirty="0" smtClean="0"/>
              <a:t> algorithms can be divided into two types . They are</a:t>
            </a:r>
          </a:p>
          <a:p>
            <a:pPr marL="514350" indent="-514350">
              <a:buFont typeface="+mj-lt"/>
              <a:buAutoNum type="arabicPeriod"/>
            </a:pPr>
            <a:r>
              <a:rPr lang="en-US" sz="2800" dirty="0" smtClean="0"/>
              <a:t> </a:t>
            </a:r>
            <a:r>
              <a:rPr lang="en-US" sz="2800" u="sng" dirty="0" smtClean="0">
                <a:hlinkClick r:id="rId4"/>
              </a:rPr>
              <a:t>single layer </a:t>
            </a:r>
            <a:r>
              <a:rPr lang="en-US" sz="2800" u="sng" dirty="0" err="1" smtClean="0">
                <a:hlinkClick r:id="rId4"/>
              </a:rPr>
              <a:t>perceptrons</a:t>
            </a:r>
            <a:r>
              <a:rPr lang="en-US" sz="2800" dirty="0" smtClean="0"/>
              <a:t> and </a:t>
            </a:r>
          </a:p>
          <a:p>
            <a:pPr marL="514350" indent="-514350">
              <a:buFont typeface="+mj-lt"/>
              <a:buAutoNum type="arabicPeriod"/>
            </a:pPr>
            <a:r>
              <a:rPr lang="en-US" sz="2800" dirty="0" smtClean="0"/>
              <a:t>multi-layer </a:t>
            </a:r>
            <a:r>
              <a:rPr lang="en-US" sz="2800" dirty="0" err="1" smtClean="0"/>
              <a:t>perceptron’s</a:t>
            </a:r>
            <a:r>
              <a:rPr lang="en-US" sz="2800" dirty="0" smtClean="0"/>
              <a:t>.</a:t>
            </a:r>
          </a:p>
          <a:p>
            <a:pPr marL="514350" indent="-514350">
              <a:buFont typeface="Wingdings" pitchFamily="2" charset="2"/>
              <a:buChar char="Ø"/>
            </a:pPr>
            <a:r>
              <a:rPr lang="en-US" sz="2800" dirty="0" smtClean="0"/>
              <a:t> In single-layer </a:t>
            </a:r>
            <a:r>
              <a:rPr lang="en-US" sz="2800" dirty="0" err="1" smtClean="0"/>
              <a:t>perceptron’s</a:t>
            </a:r>
            <a:r>
              <a:rPr lang="en-US" sz="2800" dirty="0" smtClean="0"/>
              <a:t> neurons are organized in one layer.</a:t>
            </a:r>
          </a:p>
          <a:p>
            <a:pPr marL="514350" indent="-514350">
              <a:buFont typeface="Wingdings" pitchFamily="2" charset="2"/>
              <a:buChar char="Ø"/>
            </a:pPr>
            <a:r>
              <a:rPr lang="en-US" sz="2800" dirty="0" smtClean="0"/>
              <a:t>In a multilayer </a:t>
            </a:r>
            <a:r>
              <a:rPr lang="en-US" sz="2800" dirty="0" err="1" smtClean="0"/>
              <a:t>perceptron’s</a:t>
            </a:r>
            <a:r>
              <a:rPr lang="en-US" sz="2800" dirty="0" smtClean="0"/>
              <a:t> a group of neurons will be organized in multiple layers. </a:t>
            </a:r>
          </a:p>
          <a:p>
            <a:pPr marL="514350" indent="-514350">
              <a:buFont typeface="Wingdings" pitchFamily="2" charset="2"/>
              <a:buChar char="Ø"/>
            </a:pPr>
            <a:r>
              <a:rPr lang="en-US" sz="2800" dirty="0" smtClean="0"/>
              <a:t>Every single neuron present in the first layer will take the input signal and send a response to the neurons in the second layer and so on.</a:t>
            </a:r>
          </a:p>
          <a:p>
            <a:pPr>
              <a:buFont typeface="Wingdings" pitchFamily="2" charset="2"/>
              <a:buChar char="Ø"/>
            </a:pPr>
            <a:endParaRPr lang="en-US" sz="2800" b="1" dirty="0" smtClean="0"/>
          </a:p>
          <a:p>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2"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1833470"/>
          </a:xfrm>
          <a:prstGeom prst="rect">
            <a:avLst/>
          </a:prstGeom>
          <a:noFill/>
          <a:ln w="9525">
            <a:noFill/>
            <a:miter lim="800000"/>
            <a:headEnd/>
            <a:tailEnd/>
          </a:ln>
        </p:spPr>
        <p:txBody>
          <a:bodyPr wrap="square" lIns="108857" tIns="54429" rIns="108857" bIns="54429">
            <a:spAutoFit/>
          </a:bodyPr>
          <a:lstStyle/>
          <a:p>
            <a:r>
              <a:rPr lang="en-US" sz="2800" b="1" u="sng" dirty="0" smtClean="0"/>
              <a:t>Types of </a:t>
            </a:r>
            <a:r>
              <a:rPr lang="en-US" sz="2800" b="1" u="sng" dirty="0" err="1" smtClean="0"/>
              <a:t>Perceptron</a:t>
            </a:r>
            <a:r>
              <a:rPr lang="en-US" sz="2800" b="1" u="sng" dirty="0" smtClean="0"/>
              <a:t> Algorithm:</a:t>
            </a:r>
          </a:p>
          <a:p>
            <a:r>
              <a:rPr lang="en-US" sz="2800" b="1" dirty="0" smtClean="0"/>
              <a:t>Single Layer </a:t>
            </a:r>
            <a:r>
              <a:rPr lang="en-US" sz="2800" b="1" dirty="0" err="1" smtClean="0"/>
              <a:t>Perceptron</a:t>
            </a:r>
            <a:endParaRPr lang="en-US" sz="2800" dirty="0" smtClean="0"/>
          </a:p>
          <a:p>
            <a:endParaRPr lang="en-US" sz="2800" dirty="0" smtClean="0"/>
          </a:p>
          <a:p>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3802062" y="1989772"/>
            <a:ext cx="5909974" cy="3358083"/>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1833470"/>
          </a:xfrm>
          <a:prstGeom prst="rect">
            <a:avLst/>
          </a:prstGeom>
          <a:noFill/>
          <a:ln w="9525">
            <a:noFill/>
            <a:miter lim="800000"/>
            <a:headEnd/>
            <a:tailEnd/>
          </a:ln>
        </p:spPr>
        <p:txBody>
          <a:bodyPr wrap="square" lIns="108857" tIns="54429" rIns="108857" bIns="54429">
            <a:spAutoFit/>
          </a:bodyPr>
          <a:lstStyle/>
          <a:p>
            <a:r>
              <a:rPr lang="en-US" sz="2800" b="1" u="sng" dirty="0" smtClean="0"/>
              <a:t>Types of </a:t>
            </a:r>
            <a:r>
              <a:rPr lang="en-US" sz="2800" b="1" u="sng" dirty="0" err="1" smtClean="0"/>
              <a:t>Perceptron</a:t>
            </a:r>
            <a:r>
              <a:rPr lang="en-US" sz="2800" b="1" u="sng" dirty="0" smtClean="0"/>
              <a:t> Algorithm:</a:t>
            </a:r>
          </a:p>
          <a:p>
            <a:r>
              <a:rPr lang="en-US" sz="2800" b="1" dirty="0" smtClean="0"/>
              <a:t>Multi-Layer </a:t>
            </a:r>
            <a:r>
              <a:rPr lang="en-US" sz="2800" b="1" dirty="0" err="1" smtClean="0"/>
              <a:t>Perceptron</a:t>
            </a:r>
            <a:endParaRPr lang="en-US" sz="2800" dirty="0" smtClean="0"/>
          </a:p>
          <a:p>
            <a:endParaRPr lang="en-US" sz="2800" dirty="0" smtClean="0"/>
          </a:p>
          <a:p>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3034145" y="2306926"/>
            <a:ext cx="6289964" cy="3387292"/>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r>
              <a:rPr lang="en-US" sz="2800" b="1" u="sng" dirty="0" err="1" smtClean="0"/>
              <a:t>Perceptron</a:t>
            </a:r>
            <a:r>
              <a:rPr lang="en-US" sz="2800" b="1" u="sng" dirty="0" smtClean="0"/>
              <a:t> Learning Steps</a:t>
            </a:r>
            <a:endParaRPr lang="en-US" sz="2800" u="sng" dirty="0" smtClean="0"/>
          </a:p>
          <a:p>
            <a:pPr marL="514350" indent="-514350">
              <a:buFont typeface="+mj-lt"/>
              <a:buAutoNum type="arabicPeriod"/>
            </a:pPr>
            <a:r>
              <a:rPr lang="en-US" sz="2800" b="1" dirty="0" smtClean="0"/>
              <a:t> </a:t>
            </a:r>
            <a:r>
              <a:rPr lang="en-US" sz="2800" dirty="0" smtClean="0"/>
              <a:t>Features of the model we want to train should be passed as input to the </a:t>
            </a:r>
            <a:r>
              <a:rPr lang="en-US" sz="2800" dirty="0" err="1" smtClean="0"/>
              <a:t>perceptrons</a:t>
            </a:r>
            <a:r>
              <a:rPr lang="en-US" sz="2800" dirty="0" smtClean="0"/>
              <a:t> in the first layer. </a:t>
            </a:r>
          </a:p>
          <a:p>
            <a:pPr marL="514350" indent="-514350">
              <a:buFont typeface="+mj-lt"/>
              <a:buAutoNum type="arabicPeriod"/>
            </a:pPr>
            <a:r>
              <a:rPr lang="en-US" sz="2800" dirty="0" smtClean="0"/>
              <a:t>  These inputs will be multiplied by the weights or weight coefficients and the production values from all </a:t>
            </a:r>
            <a:r>
              <a:rPr lang="en-US" sz="2800" dirty="0" err="1" smtClean="0"/>
              <a:t>perceptrons</a:t>
            </a:r>
            <a:r>
              <a:rPr lang="en-US" sz="2800" dirty="0" smtClean="0"/>
              <a:t> will be added . </a:t>
            </a:r>
          </a:p>
          <a:p>
            <a:pPr marL="514350" indent="-514350">
              <a:buFont typeface="+mj-lt"/>
              <a:buAutoNum type="arabicPeriod"/>
            </a:pPr>
            <a:r>
              <a:rPr lang="en-US" sz="2800" dirty="0" smtClean="0"/>
              <a:t>Adds the Bias value, to move the output function away from the origin.</a:t>
            </a:r>
          </a:p>
          <a:p>
            <a:pPr marL="514350" indent="-514350">
              <a:buFont typeface="+mj-lt"/>
              <a:buAutoNum type="arabicPeriod"/>
            </a:pPr>
            <a:r>
              <a:rPr lang="en-US" sz="2800" dirty="0" smtClean="0"/>
              <a:t>This computed value will be fed to the activation function.</a:t>
            </a:r>
          </a:p>
          <a:p>
            <a:pPr marL="514350" indent="-514350">
              <a:buFont typeface="+mj-lt"/>
              <a:buAutoNum type="arabicPeriod"/>
            </a:pPr>
            <a:r>
              <a:rPr lang="en-US" sz="2800" dirty="0" smtClean="0"/>
              <a:t>result value from the activation function is the output value. </a:t>
            </a:r>
          </a:p>
          <a:p>
            <a:pPr>
              <a:buFont typeface="Wingdings" pitchFamily="2" charset="2"/>
              <a:buChar char="Ø"/>
            </a:pPr>
            <a:endParaRPr lang="en-US" sz="2800" b="1" dirty="0" smtClean="0"/>
          </a:p>
          <a:p>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6142342"/>
          </a:xfrm>
          <a:prstGeom prst="rect">
            <a:avLst/>
          </a:prstGeom>
          <a:noFill/>
          <a:ln w="9525">
            <a:noFill/>
            <a:miter lim="800000"/>
            <a:headEnd/>
            <a:tailEnd/>
          </a:ln>
        </p:spPr>
        <p:txBody>
          <a:bodyPr wrap="square" lIns="108857" tIns="54429" rIns="108857" bIns="54429">
            <a:spAutoFit/>
          </a:bodyPr>
          <a:lstStyle/>
          <a:p>
            <a:endParaRPr lang="en-US" sz="2800" b="1" dirty="0" smtClean="0"/>
          </a:p>
          <a:p>
            <a:r>
              <a:rPr lang="en-US" sz="2800" b="1" u="sng" dirty="0" err="1" smtClean="0"/>
              <a:t>Perceptron</a:t>
            </a:r>
            <a:r>
              <a:rPr lang="en-US" sz="2800" b="1" u="sng" dirty="0" smtClean="0"/>
              <a:t>:</a:t>
            </a:r>
          </a:p>
          <a:p>
            <a:pPr>
              <a:buFont typeface="Wingdings" pitchFamily="2" charset="2"/>
              <a:buChar char="Ø"/>
            </a:pPr>
            <a:r>
              <a:rPr lang="en-US" sz="2800" b="1" dirty="0" smtClean="0"/>
              <a:t>  </a:t>
            </a:r>
            <a:r>
              <a:rPr lang="en-US" sz="2800" dirty="0" err="1" smtClean="0"/>
              <a:t>Perceptron</a:t>
            </a:r>
            <a:r>
              <a:rPr lang="en-US" sz="2800" dirty="0" smtClean="0"/>
              <a:t> is an </a:t>
            </a:r>
            <a:r>
              <a:rPr lang="en-US" sz="2800" dirty="0" smtClean="0">
                <a:solidFill>
                  <a:srgbClr val="FF0000"/>
                </a:solidFill>
              </a:rPr>
              <a:t>artificial neural network </a:t>
            </a:r>
            <a:r>
              <a:rPr lang="en-US" sz="2800" dirty="0" smtClean="0"/>
              <a:t>unit that does calculations to understand the data better. </a:t>
            </a:r>
          </a:p>
          <a:p>
            <a:pPr>
              <a:buFont typeface="Wingdings" pitchFamily="2" charset="2"/>
              <a:buChar char="Ø"/>
            </a:pPr>
            <a:r>
              <a:rPr lang="en-US" sz="2800" dirty="0" smtClean="0"/>
              <a:t>A </a:t>
            </a:r>
            <a:r>
              <a:rPr lang="en-US" sz="2800" dirty="0" smtClean="0">
                <a:solidFill>
                  <a:srgbClr val="FF0000"/>
                </a:solidFill>
              </a:rPr>
              <a:t>group of artificial neurons interconnected </a:t>
            </a:r>
            <a:r>
              <a:rPr lang="en-US" sz="2800" dirty="0" smtClean="0"/>
              <a:t>with each other through </a:t>
            </a:r>
            <a:r>
              <a:rPr lang="en-US" sz="2800" dirty="0" smtClean="0">
                <a:solidFill>
                  <a:srgbClr val="FF0000"/>
                </a:solidFill>
              </a:rPr>
              <a:t>synaptic connections </a:t>
            </a:r>
            <a:r>
              <a:rPr lang="en-US" sz="2800" dirty="0" smtClean="0"/>
              <a:t>is </a:t>
            </a:r>
            <a:r>
              <a:rPr lang="en-US" sz="2800" dirty="0" smtClean="0">
                <a:hlinkClick r:id="rId4"/>
              </a:rPr>
              <a:t>known as a  neural network</a:t>
            </a:r>
            <a:r>
              <a:rPr lang="en-US" sz="2800" dirty="0" smtClean="0"/>
              <a:t> </a:t>
            </a:r>
          </a:p>
          <a:p>
            <a:pPr>
              <a:buFont typeface="Wingdings" pitchFamily="2" charset="2"/>
              <a:buChar char="Ø"/>
            </a:pPr>
            <a:r>
              <a:rPr lang="en-US" sz="2800" dirty="0" smtClean="0"/>
              <a:t>An </a:t>
            </a:r>
            <a:r>
              <a:rPr lang="en-US" sz="2800" dirty="0" smtClean="0">
                <a:solidFill>
                  <a:srgbClr val="FF0000"/>
                </a:solidFill>
              </a:rPr>
              <a:t>artificial neuron is a complex mathematical function</a:t>
            </a:r>
            <a:r>
              <a:rPr lang="en-US" sz="2800" dirty="0" smtClean="0"/>
              <a:t>, which </a:t>
            </a:r>
            <a:r>
              <a:rPr lang="en-US" sz="2800" dirty="0" smtClean="0">
                <a:solidFill>
                  <a:srgbClr val="FF0000"/>
                </a:solidFill>
              </a:rPr>
              <a:t>takes input </a:t>
            </a:r>
            <a:r>
              <a:rPr lang="en-US" sz="2800" dirty="0" smtClean="0"/>
              <a:t>and </a:t>
            </a:r>
            <a:r>
              <a:rPr lang="en-US" sz="2800" dirty="0" smtClean="0">
                <a:solidFill>
                  <a:srgbClr val="FF0000"/>
                </a:solidFill>
              </a:rPr>
              <a:t>weights separately</a:t>
            </a:r>
            <a:r>
              <a:rPr lang="en-US" sz="2800" dirty="0" smtClean="0"/>
              <a:t>, merge them together and </a:t>
            </a:r>
            <a:r>
              <a:rPr lang="en-US" sz="2800" dirty="0" smtClean="0">
                <a:solidFill>
                  <a:srgbClr val="FF0000"/>
                </a:solidFill>
              </a:rPr>
              <a:t>pass it through the mathematical function to produce output.</a:t>
            </a:r>
          </a:p>
          <a:p>
            <a:pPr marL="514350" indent="-514350">
              <a:buFont typeface="Wingdings" pitchFamily="2" charset="2"/>
              <a:buChar char="Ø"/>
            </a:pPr>
            <a:r>
              <a:rPr lang="en-US" sz="2800" dirty="0" smtClean="0"/>
              <a:t>By means of the </a:t>
            </a:r>
            <a:r>
              <a:rPr lang="en-US" sz="2800" dirty="0" smtClean="0">
                <a:solidFill>
                  <a:srgbClr val="FF0000"/>
                </a:solidFill>
              </a:rPr>
              <a:t>synapse, a neuron can transmit signals or information to another neuron nearby. Process it and signal the next one</a:t>
            </a:r>
            <a:r>
              <a:rPr lang="en-US" sz="2800" dirty="0" smtClean="0"/>
              <a:t>. The process continues, until an output signal is produced.</a:t>
            </a:r>
          </a:p>
          <a:p>
            <a:endParaRPr lang="en-US" sz="2800" dirty="0" smtClean="0">
              <a:solidFill>
                <a:srgbClr val="FF0000"/>
              </a:solidFill>
            </a:endParaRPr>
          </a:p>
          <a:p>
            <a:pPr>
              <a:buFont typeface="Wingdings" pitchFamily="2" charset="2"/>
              <a:buChar char="Ø"/>
            </a:pPr>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linds(horizontal)">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linds(horizontal)">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2"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3557019"/>
          </a:xfrm>
          <a:prstGeom prst="rect">
            <a:avLst/>
          </a:prstGeom>
          <a:noFill/>
          <a:ln w="9525">
            <a:noFill/>
            <a:miter lim="800000"/>
            <a:headEnd/>
            <a:tailEnd/>
          </a:ln>
        </p:spPr>
        <p:txBody>
          <a:bodyPr wrap="square" lIns="108857" tIns="54429" rIns="108857" bIns="54429">
            <a:spAutoFit/>
          </a:bodyPr>
          <a:lstStyle/>
          <a:p>
            <a:r>
              <a:rPr lang="en-US" sz="2800" b="1" u="sng" dirty="0" err="1" smtClean="0"/>
              <a:t>Perceptron</a:t>
            </a:r>
            <a:r>
              <a:rPr lang="en-US" sz="2800" b="1" u="sng" dirty="0" smtClean="0"/>
              <a:t> Learning Algorithm</a:t>
            </a:r>
          </a:p>
          <a:p>
            <a:pPr>
              <a:buFont typeface="Wingdings" pitchFamily="2" charset="2"/>
              <a:buChar char="Ø"/>
            </a:pPr>
            <a:r>
              <a:rPr lang="en-US" sz="2800" dirty="0" smtClean="0"/>
              <a:t>In </a:t>
            </a:r>
            <a:r>
              <a:rPr lang="en-US" sz="2800" dirty="0" smtClean="0">
                <a:hlinkClick r:id="rId4" tooltip="Machine learning"/>
              </a:rPr>
              <a:t>machine learning</a:t>
            </a:r>
            <a:r>
              <a:rPr lang="en-US" sz="2800" dirty="0" smtClean="0"/>
              <a:t>, the </a:t>
            </a:r>
            <a:r>
              <a:rPr lang="en-US" sz="2800" b="1" dirty="0" err="1" smtClean="0"/>
              <a:t>perceptron</a:t>
            </a:r>
            <a:r>
              <a:rPr lang="en-US" sz="2800" dirty="0" smtClean="0"/>
              <a:t> is an algorithm for </a:t>
            </a:r>
            <a:r>
              <a:rPr lang="en-US" sz="2800" dirty="0" smtClean="0">
                <a:hlinkClick r:id="rId5" tooltip="Supervised classification"/>
              </a:rPr>
              <a:t>supervised learning</a:t>
            </a:r>
            <a:r>
              <a:rPr lang="en-US" sz="2800" dirty="0" smtClean="0"/>
              <a:t> of </a:t>
            </a:r>
            <a:r>
              <a:rPr lang="en-US" sz="2800" dirty="0" smtClean="0">
                <a:hlinkClick r:id="rId6" tooltip="Binary classification"/>
              </a:rPr>
              <a:t>binary classifiers</a:t>
            </a:r>
            <a:r>
              <a:rPr lang="en-US" sz="2800" dirty="0" smtClean="0"/>
              <a:t>. </a:t>
            </a:r>
          </a:p>
          <a:p>
            <a:pPr>
              <a:buFont typeface="Wingdings" pitchFamily="2" charset="2"/>
              <a:buChar char="Ø"/>
            </a:pPr>
            <a:r>
              <a:rPr lang="en-US" sz="2800" dirty="0" smtClean="0"/>
              <a:t>A binary classifier is a function which can decide whether or not an input, represented by a vector of numbers, belongs to some specific class. </a:t>
            </a:r>
          </a:p>
          <a:p>
            <a:pPr>
              <a:buFont typeface="Wingdings" pitchFamily="2" charset="2"/>
              <a:buChar char="Ø"/>
            </a:pPr>
            <a:r>
              <a:rPr lang="en-US" sz="2800" dirty="0" smtClean="0"/>
              <a:t>It is a type of </a:t>
            </a:r>
            <a:r>
              <a:rPr lang="en-US" sz="2800" dirty="0" smtClean="0">
                <a:hlinkClick r:id="rId7" tooltip="Linear classifier"/>
              </a:rPr>
              <a:t>linear classifier</a:t>
            </a:r>
            <a:r>
              <a:rPr lang="en-US" sz="2800" dirty="0" smtClean="0"/>
              <a:t>, i.e. a classification algorithm that makes its predictions based on a </a:t>
            </a:r>
            <a:r>
              <a:rPr lang="en-US" sz="2800" dirty="0" smtClean="0">
                <a:hlinkClick r:id="rId8" tooltip="Linear predictor function"/>
              </a:rPr>
              <a:t>linear predictor function</a:t>
            </a:r>
            <a:r>
              <a:rPr lang="en-US" sz="2800" dirty="0" smtClean="0"/>
              <a:t> combining a set of </a:t>
            </a:r>
            <a:r>
              <a:rPr lang="en-US" sz="2800" dirty="0" smtClean="0">
                <a:hlinkClick r:id="rId9" tooltip="Weights"/>
              </a:rPr>
              <a:t>weights</a:t>
            </a:r>
            <a:r>
              <a:rPr lang="en-US" sz="2800" dirty="0" smtClean="0"/>
              <a:t> with the </a:t>
            </a:r>
            <a:r>
              <a:rPr lang="en-US" sz="2800" dirty="0" smtClean="0">
                <a:hlinkClick r:id="rId10" tooltip="Feature vector"/>
              </a:rPr>
              <a:t>feature vector</a:t>
            </a:r>
            <a:r>
              <a:rPr lang="en-US" sz="2800" dirty="0" smtClean="0"/>
              <a:t>.</a:t>
            </a: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r>
              <a:rPr lang="en-US" sz="2800" b="1" u="sng" dirty="0" err="1" smtClean="0"/>
              <a:t>Perceptron</a:t>
            </a:r>
            <a:r>
              <a:rPr lang="en-US" sz="2800" b="1" u="sng" dirty="0" smtClean="0"/>
              <a:t> Algorithm Block Diagram</a:t>
            </a:r>
            <a:endParaRPr lang="en-US" sz="2800" u="sng"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3518303" y="1717935"/>
            <a:ext cx="4586605" cy="2978756"/>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5711455"/>
          </a:xfrm>
          <a:prstGeom prst="rect">
            <a:avLst/>
          </a:prstGeom>
          <a:noFill/>
          <a:ln w="9525">
            <a:noFill/>
            <a:miter lim="800000"/>
            <a:headEnd/>
            <a:tailEnd/>
          </a:ln>
        </p:spPr>
        <p:txBody>
          <a:bodyPr wrap="square" lIns="108857" tIns="54429" rIns="108857" bIns="54429">
            <a:spAutoFit/>
          </a:bodyPr>
          <a:lstStyle/>
          <a:p>
            <a:r>
              <a:rPr lang="en-US" sz="2800" b="1" u="sng" dirty="0" err="1" smtClean="0"/>
              <a:t>Perceptron</a:t>
            </a:r>
            <a:r>
              <a:rPr lang="en-US" sz="2800" b="1" u="sng" dirty="0" smtClean="0"/>
              <a:t> Algorithm Block Diagram</a:t>
            </a:r>
            <a:endParaRPr lang="en-US" sz="2800" u="sng" dirty="0" smtClean="0"/>
          </a:p>
          <a:p>
            <a:pPr>
              <a:buFont typeface="Wingdings" pitchFamily="2" charset="2"/>
              <a:buChar char="Ø"/>
            </a:pPr>
            <a:r>
              <a:rPr lang="en-US" sz="2800" dirty="0" smtClean="0"/>
              <a:t> The terminology of the above diagram are:</a:t>
            </a:r>
          </a:p>
          <a:p>
            <a:pPr marL="514350" indent="-514350">
              <a:buAutoNum type="arabicPeriod"/>
            </a:pPr>
            <a:r>
              <a:rPr lang="en-US" sz="2800" b="1" dirty="0" smtClean="0"/>
              <a:t>Input: </a:t>
            </a:r>
          </a:p>
          <a:p>
            <a:pPr marL="514350" indent="-514350"/>
            <a:r>
              <a:rPr lang="en-US" sz="2800" b="1" dirty="0" smtClean="0"/>
              <a:t>		</a:t>
            </a:r>
            <a:r>
              <a:rPr lang="en-US" sz="2800" dirty="0" smtClean="0"/>
              <a:t>All the features of the model we want to train the neural network will be passed as the input to it, Like the set of features [X1, X2, X3…..</a:t>
            </a:r>
            <a:r>
              <a:rPr lang="en-US" sz="2800" dirty="0" err="1" smtClean="0"/>
              <a:t>Xn</a:t>
            </a:r>
            <a:r>
              <a:rPr lang="en-US" sz="2800" dirty="0" smtClean="0"/>
              <a:t>]. Where n represents the total number of features and X represents the value of the feature.</a:t>
            </a:r>
          </a:p>
          <a:p>
            <a:pPr marL="514350" indent="-514350">
              <a:buAutoNum type="arabicPeriod" startAt="2"/>
            </a:pPr>
            <a:r>
              <a:rPr lang="en-US" sz="2800" b="1" dirty="0" smtClean="0"/>
              <a:t>Weights:</a:t>
            </a:r>
          </a:p>
          <a:p>
            <a:pPr marL="514350" indent="-514350"/>
            <a:r>
              <a:rPr lang="en-US" sz="2800" b="1" dirty="0" smtClean="0"/>
              <a:t>			 </a:t>
            </a:r>
            <a:r>
              <a:rPr lang="en-US" sz="2800" dirty="0" smtClean="0"/>
              <a:t>Initially, we have to pass some random values as values to the weights and these values get automatically updated after each training error that is the values are generated during the training of the model. In some cases, weights can also be called as weight coefficients.</a:t>
            </a:r>
          </a:p>
          <a:p>
            <a:pPr marL="514350" indent="-514350">
              <a:buAutoNum type="arabicPeriod"/>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box(in)">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4" end="4"/>
                                            </p:txEl>
                                          </p:spTgt>
                                        </p:tgtEl>
                                        <p:attrNameLst>
                                          <p:attrName>style.visibility</p:attrName>
                                        </p:attrNameLst>
                                      </p:cBhvr>
                                      <p:to>
                                        <p:strVal val="visible"/>
                                      </p:to>
                                    </p:set>
                                    <p:animEffect transition="in" filter="box(in)">
                                      <p:cBhvr>
                                        <p:cTn id="17" dur="500"/>
                                        <p:tgtEl>
                                          <p:spTgt spid="307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22"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3557019"/>
          </a:xfrm>
          <a:prstGeom prst="rect">
            <a:avLst/>
          </a:prstGeom>
          <a:noFill/>
          <a:ln w="9525">
            <a:noFill/>
            <a:miter lim="800000"/>
            <a:headEnd/>
            <a:tailEnd/>
          </a:ln>
        </p:spPr>
        <p:txBody>
          <a:bodyPr wrap="square" lIns="108857" tIns="54429" rIns="108857" bIns="54429">
            <a:spAutoFit/>
          </a:bodyPr>
          <a:lstStyle/>
          <a:p>
            <a:r>
              <a:rPr lang="en-US" sz="2800" b="1" u="sng" dirty="0" err="1" smtClean="0"/>
              <a:t>Perceptron</a:t>
            </a:r>
            <a:r>
              <a:rPr lang="en-US" sz="2800" b="1" u="sng" dirty="0" smtClean="0"/>
              <a:t> Algorithm Block Diagram</a:t>
            </a:r>
            <a:endParaRPr lang="en-US" sz="2800" u="sng" dirty="0" smtClean="0"/>
          </a:p>
          <a:p>
            <a:pPr marL="514350" indent="-514350">
              <a:buAutoNum type="arabicPeriod" startAt="3"/>
            </a:pPr>
            <a:r>
              <a:rPr lang="en-US" sz="2800" b="1" dirty="0" smtClean="0"/>
              <a:t>Weights Sum: </a:t>
            </a:r>
          </a:p>
          <a:p>
            <a:pPr marL="514350" indent="-514350"/>
            <a:r>
              <a:rPr lang="en-US" sz="2800" b="1" dirty="0" smtClean="0"/>
              <a:t>			</a:t>
            </a:r>
            <a:r>
              <a:rPr lang="en-US" sz="2800" dirty="0" smtClean="0"/>
              <a:t>Each input value will be first multiplied with the weight assigned to it and the sum of all the multiplied values is known as a weighted sum.</a:t>
            </a:r>
          </a:p>
          <a:p>
            <a:pPr marL="514350" indent="-514350"/>
            <a:endParaRPr lang="en-US" sz="2800" dirty="0" smtClean="0"/>
          </a:p>
          <a:p>
            <a:pPr algn="ctr"/>
            <a:r>
              <a:rPr lang="en-US" sz="2800" dirty="0" smtClean="0">
                <a:solidFill>
                  <a:srgbClr val="FF0000"/>
                </a:solidFill>
              </a:rPr>
              <a:t>Weights sum = ∑</a:t>
            </a:r>
            <a:r>
              <a:rPr lang="en-US" sz="2800" dirty="0" err="1" smtClean="0">
                <a:solidFill>
                  <a:srgbClr val="FF0000"/>
                </a:solidFill>
              </a:rPr>
              <a:t>Wi</a:t>
            </a:r>
            <a:r>
              <a:rPr lang="en-US" sz="2800" dirty="0" smtClean="0">
                <a:solidFill>
                  <a:srgbClr val="FF0000"/>
                </a:solidFill>
              </a:rPr>
              <a:t> * Xi (from </a:t>
            </a:r>
            <a:r>
              <a:rPr lang="en-US" sz="2800" dirty="0" err="1" smtClean="0">
                <a:solidFill>
                  <a:srgbClr val="FF0000"/>
                </a:solidFill>
              </a:rPr>
              <a:t>i</a:t>
            </a:r>
            <a:r>
              <a:rPr lang="en-US" sz="2800" dirty="0" smtClean="0">
                <a:solidFill>
                  <a:srgbClr val="FF0000"/>
                </a:solidFill>
              </a:rPr>
              <a:t>=1 to </a:t>
            </a:r>
            <a:r>
              <a:rPr lang="en-US" sz="2800" dirty="0" err="1" smtClean="0">
                <a:solidFill>
                  <a:srgbClr val="FF0000"/>
                </a:solidFill>
              </a:rPr>
              <a:t>i</a:t>
            </a:r>
            <a:r>
              <a:rPr lang="en-US" sz="2800" dirty="0" smtClean="0">
                <a:solidFill>
                  <a:srgbClr val="FF0000"/>
                </a:solidFill>
              </a:rPr>
              <a:t>=n) + (W0 * 1)</a:t>
            </a:r>
          </a:p>
          <a:p>
            <a:pPr marL="514350" indent="-514350"/>
            <a:endParaRPr lang="en-US" sz="2800" dirty="0" smtClean="0"/>
          </a:p>
          <a:p>
            <a:pPr marL="514350" indent="-514350">
              <a:buAutoNum type="arabicPeriod"/>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 calcmode="lin" valueType="num">
                                      <p:cBhvr additive="base">
                                        <p:cTn id="12"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6142342"/>
          </a:xfrm>
          <a:prstGeom prst="rect">
            <a:avLst/>
          </a:prstGeom>
          <a:noFill/>
          <a:ln w="9525">
            <a:noFill/>
            <a:miter lim="800000"/>
            <a:headEnd/>
            <a:tailEnd/>
          </a:ln>
        </p:spPr>
        <p:txBody>
          <a:bodyPr wrap="square" lIns="108857" tIns="54429" rIns="108857" bIns="54429">
            <a:spAutoFit/>
          </a:bodyPr>
          <a:lstStyle/>
          <a:p>
            <a:r>
              <a:rPr lang="en-US" sz="2800" b="1" u="sng" dirty="0" smtClean="0"/>
              <a:t>Step or Activation Function</a:t>
            </a:r>
          </a:p>
          <a:p>
            <a:pPr>
              <a:buFont typeface="Wingdings" pitchFamily="2" charset="2"/>
              <a:buChar char="Ø"/>
            </a:pPr>
            <a:r>
              <a:rPr lang="en-US" sz="2800" dirty="0" smtClean="0"/>
              <a:t>Activation function </a:t>
            </a:r>
            <a:r>
              <a:rPr lang="en-US" sz="2800" dirty="0" smtClean="0">
                <a:solidFill>
                  <a:srgbClr val="FF0000"/>
                </a:solidFill>
              </a:rPr>
              <a:t>applies step rule which converts the numerical value to 0 or 1</a:t>
            </a:r>
            <a:r>
              <a:rPr lang="en-US" sz="2800" dirty="0" smtClean="0"/>
              <a:t> so that it will be easy for data set to classify.</a:t>
            </a:r>
          </a:p>
          <a:p>
            <a:pPr>
              <a:buFont typeface="Wingdings" pitchFamily="2" charset="2"/>
              <a:buChar char="Ø"/>
            </a:pPr>
            <a:r>
              <a:rPr lang="en-US" sz="2800" dirty="0" smtClean="0"/>
              <a:t> Based on the type of value we need as output we can change the activation function.</a:t>
            </a:r>
          </a:p>
          <a:p>
            <a:pPr marL="514350" indent="-514350">
              <a:buAutoNum type="arabicPeriod"/>
            </a:pPr>
            <a:r>
              <a:rPr lang="en-US" sz="2800" b="1" dirty="0" smtClean="0"/>
              <a:t>Sigmoid function:</a:t>
            </a:r>
          </a:p>
          <a:p>
            <a:pPr marL="514350" indent="-514350"/>
            <a:r>
              <a:rPr lang="en-US" sz="2800" dirty="0" smtClean="0"/>
              <a:t>	if we want </a:t>
            </a:r>
            <a:r>
              <a:rPr lang="en-US" sz="2800" dirty="0" smtClean="0">
                <a:solidFill>
                  <a:srgbClr val="FF0000"/>
                </a:solidFill>
              </a:rPr>
              <a:t>values to be between 0 and 1 </a:t>
            </a:r>
            <a:r>
              <a:rPr lang="en-US" sz="2800" dirty="0" smtClean="0"/>
              <a:t>we can use a sigmoid function that has a smooth gradient as well.</a:t>
            </a:r>
          </a:p>
          <a:p>
            <a:r>
              <a:rPr lang="en-US" sz="2800" dirty="0" smtClean="0"/>
              <a:t>2.  </a:t>
            </a:r>
            <a:r>
              <a:rPr lang="en-US" sz="2800" b="1" dirty="0" smtClean="0"/>
              <a:t>Sign function:</a:t>
            </a:r>
          </a:p>
          <a:p>
            <a:r>
              <a:rPr lang="en-US" sz="2800" dirty="0" smtClean="0"/>
              <a:t>	 if we want </a:t>
            </a:r>
            <a:r>
              <a:rPr lang="en-US" sz="2800" dirty="0" smtClean="0">
                <a:solidFill>
                  <a:srgbClr val="FF0000"/>
                </a:solidFill>
              </a:rPr>
              <a:t>values to be +1 and -1 </a:t>
            </a:r>
            <a:r>
              <a:rPr lang="en-US" sz="2800" dirty="0" smtClean="0"/>
              <a:t>then we can use sign function.</a:t>
            </a:r>
          </a:p>
          <a:p>
            <a:r>
              <a:rPr lang="en-US" sz="2800" dirty="0" smtClean="0"/>
              <a:t>3.  </a:t>
            </a:r>
            <a:r>
              <a:rPr lang="en-US" sz="2800" b="1" dirty="0" smtClean="0"/>
              <a:t>hyperbolic tangent function:</a:t>
            </a:r>
          </a:p>
          <a:p>
            <a:r>
              <a:rPr lang="en-US" sz="2800" dirty="0" smtClean="0"/>
              <a:t>	The hyperbolic tangent function is a </a:t>
            </a:r>
            <a:r>
              <a:rPr lang="en-US" sz="2800" dirty="0" smtClean="0">
                <a:solidFill>
                  <a:srgbClr val="FF0000"/>
                </a:solidFill>
              </a:rPr>
              <a:t>zero centered function </a:t>
            </a:r>
            <a:r>
              <a:rPr lang="en-US" sz="2800" dirty="0" smtClean="0"/>
              <a:t>making it 	easy for the multilayer neural networks. </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ox(in)">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32" dur="500"/>
                                        <p:tgtEl>
                                          <p:spTgt spid="307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077">
                                            <p:txEl>
                                              <p:pRg st="7" end="7"/>
                                            </p:txEl>
                                          </p:spTgt>
                                        </p:tgtEl>
                                        <p:attrNameLst>
                                          <p:attrName>style.visibility</p:attrName>
                                        </p:attrNameLst>
                                      </p:cBhvr>
                                      <p:to>
                                        <p:strVal val="visible"/>
                                      </p:to>
                                    </p:set>
                                    <p:animEffect transition="in" filter="box(in)">
                                      <p:cBhvr>
                                        <p:cTn id="37" dur="500"/>
                                        <p:tgtEl>
                                          <p:spTgt spid="307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42"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2695244"/>
          </a:xfrm>
          <a:prstGeom prst="rect">
            <a:avLst/>
          </a:prstGeom>
          <a:noFill/>
          <a:ln w="9525">
            <a:noFill/>
            <a:miter lim="800000"/>
            <a:headEnd/>
            <a:tailEnd/>
          </a:ln>
        </p:spPr>
        <p:txBody>
          <a:bodyPr wrap="square" lIns="108857" tIns="54429" rIns="108857" bIns="54429">
            <a:spAutoFit/>
          </a:bodyPr>
          <a:lstStyle/>
          <a:p>
            <a:r>
              <a:rPr lang="en-US" sz="2800" b="1" u="sng" dirty="0" smtClean="0"/>
              <a:t>Step or Activation Function</a:t>
            </a:r>
          </a:p>
          <a:p>
            <a:pPr marL="514350" indent="-514350">
              <a:buAutoNum type="arabicPeriod" startAt="4"/>
            </a:pPr>
            <a:r>
              <a:rPr lang="en-US" sz="2800" b="1" dirty="0" err="1" smtClean="0"/>
              <a:t>Relu</a:t>
            </a:r>
            <a:r>
              <a:rPr lang="en-US" sz="2800" b="1" dirty="0" smtClean="0"/>
              <a:t> function:</a:t>
            </a:r>
          </a:p>
          <a:p>
            <a:pPr marL="514350" indent="-514350">
              <a:buFont typeface="Wingdings" pitchFamily="2" charset="2"/>
              <a:buChar char="Ø"/>
            </a:pPr>
            <a:r>
              <a:rPr lang="en-US" sz="2800" dirty="0" err="1" smtClean="0"/>
              <a:t>Relu</a:t>
            </a:r>
            <a:r>
              <a:rPr lang="en-US" sz="2800" dirty="0" smtClean="0"/>
              <a:t> function is highly computational but it cannot process input values that approach zero.</a:t>
            </a:r>
          </a:p>
          <a:p>
            <a:pPr marL="514350" indent="-514350">
              <a:buFont typeface="Wingdings" pitchFamily="2" charset="2"/>
              <a:buChar char="Ø"/>
            </a:pPr>
            <a:r>
              <a:rPr lang="en-US" sz="2800" dirty="0" smtClean="0"/>
              <a:t> It is good for the values that are both greater than and less than a Zero.</a:t>
            </a:r>
          </a:p>
          <a:p>
            <a:pPr marL="514350" indent="-514350">
              <a:buAutoNum type="arabicPeriod"/>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2"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err="1" smtClean="0">
                <a:solidFill>
                  <a:srgbClr val="FF0000"/>
                </a:solidFill>
              </a:rPr>
              <a:t>Perceptron</a:t>
            </a:r>
            <a:endParaRPr lang="en-US" sz="4800" b="1" dirty="0">
              <a:solidFill>
                <a:srgbClr val="FF0000"/>
              </a:solidFill>
            </a:endParaRPr>
          </a:p>
        </p:txBody>
      </p:sp>
      <p:sp>
        <p:nvSpPr>
          <p:cNvPr id="3077" name="TextBox 14"/>
          <p:cNvSpPr txBox="1">
            <a:spLocks noChangeArrowheads="1"/>
          </p:cNvSpPr>
          <p:nvPr/>
        </p:nvSpPr>
        <p:spPr bwMode="auto">
          <a:xfrm>
            <a:off x="322730" y="1052945"/>
            <a:ext cx="11633744" cy="4418793"/>
          </a:xfrm>
          <a:prstGeom prst="rect">
            <a:avLst/>
          </a:prstGeom>
          <a:noFill/>
          <a:ln w="9525">
            <a:noFill/>
            <a:miter lim="800000"/>
            <a:headEnd/>
            <a:tailEnd/>
          </a:ln>
        </p:spPr>
        <p:txBody>
          <a:bodyPr wrap="square" lIns="108857" tIns="54429" rIns="108857" bIns="54429">
            <a:spAutoFit/>
          </a:bodyPr>
          <a:lstStyle/>
          <a:p>
            <a:r>
              <a:rPr lang="en-US" sz="2800" b="1" dirty="0" smtClean="0"/>
              <a:t>Bias</a:t>
            </a:r>
          </a:p>
          <a:p>
            <a:pPr>
              <a:buFont typeface="Wingdings" pitchFamily="2" charset="2"/>
              <a:buChar char="Ø"/>
            </a:pPr>
            <a:r>
              <a:rPr lang="en-US" sz="2800" b="1" dirty="0" smtClean="0"/>
              <a:t>  It is a special type of classifier  which is also known as </a:t>
            </a:r>
            <a:r>
              <a:rPr lang="en-US" sz="2800" b="1" dirty="0" smtClean="0">
                <a:solidFill>
                  <a:srgbClr val="FF0000"/>
                </a:solidFill>
              </a:rPr>
              <a:t>synapse</a:t>
            </a:r>
            <a:r>
              <a:rPr lang="en-US" sz="2800" b="1" dirty="0" smtClean="0"/>
              <a:t>. Even it helps input vectors to get the correct answer</a:t>
            </a:r>
          </a:p>
          <a:p>
            <a:pPr>
              <a:buFont typeface="Wingdings" pitchFamily="2" charset="2"/>
              <a:buChar char="Ø"/>
            </a:pPr>
            <a:r>
              <a:rPr lang="en-US" sz="2800" dirty="0" smtClean="0"/>
              <a:t>In the diagram, we have passed value one as input in the starting and W0 in the weights section .</a:t>
            </a:r>
          </a:p>
          <a:p>
            <a:pPr>
              <a:buFont typeface="Wingdings" pitchFamily="2" charset="2"/>
              <a:buChar char="Ø"/>
            </a:pPr>
            <a:r>
              <a:rPr lang="en-US" sz="2800" dirty="0" smtClean="0"/>
              <a:t>W0 is an element that adjusts the boundary away from origin to move the activation function left, right, up or down. </a:t>
            </a:r>
          </a:p>
          <a:p>
            <a:pPr>
              <a:buFont typeface="Wingdings" pitchFamily="2" charset="2"/>
              <a:buChar char="Ø"/>
            </a:pPr>
            <a:r>
              <a:rPr lang="en-US" sz="2800" dirty="0" smtClean="0"/>
              <a:t>since we want this to be independent of the input features, we add constant one in the statement so the features will not get affected by this and this value is known as </a:t>
            </a:r>
            <a:r>
              <a:rPr lang="en-US" sz="2800" dirty="0" smtClean="0">
                <a:solidFill>
                  <a:srgbClr val="FF0000"/>
                </a:solidFill>
              </a:rPr>
              <a:t>Bias.</a:t>
            </a:r>
            <a:endParaRPr lang="en-US" sz="2800" dirty="0">
              <a:solidFill>
                <a:srgbClr val="FF0000"/>
              </a:solidFill>
            </a:endParaRPr>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1938</TotalTime>
  <Words>230</Words>
  <Application>Microsoft Office PowerPoint</Application>
  <PresentationFormat>Custom</PresentationFormat>
  <Paragraphs>97</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199</cp:revision>
  <dcterms:created xsi:type="dcterms:W3CDTF">2020-07-04T06:33:25Z</dcterms:created>
  <dcterms:modified xsi:type="dcterms:W3CDTF">2023-01-01T07:08:32Z</dcterms:modified>
</cp:coreProperties>
</file>