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63" r:id="rId2"/>
    <p:sldId id="364" r:id="rId3"/>
    <p:sldId id="411" r:id="rId4"/>
    <p:sldId id="413" r:id="rId5"/>
    <p:sldId id="381" r:id="rId6"/>
    <p:sldId id="418" r:id="rId7"/>
    <p:sldId id="382" r:id="rId8"/>
    <p:sldId id="417" r:id="rId9"/>
    <p:sldId id="383" r:id="rId10"/>
    <p:sldId id="385" r:id="rId11"/>
    <p:sldId id="384" r:id="rId12"/>
    <p:sldId id="387" r:id="rId13"/>
    <p:sldId id="386" r:id="rId14"/>
    <p:sldId id="388" r:id="rId15"/>
    <p:sldId id="4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p15="http://schemas.microsoft.com/office/powerpoint/2012/main" xmlns=""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01-01-2023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10</a:t>
            </a:fld>
            <a:endParaRPr lang="en-US"/>
          </a:p>
        </p:txBody>
      </p:sp>
    </p:spTree>
    <p:extLst>
      <p:ext uri="{BB962C8B-B14F-4D97-AF65-F5344CB8AC3E}">
        <p14:creationId xmlns:p14="http://schemas.microsoft.com/office/powerpoint/2010/main" val="74626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C5F0502-74B1-492E-9E23-BEA6D26DF8A4}"/>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2918A3-4DEA-439F-8015-D98AD8A6E7C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CCB7272-09A7-485B-9A7E-7544ED1E6A0F}"/>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530D496-EF63-4E9E-B26E-1CCDF6FE9489}"/>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C790D44-2950-4A0B-8B16-2E532AA0D4BC}"/>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EC824ED-18D8-450B-97F0-037D04430D1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 xmlns:a16="http://schemas.microsoft.com/office/drawing/2014/main"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DA2B0E6-A590-41FD-B4B5-899727BEEACE}"/>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8" name="Footer Placeholder 7">
            <a:extLst>
              <a:ext uri="{FF2B5EF4-FFF2-40B4-BE49-F238E27FC236}">
                <a16:creationId xmlns="" xmlns:a16="http://schemas.microsoft.com/office/drawing/2014/main"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DEBAEAD-0C15-46FA-9C04-E9E7F723E86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4" name="Footer Placeholder 3">
            <a:extLst>
              <a:ext uri="{FF2B5EF4-FFF2-40B4-BE49-F238E27FC236}">
                <a16:creationId xmlns="" xmlns:a16="http://schemas.microsoft.com/office/drawing/2014/main"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5F3E6B8-E4FA-4E31-980A-E923A197B81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3" name="Footer Placeholder 2">
            <a:extLst>
              <a:ext uri="{FF2B5EF4-FFF2-40B4-BE49-F238E27FC236}">
                <a16:creationId xmlns="" xmlns:a16="http://schemas.microsoft.com/office/drawing/2014/main"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907280-D202-4CE7-B962-F710FD46079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 xmlns:a16="http://schemas.microsoft.com/office/drawing/2014/main"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139002C-9987-43CC-823E-56BACA104FF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 xmlns:a16="http://schemas.microsoft.com/office/drawing/2014/main"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hyperlink" Target="https://deepai.org/machine-learning-glossary-and-terms/sigmoid-function" TargetMode="External"/><Relationship Id="rId3" Type="http://schemas.openxmlformats.org/officeDocument/2006/relationships/image" Target="../media/image2.jpeg"/><Relationship Id="rId7" Type="http://schemas.openxmlformats.org/officeDocument/2006/relationships/hyperlink" Target="https://deepai.org/machine-learning-glossary-and-terms/rel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eepai.org/machine-learning-glossary-and-terms/rectified-linear-units" TargetMode="External"/><Relationship Id="rId5" Type="http://schemas.openxmlformats.org/officeDocument/2006/relationships/hyperlink" Target="https://deepai.org/machine-learning-glossary-and-terms/activation-function"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eepai.org/machine-learning-glossary-and-terms/backpropagation"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normAutofit/>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lgn="ctr">
              <a:buNone/>
            </a:pPr>
            <a:r>
              <a:rPr lang="en-US" sz="2800" b="1" dirty="0" smtClean="0">
                <a:solidFill>
                  <a:srgbClr val="FF0000"/>
                </a:solidFill>
              </a:rPr>
              <a:t> </a:t>
            </a:r>
            <a:r>
              <a:rPr lang="en-US" sz="4400" b="1" dirty="0" smtClean="0">
                <a:solidFill>
                  <a:srgbClr val="FF0000"/>
                </a:solidFill>
              </a:rPr>
              <a:t>PYTHON PROGRAMMING &amp; DATA SCIENCE</a:t>
            </a:r>
            <a:endParaRPr lang="en-US" sz="4800" b="1" dirty="0" smtClean="0">
              <a:solidFill>
                <a:srgbClr val="FF0000"/>
              </a:solidFill>
            </a:endParaRPr>
          </a:p>
          <a:p>
            <a:pPr marL="82296" indent="0" algn="ctr">
              <a:buNone/>
            </a:pPr>
            <a:endParaRPr lang="en-US" sz="4800" b="1" dirty="0" smtClean="0">
              <a:solidFill>
                <a:srgbClr val="FF0000"/>
              </a:solidFill>
            </a:endParaRPr>
          </a:p>
          <a:p>
            <a:pPr marL="82296" indent="0" algn="ctr">
              <a:buNone/>
            </a:pPr>
            <a:r>
              <a:rPr lang="en-IN" sz="4800" b="1" i="1" dirty="0" smtClean="0">
                <a:solidFill>
                  <a:srgbClr val="FF0000"/>
                </a:solidFill>
              </a:rPr>
              <a:t>Multi Layer </a:t>
            </a:r>
            <a:r>
              <a:rPr lang="en-IN" sz="4800" b="1" i="1" dirty="0" err="1" smtClean="0">
                <a:solidFill>
                  <a:srgbClr val="FF0000"/>
                </a:solidFill>
              </a:rPr>
              <a:t>Perceptron</a:t>
            </a:r>
            <a:endParaRPr lang="en-US" sz="4800" b="1" i="1" dirty="0" smtClean="0">
              <a:solidFill>
                <a:srgbClr val="FF0000"/>
              </a:solidFill>
            </a:endParaRPr>
          </a:p>
          <a:p>
            <a:pPr marL="82296" indent="0" algn="ctr">
              <a:buNone/>
            </a:pPr>
            <a:endParaRPr lang="en-IN"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r>
              <a:rPr lang="en-US" sz="2800" b="1" smtClean="0">
                <a:solidFill>
                  <a:srgbClr val="FF0000"/>
                </a:solidFill>
              </a:rPr>
              <a:t>	</a:t>
            </a:r>
            <a:endParaRPr lang="en-IN" sz="2800" dirty="0">
              <a:solidFill>
                <a:srgbClr val="FF0000"/>
              </a:solidFill>
            </a:endParaRPr>
          </a:p>
        </p:txBody>
      </p:sp>
      <p:pic>
        <p:nvPicPr>
          <p:cNvPr id="4"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MLP Example</a:t>
            </a:r>
            <a:endParaRPr lang="en-US" sz="4800" b="1" dirty="0">
              <a:solidFill>
                <a:srgbClr val="FF0000"/>
              </a:solidFill>
            </a:endParaRPr>
          </a:p>
        </p:txBody>
      </p:sp>
      <p:sp>
        <p:nvSpPr>
          <p:cNvPr id="3077" name="TextBox 14"/>
          <p:cNvSpPr txBox="1">
            <a:spLocks noChangeArrowheads="1"/>
          </p:cNvSpPr>
          <p:nvPr/>
        </p:nvSpPr>
        <p:spPr bwMode="auto">
          <a:xfrm>
            <a:off x="304800" y="1626686"/>
            <a:ext cx="11633744" cy="3987906"/>
          </a:xfrm>
          <a:prstGeom prst="rect">
            <a:avLst/>
          </a:prstGeom>
          <a:noFill/>
          <a:ln w="9525">
            <a:noFill/>
            <a:miter lim="800000"/>
            <a:headEnd/>
            <a:tailEnd/>
          </a:ln>
        </p:spPr>
        <p:txBody>
          <a:bodyPr wrap="square" lIns="108857" tIns="54429" rIns="108857" bIns="54429">
            <a:spAutoFit/>
          </a:bodyPr>
          <a:lstStyle/>
          <a:p>
            <a:pPr lvl="0">
              <a:buFont typeface="Wingdings" pitchFamily="2" charset="2"/>
              <a:buChar char="Ø"/>
            </a:pPr>
            <a:r>
              <a:rPr lang="en-US" sz="3600" b="1" dirty="0" smtClean="0"/>
              <a:t>Step 2: </a:t>
            </a:r>
            <a:r>
              <a:rPr lang="en-US" sz="3600" dirty="0" smtClean="0"/>
              <a:t>In separate data frames “X” and “y”, the values of the independent and dependent features are stored.</a:t>
            </a:r>
          </a:p>
          <a:p>
            <a:pPr lvl="0"/>
            <a:endParaRPr lang="en-IN" sz="3600" dirty="0" smtClean="0"/>
          </a:p>
          <a:p>
            <a:pPr lvl="0"/>
            <a:r>
              <a:rPr lang="en-US" sz="3600" b="1" dirty="0" err="1" smtClean="0">
                <a:solidFill>
                  <a:srgbClr val="FF0000"/>
                </a:solidFill>
              </a:rPr>
              <a:t>iris_data</a:t>
            </a:r>
            <a:r>
              <a:rPr lang="en-US" sz="3600" b="1" dirty="0" smtClean="0">
                <a:solidFill>
                  <a:srgbClr val="FF0000"/>
                </a:solidFill>
              </a:rPr>
              <a:t> = </a:t>
            </a:r>
            <a:r>
              <a:rPr lang="en-US" sz="3600" b="1" dirty="0" err="1" smtClean="0">
                <a:solidFill>
                  <a:srgbClr val="FF0000"/>
                </a:solidFill>
              </a:rPr>
              <a:t>load_iris</a:t>
            </a:r>
            <a:r>
              <a:rPr lang="en-US" sz="3600" b="1" dirty="0" smtClean="0">
                <a:solidFill>
                  <a:srgbClr val="FF0000"/>
                </a:solidFill>
              </a:rPr>
              <a:t>()</a:t>
            </a:r>
            <a:br>
              <a:rPr lang="en-US" sz="3600" b="1" dirty="0" smtClean="0">
                <a:solidFill>
                  <a:srgbClr val="FF0000"/>
                </a:solidFill>
              </a:rPr>
            </a:br>
            <a:r>
              <a:rPr lang="en-US" sz="3600" b="1" dirty="0" smtClean="0">
                <a:solidFill>
                  <a:srgbClr val="FF0000"/>
                </a:solidFill>
              </a:rPr>
              <a:t>X = </a:t>
            </a:r>
            <a:r>
              <a:rPr lang="en-US" sz="3600" b="1" dirty="0" err="1" smtClean="0">
                <a:solidFill>
                  <a:srgbClr val="FF0000"/>
                </a:solidFill>
              </a:rPr>
              <a:t>pd.DataFrame</a:t>
            </a:r>
            <a:r>
              <a:rPr lang="en-US" sz="3600" b="1" dirty="0" smtClean="0">
                <a:solidFill>
                  <a:srgbClr val="FF0000"/>
                </a:solidFill>
              </a:rPr>
              <a:t>(</a:t>
            </a:r>
            <a:r>
              <a:rPr lang="en-US" sz="3600" b="1" dirty="0" err="1" smtClean="0">
                <a:solidFill>
                  <a:srgbClr val="FF0000"/>
                </a:solidFill>
              </a:rPr>
              <a:t>iris_data.data</a:t>
            </a:r>
            <a:r>
              <a:rPr lang="en-US" sz="3600" b="1" dirty="0" smtClean="0">
                <a:solidFill>
                  <a:srgbClr val="FF0000"/>
                </a:solidFill>
              </a:rPr>
              <a:t>, columns=</a:t>
            </a:r>
            <a:r>
              <a:rPr lang="en-US" sz="3600" b="1" dirty="0" err="1" smtClean="0">
                <a:solidFill>
                  <a:srgbClr val="FF0000"/>
                </a:solidFill>
              </a:rPr>
              <a:t>iris_data.feature_names</a:t>
            </a:r>
            <a:r>
              <a:rPr lang="en-US" sz="3600" b="1" dirty="0" smtClean="0">
                <a:solidFill>
                  <a:srgbClr val="FF0000"/>
                </a:solidFill>
              </a:rPr>
              <a:t>)</a:t>
            </a:r>
            <a:br>
              <a:rPr lang="en-US" sz="3600" b="1" dirty="0" smtClean="0">
                <a:solidFill>
                  <a:srgbClr val="FF0000"/>
                </a:solidFill>
              </a:rPr>
            </a:br>
            <a:r>
              <a:rPr lang="en-US" sz="3600" b="1" dirty="0" smtClean="0">
                <a:solidFill>
                  <a:srgbClr val="FF0000"/>
                </a:solidFill>
              </a:rPr>
              <a:t>y = </a:t>
            </a:r>
            <a:r>
              <a:rPr lang="en-US" sz="3600" b="1" dirty="0" err="1" smtClean="0">
                <a:solidFill>
                  <a:srgbClr val="FF0000"/>
                </a:solidFill>
              </a:rPr>
              <a:t>iris_data.target</a:t>
            </a:r>
            <a:endParaRPr lang="en-US" sz="3600"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 calcmode="lin" valueType="num">
                                      <p:cBhvr additive="base">
                                        <p:cTn id="7" dur="500" fill="hold"/>
                                        <p:tgtEl>
                                          <p:spTgt spid="30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2" end="2"/>
                                            </p:txEl>
                                          </p:spTgt>
                                        </p:tgtEl>
                                        <p:attrNameLst>
                                          <p:attrName>style.visibility</p:attrName>
                                        </p:attrNameLst>
                                      </p:cBhvr>
                                      <p:to>
                                        <p:strVal val="visible"/>
                                      </p:to>
                                    </p:set>
                                    <p:anim calcmode="lin" valueType="num">
                                      <p:cBhvr additive="base">
                                        <p:cTn id="13"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MLP Example</a:t>
            </a:r>
            <a:endParaRPr lang="en-US" sz="4800" b="1" dirty="0">
              <a:solidFill>
                <a:srgbClr val="FF0000"/>
              </a:solidFill>
            </a:endParaRPr>
          </a:p>
        </p:txBody>
      </p:sp>
      <p:sp>
        <p:nvSpPr>
          <p:cNvPr id="3077" name="TextBox 14"/>
          <p:cNvSpPr txBox="1">
            <a:spLocks noChangeArrowheads="1"/>
          </p:cNvSpPr>
          <p:nvPr/>
        </p:nvSpPr>
        <p:spPr bwMode="auto">
          <a:xfrm>
            <a:off x="268942" y="1241204"/>
            <a:ext cx="11633744" cy="4849680"/>
          </a:xfrm>
          <a:prstGeom prst="rect">
            <a:avLst/>
          </a:prstGeom>
          <a:noFill/>
          <a:ln w="9525">
            <a:noFill/>
            <a:miter lim="800000"/>
            <a:headEnd/>
            <a:tailEnd/>
          </a:ln>
        </p:spPr>
        <p:txBody>
          <a:bodyPr wrap="square" lIns="108857" tIns="54429" rIns="108857" bIns="54429">
            <a:spAutoFit/>
          </a:bodyPr>
          <a:lstStyle/>
          <a:p>
            <a:pPr lvl="0">
              <a:buFont typeface="Wingdings" pitchFamily="2" charset="2"/>
              <a:buChar char="Ø"/>
            </a:pPr>
            <a:r>
              <a:rPr lang="en-US" sz="2800" b="1" dirty="0" smtClean="0"/>
              <a:t>Step 3:</a:t>
            </a:r>
            <a:r>
              <a:rPr lang="en-US" sz="2800" dirty="0" smtClean="0"/>
              <a:t> Similar to the regression example above we will split the dataset into train and test dataset. We have reserved 20% of the dataset for checking the accuracy of the trained model. Independent train and test dataset are further scaled to make sure that the input data is standard normally distributed are </a:t>
            </a:r>
            <a:r>
              <a:rPr lang="en-US" sz="2800" dirty="0" err="1" smtClean="0"/>
              <a:t>centred</a:t>
            </a:r>
            <a:r>
              <a:rPr lang="en-US" sz="2800" dirty="0" smtClean="0"/>
              <a:t> around zero and have variance in the same order.</a:t>
            </a:r>
          </a:p>
          <a:p>
            <a:pPr lvl="0">
              <a:buFont typeface="Wingdings" pitchFamily="2" charset="2"/>
              <a:buChar char="Ø"/>
            </a:pPr>
            <a:endParaRPr lang="en-US" sz="2800" dirty="0" smtClean="0"/>
          </a:p>
          <a:p>
            <a:pPr>
              <a:buFont typeface="Wingdings" pitchFamily="2" charset="2"/>
              <a:buChar char="Ø"/>
            </a:pPr>
            <a:r>
              <a:rPr lang="en-US" sz="2800" b="1" dirty="0" err="1" smtClean="0">
                <a:solidFill>
                  <a:srgbClr val="FF0000"/>
                </a:solidFill>
              </a:rPr>
              <a:t>X_train</a:t>
            </a:r>
            <a:r>
              <a:rPr lang="en-US" sz="2800" b="1" dirty="0" smtClean="0">
                <a:solidFill>
                  <a:srgbClr val="FF0000"/>
                </a:solidFill>
              </a:rPr>
              <a:t>, </a:t>
            </a:r>
            <a:r>
              <a:rPr lang="en-US" sz="2800" b="1" dirty="0" err="1" smtClean="0">
                <a:solidFill>
                  <a:srgbClr val="FF0000"/>
                </a:solidFill>
              </a:rPr>
              <a:t>X_test</a:t>
            </a:r>
            <a:r>
              <a:rPr lang="en-US" sz="2800" b="1" dirty="0" smtClean="0">
                <a:solidFill>
                  <a:srgbClr val="FF0000"/>
                </a:solidFill>
              </a:rPr>
              <a:t>, </a:t>
            </a:r>
            <a:r>
              <a:rPr lang="en-US" sz="2800" b="1" dirty="0" err="1" smtClean="0">
                <a:solidFill>
                  <a:srgbClr val="FF0000"/>
                </a:solidFill>
              </a:rPr>
              <a:t>y_train</a:t>
            </a:r>
            <a:r>
              <a:rPr lang="en-US" sz="2800" b="1" dirty="0" smtClean="0">
                <a:solidFill>
                  <a:srgbClr val="FF0000"/>
                </a:solidFill>
              </a:rPr>
              <a:t>, </a:t>
            </a:r>
            <a:r>
              <a:rPr lang="en-US" sz="2800" b="1" dirty="0" err="1" smtClean="0">
                <a:solidFill>
                  <a:srgbClr val="FF0000"/>
                </a:solidFill>
              </a:rPr>
              <a:t>y_test</a:t>
            </a:r>
            <a:r>
              <a:rPr lang="en-US" sz="2800" b="1" dirty="0" smtClean="0">
                <a:solidFill>
                  <a:srgbClr val="FF0000"/>
                </a:solidFill>
              </a:rPr>
              <a:t> = </a:t>
            </a:r>
            <a:r>
              <a:rPr lang="en-US" sz="2800" b="1" dirty="0" err="1" smtClean="0">
                <a:solidFill>
                  <a:srgbClr val="FF0000"/>
                </a:solidFill>
              </a:rPr>
              <a:t>train_test_split</a:t>
            </a:r>
            <a:r>
              <a:rPr lang="en-US" sz="2800" b="1" dirty="0" smtClean="0">
                <a:solidFill>
                  <a:srgbClr val="FF0000"/>
                </a:solidFill>
              </a:rPr>
              <a:t>(</a:t>
            </a:r>
            <a:r>
              <a:rPr lang="en-US" sz="2800" b="1" dirty="0" err="1" smtClean="0">
                <a:solidFill>
                  <a:srgbClr val="FF0000"/>
                </a:solidFill>
              </a:rPr>
              <a:t>X,y,random_state</a:t>
            </a:r>
            <a:r>
              <a:rPr lang="en-US" sz="2800" b="1" dirty="0" smtClean="0">
                <a:solidFill>
                  <a:srgbClr val="FF0000"/>
                </a:solidFill>
              </a:rPr>
              <a:t>=1, </a:t>
            </a:r>
            <a:r>
              <a:rPr lang="en-US" sz="2800" b="1" dirty="0" err="1" smtClean="0">
                <a:solidFill>
                  <a:srgbClr val="FF0000"/>
                </a:solidFill>
              </a:rPr>
              <a:t>test_size</a:t>
            </a:r>
            <a:r>
              <a:rPr lang="en-US" sz="2800" b="1" dirty="0" smtClean="0">
                <a:solidFill>
                  <a:srgbClr val="FF0000"/>
                </a:solidFill>
              </a:rPr>
              <a:t>=0.2)</a:t>
            </a:r>
            <a:br>
              <a:rPr lang="en-US" sz="2800" b="1" dirty="0" smtClean="0">
                <a:solidFill>
                  <a:srgbClr val="FF0000"/>
                </a:solidFill>
              </a:rPr>
            </a:br>
            <a:r>
              <a:rPr lang="en-US" sz="2800" b="1" dirty="0" err="1" smtClean="0">
                <a:solidFill>
                  <a:srgbClr val="FF0000"/>
                </a:solidFill>
              </a:rPr>
              <a:t>sc_X</a:t>
            </a:r>
            <a:r>
              <a:rPr lang="en-US" sz="2800" b="1" dirty="0" smtClean="0">
                <a:solidFill>
                  <a:srgbClr val="FF0000"/>
                </a:solidFill>
              </a:rPr>
              <a:t> = </a:t>
            </a:r>
            <a:r>
              <a:rPr lang="en-US" sz="2800" b="1" dirty="0" err="1" smtClean="0">
                <a:solidFill>
                  <a:srgbClr val="FF0000"/>
                </a:solidFill>
              </a:rPr>
              <a:t>StandardScaler</a:t>
            </a:r>
            <a:r>
              <a:rPr lang="en-US" sz="2800" b="1" dirty="0" smtClean="0">
                <a:solidFill>
                  <a:srgbClr val="FF0000"/>
                </a:solidFill>
              </a:rPr>
              <a:t>()</a:t>
            </a:r>
            <a:br>
              <a:rPr lang="en-US" sz="2800" b="1" dirty="0" smtClean="0">
                <a:solidFill>
                  <a:srgbClr val="FF0000"/>
                </a:solidFill>
              </a:rPr>
            </a:br>
            <a:r>
              <a:rPr lang="en-US" sz="2800" b="1" dirty="0" err="1" smtClean="0">
                <a:solidFill>
                  <a:srgbClr val="FF0000"/>
                </a:solidFill>
              </a:rPr>
              <a:t>X_trainscaled</a:t>
            </a:r>
            <a:r>
              <a:rPr lang="en-US" sz="2800" b="1" dirty="0" smtClean="0">
                <a:solidFill>
                  <a:srgbClr val="FF0000"/>
                </a:solidFill>
              </a:rPr>
              <a:t>=</a:t>
            </a:r>
            <a:r>
              <a:rPr lang="en-US" sz="2800" b="1" dirty="0" err="1" smtClean="0">
                <a:solidFill>
                  <a:srgbClr val="FF0000"/>
                </a:solidFill>
              </a:rPr>
              <a:t>sc_X.fit_transform</a:t>
            </a:r>
            <a:r>
              <a:rPr lang="en-US" sz="2800" b="1" dirty="0" smtClean="0">
                <a:solidFill>
                  <a:srgbClr val="FF0000"/>
                </a:solidFill>
              </a:rPr>
              <a:t>(</a:t>
            </a:r>
            <a:r>
              <a:rPr lang="en-US" sz="2800" b="1" dirty="0" err="1" smtClean="0">
                <a:solidFill>
                  <a:srgbClr val="FF0000"/>
                </a:solidFill>
              </a:rPr>
              <a:t>X_train</a:t>
            </a:r>
            <a:r>
              <a:rPr lang="en-US" sz="2800" b="1" dirty="0" smtClean="0">
                <a:solidFill>
                  <a:srgbClr val="FF0000"/>
                </a:solidFill>
              </a:rPr>
              <a:t>)</a:t>
            </a:r>
            <a:br>
              <a:rPr lang="en-US" sz="2800" b="1" dirty="0" smtClean="0">
                <a:solidFill>
                  <a:srgbClr val="FF0000"/>
                </a:solidFill>
              </a:rPr>
            </a:br>
            <a:r>
              <a:rPr lang="en-US" sz="2800" b="1" dirty="0" err="1" smtClean="0">
                <a:solidFill>
                  <a:srgbClr val="FF0000"/>
                </a:solidFill>
              </a:rPr>
              <a:t>X_testscaled</a:t>
            </a:r>
            <a:r>
              <a:rPr lang="en-US" sz="2800" b="1" dirty="0" smtClean="0">
                <a:solidFill>
                  <a:srgbClr val="FF0000"/>
                </a:solidFill>
              </a:rPr>
              <a:t>=</a:t>
            </a:r>
            <a:r>
              <a:rPr lang="en-US" sz="2800" b="1" dirty="0" err="1" smtClean="0">
                <a:solidFill>
                  <a:srgbClr val="FF0000"/>
                </a:solidFill>
              </a:rPr>
              <a:t>sc_X.transform</a:t>
            </a:r>
            <a:r>
              <a:rPr lang="en-US" sz="2800" b="1" dirty="0" smtClean="0">
                <a:solidFill>
                  <a:srgbClr val="FF0000"/>
                </a:solidFill>
              </a:rPr>
              <a:t>(</a:t>
            </a:r>
            <a:r>
              <a:rPr lang="en-US" sz="2800" b="1" dirty="0" err="1" smtClean="0">
                <a:solidFill>
                  <a:srgbClr val="FF0000"/>
                </a:solidFill>
              </a:rPr>
              <a:t>X_test</a:t>
            </a:r>
            <a:r>
              <a:rPr lang="en-US" sz="2800" b="1" dirty="0" smtClean="0">
                <a:solidFill>
                  <a:srgbClr val="FF0000"/>
                </a:solidFill>
              </a:rPr>
              <a:t>)</a:t>
            </a:r>
            <a:endParaRPr lang="en-US" sz="2800" dirty="0" smtClean="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checkerboard(across)">
                                      <p:cBhvr>
                                        <p:cTn id="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MLP Example</a:t>
            </a:r>
            <a:endParaRPr lang="en-US" sz="4800" b="1" dirty="0">
              <a:solidFill>
                <a:srgbClr val="FF0000"/>
              </a:solidFill>
            </a:endParaRPr>
          </a:p>
        </p:txBody>
      </p:sp>
      <p:sp>
        <p:nvSpPr>
          <p:cNvPr id="3077" name="TextBox 14"/>
          <p:cNvSpPr txBox="1">
            <a:spLocks noChangeArrowheads="1"/>
          </p:cNvSpPr>
          <p:nvPr/>
        </p:nvSpPr>
        <p:spPr bwMode="auto">
          <a:xfrm>
            <a:off x="0" y="1232237"/>
            <a:ext cx="11929580" cy="3987906"/>
          </a:xfrm>
          <a:prstGeom prst="rect">
            <a:avLst/>
          </a:prstGeom>
          <a:noFill/>
          <a:ln w="9525">
            <a:noFill/>
            <a:miter lim="800000"/>
            <a:headEnd/>
            <a:tailEnd/>
          </a:ln>
        </p:spPr>
        <p:txBody>
          <a:bodyPr wrap="square" lIns="108857" tIns="54429" rIns="108857" bIns="54429">
            <a:spAutoFit/>
          </a:bodyPr>
          <a:lstStyle/>
          <a:p>
            <a:pPr fontAlgn="base"/>
            <a:r>
              <a:rPr lang="en-US" sz="2800" b="1" dirty="0" smtClean="0"/>
              <a:t>Step 4:</a:t>
            </a:r>
            <a:r>
              <a:rPr lang="en-US" sz="2800" dirty="0" smtClean="0"/>
              <a:t> In the below code, we have </a:t>
            </a:r>
            <a:r>
              <a:rPr lang="en-US" sz="2800" dirty="0" err="1" smtClean="0"/>
              <a:t>modelled</a:t>
            </a:r>
            <a:r>
              <a:rPr lang="en-US" sz="2800" dirty="0" smtClean="0"/>
              <a:t> four hidden layers with different neurons in each layer. Considering the input and output layer, we have a total of 6 layers in the model. In case any </a:t>
            </a:r>
            <a:r>
              <a:rPr lang="en-US" sz="2800" dirty="0" err="1" smtClean="0"/>
              <a:t>optimiser</a:t>
            </a:r>
            <a:r>
              <a:rPr lang="en-US" sz="2800" dirty="0" smtClean="0"/>
              <a:t> is not mentioned then “Adam” is the default </a:t>
            </a:r>
            <a:r>
              <a:rPr lang="en-US" sz="2800" dirty="0" err="1" smtClean="0"/>
              <a:t>optimiser</a:t>
            </a:r>
            <a:r>
              <a:rPr lang="en-US" sz="2800" dirty="0" smtClean="0"/>
              <a:t>.</a:t>
            </a:r>
          </a:p>
          <a:p>
            <a:pPr fontAlgn="base"/>
            <a:endParaRPr lang="en-US" sz="2800" dirty="0" smtClean="0">
              <a:solidFill>
                <a:srgbClr val="FF0000"/>
              </a:solidFill>
            </a:endParaRPr>
          </a:p>
          <a:p>
            <a:pPr fontAlgn="base"/>
            <a:r>
              <a:rPr lang="en-US" sz="2800" b="1" dirty="0" err="1" smtClean="0">
                <a:solidFill>
                  <a:srgbClr val="FF0000"/>
                </a:solidFill>
              </a:rPr>
              <a:t>clf</a:t>
            </a:r>
            <a:r>
              <a:rPr lang="en-US" sz="2800" b="1" dirty="0" smtClean="0">
                <a:solidFill>
                  <a:srgbClr val="FF0000"/>
                </a:solidFill>
              </a:rPr>
              <a:t> = </a:t>
            </a:r>
            <a:r>
              <a:rPr lang="en-US" sz="2800" b="1" dirty="0" err="1" smtClean="0">
                <a:solidFill>
                  <a:srgbClr val="FF0000"/>
                </a:solidFill>
              </a:rPr>
              <a:t>MLPClassifier</a:t>
            </a:r>
            <a:r>
              <a:rPr lang="en-US" sz="2800" b="1" dirty="0" smtClean="0">
                <a:solidFill>
                  <a:srgbClr val="FF0000"/>
                </a:solidFill>
              </a:rPr>
              <a:t>(</a:t>
            </a:r>
            <a:r>
              <a:rPr lang="en-US" sz="2800" b="1" dirty="0" err="1" smtClean="0">
                <a:solidFill>
                  <a:srgbClr val="FF0000"/>
                </a:solidFill>
              </a:rPr>
              <a:t>hidden_layer_sizes</a:t>
            </a:r>
            <a:r>
              <a:rPr lang="en-US" sz="2800" b="1" dirty="0" smtClean="0">
                <a:solidFill>
                  <a:srgbClr val="FF0000"/>
                </a:solidFill>
              </a:rPr>
              <a:t>=(256,128,64,32),activation="</a:t>
            </a:r>
            <a:r>
              <a:rPr lang="en-US" sz="2800" b="1" dirty="0" err="1" smtClean="0">
                <a:solidFill>
                  <a:srgbClr val="FF0000"/>
                </a:solidFill>
              </a:rPr>
              <a:t>relu</a:t>
            </a:r>
            <a:r>
              <a:rPr lang="en-US" sz="2800" b="1" dirty="0" smtClean="0">
                <a:solidFill>
                  <a:srgbClr val="FF0000"/>
                </a:solidFill>
              </a:rPr>
              <a:t>",</a:t>
            </a:r>
          </a:p>
          <a:p>
            <a:pPr fontAlgn="base"/>
            <a:r>
              <a:rPr lang="en-US" sz="2800" b="1" dirty="0" smtClean="0">
                <a:solidFill>
                  <a:srgbClr val="FF0000"/>
                </a:solidFill>
              </a:rPr>
              <a:t>            </a:t>
            </a:r>
            <a:r>
              <a:rPr lang="en-US" sz="2800" b="1" dirty="0" err="1" smtClean="0">
                <a:solidFill>
                  <a:srgbClr val="FF0000"/>
                </a:solidFill>
              </a:rPr>
              <a:t>random_state</a:t>
            </a:r>
            <a:r>
              <a:rPr lang="en-US" sz="2800" b="1" dirty="0" smtClean="0">
                <a:solidFill>
                  <a:srgbClr val="FF0000"/>
                </a:solidFill>
              </a:rPr>
              <a:t>=1).fit(</a:t>
            </a:r>
            <a:r>
              <a:rPr lang="en-US" sz="2800" b="1" dirty="0" err="1" smtClean="0">
                <a:solidFill>
                  <a:srgbClr val="FF0000"/>
                </a:solidFill>
              </a:rPr>
              <a:t>X_trainscaled</a:t>
            </a:r>
            <a:r>
              <a:rPr lang="en-US" sz="2800" b="1" dirty="0" smtClean="0">
                <a:solidFill>
                  <a:srgbClr val="FF0000"/>
                </a:solidFill>
              </a:rPr>
              <a:t>, </a:t>
            </a:r>
            <a:r>
              <a:rPr lang="en-US" sz="2800" b="1" dirty="0" err="1" smtClean="0">
                <a:solidFill>
                  <a:srgbClr val="FF0000"/>
                </a:solidFill>
              </a:rPr>
              <a:t>y_train</a:t>
            </a:r>
            <a:r>
              <a:rPr lang="en-US" sz="2800" b="1" dirty="0" smtClean="0">
                <a:solidFill>
                  <a:srgbClr val="FF0000"/>
                </a:solidFill>
              </a:rPr>
              <a:t>)</a:t>
            </a:r>
            <a:br>
              <a:rPr lang="en-US" sz="2800" b="1" dirty="0" smtClean="0">
                <a:solidFill>
                  <a:srgbClr val="FF0000"/>
                </a:solidFill>
              </a:rPr>
            </a:br>
            <a:r>
              <a:rPr lang="en-US" sz="2800" b="1" dirty="0" err="1" smtClean="0">
                <a:solidFill>
                  <a:srgbClr val="FF0000"/>
                </a:solidFill>
              </a:rPr>
              <a:t>y_pred</a:t>
            </a:r>
            <a:r>
              <a:rPr lang="en-US" sz="2800" b="1" dirty="0" smtClean="0">
                <a:solidFill>
                  <a:srgbClr val="FF0000"/>
                </a:solidFill>
              </a:rPr>
              <a:t>=</a:t>
            </a:r>
            <a:r>
              <a:rPr lang="en-US" sz="2800" b="1" dirty="0" err="1" smtClean="0">
                <a:solidFill>
                  <a:srgbClr val="FF0000"/>
                </a:solidFill>
              </a:rPr>
              <a:t>clf.predict</a:t>
            </a:r>
            <a:r>
              <a:rPr lang="en-US" sz="2800" b="1" dirty="0" smtClean="0">
                <a:solidFill>
                  <a:srgbClr val="FF0000"/>
                </a:solidFill>
              </a:rPr>
              <a:t>(</a:t>
            </a:r>
            <a:r>
              <a:rPr lang="en-US" sz="2800" b="1" dirty="0" err="1" smtClean="0">
                <a:solidFill>
                  <a:srgbClr val="FF0000"/>
                </a:solidFill>
              </a:rPr>
              <a:t>X_testscaled</a:t>
            </a:r>
            <a:r>
              <a:rPr lang="en-US" sz="2800" b="1" dirty="0" smtClean="0">
                <a:solidFill>
                  <a:srgbClr val="FF0000"/>
                </a:solidFill>
              </a:rPr>
              <a:t>)</a:t>
            </a:r>
            <a:br>
              <a:rPr lang="en-US" sz="2800" b="1" dirty="0" smtClean="0">
                <a:solidFill>
                  <a:srgbClr val="FF0000"/>
                </a:solidFill>
              </a:rPr>
            </a:br>
            <a:r>
              <a:rPr lang="en-US" sz="2800" b="1" dirty="0" smtClean="0">
                <a:solidFill>
                  <a:srgbClr val="FF0000"/>
                </a:solidFill>
              </a:rPr>
              <a:t>print(</a:t>
            </a:r>
            <a:r>
              <a:rPr lang="en-US" sz="2800" b="1" dirty="0" err="1" smtClean="0">
                <a:solidFill>
                  <a:srgbClr val="FF0000"/>
                </a:solidFill>
              </a:rPr>
              <a:t>clf.score</a:t>
            </a:r>
            <a:r>
              <a:rPr lang="en-US" sz="2800" b="1" dirty="0" smtClean="0">
                <a:solidFill>
                  <a:srgbClr val="FF0000"/>
                </a:solidFill>
              </a:rPr>
              <a:t>(</a:t>
            </a:r>
            <a:r>
              <a:rPr lang="en-US" sz="2800" b="1" dirty="0" err="1" smtClean="0">
                <a:solidFill>
                  <a:srgbClr val="FF0000"/>
                </a:solidFill>
              </a:rPr>
              <a:t>X_testscaled</a:t>
            </a:r>
            <a:r>
              <a:rPr lang="en-US" sz="2800" b="1" dirty="0" smtClean="0">
                <a:solidFill>
                  <a:srgbClr val="FF0000"/>
                </a:solidFill>
              </a:rPr>
              <a:t>, </a:t>
            </a:r>
            <a:r>
              <a:rPr lang="en-US" sz="2800" b="1" dirty="0" err="1" smtClean="0">
                <a:solidFill>
                  <a:srgbClr val="FF0000"/>
                </a:solidFill>
              </a:rPr>
              <a:t>y_test</a:t>
            </a:r>
            <a:r>
              <a:rPr lang="en-US" sz="2800" b="1" dirty="0" smtClean="0">
                <a:solidFill>
                  <a:srgbClr val="FF0000"/>
                </a:solidFill>
              </a:rPr>
              <a:t>))</a:t>
            </a:r>
            <a:endParaRPr lang="en-US" sz="2800" dirty="0" smtClean="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663388" y="222431"/>
            <a:ext cx="9293412" cy="725474"/>
          </a:xfrm>
          <a:prstGeom prst="rect">
            <a:avLst/>
          </a:prstGeom>
          <a:noFill/>
          <a:ln w="9525">
            <a:noFill/>
            <a:miter lim="800000"/>
            <a:headEnd/>
            <a:tailEnd/>
          </a:ln>
        </p:spPr>
        <p:txBody>
          <a:bodyPr wrap="square" lIns="108857" tIns="54429" rIns="108857" bIns="54429">
            <a:spAutoFit/>
          </a:bodyPr>
          <a:lstStyle/>
          <a:p>
            <a:pPr algn="ctr"/>
            <a:r>
              <a:rPr lang="en-US" sz="4000" b="1" dirty="0" smtClean="0">
                <a:solidFill>
                  <a:srgbClr val="FF0000"/>
                </a:solidFill>
              </a:rPr>
              <a:t>MLP Example</a:t>
            </a:r>
            <a:endParaRPr lang="en-US" sz="40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31694" y="1098648"/>
            <a:ext cx="10847294" cy="5509200"/>
          </a:xfrm>
          <a:prstGeom prst="rect">
            <a:avLst/>
          </a:prstGeom>
        </p:spPr>
        <p:txBody>
          <a:bodyPr wrap="square">
            <a:spAutoFit/>
          </a:bodyPr>
          <a:lstStyle/>
          <a:p>
            <a:r>
              <a:rPr lang="en-US" sz="3200" dirty="0" smtClean="0"/>
              <a:t>The classifier shows quite a high score for the test data. It is important to understand the areas in which the classification model is making an error to make a full sense of model accuracy.</a:t>
            </a:r>
          </a:p>
          <a:p>
            <a:endParaRPr lang="en-IN" sz="3200" dirty="0" smtClean="0"/>
          </a:p>
          <a:p>
            <a:r>
              <a:rPr lang="en-US" sz="3200" dirty="0" smtClean="0"/>
              <a:t>Step 5: We will draw a confusion matrix to understand the classifications which are made incorrect by the model.</a:t>
            </a:r>
          </a:p>
          <a:p>
            <a:endParaRPr lang="en-US" sz="3200" dirty="0" smtClean="0"/>
          </a:p>
          <a:p>
            <a:r>
              <a:rPr lang="en-US" sz="3200" b="1" dirty="0" smtClean="0">
                <a:solidFill>
                  <a:srgbClr val="FF0000"/>
                </a:solidFill>
              </a:rPr>
              <a:t>fig=</a:t>
            </a:r>
            <a:r>
              <a:rPr lang="en-US" sz="3200" b="1" dirty="0" err="1" smtClean="0">
                <a:solidFill>
                  <a:srgbClr val="FF0000"/>
                </a:solidFill>
              </a:rPr>
              <a:t>plot_confusion_matrix</a:t>
            </a:r>
            <a:r>
              <a:rPr lang="en-US" sz="3200" b="1" dirty="0" smtClean="0">
                <a:solidFill>
                  <a:srgbClr val="FF0000"/>
                </a:solidFill>
              </a:rPr>
              <a:t>(</a:t>
            </a:r>
            <a:r>
              <a:rPr lang="en-US" sz="3200" b="1" dirty="0" err="1" smtClean="0">
                <a:solidFill>
                  <a:srgbClr val="FF0000"/>
                </a:solidFill>
              </a:rPr>
              <a:t>clf</a:t>
            </a:r>
            <a:r>
              <a:rPr lang="en-US" sz="3200" b="1" dirty="0" smtClean="0">
                <a:solidFill>
                  <a:srgbClr val="FF0000"/>
                </a:solidFill>
              </a:rPr>
              <a:t>, </a:t>
            </a:r>
            <a:r>
              <a:rPr lang="en-US" sz="3200" b="1" dirty="0" err="1" smtClean="0">
                <a:solidFill>
                  <a:srgbClr val="FF0000"/>
                </a:solidFill>
              </a:rPr>
              <a:t>X_testscaled</a:t>
            </a:r>
            <a:r>
              <a:rPr lang="en-US" sz="3200" b="1" dirty="0" smtClean="0">
                <a:solidFill>
                  <a:srgbClr val="FF0000"/>
                </a:solidFill>
              </a:rPr>
              <a:t>, </a:t>
            </a:r>
            <a:r>
              <a:rPr lang="en-US" sz="3200" b="1" dirty="0" err="1" smtClean="0">
                <a:solidFill>
                  <a:srgbClr val="FF0000"/>
                </a:solidFill>
              </a:rPr>
              <a:t>y_test,display_labels</a:t>
            </a:r>
            <a:r>
              <a:rPr lang="en-US" sz="3200" b="1" dirty="0" smtClean="0">
                <a:solidFill>
                  <a:srgbClr val="FF0000"/>
                </a:solidFill>
              </a:rPr>
              <a:t>=["</a:t>
            </a:r>
            <a:r>
              <a:rPr lang="en-US" sz="3200" b="1" dirty="0" err="1" smtClean="0">
                <a:solidFill>
                  <a:srgbClr val="FF0000"/>
                </a:solidFill>
              </a:rPr>
              <a:t>Setosa","Versicolor","Virginica</a:t>
            </a:r>
            <a:r>
              <a:rPr lang="en-US" sz="3200" b="1" dirty="0" smtClean="0">
                <a:solidFill>
                  <a:srgbClr val="FF0000"/>
                </a:solidFill>
              </a:rPr>
              <a:t>"])</a:t>
            </a:r>
            <a:br>
              <a:rPr lang="en-US" sz="3200" b="1" dirty="0" smtClean="0">
                <a:solidFill>
                  <a:srgbClr val="FF0000"/>
                </a:solidFill>
              </a:rPr>
            </a:br>
            <a:r>
              <a:rPr lang="en-US" sz="3200" b="1" dirty="0" err="1" smtClean="0">
                <a:solidFill>
                  <a:srgbClr val="FF0000"/>
                </a:solidFill>
              </a:rPr>
              <a:t>fig.figure_.suptitle</a:t>
            </a:r>
            <a:r>
              <a:rPr lang="en-US" sz="3200" b="1" dirty="0" smtClean="0">
                <a:solidFill>
                  <a:srgbClr val="FF0000"/>
                </a:solidFill>
              </a:rPr>
              <a:t>("Confusion Matrix for Iris Dataset")</a:t>
            </a:r>
            <a:br>
              <a:rPr lang="en-US" sz="3200" b="1" dirty="0" smtClean="0">
                <a:solidFill>
                  <a:srgbClr val="FF0000"/>
                </a:solidFill>
              </a:rPr>
            </a:br>
            <a:r>
              <a:rPr lang="en-US" sz="3200" b="1" dirty="0" err="1" smtClean="0">
                <a:solidFill>
                  <a:srgbClr val="FF0000"/>
                </a:solidFill>
              </a:rPr>
              <a:t>plt.show</a:t>
            </a:r>
            <a:r>
              <a:rPr lang="en-US" sz="3200" b="1" dirty="0" smtClean="0">
                <a:solidFill>
                  <a:srgbClr val="FF0000"/>
                </a:solidFill>
              </a:rPr>
              <a:t>()</a:t>
            </a:r>
            <a:endParaRPr lang="en-US" sz="3200" dirty="0">
              <a:solidFill>
                <a:srgbClr val="FF0000"/>
              </a:solidFill>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1000"/>
                                        <p:tgtEl>
                                          <p:spTgt spid="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blinds(horizontal)">
                                      <p:cBhvr>
                                        <p:cTn id="15"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362636" y="285972"/>
            <a:ext cx="7826188" cy="830997"/>
          </a:xfrm>
          <a:prstGeom prst="rect">
            <a:avLst/>
          </a:prstGeom>
        </p:spPr>
        <p:txBody>
          <a:bodyPr wrap="square">
            <a:spAutoFit/>
          </a:bodyPr>
          <a:lstStyle/>
          <a:p>
            <a:pPr algn="ctr"/>
            <a:r>
              <a:rPr lang="en-US" sz="4800" b="1" dirty="0" smtClean="0">
                <a:solidFill>
                  <a:srgbClr val="FF0000"/>
                </a:solidFill>
              </a:rPr>
              <a:t>MLP Example</a:t>
            </a:r>
          </a:p>
        </p:txBody>
      </p:sp>
      <p:pic>
        <p:nvPicPr>
          <p:cNvPr id="6146" name="Picture 2" descr="https://miro.medium.com/max/875/1*vki8xciLH2Jg8KDBzIO6rw.png"/>
          <p:cNvPicPr>
            <a:picLocks noChangeAspect="1" noChangeArrowheads="1"/>
          </p:cNvPicPr>
          <p:nvPr/>
        </p:nvPicPr>
        <p:blipFill>
          <a:blip r:embed="rId5"/>
          <a:srcRect/>
          <a:stretch>
            <a:fillRect/>
          </a:stretch>
        </p:blipFill>
        <p:spPr bwMode="auto">
          <a:xfrm>
            <a:off x="1452282" y="1072017"/>
            <a:ext cx="8399929" cy="5191489"/>
          </a:xfrm>
          <a:prstGeom prst="rect">
            <a:avLst/>
          </a:prstGeom>
          <a:noFill/>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strVal val="#ppt_w*0.70"/>
                                          </p:val>
                                        </p:tav>
                                        <p:tav tm="100000">
                                          <p:val>
                                            <p:strVal val="#ppt_w"/>
                                          </p:val>
                                        </p:tav>
                                      </p:tavLst>
                                    </p:anim>
                                    <p:anim calcmode="lin" valueType="num">
                                      <p:cBhvr>
                                        <p:cTn id="8" dur="1000" fill="hold"/>
                                        <p:tgtEl>
                                          <p:spTgt spid="6146"/>
                                        </p:tgtEl>
                                        <p:attrNameLst>
                                          <p:attrName>ppt_h</p:attrName>
                                        </p:attrNameLst>
                                      </p:cBhvr>
                                      <p:tavLst>
                                        <p:tav tm="0">
                                          <p:val>
                                            <p:strVal val="#ppt_h"/>
                                          </p:val>
                                        </p:tav>
                                        <p:tav tm="100000">
                                          <p:val>
                                            <p:strVal val="#ppt_h"/>
                                          </p:val>
                                        </p:tav>
                                      </p:tavLst>
                                    </p:anim>
                                    <p:animEffect transition="in" filter="fade">
                                      <p:cBhvr>
                                        <p:cTn id="9"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5"/>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428717" y="2714621"/>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THANK YOU</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Multi Layer </a:t>
            </a:r>
            <a:r>
              <a:rPr lang="en-IN"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161365" y="1321886"/>
            <a:ext cx="11633744" cy="5280567"/>
          </a:xfrm>
          <a:prstGeom prst="rect">
            <a:avLst/>
          </a:prstGeom>
          <a:noFill/>
          <a:ln w="9525">
            <a:noFill/>
            <a:miter lim="800000"/>
            <a:headEnd/>
            <a:tailEnd/>
          </a:ln>
        </p:spPr>
        <p:txBody>
          <a:bodyPr wrap="square" lIns="108857" tIns="54429" rIns="108857" bIns="54429">
            <a:spAutoFit/>
          </a:bodyPr>
          <a:lstStyle/>
          <a:p>
            <a:r>
              <a:rPr lang="en-US" sz="2800" dirty="0" smtClean="0"/>
              <a:t>	Multi-Layer </a:t>
            </a:r>
            <a:r>
              <a:rPr lang="en-US" sz="2800" dirty="0" err="1" smtClean="0"/>
              <a:t>perceptron</a:t>
            </a:r>
            <a:r>
              <a:rPr lang="en-US" sz="2800" dirty="0" smtClean="0"/>
              <a:t> defines the most complex architecture of artificial neural networks. It is substantially </a:t>
            </a:r>
            <a:r>
              <a:rPr lang="en-US" sz="2800" dirty="0" smtClean="0">
                <a:solidFill>
                  <a:srgbClr val="FF0000"/>
                </a:solidFill>
              </a:rPr>
              <a:t>formed from multiple layers of the </a:t>
            </a:r>
            <a:r>
              <a:rPr lang="en-US" sz="2800" dirty="0" err="1" smtClean="0">
                <a:solidFill>
                  <a:srgbClr val="FF0000"/>
                </a:solidFill>
              </a:rPr>
              <a:t>perceptron</a:t>
            </a:r>
            <a:r>
              <a:rPr lang="en-US" sz="2800" dirty="0" smtClean="0">
                <a:solidFill>
                  <a:srgbClr val="FF0000"/>
                </a:solidFill>
              </a:rPr>
              <a:t>. </a:t>
            </a:r>
          </a:p>
          <a:p>
            <a:r>
              <a:rPr lang="en-US" sz="2800" dirty="0" smtClean="0"/>
              <a:t>	MLPs are the base of deep learning technology. It belongs to a </a:t>
            </a:r>
            <a:r>
              <a:rPr lang="en-US" sz="2800" dirty="0" smtClean="0">
                <a:solidFill>
                  <a:srgbClr val="FF0000"/>
                </a:solidFill>
              </a:rPr>
              <a:t>clas</a:t>
            </a:r>
            <a:r>
              <a:rPr lang="en-US" sz="2800" dirty="0" smtClean="0"/>
              <a:t>s of </a:t>
            </a:r>
            <a:r>
              <a:rPr lang="en-US" sz="2800" dirty="0" smtClean="0">
                <a:solidFill>
                  <a:srgbClr val="FF0000"/>
                </a:solidFill>
              </a:rPr>
              <a:t>feed-forward neural networks </a:t>
            </a:r>
            <a:r>
              <a:rPr lang="en-US" sz="2800" dirty="0" smtClean="0"/>
              <a:t>having various layers of </a:t>
            </a:r>
            <a:r>
              <a:rPr lang="en-US" sz="2800" b="1" dirty="0" err="1" smtClean="0"/>
              <a:t>perceptrons</a:t>
            </a:r>
            <a:r>
              <a:rPr lang="en-US" sz="2800" b="1" dirty="0" smtClean="0"/>
              <a:t>.</a:t>
            </a:r>
            <a:r>
              <a:rPr lang="en-US" sz="2800" dirty="0" smtClean="0"/>
              <a:t> These </a:t>
            </a:r>
            <a:r>
              <a:rPr lang="en-US" sz="2800" dirty="0" err="1" smtClean="0"/>
              <a:t>perceptrons</a:t>
            </a:r>
            <a:r>
              <a:rPr lang="en-US" sz="2800" dirty="0" smtClean="0"/>
              <a:t> have </a:t>
            </a:r>
            <a:r>
              <a:rPr lang="en-US" sz="2800" dirty="0" smtClean="0">
                <a:solidFill>
                  <a:srgbClr val="FF0000"/>
                </a:solidFill>
              </a:rPr>
              <a:t>various activation functions </a:t>
            </a:r>
            <a:r>
              <a:rPr lang="en-US" sz="2800" dirty="0" smtClean="0"/>
              <a:t>in them.</a:t>
            </a:r>
          </a:p>
          <a:p>
            <a:r>
              <a:rPr lang="en-US" sz="2800" dirty="0" smtClean="0"/>
              <a:t>	</a:t>
            </a:r>
          </a:p>
          <a:p>
            <a:r>
              <a:rPr lang="en-US" sz="2800" dirty="0" smtClean="0"/>
              <a:t>	MLPs also have connected input and output layers and their number is the same. Also, there's a layer that remains hidden amidst these two layers. </a:t>
            </a:r>
          </a:p>
          <a:p>
            <a:r>
              <a:rPr lang="en-US" sz="2800" dirty="0" smtClean="0"/>
              <a:t>	</a:t>
            </a:r>
          </a:p>
          <a:p>
            <a:r>
              <a:rPr lang="en-US" sz="2800" dirty="0" smtClean="0"/>
              <a:t>	MLPs are mostly </a:t>
            </a:r>
            <a:r>
              <a:rPr lang="en-US" sz="2800" dirty="0" smtClean="0">
                <a:solidFill>
                  <a:srgbClr val="FF0000"/>
                </a:solidFill>
              </a:rPr>
              <a:t>used to build </a:t>
            </a:r>
            <a:r>
              <a:rPr lang="en-US" sz="2800" b="1" dirty="0" smtClean="0">
                <a:solidFill>
                  <a:srgbClr val="FF0000"/>
                </a:solidFill>
              </a:rPr>
              <a:t>image and speech recognition</a:t>
            </a:r>
            <a:r>
              <a:rPr lang="en-US" sz="2800" dirty="0" smtClean="0"/>
              <a:t> systems or some other types of the </a:t>
            </a:r>
            <a:r>
              <a:rPr lang="en-US" sz="2800" b="1" dirty="0" smtClean="0"/>
              <a:t>translation software.</a:t>
            </a:r>
            <a:endParaRPr lang="en-US" sz="2800" dirty="0" smtClean="0"/>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077">
                                            <p:txEl>
                                              <p:pRg st="1" end="1"/>
                                            </p:txEl>
                                          </p:spTgt>
                                        </p:tgtEl>
                                        <p:attrNameLst>
                                          <p:attrName>style.visibility</p:attrName>
                                        </p:attrNameLst>
                                      </p:cBhvr>
                                      <p:to>
                                        <p:strVal val="visible"/>
                                      </p:to>
                                    </p:set>
                                    <p:animEffect transition="in" filter="blinds(horizontal)">
                                      <p:cBhvr>
                                        <p:cTn id="11" dur="500"/>
                                        <p:tgtEl>
                                          <p:spTgt spid="307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6" dur="500"/>
                                        <p:tgtEl>
                                          <p:spTgt spid="307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9" dur="500"/>
                                        <p:tgtEl>
                                          <p:spTgt spid="307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4"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676399" y="304799"/>
            <a:ext cx="8032378" cy="769441"/>
          </a:xfrm>
          <a:prstGeom prst="rect">
            <a:avLst/>
          </a:prstGeom>
        </p:spPr>
        <p:txBody>
          <a:bodyPr wrap="square">
            <a:spAutoFit/>
          </a:bodyPr>
          <a:lstStyle/>
          <a:p>
            <a:pPr algn="ctr"/>
            <a:r>
              <a:rPr lang="en-IN" sz="4400" b="1" dirty="0" smtClean="0">
                <a:solidFill>
                  <a:srgbClr val="FF0000"/>
                </a:solidFill>
              </a:rPr>
              <a:t>Multi Layer </a:t>
            </a:r>
            <a:r>
              <a:rPr lang="en-IN" sz="4400" b="1" dirty="0" err="1" smtClean="0">
                <a:solidFill>
                  <a:srgbClr val="FF0000"/>
                </a:solidFill>
              </a:rPr>
              <a:t>Perceptron</a:t>
            </a:r>
            <a:endParaRPr lang="en-US" sz="4400" b="1" dirty="0">
              <a:solidFill>
                <a:srgbClr val="FF0000"/>
              </a:solidFill>
            </a:endParaRPr>
          </a:p>
        </p:txBody>
      </p:sp>
      <p:sp>
        <p:nvSpPr>
          <p:cNvPr id="9" name="Rectangle 8"/>
          <p:cNvSpPr/>
          <p:nvPr/>
        </p:nvSpPr>
        <p:spPr>
          <a:xfrm>
            <a:off x="143434" y="1192311"/>
            <a:ext cx="11887201" cy="5509200"/>
          </a:xfrm>
          <a:prstGeom prst="rect">
            <a:avLst/>
          </a:prstGeom>
        </p:spPr>
        <p:txBody>
          <a:bodyPr wrap="square">
            <a:spAutoFit/>
          </a:bodyPr>
          <a:lstStyle/>
          <a:p>
            <a:r>
              <a:rPr lang="en-US" sz="3200" dirty="0" smtClean="0"/>
              <a:t>	The working of MLPs starts by feeding the data in the input layer. The neurons present in the </a:t>
            </a:r>
            <a:r>
              <a:rPr lang="en-US" sz="3200" dirty="0" smtClean="0">
                <a:solidFill>
                  <a:srgbClr val="FF0000"/>
                </a:solidFill>
              </a:rPr>
              <a:t>layer form a graph to establish a connection that passes in one direction</a:t>
            </a:r>
            <a:r>
              <a:rPr lang="en-US" sz="3200" dirty="0" smtClean="0"/>
              <a:t>. </a:t>
            </a:r>
          </a:p>
          <a:p>
            <a:r>
              <a:rPr lang="en-US" sz="3200" dirty="0" smtClean="0"/>
              <a:t>	The weight of this input data is found to exist between the hidden layer and the input layer. MLPs use activation functions to determine which nodes are ready to fire. These activation functions  include </a:t>
            </a:r>
            <a:r>
              <a:rPr lang="en-US" sz="3200" b="1" dirty="0" err="1" smtClean="0"/>
              <a:t>tanh</a:t>
            </a:r>
            <a:r>
              <a:rPr lang="en-US" sz="3200" dirty="0" smtClean="0"/>
              <a:t> function, </a:t>
            </a:r>
            <a:r>
              <a:rPr lang="en-US" sz="3200" b="1" dirty="0" smtClean="0"/>
              <a:t>sigmoid</a:t>
            </a:r>
            <a:r>
              <a:rPr lang="en-US" sz="3200" dirty="0" smtClean="0"/>
              <a:t> and </a:t>
            </a:r>
            <a:r>
              <a:rPr lang="en-US" sz="3200" b="1" dirty="0" err="1" smtClean="0"/>
              <a:t>ReLUs</a:t>
            </a:r>
            <a:r>
              <a:rPr lang="en-US" sz="3200" b="1" dirty="0" smtClean="0"/>
              <a:t>.</a:t>
            </a:r>
            <a:r>
              <a:rPr lang="en-US" sz="3200" dirty="0" smtClean="0"/>
              <a:t> </a:t>
            </a:r>
          </a:p>
          <a:p>
            <a:r>
              <a:rPr lang="en-US" sz="3200" dirty="0" smtClean="0"/>
              <a:t>	MLPs are mainly used to train the models to understand what kind of co-relation the layers are serving to achieve the desired output from the given data set.</a:t>
            </a:r>
          </a:p>
          <a:p>
            <a:r>
              <a:rPr lang="en-US" sz="3200" dirty="0" smtClean="0"/>
              <a:t>	See the below image to understand better….</a:t>
            </a:r>
            <a:endParaRPr lang="en-US" sz="3200" dirty="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heckerboard(across)">
                                      <p:cBhvr>
                                        <p:cTn id="12" dur="1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heckerboard(across)">
                                      <p:cBhvr>
                                        <p:cTn id="17" dur="1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checkerboard(across)">
                                      <p:cBhvr>
                                        <p:cTn id="22" dur="1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752164" y="170328"/>
            <a:ext cx="5773271" cy="646331"/>
          </a:xfrm>
          <a:prstGeom prst="rect">
            <a:avLst/>
          </a:prstGeom>
        </p:spPr>
        <p:txBody>
          <a:bodyPr wrap="square">
            <a:spAutoFit/>
          </a:bodyPr>
          <a:lstStyle/>
          <a:p>
            <a:pPr algn="ctr"/>
            <a:r>
              <a:rPr lang="en-IN" sz="3600" b="1" dirty="0" smtClean="0">
                <a:solidFill>
                  <a:srgbClr val="FF0000"/>
                </a:solidFill>
              </a:rPr>
              <a:t>Multi Layer </a:t>
            </a:r>
            <a:r>
              <a:rPr lang="en-IN" sz="3600" b="1" dirty="0" err="1" smtClean="0">
                <a:solidFill>
                  <a:srgbClr val="FF0000"/>
                </a:solidFill>
              </a:rPr>
              <a:t>Perceptron</a:t>
            </a:r>
            <a:endParaRPr lang="en-US" sz="3600" b="1" dirty="0">
              <a:solidFill>
                <a:srgbClr val="FF0000"/>
              </a:solidFill>
            </a:endParaRPr>
          </a:p>
        </p:txBody>
      </p:sp>
      <p:pic>
        <p:nvPicPr>
          <p:cNvPr id="7" name="Picture 2" descr="Multi-layer Perceptron in TensorFlow"/>
          <p:cNvPicPr>
            <a:picLocks noChangeAspect="1" noChangeArrowheads="1"/>
          </p:cNvPicPr>
          <p:nvPr/>
        </p:nvPicPr>
        <p:blipFill>
          <a:blip r:embed="rId5"/>
          <a:srcRect/>
          <a:stretch>
            <a:fillRect/>
          </a:stretch>
        </p:blipFill>
        <p:spPr bwMode="auto">
          <a:xfrm>
            <a:off x="1055033" y="1219200"/>
            <a:ext cx="9675720" cy="4318748"/>
          </a:xfrm>
          <a:prstGeom prst="rect">
            <a:avLst/>
          </a:prstGeom>
          <a:noFill/>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138518" y="240367"/>
            <a:ext cx="8943788"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Multi Layer </a:t>
            </a:r>
            <a:r>
              <a:rPr lang="en-IN" sz="4800" b="1" dirty="0" err="1" smtClean="0">
                <a:solidFill>
                  <a:srgbClr val="FF0000"/>
                </a:solidFill>
              </a:rPr>
              <a:t>Perceptron</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9" name="Rectangle 1"/>
          <p:cNvSpPr>
            <a:spLocks noChangeArrowheads="1"/>
          </p:cNvSpPr>
          <p:nvPr/>
        </p:nvSpPr>
        <p:spPr bwMode="auto">
          <a:xfrm>
            <a:off x="0" y="948690"/>
            <a:ext cx="11923059" cy="507831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The algorithm for the MLP is as follows:</a:t>
            </a: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        Just as with the </a:t>
            </a:r>
            <a:r>
              <a:rPr kumimoji="0" lang="en-US" sz="3000" b="0" i="0" u="none" strike="noStrike" cap="none" normalizeH="0" baseline="0" dirty="0" err="1" smtClean="0">
                <a:ln>
                  <a:noFill/>
                </a:ln>
                <a:solidFill>
                  <a:schemeClr val="tx1"/>
                </a:solidFill>
                <a:effectLst/>
                <a:latin typeface="Varela Round"/>
                <a:ea typeface="Times New Roman" pitchFamily="18" charset="0"/>
                <a:cs typeface="Times New Roman" pitchFamily="18" charset="0"/>
              </a:rPr>
              <a:t>perceptron</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 the inputs are pushed forward through the MLP by taking the dot product of the input with the weights that exist between the input layer and the hidden layer (W</a:t>
            </a:r>
            <a:r>
              <a:rPr kumimoji="0" lang="en-US" sz="3000"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H). </a:t>
            </a:r>
            <a:r>
              <a:rPr kumimoji="0" lang="en-US" sz="30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This dot product yields a value at the hidden layer. We do not push this value forward as we would with a </a:t>
            </a:r>
            <a:r>
              <a:rPr kumimoji="0" lang="en-US" sz="3000" b="0" i="0" u="none" strike="noStrike" cap="none" normalizeH="0" baseline="0" dirty="0" err="1" smtClean="0">
                <a:ln>
                  <a:noFill/>
                </a:ln>
                <a:solidFill>
                  <a:schemeClr val="tx1"/>
                </a:solidFill>
                <a:effectLst/>
                <a:latin typeface="Varela Round"/>
                <a:ea typeface="Times New Roman" pitchFamily="18" charset="0"/>
                <a:cs typeface="Times New Roman" pitchFamily="18" charset="0"/>
              </a:rPr>
              <a:t>perceptron</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 though.</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sz="3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       MLPs utilize</a:t>
            </a:r>
            <a:r>
              <a:rPr kumimoji="0" lang="en-US" sz="30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hlinkClick r:id="rId5"/>
              </a:rPr>
              <a:t>activation functions</a:t>
            </a:r>
            <a:r>
              <a:rPr kumimoji="0" lang="en-US" sz="30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at each of their calculated layers. </a:t>
            </a:r>
            <a:r>
              <a:rPr kumimoji="0" lang="en-US" sz="30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There are many activation functions to discuss:</a:t>
            </a:r>
            <a:r>
              <a:rPr kumimoji="0" lang="en-US" sz="30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hlinkClick r:id="rId6"/>
              </a:rPr>
              <a:t>rectified linear units</a:t>
            </a:r>
            <a:r>
              <a:rPr kumimoji="0" lang="en-US" sz="30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a:t>
            </a:r>
            <a:r>
              <a:rPr kumimoji="0" lang="en-US" sz="3000" b="0" i="0" u="none" strike="noStrike" cap="none" normalizeH="0" baseline="0" dirty="0" err="1" smtClean="0">
                <a:ln>
                  <a:noFill/>
                </a:ln>
                <a:solidFill>
                  <a:schemeClr val="tx1"/>
                </a:solidFill>
                <a:effectLst/>
                <a:latin typeface="Varela Round"/>
                <a:ea typeface="Times New Roman" pitchFamily="18" charset="0"/>
                <a:cs typeface="Times New Roman" pitchFamily="18" charset="0"/>
                <a:hlinkClick r:id="rId7"/>
              </a:rPr>
              <a:t>ReLU</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a:t>
            </a:r>
            <a:r>
              <a:rPr kumimoji="0" lang="en-US" sz="30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hlinkClick r:id="rId8"/>
              </a:rPr>
              <a:t>sigmoid function</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 </a:t>
            </a:r>
            <a:r>
              <a:rPr kumimoji="0" lang="en-US" sz="3000" b="0" i="0" u="none" strike="noStrike" cap="none" normalizeH="0" baseline="0" dirty="0" err="1" smtClean="0">
                <a:ln>
                  <a:noFill/>
                </a:ln>
                <a:solidFill>
                  <a:schemeClr val="tx1"/>
                </a:solidFill>
                <a:effectLst/>
                <a:latin typeface="Varela Round"/>
                <a:ea typeface="Times New Roman" pitchFamily="18" charset="0"/>
                <a:cs typeface="Times New Roman" pitchFamily="18" charset="0"/>
              </a:rPr>
              <a:t>tanh</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 </a:t>
            </a:r>
            <a:r>
              <a:rPr kumimoji="0" lang="en-US" sz="3000" b="0" i="0" u="none" strike="noStrike" cap="none" normalizeH="0" baseline="0" dirty="0" smtClean="0">
                <a:ln>
                  <a:noFill/>
                </a:ln>
                <a:solidFill>
                  <a:schemeClr val="tx1"/>
                </a:solidFill>
                <a:effectLst/>
                <a:latin typeface="Calibri"/>
                <a:ea typeface="Times New Roman" pitchFamily="18" charset="0"/>
                <a:cs typeface="Times New Roman" pitchFamily="18" charset="0"/>
              </a:rPr>
              <a:t> </a:t>
            </a:r>
            <a:r>
              <a:rPr kumimoji="0" lang="en-US" sz="30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Push the calculated output at the current layer through any of these activation functions.</a:t>
            </a:r>
            <a:endParaRPr kumimoji="0" lang="en-US" sz="3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9">
                                            <p:txEl>
                                              <p:pRg st="0" end="0"/>
                                            </p:txEl>
                                          </p:spTgt>
                                        </p:tgtEl>
                                        <p:attrNameLst>
                                          <p:attrName>style.visibility</p:attrName>
                                        </p:attrNameLst>
                                      </p:cBhvr>
                                      <p:to>
                                        <p:strVal val="visible"/>
                                      </p:to>
                                    </p:set>
                                    <p:animEffect transition="in" filter="blinds(horizontal)">
                                      <p:cBhvr>
                                        <p:cTn id="7" dur="500"/>
                                        <p:tgtEl>
                                          <p:spTgt spid="2252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29">
                                            <p:txEl>
                                              <p:pRg st="1" end="1"/>
                                            </p:txEl>
                                          </p:spTgt>
                                        </p:tgtEl>
                                        <p:attrNameLst>
                                          <p:attrName>style.visibility</p:attrName>
                                        </p:attrNameLst>
                                      </p:cBhvr>
                                      <p:to>
                                        <p:strVal val="visible"/>
                                      </p:to>
                                    </p:set>
                                    <p:animEffect transition="in" filter="blinds(horizontal)">
                                      <p:cBhvr>
                                        <p:cTn id="10" dur="500"/>
                                        <p:tgtEl>
                                          <p:spTgt spid="2252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529">
                                            <p:txEl>
                                              <p:pRg st="3" end="3"/>
                                            </p:txEl>
                                          </p:spTgt>
                                        </p:tgtEl>
                                        <p:attrNameLst>
                                          <p:attrName>style.visibility</p:attrName>
                                        </p:attrNameLst>
                                      </p:cBhvr>
                                      <p:to>
                                        <p:strVal val="visible"/>
                                      </p:to>
                                    </p:set>
                                    <p:animEffect transition="in" filter="blinds(horizontal)">
                                      <p:cBhvr>
                                        <p:cTn id="15" dur="500"/>
                                        <p:tgtEl>
                                          <p:spTgt spid="225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138518" y="240367"/>
            <a:ext cx="8943788"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Multi Layer </a:t>
            </a:r>
            <a:r>
              <a:rPr lang="en-IN" sz="4800" b="1" dirty="0" err="1" smtClean="0">
                <a:solidFill>
                  <a:srgbClr val="FF0000"/>
                </a:solidFill>
              </a:rPr>
              <a:t>Perceptron</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9" name="Rectangle 1"/>
          <p:cNvSpPr>
            <a:spLocks noChangeArrowheads="1"/>
          </p:cNvSpPr>
          <p:nvPr/>
        </p:nvSpPr>
        <p:spPr bwMode="auto">
          <a:xfrm>
            <a:off x="98615" y="1183551"/>
            <a:ext cx="11923059" cy="541686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startAt="3"/>
              <a:tabLst/>
            </a:pPr>
            <a:r>
              <a:rPr kumimoji="0" lang="en-US" sz="32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Once the calculated output at the hidden layer has been pushed through the activation function, push it to the next layer in the MLP by taking the dot product with the corresponding weights.</a:t>
            </a:r>
            <a:endParaRPr lang="en-US" sz="3200" dirty="0" smtClean="0">
              <a:latin typeface="Calibri" pitchFamily="34" charset="0"/>
              <a:ea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AutoNum type="arabicPeriod" startAt="3"/>
              <a:tabLst/>
            </a:pPr>
            <a:r>
              <a:rPr kumimoji="0" lang="en-US" sz="32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Repeat steps two and three until the output layer is reached.</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Varela Round"/>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3200" dirty="0" smtClean="0">
                <a:latin typeface="Varela Round"/>
                <a:ea typeface="Times New Roman" pitchFamily="18" charset="0"/>
                <a:cs typeface="Times New Roman" pitchFamily="18" charset="0"/>
              </a:rPr>
              <a:t>	</a:t>
            </a:r>
            <a:r>
              <a:rPr kumimoji="0" lang="en-US" sz="32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At the output layer, the calculations will either be used for a </a:t>
            </a:r>
            <a:r>
              <a:rPr kumimoji="0" lang="en-US" sz="3200" b="0" i="0" u="none" strike="noStrike" cap="none" normalizeH="0" baseline="0" dirty="0" err="1" smtClean="0">
                <a:ln>
                  <a:noFill/>
                </a:ln>
                <a:solidFill>
                  <a:schemeClr val="tx1"/>
                </a:solidFill>
                <a:effectLst/>
                <a:latin typeface="Varela Round"/>
                <a:ea typeface="Times New Roman" pitchFamily="18" charset="0"/>
                <a:cs typeface="Times New Roman" pitchFamily="18" charset="0"/>
                <a:hlinkClick r:id="rId5"/>
              </a:rPr>
              <a:t>backpropagation</a:t>
            </a:r>
            <a:r>
              <a:rPr kumimoji="0" lang="en-US" sz="3200" b="0" i="0" u="none" strike="noStrike" cap="none" normalizeH="0" baseline="0" dirty="0" smtClean="0">
                <a:ln>
                  <a:noFill/>
                </a:ln>
                <a:solidFill>
                  <a:schemeClr val="tx1"/>
                </a:solidFill>
                <a:effectLst/>
                <a:latin typeface="Varela Round"/>
                <a:ea typeface="Times New Roman" pitchFamily="18" charset="0"/>
                <a:cs typeface="Times New Roman" pitchFamily="18" charset="0"/>
              </a:rPr>
              <a:t> algorithm that corresponds to the activation function that was selected for the MLP (in the case of training) or a decision will be made based on the output (in the case of testing)</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9">
                                            <p:txEl>
                                              <p:pRg st="0" end="0"/>
                                            </p:txEl>
                                          </p:spTgt>
                                        </p:tgtEl>
                                        <p:attrNameLst>
                                          <p:attrName>style.visibility</p:attrName>
                                        </p:attrNameLst>
                                      </p:cBhvr>
                                      <p:to>
                                        <p:strVal val="visible"/>
                                      </p:to>
                                    </p:set>
                                    <p:animEffect transition="in" filter="blinds(horizontal)">
                                      <p:cBhvr>
                                        <p:cTn id="7" dur="500"/>
                                        <p:tgtEl>
                                          <p:spTgt spid="225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29">
                                            <p:txEl>
                                              <p:pRg st="1" end="1"/>
                                            </p:txEl>
                                          </p:spTgt>
                                        </p:tgtEl>
                                        <p:attrNameLst>
                                          <p:attrName>style.visibility</p:attrName>
                                        </p:attrNameLst>
                                      </p:cBhvr>
                                      <p:to>
                                        <p:strVal val="visible"/>
                                      </p:to>
                                    </p:set>
                                    <p:animEffect transition="in" filter="blinds(horizontal)">
                                      <p:cBhvr>
                                        <p:cTn id="12" dur="500"/>
                                        <p:tgtEl>
                                          <p:spTgt spid="225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22529">
                                            <p:txEl>
                                              <p:pRg st="3" end="3"/>
                                            </p:txEl>
                                          </p:spTgt>
                                        </p:tgtEl>
                                        <p:attrNameLst>
                                          <p:attrName>style.visibility</p:attrName>
                                        </p:attrNameLst>
                                      </p:cBhvr>
                                      <p:to>
                                        <p:strVal val="visible"/>
                                      </p:to>
                                    </p:set>
                                    <p:anim calcmode="lin" valueType="num">
                                      <p:cBhvr>
                                        <p:cTn id="17" dur="1000" fill="hold"/>
                                        <p:tgtEl>
                                          <p:spTgt spid="22529">
                                            <p:txEl>
                                              <p:pRg st="3" end="3"/>
                                            </p:txEl>
                                          </p:spTgt>
                                        </p:tgtEl>
                                        <p:attrNameLst>
                                          <p:attrName>ppt_w</p:attrName>
                                        </p:attrNameLst>
                                      </p:cBhvr>
                                      <p:tavLst>
                                        <p:tav tm="0">
                                          <p:val>
                                            <p:strVal val="#ppt_w*0.70"/>
                                          </p:val>
                                        </p:tav>
                                        <p:tav tm="100000">
                                          <p:val>
                                            <p:strVal val="#ppt_w"/>
                                          </p:val>
                                        </p:tav>
                                      </p:tavLst>
                                    </p:anim>
                                    <p:anim calcmode="lin" valueType="num">
                                      <p:cBhvr>
                                        <p:cTn id="18" dur="1000" fill="hold"/>
                                        <p:tgtEl>
                                          <p:spTgt spid="22529">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225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Multi Layer </a:t>
            </a:r>
            <a:r>
              <a:rPr lang="en-IN"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805981"/>
            <a:ext cx="11633744" cy="4418793"/>
          </a:xfrm>
          <a:prstGeom prst="rect">
            <a:avLst/>
          </a:prstGeom>
          <a:noFill/>
          <a:ln w="9525">
            <a:noFill/>
            <a:miter lim="800000"/>
            <a:headEnd/>
            <a:tailEnd/>
          </a:ln>
        </p:spPr>
        <p:txBody>
          <a:bodyPr wrap="square" lIns="108857" tIns="54429" rIns="108857" bIns="54429">
            <a:spAutoFit/>
          </a:bodyPr>
          <a:lstStyle/>
          <a:p>
            <a:pPr lvl="0"/>
            <a:r>
              <a:rPr lang="en-US" sz="4000" dirty="0" smtClean="0"/>
              <a:t>	In the world of deep learning, </a:t>
            </a:r>
            <a:r>
              <a:rPr lang="en-US" sz="4000" dirty="0" err="1" smtClean="0"/>
              <a:t>TensorFlow</a:t>
            </a:r>
            <a:r>
              <a:rPr lang="en-US" sz="4000" dirty="0" smtClean="0"/>
              <a:t>, </a:t>
            </a:r>
            <a:r>
              <a:rPr lang="en-US" sz="4000" dirty="0" err="1" smtClean="0"/>
              <a:t>Keras</a:t>
            </a:r>
            <a:r>
              <a:rPr lang="en-US" sz="4000" dirty="0" smtClean="0"/>
              <a:t>, Microsoft Cognitive Toolkit (CNTK), and </a:t>
            </a:r>
            <a:r>
              <a:rPr lang="en-US" sz="4000" dirty="0" err="1" smtClean="0"/>
              <a:t>PyTorch</a:t>
            </a:r>
            <a:r>
              <a:rPr lang="en-US" sz="4000" dirty="0" smtClean="0"/>
              <a:t> are very popular. </a:t>
            </a:r>
          </a:p>
          <a:p>
            <a:pPr lvl="0"/>
            <a:r>
              <a:rPr lang="en-US" sz="4000" dirty="0" smtClean="0"/>
              <a:t>Most of us may not </a:t>
            </a:r>
            <a:r>
              <a:rPr lang="en-US" sz="4000" dirty="0" err="1" smtClean="0"/>
              <a:t>realise</a:t>
            </a:r>
            <a:r>
              <a:rPr lang="en-US" sz="4000" dirty="0" smtClean="0"/>
              <a:t> that the very popular machine learning library </a:t>
            </a:r>
            <a:r>
              <a:rPr lang="en-US" sz="4000" b="1" dirty="0" err="1" smtClean="0"/>
              <a:t>Scikit</a:t>
            </a:r>
            <a:r>
              <a:rPr lang="en-US" sz="4000" b="1" dirty="0" smtClean="0"/>
              <a:t>-learn</a:t>
            </a:r>
            <a:r>
              <a:rPr lang="en-US" sz="4000" dirty="0" smtClean="0"/>
              <a:t> is also capable of a basic deep learning </a:t>
            </a:r>
            <a:r>
              <a:rPr lang="en-US" sz="4000" dirty="0" err="1" smtClean="0"/>
              <a:t>modelling</a:t>
            </a:r>
            <a:r>
              <a:rPr lang="en-US" sz="4000" dirty="0" smtClean="0"/>
              <a:t>.</a:t>
            </a:r>
          </a:p>
          <a:p>
            <a:pPr lvl="0"/>
            <a:endParaRPr lang="en-US" sz="4000" dirty="0"/>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blinds(horizontal)">
                                      <p:cBhvr>
                                        <p:cTn id="12" dur="500"/>
                                        <p:tgtEl>
                                          <p:spTgt spid="30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Multi Layer </a:t>
            </a:r>
            <a:r>
              <a:rPr lang="en-IN"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133630"/>
            <a:ext cx="11633744" cy="4541904"/>
          </a:xfrm>
          <a:prstGeom prst="rect">
            <a:avLst/>
          </a:prstGeom>
          <a:noFill/>
          <a:ln w="9525">
            <a:noFill/>
            <a:miter lim="800000"/>
            <a:headEnd/>
            <a:tailEnd/>
          </a:ln>
        </p:spPr>
        <p:txBody>
          <a:bodyPr wrap="square" lIns="108857" tIns="54429" rIns="108857" bIns="54429">
            <a:spAutoFit/>
          </a:bodyPr>
          <a:lstStyle/>
          <a:p>
            <a:r>
              <a:rPr lang="en-US" sz="3200" i="1" dirty="0" smtClean="0"/>
              <a:t>Salient points of Multilayer </a:t>
            </a:r>
            <a:r>
              <a:rPr lang="en-US" sz="3200" i="1" dirty="0" err="1" smtClean="0"/>
              <a:t>Perceptron</a:t>
            </a:r>
            <a:r>
              <a:rPr lang="en-US" sz="3200" i="1" dirty="0" smtClean="0"/>
              <a:t> (MLP) in </a:t>
            </a:r>
            <a:r>
              <a:rPr lang="en-US" sz="3200" i="1" dirty="0" err="1" smtClean="0"/>
              <a:t>Scikit</a:t>
            </a:r>
            <a:r>
              <a:rPr lang="en-US" sz="3200" i="1" dirty="0" smtClean="0"/>
              <a:t>-learn</a:t>
            </a:r>
          </a:p>
          <a:p>
            <a:pPr>
              <a:buFont typeface="Wingdings" pitchFamily="2" charset="2"/>
              <a:buChar char="Ø"/>
            </a:pPr>
            <a:r>
              <a:rPr lang="en-US" sz="3200" dirty="0" smtClean="0"/>
              <a:t>There is no activation function in the output layer.</a:t>
            </a:r>
          </a:p>
          <a:p>
            <a:pPr>
              <a:buFont typeface="Wingdings" pitchFamily="2" charset="2"/>
              <a:buChar char="Ø"/>
            </a:pPr>
            <a:r>
              <a:rPr lang="en-US" sz="3200" dirty="0" smtClean="0"/>
              <a:t>For regression scenarios, the square error is the loss function, and cross-entropy is the loss function for the classification</a:t>
            </a:r>
          </a:p>
          <a:p>
            <a:pPr>
              <a:buFont typeface="Wingdings" pitchFamily="2" charset="2"/>
              <a:buChar char="Ø"/>
            </a:pPr>
            <a:r>
              <a:rPr lang="en-US" sz="3200" dirty="0" smtClean="0"/>
              <a:t>It can work with single as well as multiple target values regression.</a:t>
            </a:r>
          </a:p>
          <a:p>
            <a:pPr>
              <a:buFont typeface="Wingdings" pitchFamily="2" charset="2"/>
              <a:buChar char="Ø"/>
            </a:pPr>
            <a:r>
              <a:rPr lang="en-US" sz="3200" dirty="0" smtClean="0"/>
              <a:t>Unlike other popular packages, likes </a:t>
            </a:r>
            <a:r>
              <a:rPr lang="en-US" sz="3200" dirty="0" err="1" smtClean="0"/>
              <a:t>Keras</a:t>
            </a:r>
            <a:r>
              <a:rPr lang="en-US" sz="3200" dirty="0" smtClean="0"/>
              <a:t> the implementation of MLP in </a:t>
            </a:r>
            <a:r>
              <a:rPr lang="en-US" sz="3200" dirty="0" err="1" smtClean="0"/>
              <a:t>Scikit</a:t>
            </a:r>
            <a:r>
              <a:rPr lang="en-US" sz="3200" dirty="0" smtClean="0"/>
              <a:t> doesn’t support GPU.</a:t>
            </a:r>
          </a:p>
          <a:p>
            <a:pPr>
              <a:buFont typeface="Wingdings" pitchFamily="2" charset="2"/>
              <a:buChar char="Ø"/>
            </a:pPr>
            <a:r>
              <a:rPr lang="en-US" sz="3200" dirty="0" smtClean="0"/>
              <a:t>We cannot fine-tune the parameters like different activation functions, weight </a:t>
            </a:r>
            <a:r>
              <a:rPr lang="en-US" sz="3200" dirty="0" err="1" smtClean="0"/>
              <a:t>initializers</a:t>
            </a:r>
            <a:r>
              <a:rPr lang="en-US" sz="3200" dirty="0" smtClean="0"/>
              <a:t> etc. for each layer.</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blinds(horizontal)">
                                      <p:cBhvr>
                                        <p:cTn id="12" dur="500"/>
                                        <p:tgtEl>
                                          <p:spTgt spid="30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7" dur="500"/>
                                        <p:tgtEl>
                                          <p:spTgt spid="30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22" dur="500"/>
                                        <p:tgtEl>
                                          <p:spTgt spid="30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7" dur="500"/>
                                        <p:tgtEl>
                                          <p:spTgt spid="307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7">
                                            <p:txEl>
                                              <p:pRg st="5" end="5"/>
                                            </p:txEl>
                                          </p:spTgt>
                                        </p:tgtEl>
                                        <p:attrNameLst>
                                          <p:attrName>style.visibility</p:attrName>
                                        </p:attrNameLst>
                                      </p:cBhvr>
                                      <p:to>
                                        <p:strVal val="visible"/>
                                      </p:to>
                                    </p:set>
                                    <p:animEffect transition="in" filter="blinds(horizontal)">
                                      <p:cBhvr>
                                        <p:cTn id="32"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34565" y="312085"/>
            <a:ext cx="8331200" cy="663919"/>
          </a:xfrm>
          <a:prstGeom prst="rect">
            <a:avLst/>
          </a:prstGeom>
          <a:noFill/>
          <a:ln w="9525">
            <a:noFill/>
            <a:miter lim="800000"/>
            <a:headEnd/>
            <a:tailEnd/>
          </a:ln>
        </p:spPr>
        <p:txBody>
          <a:bodyPr wrap="square" lIns="108857" tIns="54429" rIns="108857" bIns="54429">
            <a:spAutoFit/>
          </a:bodyPr>
          <a:lstStyle/>
          <a:p>
            <a:pPr lvl="0" algn="ctr"/>
            <a:r>
              <a:rPr lang="en-US" sz="3600" b="1" dirty="0" smtClean="0">
                <a:solidFill>
                  <a:srgbClr val="FF0000"/>
                </a:solidFill>
              </a:rPr>
              <a:t>MLP Example - </a:t>
            </a:r>
            <a:r>
              <a:rPr lang="en-US" sz="3600" b="1" i="1" dirty="0" smtClean="0"/>
              <a:t>Classification Example</a:t>
            </a:r>
          </a:p>
        </p:txBody>
      </p:sp>
      <p:sp>
        <p:nvSpPr>
          <p:cNvPr id="3077" name="TextBox 14"/>
          <p:cNvSpPr txBox="1">
            <a:spLocks noChangeArrowheads="1"/>
          </p:cNvSpPr>
          <p:nvPr/>
        </p:nvSpPr>
        <p:spPr bwMode="auto">
          <a:xfrm>
            <a:off x="295836" y="967251"/>
            <a:ext cx="11633744" cy="5711455"/>
          </a:xfrm>
          <a:prstGeom prst="rect">
            <a:avLst/>
          </a:prstGeom>
          <a:noFill/>
          <a:ln w="9525">
            <a:noFill/>
            <a:miter lim="800000"/>
            <a:headEnd/>
            <a:tailEnd/>
          </a:ln>
        </p:spPr>
        <p:txBody>
          <a:bodyPr wrap="square" lIns="108857" tIns="54429" rIns="108857" bIns="54429">
            <a:spAutoFit/>
          </a:bodyPr>
          <a:lstStyle/>
          <a:p>
            <a:pPr lvl="0"/>
            <a:endParaRPr lang="en-US" sz="2800" dirty="0" smtClean="0"/>
          </a:p>
          <a:p>
            <a:pPr lvl="0"/>
            <a:r>
              <a:rPr lang="en-US" sz="2800" dirty="0" smtClean="0"/>
              <a:t>In </a:t>
            </a:r>
            <a:r>
              <a:rPr lang="en-US" sz="2800" dirty="0" err="1" smtClean="0"/>
              <a:t>Scikit</a:t>
            </a:r>
            <a:r>
              <a:rPr lang="en-US" sz="2800" dirty="0" smtClean="0"/>
              <a:t>-learn “ </a:t>
            </a:r>
            <a:r>
              <a:rPr lang="en-US" sz="2800" dirty="0" err="1" smtClean="0"/>
              <a:t>MLPClassifier</a:t>
            </a:r>
            <a:r>
              <a:rPr lang="en-US" sz="2800" dirty="0" smtClean="0"/>
              <a:t>” is available for Multilayer </a:t>
            </a:r>
            <a:r>
              <a:rPr lang="en-US" sz="2800" dirty="0" err="1" smtClean="0"/>
              <a:t>Perceptron</a:t>
            </a:r>
            <a:r>
              <a:rPr lang="en-US" sz="2800" dirty="0" smtClean="0"/>
              <a:t> (MLP) classification scenarios.</a:t>
            </a:r>
          </a:p>
          <a:p>
            <a:pPr lvl="0"/>
            <a:r>
              <a:rPr lang="en-US" sz="2800" b="1" dirty="0" smtClean="0"/>
              <a:t>Step1: </a:t>
            </a:r>
            <a:r>
              <a:rPr lang="en-US" sz="2800" dirty="0" smtClean="0"/>
              <a:t>Like always first we will import the modules which we will use in the example. We will use the Iris database and </a:t>
            </a:r>
            <a:r>
              <a:rPr lang="en-US" sz="2800" dirty="0" err="1" smtClean="0"/>
              <a:t>MLPClassifierfrom</a:t>
            </a:r>
            <a:r>
              <a:rPr lang="en-US" sz="2800" dirty="0" smtClean="0"/>
              <a:t> for the classification example.</a:t>
            </a:r>
          </a:p>
          <a:p>
            <a:pPr lvl="0"/>
            <a:r>
              <a:rPr lang="en-US" sz="2800" b="1" dirty="0" smtClean="0">
                <a:solidFill>
                  <a:srgbClr val="FF0000"/>
                </a:solidFill>
              </a:rPr>
              <a:t>from </a:t>
            </a:r>
            <a:r>
              <a:rPr lang="en-US" sz="2800" b="1" dirty="0" err="1" smtClean="0">
                <a:solidFill>
                  <a:srgbClr val="FF0000"/>
                </a:solidFill>
              </a:rPr>
              <a:t>sklearn.datasets</a:t>
            </a:r>
            <a:r>
              <a:rPr lang="en-US" sz="2800" b="1" dirty="0" smtClean="0">
                <a:solidFill>
                  <a:srgbClr val="FF0000"/>
                </a:solidFill>
              </a:rPr>
              <a:t> import </a:t>
            </a:r>
            <a:r>
              <a:rPr lang="en-US" sz="2800" b="1" dirty="0" err="1" smtClean="0">
                <a:solidFill>
                  <a:srgbClr val="FF0000"/>
                </a:solidFill>
              </a:rPr>
              <a:t>load_iris</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from </a:t>
            </a:r>
            <a:r>
              <a:rPr lang="en-US" sz="2800" b="1" dirty="0" err="1" smtClean="0">
                <a:solidFill>
                  <a:srgbClr val="FF0000"/>
                </a:solidFill>
              </a:rPr>
              <a:t>sklearn.neural_network</a:t>
            </a:r>
            <a:r>
              <a:rPr lang="en-US" sz="2800" b="1" dirty="0" smtClean="0">
                <a:solidFill>
                  <a:srgbClr val="FF0000"/>
                </a:solidFill>
              </a:rPr>
              <a:t> import </a:t>
            </a:r>
            <a:r>
              <a:rPr lang="en-US" sz="2800" b="1" dirty="0" err="1" smtClean="0">
                <a:solidFill>
                  <a:srgbClr val="FF0000"/>
                </a:solidFill>
              </a:rPr>
              <a:t>MLPClassifierfrom</a:t>
            </a:r>
            <a:r>
              <a:rPr lang="en-US" sz="2800" b="1" dirty="0" smtClean="0">
                <a:solidFill>
                  <a:srgbClr val="FF0000"/>
                </a:solidFill>
              </a:rPr>
              <a:t> </a:t>
            </a:r>
            <a:r>
              <a:rPr lang="en-US" sz="2800" b="1" dirty="0" err="1" smtClean="0">
                <a:solidFill>
                  <a:srgbClr val="FF0000"/>
                </a:solidFill>
              </a:rPr>
              <a:t>sklearn.model_selection</a:t>
            </a:r>
            <a:r>
              <a:rPr lang="en-US" sz="2800" b="1" dirty="0" smtClean="0">
                <a:solidFill>
                  <a:srgbClr val="FF0000"/>
                </a:solidFill>
              </a:rPr>
              <a:t> import </a:t>
            </a:r>
            <a:r>
              <a:rPr lang="en-US" sz="2800" b="1" dirty="0" err="1" smtClean="0">
                <a:solidFill>
                  <a:srgbClr val="FF0000"/>
                </a:solidFill>
              </a:rPr>
              <a:t>train_test_splitfrom</a:t>
            </a:r>
            <a:r>
              <a:rPr lang="en-US" sz="2800" b="1" dirty="0" smtClean="0">
                <a:solidFill>
                  <a:srgbClr val="FF0000"/>
                </a:solidFill>
              </a:rPr>
              <a:t> </a:t>
            </a:r>
            <a:r>
              <a:rPr lang="en-US" sz="2800" b="1" dirty="0" err="1" smtClean="0">
                <a:solidFill>
                  <a:srgbClr val="FF0000"/>
                </a:solidFill>
              </a:rPr>
              <a:t>sklearn.preprocessing</a:t>
            </a:r>
            <a:r>
              <a:rPr lang="en-US" sz="2800" b="1" dirty="0" smtClean="0">
                <a:solidFill>
                  <a:srgbClr val="FF0000"/>
                </a:solidFill>
              </a:rPr>
              <a:t> import </a:t>
            </a:r>
            <a:r>
              <a:rPr lang="en-US" sz="2800" b="1" dirty="0" err="1" smtClean="0">
                <a:solidFill>
                  <a:srgbClr val="FF0000"/>
                </a:solidFill>
              </a:rPr>
              <a:t>StandardScaler</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import pandas as pd</a:t>
            </a:r>
            <a:br>
              <a:rPr lang="en-US" sz="2800" b="1" dirty="0" smtClean="0">
                <a:solidFill>
                  <a:srgbClr val="FF0000"/>
                </a:solidFill>
              </a:rPr>
            </a:br>
            <a:r>
              <a:rPr lang="en-US" sz="2800" b="1" dirty="0" smtClean="0">
                <a:solidFill>
                  <a:srgbClr val="FF0000"/>
                </a:solidFill>
              </a:rPr>
              <a:t>from </a:t>
            </a:r>
            <a:r>
              <a:rPr lang="en-US" sz="2800" b="1" dirty="0" err="1" smtClean="0">
                <a:solidFill>
                  <a:srgbClr val="FF0000"/>
                </a:solidFill>
              </a:rPr>
              <a:t>sklearn.metrics</a:t>
            </a:r>
            <a:r>
              <a:rPr lang="en-US" sz="2800" b="1" dirty="0" smtClean="0">
                <a:solidFill>
                  <a:srgbClr val="FF0000"/>
                </a:solidFill>
              </a:rPr>
              <a:t> import </a:t>
            </a:r>
            <a:r>
              <a:rPr lang="en-US" sz="2800" b="1" dirty="0" err="1" smtClean="0">
                <a:solidFill>
                  <a:srgbClr val="FF0000"/>
                </a:solidFill>
              </a:rPr>
              <a:t>plot_confusion_matrix</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import </a:t>
            </a:r>
            <a:r>
              <a:rPr lang="en-US" sz="2800" b="1" dirty="0" err="1" smtClean="0">
                <a:solidFill>
                  <a:srgbClr val="FF0000"/>
                </a:solidFill>
              </a:rPr>
              <a:t>matplotlib.pyplot</a:t>
            </a:r>
            <a:r>
              <a:rPr lang="en-US" sz="2800" b="1" dirty="0" smtClean="0">
                <a:solidFill>
                  <a:srgbClr val="FF0000"/>
                </a:solidFill>
              </a:rPr>
              <a:t> as </a:t>
            </a:r>
            <a:r>
              <a:rPr lang="en-US" sz="2800" b="1" dirty="0" err="1" smtClean="0">
                <a:solidFill>
                  <a:srgbClr val="FF0000"/>
                </a:solidFill>
              </a:rPr>
              <a:t>plt</a:t>
            </a:r>
            <a:endParaRPr lang="en-IN" sz="2800" b="1" i="1" dirty="0" smtClean="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checkerboard(across)">
                                      <p:cBhvr>
                                        <p:cTn id="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2040</TotalTime>
  <Words>344</Words>
  <Application>Microsoft Office PowerPoint</Application>
  <PresentationFormat>Custom</PresentationFormat>
  <Paragraphs>81</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216</cp:revision>
  <dcterms:created xsi:type="dcterms:W3CDTF">2020-07-04T06:33:25Z</dcterms:created>
  <dcterms:modified xsi:type="dcterms:W3CDTF">2023-01-01T07:11:40Z</dcterms:modified>
</cp:coreProperties>
</file>