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363" r:id="rId2"/>
    <p:sldId id="437" r:id="rId3"/>
    <p:sldId id="417" r:id="rId4"/>
    <p:sldId id="438" r:id="rId5"/>
    <p:sldId id="418" r:id="rId6"/>
    <p:sldId id="419" r:id="rId7"/>
    <p:sldId id="421" r:id="rId8"/>
    <p:sldId id="439" r:id="rId9"/>
    <p:sldId id="422" r:id="rId10"/>
    <p:sldId id="423" r:id="rId11"/>
    <p:sldId id="424" r:id="rId12"/>
    <p:sldId id="425" r:id="rId13"/>
    <p:sldId id="426" r:id="rId14"/>
    <p:sldId id="427" r:id="rId15"/>
    <p:sldId id="428" r:id="rId16"/>
    <p:sldId id="429" r:id="rId17"/>
    <p:sldId id="430" r:id="rId18"/>
    <p:sldId id="431" r:id="rId19"/>
    <p:sldId id="432" r:id="rId20"/>
    <p:sldId id="433" r:id="rId21"/>
    <p:sldId id="434" r:id="rId22"/>
    <p:sldId id="435" r:id="rId23"/>
    <p:sldId id="436" r:id="rId24"/>
    <p:sldId id="416"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38" initials="3" lastIdx="2" clrIdx="0">
    <p:extLst>
      <p:ext uri="{19B8F6BF-5375-455C-9EA6-DF929625EA0E}">
        <p15:presenceInfo xmlns:p15="http://schemas.microsoft.com/office/powerpoint/2012/main" xmlns="" userId="38"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5A5FF"/>
    <a:srgbClr val="E66C4F"/>
    <a:srgbClr val="E9EB2E"/>
    <a:srgbClr val="F7470E"/>
    <a:srgbClr val="9768BA"/>
    <a:srgbClr val="C9C9C9"/>
    <a:srgbClr val="80E1A3"/>
    <a:srgbClr val="64DB8F"/>
    <a:srgbClr val="4EB38F"/>
    <a:srgbClr val="E9EB2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95" d="100"/>
          <a:sy n="95" d="100"/>
        </p:scale>
        <p:origin x="-206" y="-1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EC47A4-A7CA-4672-997A-640E6A81CF4D}" type="datetimeFigureOut">
              <a:rPr lang="en-IN" smtClean="0"/>
              <a:pPr/>
              <a:t>01-01-2023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D7B4EF-6FCE-43A0-B8AE-40421F726845}" type="slidenum">
              <a:rPr lang="en-IN" smtClean="0"/>
              <a:pPr/>
              <a:t>‹#›</a:t>
            </a:fld>
            <a:endParaRPr lang="en-IN"/>
          </a:p>
        </p:txBody>
      </p:sp>
    </p:spTree>
    <p:extLst>
      <p:ext uri="{BB962C8B-B14F-4D97-AF65-F5344CB8AC3E}">
        <p14:creationId xmlns:p14="http://schemas.microsoft.com/office/powerpoint/2010/main" val="42807593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4813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813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D3E5C48-9099-46A8-A18A-BF4258C9A8CE}" type="slidenum">
              <a:rPr lang="en-US" smtClean="0"/>
              <a:pPr/>
              <a:t>2</a:t>
            </a:fld>
            <a:endParaRPr lang="en-US"/>
          </a:p>
        </p:txBody>
      </p:sp>
    </p:spTree>
    <p:extLst>
      <p:ext uri="{BB962C8B-B14F-4D97-AF65-F5344CB8AC3E}">
        <p14:creationId xmlns:p14="http://schemas.microsoft.com/office/powerpoint/2010/main" val="7462679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4813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813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D3E5C48-9099-46A8-A18A-BF4258C9A8CE}" type="slidenum">
              <a:rPr lang="en-US" smtClean="0"/>
              <a:pPr/>
              <a:t>11</a:t>
            </a:fld>
            <a:endParaRPr lang="en-US"/>
          </a:p>
        </p:txBody>
      </p:sp>
    </p:spTree>
    <p:extLst>
      <p:ext uri="{BB962C8B-B14F-4D97-AF65-F5344CB8AC3E}">
        <p14:creationId xmlns:p14="http://schemas.microsoft.com/office/powerpoint/2010/main" val="7462679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4813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813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D3E5C48-9099-46A8-A18A-BF4258C9A8CE}" type="slidenum">
              <a:rPr lang="en-US" smtClean="0"/>
              <a:pPr/>
              <a:t>12</a:t>
            </a:fld>
            <a:endParaRPr lang="en-US"/>
          </a:p>
        </p:txBody>
      </p:sp>
    </p:spTree>
    <p:extLst>
      <p:ext uri="{BB962C8B-B14F-4D97-AF65-F5344CB8AC3E}">
        <p14:creationId xmlns:p14="http://schemas.microsoft.com/office/powerpoint/2010/main" val="7462679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4813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813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D3E5C48-9099-46A8-A18A-BF4258C9A8CE}" type="slidenum">
              <a:rPr lang="en-US" smtClean="0"/>
              <a:pPr/>
              <a:t>13</a:t>
            </a:fld>
            <a:endParaRPr lang="en-US"/>
          </a:p>
        </p:txBody>
      </p:sp>
    </p:spTree>
    <p:extLst>
      <p:ext uri="{BB962C8B-B14F-4D97-AF65-F5344CB8AC3E}">
        <p14:creationId xmlns:p14="http://schemas.microsoft.com/office/powerpoint/2010/main" val="7462679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4813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813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D3E5C48-9099-46A8-A18A-BF4258C9A8CE}" type="slidenum">
              <a:rPr lang="en-US" smtClean="0"/>
              <a:pPr/>
              <a:t>14</a:t>
            </a:fld>
            <a:endParaRPr lang="en-US"/>
          </a:p>
        </p:txBody>
      </p:sp>
    </p:spTree>
    <p:extLst>
      <p:ext uri="{BB962C8B-B14F-4D97-AF65-F5344CB8AC3E}">
        <p14:creationId xmlns:p14="http://schemas.microsoft.com/office/powerpoint/2010/main" val="7462679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4813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813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D3E5C48-9099-46A8-A18A-BF4258C9A8CE}" type="slidenum">
              <a:rPr lang="en-US" smtClean="0"/>
              <a:pPr/>
              <a:t>15</a:t>
            </a:fld>
            <a:endParaRPr lang="en-US"/>
          </a:p>
        </p:txBody>
      </p:sp>
    </p:spTree>
    <p:extLst>
      <p:ext uri="{BB962C8B-B14F-4D97-AF65-F5344CB8AC3E}">
        <p14:creationId xmlns:p14="http://schemas.microsoft.com/office/powerpoint/2010/main" val="7462679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4813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813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D3E5C48-9099-46A8-A18A-BF4258C9A8CE}" type="slidenum">
              <a:rPr lang="en-US" smtClean="0"/>
              <a:pPr/>
              <a:t>16</a:t>
            </a:fld>
            <a:endParaRPr lang="en-US"/>
          </a:p>
        </p:txBody>
      </p:sp>
    </p:spTree>
    <p:extLst>
      <p:ext uri="{BB962C8B-B14F-4D97-AF65-F5344CB8AC3E}">
        <p14:creationId xmlns:p14="http://schemas.microsoft.com/office/powerpoint/2010/main" val="7462679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4813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813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D3E5C48-9099-46A8-A18A-BF4258C9A8CE}" type="slidenum">
              <a:rPr lang="en-US" smtClean="0"/>
              <a:pPr/>
              <a:t>17</a:t>
            </a:fld>
            <a:endParaRPr lang="en-US"/>
          </a:p>
        </p:txBody>
      </p:sp>
    </p:spTree>
    <p:extLst>
      <p:ext uri="{BB962C8B-B14F-4D97-AF65-F5344CB8AC3E}">
        <p14:creationId xmlns:p14="http://schemas.microsoft.com/office/powerpoint/2010/main" val="7462679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4813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813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D3E5C48-9099-46A8-A18A-BF4258C9A8CE}" type="slidenum">
              <a:rPr lang="en-US" smtClean="0"/>
              <a:pPr/>
              <a:t>18</a:t>
            </a:fld>
            <a:endParaRPr lang="en-US"/>
          </a:p>
        </p:txBody>
      </p:sp>
    </p:spTree>
    <p:extLst>
      <p:ext uri="{BB962C8B-B14F-4D97-AF65-F5344CB8AC3E}">
        <p14:creationId xmlns:p14="http://schemas.microsoft.com/office/powerpoint/2010/main" val="7462679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4813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813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D3E5C48-9099-46A8-A18A-BF4258C9A8CE}" type="slidenum">
              <a:rPr lang="en-US" smtClean="0"/>
              <a:pPr/>
              <a:t>19</a:t>
            </a:fld>
            <a:endParaRPr lang="en-US"/>
          </a:p>
        </p:txBody>
      </p:sp>
    </p:spTree>
    <p:extLst>
      <p:ext uri="{BB962C8B-B14F-4D97-AF65-F5344CB8AC3E}">
        <p14:creationId xmlns:p14="http://schemas.microsoft.com/office/powerpoint/2010/main" val="7462679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4813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813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D3E5C48-9099-46A8-A18A-BF4258C9A8CE}" type="slidenum">
              <a:rPr lang="en-US" smtClean="0"/>
              <a:pPr/>
              <a:t>20</a:t>
            </a:fld>
            <a:endParaRPr lang="en-US"/>
          </a:p>
        </p:txBody>
      </p:sp>
    </p:spTree>
    <p:extLst>
      <p:ext uri="{BB962C8B-B14F-4D97-AF65-F5344CB8AC3E}">
        <p14:creationId xmlns:p14="http://schemas.microsoft.com/office/powerpoint/2010/main" val="7462679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4813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813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D3E5C48-9099-46A8-A18A-BF4258C9A8CE}" type="slidenum">
              <a:rPr lang="en-US" smtClean="0"/>
              <a:pPr/>
              <a:t>3</a:t>
            </a:fld>
            <a:endParaRPr lang="en-US"/>
          </a:p>
        </p:txBody>
      </p:sp>
    </p:spTree>
    <p:extLst>
      <p:ext uri="{BB962C8B-B14F-4D97-AF65-F5344CB8AC3E}">
        <p14:creationId xmlns:p14="http://schemas.microsoft.com/office/powerpoint/2010/main" val="7462679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4813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813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D3E5C48-9099-46A8-A18A-BF4258C9A8CE}" type="slidenum">
              <a:rPr lang="en-US" smtClean="0"/>
              <a:pPr/>
              <a:t>21</a:t>
            </a:fld>
            <a:endParaRPr lang="en-US"/>
          </a:p>
        </p:txBody>
      </p:sp>
    </p:spTree>
    <p:extLst>
      <p:ext uri="{BB962C8B-B14F-4D97-AF65-F5344CB8AC3E}">
        <p14:creationId xmlns:p14="http://schemas.microsoft.com/office/powerpoint/2010/main" val="7462679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4813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813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D3E5C48-9099-46A8-A18A-BF4258C9A8CE}" type="slidenum">
              <a:rPr lang="en-US" smtClean="0"/>
              <a:pPr/>
              <a:t>22</a:t>
            </a:fld>
            <a:endParaRPr lang="en-US"/>
          </a:p>
        </p:txBody>
      </p:sp>
    </p:spTree>
    <p:extLst>
      <p:ext uri="{BB962C8B-B14F-4D97-AF65-F5344CB8AC3E}">
        <p14:creationId xmlns:p14="http://schemas.microsoft.com/office/powerpoint/2010/main" val="7462679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4813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813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D3E5C48-9099-46A8-A18A-BF4258C9A8CE}" type="slidenum">
              <a:rPr lang="en-US" smtClean="0"/>
              <a:pPr/>
              <a:t>23</a:t>
            </a:fld>
            <a:endParaRPr lang="en-US"/>
          </a:p>
        </p:txBody>
      </p:sp>
    </p:spTree>
    <p:extLst>
      <p:ext uri="{BB962C8B-B14F-4D97-AF65-F5344CB8AC3E}">
        <p14:creationId xmlns:p14="http://schemas.microsoft.com/office/powerpoint/2010/main" val="7462679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p:spPr>
      </p:sp>
      <p:sp>
        <p:nvSpPr>
          <p:cNvPr id="4813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813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D3E5C48-9099-46A8-A18A-BF4258C9A8CE}" type="slidenum">
              <a:rPr lang="en-US" smtClean="0"/>
              <a:pPr/>
              <a:t>24</a:t>
            </a:fld>
            <a:endParaRPr lang="en-US"/>
          </a:p>
        </p:txBody>
      </p:sp>
    </p:spTree>
    <p:extLst>
      <p:ext uri="{BB962C8B-B14F-4D97-AF65-F5344CB8AC3E}">
        <p14:creationId xmlns:p14="http://schemas.microsoft.com/office/powerpoint/2010/main" val="7462679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4813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813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D3E5C48-9099-46A8-A18A-BF4258C9A8CE}" type="slidenum">
              <a:rPr lang="en-US" smtClean="0"/>
              <a:pPr/>
              <a:t>4</a:t>
            </a:fld>
            <a:endParaRPr lang="en-US"/>
          </a:p>
        </p:txBody>
      </p:sp>
    </p:spTree>
    <p:extLst>
      <p:ext uri="{BB962C8B-B14F-4D97-AF65-F5344CB8AC3E}">
        <p14:creationId xmlns:p14="http://schemas.microsoft.com/office/powerpoint/2010/main" val="7462679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4813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813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D3E5C48-9099-46A8-A18A-BF4258C9A8CE}" type="slidenum">
              <a:rPr lang="en-US" smtClean="0"/>
              <a:pPr/>
              <a:t>5</a:t>
            </a:fld>
            <a:endParaRPr lang="en-US"/>
          </a:p>
        </p:txBody>
      </p:sp>
    </p:spTree>
    <p:extLst>
      <p:ext uri="{BB962C8B-B14F-4D97-AF65-F5344CB8AC3E}">
        <p14:creationId xmlns:p14="http://schemas.microsoft.com/office/powerpoint/2010/main" val="7462679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4813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813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D3E5C48-9099-46A8-A18A-BF4258C9A8CE}" type="slidenum">
              <a:rPr lang="en-US" smtClean="0"/>
              <a:pPr/>
              <a:t>6</a:t>
            </a:fld>
            <a:endParaRPr lang="en-US"/>
          </a:p>
        </p:txBody>
      </p:sp>
    </p:spTree>
    <p:extLst>
      <p:ext uri="{BB962C8B-B14F-4D97-AF65-F5344CB8AC3E}">
        <p14:creationId xmlns:p14="http://schemas.microsoft.com/office/powerpoint/2010/main" val="7462679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4813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813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D3E5C48-9099-46A8-A18A-BF4258C9A8CE}" type="slidenum">
              <a:rPr lang="en-US" smtClean="0"/>
              <a:pPr/>
              <a:t>7</a:t>
            </a:fld>
            <a:endParaRPr lang="en-US"/>
          </a:p>
        </p:txBody>
      </p:sp>
    </p:spTree>
    <p:extLst>
      <p:ext uri="{BB962C8B-B14F-4D97-AF65-F5344CB8AC3E}">
        <p14:creationId xmlns:p14="http://schemas.microsoft.com/office/powerpoint/2010/main" val="7462679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4813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813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D3E5C48-9099-46A8-A18A-BF4258C9A8CE}" type="slidenum">
              <a:rPr lang="en-US" smtClean="0"/>
              <a:pPr/>
              <a:t>8</a:t>
            </a:fld>
            <a:endParaRPr lang="en-US"/>
          </a:p>
        </p:txBody>
      </p:sp>
    </p:spTree>
    <p:extLst>
      <p:ext uri="{BB962C8B-B14F-4D97-AF65-F5344CB8AC3E}">
        <p14:creationId xmlns:p14="http://schemas.microsoft.com/office/powerpoint/2010/main" val="7462679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4813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813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D3E5C48-9099-46A8-A18A-BF4258C9A8CE}" type="slidenum">
              <a:rPr lang="en-US" smtClean="0"/>
              <a:pPr/>
              <a:t>9</a:t>
            </a:fld>
            <a:endParaRPr lang="en-US"/>
          </a:p>
        </p:txBody>
      </p:sp>
    </p:spTree>
    <p:extLst>
      <p:ext uri="{BB962C8B-B14F-4D97-AF65-F5344CB8AC3E}">
        <p14:creationId xmlns:p14="http://schemas.microsoft.com/office/powerpoint/2010/main" val="7462679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4813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813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D3E5C48-9099-46A8-A18A-BF4258C9A8CE}" type="slidenum">
              <a:rPr lang="en-US" smtClean="0"/>
              <a:pPr/>
              <a:t>10</a:t>
            </a:fld>
            <a:endParaRPr lang="en-US"/>
          </a:p>
        </p:txBody>
      </p:sp>
    </p:spTree>
    <p:extLst>
      <p:ext uri="{BB962C8B-B14F-4D97-AF65-F5344CB8AC3E}">
        <p14:creationId xmlns:p14="http://schemas.microsoft.com/office/powerpoint/2010/main" val="7462679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BDA11A0-76CB-48DA-AF57-4239CDB4D29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FA72A377-54F2-40D0-AC6F-58AEEDAFAB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FC5F0502-74B1-492E-9E23-BEA6D26DF8A4}"/>
              </a:ext>
            </a:extLst>
          </p:cNvPr>
          <p:cNvSpPr>
            <a:spLocks noGrp="1"/>
          </p:cNvSpPr>
          <p:nvPr>
            <p:ph type="dt" sz="half" idx="10"/>
          </p:nvPr>
        </p:nvSpPr>
        <p:spPr/>
        <p:txBody>
          <a:bodyPr/>
          <a:lstStyle/>
          <a:p>
            <a:fld id="{58662D16-E4B5-4FC9-A5CE-10EC6C657153}" type="datetimeFigureOut">
              <a:rPr lang="en-US" smtClean="0"/>
              <a:pPr/>
              <a:t>1/1/2023</a:t>
            </a:fld>
            <a:endParaRPr lang="en-US"/>
          </a:p>
        </p:txBody>
      </p:sp>
      <p:sp>
        <p:nvSpPr>
          <p:cNvPr id="5" name="Footer Placeholder 4">
            <a:extLst>
              <a:ext uri="{FF2B5EF4-FFF2-40B4-BE49-F238E27FC236}">
                <a16:creationId xmlns="" xmlns:a16="http://schemas.microsoft.com/office/drawing/2014/main" id="{65BC0EB3-1A78-49A8-9C2F-4521DA1BD6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395AA0A0-40FD-4C1B-A4E9-D4CFD947BF5E}"/>
              </a:ext>
            </a:extLst>
          </p:cNvPr>
          <p:cNvSpPr>
            <a:spLocks noGrp="1"/>
          </p:cNvSpPr>
          <p:nvPr>
            <p:ph type="sldNum" sz="quarter" idx="12"/>
          </p:nvPr>
        </p:nvSpPr>
        <p:spPr/>
        <p:txBody>
          <a:bodyPr/>
          <a:lstStyle/>
          <a:p>
            <a:fld id="{67EE0544-C18D-4E00-AE24-4E3565E7985A}" type="slidenum">
              <a:rPr lang="en-US" smtClean="0"/>
              <a:pPr/>
              <a:t>‹#›</a:t>
            </a:fld>
            <a:endParaRPr lang="en-US"/>
          </a:p>
        </p:txBody>
      </p:sp>
    </p:spTree>
    <p:extLst>
      <p:ext uri="{BB962C8B-B14F-4D97-AF65-F5344CB8AC3E}">
        <p14:creationId xmlns:p14="http://schemas.microsoft.com/office/powerpoint/2010/main" val="991039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9ED2D9C-A57F-4671-87BB-06E27F74B71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B2295AB7-B8D2-4476-AC63-34A91FCA16E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AC2918A3-4DEA-439F-8015-D98AD8A6E7CA}"/>
              </a:ext>
            </a:extLst>
          </p:cNvPr>
          <p:cNvSpPr>
            <a:spLocks noGrp="1"/>
          </p:cNvSpPr>
          <p:nvPr>
            <p:ph type="dt" sz="half" idx="10"/>
          </p:nvPr>
        </p:nvSpPr>
        <p:spPr/>
        <p:txBody>
          <a:bodyPr/>
          <a:lstStyle/>
          <a:p>
            <a:fld id="{58662D16-E4B5-4FC9-A5CE-10EC6C657153}" type="datetimeFigureOut">
              <a:rPr lang="en-US" smtClean="0"/>
              <a:pPr/>
              <a:t>1/1/2023</a:t>
            </a:fld>
            <a:endParaRPr lang="en-US"/>
          </a:p>
        </p:txBody>
      </p:sp>
      <p:sp>
        <p:nvSpPr>
          <p:cNvPr id="5" name="Footer Placeholder 4">
            <a:extLst>
              <a:ext uri="{FF2B5EF4-FFF2-40B4-BE49-F238E27FC236}">
                <a16:creationId xmlns="" xmlns:a16="http://schemas.microsoft.com/office/drawing/2014/main" id="{2CCDB7C1-A4F0-4BE0-994D-FF2B467AEC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ABEA008F-979B-4B57-9BFB-B91CE340610C}"/>
              </a:ext>
            </a:extLst>
          </p:cNvPr>
          <p:cNvSpPr>
            <a:spLocks noGrp="1"/>
          </p:cNvSpPr>
          <p:nvPr>
            <p:ph type="sldNum" sz="quarter" idx="12"/>
          </p:nvPr>
        </p:nvSpPr>
        <p:spPr/>
        <p:txBody>
          <a:bodyPr/>
          <a:lstStyle/>
          <a:p>
            <a:fld id="{67EE0544-C18D-4E00-AE24-4E3565E7985A}" type="slidenum">
              <a:rPr lang="en-US" smtClean="0"/>
              <a:pPr/>
              <a:t>‹#›</a:t>
            </a:fld>
            <a:endParaRPr lang="en-US"/>
          </a:p>
        </p:txBody>
      </p:sp>
    </p:spTree>
    <p:extLst>
      <p:ext uri="{BB962C8B-B14F-4D97-AF65-F5344CB8AC3E}">
        <p14:creationId xmlns:p14="http://schemas.microsoft.com/office/powerpoint/2010/main" val="28229773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8433AFC6-3EB0-44BE-932A-2A9DDC7453E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BD9673D0-A516-4505-ADFF-19EB04B7FDD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DCCB7272-09A7-485B-9A7E-7544ED1E6A0F}"/>
              </a:ext>
            </a:extLst>
          </p:cNvPr>
          <p:cNvSpPr>
            <a:spLocks noGrp="1"/>
          </p:cNvSpPr>
          <p:nvPr>
            <p:ph type="dt" sz="half" idx="10"/>
          </p:nvPr>
        </p:nvSpPr>
        <p:spPr/>
        <p:txBody>
          <a:bodyPr/>
          <a:lstStyle/>
          <a:p>
            <a:fld id="{58662D16-E4B5-4FC9-A5CE-10EC6C657153}" type="datetimeFigureOut">
              <a:rPr lang="en-US" smtClean="0"/>
              <a:pPr/>
              <a:t>1/1/2023</a:t>
            </a:fld>
            <a:endParaRPr lang="en-US"/>
          </a:p>
        </p:txBody>
      </p:sp>
      <p:sp>
        <p:nvSpPr>
          <p:cNvPr id="5" name="Footer Placeholder 4">
            <a:extLst>
              <a:ext uri="{FF2B5EF4-FFF2-40B4-BE49-F238E27FC236}">
                <a16:creationId xmlns="" xmlns:a16="http://schemas.microsoft.com/office/drawing/2014/main" id="{D780A1BA-8DA3-4A9F-B947-A95296B844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FAA8B50D-F214-4D8A-8BE9-0492138668C0}"/>
              </a:ext>
            </a:extLst>
          </p:cNvPr>
          <p:cNvSpPr>
            <a:spLocks noGrp="1"/>
          </p:cNvSpPr>
          <p:nvPr>
            <p:ph type="sldNum" sz="quarter" idx="12"/>
          </p:nvPr>
        </p:nvSpPr>
        <p:spPr/>
        <p:txBody>
          <a:bodyPr/>
          <a:lstStyle/>
          <a:p>
            <a:fld id="{67EE0544-C18D-4E00-AE24-4E3565E7985A}" type="slidenum">
              <a:rPr lang="en-US" smtClean="0"/>
              <a:pPr/>
              <a:t>‹#›</a:t>
            </a:fld>
            <a:endParaRPr lang="en-US"/>
          </a:p>
        </p:txBody>
      </p:sp>
    </p:spTree>
    <p:extLst>
      <p:ext uri="{BB962C8B-B14F-4D97-AF65-F5344CB8AC3E}">
        <p14:creationId xmlns:p14="http://schemas.microsoft.com/office/powerpoint/2010/main" val="1877323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53B5E6A-5C07-41B2-8A60-9A127940099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C6251A36-2D53-4CF9-A1F2-28862195CD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2530D496-EF63-4E9E-B26E-1CCDF6FE9489}"/>
              </a:ext>
            </a:extLst>
          </p:cNvPr>
          <p:cNvSpPr>
            <a:spLocks noGrp="1"/>
          </p:cNvSpPr>
          <p:nvPr>
            <p:ph type="dt" sz="half" idx="10"/>
          </p:nvPr>
        </p:nvSpPr>
        <p:spPr/>
        <p:txBody>
          <a:bodyPr/>
          <a:lstStyle/>
          <a:p>
            <a:fld id="{58662D16-E4B5-4FC9-A5CE-10EC6C657153}" type="datetimeFigureOut">
              <a:rPr lang="en-US" smtClean="0"/>
              <a:pPr/>
              <a:t>1/1/2023</a:t>
            </a:fld>
            <a:endParaRPr lang="en-US"/>
          </a:p>
        </p:txBody>
      </p:sp>
      <p:sp>
        <p:nvSpPr>
          <p:cNvPr id="5" name="Footer Placeholder 4">
            <a:extLst>
              <a:ext uri="{FF2B5EF4-FFF2-40B4-BE49-F238E27FC236}">
                <a16:creationId xmlns="" xmlns:a16="http://schemas.microsoft.com/office/drawing/2014/main" id="{000573BD-9B56-499B-B7CF-D04775F8C1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677C2F78-7933-4ED3-B72E-70D7704BAE35}"/>
              </a:ext>
            </a:extLst>
          </p:cNvPr>
          <p:cNvSpPr>
            <a:spLocks noGrp="1"/>
          </p:cNvSpPr>
          <p:nvPr>
            <p:ph type="sldNum" sz="quarter" idx="12"/>
          </p:nvPr>
        </p:nvSpPr>
        <p:spPr/>
        <p:txBody>
          <a:bodyPr/>
          <a:lstStyle/>
          <a:p>
            <a:fld id="{67EE0544-C18D-4E00-AE24-4E3565E7985A}" type="slidenum">
              <a:rPr lang="en-US" smtClean="0"/>
              <a:pPr/>
              <a:t>‹#›</a:t>
            </a:fld>
            <a:endParaRPr lang="en-US"/>
          </a:p>
        </p:txBody>
      </p:sp>
    </p:spTree>
    <p:extLst>
      <p:ext uri="{BB962C8B-B14F-4D97-AF65-F5344CB8AC3E}">
        <p14:creationId xmlns:p14="http://schemas.microsoft.com/office/powerpoint/2010/main" val="12790304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527D81D-25D3-4328-A3DF-7CA6F0370DA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3336B2D5-86AF-4A06-9E05-90A4A9E599C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6C790D44-2950-4A0B-8B16-2E532AA0D4BC}"/>
              </a:ext>
            </a:extLst>
          </p:cNvPr>
          <p:cNvSpPr>
            <a:spLocks noGrp="1"/>
          </p:cNvSpPr>
          <p:nvPr>
            <p:ph type="dt" sz="half" idx="10"/>
          </p:nvPr>
        </p:nvSpPr>
        <p:spPr/>
        <p:txBody>
          <a:bodyPr/>
          <a:lstStyle/>
          <a:p>
            <a:fld id="{58662D16-E4B5-4FC9-A5CE-10EC6C657153}" type="datetimeFigureOut">
              <a:rPr lang="en-US" smtClean="0"/>
              <a:pPr/>
              <a:t>1/1/2023</a:t>
            </a:fld>
            <a:endParaRPr lang="en-US"/>
          </a:p>
        </p:txBody>
      </p:sp>
      <p:sp>
        <p:nvSpPr>
          <p:cNvPr id="5" name="Footer Placeholder 4">
            <a:extLst>
              <a:ext uri="{FF2B5EF4-FFF2-40B4-BE49-F238E27FC236}">
                <a16:creationId xmlns="" xmlns:a16="http://schemas.microsoft.com/office/drawing/2014/main" id="{486C5246-C04D-4F86-B204-04432E05BA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5832EEB8-5B51-4EFD-AA9A-3DAAA974DAAE}"/>
              </a:ext>
            </a:extLst>
          </p:cNvPr>
          <p:cNvSpPr>
            <a:spLocks noGrp="1"/>
          </p:cNvSpPr>
          <p:nvPr>
            <p:ph type="sldNum" sz="quarter" idx="12"/>
          </p:nvPr>
        </p:nvSpPr>
        <p:spPr/>
        <p:txBody>
          <a:bodyPr/>
          <a:lstStyle/>
          <a:p>
            <a:fld id="{67EE0544-C18D-4E00-AE24-4E3565E7985A}" type="slidenum">
              <a:rPr lang="en-US" smtClean="0"/>
              <a:pPr/>
              <a:t>‹#›</a:t>
            </a:fld>
            <a:endParaRPr lang="en-US"/>
          </a:p>
        </p:txBody>
      </p:sp>
    </p:spTree>
    <p:extLst>
      <p:ext uri="{BB962C8B-B14F-4D97-AF65-F5344CB8AC3E}">
        <p14:creationId xmlns:p14="http://schemas.microsoft.com/office/powerpoint/2010/main" val="678411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EB3482B-E409-44C7-B053-2A400BBE00F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879CBD5B-E20B-4AE6-9DE5-CD1EFCC9962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A60D3C55-3C3A-442E-94E3-7DF51591CF9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5EC824ED-18D8-450B-97F0-037D04430D12}"/>
              </a:ext>
            </a:extLst>
          </p:cNvPr>
          <p:cNvSpPr>
            <a:spLocks noGrp="1"/>
          </p:cNvSpPr>
          <p:nvPr>
            <p:ph type="dt" sz="half" idx="10"/>
          </p:nvPr>
        </p:nvSpPr>
        <p:spPr/>
        <p:txBody>
          <a:bodyPr/>
          <a:lstStyle/>
          <a:p>
            <a:fld id="{58662D16-E4B5-4FC9-A5CE-10EC6C657153}" type="datetimeFigureOut">
              <a:rPr lang="en-US" smtClean="0"/>
              <a:pPr/>
              <a:t>1/1/2023</a:t>
            </a:fld>
            <a:endParaRPr lang="en-US"/>
          </a:p>
        </p:txBody>
      </p:sp>
      <p:sp>
        <p:nvSpPr>
          <p:cNvPr id="6" name="Footer Placeholder 5">
            <a:extLst>
              <a:ext uri="{FF2B5EF4-FFF2-40B4-BE49-F238E27FC236}">
                <a16:creationId xmlns="" xmlns:a16="http://schemas.microsoft.com/office/drawing/2014/main" id="{B8FDD5A1-CA79-4E32-B3EB-B55037E2FB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D1B01077-6CB3-4C01-9893-7E50368B6992}"/>
              </a:ext>
            </a:extLst>
          </p:cNvPr>
          <p:cNvSpPr>
            <a:spLocks noGrp="1"/>
          </p:cNvSpPr>
          <p:nvPr>
            <p:ph type="sldNum" sz="quarter" idx="12"/>
          </p:nvPr>
        </p:nvSpPr>
        <p:spPr/>
        <p:txBody>
          <a:bodyPr/>
          <a:lstStyle/>
          <a:p>
            <a:fld id="{67EE0544-C18D-4E00-AE24-4E3565E7985A}" type="slidenum">
              <a:rPr lang="en-US" smtClean="0"/>
              <a:pPr/>
              <a:t>‹#›</a:t>
            </a:fld>
            <a:endParaRPr lang="en-US"/>
          </a:p>
        </p:txBody>
      </p:sp>
    </p:spTree>
    <p:extLst>
      <p:ext uri="{BB962C8B-B14F-4D97-AF65-F5344CB8AC3E}">
        <p14:creationId xmlns:p14="http://schemas.microsoft.com/office/powerpoint/2010/main" val="6159316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3F73E4F-F2C1-41D1-B549-3E0CEFC288A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3D786A87-FBE2-495A-BA3F-863BDD0225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42934E42-A4DA-4799-B46D-90E447C8C9A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A0F1835A-7831-429E-94A4-2FBD9A63D80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30407FAD-0F8F-4327-84C8-1C337E22B81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0DA2B0E6-A590-41FD-B4B5-899727BEEACE}"/>
              </a:ext>
            </a:extLst>
          </p:cNvPr>
          <p:cNvSpPr>
            <a:spLocks noGrp="1"/>
          </p:cNvSpPr>
          <p:nvPr>
            <p:ph type="dt" sz="half" idx="10"/>
          </p:nvPr>
        </p:nvSpPr>
        <p:spPr/>
        <p:txBody>
          <a:bodyPr/>
          <a:lstStyle/>
          <a:p>
            <a:fld id="{58662D16-E4B5-4FC9-A5CE-10EC6C657153}" type="datetimeFigureOut">
              <a:rPr lang="en-US" smtClean="0"/>
              <a:pPr/>
              <a:t>1/1/2023</a:t>
            </a:fld>
            <a:endParaRPr lang="en-US"/>
          </a:p>
        </p:txBody>
      </p:sp>
      <p:sp>
        <p:nvSpPr>
          <p:cNvPr id="8" name="Footer Placeholder 7">
            <a:extLst>
              <a:ext uri="{FF2B5EF4-FFF2-40B4-BE49-F238E27FC236}">
                <a16:creationId xmlns="" xmlns:a16="http://schemas.microsoft.com/office/drawing/2014/main" id="{F823FEC7-E71D-47A3-BB58-EB84026A172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272F018B-241A-41D1-9D4A-68F126A54589}"/>
              </a:ext>
            </a:extLst>
          </p:cNvPr>
          <p:cNvSpPr>
            <a:spLocks noGrp="1"/>
          </p:cNvSpPr>
          <p:nvPr>
            <p:ph type="sldNum" sz="quarter" idx="12"/>
          </p:nvPr>
        </p:nvSpPr>
        <p:spPr/>
        <p:txBody>
          <a:bodyPr/>
          <a:lstStyle/>
          <a:p>
            <a:fld id="{67EE0544-C18D-4E00-AE24-4E3565E7985A}" type="slidenum">
              <a:rPr lang="en-US" smtClean="0"/>
              <a:pPr/>
              <a:t>‹#›</a:t>
            </a:fld>
            <a:endParaRPr lang="en-US"/>
          </a:p>
        </p:txBody>
      </p:sp>
    </p:spTree>
    <p:extLst>
      <p:ext uri="{BB962C8B-B14F-4D97-AF65-F5344CB8AC3E}">
        <p14:creationId xmlns:p14="http://schemas.microsoft.com/office/powerpoint/2010/main" val="35266072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EF67A69-9E79-4196-A85C-0237C16F346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5DEBAEAD-0C15-46FA-9C04-E9E7F723E862}"/>
              </a:ext>
            </a:extLst>
          </p:cNvPr>
          <p:cNvSpPr>
            <a:spLocks noGrp="1"/>
          </p:cNvSpPr>
          <p:nvPr>
            <p:ph type="dt" sz="half" idx="10"/>
          </p:nvPr>
        </p:nvSpPr>
        <p:spPr/>
        <p:txBody>
          <a:bodyPr/>
          <a:lstStyle/>
          <a:p>
            <a:fld id="{58662D16-E4B5-4FC9-A5CE-10EC6C657153}" type="datetimeFigureOut">
              <a:rPr lang="en-US" smtClean="0"/>
              <a:pPr/>
              <a:t>1/1/2023</a:t>
            </a:fld>
            <a:endParaRPr lang="en-US"/>
          </a:p>
        </p:txBody>
      </p:sp>
      <p:sp>
        <p:nvSpPr>
          <p:cNvPr id="4" name="Footer Placeholder 3">
            <a:extLst>
              <a:ext uri="{FF2B5EF4-FFF2-40B4-BE49-F238E27FC236}">
                <a16:creationId xmlns="" xmlns:a16="http://schemas.microsoft.com/office/drawing/2014/main" id="{34CE77EC-B9BA-48F2-95DA-A36C5F3BA38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01307837-AC21-45CC-9418-1D4A75FEE176}"/>
              </a:ext>
            </a:extLst>
          </p:cNvPr>
          <p:cNvSpPr>
            <a:spLocks noGrp="1"/>
          </p:cNvSpPr>
          <p:nvPr>
            <p:ph type="sldNum" sz="quarter" idx="12"/>
          </p:nvPr>
        </p:nvSpPr>
        <p:spPr/>
        <p:txBody>
          <a:bodyPr/>
          <a:lstStyle/>
          <a:p>
            <a:fld id="{67EE0544-C18D-4E00-AE24-4E3565E7985A}" type="slidenum">
              <a:rPr lang="en-US" smtClean="0"/>
              <a:pPr/>
              <a:t>‹#›</a:t>
            </a:fld>
            <a:endParaRPr lang="en-US"/>
          </a:p>
        </p:txBody>
      </p:sp>
    </p:spTree>
    <p:extLst>
      <p:ext uri="{BB962C8B-B14F-4D97-AF65-F5344CB8AC3E}">
        <p14:creationId xmlns:p14="http://schemas.microsoft.com/office/powerpoint/2010/main" val="1748898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F5F3E6B8-E4FA-4E31-980A-E923A197B81B}"/>
              </a:ext>
            </a:extLst>
          </p:cNvPr>
          <p:cNvSpPr>
            <a:spLocks noGrp="1"/>
          </p:cNvSpPr>
          <p:nvPr>
            <p:ph type="dt" sz="half" idx="10"/>
          </p:nvPr>
        </p:nvSpPr>
        <p:spPr/>
        <p:txBody>
          <a:bodyPr/>
          <a:lstStyle/>
          <a:p>
            <a:fld id="{58662D16-E4B5-4FC9-A5CE-10EC6C657153}" type="datetimeFigureOut">
              <a:rPr lang="en-US" smtClean="0"/>
              <a:pPr/>
              <a:t>1/1/2023</a:t>
            </a:fld>
            <a:endParaRPr lang="en-US"/>
          </a:p>
        </p:txBody>
      </p:sp>
      <p:sp>
        <p:nvSpPr>
          <p:cNvPr id="3" name="Footer Placeholder 2">
            <a:extLst>
              <a:ext uri="{FF2B5EF4-FFF2-40B4-BE49-F238E27FC236}">
                <a16:creationId xmlns="" xmlns:a16="http://schemas.microsoft.com/office/drawing/2014/main" id="{7361BF5C-BC07-4A81-9B64-5C5347C606B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21C7D928-995A-459D-AB69-755D166DD402}"/>
              </a:ext>
            </a:extLst>
          </p:cNvPr>
          <p:cNvSpPr>
            <a:spLocks noGrp="1"/>
          </p:cNvSpPr>
          <p:nvPr>
            <p:ph type="sldNum" sz="quarter" idx="12"/>
          </p:nvPr>
        </p:nvSpPr>
        <p:spPr/>
        <p:txBody>
          <a:bodyPr/>
          <a:lstStyle/>
          <a:p>
            <a:fld id="{67EE0544-C18D-4E00-AE24-4E3565E7985A}" type="slidenum">
              <a:rPr lang="en-US" smtClean="0"/>
              <a:pPr/>
              <a:t>‹#›</a:t>
            </a:fld>
            <a:endParaRPr lang="en-US"/>
          </a:p>
        </p:txBody>
      </p:sp>
    </p:spTree>
    <p:extLst>
      <p:ext uri="{BB962C8B-B14F-4D97-AF65-F5344CB8AC3E}">
        <p14:creationId xmlns:p14="http://schemas.microsoft.com/office/powerpoint/2010/main" val="40440655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9B11102-C8B9-42E7-AF0A-DE4D2C01D8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C423B4C9-C235-46EE-9214-73167FD7B1F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9B2A36BA-DC98-4877-B0C6-FF95D46737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08907280-D202-4CE7-B962-F710FD46079A}"/>
              </a:ext>
            </a:extLst>
          </p:cNvPr>
          <p:cNvSpPr>
            <a:spLocks noGrp="1"/>
          </p:cNvSpPr>
          <p:nvPr>
            <p:ph type="dt" sz="half" idx="10"/>
          </p:nvPr>
        </p:nvSpPr>
        <p:spPr/>
        <p:txBody>
          <a:bodyPr/>
          <a:lstStyle/>
          <a:p>
            <a:fld id="{58662D16-E4B5-4FC9-A5CE-10EC6C657153}" type="datetimeFigureOut">
              <a:rPr lang="en-US" smtClean="0"/>
              <a:pPr/>
              <a:t>1/1/2023</a:t>
            </a:fld>
            <a:endParaRPr lang="en-US"/>
          </a:p>
        </p:txBody>
      </p:sp>
      <p:sp>
        <p:nvSpPr>
          <p:cNvPr id="6" name="Footer Placeholder 5">
            <a:extLst>
              <a:ext uri="{FF2B5EF4-FFF2-40B4-BE49-F238E27FC236}">
                <a16:creationId xmlns="" xmlns:a16="http://schemas.microsoft.com/office/drawing/2014/main" id="{C186B5D4-BC9D-472F-BF38-F57E225EDB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43B34B1B-6691-4D63-ABE7-16E1D9BD3859}"/>
              </a:ext>
            </a:extLst>
          </p:cNvPr>
          <p:cNvSpPr>
            <a:spLocks noGrp="1"/>
          </p:cNvSpPr>
          <p:nvPr>
            <p:ph type="sldNum" sz="quarter" idx="12"/>
          </p:nvPr>
        </p:nvSpPr>
        <p:spPr/>
        <p:txBody>
          <a:bodyPr/>
          <a:lstStyle/>
          <a:p>
            <a:fld id="{67EE0544-C18D-4E00-AE24-4E3565E7985A}" type="slidenum">
              <a:rPr lang="en-US" smtClean="0"/>
              <a:pPr/>
              <a:t>‹#›</a:t>
            </a:fld>
            <a:endParaRPr lang="en-US"/>
          </a:p>
        </p:txBody>
      </p:sp>
    </p:spTree>
    <p:extLst>
      <p:ext uri="{BB962C8B-B14F-4D97-AF65-F5344CB8AC3E}">
        <p14:creationId xmlns:p14="http://schemas.microsoft.com/office/powerpoint/2010/main" val="36110367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EDFAB4F-EF98-4F7F-82E1-7D232A6653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716F13AD-FF1D-412F-82EE-D42E064F44A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8ED100F7-4FDF-4312-8655-274130CFAC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2139002C-9987-43CC-823E-56BACA104FFB}"/>
              </a:ext>
            </a:extLst>
          </p:cNvPr>
          <p:cNvSpPr>
            <a:spLocks noGrp="1"/>
          </p:cNvSpPr>
          <p:nvPr>
            <p:ph type="dt" sz="half" idx="10"/>
          </p:nvPr>
        </p:nvSpPr>
        <p:spPr/>
        <p:txBody>
          <a:bodyPr/>
          <a:lstStyle/>
          <a:p>
            <a:fld id="{58662D16-E4B5-4FC9-A5CE-10EC6C657153}" type="datetimeFigureOut">
              <a:rPr lang="en-US" smtClean="0"/>
              <a:pPr/>
              <a:t>1/1/2023</a:t>
            </a:fld>
            <a:endParaRPr lang="en-US"/>
          </a:p>
        </p:txBody>
      </p:sp>
      <p:sp>
        <p:nvSpPr>
          <p:cNvPr id="6" name="Footer Placeholder 5">
            <a:extLst>
              <a:ext uri="{FF2B5EF4-FFF2-40B4-BE49-F238E27FC236}">
                <a16:creationId xmlns="" xmlns:a16="http://schemas.microsoft.com/office/drawing/2014/main" id="{7B6CF6AD-B0DF-48F2-8260-170F485D6B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E2018D9B-410C-454C-8000-ACC12C6F99D2}"/>
              </a:ext>
            </a:extLst>
          </p:cNvPr>
          <p:cNvSpPr>
            <a:spLocks noGrp="1"/>
          </p:cNvSpPr>
          <p:nvPr>
            <p:ph type="sldNum" sz="quarter" idx="12"/>
          </p:nvPr>
        </p:nvSpPr>
        <p:spPr/>
        <p:txBody>
          <a:bodyPr/>
          <a:lstStyle/>
          <a:p>
            <a:fld id="{67EE0544-C18D-4E00-AE24-4E3565E7985A}" type="slidenum">
              <a:rPr lang="en-US" smtClean="0"/>
              <a:pPr/>
              <a:t>‹#›</a:t>
            </a:fld>
            <a:endParaRPr lang="en-US"/>
          </a:p>
        </p:txBody>
      </p:sp>
    </p:spTree>
    <p:extLst>
      <p:ext uri="{BB962C8B-B14F-4D97-AF65-F5344CB8AC3E}">
        <p14:creationId xmlns:p14="http://schemas.microsoft.com/office/powerpoint/2010/main" val="41764009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7F6318A2-C16A-4F64-B8EC-014EC0720D5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4345BF33-2EAF-47CF-B3BA-AE9870EB3AF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66456668-077F-4575-8D58-465049B0B9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662D16-E4B5-4FC9-A5CE-10EC6C657153}" type="datetimeFigureOut">
              <a:rPr lang="en-US" smtClean="0"/>
              <a:pPr/>
              <a:t>1/1/2023</a:t>
            </a:fld>
            <a:endParaRPr lang="en-US"/>
          </a:p>
        </p:txBody>
      </p:sp>
      <p:sp>
        <p:nvSpPr>
          <p:cNvPr id="5" name="Footer Placeholder 4">
            <a:extLst>
              <a:ext uri="{FF2B5EF4-FFF2-40B4-BE49-F238E27FC236}">
                <a16:creationId xmlns="" xmlns:a16="http://schemas.microsoft.com/office/drawing/2014/main" id="{451EB089-E351-43F3-BDC3-2B2894144C6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4C5BE8FC-5AC4-4518-851D-A884F9671CB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EE0544-C18D-4E00-AE24-4E3565E7985A}" type="slidenum">
              <a:rPr lang="en-US" smtClean="0"/>
              <a:pPr/>
              <a:t>‹#›</a:t>
            </a:fld>
            <a:endParaRPr lang="en-US"/>
          </a:p>
        </p:txBody>
      </p:sp>
    </p:spTree>
    <p:extLst>
      <p:ext uri="{BB962C8B-B14F-4D97-AF65-F5344CB8AC3E}">
        <p14:creationId xmlns:p14="http://schemas.microsoft.com/office/powerpoint/2010/main" val="9303125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1.png"/></Relationships>
</file>

<file path=ppt/slides/_rels/slide2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533401"/>
            <a:ext cx="10972800" cy="5592763"/>
          </a:xfrm>
        </p:spPr>
        <p:txBody>
          <a:bodyPr>
            <a:normAutofit/>
          </a:bodyPr>
          <a:lstStyle/>
          <a:p>
            <a:pPr marL="82296" indent="0">
              <a:buNone/>
            </a:pPr>
            <a:endParaRPr lang="en-IN" dirty="0" smtClean="0">
              <a:solidFill>
                <a:srgbClr val="FF0000"/>
              </a:solidFill>
            </a:endParaRPr>
          </a:p>
          <a:p>
            <a:pPr marL="82296" indent="0">
              <a:buNone/>
            </a:pPr>
            <a:endParaRPr lang="en-IN" dirty="0">
              <a:solidFill>
                <a:srgbClr val="FF0000"/>
              </a:solidFill>
            </a:endParaRPr>
          </a:p>
          <a:p>
            <a:pPr marL="82296" indent="0" algn="ctr">
              <a:buNone/>
            </a:pPr>
            <a:r>
              <a:rPr lang="en-US" sz="2800" b="1" dirty="0" smtClean="0">
                <a:solidFill>
                  <a:srgbClr val="FF0000"/>
                </a:solidFill>
              </a:rPr>
              <a:t> </a:t>
            </a:r>
            <a:r>
              <a:rPr lang="en-US" sz="4400" b="1" dirty="0" smtClean="0">
                <a:solidFill>
                  <a:srgbClr val="FF0000"/>
                </a:solidFill>
              </a:rPr>
              <a:t>PYTHON PROGRAMMING &amp; DATA SCIENCE</a:t>
            </a:r>
            <a:endParaRPr lang="en-US" sz="4800" b="1" dirty="0" smtClean="0">
              <a:solidFill>
                <a:srgbClr val="FF0000"/>
              </a:solidFill>
            </a:endParaRPr>
          </a:p>
          <a:p>
            <a:pPr marL="82296" indent="0" algn="ctr">
              <a:buNone/>
            </a:pPr>
            <a:endParaRPr lang="en-US" sz="4800" b="1" dirty="0" smtClean="0">
              <a:solidFill>
                <a:srgbClr val="FF0000"/>
              </a:solidFill>
            </a:endParaRPr>
          </a:p>
          <a:p>
            <a:pPr marL="82296" indent="0" algn="ctr">
              <a:buNone/>
            </a:pPr>
            <a:r>
              <a:rPr lang="en-IN" sz="4800" b="1" dirty="0" err="1" smtClean="0">
                <a:solidFill>
                  <a:srgbClr val="FF0000"/>
                </a:solidFill>
              </a:rPr>
              <a:t>Backpropagation</a:t>
            </a:r>
            <a:endParaRPr lang="en-US" sz="4800" b="1" dirty="0" smtClean="0">
              <a:solidFill>
                <a:srgbClr val="FF0000"/>
              </a:solidFill>
            </a:endParaRPr>
          </a:p>
          <a:p>
            <a:pPr marL="82296" indent="0" algn="ctr">
              <a:buNone/>
            </a:pPr>
            <a:endParaRPr lang="en-IN" sz="2800" b="1" dirty="0" smtClean="0">
              <a:solidFill>
                <a:srgbClr val="FF0000"/>
              </a:solidFill>
            </a:endParaRPr>
          </a:p>
          <a:p>
            <a:pPr marL="82296" indent="0" algn="ctr">
              <a:buNone/>
            </a:pPr>
            <a:endParaRPr lang="en-US" sz="2800" b="1" dirty="0" smtClean="0">
              <a:solidFill>
                <a:srgbClr val="FF0000"/>
              </a:solidFill>
            </a:endParaRPr>
          </a:p>
          <a:p>
            <a:pPr marL="82296" indent="0" algn="ctr">
              <a:buNone/>
            </a:pPr>
            <a:r>
              <a:rPr lang="en-US" sz="2800" b="1" dirty="0" smtClean="0">
                <a:solidFill>
                  <a:srgbClr val="FF0000"/>
                </a:solidFill>
              </a:rPr>
              <a:t>							</a:t>
            </a:r>
            <a:r>
              <a:rPr lang="en-US" sz="2800" b="1" smtClean="0">
                <a:solidFill>
                  <a:srgbClr val="FF0000"/>
                </a:solidFill>
              </a:rPr>
              <a:t>	</a:t>
            </a:r>
            <a:endParaRPr lang="en-IN" sz="2800" dirty="0">
              <a:solidFill>
                <a:srgbClr val="FF0000"/>
              </a:solidFill>
            </a:endParaRPr>
          </a:p>
        </p:txBody>
      </p:sp>
      <p:pic>
        <p:nvPicPr>
          <p:cNvPr id="4" name="Picture 1">
            <a:extLst>
              <a:ext uri="{FF2B5EF4-FFF2-40B4-BE49-F238E27FC236}">
                <a16:creationId xmlns:a16="http://schemas.microsoft.com/office/drawing/2014/main" xmlns="" id="{96AF38C7-31A7-44A9-BFCD-A22D0B001A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25159" y="116633"/>
            <a:ext cx="2016224" cy="1255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552623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4"/>
          <p:cNvPicPr>
            <a:picLocks noChangeAspect="1" noChangeArrowheads="1"/>
          </p:cNvPicPr>
          <p:nvPr/>
        </p:nvPicPr>
        <p:blipFill>
          <a:blip r:embed="rId3" cstate="print"/>
          <a:srcRect/>
          <a:stretch>
            <a:fillRect/>
          </a:stretch>
        </p:blipFill>
        <p:spPr bwMode="auto">
          <a:xfrm>
            <a:off x="0" y="6500813"/>
            <a:ext cx="12192000" cy="357187"/>
          </a:xfrm>
          <a:prstGeom prst="rect">
            <a:avLst/>
          </a:prstGeom>
          <a:noFill/>
          <a:ln w="9525">
            <a:noFill/>
            <a:miter lim="800000"/>
            <a:headEnd/>
            <a:tailEnd/>
          </a:ln>
        </p:spPr>
      </p:pic>
      <p:sp>
        <p:nvSpPr>
          <p:cNvPr id="3076" name="TextBox 12"/>
          <p:cNvSpPr txBox="1">
            <a:spLocks noChangeArrowheads="1"/>
          </p:cNvSpPr>
          <p:nvPr/>
        </p:nvSpPr>
        <p:spPr bwMode="auto">
          <a:xfrm>
            <a:off x="1589741" y="177615"/>
            <a:ext cx="8331200" cy="848585"/>
          </a:xfrm>
          <a:prstGeom prst="rect">
            <a:avLst/>
          </a:prstGeom>
          <a:noFill/>
          <a:ln w="9525">
            <a:noFill/>
            <a:miter lim="800000"/>
            <a:headEnd/>
            <a:tailEnd/>
          </a:ln>
        </p:spPr>
        <p:txBody>
          <a:bodyPr wrap="square" lIns="108857" tIns="54429" rIns="108857" bIns="54429">
            <a:spAutoFit/>
          </a:bodyPr>
          <a:lstStyle/>
          <a:p>
            <a:pPr algn="ctr"/>
            <a:r>
              <a:rPr lang="en-IN" sz="4800" b="1" dirty="0" err="1" smtClean="0">
                <a:solidFill>
                  <a:srgbClr val="FF0000"/>
                </a:solidFill>
              </a:rPr>
              <a:t>Backpropagation</a:t>
            </a:r>
            <a:endParaRPr lang="en-US" sz="4800" b="1" dirty="0">
              <a:solidFill>
                <a:srgbClr val="FF0000"/>
              </a:solidFill>
            </a:endParaRPr>
          </a:p>
        </p:txBody>
      </p:sp>
      <p:sp>
        <p:nvSpPr>
          <p:cNvPr id="3077" name="TextBox 14"/>
          <p:cNvSpPr txBox="1">
            <a:spLocks noChangeArrowheads="1"/>
          </p:cNvSpPr>
          <p:nvPr/>
        </p:nvSpPr>
        <p:spPr bwMode="auto">
          <a:xfrm>
            <a:off x="295836" y="1321886"/>
            <a:ext cx="11633744" cy="540808"/>
          </a:xfrm>
          <a:prstGeom prst="rect">
            <a:avLst/>
          </a:prstGeom>
          <a:noFill/>
          <a:ln w="9525">
            <a:noFill/>
            <a:miter lim="800000"/>
            <a:headEnd/>
            <a:tailEnd/>
          </a:ln>
        </p:spPr>
        <p:txBody>
          <a:bodyPr wrap="square" lIns="108857" tIns="54429" rIns="108857" bIns="54429">
            <a:spAutoFit/>
          </a:bodyPr>
          <a:lstStyle/>
          <a:p>
            <a:r>
              <a:rPr lang="en-US" sz="2800" dirty="0" smtClean="0"/>
              <a:t>	</a:t>
            </a:r>
          </a:p>
        </p:txBody>
      </p:sp>
      <p:pic>
        <p:nvPicPr>
          <p:cNvPr id="8" name="Picture 1">
            <a:extLst>
              <a:ext uri="{FF2B5EF4-FFF2-40B4-BE49-F238E27FC236}">
                <a16:creationId xmlns:a16="http://schemas.microsoft.com/office/drawing/2014/main" xmlns="" id="{96AF38C7-31A7-44A9-BFCD-A22D0B001A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25159" y="116633"/>
            <a:ext cx="2016224" cy="1255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107577" y="1174376"/>
            <a:ext cx="11707906" cy="4401205"/>
          </a:xfrm>
          <a:prstGeom prst="rect">
            <a:avLst/>
          </a:prstGeom>
        </p:spPr>
        <p:txBody>
          <a:bodyPr wrap="square">
            <a:spAutoFit/>
          </a:bodyPr>
          <a:lstStyle/>
          <a:p>
            <a:r>
              <a:rPr lang="en-US" sz="4000" dirty="0" smtClean="0"/>
              <a:t>Example:	</a:t>
            </a:r>
          </a:p>
          <a:p>
            <a:r>
              <a:rPr lang="en-US" sz="4000" dirty="0" smtClean="0"/>
              <a:t>Consider Iris data which contains features such as length and width of sepals and petals. With the help of those, we need to identify the species of a plant.</a:t>
            </a:r>
          </a:p>
          <a:p>
            <a:r>
              <a:rPr lang="en-US" sz="4000" dirty="0" smtClean="0"/>
              <a:t>	For this, we will build a multilayered neural network and will use the sigmoid function as it is a classification problem.</a:t>
            </a:r>
          </a:p>
        </p:txBody>
      </p:sp>
    </p:spTree>
    <p:extLst>
      <p:ext uri="{BB962C8B-B14F-4D97-AF65-F5344CB8AC3E}">
        <p14:creationId xmlns:p14="http://schemas.microsoft.com/office/powerpoint/2010/main" val="339255561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4"/>
          <p:cNvPicPr>
            <a:picLocks noChangeAspect="1" noChangeArrowheads="1"/>
          </p:cNvPicPr>
          <p:nvPr/>
        </p:nvPicPr>
        <p:blipFill>
          <a:blip r:embed="rId3" cstate="print"/>
          <a:srcRect/>
          <a:stretch>
            <a:fillRect/>
          </a:stretch>
        </p:blipFill>
        <p:spPr bwMode="auto">
          <a:xfrm>
            <a:off x="0" y="6500813"/>
            <a:ext cx="12192000" cy="357187"/>
          </a:xfrm>
          <a:prstGeom prst="rect">
            <a:avLst/>
          </a:prstGeom>
          <a:noFill/>
          <a:ln w="9525">
            <a:noFill/>
            <a:miter lim="800000"/>
            <a:headEnd/>
            <a:tailEnd/>
          </a:ln>
        </p:spPr>
      </p:pic>
      <p:sp>
        <p:nvSpPr>
          <p:cNvPr id="3076" name="TextBox 12"/>
          <p:cNvSpPr txBox="1">
            <a:spLocks noChangeArrowheads="1"/>
          </p:cNvSpPr>
          <p:nvPr/>
        </p:nvSpPr>
        <p:spPr bwMode="auto">
          <a:xfrm>
            <a:off x="1589741" y="177615"/>
            <a:ext cx="8331200" cy="848585"/>
          </a:xfrm>
          <a:prstGeom prst="rect">
            <a:avLst/>
          </a:prstGeom>
          <a:noFill/>
          <a:ln w="9525">
            <a:noFill/>
            <a:miter lim="800000"/>
            <a:headEnd/>
            <a:tailEnd/>
          </a:ln>
        </p:spPr>
        <p:txBody>
          <a:bodyPr wrap="square" lIns="108857" tIns="54429" rIns="108857" bIns="54429">
            <a:spAutoFit/>
          </a:bodyPr>
          <a:lstStyle/>
          <a:p>
            <a:pPr algn="ctr"/>
            <a:r>
              <a:rPr lang="en-IN" sz="4800" b="1" dirty="0" err="1" smtClean="0">
                <a:solidFill>
                  <a:srgbClr val="FF0000"/>
                </a:solidFill>
              </a:rPr>
              <a:t>Backpropagation</a:t>
            </a:r>
            <a:endParaRPr lang="en-US" sz="4800" b="1" dirty="0">
              <a:solidFill>
                <a:srgbClr val="FF0000"/>
              </a:solidFill>
            </a:endParaRPr>
          </a:p>
        </p:txBody>
      </p:sp>
      <p:sp>
        <p:nvSpPr>
          <p:cNvPr id="3077" name="TextBox 14"/>
          <p:cNvSpPr txBox="1">
            <a:spLocks noChangeArrowheads="1"/>
          </p:cNvSpPr>
          <p:nvPr/>
        </p:nvSpPr>
        <p:spPr bwMode="auto">
          <a:xfrm>
            <a:off x="295836" y="1321886"/>
            <a:ext cx="11633744" cy="540808"/>
          </a:xfrm>
          <a:prstGeom prst="rect">
            <a:avLst/>
          </a:prstGeom>
          <a:noFill/>
          <a:ln w="9525">
            <a:noFill/>
            <a:miter lim="800000"/>
            <a:headEnd/>
            <a:tailEnd/>
          </a:ln>
        </p:spPr>
        <p:txBody>
          <a:bodyPr wrap="square" lIns="108857" tIns="54429" rIns="108857" bIns="54429">
            <a:spAutoFit/>
          </a:bodyPr>
          <a:lstStyle/>
          <a:p>
            <a:r>
              <a:rPr lang="en-US" sz="2800" dirty="0" smtClean="0"/>
              <a:t>	</a:t>
            </a:r>
          </a:p>
        </p:txBody>
      </p:sp>
      <p:pic>
        <p:nvPicPr>
          <p:cNvPr id="8" name="Picture 1">
            <a:extLst>
              <a:ext uri="{FF2B5EF4-FFF2-40B4-BE49-F238E27FC236}">
                <a16:creationId xmlns:a16="http://schemas.microsoft.com/office/drawing/2014/main" xmlns="" id="{96AF38C7-31A7-44A9-BFCD-A22D0B001A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25159" y="116633"/>
            <a:ext cx="2016224" cy="1255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107577" y="1174376"/>
            <a:ext cx="11707906" cy="5016758"/>
          </a:xfrm>
          <a:prstGeom prst="rect">
            <a:avLst/>
          </a:prstGeom>
        </p:spPr>
        <p:txBody>
          <a:bodyPr wrap="square">
            <a:spAutoFit/>
          </a:bodyPr>
          <a:lstStyle/>
          <a:p>
            <a:r>
              <a:rPr lang="en-US" sz="4000" dirty="0" smtClean="0"/>
              <a:t>Let us read the libraries required and read the data..</a:t>
            </a:r>
          </a:p>
          <a:p>
            <a:endParaRPr lang="en-US" sz="4000" dirty="0" smtClean="0">
              <a:solidFill>
                <a:srgbClr val="FF0000"/>
              </a:solidFill>
            </a:endParaRPr>
          </a:p>
          <a:p>
            <a:r>
              <a:rPr lang="en-US" sz="4000" dirty="0" smtClean="0">
                <a:solidFill>
                  <a:srgbClr val="FF0000"/>
                </a:solidFill>
              </a:rPr>
              <a:t>import </a:t>
            </a:r>
            <a:r>
              <a:rPr lang="en-US" sz="4000" dirty="0" err="1" smtClean="0">
                <a:solidFill>
                  <a:srgbClr val="FF0000"/>
                </a:solidFill>
              </a:rPr>
              <a:t>numpy</a:t>
            </a:r>
            <a:r>
              <a:rPr lang="en-US" sz="4000" dirty="0" smtClean="0">
                <a:solidFill>
                  <a:srgbClr val="FF0000"/>
                </a:solidFill>
              </a:rPr>
              <a:t> as </a:t>
            </a:r>
            <a:r>
              <a:rPr lang="en-US" sz="4000" dirty="0" err="1" smtClean="0">
                <a:solidFill>
                  <a:srgbClr val="FF0000"/>
                </a:solidFill>
              </a:rPr>
              <a:t>np</a:t>
            </a:r>
            <a:endParaRPr lang="en-US" sz="4000" dirty="0" smtClean="0">
              <a:solidFill>
                <a:srgbClr val="FF0000"/>
              </a:solidFill>
            </a:endParaRPr>
          </a:p>
          <a:p>
            <a:r>
              <a:rPr lang="en-US" sz="4000" dirty="0" smtClean="0">
                <a:solidFill>
                  <a:srgbClr val="FF0000"/>
                </a:solidFill>
              </a:rPr>
              <a:t>import pandas as pd</a:t>
            </a:r>
          </a:p>
          <a:p>
            <a:r>
              <a:rPr lang="en-US" sz="4000" dirty="0" smtClean="0">
                <a:solidFill>
                  <a:srgbClr val="FF0000"/>
                </a:solidFill>
              </a:rPr>
              <a:t>import </a:t>
            </a:r>
            <a:r>
              <a:rPr lang="en-US" sz="4000" dirty="0" err="1" smtClean="0">
                <a:solidFill>
                  <a:srgbClr val="FF0000"/>
                </a:solidFill>
              </a:rPr>
              <a:t>seaborn</a:t>
            </a:r>
            <a:r>
              <a:rPr lang="en-US" sz="4000" dirty="0" smtClean="0">
                <a:solidFill>
                  <a:srgbClr val="FF0000"/>
                </a:solidFill>
              </a:rPr>
              <a:t> as </a:t>
            </a:r>
            <a:r>
              <a:rPr lang="en-US" sz="4000" dirty="0" err="1" smtClean="0">
                <a:solidFill>
                  <a:srgbClr val="FF0000"/>
                </a:solidFill>
              </a:rPr>
              <a:t>sns</a:t>
            </a:r>
            <a:endParaRPr lang="en-US" sz="4000" dirty="0" smtClean="0">
              <a:solidFill>
                <a:srgbClr val="FF0000"/>
              </a:solidFill>
            </a:endParaRPr>
          </a:p>
          <a:p>
            <a:r>
              <a:rPr lang="en-US" sz="4000" dirty="0" smtClean="0">
                <a:solidFill>
                  <a:srgbClr val="FF0000"/>
                </a:solidFill>
              </a:rPr>
              <a:t>import </a:t>
            </a:r>
            <a:r>
              <a:rPr lang="en-US" sz="4000" dirty="0" err="1" smtClean="0">
                <a:solidFill>
                  <a:srgbClr val="FF0000"/>
                </a:solidFill>
              </a:rPr>
              <a:t>matplotlib.pyplot</a:t>
            </a:r>
            <a:r>
              <a:rPr lang="en-US" sz="4000" dirty="0" smtClean="0">
                <a:solidFill>
                  <a:srgbClr val="FF0000"/>
                </a:solidFill>
              </a:rPr>
              <a:t> as </a:t>
            </a:r>
            <a:r>
              <a:rPr lang="en-US" sz="4000" dirty="0" err="1" smtClean="0">
                <a:solidFill>
                  <a:srgbClr val="FF0000"/>
                </a:solidFill>
              </a:rPr>
              <a:t>plt</a:t>
            </a:r>
            <a:endParaRPr lang="en-US" sz="4000" dirty="0" smtClean="0">
              <a:solidFill>
                <a:srgbClr val="FF0000"/>
              </a:solidFill>
            </a:endParaRPr>
          </a:p>
          <a:p>
            <a:r>
              <a:rPr lang="en-US" sz="4000" dirty="0" smtClean="0">
                <a:solidFill>
                  <a:srgbClr val="FF0000"/>
                </a:solidFill>
              </a:rPr>
              <a:t>from </a:t>
            </a:r>
            <a:r>
              <a:rPr lang="en-US" sz="4000" dirty="0" err="1" smtClean="0">
                <a:solidFill>
                  <a:srgbClr val="FF0000"/>
                </a:solidFill>
              </a:rPr>
              <a:t>sklearn.model_selection</a:t>
            </a:r>
            <a:r>
              <a:rPr lang="en-US" sz="4000" dirty="0" smtClean="0">
                <a:solidFill>
                  <a:srgbClr val="FF0000"/>
                </a:solidFill>
              </a:rPr>
              <a:t> import </a:t>
            </a:r>
            <a:r>
              <a:rPr lang="en-US" sz="4000" dirty="0" err="1" smtClean="0">
                <a:solidFill>
                  <a:srgbClr val="FF0000"/>
                </a:solidFill>
              </a:rPr>
              <a:t>train_test_split</a:t>
            </a:r>
            <a:endParaRPr lang="en-US" sz="4000" dirty="0" smtClean="0">
              <a:solidFill>
                <a:srgbClr val="FF0000"/>
              </a:solidFill>
            </a:endParaRPr>
          </a:p>
          <a:p>
            <a:endParaRPr lang="en-US" sz="4000" dirty="0" smtClean="0"/>
          </a:p>
        </p:txBody>
      </p:sp>
    </p:spTree>
    <p:extLst>
      <p:ext uri="{BB962C8B-B14F-4D97-AF65-F5344CB8AC3E}">
        <p14:creationId xmlns:p14="http://schemas.microsoft.com/office/powerpoint/2010/main" val="339255561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4"/>
          <p:cNvPicPr>
            <a:picLocks noChangeAspect="1" noChangeArrowheads="1"/>
          </p:cNvPicPr>
          <p:nvPr/>
        </p:nvPicPr>
        <p:blipFill>
          <a:blip r:embed="rId3" cstate="print"/>
          <a:srcRect/>
          <a:stretch>
            <a:fillRect/>
          </a:stretch>
        </p:blipFill>
        <p:spPr bwMode="auto">
          <a:xfrm>
            <a:off x="0" y="6500813"/>
            <a:ext cx="12192000" cy="357187"/>
          </a:xfrm>
          <a:prstGeom prst="rect">
            <a:avLst/>
          </a:prstGeom>
          <a:noFill/>
          <a:ln w="9525">
            <a:noFill/>
            <a:miter lim="800000"/>
            <a:headEnd/>
            <a:tailEnd/>
          </a:ln>
        </p:spPr>
      </p:pic>
      <p:sp>
        <p:nvSpPr>
          <p:cNvPr id="3076" name="TextBox 12"/>
          <p:cNvSpPr txBox="1">
            <a:spLocks noChangeArrowheads="1"/>
          </p:cNvSpPr>
          <p:nvPr/>
        </p:nvSpPr>
        <p:spPr bwMode="auto">
          <a:xfrm>
            <a:off x="1589741" y="177615"/>
            <a:ext cx="8331200" cy="848585"/>
          </a:xfrm>
          <a:prstGeom prst="rect">
            <a:avLst/>
          </a:prstGeom>
          <a:noFill/>
          <a:ln w="9525">
            <a:noFill/>
            <a:miter lim="800000"/>
            <a:headEnd/>
            <a:tailEnd/>
          </a:ln>
        </p:spPr>
        <p:txBody>
          <a:bodyPr wrap="square" lIns="108857" tIns="54429" rIns="108857" bIns="54429">
            <a:spAutoFit/>
          </a:bodyPr>
          <a:lstStyle/>
          <a:p>
            <a:pPr algn="ctr"/>
            <a:r>
              <a:rPr lang="en-IN" sz="4800" b="1" dirty="0" err="1" smtClean="0">
                <a:solidFill>
                  <a:srgbClr val="FF0000"/>
                </a:solidFill>
              </a:rPr>
              <a:t>Backpropagation</a:t>
            </a:r>
            <a:endParaRPr lang="en-US" sz="4800" b="1" dirty="0">
              <a:solidFill>
                <a:srgbClr val="FF0000"/>
              </a:solidFill>
            </a:endParaRPr>
          </a:p>
        </p:txBody>
      </p:sp>
      <p:sp>
        <p:nvSpPr>
          <p:cNvPr id="3077" name="TextBox 14"/>
          <p:cNvSpPr txBox="1">
            <a:spLocks noChangeArrowheads="1"/>
          </p:cNvSpPr>
          <p:nvPr/>
        </p:nvSpPr>
        <p:spPr bwMode="auto">
          <a:xfrm>
            <a:off x="295836" y="1321886"/>
            <a:ext cx="11633744" cy="540808"/>
          </a:xfrm>
          <a:prstGeom prst="rect">
            <a:avLst/>
          </a:prstGeom>
          <a:noFill/>
          <a:ln w="9525">
            <a:noFill/>
            <a:miter lim="800000"/>
            <a:headEnd/>
            <a:tailEnd/>
          </a:ln>
        </p:spPr>
        <p:txBody>
          <a:bodyPr wrap="square" lIns="108857" tIns="54429" rIns="108857" bIns="54429">
            <a:spAutoFit/>
          </a:bodyPr>
          <a:lstStyle/>
          <a:p>
            <a:r>
              <a:rPr lang="en-US" sz="2800" dirty="0" smtClean="0"/>
              <a:t>	</a:t>
            </a:r>
          </a:p>
        </p:txBody>
      </p:sp>
      <p:pic>
        <p:nvPicPr>
          <p:cNvPr id="8" name="Picture 1">
            <a:extLst>
              <a:ext uri="{FF2B5EF4-FFF2-40B4-BE49-F238E27FC236}">
                <a16:creationId xmlns:a16="http://schemas.microsoft.com/office/drawing/2014/main" xmlns="" id="{96AF38C7-31A7-44A9-BFCD-A22D0B001A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25159" y="116633"/>
            <a:ext cx="2016224" cy="1255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107577" y="1174376"/>
            <a:ext cx="11707906" cy="4401205"/>
          </a:xfrm>
          <a:prstGeom prst="rect">
            <a:avLst/>
          </a:prstGeom>
        </p:spPr>
        <p:txBody>
          <a:bodyPr wrap="square">
            <a:spAutoFit/>
          </a:bodyPr>
          <a:lstStyle/>
          <a:p>
            <a:r>
              <a:rPr lang="en-US" sz="4000" dirty="0" smtClean="0"/>
              <a:t>To ignore warnings, we will import another library called warnings.</a:t>
            </a:r>
          </a:p>
          <a:p>
            <a:endParaRPr lang="en-IN" sz="4000" dirty="0" smtClean="0"/>
          </a:p>
          <a:p>
            <a:r>
              <a:rPr lang="en-US" sz="4000" dirty="0" smtClean="0">
                <a:solidFill>
                  <a:srgbClr val="FF0000"/>
                </a:solidFill>
              </a:rPr>
              <a:t>import warnings</a:t>
            </a:r>
          </a:p>
          <a:p>
            <a:r>
              <a:rPr lang="en-US" sz="4000" dirty="0" err="1" smtClean="0">
                <a:solidFill>
                  <a:srgbClr val="FF0000"/>
                </a:solidFill>
              </a:rPr>
              <a:t>warnings.simplefilter</a:t>
            </a:r>
            <a:r>
              <a:rPr lang="en-US" sz="4000" dirty="0" smtClean="0">
                <a:solidFill>
                  <a:srgbClr val="FF0000"/>
                </a:solidFill>
              </a:rPr>
              <a:t>(action='ignore', category=</a:t>
            </a:r>
            <a:r>
              <a:rPr lang="en-US" sz="4000" dirty="0" err="1" smtClean="0">
                <a:solidFill>
                  <a:srgbClr val="FF0000"/>
                </a:solidFill>
              </a:rPr>
              <a:t>FutureWarning</a:t>
            </a:r>
            <a:r>
              <a:rPr lang="en-US" sz="4000" dirty="0" smtClean="0">
                <a:solidFill>
                  <a:srgbClr val="FF0000"/>
                </a:solidFill>
              </a:rPr>
              <a:t>)</a:t>
            </a:r>
          </a:p>
          <a:p>
            <a:endParaRPr lang="en-US" sz="4000" dirty="0"/>
          </a:p>
        </p:txBody>
      </p:sp>
    </p:spTree>
    <p:extLst>
      <p:ext uri="{BB962C8B-B14F-4D97-AF65-F5344CB8AC3E}">
        <p14:creationId xmlns:p14="http://schemas.microsoft.com/office/powerpoint/2010/main" val="339255561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4"/>
          <p:cNvPicPr>
            <a:picLocks noChangeAspect="1" noChangeArrowheads="1"/>
          </p:cNvPicPr>
          <p:nvPr/>
        </p:nvPicPr>
        <p:blipFill>
          <a:blip r:embed="rId3" cstate="print"/>
          <a:srcRect/>
          <a:stretch>
            <a:fillRect/>
          </a:stretch>
        </p:blipFill>
        <p:spPr bwMode="auto">
          <a:xfrm>
            <a:off x="0" y="6500813"/>
            <a:ext cx="12192000" cy="357187"/>
          </a:xfrm>
          <a:prstGeom prst="rect">
            <a:avLst/>
          </a:prstGeom>
          <a:noFill/>
          <a:ln w="9525">
            <a:noFill/>
            <a:miter lim="800000"/>
            <a:headEnd/>
            <a:tailEnd/>
          </a:ln>
        </p:spPr>
      </p:pic>
      <p:sp>
        <p:nvSpPr>
          <p:cNvPr id="3076" name="TextBox 12"/>
          <p:cNvSpPr txBox="1">
            <a:spLocks noChangeArrowheads="1"/>
          </p:cNvSpPr>
          <p:nvPr/>
        </p:nvSpPr>
        <p:spPr bwMode="auto">
          <a:xfrm>
            <a:off x="1589741" y="177615"/>
            <a:ext cx="8331200" cy="848585"/>
          </a:xfrm>
          <a:prstGeom prst="rect">
            <a:avLst/>
          </a:prstGeom>
          <a:noFill/>
          <a:ln w="9525">
            <a:noFill/>
            <a:miter lim="800000"/>
            <a:headEnd/>
            <a:tailEnd/>
          </a:ln>
        </p:spPr>
        <p:txBody>
          <a:bodyPr wrap="square" lIns="108857" tIns="54429" rIns="108857" bIns="54429">
            <a:spAutoFit/>
          </a:bodyPr>
          <a:lstStyle/>
          <a:p>
            <a:pPr algn="ctr"/>
            <a:r>
              <a:rPr lang="en-IN" sz="4800" b="1" dirty="0" err="1" smtClean="0">
                <a:solidFill>
                  <a:srgbClr val="FF0000"/>
                </a:solidFill>
              </a:rPr>
              <a:t>Backpropagation</a:t>
            </a:r>
            <a:endParaRPr lang="en-US" sz="4800" b="1" dirty="0">
              <a:solidFill>
                <a:srgbClr val="FF0000"/>
              </a:solidFill>
            </a:endParaRPr>
          </a:p>
        </p:txBody>
      </p:sp>
      <p:sp>
        <p:nvSpPr>
          <p:cNvPr id="3077" name="TextBox 14"/>
          <p:cNvSpPr txBox="1">
            <a:spLocks noChangeArrowheads="1"/>
          </p:cNvSpPr>
          <p:nvPr/>
        </p:nvSpPr>
        <p:spPr bwMode="auto">
          <a:xfrm>
            <a:off x="295836" y="1321886"/>
            <a:ext cx="11633744" cy="540808"/>
          </a:xfrm>
          <a:prstGeom prst="rect">
            <a:avLst/>
          </a:prstGeom>
          <a:noFill/>
          <a:ln w="9525">
            <a:noFill/>
            <a:miter lim="800000"/>
            <a:headEnd/>
            <a:tailEnd/>
          </a:ln>
        </p:spPr>
        <p:txBody>
          <a:bodyPr wrap="square" lIns="108857" tIns="54429" rIns="108857" bIns="54429">
            <a:spAutoFit/>
          </a:bodyPr>
          <a:lstStyle/>
          <a:p>
            <a:r>
              <a:rPr lang="en-US" sz="2800" dirty="0" smtClean="0"/>
              <a:t>	</a:t>
            </a:r>
          </a:p>
        </p:txBody>
      </p:sp>
      <p:pic>
        <p:nvPicPr>
          <p:cNvPr id="8" name="Picture 1">
            <a:extLst>
              <a:ext uri="{FF2B5EF4-FFF2-40B4-BE49-F238E27FC236}">
                <a16:creationId xmlns:a16="http://schemas.microsoft.com/office/drawing/2014/main" xmlns="" id="{96AF38C7-31A7-44A9-BFCD-A22D0B001A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25159" y="116633"/>
            <a:ext cx="2016224" cy="1255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107577" y="1174376"/>
            <a:ext cx="11707906" cy="1938992"/>
          </a:xfrm>
          <a:prstGeom prst="rect">
            <a:avLst/>
          </a:prstGeom>
        </p:spPr>
        <p:txBody>
          <a:bodyPr wrap="square">
            <a:spAutoFit/>
          </a:bodyPr>
          <a:lstStyle/>
          <a:p>
            <a:r>
              <a:rPr lang="en-US" sz="4000" dirty="0" smtClean="0"/>
              <a:t>Let us now read the data</a:t>
            </a:r>
          </a:p>
          <a:p>
            <a:r>
              <a:rPr lang="en-US" sz="4000" dirty="0" smtClean="0">
                <a:solidFill>
                  <a:srgbClr val="FF0000"/>
                </a:solidFill>
              </a:rPr>
              <a:t>iris = </a:t>
            </a:r>
            <a:r>
              <a:rPr lang="en-US" sz="4000" dirty="0" err="1" smtClean="0">
                <a:solidFill>
                  <a:srgbClr val="FF0000"/>
                </a:solidFill>
              </a:rPr>
              <a:t>pd.read_csv</a:t>
            </a:r>
            <a:r>
              <a:rPr lang="en-US" sz="4000" dirty="0" smtClean="0">
                <a:solidFill>
                  <a:srgbClr val="FF0000"/>
                </a:solidFill>
              </a:rPr>
              <a:t>("iris.csv")</a:t>
            </a:r>
          </a:p>
          <a:p>
            <a:r>
              <a:rPr lang="en-US" sz="4000" dirty="0" err="1" smtClean="0">
                <a:solidFill>
                  <a:srgbClr val="FF0000"/>
                </a:solidFill>
              </a:rPr>
              <a:t>iris.head</a:t>
            </a:r>
            <a:r>
              <a:rPr lang="en-US" sz="4000" dirty="0" smtClean="0">
                <a:solidFill>
                  <a:srgbClr val="FF0000"/>
                </a:solidFill>
              </a:rPr>
              <a:t>()</a:t>
            </a:r>
            <a:endParaRPr lang="en-US" sz="4000" dirty="0">
              <a:solidFill>
                <a:srgbClr val="FF0000"/>
              </a:solidFill>
            </a:endParaRPr>
          </a:p>
        </p:txBody>
      </p:sp>
      <p:pic>
        <p:nvPicPr>
          <p:cNvPr id="7" name="Picture 6" descr="https://d1m75rqqgidzqn.cloudfront.net/wp-data/2020/03/06111630/backpropagation1.jpg"/>
          <p:cNvPicPr/>
          <p:nvPr/>
        </p:nvPicPr>
        <p:blipFill>
          <a:blip r:embed="rId5"/>
          <a:srcRect/>
          <a:stretch>
            <a:fillRect/>
          </a:stretch>
        </p:blipFill>
        <p:spPr bwMode="auto">
          <a:xfrm>
            <a:off x="4213412" y="2535892"/>
            <a:ext cx="6161217" cy="3434602"/>
          </a:xfrm>
          <a:prstGeom prst="rect">
            <a:avLst/>
          </a:prstGeom>
          <a:noFill/>
          <a:ln w="9525">
            <a:noFill/>
            <a:miter lim="800000"/>
            <a:headEnd/>
            <a:tailEnd/>
          </a:ln>
        </p:spPr>
      </p:pic>
    </p:spTree>
    <p:extLst>
      <p:ext uri="{BB962C8B-B14F-4D97-AF65-F5344CB8AC3E}">
        <p14:creationId xmlns:p14="http://schemas.microsoft.com/office/powerpoint/2010/main" val="339255561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4"/>
          <p:cNvPicPr>
            <a:picLocks noChangeAspect="1" noChangeArrowheads="1"/>
          </p:cNvPicPr>
          <p:nvPr/>
        </p:nvPicPr>
        <p:blipFill>
          <a:blip r:embed="rId3" cstate="print"/>
          <a:srcRect/>
          <a:stretch>
            <a:fillRect/>
          </a:stretch>
        </p:blipFill>
        <p:spPr bwMode="auto">
          <a:xfrm>
            <a:off x="0" y="6500813"/>
            <a:ext cx="12192000" cy="357187"/>
          </a:xfrm>
          <a:prstGeom prst="rect">
            <a:avLst/>
          </a:prstGeom>
          <a:noFill/>
          <a:ln w="9525">
            <a:noFill/>
            <a:miter lim="800000"/>
            <a:headEnd/>
            <a:tailEnd/>
          </a:ln>
        </p:spPr>
      </p:pic>
      <p:sp>
        <p:nvSpPr>
          <p:cNvPr id="3076" name="TextBox 12"/>
          <p:cNvSpPr txBox="1">
            <a:spLocks noChangeArrowheads="1"/>
          </p:cNvSpPr>
          <p:nvPr/>
        </p:nvSpPr>
        <p:spPr bwMode="auto">
          <a:xfrm>
            <a:off x="1589741" y="177615"/>
            <a:ext cx="8331200" cy="848585"/>
          </a:xfrm>
          <a:prstGeom prst="rect">
            <a:avLst/>
          </a:prstGeom>
          <a:noFill/>
          <a:ln w="9525">
            <a:noFill/>
            <a:miter lim="800000"/>
            <a:headEnd/>
            <a:tailEnd/>
          </a:ln>
        </p:spPr>
        <p:txBody>
          <a:bodyPr wrap="square" lIns="108857" tIns="54429" rIns="108857" bIns="54429">
            <a:spAutoFit/>
          </a:bodyPr>
          <a:lstStyle/>
          <a:p>
            <a:pPr algn="ctr"/>
            <a:r>
              <a:rPr lang="en-IN" sz="4800" b="1" dirty="0" err="1" smtClean="0">
                <a:solidFill>
                  <a:srgbClr val="FF0000"/>
                </a:solidFill>
              </a:rPr>
              <a:t>Backpropagation</a:t>
            </a:r>
            <a:endParaRPr lang="en-US" sz="4800" b="1" dirty="0">
              <a:solidFill>
                <a:srgbClr val="FF0000"/>
              </a:solidFill>
            </a:endParaRPr>
          </a:p>
        </p:txBody>
      </p:sp>
      <p:sp>
        <p:nvSpPr>
          <p:cNvPr id="3077" name="TextBox 14"/>
          <p:cNvSpPr txBox="1">
            <a:spLocks noChangeArrowheads="1"/>
          </p:cNvSpPr>
          <p:nvPr/>
        </p:nvSpPr>
        <p:spPr bwMode="auto">
          <a:xfrm>
            <a:off x="295836" y="1321886"/>
            <a:ext cx="11633744" cy="540808"/>
          </a:xfrm>
          <a:prstGeom prst="rect">
            <a:avLst/>
          </a:prstGeom>
          <a:noFill/>
          <a:ln w="9525">
            <a:noFill/>
            <a:miter lim="800000"/>
            <a:headEnd/>
            <a:tailEnd/>
          </a:ln>
        </p:spPr>
        <p:txBody>
          <a:bodyPr wrap="square" lIns="108857" tIns="54429" rIns="108857" bIns="54429">
            <a:spAutoFit/>
          </a:bodyPr>
          <a:lstStyle/>
          <a:p>
            <a:r>
              <a:rPr lang="en-US" sz="2800" dirty="0" smtClean="0"/>
              <a:t>	</a:t>
            </a:r>
          </a:p>
        </p:txBody>
      </p:sp>
      <p:pic>
        <p:nvPicPr>
          <p:cNvPr id="8" name="Picture 1">
            <a:extLst>
              <a:ext uri="{FF2B5EF4-FFF2-40B4-BE49-F238E27FC236}">
                <a16:creationId xmlns:a16="http://schemas.microsoft.com/office/drawing/2014/main" xmlns="" id="{96AF38C7-31A7-44A9-BFCD-A22D0B001A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25159" y="116633"/>
            <a:ext cx="2016224" cy="1255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107577" y="1174376"/>
            <a:ext cx="11707906" cy="5016758"/>
          </a:xfrm>
          <a:prstGeom prst="rect">
            <a:avLst/>
          </a:prstGeom>
        </p:spPr>
        <p:txBody>
          <a:bodyPr wrap="square">
            <a:spAutoFit/>
          </a:bodyPr>
          <a:lstStyle/>
          <a:p>
            <a:r>
              <a:rPr lang="en-US" sz="4000" dirty="0" smtClean="0"/>
              <a:t>Now we will put labels to the class as 0,1 and 2.</a:t>
            </a:r>
          </a:p>
          <a:p>
            <a:r>
              <a:rPr lang="en-US" sz="4000" dirty="0" smtClean="0">
                <a:solidFill>
                  <a:srgbClr val="FF0000"/>
                </a:solidFill>
              </a:rPr>
              <a:t>iris['Species']. replace (['</a:t>
            </a:r>
            <a:r>
              <a:rPr lang="en-US" sz="4000" dirty="0" err="1" smtClean="0">
                <a:solidFill>
                  <a:srgbClr val="FF0000"/>
                </a:solidFill>
              </a:rPr>
              <a:t>setosa</a:t>
            </a:r>
            <a:r>
              <a:rPr lang="en-US" sz="4000" dirty="0" smtClean="0">
                <a:solidFill>
                  <a:srgbClr val="FF0000"/>
                </a:solidFill>
              </a:rPr>
              <a:t>', '</a:t>
            </a:r>
            <a:r>
              <a:rPr lang="en-US" sz="4000" dirty="0" err="1" smtClean="0">
                <a:solidFill>
                  <a:srgbClr val="FF0000"/>
                </a:solidFill>
              </a:rPr>
              <a:t>virginica</a:t>
            </a:r>
            <a:r>
              <a:rPr lang="en-US" sz="4000" dirty="0" smtClean="0">
                <a:solidFill>
                  <a:srgbClr val="FF0000"/>
                </a:solidFill>
              </a:rPr>
              <a:t>', '</a:t>
            </a:r>
            <a:r>
              <a:rPr lang="en-US" sz="4000" dirty="0" err="1" smtClean="0">
                <a:solidFill>
                  <a:srgbClr val="FF0000"/>
                </a:solidFill>
              </a:rPr>
              <a:t>versicolor</a:t>
            </a:r>
            <a:r>
              <a:rPr lang="en-US" sz="4000" dirty="0" smtClean="0">
                <a:solidFill>
                  <a:srgbClr val="FF0000"/>
                </a:solidFill>
              </a:rPr>
              <a:t>'], [0, 1, 2], </a:t>
            </a:r>
            <a:r>
              <a:rPr lang="en-US" sz="4000" dirty="0" err="1" smtClean="0">
                <a:solidFill>
                  <a:srgbClr val="FF0000"/>
                </a:solidFill>
              </a:rPr>
              <a:t>inplace</a:t>
            </a:r>
            <a:r>
              <a:rPr lang="en-US" sz="4000" dirty="0" smtClean="0">
                <a:solidFill>
                  <a:srgbClr val="FF0000"/>
                </a:solidFill>
              </a:rPr>
              <a:t>=True)</a:t>
            </a:r>
          </a:p>
          <a:p>
            <a:r>
              <a:rPr lang="en-US" sz="4000" dirty="0" smtClean="0"/>
              <a:t>	We will now define functions which will do the following.</a:t>
            </a:r>
          </a:p>
          <a:p>
            <a:pPr lvl="0"/>
            <a:r>
              <a:rPr lang="en-US" sz="4000" dirty="0" smtClean="0">
                <a:solidFill>
                  <a:srgbClr val="FF0000"/>
                </a:solidFill>
              </a:rPr>
              <a:t>Perform one hot encoding to the output.</a:t>
            </a:r>
          </a:p>
          <a:p>
            <a:pPr lvl="0"/>
            <a:r>
              <a:rPr lang="en-US" sz="4000" dirty="0" smtClean="0">
                <a:solidFill>
                  <a:srgbClr val="FF0000"/>
                </a:solidFill>
              </a:rPr>
              <a:t>Perform sigmoid function</a:t>
            </a:r>
          </a:p>
          <a:p>
            <a:pPr lvl="0"/>
            <a:r>
              <a:rPr lang="en-US" sz="4000" dirty="0" smtClean="0">
                <a:solidFill>
                  <a:srgbClr val="FF0000"/>
                </a:solidFill>
              </a:rPr>
              <a:t>Normalize the features</a:t>
            </a:r>
            <a:r>
              <a:rPr lang="en-US" sz="4000" dirty="0" smtClean="0"/>
              <a:t>.</a:t>
            </a:r>
            <a:endParaRPr lang="en-US" sz="4000" dirty="0"/>
          </a:p>
        </p:txBody>
      </p:sp>
    </p:spTree>
    <p:extLst>
      <p:ext uri="{BB962C8B-B14F-4D97-AF65-F5344CB8AC3E}">
        <p14:creationId xmlns:p14="http://schemas.microsoft.com/office/powerpoint/2010/main" val="339255561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4"/>
          <p:cNvPicPr>
            <a:picLocks noChangeAspect="1" noChangeArrowheads="1"/>
          </p:cNvPicPr>
          <p:nvPr/>
        </p:nvPicPr>
        <p:blipFill>
          <a:blip r:embed="rId3" cstate="print"/>
          <a:srcRect/>
          <a:stretch>
            <a:fillRect/>
          </a:stretch>
        </p:blipFill>
        <p:spPr bwMode="auto">
          <a:xfrm>
            <a:off x="0" y="6500813"/>
            <a:ext cx="12192000" cy="357187"/>
          </a:xfrm>
          <a:prstGeom prst="rect">
            <a:avLst/>
          </a:prstGeom>
          <a:noFill/>
          <a:ln w="9525">
            <a:noFill/>
            <a:miter lim="800000"/>
            <a:headEnd/>
            <a:tailEnd/>
          </a:ln>
        </p:spPr>
      </p:pic>
      <p:sp>
        <p:nvSpPr>
          <p:cNvPr id="3076" name="TextBox 12"/>
          <p:cNvSpPr txBox="1">
            <a:spLocks noChangeArrowheads="1"/>
          </p:cNvSpPr>
          <p:nvPr/>
        </p:nvSpPr>
        <p:spPr bwMode="auto">
          <a:xfrm>
            <a:off x="1589741" y="177615"/>
            <a:ext cx="8331200" cy="848585"/>
          </a:xfrm>
          <a:prstGeom prst="rect">
            <a:avLst/>
          </a:prstGeom>
          <a:noFill/>
          <a:ln w="9525">
            <a:noFill/>
            <a:miter lim="800000"/>
            <a:headEnd/>
            <a:tailEnd/>
          </a:ln>
        </p:spPr>
        <p:txBody>
          <a:bodyPr wrap="square" lIns="108857" tIns="54429" rIns="108857" bIns="54429">
            <a:spAutoFit/>
          </a:bodyPr>
          <a:lstStyle/>
          <a:p>
            <a:pPr algn="ctr"/>
            <a:r>
              <a:rPr lang="en-IN" sz="4800" b="1" dirty="0" err="1" smtClean="0">
                <a:solidFill>
                  <a:srgbClr val="FF0000"/>
                </a:solidFill>
              </a:rPr>
              <a:t>Backpropagation</a:t>
            </a:r>
            <a:endParaRPr lang="en-US" sz="4800" b="1" dirty="0">
              <a:solidFill>
                <a:srgbClr val="FF0000"/>
              </a:solidFill>
            </a:endParaRPr>
          </a:p>
        </p:txBody>
      </p:sp>
      <p:sp>
        <p:nvSpPr>
          <p:cNvPr id="3077" name="TextBox 14"/>
          <p:cNvSpPr txBox="1">
            <a:spLocks noChangeArrowheads="1"/>
          </p:cNvSpPr>
          <p:nvPr/>
        </p:nvSpPr>
        <p:spPr bwMode="auto">
          <a:xfrm>
            <a:off x="295836" y="1321886"/>
            <a:ext cx="11633744" cy="540808"/>
          </a:xfrm>
          <a:prstGeom prst="rect">
            <a:avLst/>
          </a:prstGeom>
          <a:noFill/>
          <a:ln w="9525">
            <a:noFill/>
            <a:miter lim="800000"/>
            <a:headEnd/>
            <a:tailEnd/>
          </a:ln>
        </p:spPr>
        <p:txBody>
          <a:bodyPr wrap="square" lIns="108857" tIns="54429" rIns="108857" bIns="54429">
            <a:spAutoFit/>
          </a:bodyPr>
          <a:lstStyle/>
          <a:p>
            <a:r>
              <a:rPr lang="en-US" sz="2800" dirty="0" smtClean="0"/>
              <a:t>	</a:t>
            </a:r>
          </a:p>
        </p:txBody>
      </p:sp>
      <p:pic>
        <p:nvPicPr>
          <p:cNvPr id="8" name="Picture 1">
            <a:extLst>
              <a:ext uri="{FF2B5EF4-FFF2-40B4-BE49-F238E27FC236}">
                <a16:creationId xmlns:a16="http://schemas.microsoft.com/office/drawing/2014/main" xmlns="" id="{96AF38C7-31A7-44A9-BFCD-A22D0B001A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25159" y="116633"/>
            <a:ext cx="2016224" cy="1255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313775" y="1039905"/>
            <a:ext cx="11707906" cy="5262979"/>
          </a:xfrm>
          <a:prstGeom prst="rect">
            <a:avLst/>
          </a:prstGeom>
        </p:spPr>
        <p:txBody>
          <a:bodyPr wrap="square">
            <a:spAutoFit/>
          </a:bodyPr>
          <a:lstStyle/>
          <a:p>
            <a:r>
              <a:rPr lang="en-US" sz="2800" dirty="0" smtClean="0"/>
              <a:t>For one hot encoding, we define the following function.</a:t>
            </a:r>
          </a:p>
          <a:p>
            <a:r>
              <a:rPr lang="en-US" sz="2800" dirty="0" smtClean="0">
                <a:solidFill>
                  <a:srgbClr val="FF0000"/>
                </a:solidFill>
              </a:rPr>
              <a:t>def </a:t>
            </a:r>
            <a:r>
              <a:rPr lang="en-US" sz="2800" dirty="0" err="1" smtClean="0">
                <a:solidFill>
                  <a:srgbClr val="FF0000"/>
                </a:solidFill>
              </a:rPr>
              <a:t>to_one_hot</a:t>
            </a:r>
            <a:r>
              <a:rPr lang="en-US" sz="2800" dirty="0" smtClean="0">
                <a:solidFill>
                  <a:srgbClr val="FF0000"/>
                </a:solidFill>
              </a:rPr>
              <a:t>(Y):</a:t>
            </a:r>
          </a:p>
          <a:p>
            <a:r>
              <a:rPr lang="en-US" sz="2800" dirty="0" smtClean="0">
                <a:solidFill>
                  <a:srgbClr val="FF0000"/>
                </a:solidFill>
              </a:rPr>
              <a:t>    </a:t>
            </a:r>
            <a:r>
              <a:rPr lang="en-US" sz="2800" dirty="0" err="1" smtClean="0">
                <a:solidFill>
                  <a:srgbClr val="FF0000"/>
                </a:solidFill>
              </a:rPr>
              <a:t>n_col</a:t>
            </a:r>
            <a:r>
              <a:rPr lang="en-US" sz="2800" dirty="0" smtClean="0">
                <a:solidFill>
                  <a:srgbClr val="FF0000"/>
                </a:solidFill>
              </a:rPr>
              <a:t> = </a:t>
            </a:r>
            <a:r>
              <a:rPr lang="en-US" sz="2800" dirty="0" err="1" smtClean="0">
                <a:solidFill>
                  <a:srgbClr val="FF0000"/>
                </a:solidFill>
              </a:rPr>
              <a:t>np.amax</a:t>
            </a:r>
            <a:r>
              <a:rPr lang="en-US" sz="2800" dirty="0" smtClean="0">
                <a:solidFill>
                  <a:srgbClr val="FF0000"/>
                </a:solidFill>
              </a:rPr>
              <a:t>(Y) + 1</a:t>
            </a:r>
          </a:p>
          <a:p>
            <a:r>
              <a:rPr lang="en-US" sz="2800" dirty="0" smtClean="0">
                <a:solidFill>
                  <a:srgbClr val="FF0000"/>
                </a:solidFill>
              </a:rPr>
              <a:t>    </a:t>
            </a:r>
            <a:r>
              <a:rPr lang="en-US" sz="2800" dirty="0" err="1" smtClean="0">
                <a:solidFill>
                  <a:srgbClr val="FF0000"/>
                </a:solidFill>
              </a:rPr>
              <a:t>binarized</a:t>
            </a:r>
            <a:r>
              <a:rPr lang="en-US" sz="2800" dirty="0" smtClean="0">
                <a:solidFill>
                  <a:srgbClr val="FF0000"/>
                </a:solidFill>
              </a:rPr>
              <a:t> = </a:t>
            </a:r>
            <a:r>
              <a:rPr lang="en-US" sz="2800" dirty="0" err="1" smtClean="0">
                <a:solidFill>
                  <a:srgbClr val="FF0000"/>
                </a:solidFill>
              </a:rPr>
              <a:t>np.zeros</a:t>
            </a:r>
            <a:r>
              <a:rPr lang="en-US" sz="2800" dirty="0" smtClean="0">
                <a:solidFill>
                  <a:srgbClr val="FF0000"/>
                </a:solidFill>
              </a:rPr>
              <a:t>((</a:t>
            </a:r>
            <a:r>
              <a:rPr lang="en-US" sz="2800" dirty="0" err="1" smtClean="0">
                <a:solidFill>
                  <a:srgbClr val="FF0000"/>
                </a:solidFill>
              </a:rPr>
              <a:t>len</a:t>
            </a:r>
            <a:r>
              <a:rPr lang="en-US" sz="2800" dirty="0" smtClean="0">
                <a:solidFill>
                  <a:srgbClr val="FF0000"/>
                </a:solidFill>
              </a:rPr>
              <a:t>(Y), </a:t>
            </a:r>
            <a:r>
              <a:rPr lang="en-US" sz="2800" dirty="0" err="1" smtClean="0">
                <a:solidFill>
                  <a:srgbClr val="FF0000"/>
                </a:solidFill>
              </a:rPr>
              <a:t>n_col</a:t>
            </a:r>
            <a:r>
              <a:rPr lang="en-US" sz="2800" dirty="0" smtClean="0">
                <a:solidFill>
                  <a:srgbClr val="FF0000"/>
                </a:solidFill>
              </a:rPr>
              <a:t>))</a:t>
            </a:r>
          </a:p>
          <a:p>
            <a:r>
              <a:rPr lang="en-US" sz="2800" dirty="0" smtClean="0">
                <a:solidFill>
                  <a:srgbClr val="FF0000"/>
                </a:solidFill>
              </a:rPr>
              <a:t>    for </a:t>
            </a:r>
            <a:r>
              <a:rPr lang="en-US" sz="2800" dirty="0" err="1" smtClean="0">
                <a:solidFill>
                  <a:srgbClr val="FF0000"/>
                </a:solidFill>
              </a:rPr>
              <a:t>i</a:t>
            </a:r>
            <a:r>
              <a:rPr lang="en-US" sz="2800" dirty="0" smtClean="0">
                <a:solidFill>
                  <a:srgbClr val="FF0000"/>
                </a:solidFill>
              </a:rPr>
              <a:t> in range(</a:t>
            </a:r>
            <a:r>
              <a:rPr lang="en-US" sz="2800" dirty="0" err="1" smtClean="0">
                <a:solidFill>
                  <a:srgbClr val="FF0000"/>
                </a:solidFill>
              </a:rPr>
              <a:t>len</a:t>
            </a:r>
            <a:r>
              <a:rPr lang="en-US" sz="2800" dirty="0" smtClean="0">
                <a:solidFill>
                  <a:srgbClr val="FF0000"/>
                </a:solidFill>
              </a:rPr>
              <a:t>(Y)):</a:t>
            </a:r>
          </a:p>
          <a:p>
            <a:r>
              <a:rPr lang="en-US" sz="2800" dirty="0" smtClean="0">
                <a:solidFill>
                  <a:srgbClr val="FF0000"/>
                </a:solidFill>
              </a:rPr>
              <a:t>        </a:t>
            </a:r>
            <a:r>
              <a:rPr lang="en-US" sz="2800" dirty="0" err="1" smtClean="0">
                <a:solidFill>
                  <a:srgbClr val="FF0000"/>
                </a:solidFill>
              </a:rPr>
              <a:t>binarized</a:t>
            </a:r>
            <a:r>
              <a:rPr lang="en-US" sz="2800" dirty="0" smtClean="0">
                <a:solidFill>
                  <a:srgbClr val="FF0000"/>
                </a:solidFill>
              </a:rPr>
              <a:t> [</a:t>
            </a:r>
            <a:r>
              <a:rPr lang="en-US" sz="2800" dirty="0" err="1" smtClean="0">
                <a:solidFill>
                  <a:srgbClr val="FF0000"/>
                </a:solidFill>
              </a:rPr>
              <a:t>i</a:t>
            </a:r>
            <a:r>
              <a:rPr lang="en-US" sz="2800" dirty="0" smtClean="0">
                <a:solidFill>
                  <a:srgbClr val="FF0000"/>
                </a:solidFill>
              </a:rPr>
              <a:t>, Y[</a:t>
            </a:r>
            <a:r>
              <a:rPr lang="en-US" sz="2800" dirty="0" err="1" smtClean="0">
                <a:solidFill>
                  <a:srgbClr val="FF0000"/>
                </a:solidFill>
              </a:rPr>
              <a:t>i</a:t>
            </a:r>
            <a:r>
              <a:rPr lang="en-US" sz="2800" dirty="0" smtClean="0">
                <a:solidFill>
                  <a:srgbClr val="FF0000"/>
                </a:solidFill>
              </a:rPr>
              <a:t>]] = 1.</a:t>
            </a:r>
          </a:p>
          <a:p>
            <a:r>
              <a:rPr lang="en-US" sz="2800" dirty="0" smtClean="0">
                <a:solidFill>
                  <a:srgbClr val="FF0000"/>
                </a:solidFill>
              </a:rPr>
              <a:t>    return </a:t>
            </a:r>
            <a:r>
              <a:rPr lang="en-US" sz="2800" dirty="0" err="1" smtClean="0">
                <a:solidFill>
                  <a:srgbClr val="FF0000"/>
                </a:solidFill>
              </a:rPr>
              <a:t>binarized</a:t>
            </a:r>
            <a:endParaRPr lang="en-US" sz="2800" dirty="0" smtClean="0">
              <a:solidFill>
                <a:srgbClr val="FF0000"/>
              </a:solidFill>
            </a:endParaRPr>
          </a:p>
          <a:p>
            <a:r>
              <a:rPr lang="en-US" sz="2800" dirty="0" smtClean="0">
                <a:solidFill>
                  <a:srgbClr val="FF0000"/>
                </a:solidFill>
              </a:rPr>
              <a:t>Let us now define a sigmoid function</a:t>
            </a:r>
          </a:p>
          <a:p>
            <a:r>
              <a:rPr lang="en-US" sz="2800" dirty="0" smtClean="0">
                <a:solidFill>
                  <a:srgbClr val="FF0000"/>
                </a:solidFill>
              </a:rPr>
              <a:t>def </a:t>
            </a:r>
            <a:r>
              <a:rPr lang="en-US" sz="2800" dirty="0" err="1" smtClean="0">
                <a:solidFill>
                  <a:srgbClr val="FF0000"/>
                </a:solidFill>
              </a:rPr>
              <a:t>sigmoid_func</a:t>
            </a:r>
            <a:r>
              <a:rPr lang="en-US" sz="2800" dirty="0" smtClean="0">
                <a:solidFill>
                  <a:srgbClr val="FF0000"/>
                </a:solidFill>
              </a:rPr>
              <a:t>(x):</a:t>
            </a:r>
          </a:p>
          <a:p>
            <a:r>
              <a:rPr lang="en-US" sz="2800" dirty="0" smtClean="0">
                <a:solidFill>
                  <a:srgbClr val="FF0000"/>
                </a:solidFill>
              </a:rPr>
              <a:t>    return 1/(1+np.exp(-x))</a:t>
            </a:r>
          </a:p>
          <a:p>
            <a:r>
              <a:rPr lang="en-US" sz="2800" dirty="0" smtClean="0">
                <a:solidFill>
                  <a:srgbClr val="FF0000"/>
                </a:solidFill>
              </a:rPr>
              <a:t>def </a:t>
            </a:r>
            <a:r>
              <a:rPr lang="en-US" sz="2800" dirty="0" err="1" smtClean="0">
                <a:solidFill>
                  <a:srgbClr val="FF0000"/>
                </a:solidFill>
              </a:rPr>
              <a:t>sigmoid_derivative</a:t>
            </a:r>
            <a:r>
              <a:rPr lang="en-US" sz="2800" dirty="0" smtClean="0">
                <a:solidFill>
                  <a:srgbClr val="FF0000"/>
                </a:solidFill>
              </a:rPr>
              <a:t>(x):</a:t>
            </a:r>
          </a:p>
          <a:p>
            <a:r>
              <a:rPr lang="en-US" sz="2800" dirty="0" smtClean="0">
                <a:solidFill>
                  <a:srgbClr val="FF0000"/>
                </a:solidFill>
              </a:rPr>
              <a:t>    return </a:t>
            </a:r>
            <a:r>
              <a:rPr lang="en-US" sz="2800" dirty="0" err="1" smtClean="0">
                <a:solidFill>
                  <a:srgbClr val="FF0000"/>
                </a:solidFill>
              </a:rPr>
              <a:t>sigmoid_func</a:t>
            </a:r>
            <a:r>
              <a:rPr lang="en-US" sz="2800" dirty="0" smtClean="0">
                <a:solidFill>
                  <a:srgbClr val="FF0000"/>
                </a:solidFill>
              </a:rPr>
              <a:t>(x)*(1 – </a:t>
            </a:r>
            <a:r>
              <a:rPr lang="en-US" sz="2800" dirty="0" err="1" smtClean="0">
                <a:solidFill>
                  <a:srgbClr val="FF0000"/>
                </a:solidFill>
              </a:rPr>
              <a:t>sigmoid_func</a:t>
            </a:r>
            <a:r>
              <a:rPr lang="en-US" sz="2800" dirty="0" smtClean="0">
                <a:solidFill>
                  <a:srgbClr val="FF0000"/>
                </a:solidFill>
              </a:rPr>
              <a:t>(x))</a:t>
            </a:r>
            <a:endParaRPr lang="en-US" sz="2800" dirty="0">
              <a:solidFill>
                <a:srgbClr val="FF0000"/>
              </a:solidFill>
            </a:endParaRPr>
          </a:p>
        </p:txBody>
      </p:sp>
    </p:spTree>
    <p:extLst>
      <p:ext uri="{BB962C8B-B14F-4D97-AF65-F5344CB8AC3E}">
        <p14:creationId xmlns:p14="http://schemas.microsoft.com/office/powerpoint/2010/main" val="339255561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4"/>
          <p:cNvPicPr>
            <a:picLocks noChangeAspect="1" noChangeArrowheads="1"/>
          </p:cNvPicPr>
          <p:nvPr/>
        </p:nvPicPr>
        <p:blipFill>
          <a:blip r:embed="rId3" cstate="print"/>
          <a:srcRect/>
          <a:stretch>
            <a:fillRect/>
          </a:stretch>
        </p:blipFill>
        <p:spPr bwMode="auto">
          <a:xfrm>
            <a:off x="0" y="6500813"/>
            <a:ext cx="12192000" cy="357187"/>
          </a:xfrm>
          <a:prstGeom prst="rect">
            <a:avLst/>
          </a:prstGeom>
          <a:noFill/>
          <a:ln w="9525">
            <a:noFill/>
            <a:miter lim="800000"/>
            <a:headEnd/>
            <a:tailEnd/>
          </a:ln>
        </p:spPr>
      </p:pic>
      <p:sp>
        <p:nvSpPr>
          <p:cNvPr id="3076" name="TextBox 12"/>
          <p:cNvSpPr txBox="1">
            <a:spLocks noChangeArrowheads="1"/>
          </p:cNvSpPr>
          <p:nvPr/>
        </p:nvSpPr>
        <p:spPr bwMode="auto">
          <a:xfrm>
            <a:off x="1589741" y="177615"/>
            <a:ext cx="8331200" cy="848585"/>
          </a:xfrm>
          <a:prstGeom prst="rect">
            <a:avLst/>
          </a:prstGeom>
          <a:noFill/>
          <a:ln w="9525">
            <a:noFill/>
            <a:miter lim="800000"/>
            <a:headEnd/>
            <a:tailEnd/>
          </a:ln>
        </p:spPr>
        <p:txBody>
          <a:bodyPr wrap="square" lIns="108857" tIns="54429" rIns="108857" bIns="54429">
            <a:spAutoFit/>
          </a:bodyPr>
          <a:lstStyle/>
          <a:p>
            <a:pPr algn="ctr"/>
            <a:r>
              <a:rPr lang="en-IN" sz="4800" b="1" dirty="0" err="1" smtClean="0">
                <a:solidFill>
                  <a:srgbClr val="FF0000"/>
                </a:solidFill>
              </a:rPr>
              <a:t>Backpropagation</a:t>
            </a:r>
            <a:endParaRPr lang="en-US" sz="4800" b="1" dirty="0">
              <a:solidFill>
                <a:srgbClr val="FF0000"/>
              </a:solidFill>
            </a:endParaRPr>
          </a:p>
        </p:txBody>
      </p:sp>
      <p:sp>
        <p:nvSpPr>
          <p:cNvPr id="3077" name="TextBox 14"/>
          <p:cNvSpPr txBox="1">
            <a:spLocks noChangeArrowheads="1"/>
          </p:cNvSpPr>
          <p:nvPr/>
        </p:nvSpPr>
        <p:spPr bwMode="auto">
          <a:xfrm>
            <a:off x="295836" y="1321886"/>
            <a:ext cx="11633744" cy="540808"/>
          </a:xfrm>
          <a:prstGeom prst="rect">
            <a:avLst/>
          </a:prstGeom>
          <a:noFill/>
          <a:ln w="9525">
            <a:noFill/>
            <a:miter lim="800000"/>
            <a:headEnd/>
            <a:tailEnd/>
          </a:ln>
        </p:spPr>
        <p:txBody>
          <a:bodyPr wrap="square" lIns="108857" tIns="54429" rIns="108857" bIns="54429">
            <a:spAutoFit/>
          </a:bodyPr>
          <a:lstStyle/>
          <a:p>
            <a:r>
              <a:rPr lang="en-US" sz="2800" dirty="0" smtClean="0"/>
              <a:t>	</a:t>
            </a:r>
          </a:p>
        </p:txBody>
      </p:sp>
      <p:pic>
        <p:nvPicPr>
          <p:cNvPr id="8" name="Picture 1">
            <a:extLst>
              <a:ext uri="{FF2B5EF4-FFF2-40B4-BE49-F238E27FC236}">
                <a16:creationId xmlns:a16="http://schemas.microsoft.com/office/drawing/2014/main" xmlns="" id="{96AF38C7-31A7-44A9-BFCD-A22D0B001A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25159" y="116633"/>
            <a:ext cx="2016224" cy="1255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107577" y="1174376"/>
            <a:ext cx="11707906" cy="3785652"/>
          </a:xfrm>
          <a:prstGeom prst="rect">
            <a:avLst/>
          </a:prstGeom>
        </p:spPr>
        <p:txBody>
          <a:bodyPr wrap="square">
            <a:spAutoFit/>
          </a:bodyPr>
          <a:lstStyle/>
          <a:p>
            <a:r>
              <a:rPr lang="en-US" sz="4000" dirty="0" smtClean="0"/>
              <a:t>Now we will define a function for normalization</a:t>
            </a:r>
          </a:p>
          <a:p>
            <a:endParaRPr lang="en-US" sz="4000" dirty="0" smtClean="0">
              <a:solidFill>
                <a:srgbClr val="FF0000"/>
              </a:solidFill>
            </a:endParaRPr>
          </a:p>
          <a:p>
            <a:r>
              <a:rPr lang="en-US" sz="4000" dirty="0" smtClean="0">
                <a:solidFill>
                  <a:srgbClr val="FF0000"/>
                </a:solidFill>
              </a:rPr>
              <a:t>def normalize (X, axis=-1, order=2):</a:t>
            </a:r>
          </a:p>
          <a:p>
            <a:r>
              <a:rPr lang="en-US" sz="4000" dirty="0" smtClean="0">
                <a:solidFill>
                  <a:srgbClr val="FF0000"/>
                </a:solidFill>
              </a:rPr>
              <a:t>    l2 = </a:t>
            </a:r>
            <a:r>
              <a:rPr lang="en-US" sz="4000" dirty="0" err="1" smtClean="0">
                <a:solidFill>
                  <a:srgbClr val="FF0000"/>
                </a:solidFill>
              </a:rPr>
              <a:t>np</a:t>
            </a:r>
            <a:r>
              <a:rPr lang="en-US" sz="4000" dirty="0" smtClean="0">
                <a:solidFill>
                  <a:srgbClr val="FF0000"/>
                </a:solidFill>
              </a:rPr>
              <a:t>. atleast_1d (</a:t>
            </a:r>
            <a:r>
              <a:rPr lang="en-US" sz="4000" dirty="0" err="1" smtClean="0">
                <a:solidFill>
                  <a:srgbClr val="FF0000"/>
                </a:solidFill>
              </a:rPr>
              <a:t>np.linalg.norm</a:t>
            </a:r>
            <a:r>
              <a:rPr lang="en-US" sz="4000" dirty="0" smtClean="0">
                <a:solidFill>
                  <a:srgbClr val="FF0000"/>
                </a:solidFill>
              </a:rPr>
              <a:t>(X, order, axis))</a:t>
            </a:r>
          </a:p>
          <a:p>
            <a:r>
              <a:rPr lang="en-US" sz="4000" dirty="0" smtClean="0">
                <a:solidFill>
                  <a:srgbClr val="FF0000"/>
                </a:solidFill>
              </a:rPr>
              <a:t>    l2[l2 == 0] = 1</a:t>
            </a:r>
          </a:p>
          <a:p>
            <a:r>
              <a:rPr lang="en-US" sz="4000" dirty="0" smtClean="0">
                <a:solidFill>
                  <a:srgbClr val="FF0000"/>
                </a:solidFill>
              </a:rPr>
              <a:t>    return X / </a:t>
            </a:r>
            <a:r>
              <a:rPr lang="en-US" sz="4000" dirty="0" err="1" smtClean="0">
                <a:solidFill>
                  <a:srgbClr val="FF0000"/>
                </a:solidFill>
              </a:rPr>
              <a:t>np.expand_dims</a:t>
            </a:r>
            <a:r>
              <a:rPr lang="en-US" sz="4000" dirty="0" smtClean="0">
                <a:solidFill>
                  <a:srgbClr val="FF0000"/>
                </a:solidFill>
              </a:rPr>
              <a:t>(l2, axis)</a:t>
            </a:r>
            <a:endParaRPr lang="en-US" sz="4000" dirty="0">
              <a:solidFill>
                <a:srgbClr val="FF0000"/>
              </a:solidFill>
            </a:endParaRPr>
          </a:p>
        </p:txBody>
      </p:sp>
    </p:spTree>
    <p:extLst>
      <p:ext uri="{BB962C8B-B14F-4D97-AF65-F5344CB8AC3E}">
        <p14:creationId xmlns:p14="http://schemas.microsoft.com/office/powerpoint/2010/main" val="339255561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4"/>
          <p:cNvPicPr>
            <a:picLocks noChangeAspect="1" noChangeArrowheads="1"/>
          </p:cNvPicPr>
          <p:nvPr/>
        </p:nvPicPr>
        <p:blipFill>
          <a:blip r:embed="rId3" cstate="print"/>
          <a:srcRect/>
          <a:stretch>
            <a:fillRect/>
          </a:stretch>
        </p:blipFill>
        <p:spPr bwMode="auto">
          <a:xfrm>
            <a:off x="0" y="6500813"/>
            <a:ext cx="12192000" cy="357187"/>
          </a:xfrm>
          <a:prstGeom prst="rect">
            <a:avLst/>
          </a:prstGeom>
          <a:noFill/>
          <a:ln w="9525">
            <a:noFill/>
            <a:miter lim="800000"/>
            <a:headEnd/>
            <a:tailEnd/>
          </a:ln>
        </p:spPr>
      </p:pic>
      <p:sp>
        <p:nvSpPr>
          <p:cNvPr id="3076" name="TextBox 12"/>
          <p:cNvSpPr txBox="1">
            <a:spLocks noChangeArrowheads="1"/>
          </p:cNvSpPr>
          <p:nvPr/>
        </p:nvSpPr>
        <p:spPr bwMode="auto">
          <a:xfrm>
            <a:off x="1589741" y="177615"/>
            <a:ext cx="8331200" cy="848585"/>
          </a:xfrm>
          <a:prstGeom prst="rect">
            <a:avLst/>
          </a:prstGeom>
          <a:noFill/>
          <a:ln w="9525">
            <a:noFill/>
            <a:miter lim="800000"/>
            <a:headEnd/>
            <a:tailEnd/>
          </a:ln>
        </p:spPr>
        <p:txBody>
          <a:bodyPr wrap="square" lIns="108857" tIns="54429" rIns="108857" bIns="54429">
            <a:spAutoFit/>
          </a:bodyPr>
          <a:lstStyle/>
          <a:p>
            <a:pPr algn="ctr"/>
            <a:r>
              <a:rPr lang="en-IN" sz="4800" b="1" dirty="0" err="1" smtClean="0">
                <a:solidFill>
                  <a:srgbClr val="FF0000"/>
                </a:solidFill>
              </a:rPr>
              <a:t>Backpropagation</a:t>
            </a:r>
            <a:endParaRPr lang="en-US" sz="4800" b="1" dirty="0">
              <a:solidFill>
                <a:srgbClr val="FF0000"/>
              </a:solidFill>
            </a:endParaRPr>
          </a:p>
        </p:txBody>
      </p:sp>
      <p:sp>
        <p:nvSpPr>
          <p:cNvPr id="3077" name="TextBox 14"/>
          <p:cNvSpPr txBox="1">
            <a:spLocks noChangeArrowheads="1"/>
          </p:cNvSpPr>
          <p:nvPr/>
        </p:nvSpPr>
        <p:spPr bwMode="auto">
          <a:xfrm>
            <a:off x="295836" y="1321886"/>
            <a:ext cx="11633744" cy="540808"/>
          </a:xfrm>
          <a:prstGeom prst="rect">
            <a:avLst/>
          </a:prstGeom>
          <a:noFill/>
          <a:ln w="9525">
            <a:noFill/>
            <a:miter lim="800000"/>
            <a:headEnd/>
            <a:tailEnd/>
          </a:ln>
        </p:spPr>
        <p:txBody>
          <a:bodyPr wrap="square" lIns="108857" tIns="54429" rIns="108857" bIns="54429">
            <a:spAutoFit/>
          </a:bodyPr>
          <a:lstStyle/>
          <a:p>
            <a:r>
              <a:rPr lang="en-US" sz="2800" dirty="0" smtClean="0"/>
              <a:t>	</a:t>
            </a:r>
          </a:p>
        </p:txBody>
      </p:sp>
      <p:pic>
        <p:nvPicPr>
          <p:cNvPr id="8" name="Picture 1">
            <a:extLst>
              <a:ext uri="{FF2B5EF4-FFF2-40B4-BE49-F238E27FC236}">
                <a16:creationId xmlns:a16="http://schemas.microsoft.com/office/drawing/2014/main" xmlns="" id="{96AF38C7-31A7-44A9-BFCD-A22D0B001A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25159" y="116633"/>
            <a:ext cx="2016224" cy="1255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107577" y="1174376"/>
            <a:ext cx="11707906" cy="5016758"/>
          </a:xfrm>
          <a:prstGeom prst="rect">
            <a:avLst/>
          </a:prstGeom>
        </p:spPr>
        <p:txBody>
          <a:bodyPr wrap="square">
            <a:spAutoFit/>
          </a:bodyPr>
          <a:lstStyle/>
          <a:p>
            <a:r>
              <a:rPr lang="en-US" sz="3200" dirty="0" smtClean="0"/>
              <a:t>Now we will apply normalization to the features and one hot encoding to the output</a:t>
            </a:r>
          </a:p>
          <a:p>
            <a:r>
              <a:rPr lang="en-US" sz="3200" dirty="0" smtClean="0">
                <a:solidFill>
                  <a:srgbClr val="FF0000"/>
                </a:solidFill>
              </a:rPr>
              <a:t>columns = ['</a:t>
            </a:r>
            <a:r>
              <a:rPr lang="en-US" sz="3200" dirty="0" err="1" smtClean="0">
                <a:solidFill>
                  <a:srgbClr val="FF0000"/>
                </a:solidFill>
              </a:rPr>
              <a:t>Sepal.Length</a:t>
            </a:r>
            <a:r>
              <a:rPr lang="en-US" sz="3200" dirty="0" smtClean="0">
                <a:solidFill>
                  <a:srgbClr val="FF0000"/>
                </a:solidFill>
              </a:rPr>
              <a:t>', '</a:t>
            </a:r>
            <a:r>
              <a:rPr lang="en-US" sz="3200" dirty="0" err="1" smtClean="0">
                <a:solidFill>
                  <a:srgbClr val="FF0000"/>
                </a:solidFill>
              </a:rPr>
              <a:t>Sepal.Width</a:t>
            </a:r>
            <a:r>
              <a:rPr lang="en-US" sz="3200" dirty="0" smtClean="0">
                <a:solidFill>
                  <a:srgbClr val="FF0000"/>
                </a:solidFill>
              </a:rPr>
              <a:t>', '</a:t>
            </a:r>
            <a:r>
              <a:rPr lang="en-US" sz="3200" dirty="0" err="1" smtClean="0">
                <a:solidFill>
                  <a:srgbClr val="FF0000"/>
                </a:solidFill>
              </a:rPr>
              <a:t>Petal.Length</a:t>
            </a:r>
            <a:r>
              <a:rPr lang="en-US" sz="3200" dirty="0" smtClean="0">
                <a:solidFill>
                  <a:srgbClr val="FF0000"/>
                </a:solidFill>
              </a:rPr>
              <a:t>', '</a:t>
            </a:r>
            <a:r>
              <a:rPr lang="en-US" sz="3200" dirty="0" err="1" smtClean="0">
                <a:solidFill>
                  <a:srgbClr val="FF0000"/>
                </a:solidFill>
              </a:rPr>
              <a:t>Petal.Width</a:t>
            </a:r>
            <a:r>
              <a:rPr lang="en-US" sz="3200" dirty="0" smtClean="0">
                <a:solidFill>
                  <a:srgbClr val="FF0000"/>
                </a:solidFill>
              </a:rPr>
              <a:t>']</a:t>
            </a:r>
          </a:p>
          <a:p>
            <a:r>
              <a:rPr lang="en-US" sz="3200" dirty="0" smtClean="0">
                <a:solidFill>
                  <a:srgbClr val="FF0000"/>
                </a:solidFill>
              </a:rPr>
              <a:t>x = </a:t>
            </a:r>
            <a:r>
              <a:rPr lang="en-US" sz="3200" dirty="0" err="1" smtClean="0">
                <a:solidFill>
                  <a:srgbClr val="FF0000"/>
                </a:solidFill>
              </a:rPr>
              <a:t>pd.DataFrame</a:t>
            </a:r>
            <a:r>
              <a:rPr lang="en-US" sz="3200" dirty="0" smtClean="0">
                <a:solidFill>
                  <a:srgbClr val="FF0000"/>
                </a:solidFill>
              </a:rPr>
              <a:t>(iris, columns=columns)</a:t>
            </a:r>
          </a:p>
          <a:p>
            <a:r>
              <a:rPr lang="en-US" sz="3200" dirty="0" smtClean="0">
                <a:solidFill>
                  <a:srgbClr val="FF0000"/>
                </a:solidFill>
              </a:rPr>
              <a:t>x = normalize(</a:t>
            </a:r>
            <a:r>
              <a:rPr lang="en-US" sz="3200" dirty="0" err="1" smtClean="0">
                <a:solidFill>
                  <a:srgbClr val="FF0000"/>
                </a:solidFill>
              </a:rPr>
              <a:t>x.as_matrix</a:t>
            </a:r>
            <a:r>
              <a:rPr lang="en-US" sz="3200" dirty="0" smtClean="0">
                <a:solidFill>
                  <a:srgbClr val="FF0000"/>
                </a:solidFill>
              </a:rPr>
              <a:t>())</a:t>
            </a:r>
          </a:p>
          <a:p>
            <a:r>
              <a:rPr lang="en-US" sz="3200" dirty="0" smtClean="0">
                <a:solidFill>
                  <a:srgbClr val="FF0000"/>
                </a:solidFill>
              </a:rPr>
              <a:t>columns = ['Species']</a:t>
            </a:r>
          </a:p>
          <a:p>
            <a:r>
              <a:rPr lang="en-US" sz="3200" dirty="0" smtClean="0">
                <a:solidFill>
                  <a:srgbClr val="FF0000"/>
                </a:solidFill>
              </a:rPr>
              <a:t>y = </a:t>
            </a:r>
            <a:r>
              <a:rPr lang="en-US" sz="3200" dirty="0" err="1" smtClean="0">
                <a:solidFill>
                  <a:srgbClr val="FF0000"/>
                </a:solidFill>
              </a:rPr>
              <a:t>pd.DataFrame</a:t>
            </a:r>
            <a:r>
              <a:rPr lang="en-US" sz="3200" dirty="0" smtClean="0">
                <a:solidFill>
                  <a:srgbClr val="FF0000"/>
                </a:solidFill>
              </a:rPr>
              <a:t>(iris, columns=columns)</a:t>
            </a:r>
            <a:r>
              <a:rPr lang="en-US" sz="3200" dirty="0" smtClean="0"/>
              <a:t> </a:t>
            </a:r>
          </a:p>
          <a:p>
            <a:r>
              <a:rPr lang="en-US" sz="3200" dirty="0" smtClean="0">
                <a:solidFill>
                  <a:srgbClr val="FF0000"/>
                </a:solidFill>
              </a:rPr>
              <a:t>y = </a:t>
            </a:r>
            <a:r>
              <a:rPr lang="en-US" sz="3200" dirty="0" err="1" smtClean="0">
                <a:solidFill>
                  <a:srgbClr val="FF0000"/>
                </a:solidFill>
              </a:rPr>
              <a:t>y.as_matrix</a:t>
            </a:r>
            <a:r>
              <a:rPr lang="en-US" sz="3200" dirty="0" smtClean="0">
                <a:solidFill>
                  <a:srgbClr val="FF0000"/>
                </a:solidFill>
              </a:rPr>
              <a:t>()</a:t>
            </a:r>
          </a:p>
          <a:p>
            <a:r>
              <a:rPr lang="en-US" sz="3200" dirty="0" smtClean="0">
                <a:solidFill>
                  <a:srgbClr val="FF0000"/>
                </a:solidFill>
              </a:rPr>
              <a:t>y = </a:t>
            </a:r>
            <a:r>
              <a:rPr lang="en-US" sz="3200" dirty="0" err="1" smtClean="0">
                <a:solidFill>
                  <a:srgbClr val="FF0000"/>
                </a:solidFill>
              </a:rPr>
              <a:t>y.flatten</a:t>
            </a:r>
            <a:r>
              <a:rPr lang="en-US" sz="3200" dirty="0" smtClean="0">
                <a:solidFill>
                  <a:srgbClr val="FF0000"/>
                </a:solidFill>
              </a:rPr>
              <a:t>()</a:t>
            </a:r>
          </a:p>
          <a:p>
            <a:r>
              <a:rPr lang="en-US" sz="3200" dirty="0" smtClean="0">
                <a:solidFill>
                  <a:srgbClr val="FF0000"/>
                </a:solidFill>
              </a:rPr>
              <a:t>y = </a:t>
            </a:r>
            <a:r>
              <a:rPr lang="en-US" sz="3200" dirty="0" err="1" smtClean="0">
                <a:solidFill>
                  <a:srgbClr val="FF0000"/>
                </a:solidFill>
              </a:rPr>
              <a:t>to_one_hot</a:t>
            </a:r>
            <a:r>
              <a:rPr lang="en-US" sz="3200" dirty="0" smtClean="0">
                <a:solidFill>
                  <a:srgbClr val="FF0000"/>
                </a:solidFill>
              </a:rPr>
              <a:t>(y)</a:t>
            </a:r>
          </a:p>
        </p:txBody>
      </p:sp>
    </p:spTree>
    <p:extLst>
      <p:ext uri="{BB962C8B-B14F-4D97-AF65-F5344CB8AC3E}">
        <p14:creationId xmlns:p14="http://schemas.microsoft.com/office/powerpoint/2010/main" val="339255561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4"/>
          <p:cNvPicPr>
            <a:picLocks noChangeAspect="1" noChangeArrowheads="1"/>
          </p:cNvPicPr>
          <p:nvPr/>
        </p:nvPicPr>
        <p:blipFill>
          <a:blip r:embed="rId3" cstate="print"/>
          <a:srcRect/>
          <a:stretch>
            <a:fillRect/>
          </a:stretch>
        </p:blipFill>
        <p:spPr bwMode="auto">
          <a:xfrm>
            <a:off x="0" y="6500813"/>
            <a:ext cx="12192000" cy="357187"/>
          </a:xfrm>
          <a:prstGeom prst="rect">
            <a:avLst/>
          </a:prstGeom>
          <a:noFill/>
          <a:ln w="9525">
            <a:noFill/>
            <a:miter lim="800000"/>
            <a:headEnd/>
            <a:tailEnd/>
          </a:ln>
        </p:spPr>
      </p:pic>
      <p:sp>
        <p:nvSpPr>
          <p:cNvPr id="3076" name="TextBox 12"/>
          <p:cNvSpPr txBox="1">
            <a:spLocks noChangeArrowheads="1"/>
          </p:cNvSpPr>
          <p:nvPr/>
        </p:nvSpPr>
        <p:spPr bwMode="auto">
          <a:xfrm>
            <a:off x="1589741" y="177615"/>
            <a:ext cx="8331200" cy="848585"/>
          </a:xfrm>
          <a:prstGeom prst="rect">
            <a:avLst/>
          </a:prstGeom>
          <a:noFill/>
          <a:ln w="9525">
            <a:noFill/>
            <a:miter lim="800000"/>
            <a:headEnd/>
            <a:tailEnd/>
          </a:ln>
        </p:spPr>
        <p:txBody>
          <a:bodyPr wrap="square" lIns="108857" tIns="54429" rIns="108857" bIns="54429">
            <a:spAutoFit/>
          </a:bodyPr>
          <a:lstStyle/>
          <a:p>
            <a:pPr algn="ctr"/>
            <a:r>
              <a:rPr lang="en-IN" sz="4800" b="1" dirty="0" err="1" smtClean="0">
                <a:solidFill>
                  <a:srgbClr val="FF0000"/>
                </a:solidFill>
              </a:rPr>
              <a:t>Backpropagation</a:t>
            </a:r>
            <a:endParaRPr lang="en-US" sz="4800" b="1" dirty="0">
              <a:solidFill>
                <a:srgbClr val="FF0000"/>
              </a:solidFill>
            </a:endParaRPr>
          </a:p>
        </p:txBody>
      </p:sp>
      <p:sp>
        <p:nvSpPr>
          <p:cNvPr id="3077" name="TextBox 14"/>
          <p:cNvSpPr txBox="1">
            <a:spLocks noChangeArrowheads="1"/>
          </p:cNvSpPr>
          <p:nvPr/>
        </p:nvSpPr>
        <p:spPr bwMode="auto">
          <a:xfrm>
            <a:off x="295836" y="1321886"/>
            <a:ext cx="11633744" cy="540808"/>
          </a:xfrm>
          <a:prstGeom prst="rect">
            <a:avLst/>
          </a:prstGeom>
          <a:noFill/>
          <a:ln w="9525">
            <a:noFill/>
            <a:miter lim="800000"/>
            <a:headEnd/>
            <a:tailEnd/>
          </a:ln>
        </p:spPr>
        <p:txBody>
          <a:bodyPr wrap="square" lIns="108857" tIns="54429" rIns="108857" bIns="54429">
            <a:spAutoFit/>
          </a:bodyPr>
          <a:lstStyle/>
          <a:p>
            <a:r>
              <a:rPr lang="en-US" sz="2800" dirty="0" smtClean="0"/>
              <a:t>	</a:t>
            </a:r>
          </a:p>
        </p:txBody>
      </p:sp>
      <p:pic>
        <p:nvPicPr>
          <p:cNvPr id="8" name="Picture 1">
            <a:extLst>
              <a:ext uri="{FF2B5EF4-FFF2-40B4-BE49-F238E27FC236}">
                <a16:creationId xmlns:a16="http://schemas.microsoft.com/office/drawing/2014/main" xmlns="" id="{96AF38C7-31A7-44A9-BFCD-A22D0B001A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25159" y="116633"/>
            <a:ext cx="2016224" cy="1255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107577" y="1174376"/>
            <a:ext cx="11707906" cy="5016758"/>
          </a:xfrm>
          <a:prstGeom prst="rect">
            <a:avLst/>
          </a:prstGeom>
        </p:spPr>
        <p:txBody>
          <a:bodyPr wrap="square">
            <a:spAutoFit/>
          </a:bodyPr>
          <a:lstStyle/>
          <a:p>
            <a:r>
              <a:rPr lang="en-US" sz="3200" dirty="0" smtClean="0"/>
              <a:t>Now it’s time to apply back propagation. To do that, we need to define weights and a learning rate. Let us do that. But before that we need to split the data for training and testing.</a:t>
            </a:r>
          </a:p>
          <a:p>
            <a:r>
              <a:rPr lang="en-US" sz="3200" dirty="0" smtClean="0">
                <a:solidFill>
                  <a:srgbClr val="FF0000"/>
                </a:solidFill>
              </a:rPr>
              <a:t>#Split data to training and validation data</a:t>
            </a:r>
          </a:p>
          <a:p>
            <a:r>
              <a:rPr lang="en-US" sz="3200" dirty="0" err="1" smtClean="0">
                <a:solidFill>
                  <a:srgbClr val="FF0000"/>
                </a:solidFill>
              </a:rPr>
              <a:t>X_train</a:t>
            </a:r>
            <a:r>
              <a:rPr lang="en-US" sz="3200" dirty="0" smtClean="0">
                <a:solidFill>
                  <a:srgbClr val="FF0000"/>
                </a:solidFill>
              </a:rPr>
              <a:t>, </a:t>
            </a:r>
            <a:r>
              <a:rPr lang="en-US" sz="3200" dirty="0" err="1" smtClean="0">
                <a:solidFill>
                  <a:srgbClr val="FF0000"/>
                </a:solidFill>
              </a:rPr>
              <a:t>X_test</a:t>
            </a:r>
            <a:r>
              <a:rPr lang="en-US" sz="3200" dirty="0" smtClean="0">
                <a:solidFill>
                  <a:srgbClr val="FF0000"/>
                </a:solidFill>
              </a:rPr>
              <a:t>, </a:t>
            </a:r>
            <a:r>
              <a:rPr lang="en-US" sz="3200" dirty="0" err="1" smtClean="0">
                <a:solidFill>
                  <a:srgbClr val="FF0000"/>
                </a:solidFill>
              </a:rPr>
              <a:t>y_train</a:t>
            </a:r>
            <a:r>
              <a:rPr lang="en-US" sz="3200" dirty="0" smtClean="0">
                <a:solidFill>
                  <a:srgbClr val="FF0000"/>
                </a:solidFill>
              </a:rPr>
              <a:t>, </a:t>
            </a:r>
            <a:r>
              <a:rPr lang="en-US" sz="3200" dirty="0" err="1" smtClean="0">
                <a:solidFill>
                  <a:srgbClr val="FF0000"/>
                </a:solidFill>
              </a:rPr>
              <a:t>y_test</a:t>
            </a:r>
            <a:r>
              <a:rPr lang="en-US" sz="3200" dirty="0" smtClean="0">
                <a:solidFill>
                  <a:srgbClr val="FF0000"/>
                </a:solidFill>
              </a:rPr>
              <a:t> = </a:t>
            </a:r>
            <a:r>
              <a:rPr lang="en-US" sz="3200" dirty="0" err="1" smtClean="0">
                <a:solidFill>
                  <a:srgbClr val="FF0000"/>
                </a:solidFill>
              </a:rPr>
              <a:t>train_test_split</a:t>
            </a:r>
            <a:r>
              <a:rPr lang="en-US" sz="3200" dirty="0" smtClean="0">
                <a:solidFill>
                  <a:srgbClr val="FF0000"/>
                </a:solidFill>
              </a:rPr>
              <a:t>(x, y, </a:t>
            </a:r>
            <a:r>
              <a:rPr lang="en-US" sz="3200" dirty="0" err="1" smtClean="0">
                <a:solidFill>
                  <a:srgbClr val="FF0000"/>
                </a:solidFill>
              </a:rPr>
              <a:t>test_size</a:t>
            </a:r>
            <a:r>
              <a:rPr lang="en-US" sz="3200" dirty="0" smtClean="0">
                <a:solidFill>
                  <a:srgbClr val="FF0000"/>
                </a:solidFill>
              </a:rPr>
              <a:t>=0.33)</a:t>
            </a:r>
          </a:p>
          <a:p>
            <a:r>
              <a:rPr lang="en-US" sz="3200" dirty="0" smtClean="0">
                <a:solidFill>
                  <a:srgbClr val="FF0000"/>
                </a:solidFill>
              </a:rPr>
              <a:t>#Weights</a:t>
            </a:r>
          </a:p>
          <a:p>
            <a:r>
              <a:rPr lang="en-US" sz="3200" dirty="0" smtClean="0">
                <a:solidFill>
                  <a:srgbClr val="FF0000"/>
                </a:solidFill>
              </a:rPr>
              <a:t>w0 = 2*</a:t>
            </a:r>
            <a:r>
              <a:rPr lang="en-US" sz="3200" dirty="0" err="1" smtClean="0">
                <a:solidFill>
                  <a:srgbClr val="FF0000"/>
                </a:solidFill>
              </a:rPr>
              <a:t>np.random.random</a:t>
            </a:r>
            <a:r>
              <a:rPr lang="en-US" sz="3200" dirty="0" smtClean="0">
                <a:solidFill>
                  <a:srgbClr val="FF0000"/>
                </a:solidFill>
              </a:rPr>
              <a:t>((4, 5)) - 1 #for input   - 4 inputs, 3 outputs</a:t>
            </a:r>
          </a:p>
          <a:p>
            <a:r>
              <a:rPr lang="en-US" sz="3200" dirty="0" smtClean="0">
                <a:solidFill>
                  <a:srgbClr val="FF0000"/>
                </a:solidFill>
              </a:rPr>
              <a:t>w1 = 2*</a:t>
            </a:r>
            <a:r>
              <a:rPr lang="en-US" sz="3200" dirty="0" err="1" smtClean="0">
                <a:solidFill>
                  <a:srgbClr val="FF0000"/>
                </a:solidFill>
              </a:rPr>
              <a:t>np.random.random</a:t>
            </a:r>
            <a:r>
              <a:rPr lang="en-US" sz="3200" dirty="0" smtClean="0">
                <a:solidFill>
                  <a:srgbClr val="FF0000"/>
                </a:solidFill>
              </a:rPr>
              <a:t>((5, 3)) - 1 #for layer 1 - 5 inputs, 3 outputs</a:t>
            </a:r>
          </a:p>
          <a:p>
            <a:r>
              <a:rPr lang="en-US" sz="3200" dirty="0" smtClean="0">
                <a:solidFill>
                  <a:srgbClr val="FF0000"/>
                </a:solidFill>
              </a:rPr>
              <a:t>#learning rate</a:t>
            </a:r>
          </a:p>
          <a:p>
            <a:r>
              <a:rPr lang="en-US" sz="3200" dirty="0" smtClean="0">
                <a:solidFill>
                  <a:srgbClr val="FF0000"/>
                </a:solidFill>
              </a:rPr>
              <a:t>n = 0.1</a:t>
            </a:r>
            <a:endParaRPr lang="en-US" sz="3200" dirty="0">
              <a:solidFill>
                <a:srgbClr val="FF0000"/>
              </a:solidFill>
            </a:endParaRPr>
          </a:p>
        </p:txBody>
      </p:sp>
    </p:spTree>
    <p:extLst>
      <p:ext uri="{BB962C8B-B14F-4D97-AF65-F5344CB8AC3E}">
        <p14:creationId xmlns:p14="http://schemas.microsoft.com/office/powerpoint/2010/main" val="339255561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4"/>
          <p:cNvPicPr>
            <a:picLocks noChangeAspect="1" noChangeArrowheads="1"/>
          </p:cNvPicPr>
          <p:nvPr/>
        </p:nvPicPr>
        <p:blipFill>
          <a:blip r:embed="rId3" cstate="print"/>
          <a:srcRect/>
          <a:stretch>
            <a:fillRect/>
          </a:stretch>
        </p:blipFill>
        <p:spPr bwMode="auto">
          <a:xfrm>
            <a:off x="0" y="6500813"/>
            <a:ext cx="12192000" cy="357187"/>
          </a:xfrm>
          <a:prstGeom prst="rect">
            <a:avLst/>
          </a:prstGeom>
          <a:noFill/>
          <a:ln w="9525">
            <a:noFill/>
            <a:miter lim="800000"/>
            <a:headEnd/>
            <a:tailEnd/>
          </a:ln>
        </p:spPr>
      </p:pic>
      <p:sp>
        <p:nvSpPr>
          <p:cNvPr id="3076" name="TextBox 12"/>
          <p:cNvSpPr txBox="1">
            <a:spLocks noChangeArrowheads="1"/>
          </p:cNvSpPr>
          <p:nvPr/>
        </p:nvSpPr>
        <p:spPr bwMode="auto">
          <a:xfrm>
            <a:off x="1589741" y="177615"/>
            <a:ext cx="8331200" cy="848585"/>
          </a:xfrm>
          <a:prstGeom prst="rect">
            <a:avLst/>
          </a:prstGeom>
          <a:noFill/>
          <a:ln w="9525">
            <a:noFill/>
            <a:miter lim="800000"/>
            <a:headEnd/>
            <a:tailEnd/>
          </a:ln>
        </p:spPr>
        <p:txBody>
          <a:bodyPr wrap="square" lIns="108857" tIns="54429" rIns="108857" bIns="54429">
            <a:spAutoFit/>
          </a:bodyPr>
          <a:lstStyle/>
          <a:p>
            <a:pPr algn="ctr"/>
            <a:r>
              <a:rPr lang="en-IN" sz="4800" b="1" dirty="0" err="1" smtClean="0">
                <a:solidFill>
                  <a:srgbClr val="FF0000"/>
                </a:solidFill>
              </a:rPr>
              <a:t>Backpropagation</a:t>
            </a:r>
            <a:endParaRPr lang="en-US" sz="4800" b="1" dirty="0">
              <a:solidFill>
                <a:srgbClr val="FF0000"/>
              </a:solidFill>
            </a:endParaRPr>
          </a:p>
        </p:txBody>
      </p:sp>
      <p:sp>
        <p:nvSpPr>
          <p:cNvPr id="3077" name="TextBox 14"/>
          <p:cNvSpPr txBox="1">
            <a:spLocks noChangeArrowheads="1"/>
          </p:cNvSpPr>
          <p:nvPr/>
        </p:nvSpPr>
        <p:spPr bwMode="auto">
          <a:xfrm>
            <a:off x="295836" y="1321886"/>
            <a:ext cx="11633744" cy="540808"/>
          </a:xfrm>
          <a:prstGeom prst="rect">
            <a:avLst/>
          </a:prstGeom>
          <a:noFill/>
          <a:ln w="9525">
            <a:noFill/>
            <a:miter lim="800000"/>
            <a:headEnd/>
            <a:tailEnd/>
          </a:ln>
        </p:spPr>
        <p:txBody>
          <a:bodyPr wrap="square" lIns="108857" tIns="54429" rIns="108857" bIns="54429">
            <a:spAutoFit/>
          </a:bodyPr>
          <a:lstStyle/>
          <a:p>
            <a:r>
              <a:rPr lang="en-US" sz="2800" dirty="0" smtClean="0"/>
              <a:t>	</a:t>
            </a:r>
          </a:p>
        </p:txBody>
      </p:sp>
      <p:pic>
        <p:nvPicPr>
          <p:cNvPr id="8" name="Picture 1">
            <a:extLst>
              <a:ext uri="{FF2B5EF4-FFF2-40B4-BE49-F238E27FC236}">
                <a16:creationId xmlns:a16="http://schemas.microsoft.com/office/drawing/2014/main" xmlns="" id="{96AF38C7-31A7-44A9-BFCD-A22D0B001A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25159" y="116633"/>
            <a:ext cx="2016224" cy="1255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107577" y="1174376"/>
            <a:ext cx="11707906" cy="3785652"/>
          </a:xfrm>
          <a:prstGeom prst="rect">
            <a:avLst/>
          </a:prstGeom>
        </p:spPr>
        <p:txBody>
          <a:bodyPr wrap="square">
            <a:spAutoFit/>
          </a:bodyPr>
          <a:lstStyle/>
          <a:p>
            <a:r>
              <a:rPr lang="en-US" sz="4000" dirty="0" smtClean="0"/>
              <a:t>	We will set a list for errors and see how the change in training decreases the error via visualization.</a:t>
            </a:r>
          </a:p>
          <a:p>
            <a:r>
              <a:rPr lang="en-US" sz="4000" dirty="0" smtClean="0">
                <a:solidFill>
                  <a:srgbClr val="FF0000"/>
                </a:solidFill>
              </a:rPr>
              <a:t>errors = []</a:t>
            </a:r>
          </a:p>
          <a:p>
            <a:r>
              <a:rPr lang="en-US" sz="4000" dirty="0" smtClean="0"/>
              <a:t>	Let us perform the feed forward and back propagation network. </a:t>
            </a:r>
          </a:p>
          <a:p>
            <a:r>
              <a:rPr lang="en-US" sz="4000" dirty="0" smtClean="0"/>
              <a:t>	For </a:t>
            </a:r>
            <a:r>
              <a:rPr lang="en-US" sz="4000" dirty="0" err="1" smtClean="0"/>
              <a:t>backpropagation</a:t>
            </a:r>
            <a:r>
              <a:rPr lang="en-US" sz="4000" dirty="0" smtClean="0"/>
              <a:t>, we will use gradient descent.</a:t>
            </a:r>
            <a:endParaRPr lang="en-US" sz="4000" dirty="0"/>
          </a:p>
        </p:txBody>
      </p:sp>
    </p:spTree>
    <p:extLst>
      <p:ext uri="{BB962C8B-B14F-4D97-AF65-F5344CB8AC3E}">
        <p14:creationId xmlns:p14="http://schemas.microsoft.com/office/powerpoint/2010/main" val="339255561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4"/>
          <p:cNvPicPr>
            <a:picLocks noChangeAspect="1" noChangeArrowheads="1"/>
          </p:cNvPicPr>
          <p:nvPr/>
        </p:nvPicPr>
        <p:blipFill>
          <a:blip r:embed="rId3" cstate="print"/>
          <a:srcRect/>
          <a:stretch>
            <a:fillRect/>
          </a:stretch>
        </p:blipFill>
        <p:spPr bwMode="auto">
          <a:xfrm>
            <a:off x="0" y="6500813"/>
            <a:ext cx="12192000" cy="357187"/>
          </a:xfrm>
          <a:prstGeom prst="rect">
            <a:avLst/>
          </a:prstGeom>
          <a:noFill/>
          <a:ln w="9525">
            <a:noFill/>
            <a:miter lim="800000"/>
            <a:headEnd/>
            <a:tailEnd/>
          </a:ln>
        </p:spPr>
      </p:pic>
      <p:sp>
        <p:nvSpPr>
          <p:cNvPr id="3076" name="TextBox 12"/>
          <p:cNvSpPr txBox="1">
            <a:spLocks noChangeArrowheads="1"/>
          </p:cNvSpPr>
          <p:nvPr/>
        </p:nvSpPr>
        <p:spPr bwMode="auto">
          <a:xfrm>
            <a:off x="1589741" y="177615"/>
            <a:ext cx="8331200" cy="848585"/>
          </a:xfrm>
          <a:prstGeom prst="rect">
            <a:avLst/>
          </a:prstGeom>
          <a:noFill/>
          <a:ln w="9525">
            <a:noFill/>
            <a:miter lim="800000"/>
            <a:headEnd/>
            <a:tailEnd/>
          </a:ln>
        </p:spPr>
        <p:txBody>
          <a:bodyPr wrap="square" lIns="108857" tIns="54429" rIns="108857" bIns="54429">
            <a:spAutoFit/>
          </a:bodyPr>
          <a:lstStyle/>
          <a:p>
            <a:pPr algn="ctr"/>
            <a:r>
              <a:rPr lang="en-IN" sz="4800" b="1" dirty="0" err="1" smtClean="0">
                <a:solidFill>
                  <a:srgbClr val="FF0000"/>
                </a:solidFill>
              </a:rPr>
              <a:t>Backpropagation</a:t>
            </a:r>
            <a:endParaRPr lang="en-US" sz="4800" b="1" dirty="0">
              <a:solidFill>
                <a:srgbClr val="FF0000"/>
              </a:solidFill>
            </a:endParaRPr>
          </a:p>
        </p:txBody>
      </p:sp>
      <p:sp>
        <p:nvSpPr>
          <p:cNvPr id="3077" name="TextBox 14"/>
          <p:cNvSpPr txBox="1">
            <a:spLocks noChangeArrowheads="1"/>
          </p:cNvSpPr>
          <p:nvPr/>
        </p:nvSpPr>
        <p:spPr bwMode="auto">
          <a:xfrm>
            <a:off x="295836" y="1321886"/>
            <a:ext cx="11633744" cy="540808"/>
          </a:xfrm>
          <a:prstGeom prst="rect">
            <a:avLst/>
          </a:prstGeom>
          <a:noFill/>
          <a:ln w="9525">
            <a:noFill/>
            <a:miter lim="800000"/>
            <a:headEnd/>
            <a:tailEnd/>
          </a:ln>
        </p:spPr>
        <p:txBody>
          <a:bodyPr wrap="square" lIns="108857" tIns="54429" rIns="108857" bIns="54429">
            <a:spAutoFit/>
          </a:bodyPr>
          <a:lstStyle/>
          <a:p>
            <a:r>
              <a:rPr lang="en-US" sz="2800" dirty="0" smtClean="0"/>
              <a:t>	</a:t>
            </a:r>
          </a:p>
        </p:txBody>
      </p:sp>
      <p:pic>
        <p:nvPicPr>
          <p:cNvPr id="8" name="Picture 1">
            <a:extLst>
              <a:ext uri="{FF2B5EF4-FFF2-40B4-BE49-F238E27FC236}">
                <a16:creationId xmlns:a16="http://schemas.microsoft.com/office/drawing/2014/main" xmlns="" id="{96AF38C7-31A7-44A9-BFCD-A22D0B001A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25159" y="116633"/>
            <a:ext cx="2016224" cy="1255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37" name="Rectangle 1"/>
          <p:cNvSpPr>
            <a:spLocks noChangeArrowheads="1"/>
          </p:cNvSpPr>
          <p:nvPr/>
        </p:nvSpPr>
        <p:spPr bwMode="auto">
          <a:xfrm>
            <a:off x="116542" y="896461"/>
            <a:ext cx="11313458" cy="483209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2800" b="1" dirty="0" smtClean="0"/>
              <a:t>Why We Need </a:t>
            </a:r>
            <a:r>
              <a:rPr lang="en-US" sz="2800" b="1" dirty="0" err="1" smtClean="0"/>
              <a:t>Backpropagation</a:t>
            </a:r>
            <a:r>
              <a:rPr lang="en-US" sz="2800" b="1" dirty="0" smtClean="0"/>
              <a:t>?</a:t>
            </a:r>
            <a:endParaRPr lang="en-US" sz="2800" dirty="0" smtClean="0"/>
          </a:p>
          <a:p>
            <a:pPr>
              <a:buFont typeface="Wingdings" pitchFamily="2" charset="2"/>
              <a:buChar char="Ø"/>
            </a:pPr>
            <a:r>
              <a:rPr lang="en-US" sz="2800" dirty="0" smtClean="0"/>
              <a:t>While designing a Neural Network, in the beginning, we initialize weights with some random values.</a:t>
            </a:r>
          </a:p>
          <a:p>
            <a:pPr>
              <a:buFont typeface="Wingdings" pitchFamily="2" charset="2"/>
              <a:buChar char="Ø"/>
            </a:pPr>
            <a:r>
              <a:rPr lang="en-US" sz="2800" i="1" dirty="0" smtClean="0"/>
              <a:t> </a:t>
            </a:r>
            <a:r>
              <a:rPr lang="en-US" sz="2800" dirty="0" smtClean="0"/>
              <a:t>So, it’s not necessary that whatever weight values we have selected will be correct, or it fits our model the best.</a:t>
            </a:r>
          </a:p>
          <a:p>
            <a:pPr>
              <a:buFont typeface="Wingdings" pitchFamily="2" charset="2"/>
              <a:buChar char="Ø"/>
            </a:pPr>
            <a:r>
              <a:rPr lang="en-US" sz="2800" dirty="0" smtClean="0"/>
              <a:t>we have selected some weight values in the beginning, but our model output is way different than our actual output i.e. the error value is huge.</a:t>
            </a:r>
          </a:p>
          <a:p>
            <a:pPr>
              <a:buFont typeface="Wingdings" pitchFamily="2" charset="2"/>
              <a:buChar char="Ø"/>
            </a:pPr>
            <a:r>
              <a:rPr lang="en-US" sz="2800" dirty="0" smtClean="0"/>
              <a:t>To reduce the error  we need to somehow explain the model to change the parameters (weights), such that error becomes minimum.</a:t>
            </a:r>
          </a:p>
          <a:p>
            <a:r>
              <a:rPr lang="en-US" sz="2800" dirty="0" smtClean="0"/>
              <a:t/>
            </a:r>
            <a:br>
              <a:rPr lang="en-US" sz="2800" dirty="0" smtClean="0"/>
            </a:b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39255561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4"/>
          <p:cNvPicPr>
            <a:picLocks noChangeAspect="1" noChangeArrowheads="1"/>
          </p:cNvPicPr>
          <p:nvPr/>
        </p:nvPicPr>
        <p:blipFill>
          <a:blip r:embed="rId3" cstate="print"/>
          <a:srcRect/>
          <a:stretch>
            <a:fillRect/>
          </a:stretch>
        </p:blipFill>
        <p:spPr bwMode="auto">
          <a:xfrm>
            <a:off x="0" y="6500813"/>
            <a:ext cx="12192000" cy="357187"/>
          </a:xfrm>
          <a:prstGeom prst="rect">
            <a:avLst/>
          </a:prstGeom>
          <a:noFill/>
          <a:ln w="9525">
            <a:noFill/>
            <a:miter lim="800000"/>
            <a:headEnd/>
            <a:tailEnd/>
          </a:ln>
        </p:spPr>
      </p:pic>
      <p:sp>
        <p:nvSpPr>
          <p:cNvPr id="3076" name="TextBox 12"/>
          <p:cNvSpPr txBox="1">
            <a:spLocks noChangeArrowheads="1"/>
          </p:cNvSpPr>
          <p:nvPr/>
        </p:nvSpPr>
        <p:spPr bwMode="auto">
          <a:xfrm>
            <a:off x="1589741" y="177615"/>
            <a:ext cx="8331200" cy="848585"/>
          </a:xfrm>
          <a:prstGeom prst="rect">
            <a:avLst/>
          </a:prstGeom>
          <a:noFill/>
          <a:ln w="9525">
            <a:noFill/>
            <a:miter lim="800000"/>
            <a:headEnd/>
            <a:tailEnd/>
          </a:ln>
        </p:spPr>
        <p:txBody>
          <a:bodyPr wrap="square" lIns="108857" tIns="54429" rIns="108857" bIns="54429">
            <a:spAutoFit/>
          </a:bodyPr>
          <a:lstStyle/>
          <a:p>
            <a:pPr algn="ctr"/>
            <a:r>
              <a:rPr lang="en-IN" sz="4800" b="1" dirty="0" err="1" smtClean="0">
                <a:solidFill>
                  <a:srgbClr val="FF0000"/>
                </a:solidFill>
              </a:rPr>
              <a:t>Backpropagation</a:t>
            </a:r>
            <a:endParaRPr lang="en-US" sz="4800" b="1" dirty="0">
              <a:solidFill>
                <a:srgbClr val="FF0000"/>
              </a:solidFill>
            </a:endParaRPr>
          </a:p>
        </p:txBody>
      </p:sp>
      <p:sp>
        <p:nvSpPr>
          <p:cNvPr id="3077" name="TextBox 14"/>
          <p:cNvSpPr txBox="1">
            <a:spLocks noChangeArrowheads="1"/>
          </p:cNvSpPr>
          <p:nvPr/>
        </p:nvSpPr>
        <p:spPr bwMode="auto">
          <a:xfrm>
            <a:off x="295836" y="1321886"/>
            <a:ext cx="11633744" cy="540808"/>
          </a:xfrm>
          <a:prstGeom prst="rect">
            <a:avLst/>
          </a:prstGeom>
          <a:noFill/>
          <a:ln w="9525">
            <a:noFill/>
            <a:miter lim="800000"/>
            <a:headEnd/>
            <a:tailEnd/>
          </a:ln>
        </p:spPr>
        <p:txBody>
          <a:bodyPr wrap="square" lIns="108857" tIns="54429" rIns="108857" bIns="54429">
            <a:spAutoFit/>
          </a:bodyPr>
          <a:lstStyle/>
          <a:p>
            <a:r>
              <a:rPr lang="en-US" sz="2800" dirty="0" smtClean="0"/>
              <a:t>	</a:t>
            </a:r>
          </a:p>
        </p:txBody>
      </p:sp>
      <p:pic>
        <p:nvPicPr>
          <p:cNvPr id="8" name="Picture 1">
            <a:extLst>
              <a:ext uri="{FF2B5EF4-FFF2-40B4-BE49-F238E27FC236}">
                <a16:creationId xmlns:a16="http://schemas.microsoft.com/office/drawing/2014/main" xmlns="" id="{96AF38C7-31A7-44A9-BFCD-A22D0B001A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25159" y="116633"/>
            <a:ext cx="2016224" cy="1255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107577" y="856357"/>
            <a:ext cx="11707906" cy="5632311"/>
          </a:xfrm>
          <a:prstGeom prst="rect">
            <a:avLst/>
          </a:prstGeom>
        </p:spPr>
        <p:txBody>
          <a:bodyPr wrap="square">
            <a:spAutoFit/>
          </a:bodyPr>
          <a:lstStyle/>
          <a:p>
            <a:r>
              <a:rPr lang="en-US" sz="2400" dirty="0" smtClean="0">
                <a:solidFill>
                  <a:srgbClr val="FF0000"/>
                </a:solidFill>
              </a:rPr>
              <a:t>for </a:t>
            </a:r>
            <a:r>
              <a:rPr lang="en-US" sz="2400" dirty="0" err="1" smtClean="0">
                <a:solidFill>
                  <a:srgbClr val="FF0000"/>
                </a:solidFill>
              </a:rPr>
              <a:t>i</a:t>
            </a:r>
            <a:r>
              <a:rPr lang="en-US" sz="2400" dirty="0" smtClean="0">
                <a:solidFill>
                  <a:srgbClr val="FF0000"/>
                </a:solidFill>
              </a:rPr>
              <a:t> in range (100000):</a:t>
            </a:r>
          </a:p>
          <a:p>
            <a:r>
              <a:rPr lang="en-US" sz="2400" dirty="0" smtClean="0">
                <a:solidFill>
                  <a:srgbClr val="FF0000"/>
                </a:solidFill>
              </a:rPr>
              <a:t> </a:t>
            </a:r>
          </a:p>
          <a:p>
            <a:r>
              <a:rPr lang="en-US" sz="2400" dirty="0" smtClean="0">
                <a:solidFill>
                  <a:srgbClr val="FF0000"/>
                </a:solidFill>
              </a:rPr>
              <a:t>Feed forward network</a:t>
            </a:r>
          </a:p>
          <a:p>
            <a:r>
              <a:rPr lang="en-US" sz="2400" dirty="0" smtClean="0">
                <a:solidFill>
                  <a:srgbClr val="FF0000"/>
                </a:solidFill>
              </a:rPr>
              <a:t>     layer0 = </a:t>
            </a:r>
            <a:r>
              <a:rPr lang="en-US" sz="2400" dirty="0" err="1" smtClean="0">
                <a:solidFill>
                  <a:srgbClr val="FF0000"/>
                </a:solidFill>
              </a:rPr>
              <a:t>X_train</a:t>
            </a:r>
            <a:endParaRPr lang="en-US" sz="2400" dirty="0" smtClean="0">
              <a:solidFill>
                <a:srgbClr val="FF0000"/>
              </a:solidFill>
            </a:endParaRPr>
          </a:p>
          <a:p>
            <a:r>
              <a:rPr lang="en-US" sz="2400" dirty="0" smtClean="0">
                <a:solidFill>
                  <a:srgbClr val="FF0000"/>
                </a:solidFill>
              </a:rPr>
              <a:t>    layer1 = </a:t>
            </a:r>
            <a:r>
              <a:rPr lang="en-US" sz="2400" dirty="0" err="1" smtClean="0">
                <a:solidFill>
                  <a:srgbClr val="FF0000"/>
                </a:solidFill>
              </a:rPr>
              <a:t>sigmoid_func</a:t>
            </a:r>
            <a:r>
              <a:rPr lang="en-US" sz="2400" dirty="0" smtClean="0">
                <a:solidFill>
                  <a:srgbClr val="FF0000"/>
                </a:solidFill>
              </a:rPr>
              <a:t>(np.dot(layer0, w0))</a:t>
            </a:r>
          </a:p>
          <a:p>
            <a:r>
              <a:rPr lang="en-US" sz="2400" dirty="0" smtClean="0">
                <a:solidFill>
                  <a:srgbClr val="FF0000"/>
                </a:solidFill>
              </a:rPr>
              <a:t>    layer2 = </a:t>
            </a:r>
            <a:r>
              <a:rPr lang="en-US" sz="2400" dirty="0" err="1" smtClean="0">
                <a:solidFill>
                  <a:srgbClr val="FF0000"/>
                </a:solidFill>
              </a:rPr>
              <a:t>sigmoid_func</a:t>
            </a:r>
            <a:r>
              <a:rPr lang="en-US" sz="2400" dirty="0" smtClean="0">
                <a:solidFill>
                  <a:srgbClr val="FF0000"/>
                </a:solidFill>
              </a:rPr>
              <a:t>(np.dot(layer1, w1))</a:t>
            </a:r>
          </a:p>
          <a:p>
            <a:r>
              <a:rPr lang="en-US" sz="2400" dirty="0" smtClean="0">
                <a:solidFill>
                  <a:srgbClr val="FF0000"/>
                </a:solidFill>
              </a:rPr>
              <a:t>    Back propagation using gradient descent</a:t>
            </a:r>
          </a:p>
          <a:p>
            <a:r>
              <a:rPr lang="en-US" sz="2400" dirty="0" smtClean="0">
                <a:solidFill>
                  <a:srgbClr val="FF0000"/>
                </a:solidFill>
              </a:rPr>
              <a:t>    layer2_error = </a:t>
            </a:r>
            <a:r>
              <a:rPr lang="en-US" sz="2400" dirty="0" err="1" smtClean="0">
                <a:solidFill>
                  <a:srgbClr val="FF0000"/>
                </a:solidFill>
              </a:rPr>
              <a:t>y_train</a:t>
            </a:r>
            <a:r>
              <a:rPr lang="en-US" sz="2400" dirty="0" smtClean="0">
                <a:solidFill>
                  <a:srgbClr val="FF0000"/>
                </a:solidFill>
              </a:rPr>
              <a:t> - layer2</a:t>
            </a:r>
          </a:p>
          <a:p>
            <a:r>
              <a:rPr lang="en-US" sz="2400" dirty="0" smtClean="0">
                <a:solidFill>
                  <a:srgbClr val="FF0000"/>
                </a:solidFill>
              </a:rPr>
              <a:t>    layer2_delta = layer2_error * </a:t>
            </a:r>
            <a:r>
              <a:rPr lang="en-US" sz="2400" dirty="0" err="1" smtClean="0">
                <a:solidFill>
                  <a:srgbClr val="FF0000"/>
                </a:solidFill>
              </a:rPr>
              <a:t>sigmoid_derivative</a:t>
            </a:r>
            <a:r>
              <a:rPr lang="en-US" sz="2400" dirty="0" smtClean="0">
                <a:solidFill>
                  <a:srgbClr val="FF0000"/>
                </a:solidFill>
              </a:rPr>
              <a:t>(layer2)</a:t>
            </a:r>
          </a:p>
          <a:p>
            <a:r>
              <a:rPr lang="en-US" sz="2400" dirty="0" smtClean="0">
                <a:solidFill>
                  <a:srgbClr val="FF0000"/>
                </a:solidFill>
              </a:rPr>
              <a:t>    layer1_error = layer2_delta.dot (w1.T)</a:t>
            </a:r>
          </a:p>
          <a:p>
            <a:r>
              <a:rPr lang="en-US" sz="2400" dirty="0" smtClean="0">
                <a:solidFill>
                  <a:srgbClr val="FF0000"/>
                </a:solidFill>
              </a:rPr>
              <a:t>    layer1_delta = layer1_error * </a:t>
            </a:r>
            <a:r>
              <a:rPr lang="en-US" sz="2400" dirty="0" err="1" smtClean="0">
                <a:solidFill>
                  <a:srgbClr val="FF0000"/>
                </a:solidFill>
              </a:rPr>
              <a:t>sigmoid_derivative</a:t>
            </a:r>
            <a:r>
              <a:rPr lang="en-US" sz="2400" dirty="0" smtClean="0">
                <a:solidFill>
                  <a:srgbClr val="FF0000"/>
                </a:solidFill>
              </a:rPr>
              <a:t>(layer1)</a:t>
            </a:r>
          </a:p>
          <a:p>
            <a:r>
              <a:rPr lang="en-US" sz="2400" dirty="0" smtClean="0">
                <a:solidFill>
                  <a:srgbClr val="FF0000"/>
                </a:solidFill>
              </a:rPr>
              <a:t>    w1 += layer1.T.dot(layer2_delta) * n</a:t>
            </a:r>
          </a:p>
          <a:p>
            <a:r>
              <a:rPr lang="en-US" sz="2400" dirty="0" smtClean="0">
                <a:solidFill>
                  <a:srgbClr val="FF0000"/>
                </a:solidFill>
              </a:rPr>
              <a:t>    w0 += layer0.T.dot(layer1_delta) * n</a:t>
            </a:r>
          </a:p>
          <a:p>
            <a:r>
              <a:rPr lang="en-US" sz="2400" dirty="0" smtClean="0">
                <a:solidFill>
                  <a:srgbClr val="FF0000"/>
                </a:solidFill>
              </a:rPr>
              <a:t>    error = </a:t>
            </a:r>
            <a:r>
              <a:rPr lang="en-US" sz="2400" dirty="0" err="1" smtClean="0">
                <a:solidFill>
                  <a:srgbClr val="FF0000"/>
                </a:solidFill>
              </a:rPr>
              <a:t>np.mean</a:t>
            </a:r>
            <a:r>
              <a:rPr lang="en-US" sz="2400" dirty="0" smtClean="0">
                <a:solidFill>
                  <a:srgbClr val="FF0000"/>
                </a:solidFill>
              </a:rPr>
              <a:t>(np.abs(layer2_error))</a:t>
            </a:r>
          </a:p>
          <a:p>
            <a:r>
              <a:rPr lang="en-US" sz="2400" dirty="0" smtClean="0">
                <a:solidFill>
                  <a:srgbClr val="FF0000"/>
                </a:solidFill>
              </a:rPr>
              <a:t>    </a:t>
            </a:r>
            <a:r>
              <a:rPr lang="en-US" sz="2400" dirty="0" err="1" smtClean="0">
                <a:solidFill>
                  <a:srgbClr val="FF0000"/>
                </a:solidFill>
              </a:rPr>
              <a:t>errors.append</a:t>
            </a:r>
            <a:r>
              <a:rPr lang="en-US" sz="2400" dirty="0" smtClean="0">
                <a:solidFill>
                  <a:srgbClr val="FF0000"/>
                </a:solidFill>
              </a:rPr>
              <a:t>(error)</a:t>
            </a:r>
            <a:endParaRPr lang="en-US" sz="2400" dirty="0">
              <a:solidFill>
                <a:srgbClr val="FF0000"/>
              </a:solidFill>
            </a:endParaRPr>
          </a:p>
        </p:txBody>
      </p:sp>
    </p:spTree>
    <p:extLst>
      <p:ext uri="{BB962C8B-B14F-4D97-AF65-F5344CB8AC3E}">
        <p14:creationId xmlns:p14="http://schemas.microsoft.com/office/powerpoint/2010/main" val="339255561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4"/>
          <p:cNvPicPr>
            <a:picLocks noChangeAspect="1" noChangeArrowheads="1"/>
          </p:cNvPicPr>
          <p:nvPr/>
        </p:nvPicPr>
        <p:blipFill>
          <a:blip r:embed="rId3" cstate="print"/>
          <a:srcRect/>
          <a:stretch>
            <a:fillRect/>
          </a:stretch>
        </p:blipFill>
        <p:spPr bwMode="auto">
          <a:xfrm>
            <a:off x="0" y="6500813"/>
            <a:ext cx="12192000" cy="357187"/>
          </a:xfrm>
          <a:prstGeom prst="rect">
            <a:avLst/>
          </a:prstGeom>
          <a:noFill/>
          <a:ln w="9525">
            <a:noFill/>
            <a:miter lim="800000"/>
            <a:headEnd/>
            <a:tailEnd/>
          </a:ln>
        </p:spPr>
      </p:pic>
      <p:sp>
        <p:nvSpPr>
          <p:cNvPr id="3076" name="TextBox 12"/>
          <p:cNvSpPr txBox="1">
            <a:spLocks noChangeArrowheads="1"/>
          </p:cNvSpPr>
          <p:nvPr/>
        </p:nvSpPr>
        <p:spPr bwMode="auto">
          <a:xfrm>
            <a:off x="1589741" y="177615"/>
            <a:ext cx="8331200" cy="848585"/>
          </a:xfrm>
          <a:prstGeom prst="rect">
            <a:avLst/>
          </a:prstGeom>
          <a:noFill/>
          <a:ln w="9525">
            <a:noFill/>
            <a:miter lim="800000"/>
            <a:headEnd/>
            <a:tailEnd/>
          </a:ln>
        </p:spPr>
        <p:txBody>
          <a:bodyPr wrap="square" lIns="108857" tIns="54429" rIns="108857" bIns="54429">
            <a:spAutoFit/>
          </a:bodyPr>
          <a:lstStyle/>
          <a:p>
            <a:pPr algn="ctr"/>
            <a:r>
              <a:rPr lang="en-IN" sz="4800" b="1" dirty="0" err="1" smtClean="0">
                <a:solidFill>
                  <a:srgbClr val="FF0000"/>
                </a:solidFill>
              </a:rPr>
              <a:t>Backpropagation</a:t>
            </a:r>
            <a:endParaRPr lang="en-US" sz="4800" b="1" dirty="0">
              <a:solidFill>
                <a:srgbClr val="FF0000"/>
              </a:solidFill>
            </a:endParaRPr>
          </a:p>
        </p:txBody>
      </p:sp>
      <p:sp>
        <p:nvSpPr>
          <p:cNvPr id="3077" name="TextBox 14"/>
          <p:cNvSpPr txBox="1">
            <a:spLocks noChangeArrowheads="1"/>
          </p:cNvSpPr>
          <p:nvPr/>
        </p:nvSpPr>
        <p:spPr bwMode="auto">
          <a:xfrm>
            <a:off x="295836" y="1321886"/>
            <a:ext cx="11633744" cy="540808"/>
          </a:xfrm>
          <a:prstGeom prst="rect">
            <a:avLst/>
          </a:prstGeom>
          <a:noFill/>
          <a:ln w="9525">
            <a:noFill/>
            <a:miter lim="800000"/>
            <a:headEnd/>
            <a:tailEnd/>
          </a:ln>
        </p:spPr>
        <p:txBody>
          <a:bodyPr wrap="square" lIns="108857" tIns="54429" rIns="108857" bIns="54429">
            <a:spAutoFit/>
          </a:bodyPr>
          <a:lstStyle/>
          <a:p>
            <a:r>
              <a:rPr lang="en-US" sz="2800" dirty="0" smtClean="0"/>
              <a:t>	</a:t>
            </a:r>
          </a:p>
        </p:txBody>
      </p:sp>
      <p:pic>
        <p:nvPicPr>
          <p:cNvPr id="8" name="Picture 1">
            <a:extLst>
              <a:ext uri="{FF2B5EF4-FFF2-40B4-BE49-F238E27FC236}">
                <a16:creationId xmlns:a16="http://schemas.microsoft.com/office/drawing/2014/main" xmlns="" id="{96AF38C7-31A7-44A9-BFCD-A22D0B001A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25159" y="116633"/>
            <a:ext cx="2016224" cy="1255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107577" y="1174376"/>
            <a:ext cx="11707906" cy="5078313"/>
          </a:xfrm>
          <a:prstGeom prst="rect">
            <a:avLst/>
          </a:prstGeom>
        </p:spPr>
        <p:txBody>
          <a:bodyPr wrap="square">
            <a:spAutoFit/>
          </a:bodyPr>
          <a:lstStyle/>
          <a:p>
            <a:r>
              <a:rPr lang="en-US" sz="3600" dirty="0" smtClean="0"/>
              <a:t>Accuracy will be gathered and visualized by subtracting the error from the training data </a:t>
            </a:r>
          </a:p>
          <a:p>
            <a:r>
              <a:rPr lang="en-US" sz="3600" dirty="0" err="1" smtClean="0">
                <a:solidFill>
                  <a:srgbClr val="FF0000"/>
                </a:solidFill>
              </a:rPr>
              <a:t>accuracy_training</a:t>
            </a:r>
            <a:r>
              <a:rPr lang="en-US" sz="3600" dirty="0" smtClean="0">
                <a:solidFill>
                  <a:srgbClr val="FF0000"/>
                </a:solidFill>
              </a:rPr>
              <a:t> = (1 - error) * 100</a:t>
            </a:r>
          </a:p>
          <a:p>
            <a:r>
              <a:rPr lang="en-US" sz="3600" dirty="0" smtClean="0"/>
              <a:t>Now let us visualize how accuracy increases by decreasing the error</a:t>
            </a:r>
          </a:p>
          <a:p>
            <a:r>
              <a:rPr lang="en-US" sz="3600" dirty="0" err="1" smtClean="0">
                <a:solidFill>
                  <a:srgbClr val="FF0000"/>
                </a:solidFill>
              </a:rPr>
              <a:t>plt.plot</a:t>
            </a:r>
            <a:r>
              <a:rPr lang="en-US" sz="3600" dirty="0" smtClean="0">
                <a:solidFill>
                  <a:srgbClr val="FF0000"/>
                </a:solidFill>
              </a:rPr>
              <a:t>(errors)</a:t>
            </a:r>
          </a:p>
          <a:p>
            <a:r>
              <a:rPr lang="en-US" sz="3600" dirty="0" err="1" smtClean="0">
                <a:solidFill>
                  <a:srgbClr val="FF0000"/>
                </a:solidFill>
              </a:rPr>
              <a:t>plt.xlabel</a:t>
            </a:r>
            <a:r>
              <a:rPr lang="en-US" sz="3600" dirty="0" smtClean="0">
                <a:solidFill>
                  <a:srgbClr val="FF0000"/>
                </a:solidFill>
              </a:rPr>
              <a:t>('Training')</a:t>
            </a:r>
          </a:p>
          <a:p>
            <a:r>
              <a:rPr lang="en-US" sz="3600" dirty="0" err="1" smtClean="0">
                <a:solidFill>
                  <a:srgbClr val="FF0000"/>
                </a:solidFill>
              </a:rPr>
              <a:t>plt.ylabel</a:t>
            </a:r>
            <a:r>
              <a:rPr lang="en-US" sz="3600" dirty="0" smtClean="0">
                <a:solidFill>
                  <a:srgbClr val="FF0000"/>
                </a:solidFill>
              </a:rPr>
              <a:t>('Error')</a:t>
            </a:r>
          </a:p>
          <a:p>
            <a:r>
              <a:rPr lang="en-US" sz="3600" dirty="0" err="1" smtClean="0">
                <a:solidFill>
                  <a:srgbClr val="FF0000"/>
                </a:solidFill>
              </a:rPr>
              <a:t>plt.show</a:t>
            </a:r>
            <a:r>
              <a:rPr lang="en-US" sz="3600" dirty="0" smtClean="0">
                <a:solidFill>
                  <a:srgbClr val="FF0000"/>
                </a:solidFill>
              </a:rPr>
              <a:t>()</a:t>
            </a:r>
            <a:endParaRPr lang="en-US" sz="3600" dirty="0">
              <a:solidFill>
                <a:srgbClr val="FF0000"/>
              </a:solidFill>
            </a:endParaRPr>
          </a:p>
        </p:txBody>
      </p:sp>
      <p:pic>
        <p:nvPicPr>
          <p:cNvPr id="7" name="Picture 6" descr="https://d1m75rqqgidzqn.cloudfront.net/wp-data/2020/03/06112104/backpropagation2.jpg"/>
          <p:cNvPicPr/>
          <p:nvPr/>
        </p:nvPicPr>
        <p:blipFill>
          <a:blip r:embed="rId5"/>
          <a:srcRect/>
          <a:stretch>
            <a:fillRect/>
          </a:stretch>
        </p:blipFill>
        <p:spPr bwMode="auto">
          <a:xfrm>
            <a:off x="5557669" y="3379470"/>
            <a:ext cx="5074920" cy="3147060"/>
          </a:xfrm>
          <a:prstGeom prst="rect">
            <a:avLst/>
          </a:prstGeom>
          <a:noFill/>
          <a:ln w="9525">
            <a:noFill/>
            <a:miter lim="800000"/>
            <a:headEnd/>
            <a:tailEnd/>
          </a:ln>
        </p:spPr>
      </p:pic>
    </p:spTree>
    <p:extLst>
      <p:ext uri="{BB962C8B-B14F-4D97-AF65-F5344CB8AC3E}">
        <p14:creationId xmlns:p14="http://schemas.microsoft.com/office/powerpoint/2010/main" val="339255561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4"/>
          <p:cNvPicPr>
            <a:picLocks noChangeAspect="1" noChangeArrowheads="1"/>
          </p:cNvPicPr>
          <p:nvPr/>
        </p:nvPicPr>
        <p:blipFill>
          <a:blip r:embed="rId3" cstate="print"/>
          <a:srcRect/>
          <a:stretch>
            <a:fillRect/>
          </a:stretch>
        </p:blipFill>
        <p:spPr bwMode="auto">
          <a:xfrm>
            <a:off x="0" y="6500813"/>
            <a:ext cx="12192000" cy="357187"/>
          </a:xfrm>
          <a:prstGeom prst="rect">
            <a:avLst/>
          </a:prstGeom>
          <a:noFill/>
          <a:ln w="9525">
            <a:noFill/>
            <a:miter lim="800000"/>
            <a:headEnd/>
            <a:tailEnd/>
          </a:ln>
        </p:spPr>
      </p:pic>
      <p:sp>
        <p:nvSpPr>
          <p:cNvPr id="3076" name="TextBox 12"/>
          <p:cNvSpPr txBox="1">
            <a:spLocks noChangeArrowheads="1"/>
          </p:cNvSpPr>
          <p:nvPr/>
        </p:nvSpPr>
        <p:spPr bwMode="auto">
          <a:xfrm>
            <a:off x="1589741" y="177615"/>
            <a:ext cx="8331200" cy="848585"/>
          </a:xfrm>
          <a:prstGeom prst="rect">
            <a:avLst/>
          </a:prstGeom>
          <a:noFill/>
          <a:ln w="9525">
            <a:noFill/>
            <a:miter lim="800000"/>
            <a:headEnd/>
            <a:tailEnd/>
          </a:ln>
        </p:spPr>
        <p:txBody>
          <a:bodyPr wrap="square" lIns="108857" tIns="54429" rIns="108857" bIns="54429">
            <a:spAutoFit/>
          </a:bodyPr>
          <a:lstStyle/>
          <a:p>
            <a:pPr algn="ctr"/>
            <a:r>
              <a:rPr lang="en-IN" sz="4800" b="1" dirty="0" err="1" smtClean="0">
                <a:solidFill>
                  <a:srgbClr val="FF0000"/>
                </a:solidFill>
              </a:rPr>
              <a:t>Backpropagation</a:t>
            </a:r>
            <a:endParaRPr lang="en-US" sz="4800" b="1" dirty="0">
              <a:solidFill>
                <a:srgbClr val="FF0000"/>
              </a:solidFill>
            </a:endParaRPr>
          </a:p>
        </p:txBody>
      </p:sp>
      <p:sp>
        <p:nvSpPr>
          <p:cNvPr id="3077" name="TextBox 14"/>
          <p:cNvSpPr txBox="1">
            <a:spLocks noChangeArrowheads="1"/>
          </p:cNvSpPr>
          <p:nvPr/>
        </p:nvSpPr>
        <p:spPr bwMode="auto">
          <a:xfrm>
            <a:off x="295836" y="1321886"/>
            <a:ext cx="11633744" cy="540808"/>
          </a:xfrm>
          <a:prstGeom prst="rect">
            <a:avLst/>
          </a:prstGeom>
          <a:noFill/>
          <a:ln w="9525">
            <a:noFill/>
            <a:miter lim="800000"/>
            <a:headEnd/>
            <a:tailEnd/>
          </a:ln>
        </p:spPr>
        <p:txBody>
          <a:bodyPr wrap="square" lIns="108857" tIns="54429" rIns="108857" bIns="54429">
            <a:spAutoFit/>
          </a:bodyPr>
          <a:lstStyle/>
          <a:p>
            <a:r>
              <a:rPr lang="en-US" sz="2800" dirty="0" smtClean="0"/>
              <a:t>	</a:t>
            </a:r>
          </a:p>
        </p:txBody>
      </p:sp>
      <p:pic>
        <p:nvPicPr>
          <p:cNvPr id="8" name="Picture 1">
            <a:extLst>
              <a:ext uri="{FF2B5EF4-FFF2-40B4-BE49-F238E27FC236}">
                <a16:creationId xmlns:a16="http://schemas.microsoft.com/office/drawing/2014/main" xmlns="" id="{96AF38C7-31A7-44A9-BFCD-A22D0B001A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25159" y="116633"/>
            <a:ext cx="2016224" cy="1255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107577" y="1174376"/>
            <a:ext cx="11707906" cy="2308324"/>
          </a:xfrm>
          <a:prstGeom prst="rect">
            <a:avLst/>
          </a:prstGeom>
        </p:spPr>
        <p:txBody>
          <a:bodyPr wrap="square">
            <a:spAutoFit/>
          </a:bodyPr>
          <a:lstStyle/>
          <a:p>
            <a:r>
              <a:rPr lang="en-US" sz="3600" dirty="0" smtClean="0"/>
              <a:t>Let us look at the accuracy now</a:t>
            </a:r>
          </a:p>
          <a:p>
            <a:r>
              <a:rPr lang="en-US" sz="3600" dirty="0" smtClean="0">
                <a:solidFill>
                  <a:srgbClr val="FF0000"/>
                </a:solidFill>
              </a:rPr>
              <a:t>print ("Training Accuracy of the model   " + </a:t>
            </a:r>
            <a:r>
              <a:rPr lang="en-US" sz="3600" dirty="0" err="1" smtClean="0">
                <a:solidFill>
                  <a:srgbClr val="FF0000"/>
                </a:solidFill>
              </a:rPr>
              <a:t>str</a:t>
            </a:r>
            <a:r>
              <a:rPr lang="en-US" sz="3600" dirty="0" smtClean="0">
                <a:solidFill>
                  <a:srgbClr val="FF0000"/>
                </a:solidFill>
              </a:rPr>
              <a:t> (round(accuracy_training,2)) + "%")</a:t>
            </a:r>
          </a:p>
          <a:p>
            <a:r>
              <a:rPr lang="en-US" sz="3600" dirty="0" smtClean="0"/>
              <a:t>Output: Training Accuracy of the model 99.04%</a:t>
            </a:r>
            <a:endParaRPr lang="en-US" sz="3600" dirty="0"/>
          </a:p>
        </p:txBody>
      </p:sp>
    </p:spTree>
    <p:extLst>
      <p:ext uri="{BB962C8B-B14F-4D97-AF65-F5344CB8AC3E}">
        <p14:creationId xmlns:p14="http://schemas.microsoft.com/office/powerpoint/2010/main" val="339255561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4"/>
          <p:cNvPicPr>
            <a:picLocks noChangeAspect="1" noChangeArrowheads="1"/>
          </p:cNvPicPr>
          <p:nvPr/>
        </p:nvPicPr>
        <p:blipFill>
          <a:blip r:embed="rId3" cstate="print"/>
          <a:srcRect/>
          <a:stretch>
            <a:fillRect/>
          </a:stretch>
        </p:blipFill>
        <p:spPr bwMode="auto">
          <a:xfrm>
            <a:off x="0" y="6500813"/>
            <a:ext cx="12192000" cy="357187"/>
          </a:xfrm>
          <a:prstGeom prst="rect">
            <a:avLst/>
          </a:prstGeom>
          <a:noFill/>
          <a:ln w="9525">
            <a:noFill/>
            <a:miter lim="800000"/>
            <a:headEnd/>
            <a:tailEnd/>
          </a:ln>
        </p:spPr>
      </p:pic>
      <p:sp>
        <p:nvSpPr>
          <p:cNvPr id="3076" name="TextBox 12"/>
          <p:cNvSpPr txBox="1">
            <a:spLocks noChangeArrowheads="1"/>
          </p:cNvSpPr>
          <p:nvPr/>
        </p:nvSpPr>
        <p:spPr bwMode="auto">
          <a:xfrm>
            <a:off x="1589741" y="177615"/>
            <a:ext cx="8331200" cy="848585"/>
          </a:xfrm>
          <a:prstGeom prst="rect">
            <a:avLst/>
          </a:prstGeom>
          <a:noFill/>
          <a:ln w="9525">
            <a:noFill/>
            <a:miter lim="800000"/>
            <a:headEnd/>
            <a:tailEnd/>
          </a:ln>
        </p:spPr>
        <p:txBody>
          <a:bodyPr wrap="square" lIns="108857" tIns="54429" rIns="108857" bIns="54429">
            <a:spAutoFit/>
          </a:bodyPr>
          <a:lstStyle/>
          <a:p>
            <a:pPr algn="ctr"/>
            <a:r>
              <a:rPr lang="en-IN" sz="4800" b="1" dirty="0" err="1" smtClean="0">
                <a:solidFill>
                  <a:srgbClr val="FF0000"/>
                </a:solidFill>
              </a:rPr>
              <a:t>Backpropagation</a:t>
            </a:r>
            <a:endParaRPr lang="en-US" sz="4800" b="1" dirty="0">
              <a:solidFill>
                <a:srgbClr val="FF0000"/>
              </a:solidFill>
            </a:endParaRPr>
          </a:p>
        </p:txBody>
      </p:sp>
      <p:sp>
        <p:nvSpPr>
          <p:cNvPr id="3077" name="TextBox 14"/>
          <p:cNvSpPr txBox="1">
            <a:spLocks noChangeArrowheads="1"/>
          </p:cNvSpPr>
          <p:nvPr/>
        </p:nvSpPr>
        <p:spPr bwMode="auto">
          <a:xfrm>
            <a:off x="295836" y="1321886"/>
            <a:ext cx="11633744" cy="540808"/>
          </a:xfrm>
          <a:prstGeom prst="rect">
            <a:avLst/>
          </a:prstGeom>
          <a:noFill/>
          <a:ln w="9525">
            <a:noFill/>
            <a:miter lim="800000"/>
            <a:headEnd/>
            <a:tailEnd/>
          </a:ln>
        </p:spPr>
        <p:txBody>
          <a:bodyPr wrap="square" lIns="108857" tIns="54429" rIns="108857" bIns="54429">
            <a:spAutoFit/>
          </a:bodyPr>
          <a:lstStyle/>
          <a:p>
            <a:r>
              <a:rPr lang="en-US" sz="2800" dirty="0" smtClean="0"/>
              <a:t>	</a:t>
            </a:r>
          </a:p>
        </p:txBody>
      </p:sp>
      <p:pic>
        <p:nvPicPr>
          <p:cNvPr id="8" name="Picture 1">
            <a:extLst>
              <a:ext uri="{FF2B5EF4-FFF2-40B4-BE49-F238E27FC236}">
                <a16:creationId xmlns:a16="http://schemas.microsoft.com/office/drawing/2014/main" xmlns="" id="{96AF38C7-31A7-44A9-BFCD-A22D0B001A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25159" y="116633"/>
            <a:ext cx="2016224" cy="1255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107577" y="941286"/>
            <a:ext cx="11707906" cy="5016758"/>
          </a:xfrm>
          <a:prstGeom prst="rect">
            <a:avLst/>
          </a:prstGeom>
        </p:spPr>
        <p:txBody>
          <a:bodyPr wrap="square">
            <a:spAutoFit/>
          </a:bodyPr>
          <a:lstStyle/>
          <a:p>
            <a:r>
              <a:rPr lang="en-US" sz="2800" dirty="0" smtClean="0"/>
              <a:t>Our training model is performing really well. Now let us see the validation accuracy.</a:t>
            </a:r>
          </a:p>
          <a:p>
            <a:r>
              <a:rPr lang="en-US" sz="2600" dirty="0" smtClean="0">
                <a:solidFill>
                  <a:srgbClr val="FF0000"/>
                </a:solidFill>
              </a:rPr>
              <a:t>#Validate</a:t>
            </a:r>
          </a:p>
          <a:p>
            <a:r>
              <a:rPr lang="en-US" sz="2600" dirty="0" smtClean="0">
                <a:solidFill>
                  <a:srgbClr val="FF0000"/>
                </a:solidFill>
              </a:rPr>
              <a:t>layer0 = </a:t>
            </a:r>
            <a:r>
              <a:rPr lang="en-US" sz="2600" dirty="0" err="1" smtClean="0">
                <a:solidFill>
                  <a:srgbClr val="FF0000"/>
                </a:solidFill>
              </a:rPr>
              <a:t>X_test</a:t>
            </a:r>
            <a:endParaRPr lang="en-US" sz="2600" dirty="0" smtClean="0">
              <a:solidFill>
                <a:srgbClr val="FF0000"/>
              </a:solidFill>
            </a:endParaRPr>
          </a:p>
          <a:p>
            <a:r>
              <a:rPr lang="en-US" sz="2600" dirty="0" smtClean="0">
                <a:solidFill>
                  <a:srgbClr val="FF0000"/>
                </a:solidFill>
              </a:rPr>
              <a:t>layer1 = </a:t>
            </a:r>
            <a:r>
              <a:rPr lang="en-US" sz="2600" dirty="0" err="1" smtClean="0">
                <a:solidFill>
                  <a:srgbClr val="FF0000"/>
                </a:solidFill>
              </a:rPr>
              <a:t>sigmoid_func</a:t>
            </a:r>
            <a:r>
              <a:rPr lang="en-US" sz="2600" dirty="0" smtClean="0">
                <a:solidFill>
                  <a:srgbClr val="FF0000"/>
                </a:solidFill>
              </a:rPr>
              <a:t>(np.dot(layer0, w0))</a:t>
            </a:r>
          </a:p>
          <a:p>
            <a:r>
              <a:rPr lang="en-US" sz="2600" dirty="0" smtClean="0">
                <a:solidFill>
                  <a:srgbClr val="FF0000"/>
                </a:solidFill>
              </a:rPr>
              <a:t>layer2 = </a:t>
            </a:r>
            <a:r>
              <a:rPr lang="en-US" sz="2600" dirty="0" err="1" smtClean="0">
                <a:solidFill>
                  <a:srgbClr val="FF0000"/>
                </a:solidFill>
              </a:rPr>
              <a:t>sigmoid_func</a:t>
            </a:r>
            <a:r>
              <a:rPr lang="en-US" sz="2600" dirty="0" smtClean="0">
                <a:solidFill>
                  <a:srgbClr val="FF0000"/>
                </a:solidFill>
              </a:rPr>
              <a:t>(np.dot(layer1, w1))</a:t>
            </a:r>
          </a:p>
          <a:p>
            <a:r>
              <a:rPr lang="en-US" sz="2600" dirty="0" smtClean="0">
                <a:solidFill>
                  <a:srgbClr val="FF0000"/>
                </a:solidFill>
              </a:rPr>
              <a:t>layer2_error = </a:t>
            </a:r>
            <a:r>
              <a:rPr lang="en-US" sz="2600" dirty="0" err="1" smtClean="0">
                <a:solidFill>
                  <a:srgbClr val="FF0000"/>
                </a:solidFill>
              </a:rPr>
              <a:t>y_test</a:t>
            </a:r>
            <a:r>
              <a:rPr lang="en-US" sz="2600" dirty="0" smtClean="0">
                <a:solidFill>
                  <a:srgbClr val="FF0000"/>
                </a:solidFill>
              </a:rPr>
              <a:t> - layer2</a:t>
            </a:r>
          </a:p>
          <a:p>
            <a:r>
              <a:rPr lang="en-US" sz="2600" dirty="0" smtClean="0">
                <a:solidFill>
                  <a:srgbClr val="FF0000"/>
                </a:solidFill>
              </a:rPr>
              <a:t>error = </a:t>
            </a:r>
            <a:r>
              <a:rPr lang="en-US" sz="2600" dirty="0" err="1" smtClean="0">
                <a:solidFill>
                  <a:srgbClr val="FF0000"/>
                </a:solidFill>
              </a:rPr>
              <a:t>np.mean</a:t>
            </a:r>
            <a:r>
              <a:rPr lang="en-US" sz="2600" dirty="0" smtClean="0">
                <a:solidFill>
                  <a:srgbClr val="FF0000"/>
                </a:solidFill>
              </a:rPr>
              <a:t>(np.abs(layer2_error))</a:t>
            </a:r>
          </a:p>
          <a:p>
            <a:r>
              <a:rPr lang="en-US" sz="2600" dirty="0" err="1" smtClean="0">
                <a:solidFill>
                  <a:srgbClr val="FF0000"/>
                </a:solidFill>
              </a:rPr>
              <a:t>accuracy_validation</a:t>
            </a:r>
            <a:r>
              <a:rPr lang="en-US" sz="2600" dirty="0" smtClean="0">
                <a:solidFill>
                  <a:srgbClr val="FF0000"/>
                </a:solidFill>
              </a:rPr>
              <a:t> = (1 - error) * 100</a:t>
            </a:r>
          </a:p>
          <a:p>
            <a:r>
              <a:rPr lang="en-US" sz="2600" dirty="0" smtClean="0">
                <a:solidFill>
                  <a:srgbClr val="FF0000"/>
                </a:solidFill>
              </a:rPr>
              <a:t>print ("Validation Accuracy of the model “+ </a:t>
            </a:r>
            <a:r>
              <a:rPr lang="en-US" sz="2600" dirty="0" err="1" smtClean="0">
                <a:solidFill>
                  <a:srgbClr val="FF0000"/>
                </a:solidFill>
              </a:rPr>
              <a:t>str</a:t>
            </a:r>
            <a:r>
              <a:rPr lang="en-US" sz="2600" dirty="0" smtClean="0">
                <a:solidFill>
                  <a:srgbClr val="FF0000"/>
                </a:solidFill>
              </a:rPr>
              <a:t>(round(accuracy_validation,2)) + "%")</a:t>
            </a:r>
          </a:p>
          <a:p>
            <a:r>
              <a:rPr lang="en-US" sz="2800" dirty="0" smtClean="0"/>
              <a:t>Output: Validation Accuracy 92.86%</a:t>
            </a:r>
          </a:p>
          <a:p>
            <a:r>
              <a:rPr lang="en-US" sz="2800" dirty="0" smtClean="0"/>
              <a:t>The performance was as expected. </a:t>
            </a:r>
            <a:endParaRPr lang="en-US" sz="2800" dirty="0"/>
          </a:p>
        </p:txBody>
      </p:sp>
    </p:spTree>
    <p:extLst>
      <p:ext uri="{BB962C8B-B14F-4D97-AF65-F5344CB8AC3E}">
        <p14:creationId xmlns:p14="http://schemas.microsoft.com/office/powerpoint/2010/main" val="339255561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4"/>
          <p:cNvPicPr>
            <a:picLocks noChangeAspect="1" noChangeArrowheads="1"/>
          </p:cNvPicPr>
          <p:nvPr/>
        </p:nvPicPr>
        <p:blipFill>
          <a:blip r:embed="rId3" cstate="print"/>
          <a:srcRect/>
          <a:stretch>
            <a:fillRect/>
          </a:stretch>
        </p:blipFill>
        <p:spPr bwMode="auto">
          <a:xfrm>
            <a:off x="0" y="6500815"/>
            <a:ext cx="12192000" cy="357187"/>
          </a:xfrm>
          <a:prstGeom prst="rect">
            <a:avLst/>
          </a:prstGeom>
          <a:noFill/>
          <a:ln w="9525">
            <a:noFill/>
            <a:miter lim="800000"/>
            <a:headEnd/>
            <a:tailEnd/>
          </a:ln>
        </p:spPr>
      </p:pic>
      <p:sp>
        <p:nvSpPr>
          <p:cNvPr id="3076" name="TextBox 12"/>
          <p:cNvSpPr txBox="1">
            <a:spLocks noChangeArrowheads="1"/>
          </p:cNvSpPr>
          <p:nvPr/>
        </p:nvSpPr>
        <p:spPr bwMode="auto">
          <a:xfrm>
            <a:off x="1428717" y="2714621"/>
            <a:ext cx="8331200" cy="848585"/>
          </a:xfrm>
          <a:prstGeom prst="rect">
            <a:avLst/>
          </a:prstGeom>
          <a:noFill/>
          <a:ln w="9525">
            <a:noFill/>
            <a:miter lim="800000"/>
            <a:headEnd/>
            <a:tailEnd/>
          </a:ln>
        </p:spPr>
        <p:txBody>
          <a:bodyPr wrap="square" lIns="108857" tIns="54429" rIns="108857" bIns="54429">
            <a:spAutoFit/>
          </a:bodyPr>
          <a:lstStyle/>
          <a:p>
            <a:pPr algn="ctr"/>
            <a:r>
              <a:rPr lang="en-US" sz="4800" b="1" dirty="0" smtClean="0">
                <a:solidFill>
                  <a:srgbClr val="FF0000"/>
                </a:solidFill>
              </a:rPr>
              <a:t>THANK YOU</a:t>
            </a:r>
          </a:p>
        </p:txBody>
      </p:sp>
      <p:pic>
        <p:nvPicPr>
          <p:cNvPr id="8" name="Picture 1">
            <a:extLst>
              <a:ext uri="{FF2B5EF4-FFF2-40B4-BE49-F238E27FC236}">
                <a16:creationId xmlns:a16="http://schemas.microsoft.com/office/drawing/2014/main" xmlns="" id="{96AF38C7-31A7-44A9-BFCD-A22D0B001A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25159" y="116633"/>
            <a:ext cx="2016224" cy="1255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92555617"/>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4"/>
          <p:cNvPicPr>
            <a:picLocks noChangeAspect="1" noChangeArrowheads="1"/>
          </p:cNvPicPr>
          <p:nvPr/>
        </p:nvPicPr>
        <p:blipFill>
          <a:blip r:embed="rId3" cstate="print"/>
          <a:srcRect/>
          <a:stretch>
            <a:fillRect/>
          </a:stretch>
        </p:blipFill>
        <p:spPr bwMode="auto">
          <a:xfrm>
            <a:off x="0" y="6500813"/>
            <a:ext cx="12192000" cy="357187"/>
          </a:xfrm>
          <a:prstGeom prst="rect">
            <a:avLst/>
          </a:prstGeom>
          <a:noFill/>
          <a:ln w="9525">
            <a:noFill/>
            <a:miter lim="800000"/>
            <a:headEnd/>
            <a:tailEnd/>
          </a:ln>
        </p:spPr>
      </p:pic>
      <p:sp>
        <p:nvSpPr>
          <p:cNvPr id="3076" name="TextBox 12"/>
          <p:cNvSpPr txBox="1">
            <a:spLocks noChangeArrowheads="1"/>
          </p:cNvSpPr>
          <p:nvPr/>
        </p:nvSpPr>
        <p:spPr bwMode="auto">
          <a:xfrm>
            <a:off x="1589741" y="177615"/>
            <a:ext cx="8331200" cy="848585"/>
          </a:xfrm>
          <a:prstGeom prst="rect">
            <a:avLst/>
          </a:prstGeom>
          <a:noFill/>
          <a:ln w="9525">
            <a:noFill/>
            <a:miter lim="800000"/>
            <a:headEnd/>
            <a:tailEnd/>
          </a:ln>
        </p:spPr>
        <p:txBody>
          <a:bodyPr wrap="square" lIns="108857" tIns="54429" rIns="108857" bIns="54429">
            <a:spAutoFit/>
          </a:bodyPr>
          <a:lstStyle/>
          <a:p>
            <a:pPr algn="ctr"/>
            <a:r>
              <a:rPr lang="en-IN" sz="4800" b="1" dirty="0" err="1" smtClean="0">
                <a:solidFill>
                  <a:srgbClr val="FF0000"/>
                </a:solidFill>
              </a:rPr>
              <a:t>Backpropagation</a:t>
            </a:r>
            <a:endParaRPr lang="en-US" sz="4800" b="1" dirty="0">
              <a:solidFill>
                <a:srgbClr val="FF0000"/>
              </a:solidFill>
            </a:endParaRPr>
          </a:p>
        </p:txBody>
      </p:sp>
      <p:sp>
        <p:nvSpPr>
          <p:cNvPr id="3077" name="TextBox 14"/>
          <p:cNvSpPr txBox="1">
            <a:spLocks noChangeArrowheads="1"/>
          </p:cNvSpPr>
          <p:nvPr/>
        </p:nvSpPr>
        <p:spPr bwMode="auto">
          <a:xfrm>
            <a:off x="295836" y="1321886"/>
            <a:ext cx="11633744" cy="540808"/>
          </a:xfrm>
          <a:prstGeom prst="rect">
            <a:avLst/>
          </a:prstGeom>
          <a:noFill/>
          <a:ln w="9525">
            <a:noFill/>
            <a:miter lim="800000"/>
            <a:headEnd/>
            <a:tailEnd/>
          </a:ln>
        </p:spPr>
        <p:txBody>
          <a:bodyPr wrap="square" lIns="108857" tIns="54429" rIns="108857" bIns="54429">
            <a:spAutoFit/>
          </a:bodyPr>
          <a:lstStyle/>
          <a:p>
            <a:r>
              <a:rPr lang="en-US" sz="2800" dirty="0" smtClean="0"/>
              <a:t>	</a:t>
            </a:r>
          </a:p>
        </p:txBody>
      </p:sp>
      <p:pic>
        <p:nvPicPr>
          <p:cNvPr id="8" name="Picture 1">
            <a:extLst>
              <a:ext uri="{FF2B5EF4-FFF2-40B4-BE49-F238E27FC236}">
                <a16:creationId xmlns:a16="http://schemas.microsoft.com/office/drawing/2014/main" xmlns="" id="{96AF38C7-31A7-44A9-BFCD-A22D0B001A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25159" y="116633"/>
            <a:ext cx="2016224" cy="1255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37" name="Rectangle 1"/>
          <p:cNvSpPr>
            <a:spLocks noChangeArrowheads="1"/>
          </p:cNvSpPr>
          <p:nvPr/>
        </p:nvSpPr>
        <p:spPr bwMode="auto">
          <a:xfrm>
            <a:off x="116542" y="896461"/>
            <a:ext cx="11313458" cy="446276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FF0000"/>
                </a:solidFill>
                <a:effectLst/>
                <a:latin typeface="Poppins" charset="0"/>
                <a:ea typeface="Times New Roman" pitchFamily="18" charset="0"/>
                <a:cs typeface="Times New Roman" pitchFamily="18" charset="0"/>
              </a:rPr>
              <a:t>What is </a:t>
            </a:r>
            <a:r>
              <a:rPr kumimoji="0" lang="en-US" sz="2000" b="1" i="0" u="none" strike="noStrike" cap="none" normalizeH="0" baseline="0" dirty="0" err="1" smtClean="0">
                <a:ln>
                  <a:noFill/>
                </a:ln>
                <a:solidFill>
                  <a:srgbClr val="FF0000"/>
                </a:solidFill>
                <a:effectLst/>
                <a:latin typeface="Poppins" charset="0"/>
                <a:ea typeface="Times New Roman" pitchFamily="18" charset="0"/>
                <a:cs typeface="Times New Roman" pitchFamily="18" charset="0"/>
              </a:rPr>
              <a:t>backpropagation</a:t>
            </a:r>
            <a:r>
              <a:rPr kumimoji="0" lang="en-US" sz="2000" b="1" i="0" u="none" strike="noStrike" cap="none" normalizeH="0" baseline="0" dirty="0" smtClean="0">
                <a:ln>
                  <a:noFill/>
                </a:ln>
                <a:solidFill>
                  <a:srgbClr val="FF0000"/>
                </a:solidFill>
                <a:effectLst/>
                <a:latin typeface="Poppins" charset="0"/>
                <a:ea typeface="Times New Roman" pitchFamily="18" charset="0"/>
                <a:cs typeface="Times New Roman" pitchFamily="18" charset="0"/>
              </a:rPr>
              <a:t>?</a:t>
            </a:r>
          </a:p>
          <a:p>
            <a:pPr>
              <a:buFont typeface="Wingdings" pitchFamily="2" charset="2"/>
              <a:buChar char="Ø"/>
            </a:pPr>
            <a:r>
              <a:rPr lang="en-US" sz="2400" dirty="0" smtClean="0"/>
              <a:t>It was first introduced in the 1960s and 30 years later it was popularized by David </a:t>
            </a:r>
            <a:r>
              <a:rPr lang="en-US" sz="2400" dirty="0" err="1" smtClean="0"/>
              <a:t>Rumelhart</a:t>
            </a:r>
            <a:r>
              <a:rPr lang="en-US" sz="2400" dirty="0" smtClean="0"/>
              <a:t>, Geoffrey Hinton, and Ronald Williams in the famous 1986 paper. </a:t>
            </a:r>
          </a:p>
          <a:p>
            <a:pPr>
              <a:buFont typeface="Wingdings" pitchFamily="2" charset="2"/>
              <a:buChar char="Ø"/>
            </a:pPr>
            <a:r>
              <a:rPr lang="en-US" sz="2400" dirty="0" smtClean="0"/>
              <a:t>Neural network training happens through </a:t>
            </a:r>
            <a:r>
              <a:rPr lang="en-US" sz="2400" dirty="0" err="1" smtClean="0"/>
              <a:t>backpropagation</a:t>
            </a:r>
            <a:r>
              <a:rPr lang="en-US" sz="2400" dirty="0" smtClean="0"/>
              <a:t>. By this approach, we fine-tune the weights of a neural net based on the error rate obtained in the previous run. </a:t>
            </a:r>
          </a:p>
          <a:p>
            <a:pPr>
              <a:buFont typeface="Wingdings" pitchFamily="2" charset="2"/>
              <a:buChar char="Ø"/>
            </a:pPr>
            <a:r>
              <a:rPr lang="en-US" sz="2400" dirty="0" smtClean="0"/>
              <a:t>The right manner of applying this technique reduces error rates and makes the model more reliable. </a:t>
            </a:r>
          </a:p>
          <a:p>
            <a:pPr>
              <a:buFont typeface="Wingdings" pitchFamily="2" charset="2"/>
              <a:buChar char="Ø"/>
            </a:pPr>
            <a:r>
              <a:rPr lang="en-US" sz="2400" dirty="0" err="1" smtClean="0"/>
              <a:t>Backpropagation</a:t>
            </a:r>
            <a:r>
              <a:rPr lang="en-US" sz="2400" dirty="0" smtClean="0"/>
              <a:t> is used to train the neural network of the chain rule method. In simple terms, after each feed-forward passes through a network, this algorithm does the backward pass to adjust the model’s parameters based on weights and biases. </a:t>
            </a:r>
          </a:p>
          <a:p>
            <a:pPr>
              <a:buFont typeface="Wingdings" pitchFamily="2" charset="2"/>
              <a:buChar char="Ø"/>
            </a:pPr>
            <a:r>
              <a:rPr lang="en-US" sz="2400" dirty="0" err="1" smtClean="0"/>
              <a:t>Backpropagation</a:t>
            </a:r>
            <a:r>
              <a:rPr lang="en-US" sz="2400" dirty="0" smtClean="0"/>
              <a:t> works with a multi-layered neural network and learns internal representations of input to output mapping. </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39255561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4"/>
          <p:cNvPicPr>
            <a:picLocks noChangeAspect="1" noChangeArrowheads="1"/>
          </p:cNvPicPr>
          <p:nvPr/>
        </p:nvPicPr>
        <p:blipFill>
          <a:blip r:embed="rId3" cstate="print"/>
          <a:srcRect/>
          <a:stretch>
            <a:fillRect/>
          </a:stretch>
        </p:blipFill>
        <p:spPr bwMode="auto">
          <a:xfrm>
            <a:off x="0" y="6500813"/>
            <a:ext cx="12192000" cy="357187"/>
          </a:xfrm>
          <a:prstGeom prst="rect">
            <a:avLst/>
          </a:prstGeom>
          <a:noFill/>
          <a:ln w="9525">
            <a:noFill/>
            <a:miter lim="800000"/>
            <a:headEnd/>
            <a:tailEnd/>
          </a:ln>
        </p:spPr>
      </p:pic>
      <p:sp>
        <p:nvSpPr>
          <p:cNvPr id="3076" name="TextBox 12"/>
          <p:cNvSpPr txBox="1">
            <a:spLocks noChangeArrowheads="1"/>
          </p:cNvSpPr>
          <p:nvPr/>
        </p:nvSpPr>
        <p:spPr bwMode="auto">
          <a:xfrm>
            <a:off x="1589741" y="177615"/>
            <a:ext cx="8331200" cy="848585"/>
          </a:xfrm>
          <a:prstGeom prst="rect">
            <a:avLst/>
          </a:prstGeom>
          <a:noFill/>
          <a:ln w="9525">
            <a:noFill/>
            <a:miter lim="800000"/>
            <a:headEnd/>
            <a:tailEnd/>
          </a:ln>
        </p:spPr>
        <p:txBody>
          <a:bodyPr wrap="square" lIns="108857" tIns="54429" rIns="108857" bIns="54429">
            <a:spAutoFit/>
          </a:bodyPr>
          <a:lstStyle/>
          <a:p>
            <a:pPr algn="ctr"/>
            <a:r>
              <a:rPr lang="en-IN" sz="4800" b="1" dirty="0" err="1" smtClean="0">
                <a:solidFill>
                  <a:srgbClr val="FF0000"/>
                </a:solidFill>
              </a:rPr>
              <a:t>Backpropagation</a:t>
            </a:r>
            <a:endParaRPr lang="en-US" sz="4800" b="1" dirty="0">
              <a:solidFill>
                <a:srgbClr val="FF0000"/>
              </a:solidFill>
            </a:endParaRPr>
          </a:p>
        </p:txBody>
      </p:sp>
      <p:sp>
        <p:nvSpPr>
          <p:cNvPr id="3077" name="TextBox 14"/>
          <p:cNvSpPr txBox="1">
            <a:spLocks noChangeArrowheads="1"/>
          </p:cNvSpPr>
          <p:nvPr/>
        </p:nvSpPr>
        <p:spPr bwMode="auto">
          <a:xfrm>
            <a:off x="295836" y="1321886"/>
            <a:ext cx="11633744" cy="540808"/>
          </a:xfrm>
          <a:prstGeom prst="rect">
            <a:avLst/>
          </a:prstGeom>
          <a:noFill/>
          <a:ln w="9525">
            <a:noFill/>
            <a:miter lim="800000"/>
            <a:headEnd/>
            <a:tailEnd/>
          </a:ln>
        </p:spPr>
        <p:txBody>
          <a:bodyPr wrap="square" lIns="108857" tIns="54429" rIns="108857" bIns="54429">
            <a:spAutoFit/>
          </a:bodyPr>
          <a:lstStyle/>
          <a:p>
            <a:r>
              <a:rPr lang="en-US" sz="2800" dirty="0" smtClean="0"/>
              <a:t>	</a:t>
            </a:r>
          </a:p>
        </p:txBody>
      </p:sp>
      <p:pic>
        <p:nvPicPr>
          <p:cNvPr id="8" name="Picture 1">
            <a:extLst>
              <a:ext uri="{FF2B5EF4-FFF2-40B4-BE49-F238E27FC236}">
                <a16:creationId xmlns:a16="http://schemas.microsoft.com/office/drawing/2014/main" xmlns="" id="{96AF38C7-31A7-44A9-BFCD-A22D0B001A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25159" y="116633"/>
            <a:ext cx="2016224" cy="1255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37" name="Rectangle 1"/>
          <p:cNvSpPr>
            <a:spLocks noChangeArrowheads="1"/>
          </p:cNvSpPr>
          <p:nvPr/>
        </p:nvSpPr>
        <p:spPr bwMode="auto">
          <a:xfrm>
            <a:off x="116542" y="896461"/>
            <a:ext cx="11313458" cy="661719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2000" dirty="0" smtClean="0"/>
              <a:t>Consider the diagram below:</a:t>
            </a:r>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r>
              <a:rPr lang="en-US" sz="2000" b="1" dirty="0" smtClean="0"/>
              <a:t>Calculate the error</a:t>
            </a:r>
            <a:r>
              <a:rPr lang="en-US" sz="2000" dirty="0" smtClean="0"/>
              <a:t> :</a:t>
            </a:r>
          </a:p>
          <a:p>
            <a:r>
              <a:rPr lang="en-US" sz="2000" dirty="0" smtClean="0"/>
              <a:t>	 How far is your model output from the actual output.</a:t>
            </a:r>
          </a:p>
          <a:p>
            <a:r>
              <a:rPr lang="en-US" sz="2000" b="1" dirty="0" smtClean="0"/>
              <a:t>Minimum Error</a:t>
            </a:r>
            <a:r>
              <a:rPr lang="en-US" sz="2000" dirty="0" smtClean="0"/>
              <a:t> :</a:t>
            </a:r>
          </a:p>
          <a:p>
            <a:r>
              <a:rPr lang="en-US" sz="2000" dirty="0" smtClean="0"/>
              <a:t>	 Check whether the error is minimized or not.</a:t>
            </a:r>
          </a:p>
          <a:p>
            <a:r>
              <a:rPr lang="en-US" sz="2000" b="1" dirty="0" smtClean="0"/>
              <a:t>Update the parameters</a:t>
            </a:r>
            <a:r>
              <a:rPr lang="en-US" sz="2000" dirty="0" smtClean="0"/>
              <a:t> :</a:t>
            </a:r>
          </a:p>
          <a:p>
            <a:r>
              <a:rPr lang="en-US" sz="2000" dirty="0" smtClean="0"/>
              <a:t>	 If the error is huge then, update the parameters (weights and biases). After that again check the error. Repeat the process until the error becomes minimum.</a:t>
            </a:r>
          </a:p>
          <a:p>
            <a:r>
              <a:rPr lang="en-US" sz="2000" b="1" dirty="0" smtClean="0"/>
              <a:t>Model is ready to make a prediction</a:t>
            </a:r>
            <a:r>
              <a:rPr lang="en-US" sz="2000" dirty="0" smtClean="0"/>
              <a:t> :</a:t>
            </a:r>
          </a:p>
          <a:p>
            <a:r>
              <a:rPr lang="en-US" sz="2000" dirty="0" smtClean="0"/>
              <a:t>	 Once the error becomes minimum, you can feed some inputs to your model and it will produce the output.</a:t>
            </a:r>
          </a:p>
          <a:p>
            <a:endParaRPr lang="en-US" sz="2000" dirty="0" smtClean="0"/>
          </a:p>
          <a:p>
            <a:r>
              <a:rPr lang="en-US" sz="2000" dirty="0" smtClean="0"/>
              <a:t/>
            </a:r>
            <a:br>
              <a:rPr lang="en-US" sz="2000" dirty="0" smtClean="0"/>
            </a:b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pic>
        <p:nvPicPr>
          <p:cNvPr id="1026" name="Picture 2"/>
          <p:cNvPicPr>
            <a:picLocks noChangeAspect="1" noChangeArrowheads="1"/>
          </p:cNvPicPr>
          <p:nvPr/>
        </p:nvPicPr>
        <p:blipFill>
          <a:blip r:embed="rId5"/>
          <a:srcRect/>
          <a:stretch>
            <a:fillRect/>
          </a:stretch>
        </p:blipFill>
        <p:spPr bwMode="auto">
          <a:xfrm>
            <a:off x="3818659" y="1062904"/>
            <a:ext cx="6932468" cy="2529705"/>
          </a:xfrm>
          <a:prstGeom prst="rect">
            <a:avLst/>
          </a:prstGeom>
          <a:noFill/>
          <a:ln w="9525">
            <a:noFill/>
            <a:miter lim="800000"/>
            <a:headEnd/>
            <a:tailEnd/>
          </a:ln>
          <a:effectLst/>
        </p:spPr>
      </p:pic>
    </p:spTree>
    <p:extLst>
      <p:ext uri="{BB962C8B-B14F-4D97-AF65-F5344CB8AC3E}">
        <p14:creationId xmlns:p14="http://schemas.microsoft.com/office/powerpoint/2010/main" val="339255561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4"/>
          <p:cNvPicPr>
            <a:picLocks noChangeAspect="1" noChangeArrowheads="1"/>
          </p:cNvPicPr>
          <p:nvPr/>
        </p:nvPicPr>
        <p:blipFill>
          <a:blip r:embed="rId3" cstate="print"/>
          <a:srcRect/>
          <a:stretch>
            <a:fillRect/>
          </a:stretch>
        </p:blipFill>
        <p:spPr bwMode="auto">
          <a:xfrm>
            <a:off x="0" y="6500813"/>
            <a:ext cx="12192000" cy="357187"/>
          </a:xfrm>
          <a:prstGeom prst="rect">
            <a:avLst/>
          </a:prstGeom>
          <a:noFill/>
          <a:ln w="9525">
            <a:noFill/>
            <a:miter lim="800000"/>
            <a:headEnd/>
            <a:tailEnd/>
          </a:ln>
        </p:spPr>
      </p:pic>
      <p:sp>
        <p:nvSpPr>
          <p:cNvPr id="3076" name="TextBox 12"/>
          <p:cNvSpPr txBox="1">
            <a:spLocks noChangeArrowheads="1"/>
          </p:cNvSpPr>
          <p:nvPr/>
        </p:nvSpPr>
        <p:spPr bwMode="auto">
          <a:xfrm>
            <a:off x="1571812" y="222438"/>
            <a:ext cx="8331200" cy="848585"/>
          </a:xfrm>
          <a:prstGeom prst="rect">
            <a:avLst/>
          </a:prstGeom>
          <a:noFill/>
          <a:ln w="9525">
            <a:noFill/>
            <a:miter lim="800000"/>
            <a:headEnd/>
            <a:tailEnd/>
          </a:ln>
        </p:spPr>
        <p:txBody>
          <a:bodyPr wrap="square" lIns="108857" tIns="54429" rIns="108857" bIns="54429">
            <a:spAutoFit/>
          </a:bodyPr>
          <a:lstStyle/>
          <a:p>
            <a:pPr algn="ctr"/>
            <a:r>
              <a:rPr lang="en-IN" sz="4800" b="1" dirty="0" err="1" smtClean="0">
                <a:solidFill>
                  <a:srgbClr val="FF0000"/>
                </a:solidFill>
              </a:rPr>
              <a:t>Backpropagation</a:t>
            </a:r>
            <a:endParaRPr lang="en-US" sz="4800" b="1" dirty="0">
              <a:solidFill>
                <a:srgbClr val="FF0000"/>
              </a:solidFill>
            </a:endParaRPr>
          </a:p>
        </p:txBody>
      </p:sp>
      <p:sp>
        <p:nvSpPr>
          <p:cNvPr id="3077" name="TextBox 14"/>
          <p:cNvSpPr txBox="1">
            <a:spLocks noChangeArrowheads="1"/>
          </p:cNvSpPr>
          <p:nvPr/>
        </p:nvSpPr>
        <p:spPr bwMode="auto">
          <a:xfrm>
            <a:off x="295836" y="1321886"/>
            <a:ext cx="11633744" cy="540808"/>
          </a:xfrm>
          <a:prstGeom prst="rect">
            <a:avLst/>
          </a:prstGeom>
          <a:noFill/>
          <a:ln w="9525">
            <a:noFill/>
            <a:miter lim="800000"/>
            <a:headEnd/>
            <a:tailEnd/>
          </a:ln>
        </p:spPr>
        <p:txBody>
          <a:bodyPr wrap="square" lIns="108857" tIns="54429" rIns="108857" bIns="54429">
            <a:spAutoFit/>
          </a:bodyPr>
          <a:lstStyle/>
          <a:p>
            <a:r>
              <a:rPr lang="en-US" sz="2800" dirty="0" smtClean="0"/>
              <a:t>	</a:t>
            </a:r>
          </a:p>
        </p:txBody>
      </p:sp>
      <p:pic>
        <p:nvPicPr>
          <p:cNvPr id="8" name="Picture 1">
            <a:extLst>
              <a:ext uri="{FF2B5EF4-FFF2-40B4-BE49-F238E27FC236}">
                <a16:creationId xmlns:a16="http://schemas.microsoft.com/office/drawing/2014/main" xmlns="" id="{96AF38C7-31A7-44A9-BFCD-A22D0B001A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25159" y="116633"/>
            <a:ext cx="2016224" cy="1255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89" name="Rectangle 1"/>
          <p:cNvSpPr>
            <a:spLocks noChangeArrowheads="1"/>
          </p:cNvSpPr>
          <p:nvPr/>
        </p:nvSpPr>
        <p:spPr bwMode="auto">
          <a:xfrm>
            <a:off x="0" y="1013011"/>
            <a:ext cx="12003741" cy="544764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ln>
                  <a:noFill/>
                </a:ln>
                <a:solidFill>
                  <a:srgbClr val="111111"/>
                </a:solidFill>
                <a:effectLst/>
                <a:latin typeface="Poppins" charset="0"/>
                <a:ea typeface="Times New Roman" pitchFamily="18" charset="0"/>
                <a:cs typeface="Times New Roman" pitchFamily="18" charset="0"/>
              </a:rPr>
              <a:t>How does </a:t>
            </a:r>
            <a:r>
              <a:rPr kumimoji="0" lang="en-US" sz="2800" b="1" i="0" u="none" strike="noStrike" cap="none" normalizeH="0" baseline="0" dirty="0" err="1" smtClean="0">
                <a:ln>
                  <a:noFill/>
                </a:ln>
                <a:solidFill>
                  <a:srgbClr val="111111"/>
                </a:solidFill>
                <a:effectLst/>
                <a:latin typeface="Poppins" charset="0"/>
                <a:ea typeface="Times New Roman" pitchFamily="18" charset="0"/>
                <a:cs typeface="Times New Roman" pitchFamily="18" charset="0"/>
              </a:rPr>
              <a:t>backpropagation</a:t>
            </a:r>
            <a:r>
              <a:rPr kumimoji="0" lang="en-US" sz="2800" b="1" i="0" u="none" strike="noStrike" cap="none" normalizeH="0" baseline="0" dirty="0" smtClean="0">
                <a:ln>
                  <a:noFill/>
                </a:ln>
                <a:solidFill>
                  <a:srgbClr val="111111"/>
                </a:solidFill>
                <a:effectLst/>
                <a:latin typeface="Poppins" charset="0"/>
                <a:ea typeface="Times New Roman" pitchFamily="18" charset="0"/>
                <a:cs typeface="Times New Roman" pitchFamily="18" charset="0"/>
              </a:rPr>
              <a:t> work?</a:t>
            </a:r>
            <a:endParaRPr kumimoji="0" lang="en-US" b="0" i="0" u="none" strike="noStrike" cap="none" normalizeH="0" baseline="0" dirty="0" smtClean="0">
              <a:ln>
                <a:noFill/>
              </a:ln>
              <a:solidFill>
                <a:srgbClr val="000000"/>
              </a:solidFill>
              <a:effectLst/>
              <a:latin typeface="Poppins"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Poppins" charset="0"/>
                <a:ea typeface="Times New Roman" pitchFamily="18" charset="0"/>
                <a:cs typeface="Times New Roman" pitchFamily="18" charset="0"/>
              </a:rPr>
              <a:t>	Let us take a look at how </a:t>
            </a:r>
            <a:r>
              <a:rPr kumimoji="0" lang="en-US" sz="2400" b="0" i="0" u="none" strike="noStrike" cap="none" normalizeH="0" baseline="0" dirty="0" err="1" smtClean="0">
                <a:ln>
                  <a:noFill/>
                </a:ln>
                <a:solidFill>
                  <a:srgbClr val="000000"/>
                </a:solidFill>
                <a:effectLst/>
                <a:latin typeface="Poppins" charset="0"/>
                <a:ea typeface="Times New Roman" pitchFamily="18" charset="0"/>
                <a:cs typeface="Times New Roman" pitchFamily="18" charset="0"/>
              </a:rPr>
              <a:t>backpropagation</a:t>
            </a:r>
            <a:r>
              <a:rPr kumimoji="0" lang="en-US" sz="2400" b="0" i="0" u="none" strike="noStrike" cap="none" normalizeH="0" baseline="0" dirty="0" smtClean="0">
                <a:ln>
                  <a:noFill/>
                </a:ln>
                <a:solidFill>
                  <a:srgbClr val="000000"/>
                </a:solidFill>
                <a:effectLst/>
                <a:latin typeface="Poppins" charset="0"/>
                <a:ea typeface="Times New Roman" pitchFamily="18" charset="0"/>
                <a:cs typeface="Times New Roman" pitchFamily="18" charset="0"/>
              </a:rPr>
              <a:t> works. It has four layers: input layer, hidden layer, hidden layer II and final output layer</a:t>
            </a:r>
            <a:r>
              <a:rPr kumimoji="0" lang="en-US" sz="1400" b="0" i="0" u="none" strike="noStrike" cap="none" normalizeH="0" baseline="0" dirty="0" smtClean="0">
                <a:ln>
                  <a:noFill/>
                </a:ln>
                <a:solidFill>
                  <a:schemeClr val="tx1"/>
                </a:solidFill>
                <a:effectLst/>
                <a:latin typeface="Arial" pitchFamily="34" charset="0"/>
                <a:cs typeface="Arial" pitchFamily="34" charset="0"/>
              </a:rPr>
              <a:t> </a:t>
            </a:r>
          </a:p>
          <a:p>
            <a:r>
              <a:rPr lang="en-US" sz="3200" b="1" dirty="0" smtClean="0"/>
              <a:t>So, the main three layers are:</a:t>
            </a:r>
          </a:p>
          <a:p>
            <a:pPr marL="1790700" lvl="0" indent="-742950">
              <a:buFont typeface="+mj-lt"/>
              <a:buAutoNum type="arabicPeriod"/>
            </a:pPr>
            <a:r>
              <a:rPr lang="en-US" sz="3200" b="1" dirty="0" smtClean="0"/>
              <a:t>Input layer</a:t>
            </a:r>
          </a:p>
          <a:p>
            <a:pPr marL="1790700" lvl="0" indent="-742950">
              <a:buFont typeface="+mj-lt"/>
              <a:buAutoNum type="arabicPeriod"/>
            </a:pPr>
            <a:r>
              <a:rPr lang="en-US" sz="3200" b="1" dirty="0" smtClean="0"/>
              <a:t>Hidden layer</a:t>
            </a:r>
          </a:p>
          <a:p>
            <a:pPr marL="1790700" lvl="0" indent="-742950">
              <a:buFont typeface="+mj-lt"/>
              <a:buAutoNum type="arabicPeriod"/>
            </a:pPr>
            <a:r>
              <a:rPr lang="en-US" sz="3200" b="1" dirty="0" smtClean="0"/>
              <a:t>Output layer</a:t>
            </a:r>
          </a:p>
          <a:p>
            <a:pPr marL="1790700" lvl="0" indent="-742950"/>
            <a:endParaRPr lang="en-US" sz="3200" b="1" dirty="0" smtClean="0"/>
          </a:p>
          <a:p>
            <a:pPr lvl="0"/>
            <a:r>
              <a:rPr lang="en-US" sz="2800" dirty="0" smtClean="0"/>
              <a:t>	Each layer has its own way of working and its own way to take action such that we are able to get the desired results and correlate these scenarios to our conditions. Let us discuss other details needed to help summarizing this algorithm.</a:t>
            </a:r>
            <a:endParaRPr kumimoji="0" lang="en-US" sz="40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39255561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4"/>
          <p:cNvPicPr>
            <a:picLocks noChangeAspect="1" noChangeArrowheads="1"/>
          </p:cNvPicPr>
          <p:nvPr/>
        </p:nvPicPr>
        <p:blipFill>
          <a:blip r:embed="rId3" cstate="print"/>
          <a:srcRect/>
          <a:stretch>
            <a:fillRect/>
          </a:stretch>
        </p:blipFill>
        <p:spPr bwMode="auto">
          <a:xfrm>
            <a:off x="0" y="6500813"/>
            <a:ext cx="12192000" cy="357187"/>
          </a:xfrm>
          <a:prstGeom prst="rect">
            <a:avLst/>
          </a:prstGeom>
          <a:noFill/>
          <a:ln w="9525">
            <a:noFill/>
            <a:miter lim="800000"/>
            <a:headEnd/>
            <a:tailEnd/>
          </a:ln>
        </p:spPr>
      </p:pic>
      <p:sp>
        <p:nvSpPr>
          <p:cNvPr id="3076" name="TextBox 12"/>
          <p:cNvSpPr txBox="1">
            <a:spLocks noChangeArrowheads="1"/>
          </p:cNvSpPr>
          <p:nvPr/>
        </p:nvSpPr>
        <p:spPr bwMode="auto">
          <a:xfrm>
            <a:off x="1589741" y="177615"/>
            <a:ext cx="8331200" cy="848585"/>
          </a:xfrm>
          <a:prstGeom prst="rect">
            <a:avLst/>
          </a:prstGeom>
          <a:noFill/>
          <a:ln w="9525">
            <a:noFill/>
            <a:miter lim="800000"/>
            <a:headEnd/>
            <a:tailEnd/>
          </a:ln>
        </p:spPr>
        <p:txBody>
          <a:bodyPr wrap="square" lIns="108857" tIns="54429" rIns="108857" bIns="54429">
            <a:spAutoFit/>
          </a:bodyPr>
          <a:lstStyle/>
          <a:p>
            <a:pPr algn="ctr"/>
            <a:r>
              <a:rPr lang="en-IN" sz="4800" b="1" dirty="0" err="1" smtClean="0">
                <a:solidFill>
                  <a:srgbClr val="FF0000"/>
                </a:solidFill>
              </a:rPr>
              <a:t>Backpropagation</a:t>
            </a:r>
            <a:endParaRPr lang="en-US" sz="4800" b="1" dirty="0">
              <a:solidFill>
                <a:srgbClr val="FF0000"/>
              </a:solidFill>
            </a:endParaRPr>
          </a:p>
        </p:txBody>
      </p:sp>
      <p:sp>
        <p:nvSpPr>
          <p:cNvPr id="3077" name="TextBox 14"/>
          <p:cNvSpPr txBox="1">
            <a:spLocks noChangeArrowheads="1"/>
          </p:cNvSpPr>
          <p:nvPr/>
        </p:nvSpPr>
        <p:spPr bwMode="auto">
          <a:xfrm>
            <a:off x="295836" y="1321886"/>
            <a:ext cx="11633744" cy="540808"/>
          </a:xfrm>
          <a:prstGeom prst="rect">
            <a:avLst/>
          </a:prstGeom>
          <a:noFill/>
          <a:ln w="9525">
            <a:noFill/>
            <a:miter lim="800000"/>
            <a:headEnd/>
            <a:tailEnd/>
          </a:ln>
        </p:spPr>
        <p:txBody>
          <a:bodyPr wrap="square" lIns="108857" tIns="54429" rIns="108857" bIns="54429">
            <a:spAutoFit/>
          </a:bodyPr>
          <a:lstStyle/>
          <a:p>
            <a:r>
              <a:rPr lang="en-US" sz="2800" dirty="0" smtClean="0"/>
              <a:t>	</a:t>
            </a:r>
          </a:p>
        </p:txBody>
      </p:sp>
      <p:pic>
        <p:nvPicPr>
          <p:cNvPr id="8" name="Picture 1">
            <a:extLst>
              <a:ext uri="{FF2B5EF4-FFF2-40B4-BE49-F238E27FC236}">
                <a16:creationId xmlns:a16="http://schemas.microsoft.com/office/drawing/2014/main" xmlns="" id="{96AF38C7-31A7-44A9-BFCD-A22D0B001A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25159" y="116633"/>
            <a:ext cx="2016224" cy="1255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descr="https://www.guru99.com/images/1/030819_0937_BackPropaga1.png"/>
          <p:cNvPicPr/>
          <p:nvPr/>
        </p:nvPicPr>
        <p:blipFill>
          <a:blip r:embed="rId5"/>
          <a:srcRect/>
          <a:stretch>
            <a:fillRect/>
          </a:stretch>
        </p:blipFill>
        <p:spPr bwMode="auto">
          <a:xfrm>
            <a:off x="1497106" y="932327"/>
            <a:ext cx="8041342" cy="2707344"/>
          </a:xfrm>
          <a:prstGeom prst="rect">
            <a:avLst/>
          </a:prstGeom>
          <a:noFill/>
          <a:ln w="9525">
            <a:noFill/>
            <a:miter lim="800000"/>
            <a:headEnd/>
            <a:tailEnd/>
          </a:ln>
        </p:spPr>
      </p:pic>
      <p:sp>
        <p:nvSpPr>
          <p:cNvPr id="10241" name="Rectangle 1"/>
          <p:cNvSpPr>
            <a:spLocks noChangeArrowheads="1"/>
          </p:cNvSpPr>
          <p:nvPr/>
        </p:nvSpPr>
        <p:spPr bwMode="auto">
          <a:xfrm>
            <a:off x="457200" y="3583011"/>
            <a:ext cx="11403106" cy="307776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457200" algn="l"/>
              </a:tabLst>
            </a:pPr>
            <a:r>
              <a:rPr kumimoji="0" lang="en-US" sz="2400" b="0" i="0" u="none" strike="noStrike" cap="none" normalizeH="0" baseline="0" dirty="0" smtClean="0">
                <a:ln>
                  <a:noFill/>
                </a:ln>
                <a:solidFill>
                  <a:srgbClr val="000000"/>
                </a:solidFill>
                <a:effectLst/>
                <a:latin typeface="Poppins" charset="0"/>
                <a:ea typeface="Times New Roman" pitchFamily="18" charset="0"/>
                <a:cs typeface="Times New Roman" pitchFamily="18" charset="0"/>
              </a:rPr>
              <a:t>This image summarizes the functioning of the </a:t>
            </a:r>
            <a:r>
              <a:rPr kumimoji="0" lang="en-US" sz="2400" b="0" i="0" u="none" strike="noStrike" cap="none" normalizeH="0" baseline="0" dirty="0" err="1" smtClean="0">
                <a:ln>
                  <a:noFill/>
                </a:ln>
                <a:solidFill>
                  <a:srgbClr val="000000"/>
                </a:solidFill>
                <a:effectLst/>
                <a:latin typeface="Poppins" charset="0"/>
                <a:ea typeface="Times New Roman" pitchFamily="18" charset="0"/>
                <a:cs typeface="Times New Roman" pitchFamily="18" charset="0"/>
              </a:rPr>
              <a:t>backpropagation</a:t>
            </a:r>
            <a:r>
              <a:rPr kumimoji="0" lang="en-US" sz="2400" b="0" i="0" u="none" strike="noStrike" cap="none" normalizeH="0" baseline="0" dirty="0" smtClean="0">
                <a:ln>
                  <a:noFill/>
                </a:ln>
                <a:solidFill>
                  <a:srgbClr val="000000"/>
                </a:solidFill>
                <a:effectLst/>
                <a:latin typeface="Poppins" charset="0"/>
                <a:ea typeface="Times New Roman" pitchFamily="18" charset="0"/>
                <a:cs typeface="Times New Roman" pitchFamily="18" charset="0"/>
              </a:rPr>
              <a:t> approach.</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tab pos="457200" algn="l"/>
              </a:tabLst>
            </a:pPr>
            <a:r>
              <a:rPr kumimoji="0" lang="en-US" sz="2400" b="0" i="0" u="none" strike="noStrike" cap="none" normalizeH="0" baseline="0" dirty="0" smtClean="0">
                <a:ln>
                  <a:noFill/>
                </a:ln>
                <a:solidFill>
                  <a:srgbClr val="000000"/>
                </a:solidFill>
                <a:effectLst/>
                <a:latin typeface="Poppins" charset="0"/>
                <a:ea typeface="Times New Roman" pitchFamily="18" charset="0"/>
                <a:cs typeface="Times New Roman" pitchFamily="18" charset="0"/>
              </a:rPr>
              <a:t>Input layer receives x</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tab pos="457200" algn="l"/>
              </a:tabLst>
            </a:pPr>
            <a:r>
              <a:rPr kumimoji="0" lang="en-US" sz="2400" b="0" i="0" u="none" strike="noStrike" cap="none" normalizeH="0" baseline="0" dirty="0" smtClean="0">
                <a:ln>
                  <a:noFill/>
                </a:ln>
                <a:solidFill>
                  <a:srgbClr val="000000"/>
                </a:solidFill>
                <a:effectLst/>
                <a:latin typeface="Poppins" charset="0"/>
                <a:ea typeface="Times New Roman" pitchFamily="18" charset="0"/>
                <a:cs typeface="Times New Roman" pitchFamily="18" charset="0"/>
              </a:rPr>
              <a:t>Input is modeled using weights w</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tab pos="457200" algn="l"/>
              </a:tabLst>
            </a:pPr>
            <a:r>
              <a:rPr kumimoji="0" lang="en-US" sz="2400" b="0" i="0" u="none" strike="noStrike" cap="none" normalizeH="0" baseline="0" dirty="0" smtClean="0">
                <a:ln>
                  <a:noFill/>
                </a:ln>
                <a:solidFill>
                  <a:srgbClr val="000000"/>
                </a:solidFill>
                <a:effectLst/>
                <a:latin typeface="Poppins" charset="0"/>
                <a:ea typeface="Times New Roman" pitchFamily="18" charset="0"/>
                <a:cs typeface="Times New Roman" pitchFamily="18" charset="0"/>
              </a:rPr>
              <a:t>Each hidden layer calculates the output and data is ready at the output layer</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tab pos="457200" algn="l"/>
              </a:tabLst>
            </a:pPr>
            <a:r>
              <a:rPr kumimoji="0" lang="en-US" sz="2400" b="0" i="0" u="none" strike="noStrike" cap="none" normalizeH="0" baseline="0" dirty="0" smtClean="0">
                <a:ln>
                  <a:noFill/>
                </a:ln>
                <a:solidFill>
                  <a:srgbClr val="000000"/>
                </a:solidFill>
                <a:effectLst/>
                <a:latin typeface="Poppins" charset="0"/>
                <a:ea typeface="Times New Roman" pitchFamily="18" charset="0"/>
                <a:cs typeface="Times New Roman" pitchFamily="18" charset="0"/>
              </a:rPr>
              <a:t>Difference between actual output and desired output is known as the error</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tab pos="457200" algn="l"/>
              </a:tabLst>
            </a:pPr>
            <a:r>
              <a:rPr kumimoji="0" lang="en-US" b="1" i="0" u="none" strike="noStrike" cap="none" normalizeH="0" baseline="0" dirty="0" smtClean="0">
                <a:ln>
                  <a:noFill/>
                </a:ln>
                <a:solidFill>
                  <a:srgbClr val="000000"/>
                </a:solidFill>
                <a:effectLst/>
                <a:latin typeface="Poppins" charset="0"/>
                <a:ea typeface="Times New Roman" pitchFamily="18" charset="0"/>
                <a:cs typeface="Times New Roman" pitchFamily="18" charset="0"/>
              </a:rPr>
              <a:t>Go back to the hidden layers and adjust the we</a:t>
            </a:r>
            <a:r>
              <a:rPr kumimoji="0" lang="en-US" sz="1600" b="1" i="0" u="none" strike="noStrike" cap="none" normalizeH="0" baseline="0" dirty="0" smtClean="0">
                <a:ln>
                  <a:noFill/>
                </a:ln>
                <a:solidFill>
                  <a:srgbClr val="000000"/>
                </a:solidFill>
                <a:effectLst/>
                <a:latin typeface="Poppins" charset="0"/>
                <a:ea typeface="Times New Roman" pitchFamily="18" charset="0"/>
                <a:cs typeface="Times New Roman" pitchFamily="18" charset="0"/>
              </a:rPr>
              <a:t>ights so that this error is reduced in future runs</a:t>
            </a:r>
          </a:p>
          <a:p>
            <a:pPr eaLnBrk="0" fontAlgn="base" hangingPunct="0">
              <a:spcBef>
                <a:spcPct val="0"/>
              </a:spcBef>
              <a:spcAft>
                <a:spcPct val="0"/>
              </a:spcAft>
              <a:tabLst>
                <a:tab pos="457200" algn="l"/>
              </a:tabLst>
            </a:pPr>
            <a:r>
              <a:rPr lang="en-US" sz="2800" dirty="0" smtClean="0"/>
              <a:t>	This process is repeated till we get the desired output. The training phase is done with supervision.  Once the model is stable, it is used in production.</a:t>
            </a:r>
          </a:p>
        </p:txBody>
      </p:sp>
    </p:spTree>
    <p:extLst>
      <p:ext uri="{BB962C8B-B14F-4D97-AF65-F5344CB8AC3E}">
        <p14:creationId xmlns:p14="http://schemas.microsoft.com/office/powerpoint/2010/main" val="339255561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4"/>
          <p:cNvPicPr>
            <a:picLocks noChangeAspect="1" noChangeArrowheads="1"/>
          </p:cNvPicPr>
          <p:nvPr/>
        </p:nvPicPr>
        <p:blipFill>
          <a:blip r:embed="rId3" cstate="print"/>
          <a:srcRect/>
          <a:stretch>
            <a:fillRect/>
          </a:stretch>
        </p:blipFill>
        <p:spPr bwMode="auto">
          <a:xfrm>
            <a:off x="0" y="6500813"/>
            <a:ext cx="12192000" cy="357187"/>
          </a:xfrm>
          <a:prstGeom prst="rect">
            <a:avLst/>
          </a:prstGeom>
          <a:noFill/>
          <a:ln w="9525">
            <a:noFill/>
            <a:miter lim="800000"/>
            <a:headEnd/>
            <a:tailEnd/>
          </a:ln>
        </p:spPr>
      </p:pic>
      <p:sp>
        <p:nvSpPr>
          <p:cNvPr id="3076" name="TextBox 12"/>
          <p:cNvSpPr txBox="1">
            <a:spLocks noChangeArrowheads="1"/>
          </p:cNvSpPr>
          <p:nvPr/>
        </p:nvSpPr>
        <p:spPr bwMode="auto">
          <a:xfrm>
            <a:off x="1589741" y="177615"/>
            <a:ext cx="8331200" cy="848585"/>
          </a:xfrm>
          <a:prstGeom prst="rect">
            <a:avLst/>
          </a:prstGeom>
          <a:noFill/>
          <a:ln w="9525">
            <a:noFill/>
            <a:miter lim="800000"/>
            <a:headEnd/>
            <a:tailEnd/>
          </a:ln>
        </p:spPr>
        <p:txBody>
          <a:bodyPr wrap="square" lIns="108857" tIns="54429" rIns="108857" bIns="54429">
            <a:spAutoFit/>
          </a:bodyPr>
          <a:lstStyle/>
          <a:p>
            <a:pPr algn="ctr"/>
            <a:r>
              <a:rPr lang="en-IN" sz="4800" b="1" dirty="0" err="1" smtClean="0">
                <a:solidFill>
                  <a:srgbClr val="FF0000"/>
                </a:solidFill>
              </a:rPr>
              <a:t>Backpropagation</a:t>
            </a:r>
            <a:endParaRPr lang="en-US" sz="4800" b="1" dirty="0">
              <a:solidFill>
                <a:srgbClr val="FF0000"/>
              </a:solidFill>
            </a:endParaRPr>
          </a:p>
        </p:txBody>
      </p:sp>
      <p:sp>
        <p:nvSpPr>
          <p:cNvPr id="3077" name="TextBox 14"/>
          <p:cNvSpPr txBox="1">
            <a:spLocks noChangeArrowheads="1"/>
          </p:cNvSpPr>
          <p:nvPr/>
        </p:nvSpPr>
        <p:spPr bwMode="auto">
          <a:xfrm>
            <a:off x="295836" y="1321886"/>
            <a:ext cx="11633744" cy="540808"/>
          </a:xfrm>
          <a:prstGeom prst="rect">
            <a:avLst/>
          </a:prstGeom>
          <a:noFill/>
          <a:ln w="9525">
            <a:noFill/>
            <a:miter lim="800000"/>
            <a:headEnd/>
            <a:tailEnd/>
          </a:ln>
        </p:spPr>
        <p:txBody>
          <a:bodyPr wrap="square" lIns="108857" tIns="54429" rIns="108857" bIns="54429">
            <a:spAutoFit/>
          </a:bodyPr>
          <a:lstStyle/>
          <a:p>
            <a:r>
              <a:rPr lang="en-US" sz="2800" dirty="0" smtClean="0"/>
              <a:t>	</a:t>
            </a:r>
          </a:p>
        </p:txBody>
      </p:sp>
      <p:pic>
        <p:nvPicPr>
          <p:cNvPr id="8" name="Picture 1">
            <a:extLst>
              <a:ext uri="{FF2B5EF4-FFF2-40B4-BE49-F238E27FC236}">
                <a16:creationId xmlns:a16="http://schemas.microsoft.com/office/drawing/2014/main" xmlns="" id="{96AF38C7-31A7-44A9-BFCD-A22D0B001A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25159" y="116633"/>
            <a:ext cx="2016224" cy="1255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6" name="Rectangle 2"/>
          <p:cNvSpPr>
            <a:spLocks noChangeArrowheads="1"/>
          </p:cNvSpPr>
          <p:nvPr/>
        </p:nvSpPr>
        <p:spPr bwMode="auto">
          <a:xfrm>
            <a:off x="0" y="645480"/>
            <a:ext cx="11803224" cy="572464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457200" algn="l"/>
              </a:tabLst>
            </a:pPr>
            <a:r>
              <a:rPr kumimoji="0" lang="en-US" sz="3600" b="1" i="0" u="none" strike="noStrike" cap="none" normalizeH="0" baseline="0" dirty="0" smtClean="0">
                <a:ln>
                  <a:noFill/>
                </a:ln>
                <a:solidFill>
                  <a:srgbClr val="111111"/>
                </a:solidFill>
                <a:effectLst/>
                <a:latin typeface="Poppins" charset="0"/>
                <a:ea typeface="Times New Roman" pitchFamily="18" charset="0"/>
                <a:cs typeface="Times New Roman" pitchFamily="18" charset="0"/>
              </a:rPr>
              <a:t>Types of </a:t>
            </a:r>
            <a:r>
              <a:rPr kumimoji="0" lang="en-US" sz="3600" b="1" i="0" u="none" strike="noStrike" cap="none" normalizeH="0" baseline="0" dirty="0" err="1" smtClean="0">
                <a:ln>
                  <a:noFill/>
                </a:ln>
                <a:solidFill>
                  <a:srgbClr val="111111"/>
                </a:solidFill>
                <a:effectLst/>
                <a:latin typeface="Poppins" charset="0"/>
                <a:ea typeface="Times New Roman" pitchFamily="18" charset="0"/>
                <a:cs typeface="Times New Roman" pitchFamily="18" charset="0"/>
              </a:rPr>
              <a:t>backpropagation</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sz="2400" b="0" i="0" u="none" strike="noStrike" cap="none" normalizeH="0" baseline="0" dirty="0" smtClean="0">
                <a:ln>
                  <a:noFill/>
                </a:ln>
                <a:solidFill>
                  <a:srgbClr val="000000"/>
                </a:solidFill>
                <a:effectLst/>
                <a:latin typeface="Poppins" charset="0"/>
                <a:ea typeface="Times New Roman" pitchFamily="18" charset="0"/>
                <a:cs typeface="Times New Roman" pitchFamily="18" charset="0"/>
              </a:rPr>
              <a:t>There are two types of </a:t>
            </a:r>
            <a:r>
              <a:rPr kumimoji="0" lang="en-US" sz="2400" b="0" i="0" u="none" strike="noStrike" cap="none" normalizeH="0" baseline="0" dirty="0" err="1" smtClean="0">
                <a:ln>
                  <a:noFill/>
                </a:ln>
                <a:solidFill>
                  <a:srgbClr val="000000"/>
                </a:solidFill>
                <a:effectLst/>
                <a:latin typeface="Poppins" charset="0"/>
                <a:ea typeface="Times New Roman" pitchFamily="18" charset="0"/>
                <a:cs typeface="Times New Roman" pitchFamily="18" charset="0"/>
              </a:rPr>
              <a:t>backpropagation</a:t>
            </a:r>
            <a:r>
              <a:rPr kumimoji="0" lang="en-US" sz="2400" b="0" i="0" u="none" strike="noStrike" cap="none" normalizeH="0" baseline="0" dirty="0" smtClean="0">
                <a:ln>
                  <a:noFill/>
                </a:ln>
                <a:solidFill>
                  <a:srgbClr val="000000"/>
                </a:solidFill>
                <a:effectLst/>
                <a:latin typeface="Poppins" charset="0"/>
                <a:ea typeface="Times New Roman" pitchFamily="18" charset="0"/>
                <a:cs typeface="Times New Roman" pitchFamily="18" charset="0"/>
              </a:rPr>
              <a:t> networks.</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447675" marR="0" lvl="0" algn="l" defTabSz="914400" rtl="0" eaLnBrk="0" fontAlgn="base" latinLnBrk="0" hangingPunct="0">
              <a:lnSpc>
                <a:spcPct val="100000"/>
              </a:lnSpc>
              <a:spcBef>
                <a:spcPct val="0"/>
              </a:spcBef>
              <a:spcAft>
                <a:spcPct val="0"/>
              </a:spcAft>
              <a:buClrTx/>
              <a:buSzTx/>
              <a:buFont typeface="Wingdings" pitchFamily="2" charset="2"/>
              <a:buChar char="Ø"/>
              <a:tabLst>
                <a:tab pos="457200" algn="l"/>
              </a:tabLst>
            </a:pPr>
            <a:r>
              <a:rPr kumimoji="0" lang="en-US" sz="2400" b="0" i="0" u="none" strike="noStrike" cap="none" normalizeH="0" baseline="0" dirty="0" smtClean="0">
                <a:ln>
                  <a:noFill/>
                </a:ln>
                <a:solidFill>
                  <a:srgbClr val="000000"/>
                </a:solidFill>
                <a:effectLst/>
                <a:latin typeface="Poppins" charset="0"/>
                <a:ea typeface="Times New Roman" pitchFamily="18" charset="0"/>
                <a:cs typeface="Times New Roman" pitchFamily="18" charset="0"/>
              </a:rPr>
              <a:t>Static </a:t>
            </a:r>
            <a:r>
              <a:rPr kumimoji="0" lang="en-US" sz="2400" b="0" i="0" u="none" strike="noStrike" cap="none" normalizeH="0" baseline="0" dirty="0" err="1" smtClean="0">
                <a:ln>
                  <a:noFill/>
                </a:ln>
                <a:solidFill>
                  <a:srgbClr val="000000"/>
                </a:solidFill>
                <a:effectLst/>
                <a:latin typeface="Poppins" charset="0"/>
                <a:ea typeface="Times New Roman" pitchFamily="18" charset="0"/>
                <a:cs typeface="Times New Roman" pitchFamily="18" charset="0"/>
              </a:rPr>
              <a:t>backpropagation</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447675" marR="0" lvl="0" algn="l" defTabSz="914400" rtl="0" eaLnBrk="0" fontAlgn="base" latinLnBrk="0" hangingPunct="0">
              <a:lnSpc>
                <a:spcPct val="100000"/>
              </a:lnSpc>
              <a:spcBef>
                <a:spcPct val="0"/>
              </a:spcBef>
              <a:spcAft>
                <a:spcPct val="0"/>
              </a:spcAft>
              <a:buClrTx/>
              <a:buSzTx/>
              <a:buFont typeface="Wingdings" pitchFamily="2" charset="2"/>
              <a:buChar char="Ø"/>
              <a:tabLst>
                <a:tab pos="457200" algn="l"/>
              </a:tabLst>
            </a:pPr>
            <a:r>
              <a:rPr kumimoji="0" lang="en-US" sz="2400" b="0" i="0" u="none" strike="noStrike" cap="none" normalizeH="0" baseline="0" dirty="0" smtClean="0">
                <a:ln>
                  <a:noFill/>
                </a:ln>
                <a:solidFill>
                  <a:srgbClr val="000000"/>
                </a:solidFill>
                <a:effectLst/>
                <a:latin typeface="Poppins" charset="0"/>
                <a:ea typeface="Times New Roman" pitchFamily="18" charset="0"/>
                <a:cs typeface="Times New Roman" pitchFamily="18" charset="0"/>
              </a:rPr>
              <a:t>Recurrent </a:t>
            </a:r>
            <a:r>
              <a:rPr kumimoji="0" lang="en-US" sz="2400" b="0" i="0" u="none" strike="noStrike" cap="none" normalizeH="0" baseline="0" dirty="0" err="1" smtClean="0">
                <a:ln>
                  <a:noFill/>
                </a:ln>
                <a:solidFill>
                  <a:srgbClr val="000000"/>
                </a:solidFill>
                <a:effectLst/>
                <a:latin typeface="Poppins" charset="0"/>
                <a:ea typeface="Times New Roman" pitchFamily="18" charset="0"/>
                <a:cs typeface="Times New Roman" pitchFamily="18" charset="0"/>
              </a:rPr>
              <a:t>backpropagation</a:t>
            </a:r>
            <a:endParaRPr kumimoji="0" lang="en-US" sz="2400" b="0" i="0" u="none" strike="noStrike" cap="none" normalizeH="0" baseline="0" dirty="0" smtClean="0">
              <a:ln>
                <a:noFill/>
              </a:ln>
              <a:solidFill>
                <a:srgbClr val="000000"/>
              </a:solidFill>
              <a:effectLst/>
              <a:latin typeface="Poppins" charset="0"/>
              <a:ea typeface="Times New Roman" pitchFamily="18" charset="0"/>
              <a:cs typeface="Times New Roman" pitchFamily="18" charset="0"/>
            </a:endParaRPr>
          </a:p>
          <a:p>
            <a:pPr marL="447675" marR="0" lvl="0" algn="l" defTabSz="914400" rtl="0" eaLnBrk="0" fontAlgn="base" latinLnBrk="0" hangingPunct="0">
              <a:lnSpc>
                <a:spcPct val="100000"/>
              </a:lnSpc>
              <a:spcBef>
                <a:spcPct val="0"/>
              </a:spcBef>
              <a:spcAft>
                <a:spcPct val="0"/>
              </a:spcAft>
              <a:buClrTx/>
              <a:buSzTx/>
              <a:buFont typeface="Wingdings" pitchFamily="2" charset="2"/>
              <a:buChar char="Ø"/>
              <a:tabLst>
                <a:tab pos="457200" algn="l"/>
              </a:tabLst>
            </a:pP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 typeface="Wingdings" pitchFamily="2" charset="2"/>
              <a:buChar char="Ø"/>
              <a:tabLst>
                <a:tab pos="457200" algn="l"/>
              </a:tabLst>
            </a:pPr>
            <a:r>
              <a:rPr kumimoji="0" lang="en-US" sz="2400" b="0" i="0" u="none" strike="noStrike" cap="none" normalizeH="0" baseline="0" dirty="0" smtClean="0">
                <a:ln>
                  <a:noFill/>
                </a:ln>
                <a:solidFill>
                  <a:srgbClr val="FF0000"/>
                </a:solidFill>
                <a:effectLst/>
                <a:latin typeface="Poppins" charset="0"/>
                <a:ea typeface="Times New Roman" pitchFamily="18" charset="0"/>
                <a:cs typeface="Times New Roman" pitchFamily="18" charset="0"/>
              </a:rPr>
              <a:t>Static </a:t>
            </a:r>
            <a:r>
              <a:rPr kumimoji="0" lang="en-US" sz="2400" b="0" i="0" u="none" strike="noStrike" cap="none" normalizeH="0" baseline="0" dirty="0" err="1" smtClean="0">
                <a:ln>
                  <a:noFill/>
                </a:ln>
                <a:solidFill>
                  <a:srgbClr val="FF0000"/>
                </a:solidFill>
                <a:effectLst/>
                <a:latin typeface="Poppins" charset="0"/>
                <a:ea typeface="Times New Roman" pitchFamily="18" charset="0"/>
                <a:cs typeface="Times New Roman" pitchFamily="18" charset="0"/>
              </a:rPr>
              <a:t>backpropagation</a:t>
            </a:r>
            <a:endParaRPr kumimoji="0" lang="en-US" sz="1400" b="0" i="0" u="none" strike="noStrike" cap="none" normalizeH="0" baseline="0" dirty="0" smtClean="0">
              <a:ln>
                <a:noFill/>
              </a:ln>
              <a:solidFill>
                <a:srgbClr val="FF00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sz="2400" b="0" i="0" u="none" strike="noStrike" cap="none" normalizeH="0" baseline="0" dirty="0" smtClean="0">
                <a:ln>
                  <a:noFill/>
                </a:ln>
                <a:solidFill>
                  <a:srgbClr val="000000"/>
                </a:solidFill>
                <a:effectLst/>
                <a:latin typeface="Poppins" charset="0"/>
                <a:ea typeface="Times New Roman" pitchFamily="18" charset="0"/>
                <a:cs typeface="Times New Roman" pitchFamily="18" charset="0"/>
              </a:rPr>
              <a:t>	In this network, mapping of a static input generates static output. Static classification problems like optical character recognition will be a suitable domain for static </a:t>
            </a:r>
            <a:r>
              <a:rPr kumimoji="0" lang="en-US" sz="2400" b="0" i="0" u="none" strike="noStrike" cap="none" normalizeH="0" baseline="0" dirty="0" err="1" smtClean="0">
                <a:ln>
                  <a:noFill/>
                </a:ln>
                <a:solidFill>
                  <a:srgbClr val="000000"/>
                </a:solidFill>
                <a:effectLst/>
                <a:latin typeface="Poppins" charset="0"/>
                <a:ea typeface="Times New Roman" pitchFamily="18" charset="0"/>
                <a:cs typeface="Times New Roman" pitchFamily="18" charset="0"/>
              </a:rPr>
              <a:t>backpropagation</a:t>
            </a:r>
            <a:r>
              <a:rPr kumimoji="0" lang="en-US" sz="2400" b="0" i="0" u="none" strike="noStrike" cap="none" normalizeH="0" baseline="0" dirty="0" smtClean="0">
                <a:ln>
                  <a:noFill/>
                </a:ln>
                <a:solidFill>
                  <a:srgbClr val="000000"/>
                </a:solidFill>
                <a:effectLst/>
                <a:latin typeface="Poppins" charset="0"/>
                <a:ea typeface="Times New Roman" pitchFamily="18" charset="0"/>
                <a:cs typeface="Times New Roman"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 typeface="Wingdings" pitchFamily="2" charset="2"/>
              <a:buChar char="Ø"/>
              <a:tabLst>
                <a:tab pos="457200" algn="l"/>
              </a:tabLst>
            </a:pPr>
            <a:r>
              <a:rPr kumimoji="0" lang="en-US" sz="2400" b="0" i="0" u="none" strike="noStrike" cap="none" normalizeH="0" baseline="0" dirty="0" smtClean="0">
                <a:ln>
                  <a:noFill/>
                </a:ln>
                <a:solidFill>
                  <a:srgbClr val="FF0000"/>
                </a:solidFill>
                <a:effectLst/>
                <a:latin typeface="Poppins" charset="0"/>
                <a:ea typeface="Times New Roman" pitchFamily="18" charset="0"/>
                <a:cs typeface="Times New Roman" pitchFamily="18" charset="0"/>
              </a:rPr>
              <a:t>Recurrent </a:t>
            </a:r>
            <a:r>
              <a:rPr kumimoji="0" lang="en-US" sz="2400" b="0" i="0" u="none" strike="noStrike" cap="none" normalizeH="0" baseline="0" dirty="0" err="1" smtClean="0">
                <a:ln>
                  <a:noFill/>
                </a:ln>
                <a:solidFill>
                  <a:srgbClr val="FF0000"/>
                </a:solidFill>
                <a:effectLst/>
                <a:latin typeface="Poppins" charset="0"/>
                <a:ea typeface="Times New Roman" pitchFamily="18" charset="0"/>
                <a:cs typeface="Times New Roman" pitchFamily="18" charset="0"/>
              </a:rPr>
              <a:t>backpropagation</a:t>
            </a:r>
            <a:endParaRPr kumimoji="0" lang="en-US" sz="1400" b="0" i="0" u="none" strike="noStrike" cap="none" normalizeH="0" baseline="0" dirty="0" smtClean="0">
              <a:ln>
                <a:noFill/>
              </a:ln>
              <a:solidFill>
                <a:srgbClr val="FF00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sz="2400" b="0" i="0" u="none" strike="noStrike" cap="none" normalizeH="0" baseline="0" dirty="0" smtClean="0">
                <a:ln>
                  <a:noFill/>
                </a:ln>
                <a:solidFill>
                  <a:srgbClr val="000000"/>
                </a:solidFill>
                <a:effectLst/>
                <a:latin typeface="Poppins" charset="0"/>
                <a:ea typeface="Times New Roman" pitchFamily="18" charset="0"/>
                <a:cs typeface="Times New Roman" pitchFamily="18" charset="0"/>
              </a:rPr>
              <a:t>	Recurrent </a:t>
            </a:r>
            <a:r>
              <a:rPr kumimoji="0" lang="en-US" sz="2400" b="0" i="0" u="none" strike="noStrike" cap="none" normalizeH="0" baseline="0" dirty="0" err="1" smtClean="0">
                <a:ln>
                  <a:noFill/>
                </a:ln>
                <a:solidFill>
                  <a:srgbClr val="000000"/>
                </a:solidFill>
                <a:effectLst/>
                <a:latin typeface="Poppins" charset="0"/>
                <a:ea typeface="Times New Roman" pitchFamily="18" charset="0"/>
                <a:cs typeface="Times New Roman" pitchFamily="18" charset="0"/>
              </a:rPr>
              <a:t>backpropagation</a:t>
            </a:r>
            <a:r>
              <a:rPr kumimoji="0" lang="en-US" sz="2400" b="0" i="0" u="none" strike="noStrike" cap="none" normalizeH="0" baseline="0" dirty="0" smtClean="0">
                <a:ln>
                  <a:noFill/>
                </a:ln>
                <a:solidFill>
                  <a:srgbClr val="000000"/>
                </a:solidFill>
                <a:effectLst/>
                <a:latin typeface="Poppins" charset="0"/>
                <a:ea typeface="Times New Roman" pitchFamily="18" charset="0"/>
                <a:cs typeface="Times New Roman" pitchFamily="18" charset="0"/>
              </a:rPr>
              <a:t> is conducted until a certain threshold is met.</a:t>
            </a:r>
            <a:r>
              <a:rPr kumimoji="0" lang="en-US" sz="2400" b="0" i="0" u="none" strike="noStrike" cap="none" normalizeH="0" baseline="0" dirty="0" smtClean="0">
                <a:ln>
                  <a:noFill/>
                </a:ln>
                <a:solidFill>
                  <a:srgbClr val="000000"/>
                </a:solidFill>
                <a:effectLst/>
                <a:latin typeface="Calibri"/>
                <a:ea typeface="Times New Roman" pitchFamily="18" charset="0"/>
                <a:cs typeface="Times New Roman" pitchFamily="18" charset="0"/>
              </a:rPr>
              <a:t> </a:t>
            </a:r>
            <a:r>
              <a:rPr kumimoji="0" lang="en-US" sz="2400" b="0" i="0" u="none" strike="noStrike" cap="none" normalizeH="0" baseline="0" dirty="0" smtClean="0">
                <a:ln>
                  <a:noFill/>
                </a:ln>
                <a:solidFill>
                  <a:srgbClr val="000000"/>
                </a:solidFill>
                <a:effectLst/>
                <a:latin typeface="Poppins" charset="0"/>
                <a:ea typeface="Times New Roman" pitchFamily="18" charset="0"/>
                <a:cs typeface="Times New Roman" pitchFamily="18" charset="0"/>
              </a:rPr>
              <a:t> After the threshold, the error is calculated and propagated backward.</a:t>
            </a:r>
            <a:endParaRPr kumimoji="0" lang="en-US" sz="2400" b="0" i="0" u="none" strike="noStrike" cap="none" normalizeH="0" baseline="0" smtClean="0">
              <a:ln>
                <a:noFill/>
              </a:ln>
              <a:solidFill>
                <a:srgbClr val="000000"/>
              </a:solidFill>
              <a:effectLst/>
              <a:latin typeface="Poppins"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sz="2400" b="0" i="0" u="none" strike="noStrike" cap="none" normalizeH="0" baseline="0" dirty="0" smtClean="0">
                <a:ln>
                  <a:noFill/>
                </a:ln>
                <a:solidFill>
                  <a:srgbClr val="000000"/>
                </a:solidFill>
                <a:effectLst/>
                <a:latin typeface="Poppins" charset="0"/>
                <a:ea typeface="Times New Roman" pitchFamily="18" charset="0"/>
                <a:cs typeface="Times New Roman" pitchFamily="18" charset="0"/>
              </a:rPr>
              <a:t>	The difference between these two approaches is that static </a:t>
            </a:r>
            <a:r>
              <a:rPr kumimoji="0" lang="en-US" sz="2400" b="0" i="0" u="none" strike="noStrike" cap="none" normalizeH="0" baseline="0" dirty="0" err="1" smtClean="0">
                <a:ln>
                  <a:noFill/>
                </a:ln>
                <a:solidFill>
                  <a:srgbClr val="000000"/>
                </a:solidFill>
                <a:effectLst/>
                <a:latin typeface="Poppins" charset="0"/>
                <a:ea typeface="Times New Roman" pitchFamily="18" charset="0"/>
                <a:cs typeface="Times New Roman" pitchFamily="18" charset="0"/>
              </a:rPr>
              <a:t>backpropagation</a:t>
            </a:r>
            <a:r>
              <a:rPr kumimoji="0" lang="en-US" sz="2400" b="0" i="0" u="none" strike="noStrike" cap="none" normalizeH="0" baseline="0" dirty="0" smtClean="0">
                <a:ln>
                  <a:noFill/>
                </a:ln>
                <a:solidFill>
                  <a:srgbClr val="000000"/>
                </a:solidFill>
                <a:effectLst/>
                <a:latin typeface="Poppins" charset="0"/>
                <a:ea typeface="Times New Roman" pitchFamily="18" charset="0"/>
                <a:cs typeface="Times New Roman" pitchFamily="18" charset="0"/>
              </a:rPr>
              <a:t> is as fast as the mapping is static.</a:t>
            </a:r>
            <a:r>
              <a:rPr kumimoji="0" lang="en-US" sz="2400" b="0" i="0" u="none" strike="noStrike" cap="none" normalizeH="0" baseline="0" dirty="0" smtClean="0">
                <a:ln>
                  <a:noFill/>
                </a:ln>
                <a:solidFill>
                  <a:srgbClr val="000000"/>
                </a:solidFill>
                <a:effectLst/>
                <a:latin typeface="Calibri"/>
                <a:ea typeface="Times New Roman" pitchFamily="18" charset="0"/>
                <a:cs typeface="Times New Roman" pitchFamily="18" charset="0"/>
              </a:rPr>
              <a:t>  </a:t>
            </a:r>
            <a:endParaRPr kumimoji="0" lang="en-US" sz="40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39255561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4"/>
          <p:cNvPicPr>
            <a:picLocks noChangeAspect="1" noChangeArrowheads="1"/>
          </p:cNvPicPr>
          <p:nvPr/>
        </p:nvPicPr>
        <p:blipFill>
          <a:blip r:embed="rId3" cstate="print"/>
          <a:srcRect/>
          <a:stretch>
            <a:fillRect/>
          </a:stretch>
        </p:blipFill>
        <p:spPr bwMode="auto">
          <a:xfrm>
            <a:off x="0" y="6500813"/>
            <a:ext cx="12192000" cy="357187"/>
          </a:xfrm>
          <a:prstGeom prst="rect">
            <a:avLst/>
          </a:prstGeom>
          <a:noFill/>
          <a:ln w="9525">
            <a:noFill/>
            <a:miter lim="800000"/>
            <a:headEnd/>
            <a:tailEnd/>
          </a:ln>
        </p:spPr>
      </p:pic>
      <p:sp>
        <p:nvSpPr>
          <p:cNvPr id="3076" name="TextBox 12"/>
          <p:cNvSpPr txBox="1">
            <a:spLocks noChangeArrowheads="1"/>
          </p:cNvSpPr>
          <p:nvPr/>
        </p:nvSpPr>
        <p:spPr bwMode="auto">
          <a:xfrm>
            <a:off x="1589741" y="177615"/>
            <a:ext cx="8331200" cy="848585"/>
          </a:xfrm>
          <a:prstGeom prst="rect">
            <a:avLst/>
          </a:prstGeom>
          <a:noFill/>
          <a:ln w="9525">
            <a:noFill/>
            <a:miter lim="800000"/>
            <a:headEnd/>
            <a:tailEnd/>
          </a:ln>
        </p:spPr>
        <p:txBody>
          <a:bodyPr wrap="square" lIns="108857" tIns="54429" rIns="108857" bIns="54429">
            <a:spAutoFit/>
          </a:bodyPr>
          <a:lstStyle/>
          <a:p>
            <a:pPr algn="ctr"/>
            <a:r>
              <a:rPr lang="en-IN" sz="4800" b="1" dirty="0" err="1" smtClean="0">
                <a:solidFill>
                  <a:srgbClr val="FF0000"/>
                </a:solidFill>
              </a:rPr>
              <a:t>Backpropagation</a:t>
            </a:r>
            <a:endParaRPr lang="en-US" sz="4800" b="1" dirty="0">
              <a:solidFill>
                <a:srgbClr val="FF0000"/>
              </a:solidFill>
            </a:endParaRPr>
          </a:p>
        </p:txBody>
      </p:sp>
      <p:sp>
        <p:nvSpPr>
          <p:cNvPr id="3077" name="TextBox 14"/>
          <p:cNvSpPr txBox="1">
            <a:spLocks noChangeArrowheads="1"/>
          </p:cNvSpPr>
          <p:nvPr/>
        </p:nvSpPr>
        <p:spPr bwMode="auto">
          <a:xfrm>
            <a:off x="295836" y="1321886"/>
            <a:ext cx="11633744" cy="540808"/>
          </a:xfrm>
          <a:prstGeom prst="rect">
            <a:avLst/>
          </a:prstGeom>
          <a:noFill/>
          <a:ln w="9525">
            <a:noFill/>
            <a:miter lim="800000"/>
            <a:headEnd/>
            <a:tailEnd/>
          </a:ln>
        </p:spPr>
        <p:txBody>
          <a:bodyPr wrap="square" lIns="108857" tIns="54429" rIns="108857" bIns="54429">
            <a:spAutoFit/>
          </a:bodyPr>
          <a:lstStyle/>
          <a:p>
            <a:r>
              <a:rPr lang="en-US" sz="2800" dirty="0" smtClean="0"/>
              <a:t>	</a:t>
            </a:r>
          </a:p>
        </p:txBody>
      </p:sp>
      <p:pic>
        <p:nvPicPr>
          <p:cNvPr id="8" name="Picture 1">
            <a:extLst>
              <a:ext uri="{FF2B5EF4-FFF2-40B4-BE49-F238E27FC236}">
                <a16:creationId xmlns:a16="http://schemas.microsoft.com/office/drawing/2014/main" xmlns="" id="{96AF38C7-31A7-44A9-BFCD-A22D0B001A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25159" y="116633"/>
            <a:ext cx="2016224" cy="1255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3" name="Rectangle 1"/>
          <p:cNvSpPr>
            <a:spLocks noChangeArrowheads="1"/>
          </p:cNvSpPr>
          <p:nvPr/>
        </p:nvSpPr>
        <p:spPr bwMode="auto">
          <a:xfrm>
            <a:off x="304800" y="1156447"/>
            <a:ext cx="11520873" cy="421653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457200" algn="l"/>
              </a:tabLst>
            </a:pPr>
            <a:r>
              <a:rPr kumimoji="0" lang="en-US" sz="3600" b="1" i="0" u="none" strike="noStrike" cap="none" normalizeH="0" baseline="0" dirty="0" smtClean="0">
                <a:ln>
                  <a:noFill/>
                </a:ln>
                <a:solidFill>
                  <a:srgbClr val="111111"/>
                </a:solidFill>
                <a:effectLst/>
                <a:latin typeface="Poppins" charset="0"/>
                <a:ea typeface="Times New Roman" pitchFamily="18" charset="0"/>
                <a:cs typeface="Times New Roman" pitchFamily="18" charset="0"/>
              </a:rPr>
              <a:t>Advantages:</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sz="2400" b="0" i="0" u="none" strike="noStrike" cap="none" normalizeH="0" baseline="0" dirty="0" err="1" smtClean="0">
                <a:ln>
                  <a:noFill/>
                </a:ln>
                <a:solidFill>
                  <a:srgbClr val="000000"/>
                </a:solidFill>
                <a:effectLst/>
                <a:latin typeface="Poppins" charset="0"/>
                <a:ea typeface="Times New Roman" pitchFamily="18" charset="0"/>
                <a:cs typeface="Times New Roman" pitchFamily="18" charset="0"/>
              </a:rPr>
              <a:t>Backpropagation</a:t>
            </a:r>
            <a:r>
              <a:rPr kumimoji="0" lang="en-US" sz="2400" b="0" i="0" u="none" strike="noStrike" cap="none" normalizeH="0" baseline="0" dirty="0" smtClean="0">
                <a:ln>
                  <a:noFill/>
                </a:ln>
                <a:solidFill>
                  <a:srgbClr val="000000"/>
                </a:solidFill>
                <a:effectLst/>
                <a:latin typeface="Poppins" charset="0"/>
                <a:ea typeface="Times New Roman" pitchFamily="18" charset="0"/>
                <a:cs typeface="Times New Roman" pitchFamily="18" charset="0"/>
              </a:rPr>
              <a:t> has many advantages, some of the important ones are listed below-</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447675" marR="0" lvl="0" indent="-447675" algn="l" defTabSz="914400" rtl="0" eaLnBrk="0" fontAlgn="base" latinLnBrk="0" hangingPunct="0">
              <a:lnSpc>
                <a:spcPct val="100000"/>
              </a:lnSpc>
              <a:spcBef>
                <a:spcPct val="0"/>
              </a:spcBef>
              <a:spcAft>
                <a:spcPct val="0"/>
              </a:spcAft>
              <a:buClrTx/>
              <a:buSzTx/>
              <a:buFont typeface="Wingdings" pitchFamily="2" charset="2"/>
              <a:buChar char="Ø"/>
              <a:tabLst>
                <a:tab pos="457200" algn="l"/>
              </a:tabLst>
            </a:pPr>
            <a:r>
              <a:rPr kumimoji="0" lang="en-US" sz="2400" b="0" i="0" u="none" strike="noStrike" cap="none" normalizeH="0" baseline="0" dirty="0" err="1" smtClean="0">
                <a:ln>
                  <a:noFill/>
                </a:ln>
                <a:solidFill>
                  <a:srgbClr val="000000"/>
                </a:solidFill>
                <a:effectLst/>
                <a:latin typeface="Poppins" charset="0"/>
                <a:ea typeface="Times New Roman" pitchFamily="18" charset="0"/>
                <a:cs typeface="Times New Roman" pitchFamily="18" charset="0"/>
              </a:rPr>
              <a:t>Backpropagation</a:t>
            </a:r>
            <a:r>
              <a:rPr kumimoji="0" lang="en-US" sz="2400" b="0" i="0" u="none" strike="noStrike" cap="none" normalizeH="0" baseline="0" dirty="0" smtClean="0">
                <a:ln>
                  <a:noFill/>
                </a:ln>
                <a:solidFill>
                  <a:srgbClr val="000000"/>
                </a:solidFill>
                <a:effectLst/>
                <a:latin typeface="Poppins" charset="0"/>
                <a:ea typeface="Times New Roman" pitchFamily="18" charset="0"/>
                <a:cs typeface="Times New Roman" pitchFamily="18" charset="0"/>
              </a:rPr>
              <a:t> is fast, simple and easy to implement</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447675" marR="0" lvl="0" indent="-447675" algn="l" defTabSz="914400" rtl="0" eaLnBrk="0" fontAlgn="base" latinLnBrk="0" hangingPunct="0">
              <a:lnSpc>
                <a:spcPct val="100000"/>
              </a:lnSpc>
              <a:spcBef>
                <a:spcPct val="0"/>
              </a:spcBef>
              <a:spcAft>
                <a:spcPct val="0"/>
              </a:spcAft>
              <a:buClrTx/>
              <a:buSzTx/>
              <a:buFont typeface="Wingdings" pitchFamily="2" charset="2"/>
              <a:buChar char="Ø"/>
              <a:tabLst>
                <a:tab pos="457200" algn="l"/>
              </a:tabLst>
            </a:pPr>
            <a:r>
              <a:rPr kumimoji="0" lang="en-US" sz="2400" b="0" i="0" u="none" strike="noStrike" cap="none" normalizeH="0" baseline="0" dirty="0" smtClean="0">
                <a:ln>
                  <a:noFill/>
                </a:ln>
                <a:solidFill>
                  <a:srgbClr val="000000"/>
                </a:solidFill>
                <a:effectLst/>
                <a:latin typeface="Poppins" charset="0"/>
                <a:ea typeface="Times New Roman" pitchFamily="18" charset="0"/>
                <a:cs typeface="Times New Roman" pitchFamily="18" charset="0"/>
              </a:rPr>
              <a:t>There are no parameters to be tuned</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447675" marR="0" lvl="0" indent="-447675" algn="l" defTabSz="914400" rtl="0" eaLnBrk="0" fontAlgn="base" latinLnBrk="0" hangingPunct="0">
              <a:lnSpc>
                <a:spcPct val="100000"/>
              </a:lnSpc>
              <a:spcBef>
                <a:spcPct val="0"/>
              </a:spcBef>
              <a:spcAft>
                <a:spcPct val="0"/>
              </a:spcAft>
              <a:buClrTx/>
              <a:buSzTx/>
              <a:buFont typeface="Wingdings" pitchFamily="2" charset="2"/>
              <a:buChar char="Ø"/>
              <a:tabLst>
                <a:tab pos="457200" algn="l"/>
              </a:tabLst>
            </a:pPr>
            <a:r>
              <a:rPr kumimoji="0" lang="en-US" sz="2400" b="0" i="0" u="none" strike="noStrike" cap="none" normalizeH="0" baseline="0" dirty="0" smtClean="0">
                <a:ln>
                  <a:noFill/>
                </a:ln>
                <a:solidFill>
                  <a:srgbClr val="000000"/>
                </a:solidFill>
                <a:effectLst/>
                <a:latin typeface="Poppins" charset="0"/>
                <a:ea typeface="Times New Roman" pitchFamily="18" charset="0"/>
                <a:cs typeface="Times New Roman" pitchFamily="18" charset="0"/>
              </a:rPr>
              <a:t>Prior knowledge about the network is not needed thus becoming a flexible method</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447675" marR="0" lvl="0" indent="-447675" algn="l" defTabSz="914400" rtl="0" eaLnBrk="0" fontAlgn="base" latinLnBrk="0" hangingPunct="0">
              <a:lnSpc>
                <a:spcPct val="100000"/>
              </a:lnSpc>
              <a:spcBef>
                <a:spcPct val="0"/>
              </a:spcBef>
              <a:spcAft>
                <a:spcPct val="0"/>
              </a:spcAft>
              <a:buClrTx/>
              <a:buSzTx/>
              <a:buFont typeface="Wingdings" pitchFamily="2" charset="2"/>
              <a:buChar char="Ø"/>
              <a:tabLst>
                <a:tab pos="457200" algn="l"/>
              </a:tabLst>
            </a:pPr>
            <a:r>
              <a:rPr kumimoji="0" lang="en-US" sz="2400" b="0" i="0" u="none" strike="noStrike" cap="none" normalizeH="0" baseline="0" dirty="0" smtClean="0">
                <a:ln>
                  <a:noFill/>
                </a:ln>
                <a:solidFill>
                  <a:srgbClr val="000000"/>
                </a:solidFill>
                <a:effectLst/>
                <a:latin typeface="Poppins" charset="0"/>
                <a:ea typeface="Times New Roman" pitchFamily="18" charset="0"/>
                <a:cs typeface="Times New Roman" pitchFamily="18" charset="0"/>
              </a:rPr>
              <a:t>This approach works very well in most cases</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447675" marR="0" lvl="0" indent="-447675" algn="l" defTabSz="914400" rtl="0" eaLnBrk="0" fontAlgn="base" latinLnBrk="0" hangingPunct="0">
              <a:lnSpc>
                <a:spcPct val="100000"/>
              </a:lnSpc>
              <a:spcBef>
                <a:spcPct val="0"/>
              </a:spcBef>
              <a:spcAft>
                <a:spcPct val="0"/>
              </a:spcAft>
              <a:buClrTx/>
              <a:buSzTx/>
              <a:buFont typeface="Wingdings" pitchFamily="2" charset="2"/>
              <a:buChar char="Ø"/>
              <a:tabLst>
                <a:tab pos="457200" algn="l"/>
              </a:tabLst>
            </a:pPr>
            <a:r>
              <a:rPr kumimoji="0" lang="en-US" sz="2400" b="0" i="0" u="none" strike="noStrike" cap="none" normalizeH="0" baseline="0" dirty="0" smtClean="0">
                <a:ln>
                  <a:noFill/>
                </a:ln>
                <a:solidFill>
                  <a:srgbClr val="000000"/>
                </a:solidFill>
                <a:effectLst/>
                <a:latin typeface="Poppins" charset="0"/>
                <a:ea typeface="Times New Roman" pitchFamily="18" charset="0"/>
                <a:cs typeface="Times New Roman" pitchFamily="18" charset="0"/>
              </a:rPr>
              <a:t>The model need not learn the features of the function</a:t>
            </a:r>
          </a:p>
          <a:p>
            <a:pPr marL="0" marR="0" lvl="0" indent="0" algn="l" defTabSz="914400" rtl="0" eaLnBrk="0" fontAlgn="base" latinLnBrk="0" hangingPunct="0">
              <a:lnSpc>
                <a:spcPct val="100000"/>
              </a:lnSpc>
              <a:spcBef>
                <a:spcPct val="0"/>
              </a:spcBef>
              <a:spcAft>
                <a:spcPct val="0"/>
              </a:spcAft>
              <a:buClrTx/>
              <a:buSzTx/>
              <a:buFont typeface="Wingdings" pitchFamily="2" charset="2"/>
              <a:buChar char="Ø"/>
              <a:tabLst>
                <a:tab pos="457200" algn="l"/>
              </a:tabLst>
            </a:pPr>
            <a:endParaRPr kumimoji="0" lang="en-US" sz="40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39255561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4"/>
          <p:cNvPicPr>
            <a:picLocks noChangeAspect="1" noChangeArrowheads="1"/>
          </p:cNvPicPr>
          <p:nvPr/>
        </p:nvPicPr>
        <p:blipFill>
          <a:blip r:embed="rId3" cstate="print"/>
          <a:srcRect/>
          <a:stretch>
            <a:fillRect/>
          </a:stretch>
        </p:blipFill>
        <p:spPr bwMode="auto">
          <a:xfrm>
            <a:off x="0" y="6500813"/>
            <a:ext cx="12192000" cy="357187"/>
          </a:xfrm>
          <a:prstGeom prst="rect">
            <a:avLst/>
          </a:prstGeom>
          <a:noFill/>
          <a:ln w="9525">
            <a:noFill/>
            <a:miter lim="800000"/>
            <a:headEnd/>
            <a:tailEnd/>
          </a:ln>
        </p:spPr>
      </p:pic>
      <p:sp>
        <p:nvSpPr>
          <p:cNvPr id="3076" name="TextBox 12"/>
          <p:cNvSpPr txBox="1">
            <a:spLocks noChangeArrowheads="1"/>
          </p:cNvSpPr>
          <p:nvPr/>
        </p:nvSpPr>
        <p:spPr bwMode="auto">
          <a:xfrm>
            <a:off x="1589741" y="177615"/>
            <a:ext cx="8331200" cy="848585"/>
          </a:xfrm>
          <a:prstGeom prst="rect">
            <a:avLst/>
          </a:prstGeom>
          <a:noFill/>
          <a:ln w="9525">
            <a:noFill/>
            <a:miter lim="800000"/>
            <a:headEnd/>
            <a:tailEnd/>
          </a:ln>
        </p:spPr>
        <p:txBody>
          <a:bodyPr wrap="square" lIns="108857" tIns="54429" rIns="108857" bIns="54429">
            <a:spAutoFit/>
          </a:bodyPr>
          <a:lstStyle/>
          <a:p>
            <a:pPr algn="ctr"/>
            <a:r>
              <a:rPr lang="en-IN" sz="4800" b="1" dirty="0" err="1" smtClean="0">
                <a:solidFill>
                  <a:srgbClr val="FF0000"/>
                </a:solidFill>
              </a:rPr>
              <a:t>Backpropagation</a:t>
            </a:r>
            <a:endParaRPr lang="en-US" sz="4800" b="1" dirty="0">
              <a:solidFill>
                <a:srgbClr val="FF0000"/>
              </a:solidFill>
            </a:endParaRPr>
          </a:p>
        </p:txBody>
      </p:sp>
      <p:pic>
        <p:nvPicPr>
          <p:cNvPr id="8" name="Picture 1">
            <a:extLst>
              <a:ext uri="{FF2B5EF4-FFF2-40B4-BE49-F238E27FC236}">
                <a16:creationId xmlns:a16="http://schemas.microsoft.com/office/drawing/2014/main" xmlns="" id="{96AF38C7-31A7-44A9-BFCD-A22D0B001A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25159" y="116633"/>
            <a:ext cx="2016224" cy="1255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5" name="Rectangle 1"/>
          <p:cNvSpPr>
            <a:spLocks noChangeArrowheads="1"/>
          </p:cNvSpPr>
          <p:nvPr/>
        </p:nvSpPr>
        <p:spPr bwMode="auto">
          <a:xfrm>
            <a:off x="161364" y="1488153"/>
            <a:ext cx="11761695" cy="307776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457200" algn="l"/>
              </a:tabLst>
            </a:pPr>
            <a:r>
              <a:rPr kumimoji="0" lang="en-US" sz="4400" b="1" i="0" u="none" strike="noStrike" cap="none" normalizeH="0" baseline="0" dirty="0" smtClean="0">
                <a:ln>
                  <a:noFill/>
                </a:ln>
                <a:solidFill>
                  <a:srgbClr val="111111"/>
                </a:solidFill>
                <a:effectLst/>
                <a:latin typeface="Poppins"/>
                <a:ea typeface="Times New Roman" pitchFamily="18" charset="0"/>
                <a:cs typeface="Times New Roman" pitchFamily="18" charset="0"/>
              </a:rPr>
              <a:t>Disadvantages of </a:t>
            </a:r>
            <a:r>
              <a:rPr kumimoji="0" lang="en-US" sz="4400" b="1" i="0" u="none" strike="noStrike" cap="none" normalizeH="0" baseline="0" dirty="0" err="1" smtClean="0">
                <a:ln>
                  <a:noFill/>
                </a:ln>
                <a:solidFill>
                  <a:srgbClr val="111111"/>
                </a:solidFill>
                <a:effectLst/>
                <a:latin typeface="Poppins"/>
                <a:ea typeface="Times New Roman" pitchFamily="18" charset="0"/>
                <a:cs typeface="Times New Roman" pitchFamily="18" charset="0"/>
              </a:rPr>
              <a:t>backpropagation</a:t>
            </a:r>
            <a:endParaRPr kumimoji="0" lang="en-US" sz="4400" b="1" i="0" u="none" strike="noStrike" cap="none" normalizeH="0" baseline="0" dirty="0" smtClean="0">
              <a:ln>
                <a:noFill/>
              </a:ln>
              <a:solidFill>
                <a:srgbClr val="111111"/>
              </a:solidFill>
              <a:effectLst/>
              <a:latin typeface="Poppins"/>
              <a:ea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tab pos="457200" algn="l"/>
              </a:tabLst>
            </a:pP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447675" marR="0" lvl="0" algn="l" defTabSz="914400" rtl="0" eaLnBrk="0" fontAlgn="base" latinLnBrk="0" hangingPunct="0">
              <a:lnSpc>
                <a:spcPct val="100000"/>
              </a:lnSpc>
              <a:spcBef>
                <a:spcPct val="0"/>
              </a:spcBef>
              <a:spcAft>
                <a:spcPct val="0"/>
              </a:spcAft>
              <a:buClrTx/>
              <a:buSzTx/>
              <a:buFont typeface="Wingdings" pitchFamily="2" charset="2"/>
              <a:buChar char="Ø"/>
              <a:tabLst>
                <a:tab pos="457200" algn="l"/>
              </a:tabLst>
            </a:pPr>
            <a:r>
              <a:rPr kumimoji="0" lang="en-US" sz="3200" b="0" i="0" u="none" strike="noStrike" cap="none" normalizeH="0" baseline="0" dirty="0" smtClean="0">
                <a:ln>
                  <a:noFill/>
                </a:ln>
                <a:solidFill>
                  <a:srgbClr val="000000"/>
                </a:solidFill>
                <a:effectLst/>
                <a:latin typeface="Poppins"/>
                <a:ea typeface="Times New Roman" pitchFamily="18" charset="0"/>
                <a:cs typeface="Times New Roman" pitchFamily="18" charset="0"/>
              </a:rPr>
              <a:t>Input data holds the key to the overall performance</a:t>
            </a:r>
          </a:p>
          <a:p>
            <a:pPr marL="447675" marR="0" lvl="0" algn="l" defTabSz="914400" rtl="0" eaLnBrk="0" fontAlgn="base" latinLnBrk="0" hangingPunct="0">
              <a:lnSpc>
                <a:spcPct val="100000"/>
              </a:lnSpc>
              <a:spcBef>
                <a:spcPct val="0"/>
              </a:spcBef>
              <a:spcAft>
                <a:spcPct val="0"/>
              </a:spcAft>
              <a:buClrTx/>
              <a:buSzTx/>
              <a:buFont typeface="Wingdings" pitchFamily="2" charset="2"/>
              <a:buChar char="Ø"/>
              <a:tabLst>
                <a:tab pos="457200" algn="l"/>
              </a:tabLst>
            </a:pP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447675" marR="0" lvl="0" algn="l" defTabSz="914400" rtl="0" eaLnBrk="0" fontAlgn="base" latinLnBrk="0" hangingPunct="0">
              <a:lnSpc>
                <a:spcPct val="100000"/>
              </a:lnSpc>
              <a:spcBef>
                <a:spcPct val="0"/>
              </a:spcBef>
              <a:spcAft>
                <a:spcPct val="0"/>
              </a:spcAft>
              <a:buClrTx/>
              <a:buSzTx/>
              <a:buFont typeface="Wingdings" pitchFamily="2" charset="2"/>
              <a:buChar char="Ø"/>
              <a:tabLst>
                <a:tab pos="457200" algn="l"/>
              </a:tabLst>
            </a:pPr>
            <a:r>
              <a:rPr kumimoji="0" lang="en-US" sz="3200" b="0" i="0" u="none" strike="noStrike" cap="none" normalizeH="0" baseline="0" dirty="0" smtClean="0">
                <a:ln>
                  <a:noFill/>
                </a:ln>
                <a:solidFill>
                  <a:srgbClr val="000000"/>
                </a:solidFill>
                <a:effectLst/>
                <a:latin typeface="Poppins"/>
                <a:ea typeface="Times New Roman" pitchFamily="18" charset="0"/>
                <a:cs typeface="Times New Roman" pitchFamily="18" charset="0"/>
              </a:rPr>
              <a:t>Noisy data can lead to inaccurate results</a:t>
            </a:r>
          </a:p>
          <a:p>
            <a:pPr marL="447675" marR="0" lvl="0" algn="l" defTabSz="914400" rtl="0" eaLnBrk="0" fontAlgn="base" latinLnBrk="0" hangingPunct="0">
              <a:lnSpc>
                <a:spcPct val="100000"/>
              </a:lnSpc>
              <a:spcBef>
                <a:spcPct val="0"/>
              </a:spcBef>
              <a:spcAft>
                <a:spcPct val="0"/>
              </a:spcAft>
              <a:buClrTx/>
              <a:buSzTx/>
              <a:buFont typeface="Wingdings" pitchFamily="2" charset="2"/>
              <a:buChar char="Ø"/>
              <a:tabLst>
                <a:tab pos="457200" algn="l"/>
              </a:tabLst>
            </a:pP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447675" marR="0" lvl="0" algn="l" defTabSz="914400" rtl="0" eaLnBrk="0" fontAlgn="base" latinLnBrk="0" hangingPunct="0">
              <a:lnSpc>
                <a:spcPct val="100000"/>
              </a:lnSpc>
              <a:spcBef>
                <a:spcPct val="0"/>
              </a:spcBef>
              <a:spcAft>
                <a:spcPct val="0"/>
              </a:spcAft>
              <a:buClrTx/>
              <a:buSzTx/>
              <a:buFont typeface="Wingdings" pitchFamily="2" charset="2"/>
              <a:buChar char="Ø"/>
              <a:tabLst>
                <a:tab pos="457200" algn="l"/>
              </a:tabLst>
            </a:pPr>
            <a:r>
              <a:rPr kumimoji="0" lang="en-US" sz="3200" b="0" i="0" u="none" strike="noStrike" cap="none" normalizeH="0" baseline="0" dirty="0" smtClean="0">
                <a:ln>
                  <a:noFill/>
                </a:ln>
                <a:solidFill>
                  <a:srgbClr val="000000"/>
                </a:solidFill>
                <a:effectLst/>
                <a:latin typeface="Poppins"/>
                <a:ea typeface="Times New Roman" pitchFamily="18" charset="0"/>
                <a:cs typeface="Times New Roman" pitchFamily="18" charset="0"/>
              </a:rPr>
              <a:t>Matrix based approach is preferred over a mini-batch</a:t>
            </a:r>
            <a:endParaRPr kumimoji="0" lang="en-US" sz="4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392555617"/>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2061</TotalTime>
  <Words>924</Words>
  <Application>Microsoft Office PowerPoint</Application>
  <PresentationFormat>Custom</PresentationFormat>
  <Paragraphs>244</Paragraphs>
  <Slides>24</Slides>
  <Notes>23</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RAJA BHARGAVA</dc:creator>
  <cp:lastModifiedBy>sai sumanth</cp:lastModifiedBy>
  <cp:revision>223</cp:revision>
  <dcterms:created xsi:type="dcterms:W3CDTF">2020-07-04T06:33:25Z</dcterms:created>
  <dcterms:modified xsi:type="dcterms:W3CDTF">2023-01-01T07:14:46Z</dcterms:modified>
</cp:coreProperties>
</file>