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63" r:id="rId2"/>
    <p:sldId id="389" r:id="rId3"/>
    <p:sldId id="439" r:id="rId4"/>
    <p:sldId id="440" r:id="rId5"/>
    <p:sldId id="441" r:id="rId6"/>
    <p:sldId id="442" r:id="rId7"/>
    <p:sldId id="443" r:id="rId8"/>
    <p:sldId id="44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8" initials="3" lastIdx="2" clrIdx="0">
    <p:extLst>
      <p:ext uri="{19B8F6BF-5375-455C-9EA6-DF929625EA0E}">
        <p15:presenceInfo xmlns="" xmlns:p15="http://schemas.microsoft.com/office/powerpoint/2012/main" userId="3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5FF"/>
    <a:srgbClr val="E66C4F"/>
    <a:srgbClr val="E9EB2E"/>
    <a:srgbClr val="F7470E"/>
    <a:srgbClr val="9768BA"/>
    <a:srgbClr val="C9C9C9"/>
    <a:srgbClr val="80E1A3"/>
    <a:srgbClr val="64DB8F"/>
    <a:srgbClr val="4EB38F"/>
    <a:srgbClr val="E9E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-206" y="-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C47A4-A7CA-4672-997A-640E6A81CF4D}" type="datetimeFigureOut">
              <a:rPr lang="en-IN" smtClean="0"/>
              <a:pPr/>
              <a:t>01-01-2023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7B4EF-6FCE-43A0-B8AE-40421F7268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75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DA11A0-76CB-48DA-AF57-4239CDB4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A72A377-54F2-40D0-AC6F-58AEEDAFA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C5F0502-74B1-492E-9E23-BEA6D26D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5BC0EB3-1A78-49A8-9C2F-4521DA1B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95AA0A0-40FD-4C1B-A4E9-D4CFD947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ED2D9C-A57F-4671-87BB-06E27F74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2295AB7-B8D2-4476-AC63-34A91FCA1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C2918A3-4DEA-439F-8015-D98AD8A6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CCDB7C1-A4F0-4BE0-994D-FF2B467A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BEA008F-979B-4B57-9BFB-B91CE340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7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8433AFC6-3EB0-44BE-932A-2A9DDC745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BD9673D0-A516-4505-ADFF-19EB04B7F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CCB7272-09A7-485B-9A7E-7544ED1E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80A1BA-8DA3-4A9F-B947-A95296B8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AA8B50D-F214-4D8A-8BE9-04921386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2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3B5E6A-5C07-41B2-8A60-9A127940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6251A36-2D53-4CF9-A1F2-28862195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30D496-EF63-4E9E-B26E-1CCDF6FE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0573BD-9B56-499B-B7CF-D04775F8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77C2F78-7933-4ED3-B72E-70D7704B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3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527D81D-25D3-4328-A3DF-7CA6F037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336B2D5-86AF-4A06-9E05-90A4A9E5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C790D44-2950-4A0B-8B16-2E532AA0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6C5246-C04D-4F86-B204-04432E05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832EEB8-5B51-4EFD-AA9A-3DAAA974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1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EB3482B-E409-44C7-B053-2A400BBE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9CBD5B-E20B-4AE6-9DE5-CD1EFCC99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A60D3C55-3C3A-442E-94E3-7DF51591C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EC824ED-18D8-450B-97F0-037D0443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8FDD5A1-CA79-4E32-B3EB-B55037E2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1B01077-6CB3-4C01-9893-7E50368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F73E4F-F2C1-41D1-B549-3E0CEFC2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D786A87-FBE2-495A-BA3F-863BDD022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2934E42-A4DA-4799-B46D-90E447C8C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0F1835A-7831-429E-94A4-2FBD9A63D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30407FAD-0F8F-4327-84C8-1C337E22B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0DA2B0E6-A590-41FD-B4B5-899727BE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823FEC7-E71D-47A3-BB58-EB84026A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72F018B-241A-41D1-9D4A-68F126A5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F67A69-9E79-4196-A85C-0237C16F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5DEBAEAD-0C15-46FA-9C04-E9E7F723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4CE77EC-B9BA-48F2-95DA-A36C5F3B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1307837-AC21-45CC-9418-1D4A75FE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9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5F3E6B8-E4FA-4E31-980A-E923A197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361BF5C-BC07-4A81-9B64-5C5347C6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1C7D928-995A-459D-AB69-755D166D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6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B11102-C8B9-42E7-AF0A-DE4D2C01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23B4C9-C235-46EE-9214-73167FD7B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9B2A36BA-DC98-4877-B0C6-FF95D4673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8907280-D202-4CE7-B962-F710FD46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186B5D4-BC9D-472F-BF38-F57E225E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3B34B1B-6691-4D63-ABE7-16E1D9BD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3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EDFAB4F-EF98-4F7F-82E1-7D232A66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16F13AD-FF1D-412F-82EE-D42E064F4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ED100F7-4FDF-4312-8655-274130CFA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139002C-9987-43CC-823E-56BACA10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B6CF6AD-B0DF-48F2-8260-170F485D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018D9B-410C-454C-8000-ACC12C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0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7F6318A2-C16A-4F64-B8EC-014EC072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345BF33-2EAF-47CF-B3BA-AE9870EB3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6456668-077F-4575-8D58-465049B0B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2D16-E4B5-4FC9-A5CE-10EC6C657153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51EB089-E351-43F3-BDC3-2B2894144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C5BE8FC-5AC4-4518-851D-A884F9671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analyticsindiamag.com/handwritten-character-digit-classification-using-neural-network/" TargetMode="External"/><Relationship Id="rId4" Type="http://schemas.openxmlformats.org/officeDocument/2006/relationships/hyperlink" Target="https://analyticsindiamag.com/a-beginners-guide-to-regression-techniques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deepai.org/machine-learning-glossary-and-terms/neural-network" TargetMode="External"/><Relationship Id="rId4" Type="http://schemas.openxmlformats.org/officeDocument/2006/relationships/hyperlink" Target="https://deepai.org/machine-learning-glossary-and-terms/perceptr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1"/>
            <a:ext cx="10972800" cy="5592763"/>
          </a:xfrm>
        </p:spPr>
        <p:txBody>
          <a:bodyPr/>
          <a:lstStyle/>
          <a:p>
            <a:pPr marL="82296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endParaRPr lang="en-IN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 PYTHON PROGRAMMING &amp; DATA SCIENCE</a:t>
            </a: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	</a:t>
            </a:r>
            <a:r>
              <a:rPr lang="en-US" sz="2800" b="1" smtClean="0">
                <a:solidFill>
                  <a:srgbClr val="FF0000"/>
                </a:solidFill>
              </a:rPr>
              <a:t>	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2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Loss Functions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484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Loss Functions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Loss functions are used to </a:t>
            </a:r>
            <a:r>
              <a:rPr lang="en-US" sz="2800" dirty="0" smtClean="0">
                <a:solidFill>
                  <a:srgbClr val="FF0000"/>
                </a:solidFill>
              </a:rPr>
              <a:t>determine the error (“the loss”) between the output of our algorithms and the given target value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loss function (J) can be defined as a function which takes in </a:t>
            </a:r>
            <a:r>
              <a:rPr lang="en-US" sz="2800" dirty="0" smtClean="0">
                <a:solidFill>
                  <a:srgbClr val="FF0000"/>
                </a:solidFill>
              </a:rPr>
              <a:t>two parameters:</a:t>
            </a:r>
          </a:p>
          <a:p>
            <a:pPr marL="514350" lvl="0" indent="109538">
              <a:buFont typeface="+mj-lt"/>
              <a:buAutoNum type="arabicPeriod"/>
            </a:pPr>
            <a:r>
              <a:rPr lang="en-US" sz="2800" dirty="0" smtClean="0"/>
              <a:t>Predicted Output</a:t>
            </a:r>
          </a:p>
          <a:p>
            <a:pPr marL="514350" indent="109538">
              <a:buFont typeface="+mj-lt"/>
              <a:buAutoNum type="arabicPeriod"/>
            </a:pPr>
            <a:r>
              <a:rPr lang="en-US" sz="2800" dirty="0" smtClean="0"/>
              <a:t>True Output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There are multiple ways to determine loss.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These are divided into </a:t>
            </a:r>
            <a:r>
              <a:rPr lang="en-US" sz="2800" dirty="0" smtClean="0">
                <a:solidFill>
                  <a:srgbClr val="FF0000"/>
                </a:solidFill>
              </a:rPr>
              <a:t>two categories </a:t>
            </a:r>
          </a:p>
          <a:p>
            <a:pPr marL="514350" indent="-57150">
              <a:buFont typeface="+mj-lt"/>
              <a:buAutoNum type="arabicPeriod"/>
            </a:pPr>
            <a:r>
              <a:rPr lang="en-US" sz="2800" u="sng" dirty="0" smtClean="0">
                <a:hlinkClick r:id="rId4"/>
              </a:rPr>
              <a:t>Regression loss</a:t>
            </a:r>
            <a:r>
              <a:rPr lang="en-US" sz="2800" dirty="0" smtClean="0"/>
              <a:t> and </a:t>
            </a:r>
          </a:p>
          <a:p>
            <a:pPr marL="514350" indent="288925">
              <a:buFont typeface="+mj-lt"/>
              <a:buAutoNum type="arabicPeriod"/>
            </a:pPr>
            <a:r>
              <a:rPr lang="en-US" sz="2800" u="sng" dirty="0" smtClean="0">
                <a:hlinkClick r:id="rId5"/>
              </a:rPr>
              <a:t>Classification Loss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Loss Functions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6142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Regression Loss Function: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Regression Loss is used when we are </a:t>
            </a:r>
            <a:r>
              <a:rPr lang="en-US" sz="2800" dirty="0" smtClean="0">
                <a:solidFill>
                  <a:srgbClr val="FF0000"/>
                </a:solidFill>
              </a:rPr>
              <a:t>predicting continuous values</a:t>
            </a:r>
            <a:r>
              <a:rPr lang="en-US" sz="2800" dirty="0" smtClean="0"/>
              <a:t> like the price of a house or sales of a company. 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Some of the important Regression Loss Functions are:</a:t>
            </a:r>
          </a:p>
          <a:p>
            <a:pPr marL="512763"/>
            <a:r>
              <a:rPr lang="en-US" sz="2800" dirty="0" smtClean="0"/>
              <a:t>1.Mean Squared Error</a:t>
            </a:r>
            <a:endParaRPr lang="en-US" sz="2800" b="1" dirty="0" smtClean="0"/>
          </a:p>
          <a:p>
            <a:pPr marL="512763"/>
            <a:r>
              <a:rPr lang="en-US" sz="2800" dirty="0" smtClean="0"/>
              <a:t>2.Mean Squared Logarithmic Error Loss</a:t>
            </a:r>
            <a:endParaRPr lang="en-US" sz="2800" b="1" dirty="0" smtClean="0"/>
          </a:p>
          <a:p>
            <a:pPr marL="512763" indent="-55563"/>
            <a:r>
              <a:rPr lang="en-US" sz="2800" dirty="0" smtClean="0"/>
              <a:t>3.Mean Absolute Error Loss</a:t>
            </a:r>
            <a:endParaRPr lang="en-US" sz="2800" b="1" dirty="0" smtClean="0"/>
          </a:p>
          <a:p>
            <a:r>
              <a:rPr lang="en-US" sz="2800" b="1" u="sng" dirty="0" smtClean="0"/>
              <a:t>1.Mean Squared Error</a:t>
            </a:r>
          </a:p>
          <a:p>
            <a:r>
              <a:rPr lang="en-US" sz="2800" dirty="0" smtClean="0"/>
              <a:t>	Mean Squared Error is the </a:t>
            </a:r>
            <a:r>
              <a:rPr lang="en-US" sz="2800" dirty="0" smtClean="0">
                <a:solidFill>
                  <a:srgbClr val="FF0000"/>
                </a:solidFill>
              </a:rPr>
              <a:t>mean of squared differences between the actual and predicted value. </a:t>
            </a:r>
          </a:p>
          <a:p>
            <a:r>
              <a:rPr lang="en-US" sz="2800" dirty="0" smtClean="0"/>
              <a:t>If the difference is large the model will penalize it as we are computing the squared difference.</a:t>
            </a:r>
          </a:p>
          <a:p>
            <a:endParaRPr lang="en-US" sz="2800" dirty="0" smtClean="0"/>
          </a:p>
          <a:p>
            <a:pPr marL="514350" indent="288925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Loss Functions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2.Mean Squared Logarithmic Error Loss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Suppose we want to reduce the difference between the actual and predicted variable we can take the </a:t>
            </a:r>
            <a:r>
              <a:rPr lang="en-US" sz="2800" dirty="0" smtClean="0">
                <a:solidFill>
                  <a:srgbClr val="FF0000"/>
                </a:solidFill>
              </a:rPr>
              <a:t>natural logarithm of the predicted variable </a:t>
            </a:r>
            <a:r>
              <a:rPr lang="en-US" sz="2800" dirty="0" smtClean="0"/>
              <a:t>then take the mean squared error.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This will overcome the problem possessed by the Mean Square Error Method. </a:t>
            </a:r>
          </a:p>
          <a:p>
            <a:r>
              <a:rPr lang="en-US" sz="2800" b="1" u="sng" dirty="0" smtClean="0"/>
              <a:t>3.Mean Absolute Error Loss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Sometimes there may be some data points which far away from rest of the points </a:t>
            </a:r>
            <a:r>
              <a:rPr lang="en-US" sz="2800" dirty="0" err="1" smtClean="0"/>
              <a:t>i.e</a:t>
            </a:r>
            <a:r>
              <a:rPr lang="en-US" sz="2800" dirty="0" smtClean="0"/>
              <a:t> outliers, in case of cases Mean Absolute Error Loss will be appropriate to use as it </a:t>
            </a:r>
            <a:r>
              <a:rPr lang="en-US" sz="2800" dirty="0" smtClean="0">
                <a:solidFill>
                  <a:srgbClr val="FF0000"/>
                </a:solidFill>
              </a:rPr>
              <a:t>calculates the average of the absolute difference between the actual and predicted values.</a:t>
            </a:r>
          </a:p>
          <a:p>
            <a:pPr marL="514350" indent="288925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Loss Functions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657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Binary Classification Loss Function: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Suppose we are dealing with a </a:t>
            </a:r>
            <a:r>
              <a:rPr lang="en-US" sz="2800" dirty="0" smtClean="0">
                <a:solidFill>
                  <a:srgbClr val="FF0000"/>
                </a:solidFill>
              </a:rPr>
              <a:t>Yes/No situation </a:t>
            </a:r>
            <a:r>
              <a:rPr lang="en-US" sz="2800" dirty="0" smtClean="0"/>
              <a:t>like “a person has diabetes or not”, in this kind of scenario Binary Classification Loss Function is used.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Some of the important Binary Classification Loss Function are:</a:t>
            </a:r>
          </a:p>
          <a:p>
            <a:pPr marL="747713"/>
            <a:r>
              <a:rPr lang="en-US" sz="2800" dirty="0" smtClean="0"/>
              <a:t>1.Binary Cross Entropy Loss</a:t>
            </a:r>
          </a:p>
          <a:p>
            <a:pPr marL="747713"/>
            <a:r>
              <a:rPr lang="en-US" sz="2800" dirty="0" smtClean="0"/>
              <a:t>2.Hinge Loss</a:t>
            </a:r>
            <a:endParaRPr lang="en-US" sz="2800" b="1" dirty="0" smtClean="0"/>
          </a:p>
          <a:p>
            <a:r>
              <a:rPr lang="en-US" sz="2800" b="1" u="sng" dirty="0" smtClean="0"/>
              <a:t>1.Binary Cross Entropy Loss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It gives the probability value between </a:t>
            </a:r>
            <a:r>
              <a:rPr lang="en-US" sz="2800" dirty="0" smtClean="0">
                <a:solidFill>
                  <a:srgbClr val="FF0000"/>
                </a:solidFill>
              </a:rPr>
              <a:t>0 and 1 for a classification task</a:t>
            </a:r>
            <a:r>
              <a:rPr lang="en-US" sz="2800" dirty="0" smtClean="0"/>
              <a:t>. Cross-Entropy calculates the </a:t>
            </a:r>
            <a:r>
              <a:rPr lang="en-US" sz="2800" dirty="0" smtClean="0">
                <a:solidFill>
                  <a:srgbClr val="FF0000"/>
                </a:solidFill>
              </a:rPr>
              <a:t>average difference between the predicted and actual probabilities.</a:t>
            </a:r>
          </a:p>
          <a:p>
            <a:r>
              <a:rPr lang="en-US" sz="2800" b="1" u="sng" dirty="0" smtClean="0"/>
              <a:t>2.Hinge Loss</a:t>
            </a:r>
          </a:p>
          <a:p>
            <a:pPr>
              <a:buFont typeface="Wingdings" pitchFamily="2" charset="2"/>
              <a:buChar char="Ø"/>
            </a:pPr>
            <a:r>
              <a:rPr lang="en-US" sz="2400" dirty="0" smtClean="0"/>
              <a:t>This type of loss is used when the </a:t>
            </a:r>
            <a:r>
              <a:rPr lang="en-US" sz="2400" dirty="0" smtClean="0">
                <a:solidFill>
                  <a:srgbClr val="FF0000"/>
                </a:solidFill>
              </a:rPr>
              <a:t>target variable has 1 or -1 as class labels</a:t>
            </a:r>
            <a:r>
              <a:rPr lang="en-US" sz="2400" dirty="0" smtClean="0"/>
              <a:t>. It penalizes the model when there is a difference in the sign between the actual and predicted class values. These are particularly used in SVM models.</a:t>
            </a:r>
          </a:p>
          <a:p>
            <a:pPr marL="514350" indent="288925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Loss Functions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44187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dirty="0" smtClean="0"/>
              <a:t>Multi-Class Classification Loss Function: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If we take a dataset like Iris where we need to predict the three-class labels: </a:t>
            </a:r>
            <a:r>
              <a:rPr lang="en-US" sz="2800" dirty="0" err="1" smtClean="0"/>
              <a:t>Setosa</a:t>
            </a:r>
            <a:r>
              <a:rPr lang="en-US" sz="2800" dirty="0" smtClean="0"/>
              <a:t>, </a:t>
            </a:r>
            <a:r>
              <a:rPr lang="en-US" sz="2800" dirty="0" err="1" smtClean="0"/>
              <a:t>Versicolor</a:t>
            </a:r>
            <a:r>
              <a:rPr lang="en-US" sz="2800" dirty="0" smtClean="0"/>
              <a:t> and Virginia, in such cases where the target variable has more than two classes Multi-Class Classification Loss function is used.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Some of the important Multi-Class Classification Loss Function are:</a:t>
            </a:r>
          </a:p>
          <a:p>
            <a:pPr marL="692150"/>
            <a:r>
              <a:rPr lang="en-US" sz="2800" dirty="0" smtClean="0"/>
              <a:t>1.Categorical Cross Entropy Loss</a:t>
            </a:r>
            <a:endParaRPr lang="en-US" sz="2800" b="1" dirty="0" smtClean="0"/>
          </a:p>
          <a:p>
            <a:pPr marL="692150"/>
            <a:r>
              <a:rPr lang="en-US" sz="2800" dirty="0" smtClean="0"/>
              <a:t>2. </a:t>
            </a:r>
            <a:r>
              <a:rPr lang="en-US" sz="2800" dirty="0" err="1" smtClean="0"/>
              <a:t>Kullback</a:t>
            </a:r>
            <a:r>
              <a:rPr lang="en-US" sz="2800" dirty="0" smtClean="0"/>
              <a:t> </a:t>
            </a:r>
            <a:r>
              <a:rPr lang="en-US" sz="2800" dirty="0" err="1" smtClean="0"/>
              <a:t>Leibler</a:t>
            </a:r>
            <a:r>
              <a:rPr lang="en-US" sz="2800" dirty="0" smtClean="0"/>
              <a:t> Divergence Loss</a:t>
            </a:r>
            <a:endParaRPr lang="en-US" sz="2800" b="1" dirty="0" smtClean="0"/>
          </a:p>
          <a:p>
            <a:r>
              <a:rPr lang="en-US" sz="2800" b="1" u="sng" dirty="0" smtClean="0"/>
              <a:t>1.Categorical Cross Entropy Loss</a:t>
            </a:r>
          </a:p>
          <a:p>
            <a:r>
              <a:rPr lang="en-US" sz="2800" dirty="0" smtClean="0"/>
              <a:t>	These are similar to binary classification cross-entropy, used for multi-class classification problems.</a:t>
            </a:r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Loss Functions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3126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endParaRPr lang="en-US" sz="2800" b="1" dirty="0" smtClean="0"/>
          </a:p>
          <a:p>
            <a:r>
              <a:rPr lang="en-US" sz="2800" b="1" u="sng" dirty="0" smtClean="0"/>
              <a:t>2. </a:t>
            </a:r>
            <a:r>
              <a:rPr lang="en-US" sz="2800" b="1" u="sng" dirty="0" err="1" smtClean="0"/>
              <a:t>Kullback</a:t>
            </a:r>
            <a:r>
              <a:rPr lang="en-US" sz="2800" b="1" u="sng" dirty="0" smtClean="0"/>
              <a:t> </a:t>
            </a:r>
            <a:r>
              <a:rPr lang="en-US" sz="2800" b="1" u="sng" dirty="0" err="1" smtClean="0"/>
              <a:t>Leibler</a:t>
            </a:r>
            <a:r>
              <a:rPr lang="en-US" sz="2800" b="1" u="sng" dirty="0" smtClean="0"/>
              <a:t> Divergence Loss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err="1" smtClean="0"/>
              <a:t>Kullback</a:t>
            </a:r>
            <a:r>
              <a:rPr lang="en-US" sz="2800" dirty="0" smtClean="0"/>
              <a:t> </a:t>
            </a:r>
            <a:r>
              <a:rPr lang="en-US" sz="2800" dirty="0" err="1" smtClean="0"/>
              <a:t>Leibler</a:t>
            </a:r>
            <a:r>
              <a:rPr lang="en-US" sz="2800" dirty="0" smtClean="0"/>
              <a:t> Divergence Loss calculates how much a </a:t>
            </a:r>
            <a:r>
              <a:rPr lang="en-US" sz="2800" dirty="0" smtClean="0">
                <a:solidFill>
                  <a:srgbClr val="FF0000"/>
                </a:solidFill>
              </a:rPr>
              <a:t>given distribution is away from the true distribution.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These are used to carry out complex operations like </a:t>
            </a:r>
            <a:r>
              <a:rPr lang="en-US" sz="2800" dirty="0" err="1" smtClean="0"/>
              <a:t>autoencoder</a:t>
            </a:r>
            <a:r>
              <a:rPr lang="en-US" sz="2800" dirty="0" smtClean="0"/>
              <a:t> where there is a need to learn the dense feature representation.</a:t>
            </a:r>
          </a:p>
          <a:p>
            <a:pPr marL="514350" indent="288925">
              <a:buFont typeface="+mj-lt"/>
              <a:buAutoNum type="arabicPeriod"/>
            </a:pP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1625600" y="428626"/>
            <a:ext cx="8331200" cy="8485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800" b="1" dirty="0" smtClean="0">
                <a:solidFill>
                  <a:srgbClr val="FF0000"/>
                </a:solidFill>
              </a:rPr>
              <a:t>Loss Functions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22730" y="1052945"/>
            <a:ext cx="11633744" cy="35570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fontAlgn="base"/>
            <a:r>
              <a:rPr lang="en-US" sz="2800" b="1" dirty="0" smtClean="0"/>
              <a:t>Applications of Loss Functions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 smtClean="0"/>
              <a:t>Loss functions are used in optimization problems with the goal of minimizing the loss.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 smtClean="0"/>
              <a:t>Loss functions are used in regression when finding a line of best fit by minimizing the overall loss of all the points with the prediction from the line.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 smtClean="0"/>
              <a:t>Loss functions are used while training </a:t>
            </a:r>
            <a:r>
              <a:rPr lang="en-US" sz="2800" dirty="0" err="1" smtClean="0">
                <a:hlinkClick r:id="rId4"/>
              </a:rPr>
              <a:t>perceptrons</a:t>
            </a:r>
            <a:r>
              <a:rPr lang="en-US" sz="2800" dirty="0" smtClean="0"/>
              <a:t> and </a:t>
            </a:r>
            <a:r>
              <a:rPr lang="en-US" sz="2800" dirty="0" smtClean="0">
                <a:hlinkClick r:id="rId5"/>
              </a:rPr>
              <a:t>neural networks</a:t>
            </a:r>
            <a:r>
              <a:rPr lang="en-US" sz="2800" dirty="0" smtClean="0"/>
              <a:t> by influencing how their weights are updated.  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="" xmlns:a16="http://schemas.microsoft.com/office/drawing/2014/main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2176</TotalTime>
  <Words>521</Words>
  <Application>Microsoft Office PowerPoint</Application>
  <PresentationFormat>Custom</PresentationFormat>
  <Paragraphs>70</Paragraphs>
  <Slides>8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BHARGAVA</dc:creator>
  <cp:lastModifiedBy>sai sumanth</cp:lastModifiedBy>
  <cp:revision>229</cp:revision>
  <dcterms:created xsi:type="dcterms:W3CDTF">2020-07-04T06:33:25Z</dcterms:created>
  <dcterms:modified xsi:type="dcterms:W3CDTF">2023-01-01T07:16:40Z</dcterms:modified>
</cp:coreProperties>
</file>