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363" r:id="rId2"/>
    <p:sldId id="364" r:id="rId3"/>
    <p:sldId id="417" r:id="rId4"/>
    <p:sldId id="418" r:id="rId5"/>
    <p:sldId id="419" r:id="rId6"/>
    <p:sldId id="420" r:id="rId7"/>
    <p:sldId id="421" r:id="rId8"/>
    <p:sldId id="422" r:id="rId9"/>
    <p:sldId id="423" r:id="rId10"/>
    <p:sldId id="424" r:id="rId11"/>
    <p:sldId id="425" r:id="rId12"/>
    <p:sldId id="426" r:id="rId13"/>
    <p:sldId id="427" r:id="rId14"/>
    <p:sldId id="4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38" initials="3" lastIdx="2" clrIdx="0">
    <p:extLst>
      <p:ext uri="{19B8F6BF-5375-455C-9EA6-DF929625EA0E}">
        <p15:presenceInfo xmlns:p15="http://schemas.microsoft.com/office/powerpoint/2012/main" xmlns="" userId="38"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A5FF"/>
    <a:srgbClr val="E66C4F"/>
    <a:srgbClr val="E9EB2E"/>
    <a:srgbClr val="F7470E"/>
    <a:srgbClr val="9768BA"/>
    <a:srgbClr val="C9C9C9"/>
    <a:srgbClr val="80E1A3"/>
    <a:srgbClr val="64DB8F"/>
    <a:srgbClr val="4EB38F"/>
    <a:srgbClr val="E9EB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95" d="100"/>
          <a:sy n="95" d="100"/>
        </p:scale>
        <p:origin x="-206" y="-1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EC47A4-A7CA-4672-997A-640E6A81CF4D}" type="datetimeFigureOut">
              <a:rPr lang="en-IN" smtClean="0"/>
              <a:pPr/>
              <a:t>01-01-2023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D7B4EF-6FCE-43A0-B8AE-40421F726845}" type="slidenum">
              <a:rPr lang="en-IN" smtClean="0"/>
              <a:pPr/>
              <a:t>‹#›</a:t>
            </a:fld>
            <a:endParaRPr lang="en-IN"/>
          </a:p>
        </p:txBody>
      </p:sp>
    </p:spTree>
    <p:extLst>
      <p:ext uri="{BB962C8B-B14F-4D97-AF65-F5344CB8AC3E}">
        <p14:creationId xmlns:p14="http://schemas.microsoft.com/office/powerpoint/2010/main" val="428075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11</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12</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3</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4</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5</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6</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7</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8</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9</a:t>
            </a:fld>
            <a:endParaRPr lang="en-US"/>
          </a:p>
        </p:txBody>
      </p:sp>
    </p:spTree>
    <p:extLst>
      <p:ext uri="{BB962C8B-B14F-4D97-AF65-F5344CB8AC3E}">
        <p14:creationId xmlns:p14="http://schemas.microsoft.com/office/powerpoint/2010/main" val="74626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headEnd/>
            <a:tailEnd/>
          </a:ln>
        </p:spPr>
      </p:sp>
      <p:sp>
        <p:nvSpPr>
          <p:cNvPr id="4813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481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D3E5C48-9099-46A8-A18A-BF4258C9A8CE}" type="slidenum">
              <a:rPr lang="en-US" smtClean="0"/>
              <a:pPr/>
              <a:t>10</a:t>
            </a:fld>
            <a:endParaRPr lang="en-US"/>
          </a:p>
        </p:txBody>
      </p:sp>
    </p:spTree>
    <p:extLst>
      <p:ext uri="{BB962C8B-B14F-4D97-AF65-F5344CB8AC3E}">
        <p14:creationId xmlns:p14="http://schemas.microsoft.com/office/powerpoint/2010/main" val="746267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DA11A0-76CB-48DA-AF57-4239CDB4D2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FA72A377-54F2-40D0-AC6F-58AEEDAFAB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C5F0502-74B1-492E-9E23-BEA6D26DF8A4}"/>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65BC0EB3-1A78-49A8-9C2F-4521DA1BD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395AA0A0-40FD-4C1B-A4E9-D4CFD947BF5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99103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ED2D9C-A57F-4671-87BB-06E27F74B7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B2295AB7-B8D2-4476-AC63-34A91FCA16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C2918A3-4DEA-439F-8015-D98AD8A6E7C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2CCDB7C1-A4F0-4BE0-994D-FF2B467AEC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ABEA008F-979B-4B57-9BFB-B91CE340610C}"/>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282297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8433AFC6-3EB0-44BE-932A-2A9DDC7453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BD9673D0-A516-4505-ADFF-19EB04B7FD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DCCB7272-09A7-485B-9A7E-7544ED1E6A0F}"/>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D780A1BA-8DA3-4A9F-B947-A95296B844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AA8B50D-F214-4D8A-8BE9-0492138668C0}"/>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877323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53B5E6A-5C07-41B2-8A60-9A12794009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C6251A36-2D53-4CF9-A1F2-28862195CD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530D496-EF63-4E9E-B26E-1CCDF6FE9489}"/>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000573BD-9B56-499B-B7CF-D04775F8C1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677C2F78-7933-4ED3-B72E-70D7704BAE35}"/>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279030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527D81D-25D3-4328-A3DF-7CA6F0370D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3336B2D5-86AF-4A06-9E05-90A4A9E599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C790D44-2950-4A0B-8B16-2E532AA0D4BC}"/>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486C5246-C04D-4F86-B204-04432E05B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5832EEB8-5B51-4EFD-AA9A-3DAAA974DAAE}"/>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78411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B3482B-E409-44C7-B053-2A400BBE00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79CBD5B-E20B-4AE6-9DE5-CD1EFCC996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A60D3C55-3C3A-442E-94E3-7DF51591CF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5EC824ED-18D8-450B-97F0-037D04430D1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 xmlns:a16="http://schemas.microsoft.com/office/drawing/2014/main" id="{B8FDD5A1-CA79-4E32-B3EB-B55037E2FB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D1B01077-6CB3-4C01-9893-7E50368B699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615931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F73E4F-F2C1-41D1-B549-3E0CEFC288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3D786A87-FBE2-495A-BA3F-863BDD0225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2934E42-A4DA-4799-B46D-90E447C8C9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A0F1835A-7831-429E-94A4-2FBD9A63D8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30407FAD-0F8F-4327-84C8-1C337E22B8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0DA2B0E6-A590-41FD-B4B5-899727BEEACE}"/>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8" name="Footer Placeholder 7">
            <a:extLst>
              <a:ext uri="{FF2B5EF4-FFF2-40B4-BE49-F238E27FC236}">
                <a16:creationId xmlns="" xmlns:a16="http://schemas.microsoft.com/office/drawing/2014/main" id="{F823FEC7-E71D-47A3-BB58-EB84026A17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272F018B-241A-41D1-9D4A-68F126A5458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526607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EF67A69-9E79-4196-A85C-0237C16F34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5DEBAEAD-0C15-46FA-9C04-E9E7F723E862}"/>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4" name="Footer Placeholder 3">
            <a:extLst>
              <a:ext uri="{FF2B5EF4-FFF2-40B4-BE49-F238E27FC236}">
                <a16:creationId xmlns="" xmlns:a16="http://schemas.microsoft.com/office/drawing/2014/main" id="{34CE77EC-B9BA-48F2-95DA-A36C5F3BA38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1307837-AC21-45CC-9418-1D4A75FEE176}"/>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174889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F5F3E6B8-E4FA-4E31-980A-E923A197B81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3" name="Footer Placeholder 2">
            <a:extLst>
              <a:ext uri="{FF2B5EF4-FFF2-40B4-BE49-F238E27FC236}">
                <a16:creationId xmlns="" xmlns:a16="http://schemas.microsoft.com/office/drawing/2014/main" id="{7361BF5C-BC07-4A81-9B64-5C5347C60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21C7D928-995A-459D-AB69-755D166DD40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044065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9B11102-C8B9-42E7-AF0A-DE4D2C01D8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C423B4C9-C235-46EE-9214-73167FD7B1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9B2A36BA-DC98-4877-B0C6-FF95D46737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8907280-D202-4CE7-B962-F710FD46079A}"/>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 xmlns:a16="http://schemas.microsoft.com/office/drawing/2014/main" id="{C186B5D4-BC9D-472F-BF38-F57E225EDB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43B34B1B-6691-4D63-ABE7-16E1D9BD3859}"/>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3611036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EDFAB4F-EF98-4F7F-82E1-7D232A6653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716F13AD-FF1D-412F-82EE-D42E064F4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8ED100F7-4FDF-4312-8655-274130CFAC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139002C-9987-43CC-823E-56BACA104FFB}"/>
              </a:ext>
            </a:extLst>
          </p:cNvPr>
          <p:cNvSpPr>
            <a:spLocks noGrp="1"/>
          </p:cNvSpPr>
          <p:nvPr>
            <p:ph type="dt" sz="half" idx="10"/>
          </p:nvPr>
        </p:nvSpPr>
        <p:spPr/>
        <p:txBody>
          <a:bodyPr/>
          <a:lstStyle/>
          <a:p>
            <a:fld id="{58662D16-E4B5-4FC9-A5CE-10EC6C657153}" type="datetimeFigureOut">
              <a:rPr lang="en-US" smtClean="0"/>
              <a:pPr/>
              <a:t>1/1/2023</a:t>
            </a:fld>
            <a:endParaRPr lang="en-US"/>
          </a:p>
        </p:txBody>
      </p:sp>
      <p:sp>
        <p:nvSpPr>
          <p:cNvPr id="6" name="Footer Placeholder 5">
            <a:extLst>
              <a:ext uri="{FF2B5EF4-FFF2-40B4-BE49-F238E27FC236}">
                <a16:creationId xmlns="" xmlns:a16="http://schemas.microsoft.com/office/drawing/2014/main" id="{7B6CF6AD-B0DF-48F2-8260-170F485D6B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E2018D9B-410C-454C-8000-ACC12C6F99D2}"/>
              </a:ext>
            </a:extLst>
          </p:cNvPr>
          <p:cNvSpPr>
            <a:spLocks noGrp="1"/>
          </p:cNvSpPr>
          <p:nvPr>
            <p:ph type="sldNum" sz="quarter" idx="12"/>
          </p:nvPr>
        </p:nvSpPr>
        <p:spPr/>
        <p:txBody>
          <a:bodyPr/>
          <a:lstStyle/>
          <a:p>
            <a:fld id="{67EE0544-C18D-4E00-AE24-4E3565E7985A}" type="slidenum">
              <a:rPr lang="en-US" smtClean="0"/>
              <a:pPr/>
              <a:t>‹#›</a:t>
            </a:fld>
            <a:endParaRPr lang="en-US"/>
          </a:p>
        </p:txBody>
      </p:sp>
    </p:spTree>
    <p:extLst>
      <p:ext uri="{BB962C8B-B14F-4D97-AF65-F5344CB8AC3E}">
        <p14:creationId xmlns:p14="http://schemas.microsoft.com/office/powerpoint/2010/main" val="417640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F6318A2-C16A-4F64-B8EC-014EC0720D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4345BF33-2EAF-47CF-B3BA-AE9870EB3A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66456668-077F-4575-8D58-465049B0B9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62D16-E4B5-4FC9-A5CE-10EC6C657153}" type="datetimeFigureOut">
              <a:rPr lang="en-US" smtClean="0"/>
              <a:pPr/>
              <a:t>1/1/2023</a:t>
            </a:fld>
            <a:endParaRPr lang="en-US"/>
          </a:p>
        </p:txBody>
      </p:sp>
      <p:sp>
        <p:nvSpPr>
          <p:cNvPr id="5" name="Footer Placeholder 4">
            <a:extLst>
              <a:ext uri="{FF2B5EF4-FFF2-40B4-BE49-F238E27FC236}">
                <a16:creationId xmlns="" xmlns:a16="http://schemas.microsoft.com/office/drawing/2014/main" id="{451EB089-E351-43F3-BDC3-2B2894144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4C5BE8FC-5AC4-4518-851D-A884F9671C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EE0544-C18D-4E00-AE24-4E3565E7985A}" type="slidenum">
              <a:rPr lang="en-US" smtClean="0"/>
              <a:pPr/>
              <a:t>‹#›</a:t>
            </a:fld>
            <a:endParaRPr lang="en-US"/>
          </a:p>
        </p:txBody>
      </p:sp>
    </p:spTree>
    <p:extLst>
      <p:ext uri="{BB962C8B-B14F-4D97-AF65-F5344CB8AC3E}">
        <p14:creationId xmlns:p14="http://schemas.microsoft.com/office/powerpoint/2010/main" val="930312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optuna.org/" TargetMode="External"/><Relationship Id="rId3" Type="http://schemas.openxmlformats.org/officeDocument/2006/relationships/image" Target="../media/image2.jpeg"/><Relationship Id="rId7" Type="http://schemas.openxmlformats.org/officeDocument/2006/relationships/hyperlink" Target="https://scikit-optimize.github.i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hyperopt.github.io/hyperopt/" TargetMode="External"/><Relationship Id="rId5" Type="http://schemas.openxmlformats.org/officeDocument/2006/relationships/hyperlink" Target="https://scikit-learn.org/" TargetMode="External"/><Relationship Id="rId4" Type="http://schemas.openxmlformats.org/officeDocument/2006/relationships/image" Target="../media/image1.png"/><Relationship Id="rId9" Type="http://schemas.openxmlformats.org/officeDocument/2006/relationships/hyperlink" Target="https://docs.ray.io/en/latest/tune/index.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scikit-learn.org/stable/modules/generated/sklearn.model_selection.GridSearchCV.html" TargetMode="External"/><Relationship Id="rId5" Type="http://schemas.openxmlformats.org/officeDocument/2006/relationships/hyperlink" Target="https://scikit-learn.org/stable/modules/generated/sklearn.model_selection.RandomizedSearchCV.html"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ml.informatik.uni-freiburg.de/papers/11-LION5-SMAC.pdf"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s://www.kaggle.com/sociopath00/random-forest-using-gridsearchcv"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blog.dominodatalab.com/hyperopt-bayesian-hyperparameter-optimization/" TargetMode="External"/><Relationship Id="rId5" Type="http://schemas.openxmlformats.org/officeDocument/2006/relationships/hyperlink" Target="https://towardsdatascience.com/hyperparameter-tuning-the-random-forest-in-python-using-scikit-learn-28d2aa77dd74"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optunity.readthedocs.io/en/latest/user/solvers/TPE.html" TargetMode="External"/><Relationship Id="rId5" Type="http://schemas.openxmlformats.org/officeDocument/2006/relationships/hyperlink" Target="https://en.wikipedia.org/wiki/Bayesian_optimization" TargetMode="Externa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hyperlink" Target="https://deepmind.com/blog/article/population-based-training-neural-networks"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arxiv.org/abs/1603.06560" TargetMode="External"/><Relationship Id="rId5" Type="http://schemas.openxmlformats.org/officeDocument/2006/relationships/hyperlink" Target="https://en.wikipedia.org/wiki/Multi-armed_bandit"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automl.org/blog_bohb/" TargetMode="External"/><Relationship Id="rId5" Type="http://schemas.openxmlformats.org/officeDocument/2006/relationships/image" Target="../media/image4.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1"/>
            <a:ext cx="10972800" cy="5592763"/>
          </a:xfrm>
        </p:spPr>
        <p:txBody>
          <a:bodyPr>
            <a:normAutofit/>
          </a:bodyPr>
          <a:lstStyle/>
          <a:p>
            <a:pPr marL="82296" indent="0">
              <a:buNone/>
            </a:pPr>
            <a:endParaRPr lang="en-IN" dirty="0" smtClean="0">
              <a:solidFill>
                <a:srgbClr val="FF0000"/>
              </a:solidFill>
            </a:endParaRPr>
          </a:p>
          <a:p>
            <a:pPr marL="82296" indent="0">
              <a:buNone/>
            </a:pPr>
            <a:endParaRPr lang="en-IN" dirty="0">
              <a:solidFill>
                <a:srgbClr val="FF0000"/>
              </a:solidFill>
            </a:endParaRPr>
          </a:p>
          <a:p>
            <a:pPr marL="82296" indent="0" algn="ctr">
              <a:buNone/>
            </a:pPr>
            <a:r>
              <a:rPr lang="en-US" sz="2800" b="1" dirty="0" smtClean="0">
                <a:solidFill>
                  <a:srgbClr val="FF0000"/>
                </a:solidFill>
              </a:rPr>
              <a:t> </a:t>
            </a:r>
            <a:r>
              <a:rPr lang="en-US" sz="4400" b="1" dirty="0" smtClean="0">
                <a:solidFill>
                  <a:srgbClr val="FF0000"/>
                </a:solidFill>
              </a:rPr>
              <a:t>PYTHON PROGRAMMING &amp; DATA SCIENCE</a:t>
            </a:r>
            <a:endParaRPr lang="en-US" sz="4800" b="1" dirty="0" smtClean="0">
              <a:solidFill>
                <a:srgbClr val="FF0000"/>
              </a:solidFill>
            </a:endParaRPr>
          </a:p>
          <a:p>
            <a:pPr marL="82296" indent="0" algn="ctr">
              <a:buNone/>
            </a:pPr>
            <a:endParaRPr lang="en-US" sz="4800" b="1" dirty="0" smtClean="0">
              <a:solidFill>
                <a:srgbClr val="FF0000"/>
              </a:solidFill>
            </a:endParaRPr>
          </a:p>
          <a:p>
            <a:pPr marL="82296" indent="0" algn="ctr">
              <a:buNone/>
            </a:pPr>
            <a:r>
              <a:rPr lang="en-IN" sz="4800" b="1" dirty="0" smtClean="0">
                <a:solidFill>
                  <a:srgbClr val="FF0000"/>
                </a:solidFill>
              </a:rPr>
              <a:t>Hyper Parameter Tuning</a:t>
            </a:r>
            <a:endParaRPr lang="en-US" sz="4800" b="1" dirty="0" smtClean="0">
              <a:solidFill>
                <a:srgbClr val="FF0000"/>
              </a:solidFill>
            </a:endParaRPr>
          </a:p>
          <a:p>
            <a:pPr marL="82296" indent="0" algn="ctr">
              <a:buNone/>
            </a:pPr>
            <a:endParaRPr lang="en-IN" sz="2800" b="1" dirty="0" smtClean="0">
              <a:solidFill>
                <a:srgbClr val="FF0000"/>
              </a:solidFill>
            </a:endParaRPr>
          </a:p>
          <a:p>
            <a:pPr marL="82296" indent="0" algn="ctr">
              <a:buNone/>
            </a:pPr>
            <a:endParaRPr lang="en-US" sz="2800" b="1" dirty="0" smtClean="0">
              <a:solidFill>
                <a:srgbClr val="FF0000"/>
              </a:solidFill>
            </a:endParaRPr>
          </a:p>
          <a:p>
            <a:pPr marL="82296" indent="0" algn="ctr">
              <a:buNone/>
            </a:pPr>
            <a:r>
              <a:rPr lang="en-US" sz="2800" b="1" dirty="0" smtClean="0">
                <a:solidFill>
                  <a:srgbClr val="FF0000"/>
                </a:solidFill>
              </a:rPr>
              <a:t>							</a:t>
            </a:r>
            <a:r>
              <a:rPr lang="en-US" sz="2800" b="1" smtClean="0">
                <a:solidFill>
                  <a:srgbClr val="FF0000"/>
                </a:solidFill>
              </a:rPr>
              <a:t>	</a:t>
            </a:r>
            <a:endParaRPr lang="en-IN" sz="2800" dirty="0">
              <a:solidFill>
                <a:srgbClr val="FF0000"/>
              </a:solidFill>
            </a:endParaRPr>
          </a:p>
        </p:txBody>
      </p:sp>
      <p:pic>
        <p:nvPicPr>
          <p:cNvPr id="4"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552623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Hyper Parameter Tuning</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22729" y="985227"/>
            <a:ext cx="11698941" cy="5632311"/>
          </a:xfrm>
          <a:prstGeom prst="rect">
            <a:avLst/>
          </a:prstGeom>
        </p:spPr>
        <p:txBody>
          <a:bodyPr wrap="square">
            <a:spAutoFit/>
          </a:bodyPr>
          <a:lstStyle/>
          <a:p>
            <a:r>
              <a:rPr lang="en-US" sz="3600" dirty="0" smtClean="0"/>
              <a:t>Tools for </a:t>
            </a:r>
            <a:r>
              <a:rPr lang="en-US" sz="3600" dirty="0" err="1" smtClean="0"/>
              <a:t>hyperparameter</a:t>
            </a:r>
            <a:r>
              <a:rPr lang="en-US" sz="3600" dirty="0" smtClean="0"/>
              <a:t> optimization</a:t>
            </a:r>
            <a:endParaRPr lang="en-US" sz="3600" b="1" dirty="0" smtClean="0"/>
          </a:p>
          <a:p>
            <a:r>
              <a:rPr lang="en-US" sz="3600" dirty="0" smtClean="0"/>
              <a:t>	Now that you know what are the methods and algorithms let’s talk about tools, and there are a lot of those out there.</a:t>
            </a:r>
          </a:p>
          <a:p>
            <a:r>
              <a:rPr lang="en-US" sz="3600" dirty="0" smtClean="0"/>
              <a:t>Some of the best </a:t>
            </a:r>
            <a:r>
              <a:rPr lang="en-US" sz="3600" dirty="0" err="1" smtClean="0"/>
              <a:t>Hyperparameter</a:t>
            </a:r>
            <a:r>
              <a:rPr lang="en-US" sz="3600" dirty="0" smtClean="0"/>
              <a:t> Optimization libraries are:</a:t>
            </a:r>
          </a:p>
          <a:p>
            <a:pPr lvl="0"/>
            <a:r>
              <a:rPr lang="en-US" sz="3600" u="sng" dirty="0" err="1" smtClean="0">
                <a:hlinkClick r:id="rId5"/>
              </a:rPr>
              <a:t>Scikit</a:t>
            </a:r>
            <a:r>
              <a:rPr lang="en-US" sz="3600" u="sng" dirty="0" smtClean="0">
                <a:hlinkClick r:id="rId5"/>
              </a:rPr>
              <a:t>-learn</a:t>
            </a:r>
            <a:r>
              <a:rPr lang="en-US" sz="3600" dirty="0" smtClean="0"/>
              <a:t> (grid search, random search)</a:t>
            </a:r>
          </a:p>
          <a:p>
            <a:pPr lvl="0"/>
            <a:r>
              <a:rPr lang="en-US" sz="3600" u="sng" dirty="0" err="1" smtClean="0">
                <a:hlinkClick r:id="rId6"/>
              </a:rPr>
              <a:t>Hyperopt</a:t>
            </a:r>
            <a:endParaRPr lang="en-US" sz="3600" dirty="0" smtClean="0"/>
          </a:p>
          <a:p>
            <a:pPr lvl="0"/>
            <a:r>
              <a:rPr lang="en-US" sz="3600" u="sng" dirty="0" err="1" smtClean="0">
                <a:hlinkClick r:id="rId7"/>
              </a:rPr>
              <a:t>Scikit</a:t>
            </a:r>
            <a:r>
              <a:rPr lang="en-US" sz="3600" u="sng" dirty="0" smtClean="0">
                <a:hlinkClick r:id="rId7"/>
              </a:rPr>
              <a:t>-Optimize</a:t>
            </a:r>
            <a:endParaRPr lang="en-US" sz="3600" dirty="0" smtClean="0"/>
          </a:p>
          <a:p>
            <a:pPr lvl="0"/>
            <a:r>
              <a:rPr lang="en-US" sz="3600" u="sng" dirty="0" err="1" smtClean="0">
                <a:hlinkClick r:id="rId8"/>
              </a:rPr>
              <a:t>Optuna</a:t>
            </a:r>
            <a:endParaRPr lang="en-US" sz="3600" dirty="0" smtClean="0"/>
          </a:p>
          <a:p>
            <a:pPr lvl="0"/>
            <a:r>
              <a:rPr lang="en-US" sz="3600" u="sng" dirty="0" err="1" smtClean="0">
                <a:hlinkClick r:id="rId9"/>
              </a:rPr>
              <a:t>Ray.tune</a:t>
            </a:r>
            <a:endParaRPr lang="en-US" sz="3600" dirty="0" smtClean="0"/>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Hyper Parameter Tuning</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12375" y="1166843"/>
            <a:ext cx="11026589" cy="4893647"/>
          </a:xfrm>
          <a:prstGeom prst="rect">
            <a:avLst/>
          </a:prstGeom>
        </p:spPr>
        <p:txBody>
          <a:bodyPr wrap="square">
            <a:spAutoFit/>
          </a:bodyPr>
          <a:lstStyle/>
          <a:p>
            <a:r>
              <a:rPr lang="en-US" sz="2400" b="1" dirty="0" err="1" smtClean="0"/>
              <a:t>Scikit</a:t>
            </a:r>
            <a:r>
              <a:rPr lang="en-US" sz="2400" b="1" dirty="0" smtClean="0"/>
              <a:t> learn </a:t>
            </a:r>
          </a:p>
          <a:p>
            <a:r>
              <a:rPr lang="en-US" sz="2400" dirty="0" smtClean="0"/>
              <a:t>	</a:t>
            </a:r>
            <a:r>
              <a:rPr lang="en-US" sz="2400" dirty="0" err="1" smtClean="0"/>
              <a:t>Scikit</a:t>
            </a:r>
            <a:r>
              <a:rPr lang="en-US" sz="2400" dirty="0" smtClean="0"/>
              <a:t>-learn has implementations for grid search and random search and is a good place to start if you are building models with </a:t>
            </a:r>
            <a:r>
              <a:rPr lang="en-US" sz="2400" dirty="0" err="1" smtClean="0"/>
              <a:t>sklearn</a:t>
            </a:r>
            <a:r>
              <a:rPr lang="en-US" sz="2400" dirty="0" smtClean="0"/>
              <a:t>. </a:t>
            </a:r>
          </a:p>
          <a:p>
            <a:r>
              <a:rPr lang="en-US" sz="2400" dirty="0" smtClean="0"/>
              <a:t>For both of those methods, </a:t>
            </a:r>
            <a:r>
              <a:rPr lang="en-US" sz="2400" dirty="0" err="1" smtClean="0"/>
              <a:t>scikit</a:t>
            </a:r>
            <a:r>
              <a:rPr lang="en-US" sz="2400" dirty="0" smtClean="0"/>
              <a:t>-learn trains and evaluates a model in a k fold cross-validation setting over various parameter choices and returns the best model. </a:t>
            </a:r>
          </a:p>
          <a:p>
            <a:r>
              <a:rPr lang="en-US" sz="2400" dirty="0" smtClean="0"/>
              <a:t>Specifically:</a:t>
            </a:r>
          </a:p>
          <a:p>
            <a:endParaRPr lang="en-US" sz="2400" dirty="0" smtClean="0"/>
          </a:p>
          <a:p>
            <a:pPr lvl="0"/>
            <a:r>
              <a:rPr lang="en-US" sz="2400" b="1" dirty="0" smtClean="0"/>
              <a:t>Random search:</a:t>
            </a:r>
            <a:r>
              <a:rPr lang="en-US" sz="2400" dirty="0" smtClean="0"/>
              <a:t> with </a:t>
            </a:r>
            <a:r>
              <a:rPr lang="en-US" sz="2400" u="sng" dirty="0" err="1" smtClean="0">
                <a:hlinkClick r:id="rId5"/>
              </a:rPr>
              <a:t>randomsearchcv</a:t>
            </a:r>
            <a:r>
              <a:rPr lang="en-US" sz="2400" dirty="0" smtClean="0"/>
              <a:t> runs the search over some number of random parameter combinations </a:t>
            </a:r>
          </a:p>
          <a:p>
            <a:pPr lvl="0"/>
            <a:endParaRPr lang="en-US" sz="2400" dirty="0" smtClean="0"/>
          </a:p>
          <a:p>
            <a:pPr lvl="0"/>
            <a:r>
              <a:rPr lang="en-US" sz="2400" b="1" dirty="0" smtClean="0"/>
              <a:t>Grid search: </a:t>
            </a:r>
            <a:r>
              <a:rPr lang="en-US" sz="2400" u="sng" dirty="0" err="1" smtClean="0">
                <a:hlinkClick r:id="rId6"/>
              </a:rPr>
              <a:t>gridsearchcv</a:t>
            </a:r>
            <a:r>
              <a:rPr lang="en-US" sz="2400" dirty="0" smtClean="0"/>
              <a:t> runs the search over all parameter sets in the grid</a:t>
            </a:r>
          </a:p>
          <a:p>
            <a:r>
              <a:rPr lang="en-US" sz="2400" dirty="0" smtClean="0"/>
              <a:t>Tuning models with </a:t>
            </a:r>
            <a:r>
              <a:rPr lang="en-US" sz="2400" dirty="0" err="1" smtClean="0"/>
              <a:t>scikit</a:t>
            </a:r>
            <a:r>
              <a:rPr lang="en-US" sz="2400" dirty="0" smtClean="0"/>
              <a:t>-learn is a good start but there are better options out there and they often have random search strategy anyway. </a:t>
            </a: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Hyper Parameter Tuning</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12375" y="1166843"/>
            <a:ext cx="11026589" cy="5016758"/>
          </a:xfrm>
          <a:prstGeom prst="rect">
            <a:avLst/>
          </a:prstGeom>
        </p:spPr>
        <p:txBody>
          <a:bodyPr wrap="square">
            <a:spAutoFit/>
          </a:bodyPr>
          <a:lstStyle/>
          <a:p>
            <a:pPr algn="just"/>
            <a:r>
              <a:rPr lang="en-US" sz="3200" dirty="0" err="1" smtClean="0"/>
              <a:t>Scikit</a:t>
            </a:r>
            <a:r>
              <a:rPr lang="en-US" sz="3200" dirty="0" smtClean="0"/>
              <a:t>-optimize</a:t>
            </a:r>
            <a:endParaRPr lang="en-US" sz="3200" b="1" dirty="0" smtClean="0"/>
          </a:p>
          <a:p>
            <a:pPr algn="just"/>
            <a:r>
              <a:rPr lang="en-US" sz="3200" dirty="0" smtClean="0"/>
              <a:t>	</a:t>
            </a:r>
            <a:r>
              <a:rPr lang="en-US" sz="3200" dirty="0" err="1" smtClean="0"/>
              <a:t>Scikit</a:t>
            </a:r>
            <a:r>
              <a:rPr lang="en-US" sz="3200" dirty="0" smtClean="0"/>
              <a:t>-optimize uses </a:t>
            </a:r>
            <a:r>
              <a:rPr lang="en-US" sz="3200" u="sng" dirty="0" smtClean="0">
                <a:hlinkClick r:id="rId5"/>
              </a:rPr>
              <a:t>Sequential model-based optimization</a:t>
            </a:r>
            <a:r>
              <a:rPr lang="en-US" sz="3200" dirty="0" smtClean="0"/>
              <a:t> algorithm to find optimal solutions for </a:t>
            </a:r>
            <a:r>
              <a:rPr lang="en-US" sz="3200" dirty="0" err="1" smtClean="0"/>
              <a:t>hyperparameter</a:t>
            </a:r>
            <a:r>
              <a:rPr lang="en-US" sz="3200" dirty="0" smtClean="0"/>
              <a:t> search problems in less time.</a:t>
            </a:r>
          </a:p>
          <a:p>
            <a:pPr algn="just"/>
            <a:r>
              <a:rPr lang="en-US" sz="3200" dirty="0" smtClean="0"/>
              <a:t>	</a:t>
            </a:r>
            <a:r>
              <a:rPr lang="en-US" sz="3200" dirty="0" err="1" smtClean="0"/>
              <a:t>Scikit</a:t>
            </a:r>
            <a:r>
              <a:rPr lang="en-US" sz="3200" dirty="0" smtClean="0"/>
              <a:t>-optimize provides many features other than </a:t>
            </a:r>
            <a:r>
              <a:rPr lang="en-US" sz="3200" dirty="0" err="1" smtClean="0"/>
              <a:t>hyperparameter</a:t>
            </a:r>
            <a:r>
              <a:rPr lang="en-US" sz="3200" dirty="0" smtClean="0"/>
              <a:t> optimization such as: </a:t>
            </a:r>
          </a:p>
          <a:p>
            <a:pPr lvl="0" algn="just"/>
            <a:r>
              <a:rPr lang="en-US" sz="3200" dirty="0" smtClean="0"/>
              <a:t>store and load optimization results,</a:t>
            </a:r>
          </a:p>
          <a:p>
            <a:pPr lvl="0" algn="just"/>
            <a:r>
              <a:rPr lang="en-US" sz="3200" dirty="0" smtClean="0"/>
              <a:t>convergence plots, </a:t>
            </a:r>
          </a:p>
          <a:p>
            <a:pPr lvl="0" algn="just"/>
            <a:r>
              <a:rPr lang="en-US" sz="3200" dirty="0" smtClean="0"/>
              <a:t>comparing surrogate models</a:t>
            </a:r>
          </a:p>
          <a:p>
            <a:pPr algn="just"/>
            <a:endParaRPr lang="en-US" sz="3200" dirty="0" smtClean="0"/>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Hyper Parameter Tuning</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 name="Rectangle 1"/>
          <p:cNvSpPr>
            <a:spLocks noChangeArrowheads="1"/>
          </p:cNvSpPr>
          <p:nvPr/>
        </p:nvSpPr>
        <p:spPr bwMode="auto">
          <a:xfrm>
            <a:off x="116542" y="1685363"/>
            <a:ext cx="11967882" cy="3416835"/>
          </a:xfrm>
          <a:prstGeom prst="rect">
            <a:avLst/>
          </a:prstGeom>
          <a:solidFill>
            <a:srgbClr val="FFFFFF"/>
          </a:solidFill>
          <a:ln w="9525">
            <a:noFill/>
            <a:miter lim="800000"/>
            <a:headEnd/>
            <a:tailEnd/>
          </a:ln>
          <a:effectLst/>
        </p:spPr>
        <p:txBody>
          <a:bodyPr vert="horz" wrap="square" lIns="0" tIns="198375" rIns="0" bIns="19837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457200" algn="l"/>
              </a:tabLst>
            </a:pPr>
            <a:r>
              <a:rPr kumimoji="0" lang="en-US" sz="4000" b="0" i="0" u="none" strike="noStrike" cap="none" normalizeH="0" baseline="0" dirty="0" err="1" smtClean="0">
                <a:ln>
                  <a:noFill/>
                </a:ln>
                <a:solidFill>
                  <a:srgbClr val="212529"/>
                </a:solidFill>
                <a:effectLst/>
                <a:latin typeface="Arial" pitchFamily="34" charset="0"/>
                <a:ea typeface="Times New Roman" pitchFamily="18" charset="0"/>
                <a:cs typeface="Arial" pitchFamily="34" charset="0"/>
              </a:rPr>
              <a:t>Hyperparameter</a:t>
            </a:r>
            <a:r>
              <a:rPr kumimoji="0" lang="en-US" sz="4000" b="0" i="0" u="none" strike="noStrike" cap="none" normalizeH="0" baseline="0" dirty="0" smtClean="0">
                <a:ln>
                  <a:noFill/>
                </a:ln>
                <a:solidFill>
                  <a:srgbClr val="212529"/>
                </a:solidFill>
                <a:effectLst/>
                <a:latin typeface="Arial" pitchFamily="34" charset="0"/>
                <a:ea typeface="Times New Roman" pitchFamily="18" charset="0"/>
                <a:cs typeface="Arial" pitchFamily="34" charset="0"/>
              </a:rPr>
              <a:t> tuning resources and examples</a:t>
            </a:r>
            <a:endParaRPr kumimoji="0" lang="en-US" sz="4000" b="1"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rgbClr val="212529"/>
                </a:solidFill>
                <a:effectLst/>
                <a:latin typeface="Arial" pitchFamily="34" charset="0"/>
                <a:ea typeface="Times New Roman" pitchFamily="18" charset="0"/>
                <a:cs typeface="Arial" pitchFamily="34" charset="0"/>
              </a:rPr>
              <a:t>In this section, I will share some </a:t>
            </a:r>
            <a:r>
              <a:rPr kumimoji="0" lang="en-US" sz="2400" b="0" i="0" u="none" strike="noStrike" cap="none" normalizeH="0" baseline="0" dirty="0" err="1" smtClean="0">
                <a:ln>
                  <a:noFill/>
                </a:ln>
                <a:solidFill>
                  <a:srgbClr val="212529"/>
                </a:solidFill>
                <a:effectLst/>
                <a:latin typeface="Arial" pitchFamily="34" charset="0"/>
                <a:ea typeface="Times New Roman" pitchFamily="18" charset="0"/>
                <a:cs typeface="Arial" pitchFamily="34" charset="0"/>
              </a:rPr>
              <a:t>hyperparameter</a:t>
            </a:r>
            <a:r>
              <a:rPr kumimoji="0" lang="en-US" sz="2400" b="0" i="0" u="none" strike="noStrike" cap="none" normalizeH="0" baseline="0" dirty="0" smtClean="0">
                <a:ln>
                  <a:noFill/>
                </a:ln>
                <a:solidFill>
                  <a:srgbClr val="212529"/>
                </a:solidFill>
                <a:effectLst/>
                <a:latin typeface="Arial" pitchFamily="34" charset="0"/>
                <a:ea typeface="Times New Roman" pitchFamily="18" charset="0"/>
                <a:cs typeface="Arial" pitchFamily="34" charset="0"/>
              </a:rPr>
              <a:t> tuning examples implemented for different ML and DL frameworks.</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57200" algn="l"/>
              </a:tabLst>
            </a:pPr>
            <a:r>
              <a:rPr kumimoji="0" lang="en-US" sz="2400" b="0" i="0" u="none" strike="noStrike" cap="none" normalizeH="0" baseline="0" dirty="0" smtClean="0">
                <a:ln>
                  <a:noFill/>
                </a:ln>
                <a:solidFill>
                  <a:srgbClr val="212529"/>
                </a:solidFill>
                <a:effectLst/>
                <a:latin typeface="Arial" pitchFamily="34" charset="0"/>
                <a:ea typeface="Times New Roman" pitchFamily="18" charset="0"/>
                <a:cs typeface="Arial" pitchFamily="34" charset="0"/>
              </a:rPr>
              <a:t>Random forest</a:t>
            </a:r>
            <a:endParaRPr kumimoji="0" lang="en-US" sz="2400" b="1" i="0" u="none" strike="noStrike" cap="none" normalizeH="0" baseline="0" dirty="0" smtClean="0">
              <a:ln>
                <a:noFill/>
              </a:ln>
              <a:solidFill>
                <a:srgbClr val="4F81BD"/>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rgbClr val="4455A6"/>
                </a:solidFill>
                <a:effectLst/>
                <a:latin typeface="Arial" pitchFamily="34" charset="0"/>
                <a:ea typeface="Times New Roman" pitchFamily="18" charset="0"/>
                <a:cs typeface="Arial" pitchFamily="34" charset="0"/>
                <a:hlinkClick r:id="rId5"/>
              </a:rPr>
              <a:t>Understanding Random forest </a:t>
            </a:r>
            <a:r>
              <a:rPr kumimoji="0" lang="en-US" sz="2800" b="0" i="0" u="none" strike="noStrike" cap="none" normalizeH="0" baseline="0" dirty="0" err="1" smtClean="0">
                <a:ln>
                  <a:noFill/>
                </a:ln>
                <a:solidFill>
                  <a:srgbClr val="4455A6"/>
                </a:solidFill>
                <a:effectLst/>
                <a:latin typeface="Arial" pitchFamily="34" charset="0"/>
                <a:ea typeface="Times New Roman" pitchFamily="18" charset="0"/>
                <a:cs typeface="Arial" pitchFamily="34" charset="0"/>
                <a:hlinkClick r:id="rId5"/>
              </a:rPr>
              <a:t>hyperparameters</a:t>
            </a:r>
            <a:endPar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rgbClr val="4455A6"/>
                </a:solidFill>
                <a:effectLst/>
                <a:latin typeface="Arial" pitchFamily="34" charset="0"/>
                <a:ea typeface="Times New Roman" pitchFamily="18" charset="0"/>
                <a:cs typeface="Arial" pitchFamily="34" charset="0"/>
                <a:hlinkClick r:id="rId6"/>
              </a:rPr>
              <a:t>Bayesian </a:t>
            </a:r>
            <a:r>
              <a:rPr kumimoji="0" lang="en-US" sz="2800" b="0" i="0" u="none" strike="noStrike" cap="none" normalizeH="0" baseline="0" dirty="0" err="1" smtClean="0">
                <a:ln>
                  <a:noFill/>
                </a:ln>
                <a:solidFill>
                  <a:srgbClr val="4455A6"/>
                </a:solidFill>
                <a:effectLst/>
                <a:latin typeface="Arial" pitchFamily="34" charset="0"/>
                <a:ea typeface="Times New Roman" pitchFamily="18" charset="0"/>
                <a:cs typeface="Arial" pitchFamily="34" charset="0"/>
                <a:hlinkClick r:id="rId6"/>
              </a:rPr>
              <a:t>hyperparameter</a:t>
            </a:r>
            <a:r>
              <a:rPr kumimoji="0" lang="en-US" sz="2800" b="0" i="0" u="none" strike="noStrike" cap="none" normalizeH="0" baseline="0" dirty="0" smtClean="0">
                <a:ln>
                  <a:noFill/>
                </a:ln>
                <a:solidFill>
                  <a:srgbClr val="4455A6"/>
                </a:solidFill>
                <a:effectLst/>
                <a:latin typeface="Arial" pitchFamily="34" charset="0"/>
                <a:ea typeface="Times New Roman" pitchFamily="18" charset="0"/>
                <a:cs typeface="Arial" pitchFamily="34" charset="0"/>
                <a:hlinkClick r:id="rId6"/>
              </a:rPr>
              <a:t> tuning for random forest</a:t>
            </a:r>
            <a:endParaRPr kumimoji="0" lang="en-US" sz="2800" b="0" i="0" u="none" strike="noStrike" cap="none" normalizeH="0" baseline="0" dirty="0" smtClean="0">
              <a:ln>
                <a:noFill/>
              </a:ln>
              <a:solidFill>
                <a:schemeClr val="tx1"/>
              </a:solidFill>
              <a:effectLst/>
              <a:latin typeface="Arial" pitchFamily="34" charset="0"/>
              <a:ea typeface="Times New Roman" pitchFamily="18"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kumimoji="0" lang="en-US" sz="2800" b="0" i="0" u="none" strike="noStrike" cap="none" normalizeH="0" baseline="0" dirty="0" smtClean="0">
                <a:ln>
                  <a:noFill/>
                </a:ln>
                <a:solidFill>
                  <a:srgbClr val="4455A6"/>
                </a:solidFill>
                <a:effectLst/>
                <a:latin typeface="Arial" pitchFamily="34" charset="0"/>
                <a:ea typeface="Times New Roman" pitchFamily="18" charset="0"/>
                <a:cs typeface="Arial" pitchFamily="34" charset="0"/>
                <a:hlinkClick r:id="rId7"/>
              </a:rPr>
              <a:t>Random forest tuning using grid search</a:t>
            </a:r>
            <a:endParaRPr kumimoji="0" lang="en-US" sz="40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5"/>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428717" y="2714621"/>
            <a:ext cx="8331200" cy="848585"/>
          </a:xfrm>
          <a:prstGeom prst="rect">
            <a:avLst/>
          </a:prstGeom>
          <a:noFill/>
          <a:ln w="9525">
            <a:noFill/>
            <a:miter lim="800000"/>
            <a:headEnd/>
            <a:tailEnd/>
          </a:ln>
        </p:spPr>
        <p:txBody>
          <a:bodyPr wrap="square" lIns="108857" tIns="54429" rIns="108857" bIns="54429">
            <a:spAutoFit/>
          </a:bodyPr>
          <a:lstStyle/>
          <a:p>
            <a:pPr algn="ctr"/>
            <a:r>
              <a:rPr lang="en-US" sz="4800" b="1" dirty="0" smtClean="0">
                <a:solidFill>
                  <a:srgbClr val="FF0000"/>
                </a:solidFill>
              </a:rPr>
              <a:t>THANK YOU</a:t>
            </a: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Hyper Parameter Tuning</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8" name="Rectangle 2"/>
          <p:cNvSpPr>
            <a:spLocks noChangeArrowheads="1"/>
          </p:cNvSpPr>
          <p:nvPr/>
        </p:nvSpPr>
        <p:spPr bwMode="auto">
          <a:xfrm>
            <a:off x="170319" y="1147483"/>
            <a:ext cx="11878246" cy="49244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4000" b="1" u="sng" dirty="0" smtClean="0"/>
              <a:t>Difference between parameter and </a:t>
            </a:r>
            <a:r>
              <a:rPr lang="en-US" sz="4000" b="1" u="sng" dirty="0" err="1" smtClean="0"/>
              <a:t>hyperparameter</a:t>
            </a:r>
            <a:r>
              <a:rPr lang="en-US" sz="4000" b="1" u="sng" dirty="0" smtClean="0"/>
              <a:t>:</a:t>
            </a:r>
          </a:p>
          <a:p>
            <a:pPr lvl="0" algn="just"/>
            <a:r>
              <a:rPr lang="en-US" sz="3400" b="1" dirty="0" smtClean="0"/>
              <a:t>Model parameters:</a:t>
            </a:r>
            <a:r>
              <a:rPr lang="en-US" sz="3400" dirty="0" smtClean="0"/>
              <a:t> These are the parameters that are estimated by the model from the given data. For example the weights of a deep neural network. </a:t>
            </a:r>
          </a:p>
          <a:p>
            <a:pPr lvl="0" algn="just"/>
            <a:endParaRPr lang="en-US" sz="3400" dirty="0" smtClean="0"/>
          </a:p>
          <a:p>
            <a:pPr algn="just"/>
            <a:r>
              <a:rPr lang="en-US" sz="3400" b="1" dirty="0" smtClean="0"/>
              <a:t>Model hyper parameters:</a:t>
            </a:r>
            <a:r>
              <a:rPr lang="en-US" sz="3400" dirty="0" smtClean="0"/>
              <a:t> These are the parameters that cannot be estimated by the model from the given data. These parameters are used to estimate the model parameters. For example, the learning rate in deep neural networks</a:t>
            </a:r>
            <a:r>
              <a:rPr lang="en-US" sz="3600" dirty="0" smtClean="0"/>
              <a:t>.</a:t>
            </a:r>
            <a:endParaRPr kumimoji="0" lang="en-US" sz="36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Hyper Parameter Tuning</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847482" y="1110733"/>
            <a:ext cx="10750469" cy="3970318"/>
          </a:xfrm>
          <a:prstGeom prst="rect">
            <a:avLst/>
          </a:prstGeom>
        </p:spPr>
        <p:txBody>
          <a:bodyPr wrap="square">
            <a:spAutoFit/>
          </a:bodyPr>
          <a:lstStyle/>
          <a:p>
            <a:pPr algn="just"/>
            <a:r>
              <a:rPr lang="en-US" sz="3600" dirty="0" smtClean="0"/>
              <a:t>What is </a:t>
            </a:r>
            <a:r>
              <a:rPr lang="en-US" sz="3600" dirty="0" err="1" smtClean="0"/>
              <a:t>hyperparameter</a:t>
            </a:r>
            <a:r>
              <a:rPr lang="en-US" sz="3600" dirty="0" smtClean="0"/>
              <a:t> tuning ?</a:t>
            </a:r>
          </a:p>
          <a:p>
            <a:pPr algn="just"/>
            <a:r>
              <a:rPr lang="en-US" sz="3600" dirty="0" smtClean="0"/>
              <a:t>	</a:t>
            </a:r>
            <a:r>
              <a:rPr lang="en-US" sz="3600" dirty="0" err="1" smtClean="0"/>
              <a:t>Hyperparameter</a:t>
            </a:r>
            <a:r>
              <a:rPr lang="en-US" sz="3600" dirty="0" smtClean="0"/>
              <a:t> tuning is the process of </a:t>
            </a:r>
            <a:r>
              <a:rPr lang="en-US" sz="3600" b="1" dirty="0" smtClean="0"/>
              <a:t>determining the right combination of </a:t>
            </a:r>
            <a:r>
              <a:rPr lang="en-US" sz="3600" b="1" dirty="0" err="1" smtClean="0"/>
              <a:t>hyperparameters</a:t>
            </a:r>
            <a:r>
              <a:rPr lang="en-US" sz="3600" dirty="0" smtClean="0"/>
              <a:t> that allows the model to maximize model performance. Setting the correct combination of </a:t>
            </a:r>
            <a:r>
              <a:rPr lang="en-US" sz="3600" dirty="0" err="1" smtClean="0"/>
              <a:t>hyperparameters</a:t>
            </a:r>
            <a:r>
              <a:rPr lang="en-US" sz="3600" dirty="0" smtClean="0"/>
              <a:t> is the only way to extract the maximum performance out of models.</a:t>
            </a: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Hyper Parameter Tuning</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Rectangle 2"/>
          <p:cNvSpPr>
            <a:spLocks noChangeArrowheads="1"/>
          </p:cNvSpPr>
          <p:nvPr/>
        </p:nvSpPr>
        <p:spPr bwMode="auto">
          <a:xfrm>
            <a:off x="161366" y="1434353"/>
            <a:ext cx="11860306" cy="4278609"/>
          </a:xfrm>
          <a:prstGeom prst="rect">
            <a:avLst/>
          </a:prstGeom>
          <a:solidFill>
            <a:srgbClr val="FFFFFF"/>
          </a:solidFill>
          <a:ln w="9525">
            <a:noFill/>
            <a:miter lim="800000"/>
            <a:headEnd/>
            <a:tailEnd/>
          </a:ln>
          <a:effectLst/>
        </p:spPr>
        <p:txBody>
          <a:bodyPr vert="horz" wrap="square" lIns="0" tIns="198375" rIns="0" bIns="198375"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smtClean="0">
                <a:ln>
                  <a:noFill/>
                </a:ln>
                <a:solidFill>
                  <a:srgbClr val="212529"/>
                </a:solidFill>
                <a:effectLst/>
                <a:latin typeface="Arial" pitchFamily="34" charset="0"/>
                <a:ea typeface="Times New Roman" pitchFamily="18" charset="0"/>
                <a:cs typeface="Arial" pitchFamily="34" charset="0"/>
              </a:rPr>
              <a:t>Choosing good </a:t>
            </a:r>
            <a:r>
              <a:rPr kumimoji="0" lang="en-US" sz="2800" b="1" i="0" u="none" strike="noStrike" cap="none" normalizeH="0" baseline="0" dirty="0" err="1" smtClean="0">
                <a:ln>
                  <a:noFill/>
                </a:ln>
                <a:solidFill>
                  <a:srgbClr val="212529"/>
                </a:solidFill>
                <a:effectLst/>
                <a:latin typeface="Arial" pitchFamily="34" charset="0"/>
                <a:ea typeface="Times New Roman" pitchFamily="18" charset="0"/>
                <a:cs typeface="Arial" pitchFamily="34" charset="0"/>
              </a:rPr>
              <a:t>hyperparameters</a:t>
            </a:r>
            <a:r>
              <a:rPr lang="en-US" sz="2800" b="1" dirty="0" smtClean="0">
                <a:solidFill>
                  <a:srgbClr val="212529"/>
                </a:solidFill>
                <a:latin typeface="Arial" pitchFamily="34" charset="0"/>
                <a:ea typeface="Times New Roman" pitchFamily="18" charset="0"/>
                <a:cs typeface="Arial" pitchFamily="34" charset="0"/>
              </a:rPr>
              <a:t>:</a:t>
            </a:r>
          </a:p>
          <a:p>
            <a:r>
              <a:rPr lang="en-US" sz="2800" dirty="0" smtClean="0"/>
              <a:t>	Choosing the right combination of </a:t>
            </a:r>
            <a:r>
              <a:rPr lang="en-US" sz="2800" dirty="0" err="1" smtClean="0"/>
              <a:t>hyperparameters</a:t>
            </a:r>
            <a:r>
              <a:rPr lang="en-US" sz="2800" dirty="0" smtClean="0"/>
              <a:t> is not an easy task. There are two ways to set them.</a:t>
            </a:r>
          </a:p>
          <a:p>
            <a:pPr lvl="0"/>
            <a:r>
              <a:rPr lang="en-US" sz="2800" b="1" dirty="0" smtClean="0"/>
              <a:t>Manual </a:t>
            </a:r>
            <a:r>
              <a:rPr lang="en-US" sz="2800" b="1" dirty="0" err="1" smtClean="0"/>
              <a:t>hyperparameter</a:t>
            </a:r>
            <a:r>
              <a:rPr lang="en-US" sz="2800" b="1" dirty="0" smtClean="0"/>
              <a:t> tuning:</a:t>
            </a:r>
            <a:r>
              <a:rPr lang="en-US" sz="2800" dirty="0" smtClean="0"/>
              <a:t> In this method, different combinations of </a:t>
            </a:r>
            <a:r>
              <a:rPr lang="en-US" sz="2800" dirty="0" err="1" smtClean="0"/>
              <a:t>hyperparameters</a:t>
            </a:r>
            <a:r>
              <a:rPr lang="en-US" sz="2800" dirty="0" smtClean="0"/>
              <a:t> are set (and experimented with) manually. This is a tedious process and cannot be practical in cases where there are many </a:t>
            </a:r>
            <a:r>
              <a:rPr lang="en-US" sz="2800" dirty="0" err="1" smtClean="0"/>
              <a:t>hyperparameters</a:t>
            </a:r>
            <a:r>
              <a:rPr lang="en-US" sz="2800" dirty="0" smtClean="0"/>
              <a:t> to try.</a:t>
            </a:r>
          </a:p>
          <a:p>
            <a:pPr lvl="0"/>
            <a:r>
              <a:rPr lang="en-US" sz="2800" b="1" dirty="0" smtClean="0"/>
              <a:t>Automated </a:t>
            </a:r>
            <a:r>
              <a:rPr lang="en-US" sz="2800" b="1" dirty="0" err="1" smtClean="0"/>
              <a:t>hyperparameter</a:t>
            </a:r>
            <a:r>
              <a:rPr lang="en-US" sz="2800" b="1" dirty="0" smtClean="0"/>
              <a:t> tuning:</a:t>
            </a:r>
            <a:r>
              <a:rPr lang="en-US" sz="2800" dirty="0" smtClean="0"/>
              <a:t> In this method, optimal </a:t>
            </a:r>
            <a:r>
              <a:rPr lang="en-US" sz="2800" dirty="0" err="1" smtClean="0"/>
              <a:t>hyperparameters</a:t>
            </a:r>
            <a:r>
              <a:rPr lang="en-US" sz="2800" dirty="0" smtClean="0"/>
              <a:t> are found using an algorithm that automates and optimizes the process.</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Hyper Parameter Tuning</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322729" y="1110733"/>
            <a:ext cx="11698941" cy="5262979"/>
          </a:xfrm>
          <a:prstGeom prst="rect">
            <a:avLst/>
          </a:prstGeom>
        </p:spPr>
        <p:txBody>
          <a:bodyPr wrap="square">
            <a:spAutoFit/>
          </a:bodyPr>
          <a:lstStyle/>
          <a:p>
            <a:r>
              <a:rPr lang="en-US" sz="2400" b="1" dirty="0" err="1" smtClean="0"/>
              <a:t>Hyperparameter</a:t>
            </a:r>
            <a:r>
              <a:rPr lang="en-US" sz="2400" b="1" dirty="0" smtClean="0"/>
              <a:t> tuning methods</a:t>
            </a:r>
            <a:r>
              <a:rPr lang="en-US" sz="2400" dirty="0" smtClean="0"/>
              <a:t> </a:t>
            </a:r>
            <a:endParaRPr lang="en-US" sz="2400" b="1" dirty="0" smtClean="0"/>
          </a:p>
          <a:p>
            <a:r>
              <a:rPr lang="en-US" sz="2400" dirty="0" smtClean="0"/>
              <a:t>	In this section, I will introduce all of the </a:t>
            </a:r>
            <a:r>
              <a:rPr lang="en-US" sz="2400" dirty="0" err="1" smtClean="0"/>
              <a:t>hyperparameter</a:t>
            </a:r>
            <a:r>
              <a:rPr lang="en-US" sz="2400" dirty="0" smtClean="0"/>
              <a:t> tuning methods that are popular today. </a:t>
            </a:r>
          </a:p>
          <a:p>
            <a:r>
              <a:rPr lang="en-US" sz="2400" b="1" dirty="0" smtClean="0"/>
              <a:t>Random Search</a:t>
            </a:r>
          </a:p>
          <a:p>
            <a:r>
              <a:rPr lang="en-US" sz="2400" dirty="0" smtClean="0"/>
              <a:t>	In the </a:t>
            </a:r>
            <a:r>
              <a:rPr lang="en-US" sz="2400" u="sng" dirty="0" smtClean="0"/>
              <a:t>random search method</a:t>
            </a:r>
            <a:r>
              <a:rPr lang="en-US" sz="2400" dirty="0" smtClean="0"/>
              <a:t>, we create a grid of possible values for </a:t>
            </a:r>
            <a:r>
              <a:rPr lang="en-US" sz="2400" dirty="0" err="1" smtClean="0"/>
              <a:t>hyperparameters</a:t>
            </a:r>
            <a:r>
              <a:rPr lang="en-US" sz="2400" dirty="0" smtClean="0"/>
              <a:t>. Each iteration tries a</a:t>
            </a:r>
            <a:r>
              <a:rPr lang="en-US" sz="2400" b="1" dirty="0" smtClean="0"/>
              <a:t> random combination of </a:t>
            </a:r>
            <a:r>
              <a:rPr lang="en-US" sz="2400" b="1" dirty="0" err="1" smtClean="0"/>
              <a:t>hyperparameters</a:t>
            </a:r>
            <a:r>
              <a:rPr lang="en-US" sz="2400" b="1" dirty="0" smtClean="0"/>
              <a:t> </a:t>
            </a:r>
            <a:r>
              <a:rPr lang="en-US" sz="2400" dirty="0" smtClean="0"/>
              <a:t>from this grid, records the performance, and lastly returns the combination of </a:t>
            </a:r>
            <a:r>
              <a:rPr lang="en-US" sz="2400" dirty="0" err="1" smtClean="0"/>
              <a:t>hyperparameters</a:t>
            </a:r>
            <a:r>
              <a:rPr lang="en-US" sz="2400" dirty="0" smtClean="0"/>
              <a:t> which provided the best performance.</a:t>
            </a:r>
          </a:p>
          <a:p>
            <a:r>
              <a:rPr lang="en-US" sz="2400" b="1" dirty="0" smtClean="0"/>
              <a:t>Grid Search</a:t>
            </a:r>
          </a:p>
          <a:p>
            <a:r>
              <a:rPr lang="en-US" sz="2400" dirty="0" smtClean="0"/>
              <a:t>	In the </a:t>
            </a:r>
            <a:r>
              <a:rPr lang="en-US" sz="2400" u="sng" dirty="0" smtClean="0"/>
              <a:t>grid search method</a:t>
            </a:r>
            <a:r>
              <a:rPr lang="en-US" sz="2400" dirty="0" smtClean="0"/>
              <a:t>, we create a grid of possible values for </a:t>
            </a:r>
            <a:r>
              <a:rPr lang="en-US" sz="2400" dirty="0" err="1" smtClean="0"/>
              <a:t>hyperparameters</a:t>
            </a:r>
            <a:r>
              <a:rPr lang="en-US" sz="2400" dirty="0" smtClean="0"/>
              <a:t>. Each iteration tries a combination of </a:t>
            </a:r>
            <a:r>
              <a:rPr lang="en-US" sz="2400" dirty="0" err="1" smtClean="0"/>
              <a:t>hyperparameters</a:t>
            </a:r>
            <a:r>
              <a:rPr lang="en-US" sz="2400" dirty="0" smtClean="0"/>
              <a:t> in a specific order. It fits the model on each and </a:t>
            </a:r>
            <a:r>
              <a:rPr lang="en-US" sz="2400" b="1" dirty="0" smtClean="0"/>
              <a:t>every combination of </a:t>
            </a:r>
            <a:r>
              <a:rPr lang="en-US" sz="2400" b="1" dirty="0" err="1" smtClean="0"/>
              <a:t>hyperparameter</a:t>
            </a:r>
            <a:r>
              <a:rPr lang="en-US" sz="2400" b="1" dirty="0" smtClean="0"/>
              <a:t> </a:t>
            </a:r>
            <a:r>
              <a:rPr lang="en-US" sz="2400" dirty="0" smtClean="0"/>
              <a:t>possible and records the model performance. Finally, it returns the best model with the best </a:t>
            </a:r>
            <a:r>
              <a:rPr lang="en-US" sz="2400" dirty="0" err="1" smtClean="0"/>
              <a:t>hyperparameters</a:t>
            </a:r>
            <a:r>
              <a:rPr lang="en-US" sz="2400" dirty="0" smtClean="0"/>
              <a:t>.</a:t>
            </a:r>
          </a:p>
          <a:p>
            <a:pPr algn="just"/>
            <a:endParaRPr lang="en-US" sz="2400" dirty="0" smtClean="0"/>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Hyper Parameter Tuning</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grid search"/>
          <p:cNvPicPr/>
          <p:nvPr/>
        </p:nvPicPr>
        <p:blipFill>
          <a:blip r:embed="rId5"/>
          <a:srcRect/>
          <a:stretch>
            <a:fillRect/>
          </a:stretch>
        </p:blipFill>
        <p:spPr bwMode="auto">
          <a:xfrm>
            <a:off x="1075765" y="1431664"/>
            <a:ext cx="9018494" cy="2865120"/>
          </a:xfrm>
          <a:prstGeom prst="rect">
            <a:avLst/>
          </a:prstGeom>
          <a:noFill/>
          <a:ln w="9525">
            <a:noFill/>
            <a:miter lim="800000"/>
            <a:headEnd/>
            <a:tailEnd/>
          </a:ln>
        </p:spPr>
      </p:pic>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Hyper Parameter Tuning</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322729" y="1110733"/>
            <a:ext cx="11698941" cy="5262979"/>
          </a:xfrm>
          <a:prstGeom prst="rect">
            <a:avLst/>
          </a:prstGeom>
        </p:spPr>
        <p:txBody>
          <a:bodyPr wrap="square">
            <a:spAutoFit/>
          </a:bodyPr>
          <a:lstStyle/>
          <a:p>
            <a:pPr algn="just"/>
            <a:r>
              <a:rPr lang="en-US" sz="2400" b="1" dirty="0" smtClean="0"/>
              <a:t>Bayesian Optimization</a:t>
            </a:r>
          </a:p>
          <a:p>
            <a:pPr algn="just"/>
            <a:r>
              <a:rPr lang="en-US" sz="2400" dirty="0" smtClean="0"/>
              <a:t>	Tuning and finding the right </a:t>
            </a:r>
            <a:r>
              <a:rPr lang="en-US" sz="2400" dirty="0" err="1" smtClean="0"/>
              <a:t>hyperparameters</a:t>
            </a:r>
            <a:r>
              <a:rPr lang="en-US" sz="2400" dirty="0" smtClean="0"/>
              <a:t> for your model is an </a:t>
            </a:r>
            <a:r>
              <a:rPr lang="en-US" sz="2400" b="1" dirty="0" smtClean="0"/>
              <a:t>optimization problem.</a:t>
            </a:r>
            <a:r>
              <a:rPr lang="en-US" sz="2400" dirty="0" smtClean="0"/>
              <a:t> We want to </a:t>
            </a:r>
            <a:r>
              <a:rPr lang="en-US" sz="2400" b="1" dirty="0" smtClean="0"/>
              <a:t>minimize the loss function</a:t>
            </a:r>
            <a:r>
              <a:rPr lang="en-US" sz="2400" dirty="0" smtClean="0"/>
              <a:t> of our model </a:t>
            </a:r>
            <a:r>
              <a:rPr lang="en-US" sz="2400" b="1" dirty="0" smtClean="0"/>
              <a:t>by changing model parameters</a:t>
            </a:r>
            <a:r>
              <a:rPr lang="en-US" sz="2400" dirty="0" smtClean="0"/>
              <a:t>. Bayesian optimization helps us find the minimal point in the minimum number of steps. </a:t>
            </a:r>
            <a:r>
              <a:rPr lang="en-US" sz="2400" u="sng" dirty="0" smtClean="0">
                <a:hlinkClick r:id="rId5"/>
              </a:rPr>
              <a:t>Bayesian optimization</a:t>
            </a:r>
            <a:r>
              <a:rPr lang="en-US" sz="2400" dirty="0" smtClean="0"/>
              <a:t> also uses an </a:t>
            </a:r>
            <a:r>
              <a:rPr lang="en-US" sz="2400" i="1" dirty="0" smtClean="0"/>
              <a:t>acquisition function</a:t>
            </a:r>
            <a:r>
              <a:rPr lang="en-US" sz="2400" dirty="0" smtClean="0"/>
              <a:t> that directs sampling to areas where an improvement over the current best observation is likely.</a:t>
            </a:r>
          </a:p>
          <a:p>
            <a:pPr algn="just"/>
            <a:endParaRPr lang="en-US" sz="2400" dirty="0" smtClean="0"/>
          </a:p>
          <a:p>
            <a:pPr algn="just"/>
            <a:r>
              <a:rPr lang="en-US" sz="2400" b="1" dirty="0" smtClean="0"/>
              <a:t>Tree-structured </a:t>
            </a:r>
            <a:r>
              <a:rPr lang="en-US" sz="2400" b="1" dirty="0" err="1" smtClean="0"/>
              <a:t>Parzen</a:t>
            </a:r>
            <a:r>
              <a:rPr lang="en-US" sz="2400" b="1" dirty="0" smtClean="0"/>
              <a:t> estimators (TPE)</a:t>
            </a:r>
          </a:p>
          <a:p>
            <a:pPr algn="just"/>
            <a:r>
              <a:rPr lang="en-US" sz="2400" dirty="0" smtClean="0"/>
              <a:t>	The idea of </a:t>
            </a:r>
            <a:r>
              <a:rPr lang="en-US" sz="2400" u="sng" dirty="0" smtClean="0">
                <a:hlinkClick r:id="rId6"/>
              </a:rPr>
              <a:t>Tree-based </a:t>
            </a:r>
            <a:r>
              <a:rPr lang="en-US" sz="2400" u="sng" dirty="0" err="1" smtClean="0">
                <a:hlinkClick r:id="rId6"/>
              </a:rPr>
              <a:t>Parzen</a:t>
            </a:r>
            <a:r>
              <a:rPr lang="en-US" sz="2400" u="sng" dirty="0" smtClean="0">
                <a:hlinkClick r:id="rId6"/>
              </a:rPr>
              <a:t> optimization</a:t>
            </a:r>
            <a:r>
              <a:rPr lang="en-US" sz="2400" dirty="0" smtClean="0"/>
              <a:t> is similar to Bayesian optimization. Instead of finding the values of p(</a:t>
            </a:r>
            <a:r>
              <a:rPr lang="en-US" sz="2400" dirty="0" err="1" smtClean="0"/>
              <a:t>y|x</a:t>
            </a:r>
            <a:r>
              <a:rPr lang="en-US" sz="2400" dirty="0" smtClean="0"/>
              <a:t>) where y is the function to be minimized (e.g., validation loss) and x is the value of </a:t>
            </a:r>
            <a:r>
              <a:rPr lang="en-US" sz="2400" dirty="0" err="1" smtClean="0"/>
              <a:t>hyperparameter</a:t>
            </a:r>
            <a:r>
              <a:rPr lang="en-US" sz="2400" dirty="0" smtClean="0"/>
              <a:t> the TPE models P(</a:t>
            </a:r>
            <a:r>
              <a:rPr lang="en-US" sz="2400" dirty="0" err="1" smtClean="0"/>
              <a:t>x|y</a:t>
            </a:r>
            <a:r>
              <a:rPr lang="en-US" sz="2400" dirty="0" smtClean="0"/>
              <a:t>) and P(y). One of the great drawbacks of tree-structured </a:t>
            </a:r>
            <a:r>
              <a:rPr lang="en-US" sz="2400" dirty="0" err="1" smtClean="0"/>
              <a:t>Parzen</a:t>
            </a:r>
            <a:r>
              <a:rPr lang="en-US" sz="2400" dirty="0" smtClean="0"/>
              <a:t> estimators is that they do not model interactions between the hyper-parameters. That said TPE works extremely well in practice and was battle-tested across most domains. </a:t>
            </a: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Hyper Parameter Tuning</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22729" y="985227"/>
            <a:ext cx="11698941" cy="5632311"/>
          </a:xfrm>
          <a:prstGeom prst="rect">
            <a:avLst/>
          </a:prstGeom>
        </p:spPr>
        <p:txBody>
          <a:bodyPr wrap="square">
            <a:spAutoFit/>
          </a:bodyPr>
          <a:lstStyle/>
          <a:p>
            <a:pPr algn="just"/>
            <a:r>
              <a:rPr lang="en-US" sz="2400" b="1" dirty="0" err="1" smtClean="0"/>
              <a:t>Hyperparameter</a:t>
            </a:r>
            <a:r>
              <a:rPr lang="en-US" sz="2400" b="1" dirty="0" smtClean="0"/>
              <a:t> tuning algorithms</a:t>
            </a:r>
          </a:p>
          <a:p>
            <a:pPr algn="just"/>
            <a:r>
              <a:rPr lang="en-US" sz="2400" dirty="0" smtClean="0"/>
              <a:t>	These are the algorithms developed specifically for doing </a:t>
            </a:r>
            <a:r>
              <a:rPr lang="en-US" sz="2400" dirty="0" err="1" smtClean="0"/>
              <a:t>hyperparameter</a:t>
            </a:r>
            <a:r>
              <a:rPr lang="en-US" sz="2400" dirty="0" smtClean="0"/>
              <a:t> tuning.</a:t>
            </a:r>
          </a:p>
          <a:p>
            <a:pPr algn="just"/>
            <a:r>
              <a:rPr lang="en-US" sz="2400" b="1" dirty="0" err="1" smtClean="0"/>
              <a:t>Hyperband</a:t>
            </a:r>
            <a:endParaRPr lang="en-US" sz="2400" b="1" dirty="0" smtClean="0"/>
          </a:p>
          <a:p>
            <a:pPr algn="just"/>
            <a:r>
              <a:rPr lang="en-US" sz="2400" dirty="0" smtClean="0"/>
              <a:t>	</a:t>
            </a:r>
            <a:r>
              <a:rPr lang="en-US" sz="2400" dirty="0" err="1" smtClean="0"/>
              <a:t>Hyperband</a:t>
            </a:r>
            <a:r>
              <a:rPr lang="en-US" sz="2400" dirty="0" smtClean="0"/>
              <a:t> is a variation of random search, but with some</a:t>
            </a:r>
            <a:r>
              <a:rPr lang="en-US" sz="2400" u="sng" dirty="0" smtClean="0">
                <a:hlinkClick r:id="rId5"/>
              </a:rPr>
              <a:t> explore-exploit</a:t>
            </a:r>
            <a:r>
              <a:rPr lang="en-US" sz="2400" dirty="0" smtClean="0"/>
              <a:t> theory to find the best time allocation for each of the configurations. You can check this </a:t>
            </a:r>
            <a:r>
              <a:rPr lang="en-US" sz="2400" u="sng" dirty="0" smtClean="0">
                <a:hlinkClick r:id="rId6"/>
              </a:rPr>
              <a:t>research paper </a:t>
            </a:r>
            <a:r>
              <a:rPr lang="en-US" sz="2400" dirty="0" smtClean="0"/>
              <a:t>for further references.</a:t>
            </a:r>
          </a:p>
          <a:p>
            <a:pPr algn="just"/>
            <a:endParaRPr lang="en-US" sz="2400" dirty="0" smtClean="0"/>
          </a:p>
          <a:p>
            <a:pPr algn="just"/>
            <a:r>
              <a:rPr lang="en-US" sz="2400" b="1" dirty="0" smtClean="0"/>
              <a:t>Population-based training (PBT)</a:t>
            </a:r>
          </a:p>
          <a:p>
            <a:pPr algn="just"/>
            <a:r>
              <a:rPr lang="en-US" sz="2400" dirty="0" smtClean="0"/>
              <a:t>	This technique is a hybrid of two most commonly used search techniques: Random Search and manual tuning applied to Neural Network models.</a:t>
            </a:r>
          </a:p>
          <a:p>
            <a:pPr algn="just"/>
            <a:r>
              <a:rPr lang="en-US" sz="2400" dirty="0" smtClean="0"/>
              <a:t>	PBT starts by training many neural networks in parallel with random </a:t>
            </a:r>
            <a:r>
              <a:rPr lang="en-US" sz="2400" dirty="0" err="1" smtClean="0"/>
              <a:t>hyperparameters</a:t>
            </a:r>
            <a:r>
              <a:rPr lang="en-US" sz="2400" dirty="0" smtClean="0"/>
              <a:t>. But these networks aren’t fully independent of each other. </a:t>
            </a:r>
          </a:p>
          <a:p>
            <a:pPr algn="just"/>
            <a:r>
              <a:rPr lang="en-US" sz="2400" dirty="0" smtClean="0"/>
              <a:t>It uses information from the rest of the population to refine the </a:t>
            </a:r>
            <a:r>
              <a:rPr lang="en-US" sz="2400" dirty="0" err="1" smtClean="0"/>
              <a:t>hyperparameters</a:t>
            </a:r>
            <a:r>
              <a:rPr lang="en-US" sz="2400" dirty="0" smtClean="0"/>
              <a:t> and determine the value of </a:t>
            </a:r>
            <a:r>
              <a:rPr lang="en-US" sz="2400" dirty="0" err="1" smtClean="0"/>
              <a:t>hyperparameter</a:t>
            </a:r>
            <a:r>
              <a:rPr lang="en-US" sz="2400" dirty="0" smtClean="0"/>
              <a:t> to try. You can check this </a:t>
            </a:r>
            <a:r>
              <a:rPr lang="en-US" sz="2400" u="sng" dirty="0" smtClean="0">
                <a:hlinkClick r:id="rId7"/>
              </a:rPr>
              <a:t>article</a:t>
            </a:r>
            <a:r>
              <a:rPr lang="en-US" sz="2400" dirty="0" smtClean="0"/>
              <a:t> for more information on PBT.</a:t>
            </a: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4"/>
          <p:cNvPicPr>
            <a:picLocks noChangeAspect="1" noChangeArrowheads="1"/>
          </p:cNvPicPr>
          <p:nvPr/>
        </p:nvPicPr>
        <p:blipFill>
          <a:blip r:embed="rId3" cstate="print"/>
          <a:srcRect/>
          <a:stretch>
            <a:fillRect/>
          </a:stretch>
        </p:blipFill>
        <p:spPr bwMode="auto">
          <a:xfrm>
            <a:off x="0" y="6500813"/>
            <a:ext cx="12192000" cy="357187"/>
          </a:xfrm>
          <a:prstGeom prst="rect">
            <a:avLst/>
          </a:prstGeom>
          <a:noFill/>
          <a:ln w="9525">
            <a:noFill/>
            <a:miter lim="800000"/>
            <a:headEnd/>
            <a:tailEnd/>
          </a:ln>
        </p:spPr>
      </p:pic>
      <p:sp>
        <p:nvSpPr>
          <p:cNvPr id="3076" name="TextBox 12"/>
          <p:cNvSpPr txBox="1">
            <a:spLocks noChangeArrowheads="1"/>
          </p:cNvSpPr>
          <p:nvPr/>
        </p:nvSpPr>
        <p:spPr bwMode="auto">
          <a:xfrm>
            <a:off x="1589741" y="177615"/>
            <a:ext cx="8331200" cy="848585"/>
          </a:xfrm>
          <a:prstGeom prst="rect">
            <a:avLst/>
          </a:prstGeom>
          <a:noFill/>
          <a:ln w="9525">
            <a:noFill/>
            <a:miter lim="800000"/>
            <a:headEnd/>
            <a:tailEnd/>
          </a:ln>
        </p:spPr>
        <p:txBody>
          <a:bodyPr wrap="square" lIns="108857" tIns="54429" rIns="108857" bIns="54429">
            <a:spAutoFit/>
          </a:bodyPr>
          <a:lstStyle/>
          <a:p>
            <a:pPr algn="ctr"/>
            <a:r>
              <a:rPr lang="en-IN" sz="4800" b="1" dirty="0" smtClean="0">
                <a:solidFill>
                  <a:srgbClr val="FF0000"/>
                </a:solidFill>
              </a:rPr>
              <a:t>Hyper Parameter Tuning</a:t>
            </a:r>
            <a:endParaRPr lang="en-US" sz="4800" b="1" dirty="0">
              <a:solidFill>
                <a:srgbClr val="FF0000"/>
              </a:solidFill>
            </a:endParaRPr>
          </a:p>
        </p:txBody>
      </p:sp>
      <p:pic>
        <p:nvPicPr>
          <p:cNvPr id="8" name="Picture 1">
            <a:extLst>
              <a:ext uri="{FF2B5EF4-FFF2-40B4-BE49-F238E27FC236}">
                <a16:creationId xmlns:a16="http://schemas.microsoft.com/office/drawing/2014/main" xmlns="" id="{96AF38C7-31A7-44A9-BFCD-A22D0B001A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5159" y="116633"/>
            <a:ext cx="2016224" cy="1255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pupulation based training"/>
          <p:cNvPicPr/>
          <p:nvPr/>
        </p:nvPicPr>
        <p:blipFill>
          <a:blip r:embed="rId5"/>
          <a:srcRect/>
          <a:stretch>
            <a:fillRect/>
          </a:stretch>
        </p:blipFill>
        <p:spPr bwMode="auto">
          <a:xfrm>
            <a:off x="1371601" y="1012340"/>
            <a:ext cx="9117106" cy="3040380"/>
          </a:xfrm>
          <a:prstGeom prst="rect">
            <a:avLst/>
          </a:prstGeom>
          <a:noFill/>
          <a:ln w="9525">
            <a:noFill/>
            <a:miter lim="800000"/>
            <a:headEnd/>
            <a:tailEnd/>
          </a:ln>
        </p:spPr>
      </p:pic>
      <p:sp>
        <p:nvSpPr>
          <p:cNvPr id="6" name="Rectangle 5"/>
          <p:cNvSpPr/>
          <p:nvPr/>
        </p:nvSpPr>
        <p:spPr>
          <a:xfrm>
            <a:off x="358588" y="4347883"/>
            <a:ext cx="11698941" cy="1200329"/>
          </a:xfrm>
          <a:prstGeom prst="rect">
            <a:avLst/>
          </a:prstGeom>
        </p:spPr>
        <p:txBody>
          <a:bodyPr wrap="square">
            <a:spAutoFit/>
          </a:bodyPr>
          <a:lstStyle/>
          <a:p>
            <a:r>
              <a:rPr lang="en-US" sz="2400" b="1" dirty="0" smtClean="0"/>
              <a:t>BOHB</a:t>
            </a:r>
          </a:p>
          <a:p>
            <a:r>
              <a:rPr lang="en-US" sz="2400" dirty="0" smtClean="0"/>
              <a:t>BOHB (Bayesian Optimization and </a:t>
            </a:r>
            <a:r>
              <a:rPr lang="en-US" sz="2400" dirty="0" err="1" smtClean="0"/>
              <a:t>HyperBand</a:t>
            </a:r>
            <a:r>
              <a:rPr lang="en-US" sz="2400" dirty="0" smtClean="0"/>
              <a:t>) mixes the </a:t>
            </a:r>
            <a:r>
              <a:rPr lang="en-US" sz="2400" dirty="0" err="1" smtClean="0"/>
              <a:t>Hyperband</a:t>
            </a:r>
            <a:r>
              <a:rPr lang="en-US" sz="2400" dirty="0" smtClean="0"/>
              <a:t> algorithm and Bayesian optimization. You can check this </a:t>
            </a:r>
            <a:r>
              <a:rPr lang="en-US" sz="2400" u="sng" dirty="0" smtClean="0">
                <a:hlinkClick r:id="rId6"/>
              </a:rPr>
              <a:t>article</a:t>
            </a:r>
            <a:r>
              <a:rPr lang="en-US" sz="2400" dirty="0" smtClean="0"/>
              <a:t> for further reference.</a:t>
            </a:r>
          </a:p>
        </p:txBody>
      </p:sp>
    </p:spTree>
    <p:extLst>
      <p:ext uri="{BB962C8B-B14F-4D97-AF65-F5344CB8AC3E}">
        <p14:creationId xmlns:p14="http://schemas.microsoft.com/office/powerpoint/2010/main" val="3392555617"/>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2006</TotalTime>
  <Words>155</Words>
  <Application>Microsoft Office PowerPoint</Application>
  <PresentationFormat>Custom</PresentationFormat>
  <Paragraphs>95</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RAJA BHARGAVA</dc:creator>
  <cp:lastModifiedBy>sai sumanth</cp:lastModifiedBy>
  <cp:revision>223</cp:revision>
  <dcterms:created xsi:type="dcterms:W3CDTF">2020-07-04T06:33:25Z</dcterms:created>
  <dcterms:modified xsi:type="dcterms:W3CDTF">2023-01-01T07:17:56Z</dcterms:modified>
</cp:coreProperties>
</file>