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63" r:id="rId2"/>
    <p:sldId id="364" r:id="rId3"/>
    <p:sldId id="417" r:id="rId4"/>
    <p:sldId id="435" r:id="rId5"/>
    <p:sldId id="418" r:id="rId6"/>
    <p:sldId id="419" r:id="rId7"/>
    <p:sldId id="420" r:id="rId8"/>
    <p:sldId id="421" r:id="rId9"/>
    <p:sldId id="422" r:id="rId10"/>
    <p:sldId id="423" r:id="rId11"/>
    <p:sldId id="424" r:id="rId12"/>
    <p:sldId id="436" r:id="rId13"/>
    <p:sldId id="425" r:id="rId14"/>
    <p:sldId id="426" r:id="rId15"/>
    <p:sldId id="427" r:id="rId16"/>
    <p:sldId id="428" r:id="rId17"/>
    <p:sldId id="429" r:id="rId18"/>
    <p:sldId id="430" r:id="rId19"/>
    <p:sldId id="431" r:id="rId20"/>
    <p:sldId id="433" r:id="rId21"/>
    <p:sldId id="4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 xmlns:p15="http://schemas.microsoft.com/office/powerpoint/2012/main"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20</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a16="http://schemas.microsoft.com/office/drawing/2014/main" xmlns=""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a16="http://schemas.microsoft.com/office/drawing/2014/main" xmlns=""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a16="http://schemas.microsoft.com/office/drawing/2014/main" xmlns=""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Distributional_semantic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buNone/>
            </a:pPr>
            <a:endParaRPr lang="en-IN" dirty="0" smtClean="0">
              <a:solidFill>
                <a:srgbClr val="FF0000"/>
              </a:solidFill>
            </a:endParaRPr>
          </a:p>
          <a:p>
            <a:pPr marL="82296" indent="0" algn="ctr">
              <a:buNone/>
            </a:pPr>
            <a:r>
              <a:rPr lang="en-IN" dirty="0">
                <a:solidFill>
                  <a:srgbClr val="FF0000"/>
                </a:solidFill>
              </a:rPr>
              <a:t>	</a:t>
            </a:r>
            <a:endParaRPr lang="en-IN" dirty="0" smtClean="0">
              <a:solidFill>
                <a:srgbClr val="FF0000"/>
              </a:solidFill>
            </a:endParaRPr>
          </a:p>
          <a:p>
            <a:pPr marL="82296" indent="0" algn="ctr">
              <a:buNone/>
            </a:pPr>
            <a:r>
              <a:rPr lang="en-US" sz="2800" b="1" dirty="0" smtClean="0">
                <a:solidFill>
                  <a:srgbClr val="FF0000"/>
                </a:solidFill>
              </a:rPr>
              <a:t> PYTHON PROGRAMMING &amp; DATA SCIENCE</a:t>
            </a: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6142342"/>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Unsupervised Learning:</a:t>
            </a:r>
          </a:p>
          <a:p>
            <a:pPr fontAlgn="base">
              <a:buFont typeface="Wingdings" pitchFamily="2" charset="2"/>
              <a:buChar char="Ø"/>
            </a:pPr>
            <a:r>
              <a:rPr lang="en-US" sz="2800" dirty="0" smtClean="0"/>
              <a:t>the Process for CRM </a:t>
            </a:r>
            <a:r>
              <a:rPr lang="en-US" sz="2800" b="1" dirty="0" smtClean="0"/>
              <a:t>Automation </a:t>
            </a:r>
            <a:r>
              <a:rPr lang="en-US" sz="2800" dirty="0" smtClean="0"/>
              <a:t>using unsupervised Learning is:</a:t>
            </a:r>
          </a:p>
          <a:p>
            <a:pPr marL="514350" lvl="0" indent="-514350" fontAlgn="base">
              <a:buFont typeface="+mj-lt"/>
              <a:buAutoNum type="arabicPeriod"/>
            </a:pPr>
            <a:r>
              <a:rPr lang="en-US" sz="2800" b="1" dirty="0" smtClean="0"/>
              <a:t>Data Extraction and Pre-Processing</a:t>
            </a:r>
            <a:endParaRPr lang="en-US" sz="2800" dirty="0" smtClean="0"/>
          </a:p>
          <a:p>
            <a:pPr marL="514350" lvl="0" indent="-514350" fontAlgn="base">
              <a:buFont typeface="+mj-lt"/>
              <a:buAutoNum type="arabicPeriod"/>
            </a:pPr>
            <a:r>
              <a:rPr lang="en-US" sz="2800" b="1" dirty="0" smtClean="0"/>
              <a:t>Clustering</a:t>
            </a:r>
            <a:endParaRPr lang="en-US" sz="2800" dirty="0" smtClean="0"/>
          </a:p>
          <a:p>
            <a:pPr marL="514350" lvl="0" indent="-514350" fontAlgn="base">
              <a:buFont typeface="+mj-lt"/>
              <a:buAutoNum type="arabicPeriod"/>
            </a:pPr>
            <a:r>
              <a:rPr lang="en-US" sz="2800" b="1" dirty="0" smtClean="0"/>
              <a:t>Topic </a:t>
            </a:r>
            <a:r>
              <a:rPr lang="en-US" sz="2800" b="1" dirty="0" err="1" smtClean="0"/>
              <a:t>Modelling</a:t>
            </a:r>
            <a:endParaRPr lang="en-US" sz="2800" dirty="0" smtClean="0"/>
          </a:p>
          <a:p>
            <a:pPr fontAlgn="base"/>
            <a:r>
              <a:rPr lang="en-US" sz="2800" dirty="0" smtClean="0"/>
              <a:t> </a:t>
            </a:r>
            <a:r>
              <a:rPr lang="en-US" sz="2800" b="1" dirty="0" smtClean="0"/>
              <a:t>1. Data Extraction and Pre-Processing</a:t>
            </a:r>
            <a:r>
              <a:rPr lang="en-US" sz="2800" dirty="0" smtClean="0"/>
              <a:t>: </a:t>
            </a:r>
          </a:p>
          <a:p>
            <a:pPr fontAlgn="base">
              <a:buFont typeface="Wingdings" pitchFamily="2" charset="2"/>
              <a:buChar char="Ø"/>
            </a:pPr>
            <a:r>
              <a:rPr lang="en-US" sz="2800" dirty="0" smtClean="0"/>
              <a:t>Data is extracted from the </a:t>
            </a:r>
            <a:r>
              <a:rPr lang="en-US" sz="2800" dirty="0" smtClean="0">
                <a:solidFill>
                  <a:srgbClr val="FF0000"/>
                </a:solidFill>
              </a:rPr>
              <a:t>mails of customers or the CRM database</a:t>
            </a:r>
            <a:r>
              <a:rPr lang="en-US" sz="2800" dirty="0" smtClean="0"/>
              <a:t>.</a:t>
            </a:r>
          </a:p>
          <a:p>
            <a:pPr fontAlgn="base">
              <a:buFont typeface="Wingdings" pitchFamily="2" charset="2"/>
              <a:buChar char="Ø"/>
            </a:pPr>
            <a:r>
              <a:rPr lang="en-US" sz="2800" dirty="0" smtClean="0"/>
              <a:t> This data is then tokenized, normalized and </a:t>
            </a:r>
            <a:r>
              <a:rPr lang="en-US" sz="2800" dirty="0" smtClean="0">
                <a:solidFill>
                  <a:srgbClr val="FF0000"/>
                </a:solidFill>
              </a:rPr>
              <a:t>TF-IDF algorithm(</a:t>
            </a:r>
            <a:r>
              <a:rPr lang="en-US" sz="2800" b="1" dirty="0" smtClean="0">
                <a:solidFill>
                  <a:srgbClr val="FF0000"/>
                </a:solidFill>
              </a:rPr>
              <a:t>Term      Frequency — Inverse Document Frequency)</a:t>
            </a:r>
            <a:r>
              <a:rPr lang="en-US" sz="2800" dirty="0" smtClean="0"/>
              <a:t> is used to extract relevant features from the data. </a:t>
            </a:r>
          </a:p>
          <a:p>
            <a:pPr fontAlgn="base">
              <a:buFont typeface="Wingdings" pitchFamily="2" charset="2"/>
              <a:buChar char="Ø"/>
            </a:pPr>
            <a:r>
              <a:rPr lang="en-US" sz="2800" dirty="0" smtClean="0"/>
              <a:t>Once the data has been cleaned and features are  extracted it is ready for the next step.</a:t>
            </a:r>
          </a:p>
          <a:p>
            <a:pPr lvl="0" fontAlgn="base"/>
            <a:endParaRPr lang="en-US" sz="28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 calcmode="lin" valueType="num">
                                      <p:cBhvr additive="base">
                                        <p:cTn id="12"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4" end="4"/>
                                            </p:txEl>
                                          </p:spTgt>
                                        </p:tgtEl>
                                        <p:attrNameLst>
                                          <p:attrName>style.visibility</p:attrName>
                                        </p:attrNameLst>
                                      </p:cBhvr>
                                      <p:to>
                                        <p:strVal val="visible"/>
                                      </p:to>
                                    </p:set>
                                    <p:anim calcmode="lin" valueType="num">
                                      <p:cBhvr additive="base">
                                        <p:cTn id="18"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5" end="5"/>
                                            </p:txEl>
                                          </p:spTgt>
                                        </p:tgtEl>
                                        <p:attrNameLst>
                                          <p:attrName>style.visibility</p:attrName>
                                        </p:attrNameLst>
                                      </p:cBhvr>
                                      <p:to>
                                        <p:strVal val="visible"/>
                                      </p:to>
                                    </p:set>
                                    <p:anim calcmode="lin" valueType="num">
                                      <p:cBhvr additive="base">
                                        <p:cTn id="24"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077">
                                            <p:txEl>
                                              <p:pRg st="6" end="6"/>
                                            </p:txEl>
                                          </p:spTgt>
                                        </p:tgtEl>
                                        <p:attrNameLst>
                                          <p:attrName>style.visibility</p:attrName>
                                        </p:attrNameLst>
                                      </p:cBhvr>
                                      <p:to>
                                        <p:strVal val="visible"/>
                                      </p:to>
                                    </p:set>
                                    <p:animEffect transition="in" filter="box(in)">
                                      <p:cBhvr>
                                        <p:cTn id="30" dur="500"/>
                                        <p:tgtEl>
                                          <p:spTgt spid="307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5" dur="500"/>
                                        <p:tgtEl>
                                          <p:spTgt spid="307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77">
                                            <p:txEl>
                                              <p:pRg st="8" end="8"/>
                                            </p:txEl>
                                          </p:spTgt>
                                        </p:tgtEl>
                                        <p:attrNameLst>
                                          <p:attrName>style.visibility</p:attrName>
                                        </p:attrNameLst>
                                      </p:cBhvr>
                                      <p:to>
                                        <p:strVal val="visible"/>
                                      </p:to>
                                    </p:set>
                                    <p:animEffect transition="in" filter="blinds(horizontal)">
                                      <p:cBhvr>
                                        <p:cTn id="40" dur="500"/>
                                        <p:tgtEl>
                                          <p:spTgt spid="3077">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077">
                                            <p:txEl>
                                              <p:pRg st="9" end="9"/>
                                            </p:txEl>
                                          </p:spTgt>
                                        </p:tgtEl>
                                        <p:attrNameLst>
                                          <p:attrName>style.visibility</p:attrName>
                                        </p:attrNameLst>
                                      </p:cBhvr>
                                      <p:to>
                                        <p:strVal val="visible"/>
                                      </p:to>
                                    </p:set>
                                    <p:animEffect transition="in" filter="blinds(horizontal)">
                                      <p:cBhvr>
                                        <p:cTn id="45" dur="500"/>
                                        <p:tgtEl>
                                          <p:spTgt spid="307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5280567"/>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Unsupervised Learning</a:t>
            </a:r>
          </a:p>
          <a:p>
            <a:pPr lvl="0" fontAlgn="base"/>
            <a:r>
              <a:rPr lang="en-US" sz="2800" b="1" dirty="0" smtClean="0"/>
              <a:t>2. Clustering: </a:t>
            </a:r>
            <a:endParaRPr lang="en-US" sz="2800" dirty="0" smtClean="0"/>
          </a:p>
          <a:p>
            <a:pPr fontAlgn="base">
              <a:buFont typeface="Wingdings" pitchFamily="2" charset="2"/>
              <a:buChar char="Ø"/>
            </a:pPr>
            <a:r>
              <a:rPr lang="en-US" sz="2800" dirty="0" smtClean="0"/>
              <a:t>The clustering approach aims at </a:t>
            </a:r>
            <a:r>
              <a:rPr lang="en-US" sz="2800" dirty="0" smtClean="0">
                <a:solidFill>
                  <a:srgbClr val="FF0000"/>
                </a:solidFill>
              </a:rPr>
              <a:t>grouping together similar unlabeled texts in same group (clusters). </a:t>
            </a:r>
          </a:p>
          <a:p>
            <a:pPr fontAlgn="base">
              <a:buFont typeface="Wingdings" pitchFamily="2" charset="2"/>
              <a:buChar char="Ø"/>
            </a:pPr>
            <a:r>
              <a:rPr lang="en-US" sz="2800" dirty="0" smtClean="0"/>
              <a:t>The DBSCAN approach of clustering is applied to group together complaints with similar text content. </a:t>
            </a:r>
          </a:p>
          <a:p>
            <a:pPr fontAlgn="base">
              <a:buFont typeface="Wingdings" pitchFamily="2" charset="2"/>
              <a:buChar char="Ø"/>
            </a:pPr>
            <a:r>
              <a:rPr lang="en-US" sz="2800" dirty="0" smtClean="0"/>
              <a:t>This method </a:t>
            </a:r>
            <a:r>
              <a:rPr lang="en-US" sz="2800" dirty="0" smtClean="0">
                <a:solidFill>
                  <a:srgbClr val="FF0000"/>
                </a:solidFill>
              </a:rPr>
              <a:t>doesn’t require us to define the number of clusters needed</a:t>
            </a:r>
            <a:r>
              <a:rPr lang="en-US" sz="2800" dirty="0" smtClean="0"/>
              <a:t>, as it gains that information based on initial parameters </a:t>
            </a:r>
            <a:r>
              <a:rPr lang="en-US" sz="2800" dirty="0" err="1" smtClean="0"/>
              <a:t>setps</a:t>
            </a:r>
            <a:r>
              <a:rPr lang="en-US" sz="2800" dirty="0" smtClean="0"/>
              <a:t> (the min distance between two points to be part of same cluster) , </a:t>
            </a:r>
            <a:r>
              <a:rPr lang="en-US" sz="2800" dirty="0" err="1" smtClean="0"/>
              <a:t>minPoints</a:t>
            </a:r>
            <a:r>
              <a:rPr lang="en-US" sz="2800" dirty="0" smtClean="0"/>
              <a:t>(minimum number of points that can form a dense region). </a:t>
            </a:r>
          </a:p>
          <a:p>
            <a:pPr fontAlgn="base"/>
            <a:endParaRPr lang="en-US" sz="28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7" dur="500"/>
                                        <p:tgtEl>
                                          <p:spTgt spid="30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2" dur="500"/>
                                        <p:tgtEl>
                                          <p:spTgt spid="30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1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3126131"/>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Unsupervised Learning</a:t>
            </a:r>
          </a:p>
          <a:p>
            <a:pPr lvl="0" fontAlgn="base"/>
            <a:r>
              <a:rPr lang="en-US" sz="2800" b="1" dirty="0" smtClean="0"/>
              <a:t>2. Clustering: </a:t>
            </a:r>
            <a:endParaRPr lang="en-US" sz="2800" dirty="0" smtClean="0"/>
          </a:p>
          <a:p>
            <a:pPr fontAlgn="base">
              <a:buFont typeface="Wingdings" pitchFamily="2" charset="2"/>
              <a:buChar char="Ø"/>
            </a:pPr>
            <a:r>
              <a:rPr lang="en-US" sz="2800" dirty="0" smtClean="0"/>
              <a:t>The clusters give us an idea on the </a:t>
            </a:r>
            <a:r>
              <a:rPr lang="en-US" sz="2800" dirty="0" smtClean="0">
                <a:solidFill>
                  <a:srgbClr val="FF0000"/>
                </a:solidFill>
              </a:rPr>
              <a:t>number of complaint types that exist</a:t>
            </a:r>
            <a:r>
              <a:rPr lang="en-US" sz="2800" dirty="0" smtClean="0"/>
              <a:t>. However, to get any meaningful insights from these clusters the complaint types need to be identified and named. This takes us to another technique in unsupervised text </a:t>
            </a:r>
            <a:r>
              <a:rPr lang="en-US" sz="2800" b="1" dirty="0" smtClean="0"/>
              <a:t>classification. </a:t>
            </a:r>
            <a:endParaRPr lang="en-US" sz="28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7"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5280567"/>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Unsupervised Learning:</a:t>
            </a:r>
          </a:p>
          <a:p>
            <a:pPr lvl="0" fontAlgn="base"/>
            <a:r>
              <a:rPr lang="en-US" sz="2800" b="1" dirty="0" smtClean="0"/>
              <a:t>3. Topic Modeling:</a:t>
            </a:r>
            <a:endParaRPr lang="en-US" sz="2800" dirty="0" smtClean="0"/>
          </a:p>
          <a:p>
            <a:pPr fontAlgn="base">
              <a:buFont typeface="Wingdings" pitchFamily="2" charset="2"/>
              <a:buChar char="Ø"/>
            </a:pPr>
            <a:r>
              <a:rPr lang="en-US" sz="2800" b="1" dirty="0" smtClean="0"/>
              <a:t> </a:t>
            </a:r>
            <a:r>
              <a:rPr lang="en-US" sz="2800" dirty="0" smtClean="0"/>
              <a:t>The topic model </a:t>
            </a:r>
            <a:r>
              <a:rPr lang="en-US" sz="2800" dirty="0" smtClean="0">
                <a:solidFill>
                  <a:srgbClr val="FF0000"/>
                </a:solidFill>
              </a:rPr>
              <a:t>discovers abstract topics from a collection of documents</a:t>
            </a:r>
            <a:r>
              <a:rPr lang="en-US" sz="2800" dirty="0" smtClean="0"/>
              <a:t>. </a:t>
            </a:r>
          </a:p>
          <a:p>
            <a:pPr fontAlgn="base">
              <a:buFont typeface="Wingdings" pitchFamily="2" charset="2"/>
              <a:buChar char="Ø"/>
            </a:pPr>
            <a:r>
              <a:rPr lang="en-US" sz="2800" dirty="0" smtClean="0"/>
              <a:t>Examples of topic models are:</a:t>
            </a:r>
          </a:p>
          <a:p>
            <a:pPr marL="571500" indent="-3175" fontAlgn="base">
              <a:buFont typeface="+mj-lt"/>
              <a:buAutoNum type="romanUcPeriod"/>
            </a:pPr>
            <a:r>
              <a:rPr lang="en-US" sz="2800" dirty="0" smtClean="0"/>
              <a:t> Latent </a:t>
            </a:r>
            <a:r>
              <a:rPr lang="en-US" sz="2800" dirty="0" err="1" smtClean="0"/>
              <a:t>Dirichlet</a:t>
            </a:r>
            <a:r>
              <a:rPr lang="en-US" sz="2800" dirty="0" smtClean="0"/>
              <a:t> Allocation (LDA),</a:t>
            </a:r>
          </a:p>
          <a:p>
            <a:pPr marL="571500" indent="-3175" fontAlgn="base">
              <a:buFont typeface="+mj-lt"/>
              <a:buAutoNum type="romanUcPeriod"/>
            </a:pPr>
            <a:r>
              <a:rPr lang="en-US" sz="2800" dirty="0" smtClean="0"/>
              <a:t> </a:t>
            </a:r>
            <a:r>
              <a:rPr lang="en-US" sz="2800" dirty="0" err="1" smtClean="0"/>
              <a:t>TextRank</a:t>
            </a:r>
            <a:r>
              <a:rPr lang="en-US" sz="2800" dirty="0" smtClean="0"/>
              <a:t>,</a:t>
            </a:r>
          </a:p>
          <a:p>
            <a:pPr marL="571500" indent="-3175" fontAlgn="base">
              <a:buFont typeface="+mj-lt"/>
              <a:buAutoNum type="romanUcPeriod"/>
            </a:pPr>
            <a:r>
              <a:rPr lang="en-US" sz="2800" dirty="0" smtClean="0"/>
              <a:t> Latent Semantic Analysis(LSA).</a:t>
            </a:r>
          </a:p>
          <a:p>
            <a:pPr fontAlgn="base">
              <a:buFont typeface="Wingdings" pitchFamily="2" charset="2"/>
              <a:buChar char="Ø"/>
            </a:pPr>
            <a:r>
              <a:rPr lang="en-US" sz="2800" dirty="0" smtClean="0">
                <a:solidFill>
                  <a:srgbClr val="FF0000"/>
                </a:solidFill>
              </a:rPr>
              <a:t>The LDA topic model takes input of the customer complaints and assigns topic to them</a:t>
            </a:r>
            <a:r>
              <a:rPr lang="en-US" sz="2800" dirty="0" smtClean="0"/>
              <a:t>. The basis it functions on is that every document- the complaint here, is a mixture of small topics. It does so by calculating the probability of the words in the complaint occurring in given topics. </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7" dur="500"/>
                                        <p:tgtEl>
                                          <p:spTgt spid="30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2" dur="500"/>
                                        <p:tgtEl>
                                          <p:spTgt spid="30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 calcmode="lin" valueType="num">
                                      <p:cBhvr additive="base">
                                        <p:cTn id="17"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7">
                                            <p:txEl>
                                              <p:pRg st="6" end="6"/>
                                            </p:txEl>
                                          </p:spTgt>
                                        </p:tgtEl>
                                        <p:attrNameLst>
                                          <p:attrName>style.visibility</p:attrName>
                                        </p:attrNameLst>
                                      </p:cBhvr>
                                      <p:to>
                                        <p:strVal val="visible"/>
                                      </p:to>
                                    </p:set>
                                    <p:anim calcmode="lin" valueType="num">
                                      <p:cBhvr additive="base">
                                        <p:cTn id="23"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 calcmode="lin" valueType="num">
                                      <p:cBhvr additive="base">
                                        <p:cTn id="2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7">
                                            <p:txEl>
                                              <p:pRg st="8" end="8"/>
                                            </p:txEl>
                                          </p:spTgt>
                                        </p:tgtEl>
                                        <p:attrNameLst>
                                          <p:attrName>style.visibility</p:attrName>
                                        </p:attrNameLst>
                                      </p:cBhvr>
                                      <p:to>
                                        <p:strVal val="visible"/>
                                      </p:to>
                                    </p:set>
                                    <p:animEffect transition="in" filter="blinds(horizontal)">
                                      <p:cBhvr>
                                        <p:cTn id="35"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849680"/>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Supervised Learning:</a:t>
            </a:r>
          </a:p>
          <a:p>
            <a:pPr fontAlgn="base">
              <a:buFont typeface="Wingdings" pitchFamily="2" charset="2"/>
              <a:buChar char="Ø"/>
            </a:pPr>
            <a:r>
              <a:rPr lang="en-US" sz="2800" dirty="0" smtClean="0"/>
              <a:t>It is </a:t>
            </a:r>
            <a:r>
              <a:rPr lang="en-US" sz="2800" dirty="0" smtClean="0">
                <a:solidFill>
                  <a:srgbClr val="FF0000"/>
                </a:solidFill>
              </a:rPr>
              <a:t>applied where there is enough volume of accurately categorized data available</a:t>
            </a:r>
            <a:r>
              <a:rPr lang="en-US" sz="2800" dirty="0" smtClean="0"/>
              <a:t>. </a:t>
            </a:r>
          </a:p>
          <a:p>
            <a:pPr fontAlgn="base">
              <a:buFont typeface="Wingdings" pitchFamily="2" charset="2"/>
              <a:buChar char="Ø"/>
            </a:pPr>
            <a:r>
              <a:rPr lang="en-US" sz="2800" dirty="0" smtClean="0"/>
              <a:t>The ML algorithms learn the </a:t>
            </a:r>
            <a:r>
              <a:rPr lang="en-US" sz="2800" dirty="0" smtClean="0">
                <a:solidFill>
                  <a:srgbClr val="FF0000"/>
                </a:solidFill>
              </a:rPr>
              <a:t>mapping function between the text and the tags based on already categorized data.</a:t>
            </a:r>
          </a:p>
          <a:p>
            <a:pPr fontAlgn="base">
              <a:buFont typeface="Wingdings" pitchFamily="2" charset="2"/>
              <a:buChar char="Ø"/>
            </a:pPr>
            <a:r>
              <a:rPr lang="en-US" sz="2800" dirty="0" smtClean="0"/>
              <a:t> Algorithms such as </a:t>
            </a:r>
            <a:r>
              <a:rPr lang="en-US" sz="2800" dirty="0" smtClean="0">
                <a:solidFill>
                  <a:srgbClr val="FF0000"/>
                </a:solidFill>
              </a:rPr>
              <a:t>SVM, Neural Networks, Random Forest</a:t>
            </a:r>
            <a:r>
              <a:rPr lang="en-US" sz="2800" dirty="0" smtClean="0"/>
              <a:t> are commonly used for text classification.</a:t>
            </a:r>
          </a:p>
          <a:p>
            <a:pPr fontAlgn="base">
              <a:buFont typeface="Wingdings" pitchFamily="2" charset="2"/>
              <a:buChar char="Ø"/>
            </a:pPr>
            <a:r>
              <a:rPr lang="en-US" sz="2800" dirty="0" smtClean="0">
                <a:solidFill>
                  <a:srgbClr val="FF0000"/>
                </a:solidFill>
              </a:rPr>
              <a:t>The supervised approach to text classification works with training models with already classified/tagged text. </a:t>
            </a:r>
            <a:r>
              <a:rPr lang="en-US" sz="2800" dirty="0" smtClean="0"/>
              <a:t>This approach has better accuracy and scaling up possibilities than unsupervised learning techniques.</a:t>
            </a:r>
            <a:r>
              <a:rPr lang="en-US" sz="2800" b="1" dirty="0" smtClean="0"/>
              <a:t> </a:t>
            </a:r>
            <a:endParaRPr lang="en-US" sz="28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Supervised Learning:</a:t>
            </a:r>
          </a:p>
          <a:p>
            <a:pPr fontAlgn="base"/>
            <a:r>
              <a:rPr lang="en-US" sz="2800" b="1" dirty="0" smtClean="0"/>
              <a:t>Example : Deriving insights on new product from Social Media Posts</a:t>
            </a:r>
            <a:endParaRPr lang="en-US" sz="2800" dirty="0" smtClean="0"/>
          </a:p>
          <a:p>
            <a:pPr fontAlgn="base"/>
            <a:r>
              <a:rPr lang="en-US" sz="2800" i="1" dirty="0" smtClean="0"/>
              <a:t>“Statistics show that 49% of world’s population, 3.8 Billion people today use social media.”</a:t>
            </a:r>
            <a:endParaRPr lang="en-US" sz="2800" dirty="0" smtClean="0"/>
          </a:p>
          <a:p>
            <a:pPr fontAlgn="base">
              <a:buFont typeface="Wingdings" pitchFamily="2" charset="2"/>
              <a:buChar char="Ø"/>
            </a:pPr>
            <a:r>
              <a:rPr lang="en-US" sz="2800" dirty="0" smtClean="0"/>
              <a:t>  At launch of a new product, companies often try to understand the public perception on it by analyzing the social media posts shared about their product. Since reading each and every post can be tiresome, they utilize Supervised Learning Techniques to derive insights.</a:t>
            </a:r>
          </a:p>
          <a:p>
            <a:pPr lvl="0" fontAlgn="base"/>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7"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Supervised Learning:</a:t>
            </a:r>
          </a:p>
          <a:p>
            <a:pPr lvl="0" fontAlgn="base"/>
            <a:r>
              <a:rPr lang="en-US" sz="2800" b="1" dirty="0" smtClean="0"/>
              <a:t>1. Topic </a:t>
            </a:r>
            <a:r>
              <a:rPr lang="en-US" sz="2800" b="1" dirty="0" err="1" smtClean="0"/>
              <a:t>Labelling</a:t>
            </a:r>
            <a:r>
              <a:rPr lang="en-US" sz="2800" b="1" dirty="0" smtClean="0"/>
              <a:t>: </a:t>
            </a:r>
            <a:endParaRPr lang="en-US" sz="2800" dirty="0" smtClean="0"/>
          </a:p>
          <a:p>
            <a:pPr fontAlgn="base">
              <a:buFont typeface="Wingdings" pitchFamily="2" charset="2"/>
              <a:buChar char="Ø"/>
            </a:pPr>
            <a:r>
              <a:rPr lang="en-US" sz="2800" dirty="0" smtClean="0"/>
              <a:t>After data extraction from social media posts, pre-processing, the</a:t>
            </a:r>
            <a:r>
              <a:rPr lang="en-US" sz="2800" b="1" dirty="0" smtClean="0"/>
              <a:t> </a:t>
            </a:r>
            <a:r>
              <a:rPr lang="en-US" sz="2800" dirty="0" smtClean="0"/>
              <a:t>first step is </a:t>
            </a:r>
            <a:r>
              <a:rPr lang="en-US" sz="2800" dirty="0" smtClean="0">
                <a:solidFill>
                  <a:srgbClr val="FF0000"/>
                </a:solidFill>
              </a:rPr>
              <a:t>to find out what product features are been discussed the most by using </a:t>
            </a:r>
            <a:r>
              <a:rPr lang="en-US" sz="2800" b="1" dirty="0" smtClean="0">
                <a:solidFill>
                  <a:srgbClr val="FF0000"/>
                </a:solidFill>
              </a:rPr>
              <a:t>Contextual Semantic Search(CSS)</a:t>
            </a:r>
            <a:r>
              <a:rPr lang="en-US" sz="2800" dirty="0" smtClean="0">
                <a:solidFill>
                  <a:srgbClr val="FF0000"/>
                </a:solidFill>
              </a:rPr>
              <a:t>.</a:t>
            </a:r>
          </a:p>
          <a:p>
            <a:pPr fontAlgn="base">
              <a:buFont typeface="Wingdings" pitchFamily="2" charset="2"/>
              <a:buChar char="Ø"/>
            </a:pPr>
            <a:r>
              <a:rPr lang="en-US" sz="2800" dirty="0" smtClean="0"/>
              <a:t> It takes concepts such as Price, feature,</a:t>
            </a:r>
            <a:r>
              <a:rPr lang="en-US" sz="2800" b="1" dirty="0" smtClean="0"/>
              <a:t> </a:t>
            </a:r>
            <a:r>
              <a:rPr lang="en-US" sz="2800" dirty="0" smtClean="0"/>
              <a:t>customer service,</a:t>
            </a:r>
            <a:r>
              <a:rPr lang="en-US" sz="2800" b="1" dirty="0" smtClean="0"/>
              <a:t> </a:t>
            </a:r>
            <a:r>
              <a:rPr lang="en-US" sz="2800" dirty="0" smtClean="0"/>
              <a:t>user accessibility as inputs and filters the posts to relevant concepts, respectively. </a:t>
            </a:r>
          </a:p>
          <a:p>
            <a:pPr fontAlgn="base">
              <a:buFont typeface="Wingdings" pitchFamily="2" charset="2"/>
              <a:buChar char="Ø"/>
            </a:pPr>
            <a:r>
              <a:rPr lang="en-US" sz="2800" dirty="0" smtClean="0"/>
              <a:t>Sentiment Analysis can then provide insights on the social sentiment across these topics.</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7" dur="500"/>
                                        <p:tgtEl>
                                          <p:spTgt spid="30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2" dur="500"/>
                                        <p:tgtEl>
                                          <p:spTgt spid="30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1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849680"/>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Supervised Learning</a:t>
            </a:r>
          </a:p>
          <a:p>
            <a:pPr lvl="0" fontAlgn="base"/>
            <a:r>
              <a:rPr lang="en-US" sz="2800" b="1" dirty="0" smtClean="0"/>
              <a:t>2. Sentiment Analysis</a:t>
            </a:r>
            <a:r>
              <a:rPr lang="en-US" sz="2800" dirty="0" smtClean="0"/>
              <a:t> </a:t>
            </a:r>
          </a:p>
          <a:p>
            <a:pPr fontAlgn="base">
              <a:buFont typeface="Wingdings" pitchFamily="2" charset="2"/>
              <a:buChar char="Ø"/>
            </a:pPr>
            <a:r>
              <a:rPr lang="en-US" sz="2800" dirty="0" smtClean="0"/>
              <a:t>It can lead way in understanding if the social perception is positive, negative, or neutral towards the new product and its features. </a:t>
            </a:r>
          </a:p>
          <a:p>
            <a:pPr fontAlgn="base">
              <a:buFont typeface="Wingdings" pitchFamily="2" charset="2"/>
              <a:buChar char="Ø"/>
            </a:pPr>
            <a:r>
              <a:rPr lang="en-US" sz="2800" dirty="0" smtClean="0">
                <a:solidFill>
                  <a:srgbClr val="FF0000"/>
                </a:solidFill>
              </a:rPr>
              <a:t>The algorithms applied for this can either be rule based (look for presence of certain words that are grouped as positive/negative/neutral) to decipher overall sentiment of the post or ML based that uses previously tagged posts to train upon and predict the final sentiment on posts</a:t>
            </a:r>
            <a:r>
              <a:rPr lang="en-US" sz="2800" dirty="0" smtClean="0"/>
              <a:t>. </a:t>
            </a:r>
          </a:p>
          <a:p>
            <a:pPr fontAlgn="base">
              <a:buFont typeface="Wingdings" pitchFamily="2" charset="2"/>
              <a:buChar char="Ø"/>
            </a:pPr>
            <a:r>
              <a:rPr lang="en-US" sz="2800" dirty="0" smtClean="0"/>
              <a:t>Sentiment Analysis on competitor’s social post can be used to obtain a benchmark.</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7" dur="500"/>
                                        <p:tgtEl>
                                          <p:spTgt spid="30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2" dur="500"/>
                                        <p:tgtEl>
                                          <p:spTgt spid="30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1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5711455"/>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r>
              <a:rPr lang="en-US" sz="2800" b="1" dirty="0" smtClean="0"/>
              <a:t>What is Topic Modeling?</a:t>
            </a:r>
          </a:p>
          <a:p>
            <a:pPr>
              <a:buFont typeface="Wingdings" pitchFamily="2" charset="2"/>
              <a:buChar char="Ø"/>
            </a:pPr>
            <a:r>
              <a:rPr lang="en-US" sz="2800" dirty="0" smtClean="0">
                <a:solidFill>
                  <a:srgbClr val="FF0000"/>
                </a:solidFill>
              </a:rPr>
              <a:t>Topic modeling </a:t>
            </a:r>
            <a:r>
              <a:rPr lang="en-US" sz="2800" dirty="0" smtClean="0"/>
              <a:t>is a machine learning technique that </a:t>
            </a:r>
            <a:r>
              <a:rPr lang="en-US" sz="2800" dirty="0" smtClean="0">
                <a:solidFill>
                  <a:srgbClr val="FF0000"/>
                </a:solidFill>
              </a:rPr>
              <a:t>automatically analyzes text data to determine cluster words for a set of documents</a:t>
            </a:r>
            <a:r>
              <a:rPr lang="en-US" sz="2800" dirty="0" smtClean="0"/>
              <a:t>. This is known as ‘unsupervised’ machine learning because it doesn’t require a predefined list of tags or training data that’s been previously classified by humans.</a:t>
            </a:r>
          </a:p>
          <a:p>
            <a:pPr>
              <a:buFont typeface="Wingdings" pitchFamily="2" charset="2"/>
              <a:buChar char="Ø"/>
            </a:pPr>
            <a:r>
              <a:rPr lang="en-US" sz="2800" dirty="0" smtClean="0">
                <a:solidFill>
                  <a:srgbClr val="FF0000"/>
                </a:solidFill>
              </a:rPr>
              <a:t>Topic classification </a:t>
            </a:r>
            <a:r>
              <a:rPr lang="en-US" sz="2800" dirty="0" smtClean="0"/>
              <a:t>models </a:t>
            </a:r>
            <a:r>
              <a:rPr lang="en-US" sz="2800" dirty="0" smtClean="0">
                <a:solidFill>
                  <a:srgbClr val="FF0000"/>
                </a:solidFill>
              </a:rPr>
              <a:t>require training, they’re known as ‘supervised’ machine learning techniques.</a:t>
            </a:r>
            <a:r>
              <a:rPr lang="en-US" sz="2800" dirty="0" smtClean="0"/>
              <a:t> Topic classification needs to know the topics of a set of texts before analyzing them. Using these topics, data is tagged manually so that a topic classifier can learn and later make predictions by itself.</a:t>
            </a:r>
          </a:p>
          <a:p>
            <a:pPr>
              <a:buFont typeface="Wingdings" pitchFamily="2" charset="2"/>
              <a:buChar char="Ø"/>
            </a:pPr>
            <a:r>
              <a:rPr lang="en-US" sz="2800" dirty="0" smtClean="0">
                <a:solidFill>
                  <a:srgbClr val="FF0000"/>
                </a:solidFill>
              </a:rPr>
              <a:t>Note:   </a:t>
            </a:r>
            <a:r>
              <a:rPr lang="en-US" sz="2800" dirty="0" smtClean="0"/>
              <a:t>unsupervised techniques are a short-term or quick-fix solution, while supervised techniques are more of a long-term solution that will help your business grow. </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7"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r>
              <a:rPr lang="en-US" sz="2800" b="1" dirty="0" smtClean="0"/>
              <a:t>How Does Topic Modeling Work?</a:t>
            </a:r>
          </a:p>
          <a:p>
            <a:pPr>
              <a:buFont typeface="Wingdings" pitchFamily="2" charset="2"/>
              <a:buChar char="Ø"/>
            </a:pPr>
            <a:r>
              <a:rPr lang="en-US" sz="2800" dirty="0" smtClean="0"/>
              <a:t>Topic modeling involves </a:t>
            </a:r>
            <a:r>
              <a:rPr lang="en-US" sz="2800" dirty="0" smtClean="0">
                <a:solidFill>
                  <a:srgbClr val="FF0000"/>
                </a:solidFill>
              </a:rPr>
              <a:t>counting words and grouping similar word patterns to infer topics within unstructured data</a:t>
            </a:r>
            <a:r>
              <a:rPr lang="en-US" sz="2800" dirty="0" smtClean="0"/>
              <a:t>.</a:t>
            </a:r>
          </a:p>
          <a:p>
            <a:pPr>
              <a:buFont typeface="Wingdings" pitchFamily="2" charset="2"/>
              <a:buChar char="Ø"/>
            </a:pPr>
            <a:r>
              <a:rPr lang="en-US" sz="2800" i="1" dirty="0" smtClean="0"/>
              <a:t>Topic Modeling</a:t>
            </a:r>
            <a:r>
              <a:rPr lang="en-US" sz="2800" dirty="0" smtClean="0"/>
              <a:t> refers to the process of dividing a corpus of documents in two:</a:t>
            </a:r>
          </a:p>
          <a:p>
            <a:pPr marL="514350" lvl="0" indent="-514350">
              <a:buFont typeface="+mj-lt"/>
              <a:buAutoNum type="arabicPeriod"/>
            </a:pPr>
            <a:r>
              <a:rPr lang="en-US" sz="2800" dirty="0" smtClean="0"/>
              <a:t>A list of the topics covered by the documents in the corpus (a collection of written texts) </a:t>
            </a:r>
          </a:p>
          <a:p>
            <a:pPr marL="514350" lvl="0" indent="-514350">
              <a:buFont typeface="+mj-lt"/>
              <a:buAutoNum type="arabicPeriod"/>
            </a:pPr>
            <a:r>
              <a:rPr lang="en-US" sz="2800" dirty="0" smtClean="0"/>
              <a:t>Several sets of documents from the corpus grouped by the topics they cover.</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 calcmode="lin" valueType="num">
                                      <p:cBhvr additive="base">
                                        <p:cTn id="17"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7">
                                            <p:txEl>
                                              <p:pRg st="5" end="5"/>
                                            </p:txEl>
                                          </p:spTgt>
                                        </p:tgtEl>
                                        <p:attrNameLst>
                                          <p:attrName>style.visibility</p:attrName>
                                        </p:attrNameLst>
                                      </p:cBhvr>
                                      <p:to>
                                        <p:strVal val="visible"/>
                                      </p:to>
                                    </p:set>
                                    <p:anim calcmode="lin" valueType="num">
                                      <p:cBhvr additive="base">
                                        <p:cTn id="23"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7435003"/>
          </a:xfrm>
          <a:prstGeom prst="rect">
            <a:avLst/>
          </a:prstGeom>
          <a:noFill/>
          <a:ln w="9525">
            <a:noFill/>
            <a:miter lim="800000"/>
            <a:headEnd/>
            <a:tailEnd/>
          </a:ln>
        </p:spPr>
        <p:txBody>
          <a:bodyPr wrap="square" lIns="108857" tIns="54429" rIns="108857" bIns="54429">
            <a:spAutoFit/>
          </a:bodyPr>
          <a:lstStyle/>
          <a:p>
            <a:r>
              <a:rPr lang="en-US" sz="2800" b="1" u="sng" dirty="0" smtClean="0"/>
              <a:t>Applications to text</a:t>
            </a:r>
            <a:endParaRPr lang="en-US" sz="2800" dirty="0" smtClean="0"/>
          </a:p>
          <a:p>
            <a:pPr>
              <a:buFont typeface="Wingdings" pitchFamily="2" charset="2"/>
              <a:buChar char="Ø"/>
            </a:pPr>
            <a:r>
              <a:rPr lang="en-US" sz="2800" dirty="0" smtClean="0"/>
              <a:t>One of the important </a:t>
            </a:r>
            <a:r>
              <a:rPr lang="en-US" sz="2800" dirty="0" smtClean="0">
                <a:solidFill>
                  <a:srgbClr val="FF0000"/>
                </a:solidFill>
              </a:rPr>
              <a:t>application</a:t>
            </a:r>
            <a:r>
              <a:rPr lang="en-US" sz="2800" dirty="0" smtClean="0"/>
              <a:t> to text </a:t>
            </a:r>
            <a:r>
              <a:rPr lang="en-US" sz="2800" dirty="0" smtClean="0">
                <a:solidFill>
                  <a:srgbClr val="FF0000"/>
                </a:solidFill>
              </a:rPr>
              <a:t>is Text Classification</a:t>
            </a:r>
            <a:r>
              <a:rPr lang="en-US" sz="2800" dirty="0" smtClean="0"/>
              <a:t>.</a:t>
            </a:r>
          </a:p>
          <a:p>
            <a:pPr fontAlgn="base"/>
            <a:r>
              <a:rPr lang="en-US" sz="2800" b="1" u="sng" dirty="0" smtClean="0"/>
              <a:t>Text Classification Process</a:t>
            </a:r>
          </a:p>
          <a:p>
            <a:pPr fontAlgn="base">
              <a:buFont typeface="Wingdings" pitchFamily="2" charset="2"/>
              <a:buChar char="Ø"/>
            </a:pPr>
            <a:r>
              <a:rPr lang="en-US" sz="2800" dirty="0" smtClean="0"/>
              <a:t>The process of text classification starts with </a:t>
            </a:r>
            <a:r>
              <a:rPr lang="en-US" sz="2800" dirty="0" smtClean="0">
                <a:solidFill>
                  <a:srgbClr val="FF0000"/>
                </a:solidFill>
              </a:rPr>
              <a:t>reading the document into the code. </a:t>
            </a:r>
          </a:p>
          <a:p>
            <a:pPr fontAlgn="base">
              <a:buFont typeface="Wingdings" pitchFamily="2" charset="2"/>
              <a:buChar char="Ø"/>
            </a:pPr>
            <a:r>
              <a:rPr lang="en-US" sz="2800" dirty="0" smtClean="0"/>
              <a:t>text classification is followed by </a:t>
            </a:r>
            <a:r>
              <a:rPr lang="en-US" sz="2800" dirty="0" smtClean="0">
                <a:solidFill>
                  <a:srgbClr val="FF0000"/>
                </a:solidFill>
              </a:rPr>
              <a:t>series of data pre processing steps </a:t>
            </a:r>
            <a:r>
              <a:rPr lang="en-US" sz="2800" dirty="0" smtClean="0"/>
              <a:t>chosen based on business problem.</a:t>
            </a:r>
          </a:p>
          <a:p>
            <a:pPr fontAlgn="base">
              <a:buFont typeface="Wingdings" pitchFamily="2" charset="2"/>
              <a:buChar char="Ø"/>
            </a:pPr>
            <a:r>
              <a:rPr lang="en-US" sz="2800" dirty="0" smtClean="0"/>
              <a:t>Some of the important </a:t>
            </a:r>
            <a:r>
              <a:rPr lang="en-US" sz="2800" dirty="0" smtClean="0">
                <a:solidFill>
                  <a:srgbClr val="FF0000"/>
                </a:solidFill>
              </a:rPr>
              <a:t>data preprocessing steps are</a:t>
            </a:r>
            <a:r>
              <a:rPr lang="en-US" sz="2800" dirty="0" smtClean="0"/>
              <a:t>:</a:t>
            </a:r>
          </a:p>
          <a:p>
            <a:pPr marL="514350" indent="-514350" fontAlgn="base">
              <a:buFont typeface="+mj-lt"/>
              <a:buAutoNum type="arabicPeriod"/>
            </a:pPr>
            <a:r>
              <a:rPr lang="en-US" sz="2800" b="1" dirty="0" smtClean="0"/>
              <a:t>Tokenization</a:t>
            </a:r>
          </a:p>
          <a:p>
            <a:pPr marL="514350" indent="-514350" fontAlgn="base">
              <a:buFont typeface="+mj-lt"/>
              <a:buAutoNum type="arabicPeriod"/>
            </a:pPr>
            <a:r>
              <a:rPr lang="en-US" sz="2800" b="1" dirty="0" smtClean="0"/>
              <a:t>Text normalization</a:t>
            </a:r>
          </a:p>
          <a:p>
            <a:pPr marL="514350" indent="-514350" fontAlgn="base">
              <a:buFont typeface="+mj-lt"/>
              <a:buAutoNum type="arabicPeriod"/>
            </a:pPr>
            <a:r>
              <a:rPr lang="en-US" sz="2800" b="1" dirty="0" smtClean="0"/>
              <a:t>Feature Selection</a:t>
            </a:r>
            <a:r>
              <a:rPr lang="en-US" sz="2800" dirty="0" smtClean="0"/>
              <a:t> </a:t>
            </a:r>
          </a:p>
          <a:p>
            <a:pPr marL="514350" indent="-514350" fontAlgn="base">
              <a:buFont typeface="+mj-lt"/>
              <a:buAutoNum type="arabicPeriod"/>
            </a:pPr>
            <a:r>
              <a:rPr lang="en-US" sz="2800" b="1" dirty="0" smtClean="0"/>
              <a:t>Feature Extraction</a:t>
            </a:r>
            <a:r>
              <a:rPr lang="en-US" sz="2800" dirty="0" smtClean="0"/>
              <a:t> </a:t>
            </a:r>
          </a:p>
          <a:p>
            <a:pPr marL="514350" indent="-514350" fontAlgn="base">
              <a:buFont typeface="+mj-lt"/>
              <a:buAutoNum type="arabicPeriod"/>
            </a:pPr>
            <a:r>
              <a:rPr lang="en-US" sz="2800" dirty="0" smtClean="0"/>
              <a:t>Tagging of the data to predefined categories </a:t>
            </a:r>
          </a:p>
          <a:p>
            <a:pPr fontAlgn="base">
              <a:buFont typeface="Wingdings" pitchFamily="2" charset="2"/>
              <a:buChar char="Ø"/>
            </a:pPr>
            <a:endParaRPr lang="en-US" sz="2800" dirty="0" smtClean="0"/>
          </a:p>
          <a:p>
            <a:pPr marL="514350" indent="-514350">
              <a:buFont typeface="Wingdings" pitchFamily="2" charset="2"/>
              <a:buChar char="Ø"/>
            </a:pPr>
            <a:endParaRPr lang="en-US" sz="2800" dirty="0" smtClean="0"/>
          </a:p>
          <a:p>
            <a:endParaRPr lang="en-US" sz="2800" dirty="0" smtClean="0">
              <a:solidFill>
                <a:srgbClr val="FF0000"/>
              </a:solidFill>
            </a:endParaRPr>
          </a:p>
          <a:p>
            <a:pPr>
              <a:buFont typeface="Wingdings" pitchFamily="2" charset="2"/>
              <a:buChar char="Ø"/>
            </a:pPr>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2" dur="500"/>
                                        <p:tgtEl>
                                          <p:spTgt spid="307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7" dur="500"/>
                                        <p:tgtEl>
                                          <p:spTgt spid="307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77">
                                            <p:txEl>
                                              <p:pRg st="8" end="8"/>
                                            </p:txEl>
                                          </p:spTgt>
                                        </p:tgtEl>
                                        <p:attrNameLst>
                                          <p:attrName>style.visibility</p:attrName>
                                        </p:attrNameLst>
                                      </p:cBhvr>
                                      <p:to>
                                        <p:strVal val="visible"/>
                                      </p:to>
                                    </p:set>
                                    <p:animEffect transition="in" filter="blinds(horizontal)">
                                      <p:cBhvr>
                                        <p:cTn id="42" dur="500"/>
                                        <p:tgtEl>
                                          <p:spTgt spid="307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77">
                                            <p:txEl>
                                              <p:pRg st="9" end="9"/>
                                            </p:txEl>
                                          </p:spTgt>
                                        </p:tgtEl>
                                        <p:attrNameLst>
                                          <p:attrName>style.visibility</p:attrName>
                                        </p:attrNameLst>
                                      </p:cBhvr>
                                      <p:to>
                                        <p:strVal val="visible"/>
                                      </p:to>
                                    </p:set>
                                    <p:animEffect transition="in" filter="blinds(horizontal)">
                                      <p:cBhvr>
                                        <p:cTn id="47" dur="500"/>
                                        <p:tgtEl>
                                          <p:spTgt spid="307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77">
                                            <p:txEl>
                                              <p:pRg st="10" end="10"/>
                                            </p:txEl>
                                          </p:spTgt>
                                        </p:tgtEl>
                                        <p:attrNameLst>
                                          <p:attrName>style.visibility</p:attrName>
                                        </p:attrNameLst>
                                      </p:cBhvr>
                                      <p:to>
                                        <p:strVal val="visible"/>
                                      </p:to>
                                    </p:set>
                                    <p:animEffect transition="in" filter="blinds(horizontal)">
                                      <p:cBhvr>
                                        <p:cTn id="52" dur="500"/>
                                        <p:tgtEl>
                                          <p:spTgt spid="307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5280567"/>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a:buFont typeface="Wingdings" pitchFamily="2" charset="2"/>
              <a:buChar char="Ø"/>
            </a:pPr>
            <a:r>
              <a:rPr lang="en-US" sz="2800" dirty="0" smtClean="0"/>
              <a:t> Two topic modeling methods, namely, </a:t>
            </a:r>
          </a:p>
          <a:p>
            <a:pPr marL="571500" indent="342900">
              <a:buFont typeface="+mj-lt"/>
              <a:buAutoNum type="romanUcPeriod"/>
            </a:pPr>
            <a:r>
              <a:rPr lang="en-US" sz="2800" i="1" dirty="0" smtClean="0"/>
              <a:t>Latent Semantic Analysis (LSA) and </a:t>
            </a:r>
          </a:p>
          <a:p>
            <a:pPr marL="571500" indent="342900">
              <a:buFont typeface="+mj-lt"/>
              <a:buAutoNum type="romanUcPeriod"/>
            </a:pPr>
            <a:r>
              <a:rPr lang="en-US" sz="2800" i="1" dirty="0" smtClean="0"/>
              <a:t>Latent </a:t>
            </a:r>
            <a:r>
              <a:rPr lang="en-US" sz="2800" i="1" dirty="0" err="1" smtClean="0"/>
              <a:t>Dirichlet</a:t>
            </a:r>
            <a:r>
              <a:rPr lang="en-US" sz="2800" i="1" dirty="0" smtClean="0"/>
              <a:t>  Allocation (LDA)</a:t>
            </a:r>
            <a:r>
              <a:rPr lang="en-US" sz="2800" dirty="0" smtClean="0"/>
              <a:t>.</a:t>
            </a:r>
          </a:p>
          <a:p>
            <a:r>
              <a:rPr lang="en-US" sz="2800" b="1" u="sng" dirty="0" smtClean="0"/>
              <a:t> Latent Semantic Analysis (LSA)</a:t>
            </a:r>
          </a:p>
          <a:p>
            <a:pPr>
              <a:buFont typeface="Wingdings" pitchFamily="2" charset="2"/>
              <a:buChar char="Ø"/>
            </a:pPr>
            <a:r>
              <a:rPr lang="en-US" sz="2800" i="1" dirty="0" smtClean="0"/>
              <a:t>  </a:t>
            </a:r>
            <a:r>
              <a:rPr lang="en-US" sz="2800" i="1" dirty="0" smtClean="0">
                <a:solidFill>
                  <a:srgbClr val="FF0000"/>
                </a:solidFill>
              </a:rPr>
              <a:t>Latent Semantic Analysis (LSA)</a:t>
            </a:r>
            <a:r>
              <a:rPr lang="en-US" sz="2800" dirty="0" smtClean="0"/>
              <a:t> is one of the most frequent topic modeling methods analysts make use of.</a:t>
            </a:r>
          </a:p>
          <a:p>
            <a:pPr>
              <a:buFont typeface="Wingdings" pitchFamily="2" charset="2"/>
              <a:buChar char="Ø"/>
            </a:pPr>
            <a:r>
              <a:rPr lang="en-US" sz="2800" dirty="0" smtClean="0"/>
              <a:t> It is based on what is known as the </a:t>
            </a:r>
            <a:r>
              <a:rPr lang="en-US" sz="2800" u="sng" dirty="0" smtClean="0">
                <a:solidFill>
                  <a:srgbClr val="FF0000"/>
                </a:solidFill>
                <a:hlinkClick r:id="rId4"/>
              </a:rPr>
              <a:t>distributional hypothesis</a:t>
            </a:r>
            <a:r>
              <a:rPr lang="en-US" sz="2800" dirty="0" smtClean="0"/>
              <a:t> which states that the semantics of words can be grasped by looking at the contexts the words appear in. In other words, under this hypothesis, the semantics of two words will be similar if they tend to occur in similar contexts.</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 calcmode="lin" valueType="num">
                                      <p:cBhvr additive="base">
                                        <p:cTn id="7"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3" end="3"/>
                                            </p:txEl>
                                          </p:spTgt>
                                        </p:tgtEl>
                                        <p:attrNameLst>
                                          <p:attrName>style.visibility</p:attrName>
                                        </p:attrNameLst>
                                      </p:cBhvr>
                                      <p:to>
                                        <p:strVal val="visible"/>
                                      </p:to>
                                    </p:set>
                                    <p:anim calcmode="lin" valueType="num">
                                      <p:cBhvr additive="base">
                                        <p:cTn id="13"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animEffect transition="in" filter="box(in)">
                                      <p:cBhvr>
                                        <p:cTn id="19" dur="500"/>
                                        <p:tgtEl>
                                          <p:spTgt spid="307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4" dur="500"/>
                                        <p:tgtEl>
                                          <p:spTgt spid="307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077">
                                            <p:txEl>
                                              <p:pRg st="6" end="6"/>
                                            </p:txEl>
                                          </p:spTgt>
                                        </p:tgtEl>
                                        <p:attrNameLst>
                                          <p:attrName>style.visibility</p:attrName>
                                        </p:attrNameLst>
                                      </p:cBhvr>
                                      <p:to>
                                        <p:strVal val="visible"/>
                                      </p:to>
                                    </p:set>
                                    <p:animEffect transition="in" filter="blinds(horizontal)">
                                      <p:cBhvr>
                                        <p:cTn id="29"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3557019"/>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r>
              <a:rPr lang="en-US" sz="2800" b="1" u="sng" dirty="0" smtClean="0"/>
              <a:t>Latent </a:t>
            </a:r>
            <a:r>
              <a:rPr lang="en-US" sz="2800" b="1" u="sng" dirty="0" err="1" smtClean="0"/>
              <a:t>Dirichlet</a:t>
            </a:r>
            <a:r>
              <a:rPr lang="en-US" sz="2800" b="1" u="sng" dirty="0" smtClean="0"/>
              <a:t> Allocation (LDA)</a:t>
            </a:r>
          </a:p>
          <a:p>
            <a:pPr>
              <a:buFont typeface="Wingdings" pitchFamily="2" charset="2"/>
              <a:buChar char="Ø"/>
            </a:pPr>
            <a:r>
              <a:rPr lang="en-US" sz="2800" i="1" dirty="0" smtClean="0">
                <a:solidFill>
                  <a:srgbClr val="FF0000"/>
                </a:solidFill>
              </a:rPr>
              <a:t> Latent </a:t>
            </a:r>
            <a:r>
              <a:rPr lang="en-US" sz="2800" i="1" dirty="0" err="1" smtClean="0">
                <a:solidFill>
                  <a:srgbClr val="FF0000"/>
                </a:solidFill>
              </a:rPr>
              <a:t>Dirichlet</a:t>
            </a:r>
            <a:r>
              <a:rPr lang="en-US" sz="2800" i="1" dirty="0" smtClean="0">
                <a:solidFill>
                  <a:srgbClr val="FF0000"/>
                </a:solidFill>
              </a:rPr>
              <a:t> Allocation (LDA)</a:t>
            </a:r>
            <a:r>
              <a:rPr lang="en-US" sz="2800" dirty="0" smtClean="0"/>
              <a:t> and LSA are based on the same underlying assumptions: the distributional hypothesis, (i.e. similar topics make use of similar words) and the statistical mixture hypothesis (i.e. documents talk about several topics) for which a statistical distribution can be determined. </a:t>
            </a:r>
          </a:p>
          <a:p>
            <a:pPr>
              <a:buFont typeface="Wingdings" pitchFamily="2" charset="2"/>
              <a:buChar char="Ø"/>
            </a:pPr>
            <a:r>
              <a:rPr lang="en-US" sz="2800" dirty="0" smtClean="0"/>
              <a:t>The purpose of LDA is </a:t>
            </a:r>
            <a:r>
              <a:rPr lang="en-US" sz="2800" dirty="0" smtClean="0">
                <a:solidFill>
                  <a:srgbClr val="FF0000"/>
                </a:solidFill>
              </a:rPr>
              <a:t>mapping each document in our corpus to a set of topics which covers a good deal of the words in the document</a:t>
            </a:r>
            <a:r>
              <a:rPr lang="en-US" sz="2800" dirty="0" smtClean="0"/>
              <a:t>.</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16625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900545"/>
            <a:ext cx="11633744" cy="7250337"/>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lvl="0" fontAlgn="base"/>
            <a:r>
              <a:rPr lang="en-US" sz="2800" b="1" dirty="0" smtClean="0"/>
              <a:t>1. Tokenization:</a:t>
            </a:r>
          </a:p>
          <a:p>
            <a:pPr lvl="0" fontAlgn="base">
              <a:buFont typeface="Wingdings" pitchFamily="2" charset="2"/>
              <a:buChar char="Ø"/>
            </a:pPr>
            <a:r>
              <a:rPr lang="en-US" sz="2800" b="1" dirty="0" smtClean="0"/>
              <a:t>   </a:t>
            </a:r>
            <a:r>
              <a:rPr lang="en-US" sz="2800" dirty="0" smtClean="0"/>
              <a:t>It </a:t>
            </a:r>
            <a:r>
              <a:rPr lang="en-US" sz="2800" dirty="0" smtClean="0">
                <a:solidFill>
                  <a:srgbClr val="FF0000"/>
                </a:solidFill>
              </a:rPr>
              <a:t>breaks down longer string of text into smaller pieces</a:t>
            </a:r>
            <a:r>
              <a:rPr lang="en-US" sz="2800" dirty="0" smtClean="0"/>
              <a:t>.</a:t>
            </a:r>
          </a:p>
          <a:p>
            <a:pPr fontAlgn="base"/>
            <a:r>
              <a:rPr lang="en-US" sz="2800" b="1" dirty="0" smtClean="0"/>
              <a:t> for example:</a:t>
            </a:r>
          </a:p>
          <a:p>
            <a:pPr fontAlgn="base"/>
            <a:r>
              <a:rPr lang="en-US" sz="2800" dirty="0" smtClean="0"/>
              <a:t>       “This sentence needs to be tokenized” </a:t>
            </a:r>
          </a:p>
          <a:p>
            <a:pPr fontAlgn="base">
              <a:buFont typeface="Wingdings" pitchFamily="2" charset="2"/>
              <a:buChar char="Ø"/>
            </a:pPr>
            <a:r>
              <a:rPr lang="en-US" sz="2800" dirty="0" smtClean="0"/>
              <a:t>will be broken to subsequent words:</a:t>
            </a:r>
          </a:p>
          <a:p>
            <a:pPr fontAlgn="base"/>
            <a:r>
              <a:rPr lang="en-US" sz="2800" dirty="0" smtClean="0"/>
              <a:t>{‘This’, ‘sentence’, ‘needs’, ‘to’, ‘be’, ‘tokenized’}</a:t>
            </a:r>
          </a:p>
          <a:p>
            <a:pPr lvl="0" fontAlgn="base"/>
            <a:r>
              <a:rPr lang="en-US" sz="2800" b="1" dirty="0" smtClean="0"/>
              <a:t>2. Text normalization: </a:t>
            </a:r>
          </a:p>
          <a:p>
            <a:pPr lvl="0" fontAlgn="base">
              <a:buFont typeface="Wingdings" pitchFamily="2" charset="2"/>
              <a:buChar char="Ø"/>
            </a:pPr>
            <a:r>
              <a:rPr lang="en-US" sz="2800" dirty="0" smtClean="0"/>
              <a:t>It aims </a:t>
            </a:r>
            <a:r>
              <a:rPr lang="en-US" sz="2800" dirty="0" smtClean="0">
                <a:solidFill>
                  <a:srgbClr val="FF0000"/>
                </a:solidFill>
              </a:rPr>
              <a:t>to bring all the text content to same level</a:t>
            </a:r>
            <a:r>
              <a:rPr lang="en-US" sz="2800" dirty="0" smtClean="0"/>
              <a:t>. </a:t>
            </a:r>
          </a:p>
          <a:p>
            <a:pPr lvl="0" fontAlgn="base">
              <a:buFont typeface="Wingdings" pitchFamily="2" charset="2"/>
              <a:buChar char="Ø"/>
            </a:pPr>
            <a:r>
              <a:rPr lang="en-US" sz="2800" dirty="0" smtClean="0"/>
              <a:t>Some of the Text normalization options are :</a:t>
            </a:r>
          </a:p>
          <a:p>
            <a:pPr marL="571500" lvl="0" indent="-571500" fontAlgn="base">
              <a:buFont typeface="+mj-lt"/>
              <a:buAutoNum type="romanUcPeriod"/>
            </a:pPr>
            <a:r>
              <a:rPr lang="en-US" sz="2000" dirty="0" smtClean="0"/>
              <a:t>Basic Normalization steps</a:t>
            </a:r>
          </a:p>
          <a:p>
            <a:pPr marL="571500" lvl="0" indent="-571500" fontAlgn="base">
              <a:buFont typeface="+mj-lt"/>
              <a:buAutoNum type="romanUcPeriod"/>
            </a:pPr>
            <a:r>
              <a:rPr lang="en-US" sz="2000" dirty="0" smtClean="0"/>
              <a:t>Stemming </a:t>
            </a:r>
          </a:p>
          <a:p>
            <a:pPr marL="571500" lvl="0" indent="-571500" fontAlgn="base">
              <a:buFont typeface="+mj-lt"/>
              <a:buAutoNum type="romanUcPeriod"/>
            </a:pPr>
            <a:r>
              <a:rPr lang="en-US" sz="2000" dirty="0" smtClean="0"/>
              <a:t>Lemmatization</a:t>
            </a:r>
          </a:p>
          <a:p>
            <a:pPr marL="571500" lvl="0" indent="-571500" fontAlgn="base">
              <a:buFont typeface="+mj-lt"/>
              <a:buAutoNum type="romanUcPeriod"/>
            </a:pPr>
            <a:r>
              <a:rPr lang="en-US" sz="2000" dirty="0" smtClean="0"/>
              <a:t>Stop Word Removal</a:t>
            </a:r>
          </a:p>
          <a:p>
            <a:pPr marL="571500" lvl="0" indent="-571500" fontAlgn="base">
              <a:buFont typeface="+mj-lt"/>
              <a:buAutoNum type="romanUcPeriod"/>
            </a:pPr>
            <a:r>
              <a:rPr lang="en-US" sz="2000" dirty="0" err="1" smtClean="0"/>
              <a:t>Vectorization</a:t>
            </a:r>
            <a:endParaRPr lang="en-US" sz="2000" dirty="0" smtClean="0"/>
          </a:p>
          <a:p>
            <a:pPr lvl="0" fontAlgn="base"/>
            <a:endParaRPr lang="en-US" sz="2800" dirty="0" smtClean="0"/>
          </a:p>
          <a:p>
            <a:pPr lvl="0" fontAlgn="base"/>
            <a:endParaRPr lang="en-US" sz="2800" dirty="0" smtClean="0"/>
          </a:p>
          <a:p>
            <a:pPr lvl="0" fontAlgn="base"/>
            <a:endParaRPr lang="en-US" sz="2800" dirty="0" smtClean="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 calcmode="lin" valueType="num">
                                      <p:cBhvr additive="base">
                                        <p:cTn id="17"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3" dur="500"/>
                                        <p:tgtEl>
                                          <p:spTgt spid="307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8" dur="500"/>
                                        <p:tgtEl>
                                          <p:spTgt spid="307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077">
                                            <p:txEl>
                                              <p:pRg st="7" end="7"/>
                                            </p:txEl>
                                          </p:spTgt>
                                        </p:tgtEl>
                                        <p:attrNameLst>
                                          <p:attrName>style.visibility</p:attrName>
                                        </p:attrNameLst>
                                      </p:cBhvr>
                                      <p:to>
                                        <p:strVal val="visible"/>
                                      </p:to>
                                    </p:set>
                                    <p:animEffect transition="in" filter="box(in)">
                                      <p:cBhvr>
                                        <p:cTn id="33" dur="500"/>
                                        <p:tgtEl>
                                          <p:spTgt spid="307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077">
                                            <p:txEl>
                                              <p:pRg st="8" end="8"/>
                                            </p:txEl>
                                          </p:spTgt>
                                        </p:tgtEl>
                                        <p:attrNameLst>
                                          <p:attrName>style.visibility</p:attrName>
                                        </p:attrNameLst>
                                      </p:cBhvr>
                                      <p:to>
                                        <p:strVal val="visible"/>
                                      </p:to>
                                    </p:set>
                                    <p:animEffect transition="in" filter="blinds(horizontal)">
                                      <p:cBhvr>
                                        <p:cTn id="38" dur="500"/>
                                        <p:tgtEl>
                                          <p:spTgt spid="307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077">
                                            <p:txEl>
                                              <p:pRg st="9" end="9"/>
                                            </p:txEl>
                                          </p:spTgt>
                                        </p:tgtEl>
                                        <p:attrNameLst>
                                          <p:attrName>style.visibility</p:attrName>
                                        </p:attrNameLst>
                                      </p:cBhvr>
                                      <p:to>
                                        <p:strVal val="visible"/>
                                      </p:to>
                                    </p:set>
                                    <p:animEffect transition="in" filter="blinds(horizontal)">
                                      <p:cBhvr>
                                        <p:cTn id="43" dur="500"/>
                                        <p:tgtEl>
                                          <p:spTgt spid="307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077">
                                            <p:txEl>
                                              <p:pRg st="10" end="10"/>
                                            </p:txEl>
                                          </p:spTgt>
                                        </p:tgtEl>
                                        <p:attrNameLst>
                                          <p:attrName>style.visibility</p:attrName>
                                        </p:attrNameLst>
                                      </p:cBhvr>
                                      <p:to>
                                        <p:strVal val="visible"/>
                                      </p:to>
                                    </p:set>
                                    <p:anim calcmode="lin" valueType="num">
                                      <p:cBhvr additive="base">
                                        <p:cTn id="48"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07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077">
                                            <p:txEl>
                                              <p:pRg st="11" end="11"/>
                                            </p:txEl>
                                          </p:spTgt>
                                        </p:tgtEl>
                                        <p:attrNameLst>
                                          <p:attrName>style.visibility</p:attrName>
                                        </p:attrNameLst>
                                      </p:cBhvr>
                                      <p:to>
                                        <p:strVal val="visible"/>
                                      </p:to>
                                    </p:set>
                                    <p:anim calcmode="lin" valueType="num">
                                      <p:cBhvr additive="base">
                                        <p:cTn id="54" dur="5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7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077">
                                            <p:txEl>
                                              <p:pRg st="12" end="12"/>
                                            </p:txEl>
                                          </p:spTgt>
                                        </p:tgtEl>
                                        <p:attrNameLst>
                                          <p:attrName>style.visibility</p:attrName>
                                        </p:attrNameLst>
                                      </p:cBhvr>
                                      <p:to>
                                        <p:strVal val="visible"/>
                                      </p:to>
                                    </p:set>
                                    <p:anim calcmode="lin" valueType="num">
                                      <p:cBhvr additive="base">
                                        <p:cTn id="60" dur="5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07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077">
                                            <p:txEl>
                                              <p:pRg st="13" end="13"/>
                                            </p:txEl>
                                          </p:spTgt>
                                        </p:tgtEl>
                                        <p:attrNameLst>
                                          <p:attrName>style.visibility</p:attrName>
                                        </p:attrNameLst>
                                      </p:cBhvr>
                                      <p:to>
                                        <p:strVal val="visible"/>
                                      </p:to>
                                    </p:set>
                                    <p:anim calcmode="lin" valueType="num">
                                      <p:cBhvr additive="base">
                                        <p:cTn id="66" dur="5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07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077">
                                            <p:txEl>
                                              <p:pRg st="14" end="14"/>
                                            </p:txEl>
                                          </p:spTgt>
                                        </p:tgtEl>
                                        <p:attrNameLst>
                                          <p:attrName>style.visibility</p:attrName>
                                        </p:attrNameLst>
                                      </p:cBhvr>
                                      <p:to>
                                        <p:strVal val="visible"/>
                                      </p:to>
                                    </p:set>
                                    <p:anim calcmode="lin" valueType="num">
                                      <p:cBhvr additive="base">
                                        <p:cTn id="72" dur="500" fill="hold"/>
                                        <p:tgtEl>
                                          <p:spTgt spid="3077">
                                            <p:txEl>
                                              <p:pRg st="14" end="1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07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16625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3557019"/>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lvl="0" fontAlgn="base"/>
            <a:r>
              <a:rPr lang="en-US" sz="2800" b="1" dirty="0" smtClean="0"/>
              <a:t>Basic Normalization steps</a:t>
            </a:r>
            <a:r>
              <a:rPr lang="en-US" sz="2800" dirty="0" smtClean="0"/>
              <a:t>: </a:t>
            </a:r>
          </a:p>
          <a:p>
            <a:pPr lvl="0" fontAlgn="base">
              <a:buFont typeface="Wingdings" pitchFamily="2" charset="2"/>
              <a:buChar char="Ø"/>
            </a:pPr>
            <a:r>
              <a:rPr lang="en-US" sz="2800" dirty="0" smtClean="0">
                <a:solidFill>
                  <a:srgbClr val="FF0000"/>
                </a:solidFill>
              </a:rPr>
              <a:t>Lowercasing text, Removal of Punctuations/Tags/whitespaces.</a:t>
            </a:r>
          </a:p>
          <a:p>
            <a:pPr lvl="0" fontAlgn="base"/>
            <a:r>
              <a:rPr lang="en-US" sz="2800" b="1" dirty="0" smtClean="0"/>
              <a:t>Stemming</a:t>
            </a:r>
            <a:r>
              <a:rPr lang="en-US" sz="2800" dirty="0" smtClean="0"/>
              <a:t> :</a:t>
            </a:r>
          </a:p>
          <a:p>
            <a:pPr lvl="0" fontAlgn="base">
              <a:buFont typeface="Wingdings" pitchFamily="2" charset="2"/>
              <a:buChar char="Ø"/>
            </a:pPr>
            <a:r>
              <a:rPr lang="en-US" sz="2800" dirty="0" smtClean="0"/>
              <a:t>Stemming </a:t>
            </a:r>
            <a:r>
              <a:rPr lang="en-US" sz="2800" dirty="0" smtClean="0">
                <a:solidFill>
                  <a:srgbClr val="FF0000"/>
                </a:solidFill>
              </a:rPr>
              <a:t>removes affixes </a:t>
            </a:r>
            <a:r>
              <a:rPr lang="en-US" sz="2800" dirty="0" smtClean="0"/>
              <a:t>(prefix, suffix, infixes, </a:t>
            </a:r>
            <a:r>
              <a:rPr lang="en-US" sz="2800" dirty="0" err="1" smtClean="0"/>
              <a:t>circumfixes</a:t>
            </a:r>
            <a:r>
              <a:rPr lang="en-US" sz="2800" dirty="0" smtClean="0"/>
              <a:t>) </a:t>
            </a:r>
            <a:r>
              <a:rPr lang="en-US" sz="2800" dirty="0" smtClean="0">
                <a:solidFill>
                  <a:srgbClr val="FF0000"/>
                </a:solidFill>
              </a:rPr>
              <a:t>from the word</a:t>
            </a:r>
            <a:r>
              <a:rPr lang="en-US" sz="2800" dirty="0" smtClean="0"/>
              <a:t>.</a:t>
            </a:r>
          </a:p>
          <a:p>
            <a:pPr lvl="0" fontAlgn="base">
              <a:buFont typeface="Wingdings" pitchFamily="2" charset="2"/>
              <a:buChar char="Ø"/>
            </a:pPr>
            <a:r>
              <a:rPr lang="en-US" sz="2800" b="1" dirty="0" smtClean="0"/>
              <a:t> for example:</a:t>
            </a:r>
          </a:p>
          <a:p>
            <a:pPr marL="625475" lvl="0" indent="455613" fontAlgn="base">
              <a:buFont typeface="+mj-lt"/>
              <a:buAutoNum type="arabicPeriod"/>
            </a:pPr>
            <a:r>
              <a:rPr lang="en-US" sz="2800" dirty="0" smtClean="0"/>
              <a:t>studies will become </a:t>
            </a:r>
            <a:r>
              <a:rPr lang="en-US" sz="2800" dirty="0" err="1" smtClean="0"/>
              <a:t>studi</a:t>
            </a:r>
            <a:r>
              <a:rPr lang="en-US" sz="2800" dirty="0" smtClean="0"/>
              <a:t> and</a:t>
            </a:r>
          </a:p>
          <a:p>
            <a:pPr marL="914400" lvl="0" indent="-290513" fontAlgn="base">
              <a:buFont typeface="+mj-lt"/>
              <a:buAutoNum type="arabicPeriod"/>
            </a:pPr>
            <a:r>
              <a:rPr lang="en-US" sz="2800" dirty="0" smtClean="0"/>
              <a:t> studying will become study. </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ox(in)">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7">
                                            <p:txEl>
                                              <p:pRg st="6" end="6"/>
                                            </p:txEl>
                                          </p:spTgt>
                                        </p:tgtEl>
                                        <p:attrNameLst>
                                          <p:attrName>style.visibility</p:attrName>
                                        </p:attrNameLst>
                                      </p:cBhvr>
                                      <p:to>
                                        <p:strVal val="visible"/>
                                      </p:to>
                                    </p:set>
                                    <p:anim calcmode="lin" valueType="num">
                                      <p:cBhvr additive="base">
                                        <p:cTn id="27"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7">
                                            <p:txEl>
                                              <p:pRg st="7" end="7"/>
                                            </p:txEl>
                                          </p:spTgt>
                                        </p:tgtEl>
                                        <p:attrNameLst>
                                          <p:attrName>style.visibility</p:attrName>
                                        </p:attrNameLst>
                                      </p:cBhvr>
                                      <p:to>
                                        <p:strVal val="visible"/>
                                      </p:to>
                                    </p:set>
                                    <p:anim calcmode="lin" valueType="num">
                                      <p:cBhvr additive="base">
                                        <p:cTn id="33"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7435003"/>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lvl="0" fontAlgn="base"/>
            <a:r>
              <a:rPr lang="en-US" sz="2800" b="1" dirty="0" smtClean="0"/>
              <a:t>Lemmatization</a:t>
            </a:r>
            <a:r>
              <a:rPr lang="en-US" sz="2800" dirty="0" smtClean="0"/>
              <a:t>: </a:t>
            </a:r>
          </a:p>
          <a:p>
            <a:pPr lvl="0" fontAlgn="base">
              <a:buFont typeface="Wingdings" pitchFamily="2" charset="2"/>
              <a:buChar char="Ø"/>
            </a:pPr>
            <a:r>
              <a:rPr lang="en-US" sz="2800" dirty="0" smtClean="0"/>
              <a:t>Obtains the </a:t>
            </a:r>
            <a:r>
              <a:rPr lang="en-US" sz="2800" dirty="0" smtClean="0">
                <a:solidFill>
                  <a:srgbClr val="FF0000"/>
                </a:solidFill>
              </a:rPr>
              <a:t>canonical/dictionary form of the word</a:t>
            </a:r>
            <a:r>
              <a:rPr lang="en-US" sz="2800" dirty="0" smtClean="0"/>
              <a:t>.</a:t>
            </a:r>
          </a:p>
          <a:p>
            <a:pPr lvl="0" fontAlgn="base">
              <a:buFont typeface="Wingdings" pitchFamily="2" charset="2"/>
              <a:buChar char="Ø"/>
            </a:pPr>
            <a:r>
              <a:rPr lang="en-US" sz="2800" dirty="0" smtClean="0"/>
              <a:t> For example:</a:t>
            </a:r>
          </a:p>
          <a:p>
            <a:pPr lvl="0" fontAlgn="base"/>
            <a:r>
              <a:rPr lang="en-US" sz="2800" dirty="0" smtClean="0"/>
              <a:t>	 </a:t>
            </a:r>
            <a:r>
              <a:rPr lang="en-US" sz="2800" dirty="0" smtClean="0">
                <a:solidFill>
                  <a:srgbClr val="FF0000"/>
                </a:solidFill>
              </a:rPr>
              <a:t>studies and studying will be converted to study</a:t>
            </a:r>
            <a:r>
              <a:rPr lang="en-US" sz="2800" dirty="0" smtClean="0"/>
              <a:t>. </a:t>
            </a:r>
          </a:p>
          <a:p>
            <a:pPr lvl="0" fontAlgn="base">
              <a:buFont typeface="Wingdings" pitchFamily="2" charset="2"/>
              <a:buChar char="Ø"/>
            </a:pPr>
            <a:r>
              <a:rPr lang="en-US" sz="2800" dirty="0" smtClean="0"/>
              <a:t>It is </a:t>
            </a:r>
            <a:r>
              <a:rPr lang="en-US" sz="2800" dirty="0" smtClean="0">
                <a:solidFill>
                  <a:srgbClr val="FF0000"/>
                </a:solidFill>
              </a:rPr>
              <a:t>useful </a:t>
            </a:r>
            <a:r>
              <a:rPr lang="en-US" sz="2800" dirty="0" smtClean="0"/>
              <a:t>in context </a:t>
            </a:r>
            <a:r>
              <a:rPr lang="en-US" sz="2800" dirty="0" smtClean="0">
                <a:solidFill>
                  <a:srgbClr val="FF0000"/>
                </a:solidFill>
              </a:rPr>
              <a:t>where words need to retain meaning after pre-processing.</a:t>
            </a:r>
          </a:p>
          <a:p>
            <a:pPr lvl="0" fontAlgn="base"/>
            <a:r>
              <a:rPr lang="en-US" sz="2800" b="1" dirty="0" smtClean="0"/>
              <a:t>Stop Word Removal</a:t>
            </a:r>
            <a:r>
              <a:rPr lang="en-US" sz="2800" dirty="0" smtClean="0"/>
              <a:t>:</a:t>
            </a:r>
          </a:p>
          <a:p>
            <a:pPr lvl="0" fontAlgn="base">
              <a:buFont typeface="Wingdings" pitchFamily="2" charset="2"/>
              <a:buChar char="Ø"/>
            </a:pPr>
            <a:r>
              <a:rPr lang="en-US" sz="2800" dirty="0" smtClean="0"/>
              <a:t> </a:t>
            </a:r>
            <a:r>
              <a:rPr lang="en-US" sz="2800" dirty="0" smtClean="0">
                <a:solidFill>
                  <a:srgbClr val="FF0000"/>
                </a:solidFill>
              </a:rPr>
              <a:t>Removal of common words such as the, and, is, a that provide no value to the overall sentence.</a:t>
            </a:r>
          </a:p>
          <a:p>
            <a:pPr lvl="0" fontAlgn="base"/>
            <a:r>
              <a:rPr lang="en-US" sz="2800" b="1" dirty="0" err="1" smtClean="0"/>
              <a:t>Vectorization</a:t>
            </a:r>
            <a:r>
              <a:rPr lang="en-US" sz="2800" b="1" dirty="0" smtClean="0"/>
              <a:t>:</a:t>
            </a:r>
          </a:p>
          <a:p>
            <a:pPr lvl="0" fontAlgn="base">
              <a:buFont typeface="Wingdings" pitchFamily="2" charset="2"/>
              <a:buChar char="Ø"/>
            </a:pPr>
            <a:r>
              <a:rPr lang="en-US" sz="2800" b="1" dirty="0" smtClean="0"/>
              <a:t> </a:t>
            </a:r>
            <a:r>
              <a:rPr lang="en-US" sz="2800" dirty="0" smtClean="0">
                <a:solidFill>
                  <a:srgbClr val="FF0000"/>
                </a:solidFill>
              </a:rPr>
              <a:t>The text sequences are transformed into numerical features </a:t>
            </a:r>
            <a:r>
              <a:rPr lang="en-US" sz="2800" dirty="0" smtClean="0"/>
              <a:t>that can be used in the model. TF-IDF, Count </a:t>
            </a:r>
            <a:r>
              <a:rPr lang="en-US" sz="2800" dirty="0" err="1" smtClean="0"/>
              <a:t>vectorizer</a:t>
            </a:r>
            <a:r>
              <a:rPr lang="en-US" sz="2800" dirty="0" smtClean="0"/>
              <a:t> are some of the commonly used approaches .</a:t>
            </a:r>
          </a:p>
          <a:p>
            <a:pPr marL="514350" indent="-514350">
              <a:buFont typeface="Wingdings" pitchFamily="2" charset="2"/>
              <a:buChar char="Ø"/>
            </a:pPr>
            <a:endParaRPr lang="en-US" sz="2800" dirty="0" smtClean="0"/>
          </a:p>
          <a:p>
            <a:endParaRPr lang="en-US" sz="2800" dirty="0" smtClean="0">
              <a:solidFill>
                <a:srgbClr val="FF0000"/>
              </a:solidFill>
            </a:endParaRPr>
          </a:p>
          <a:p>
            <a:pPr>
              <a:buFont typeface="Wingdings" pitchFamily="2" charset="2"/>
              <a:buChar char="Ø"/>
            </a:pPr>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ox(in)">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077">
                                            <p:txEl>
                                              <p:pRg st="6" end="6"/>
                                            </p:txEl>
                                          </p:spTgt>
                                        </p:tgtEl>
                                        <p:attrNameLst>
                                          <p:attrName>style.visibility</p:attrName>
                                        </p:attrNameLst>
                                      </p:cBhvr>
                                      <p:to>
                                        <p:strVal val="visible"/>
                                      </p:to>
                                    </p:set>
                                    <p:animEffect transition="in" filter="box(in)">
                                      <p:cBhvr>
                                        <p:cTn id="27" dur="500"/>
                                        <p:tgtEl>
                                          <p:spTgt spid="307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2" dur="500"/>
                                        <p:tgtEl>
                                          <p:spTgt spid="307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077">
                                            <p:txEl>
                                              <p:pRg st="8" end="8"/>
                                            </p:txEl>
                                          </p:spTgt>
                                        </p:tgtEl>
                                        <p:attrNameLst>
                                          <p:attrName>style.visibility</p:attrName>
                                        </p:attrNameLst>
                                      </p:cBhvr>
                                      <p:to>
                                        <p:strVal val="visible"/>
                                      </p:to>
                                    </p:set>
                                    <p:animEffect transition="in" filter="box(in)">
                                      <p:cBhvr>
                                        <p:cTn id="37" dur="500"/>
                                        <p:tgtEl>
                                          <p:spTgt spid="307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77">
                                            <p:txEl>
                                              <p:pRg st="9" end="9"/>
                                            </p:txEl>
                                          </p:spTgt>
                                        </p:tgtEl>
                                        <p:attrNameLst>
                                          <p:attrName>style.visibility</p:attrName>
                                        </p:attrNameLst>
                                      </p:cBhvr>
                                      <p:to>
                                        <p:strVal val="visible"/>
                                      </p:to>
                                    </p:set>
                                    <p:animEffect transition="in" filter="blinds(horizontal)">
                                      <p:cBhvr>
                                        <p:cTn id="42" dur="500"/>
                                        <p:tgtEl>
                                          <p:spTgt spid="307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dirty="0" smtClean="0"/>
              <a:t>3.Feature Selection</a:t>
            </a:r>
          </a:p>
          <a:p>
            <a:pPr fontAlgn="base">
              <a:buFont typeface="Wingdings" pitchFamily="2" charset="2"/>
              <a:buChar char="Ø"/>
            </a:pPr>
            <a:r>
              <a:rPr lang="en-US" sz="2800" b="1" dirty="0" smtClean="0"/>
              <a:t> T</a:t>
            </a:r>
            <a:r>
              <a:rPr lang="en-US" sz="2800" dirty="0" smtClean="0"/>
              <a:t>his  techniques </a:t>
            </a:r>
            <a:r>
              <a:rPr lang="en-US" sz="2800" dirty="0" smtClean="0">
                <a:solidFill>
                  <a:srgbClr val="FF0000"/>
                </a:solidFill>
              </a:rPr>
              <a:t>select a subset of the features </a:t>
            </a:r>
            <a:r>
              <a:rPr lang="en-US" sz="2800" dirty="0" smtClean="0"/>
              <a:t>based on their importance. </a:t>
            </a:r>
          </a:p>
          <a:p>
            <a:pPr fontAlgn="base">
              <a:buFont typeface="Wingdings" pitchFamily="2" charset="2"/>
              <a:buChar char="Ø"/>
            </a:pPr>
            <a:r>
              <a:rPr lang="en-US" sz="2800" dirty="0" smtClean="0">
                <a:solidFill>
                  <a:srgbClr val="FF0000"/>
                </a:solidFill>
              </a:rPr>
              <a:t>Document Frequency is one of the common Feature Selection methods </a:t>
            </a:r>
            <a:r>
              <a:rPr lang="en-US" sz="2800" dirty="0" smtClean="0"/>
              <a:t>used, where words/features present below certain frequency in the document are filtered out. </a:t>
            </a:r>
          </a:p>
          <a:p>
            <a:pPr fontAlgn="base"/>
            <a:r>
              <a:rPr lang="en-US" sz="2800" b="1" dirty="0" smtClean="0"/>
              <a:t>4. Feature Extraction</a:t>
            </a:r>
          </a:p>
          <a:p>
            <a:pPr fontAlgn="base">
              <a:buFont typeface="Wingdings" pitchFamily="2" charset="2"/>
              <a:buChar char="Ø"/>
            </a:pPr>
            <a:r>
              <a:rPr lang="en-US" sz="2800" dirty="0" smtClean="0"/>
              <a:t>It is an optional step in some business scenarios, where </a:t>
            </a:r>
            <a:r>
              <a:rPr lang="en-US" sz="2800" dirty="0" smtClean="0">
                <a:solidFill>
                  <a:srgbClr val="FF0000"/>
                </a:solidFill>
              </a:rPr>
              <a:t>additional features are created from pre-existing features. </a:t>
            </a:r>
          </a:p>
          <a:p>
            <a:pPr fontAlgn="base">
              <a:buFont typeface="Wingdings" pitchFamily="2" charset="2"/>
              <a:buChar char="Ø"/>
            </a:pPr>
            <a:r>
              <a:rPr lang="en-US" sz="2800" dirty="0" smtClean="0">
                <a:solidFill>
                  <a:srgbClr val="FF0000"/>
                </a:solidFill>
              </a:rPr>
              <a:t>Clustering methods </a:t>
            </a:r>
            <a:r>
              <a:rPr lang="en-US" sz="2800" dirty="0" smtClean="0"/>
              <a:t>is one technique used to add new features. </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ox(in)">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6" end="6"/>
                                            </p:txEl>
                                          </p:spTgt>
                                        </p:tgtEl>
                                        <p:attrNameLst>
                                          <p:attrName>style.visibility</p:attrName>
                                        </p:attrNameLst>
                                      </p:cBhvr>
                                      <p:to>
                                        <p:strVal val="visible"/>
                                      </p:to>
                                    </p:set>
                                    <p:animEffect transition="in" filter="blinds(horizontal)">
                                      <p:cBhvr>
                                        <p:cTn id="27"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295021" y="1177636"/>
            <a:ext cx="11633744" cy="5280567"/>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dirty="0" smtClean="0"/>
              <a:t>5. Tagging of the data to predefined categories</a:t>
            </a:r>
            <a:r>
              <a:rPr lang="en-US" sz="2800" dirty="0" smtClean="0"/>
              <a:t> </a:t>
            </a:r>
          </a:p>
          <a:p>
            <a:pPr fontAlgn="base">
              <a:buFont typeface="Wingdings" pitchFamily="2" charset="2"/>
              <a:buChar char="Ø"/>
            </a:pPr>
            <a:r>
              <a:rPr lang="en-US" sz="2800" dirty="0" smtClean="0"/>
              <a:t> The final step in this process is the tagging of the data to predefined categories using one of the following methods:</a:t>
            </a:r>
          </a:p>
          <a:p>
            <a:pPr marL="514350" lvl="0" indent="-514350" fontAlgn="base">
              <a:buFont typeface="+mj-lt"/>
              <a:buAutoNum type="alphaLcParenR"/>
            </a:pPr>
            <a:r>
              <a:rPr lang="en-US" sz="2800" dirty="0" smtClean="0"/>
              <a:t>Manual tagging</a:t>
            </a:r>
          </a:p>
          <a:p>
            <a:pPr marL="514350" lvl="0" indent="-514350" fontAlgn="base">
              <a:buFont typeface="+mj-lt"/>
              <a:buAutoNum type="alphaLcParenR"/>
            </a:pPr>
            <a:r>
              <a:rPr lang="en-US" sz="2800" dirty="0" smtClean="0"/>
              <a:t>Rule Based Filtering or string-matching algorithms such as fuzzy matching.</a:t>
            </a:r>
          </a:p>
          <a:p>
            <a:pPr marL="514350" lvl="0" indent="-514350" fontAlgn="base">
              <a:buFont typeface="+mj-lt"/>
              <a:buAutoNum type="alphaLcParenR"/>
            </a:pPr>
            <a:r>
              <a:rPr lang="en-US" sz="2800" dirty="0" smtClean="0"/>
              <a:t>Learning Algorithms such as </a:t>
            </a:r>
            <a:r>
              <a:rPr lang="en-US" sz="2800" dirty="0" smtClean="0">
                <a:solidFill>
                  <a:srgbClr val="FF0000"/>
                </a:solidFill>
              </a:rPr>
              <a:t>Neural Networks </a:t>
            </a:r>
            <a:r>
              <a:rPr lang="en-US" sz="2800" dirty="0" smtClean="0"/>
              <a:t>that can utilize several hundred features to tag the Text content. </a:t>
            </a:r>
          </a:p>
          <a:p>
            <a:pPr lvl="0" fontAlgn="base">
              <a:buFont typeface="Wingdings" pitchFamily="2" charset="2"/>
              <a:buChar char="Ø"/>
            </a:pPr>
            <a:r>
              <a:rPr lang="en-US" sz="2800" dirty="0" smtClean="0"/>
              <a:t> The Learning Algorithms can be classified into </a:t>
            </a:r>
            <a:r>
              <a:rPr lang="en-US" sz="2800" dirty="0" smtClean="0">
                <a:solidFill>
                  <a:srgbClr val="FF0000"/>
                </a:solidFill>
              </a:rPr>
              <a:t>two approaches</a:t>
            </a:r>
            <a:r>
              <a:rPr lang="en-US" sz="2800" dirty="0" smtClean="0"/>
              <a:t>:</a:t>
            </a:r>
          </a:p>
          <a:p>
            <a:pPr marL="571500" lvl="0" indent="-571500" fontAlgn="base">
              <a:buFont typeface="+mj-lt"/>
              <a:buAutoNum type="romanUcPeriod"/>
            </a:pPr>
            <a:r>
              <a:rPr lang="en-US" sz="2800" b="1" dirty="0" smtClean="0"/>
              <a:t>Unsupervised Learning</a:t>
            </a:r>
            <a:endParaRPr lang="en-US" sz="2800" dirty="0" smtClean="0"/>
          </a:p>
          <a:p>
            <a:pPr marL="571500" lvl="0" indent="-571500" fontAlgn="base">
              <a:buFont typeface="+mj-lt"/>
              <a:buAutoNum type="romanUcPeriod"/>
            </a:pPr>
            <a:r>
              <a:rPr lang="en-US" sz="2800" b="1" dirty="0" smtClean="0"/>
              <a:t>Supervised Learning</a:t>
            </a:r>
            <a:endParaRPr lang="en-US" sz="2800" dirty="0" smtClean="0"/>
          </a:p>
          <a:p>
            <a:pPr>
              <a:buFont typeface="Wingdings" pitchFamily="2" charset="2"/>
              <a:buChar char="Ø"/>
            </a:pPr>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 calcmode="lin" valueType="num">
                                      <p:cBhvr additive="base">
                                        <p:cTn id="12"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4" end="4"/>
                                            </p:txEl>
                                          </p:spTgt>
                                        </p:tgtEl>
                                        <p:attrNameLst>
                                          <p:attrName>style.visibility</p:attrName>
                                        </p:attrNameLst>
                                      </p:cBhvr>
                                      <p:to>
                                        <p:strVal val="visible"/>
                                      </p:to>
                                    </p:set>
                                    <p:anim calcmode="lin" valueType="num">
                                      <p:cBhvr additive="base">
                                        <p:cTn id="18"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5" end="5"/>
                                            </p:txEl>
                                          </p:spTgt>
                                        </p:tgtEl>
                                        <p:attrNameLst>
                                          <p:attrName>style.visibility</p:attrName>
                                        </p:attrNameLst>
                                      </p:cBhvr>
                                      <p:to>
                                        <p:strVal val="visible"/>
                                      </p:to>
                                    </p:set>
                                    <p:anim calcmode="lin" valueType="num">
                                      <p:cBhvr additive="base">
                                        <p:cTn id="24"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0" dur="500"/>
                                        <p:tgtEl>
                                          <p:spTgt spid="307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 calcmode="lin" valueType="num">
                                      <p:cBhvr additive="base">
                                        <p:cTn id="35"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77">
                                            <p:txEl>
                                              <p:pRg st="8" end="8"/>
                                            </p:txEl>
                                          </p:spTgt>
                                        </p:tgtEl>
                                        <p:attrNameLst>
                                          <p:attrName>style.visibility</p:attrName>
                                        </p:attrNameLst>
                                      </p:cBhvr>
                                      <p:to>
                                        <p:strVal val="visible"/>
                                      </p:to>
                                    </p:set>
                                    <p:anim calcmode="lin" valueType="num">
                                      <p:cBhvr additive="base">
                                        <p:cTn id="41"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5711455"/>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Unsupervised Learning:</a:t>
            </a:r>
          </a:p>
          <a:p>
            <a:pPr lvl="0" fontAlgn="base">
              <a:buFont typeface="Wingdings" pitchFamily="2" charset="2"/>
              <a:buChar char="Ø"/>
            </a:pPr>
            <a:r>
              <a:rPr lang="en-US" sz="2800" dirty="0" smtClean="0"/>
              <a:t>It is applied where there is </a:t>
            </a:r>
            <a:r>
              <a:rPr lang="en-US" sz="2800" dirty="0" smtClean="0">
                <a:solidFill>
                  <a:srgbClr val="FF0000"/>
                </a:solidFill>
              </a:rPr>
              <a:t>lack of previously tagged data</a:t>
            </a:r>
            <a:r>
              <a:rPr lang="en-US" sz="2800" dirty="0" smtClean="0"/>
              <a:t>.</a:t>
            </a:r>
          </a:p>
          <a:p>
            <a:pPr lvl="0" fontAlgn="base">
              <a:buFont typeface="Wingdings" pitchFamily="2" charset="2"/>
              <a:buChar char="Ø"/>
            </a:pPr>
            <a:r>
              <a:rPr lang="en-US" sz="2800" dirty="0" smtClean="0"/>
              <a:t> Techniques like </a:t>
            </a:r>
            <a:r>
              <a:rPr lang="en-US" sz="2800" dirty="0" smtClean="0">
                <a:solidFill>
                  <a:srgbClr val="FF0000"/>
                </a:solidFill>
              </a:rPr>
              <a:t>clustering and associating rule-based algorithms </a:t>
            </a:r>
            <a:r>
              <a:rPr lang="en-US" sz="2800" dirty="0" smtClean="0"/>
              <a:t>can be applied to </a:t>
            </a:r>
            <a:r>
              <a:rPr lang="en-US" sz="2800" dirty="0" smtClean="0">
                <a:solidFill>
                  <a:srgbClr val="FF0000"/>
                </a:solidFill>
              </a:rPr>
              <a:t>group together similar text</a:t>
            </a:r>
            <a:r>
              <a:rPr lang="en-US" sz="2800" dirty="0" smtClean="0"/>
              <a:t>. </a:t>
            </a:r>
          </a:p>
          <a:p>
            <a:pPr lvl="0" fontAlgn="base">
              <a:buFont typeface="Wingdings" pitchFamily="2" charset="2"/>
              <a:buChar char="Ø"/>
            </a:pPr>
            <a:r>
              <a:rPr lang="en-US" sz="2800" dirty="0" smtClean="0"/>
              <a:t>An example is </a:t>
            </a:r>
            <a:r>
              <a:rPr lang="en-US" sz="2800" dirty="0" smtClean="0">
                <a:solidFill>
                  <a:srgbClr val="FF0000"/>
                </a:solidFill>
              </a:rPr>
              <a:t>segmentation of customers into groups based on their details, purchase history and behavior. </a:t>
            </a:r>
          </a:p>
          <a:p>
            <a:pPr lvl="0" fontAlgn="base">
              <a:buFont typeface="Wingdings" pitchFamily="2" charset="2"/>
              <a:buChar char="Ø"/>
            </a:pPr>
            <a:r>
              <a:rPr lang="en-US" sz="2800" dirty="0" smtClean="0"/>
              <a:t>These groups can then be further </a:t>
            </a:r>
            <a:r>
              <a:rPr lang="en-US" sz="2800" dirty="0" smtClean="0">
                <a:solidFill>
                  <a:srgbClr val="FF0000"/>
                </a:solidFill>
              </a:rPr>
              <a:t>analyzed to identify patterns </a:t>
            </a:r>
            <a:r>
              <a:rPr lang="en-US" sz="2800" dirty="0" smtClean="0"/>
              <a:t>that allows for customizing customer approach. </a:t>
            </a:r>
          </a:p>
          <a:p>
            <a:pPr lvl="0" fontAlgn="base">
              <a:buFont typeface="Wingdings" pitchFamily="2" charset="2"/>
              <a:buChar char="Ø"/>
            </a:pPr>
            <a:r>
              <a:rPr lang="en-US" sz="2800" dirty="0" smtClean="0"/>
              <a:t>The unsupervised approach to text classification looks for similar patterns and structures between text to group them together. </a:t>
            </a:r>
          </a:p>
          <a:p>
            <a:pPr lvl="0" fontAlgn="base">
              <a:buFont typeface="Wingdings" pitchFamily="2" charset="2"/>
              <a:buChar char="Ø"/>
            </a:pPr>
            <a:r>
              <a:rPr lang="en-US" sz="2800" dirty="0" smtClean="0"/>
              <a:t>It finds </a:t>
            </a:r>
            <a:r>
              <a:rPr lang="en-US" sz="2800" dirty="0" smtClean="0">
                <a:solidFill>
                  <a:srgbClr val="FF0000"/>
                </a:solidFill>
              </a:rPr>
              <a:t>application in real world where the data volume is too large to be completely classified or the labels are not predefined. </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6" end="6"/>
                                            </p:txEl>
                                          </p:spTgt>
                                        </p:tgtEl>
                                        <p:attrNameLst>
                                          <p:attrName>style.visibility</p:attrName>
                                        </p:attrNameLst>
                                      </p:cBhvr>
                                      <p:to>
                                        <p:strVal val="visible"/>
                                      </p:to>
                                    </p:set>
                                    <p:animEffect transition="in" filter="blinds(horizontal)">
                                      <p:cBhvr>
                                        <p:cTn id="27" dur="500"/>
                                        <p:tgtEl>
                                          <p:spTgt spid="307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2" dur="500"/>
                                        <p:tgtEl>
                                          <p:spTgt spid="30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Applications to text</a:t>
            </a:r>
            <a:endParaRPr lang="en-US" sz="4800" dirty="0">
              <a:solidFill>
                <a:srgbClr val="FF0000"/>
              </a:solidFill>
            </a:endParaRPr>
          </a:p>
        </p:txBody>
      </p:sp>
      <p:sp>
        <p:nvSpPr>
          <p:cNvPr id="3077" name="TextBox 14"/>
          <p:cNvSpPr txBox="1">
            <a:spLocks noChangeArrowheads="1"/>
          </p:cNvSpPr>
          <p:nvPr/>
        </p:nvSpPr>
        <p:spPr bwMode="auto">
          <a:xfrm>
            <a:off x="322730" y="1052945"/>
            <a:ext cx="11633744" cy="5711455"/>
          </a:xfrm>
          <a:prstGeom prst="rect">
            <a:avLst/>
          </a:prstGeom>
          <a:noFill/>
          <a:ln w="9525">
            <a:noFill/>
            <a:miter lim="800000"/>
            <a:headEnd/>
            <a:tailEnd/>
          </a:ln>
        </p:spPr>
        <p:txBody>
          <a:bodyPr wrap="square" lIns="108857" tIns="54429" rIns="108857" bIns="54429">
            <a:spAutoFit/>
          </a:bodyPr>
          <a:lstStyle/>
          <a:p>
            <a:pPr fontAlgn="base"/>
            <a:r>
              <a:rPr lang="en-US" sz="2800" b="1" u="sng" dirty="0" smtClean="0"/>
              <a:t>Text Classification Process</a:t>
            </a:r>
          </a:p>
          <a:p>
            <a:pPr fontAlgn="base"/>
            <a:r>
              <a:rPr lang="en-US" sz="2800" b="1" u="sng" dirty="0" smtClean="0"/>
              <a:t>Unsupervised Learning:</a:t>
            </a:r>
          </a:p>
          <a:p>
            <a:pPr fontAlgn="base"/>
            <a:r>
              <a:rPr lang="en-US" sz="2800" b="1" dirty="0" smtClean="0"/>
              <a:t>Example : </a:t>
            </a:r>
          </a:p>
          <a:p>
            <a:pPr fontAlgn="base"/>
            <a:r>
              <a:rPr lang="en-US" sz="2800" b="1" dirty="0" smtClean="0"/>
              <a:t>CRM (Customer Relationship Management)Automation – Speeding up response time to customer complaints. </a:t>
            </a:r>
            <a:endParaRPr lang="en-US" sz="2800" dirty="0" smtClean="0"/>
          </a:p>
          <a:p>
            <a:pPr fontAlgn="base">
              <a:buFont typeface="Wingdings" pitchFamily="2" charset="2"/>
              <a:buChar char="Ø"/>
            </a:pPr>
            <a:r>
              <a:rPr lang="en-US" sz="2800" dirty="0" smtClean="0"/>
              <a:t>Any product-based company needs to act quickly on customer complaints to provide efficient customer service.  </a:t>
            </a:r>
          </a:p>
          <a:p>
            <a:pPr fontAlgn="base">
              <a:buFont typeface="Wingdings" pitchFamily="2" charset="2"/>
              <a:buChar char="Ø"/>
            </a:pPr>
            <a:r>
              <a:rPr lang="en-US" sz="2800" dirty="0" smtClean="0"/>
              <a:t> The task of reading every customer complaint/ feedback can be both time consuming and error prone.</a:t>
            </a:r>
          </a:p>
          <a:p>
            <a:pPr fontAlgn="base">
              <a:buFont typeface="Wingdings" pitchFamily="2" charset="2"/>
              <a:buChar char="Ø"/>
            </a:pPr>
            <a:r>
              <a:rPr lang="en-US" sz="2800" dirty="0" smtClean="0"/>
              <a:t> </a:t>
            </a:r>
            <a:r>
              <a:rPr lang="en-US" sz="2800" dirty="0" smtClean="0">
                <a:solidFill>
                  <a:srgbClr val="FF0000"/>
                </a:solidFill>
              </a:rPr>
              <a:t>By application of unsupervised learning methods, the complaints can be divided into main topics such as Technical Issues, Subscription related queries etc </a:t>
            </a:r>
            <a:r>
              <a:rPr lang="en-US" sz="2800" dirty="0" smtClean="0"/>
              <a:t>that can be assigned to respective teams to work upon.</a:t>
            </a:r>
          </a:p>
          <a:p>
            <a:pPr>
              <a:buFont typeface="Wingdings" pitchFamily="2" charset="2"/>
              <a:buChar char="Ø"/>
            </a:pPr>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box(in)">
                                      <p:cBhvr>
                                        <p:cTn id="7" dur="500"/>
                                        <p:tgtEl>
                                          <p:spTgt spid="30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2" dur="500"/>
                                        <p:tgtEl>
                                          <p:spTgt spid="30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17" dur="500"/>
                                        <p:tgtEl>
                                          <p:spTgt spid="307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Effect transition="in" filter="blinds(horizontal)">
                                      <p:cBhvr>
                                        <p:cTn id="22"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797</Words>
  <Application>Microsoft Office PowerPoint</Application>
  <PresentationFormat>Custom</PresentationFormat>
  <Paragraphs>202</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247</cp:revision>
  <dcterms:created xsi:type="dcterms:W3CDTF">2020-07-04T06:33:25Z</dcterms:created>
  <dcterms:modified xsi:type="dcterms:W3CDTF">2023-01-01T07:23:26Z</dcterms:modified>
</cp:coreProperties>
</file>