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63" r:id="rId2"/>
    <p:sldId id="389" r:id="rId3"/>
    <p:sldId id="445" r:id="rId4"/>
    <p:sldId id="446" r:id="rId5"/>
    <p:sldId id="447" r:id="rId6"/>
    <p:sldId id="448" r:id="rId7"/>
    <p:sldId id="449" r:id="rId8"/>
    <p:sldId id="450" r:id="rId9"/>
    <p:sldId id="451" r:id="rId10"/>
    <p:sldId id="452" r:id="rId11"/>
    <p:sldId id="453" r:id="rId12"/>
    <p:sldId id="454" r:id="rId13"/>
    <p:sldId id="455" r:id="rId14"/>
    <p:sldId id="456" r:id="rId15"/>
    <p:sldId id="458" r:id="rId16"/>
    <p:sldId id="45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38" initials="3" lastIdx="2" clrIdx="0">
    <p:extLst>
      <p:ext uri="{19B8F6BF-5375-455C-9EA6-DF929625EA0E}">
        <p15:presenceInfo xmlns="" xmlns:p15="http://schemas.microsoft.com/office/powerpoint/2012/main" userId="38"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A5FF"/>
    <a:srgbClr val="E66C4F"/>
    <a:srgbClr val="E9EB2E"/>
    <a:srgbClr val="F7470E"/>
    <a:srgbClr val="9768BA"/>
    <a:srgbClr val="C9C9C9"/>
    <a:srgbClr val="80E1A3"/>
    <a:srgbClr val="64DB8F"/>
    <a:srgbClr val="4EB38F"/>
    <a:srgbClr val="E9EB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5" d="100"/>
          <a:sy n="95" d="100"/>
        </p:scale>
        <p:origin x="-206" y="-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C47A4-A7CA-4672-997A-640E6A81CF4D}" type="datetimeFigureOut">
              <a:rPr lang="en-IN" smtClean="0"/>
              <a:pPr/>
              <a:t>01-01-2023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7B4EF-6FCE-43A0-B8AE-40421F726845}" type="slidenum">
              <a:rPr lang="en-IN" smtClean="0"/>
              <a:pPr/>
              <a:t>‹#›</a:t>
            </a:fld>
            <a:endParaRPr lang="en-IN"/>
          </a:p>
        </p:txBody>
      </p:sp>
    </p:spTree>
    <p:extLst>
      <p:ext uri="{BB962C8B-B14F-4D97-AF65-F5344CB8AC3E}">
        <p14:creationId xmlns:p14="http://schemas.microsoft.com/office/powerpoint/2010/main" val="4280759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11</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12</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13</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14</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15</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16</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3</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4</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5</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6</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7</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8</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9</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10</a:t>
            </a:fld>
            <a:endParaRPr lang="en-US"/>
          </a:p>
        </p:txBody>
      </p:sp>
    </p:spTree>
    <p:extLst>
      <p:ext uri="{BB962C8B-B14F-4D97-AF65-F5344CB8AC3E}">
        <p14:creationId xmlns:p14="http://schemas.microsoft.com/office/powerpoint/2010/main" val="746267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DA11A0-76CB-48DA-AF57-4239CDB4D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A72A377-54F2-40D0-AC6F-58AEEDAFAB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C5F0502-74B1-492E-9E23-BEA6D26DF8A4}"/>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65BC0EB3-1A78-49A8-9C2F-4521DA1BD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95AA0A0-40FD-4C1B-A4E9-D4CFD947BF5E}"/>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99103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ED2D9C-A57F-4671-87BB-06E27F74B7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2295AB7-B8D2-4476-AC63-34A91FCA16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C2918A3-4DEA-439F-8015-D98AD8A6E7CA}"/>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2CCDB7C1-A4F0-4BE0-994D-FF2B467AE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BEA008F-979B-4B57-9BFB-B91CE340610C}"/>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2822977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433AFC6-3EB0-44BE-932A-2A9DDC7453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D9673D0-A516-4505-ADFF-19EB04B7FD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CCB7272-09A7-485B-9A7E-7544ED1E6A0F}"/>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D780A1BA-8DA3-4A9F-B947-A95296B84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A8B50D-F214-4D8A-8BE9-0492138668C0}"/>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87732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3B5E6A-5C07-41B2-8A60-9A1279400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6251A36-2D53-4CF9-A1F2-28862195CD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530D496-EF63-4E9E-B26E-1CCDF6FE9489}"/>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000573BD-9B56-499B-B7CF-D04775F8C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7C2F78-7933-4ED3-B72E-70D7704BAE35}"/>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27903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27D81D-25D3-4328-A3DF-7CA6F0370D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336B2D5-86AF-4A06-9E05-90A4A9E599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C790D44-2950-4A0B-8B16-2E532AA0D4BC}"/>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486C5246-C04D-4F86-B204-04432E05B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832EEB8-5B51-4EFD-AA9A-3DAAA974DAAE}"/>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67841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B3482B-E409-44C7-B053-2A400BBE00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79CBD5B-E20B-4AE6-9DE5-CD1EFCC996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60D3C55-3C3A-442E-94E3-7DF51591CF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EC824ED-18D8-450B-97F0-037D04430D12}"/>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a16="http://schemas.microsoft.com/office/drawing/2014/main" xmlns="" id="{B8FDD5A1-CA79-4E32-B3EB-B55037E2F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1B01077-6CB3-4C01-9893-7E50368B699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61593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F73E4F-F2C1-41D1-B549-3E0CEFC288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D786A87-FBE2-495A-BA3F-863BDD022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2934E42-A4DA-4799-B46D-90E447C8C9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0F1835A-7831-429E-94A4-2FBD9A63D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0407FAD-0F8F-4327-84C8-1C337E22B8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DA2B0E6-A590-41FD-B4B5-899727BEEACE}"/>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8" name="Footer Placeholder 7">
            <a:extLst>
              <a:ext uri="{FF2B5EF4-FFF2-40B4-BE49-F238E27FC236}">
                <a16:creationId xmlns:a16="http://schemas.microsoft.com/office/drawing/2014/main" xmlns="" id="{F823FEC7-E71D-47A3-BB58-EB84026A17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72F018B-241A-41D1-9D4A-68F126A54589}"/>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352660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F67A69-9E79-4196-A85C-0237C16F34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DEBAEAD-0C15-46FA-9C04-E9E7F723E862}"/>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4" name="Footer Placeholder 3">
            <a:extLst>
              <a:ext uri="{FF2B5EF4-FFF2-40B4-BE49-F238E27FC236}">
                <a16:creationId xmlns:a16="http://schemas.microsoft.com/office/drawing/2014/main" xmlns="" id="{34CE77EC-B9BA-48F2-95DA-A36C5F3BA3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1307837-AC21-45CC-9418-1D4A75FEE176}"/>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74889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5F3E6B8-E4FA-4E31-980A-E923A197B81B}"/>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3" name="Footer Placeholder 2">
            <a:extLst>
              <a:ext uri="{FF2B5EF4-FFF2-40B4-BE49-F238E27FC236}">
                <a16:creationId xmlns:a16="http://schemas.microsoft.com/office/drawing/2014/main" xmlns="" id="{7361BF5C-BC07-4A81-9B64-5C5347C606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1C7D928-995A-459D-AB69-755D166DD40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404406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B11102-C8B9-42E7-AF0A-DE4D2C01D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423B4C9-C235-46EE-9214-73167FD7B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B2A36BA-DC98-4877-B0C6-FF95D4673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8907280-D202-4CE7-B962-F710FD46079A}"/>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a16="http://schemas.microsoft.com/office/drawing/2014/main" xmlns="" id="{C186B5D4-BC9D-472F-BF38-F57E225ED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3B34B1B-6691-4D63-ABE7-16E1D9BD3859}"/>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361103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DFAB4F-EF98-4F7F-82E1-7D232A665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16F13AD-FF1D-412F-82EE-D42E064F4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ED100F7-4FDF-4312-8655-274130CFA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139002C-9987-43CC-823E-56BACA104FFB}"/>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a16="http://schemas.microsoft.com/office/drawing/2014/main" xmlns="" id="{7B6CF6AD-B0DF-48F2-8260-170F485D6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2018D9B-410C-454C-8000-ACC12C6F99D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417640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6318A2-C16A-4F64-B8EC-014EC0720D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345BF33-2EAF-47CF-B3BA-AE9870EB3A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6456668-077F-4575-8D58-465049B0B9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451EB089-E351-43F3-BDC3-2B2894144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C5BE8FC-5AC4-4518-851D-A884F9671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E0544-C18D-4E00-AE24-4E3565E7985A}" type="slidenum">
              <a:rPr lang="en-US" smtClean="0"/>
              <a:pPr/>
              <a:t>‹#›</a:t>
            </a:fld>
            <a:endParaRPr lang="en-US"/>
          </a:p>
        </p:txBody>
      </p:sp>
    </p:spTree>
    <p:extLst>
      <p:ext uri="{BB962C8B-B14F-4D97-AF65-F5344CB8AC3E}">
        <p14:creationId xmlns:p14="http://schemas.microsoft.com/office/powerpoint/2010/main" val="930312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1"/>
            <a:ext cx="10972800" cy="5592763"/>
          </a:xfrm>
        </p:spPr>
        <p:txBody>
          <a:bodyPr/>
          <a:lstStyle/>
          <a:p>
            <a:pPr marL="82296" indent="0">
              <a:buNone/>
            </a:pPr>
            <a:endParaRPr lang="en-IN" dirty="0" smtClean="0">
              <a:solidFill>
                <a:srgbClr val="FF0000"/>
              </a:solidFill>
            </a:endParaRPr>
          </a:p>
          <a:p>
            <a:pPr marL="82296" indent="0">
              <a:buNone/>
            </a:pPr>
            <a:endParaRPr lang="en-IN" dirty="0">
              <a:solidFill>
                <a:srgbClr val="FF0000"/>
              </a:solidFill>
            </a:endParaRPr>
          </a:p>
          <a:p>
            <a:pPr marL="82296" indent="0">
              <a:buNone/>
            </a:pPr>
            <a:endParaRPr lang="en-IN" dirty="0" smtClean="0">
              <a:solidFill>
                <a:srgbClr val="FF0000"/>
              </a:solidFill>
            </a:endParaRPr>
          </a:p>
          <a:p>
            <a:pPr marL="82296" indent="0" algn="ctr">
              <a:buNone/>
            </a:pPr>
            <a:r>
              <a:rPr lang="en-IN" dirty="0">
                <a:solidFill>
                  <a:srgbClr val="FF0000"/>
                </a:solidFill>
              </a:rPr>
              <a:t>	</a:t>
            </a:r>
            <a:endParaRPr lang="en-IN" dirty="0" smtClean="0">
              <a:solidFill>
                <a:srgbClr val="FF0000"/>
              </a:solidFill>
            </a:endParaRPr>
          </a:p>
          <a:p>
            <a:pPr marL="82296" indent="0" algn="ctr">
              <a:buNone/>
            </a:pPr>
            <a:r>
              <a:rPr lang="en-US" sz="2800" b="1" dirty="0" smtClean="0">
                <a:solidFill>
                  <a:srgbClr val="FF0000"/>
                </a:solidFill>
              </a:rPr>
              <a:t> PYTHON PROGRAMMING &amp; DATA SCIENCE</a:t>
            </a:r>
          </a:p>
          <a:p>
            <a:pPr marL="82296" indent="0" algn="ctr">
              <a:buNone/>
            </a:pPr>
            <a:endParaRPr lang="en-US" sz="2800" b="1" dirty="0" smtClean="0">
              <a:solidFill>
                <a:srgbClr val="FF0000"/>
              </a:solidFill>
            </a:endParaRPr>
          </a:p>
          <a:p>
            <a:pPr marL="82296" indent="0" algn="ctr">
              <a:buNone/>
            </a:pPr>
            <a:endParaRPr lang="en-US" sz="2800" b="1" dirty="0" smtClean="0">
              <a:solidFill>
                <a:srgbClr val="FF0000"/>
              </a:solidFill>
            </a:endParaRPr>
          </a:p>
          <a:p>
            <a:pPr marL="82296" indent="0" algn="ctr">
              <a:buNone/>
            </a:pPr>
            <a:endParaRPr lang="en-US" sz="2800" b="1" dirty="0" smtClean="0">
              <a:solidFill>
                <a:srgbClr val="FF0000"/>
              </a:solidFill>
            </a:endParaRPr>
          </a:p>
          <a:p>
            <a:pPr marL="82296" indent="0" algn="ctr">
              <a:buNone/>
            </a:pPr>
            <a:r>
              <a:rPr lang="en-US" sz="2800" b="1" dirty="0" smtClean="0">
                <a:solidFill>
                  <a:srgbClr val="FF0000"/>
                </a:solidFill>
              </a:rPr>
              <a:t>			</a:t>
            </a:r>
            <a:r>
              <a:rPr lang="en-US" sz="2800" b="1" smtClean="0">
                <a:solidFill>
                  <a:srgbClr val="FF0000"/>
                </a:solidFill>
              </a:rPr>
              <a:t>	</a:t>
            </a:r>
            <a:endParaRPr lang="en-IN" sz="2800" dirty="0">
              <a:solidFill>
                <a:srgbClr val="FF0000"/>
              </a:solidFill>
            </a:endParaRPr>
          </a:p>
        </p:txBody>
      </p:sp>
    </p:spTree>
    <p:extLst>
      <p:ext uri="{BB962C8B-B14F-4D97-AF65-F5344CB8AC3E}">
        <p14:creationId xmlns:p14="http://schemas.microsoft.com/office/powerpoint/2010/main" val="555262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011382" y="428626"/>
            <a:ext cx="8945418" cy="848585"/>
          </a:xfrm>
          <a:prstGeom prst="rect">
            <a:avLst/>
          </a:prstGeom>
          <a:noFill/>
          <a:ln w="9525">
            <a:noFill/>
            <a:miter lim="800000"/>
            <a:headEnd/>
            <a:tailEnd/>
          </a:ln>
        </p:spPr>
        <p:txBody>
          <a:bodyPr wrap="square" lIns="108857" tIns="54429" rIns="108857" bIns="54429">
            <a:spAutoFit/>
          </a:bodyPr>
          <a:lstStyle/>
          <a:p>
            <a:r>
              <a:rPr lang="en-US" sz="4800" dirty="0" smtClean="0">
                <a:solidFill>
                  <a:srgbClr val="FF0000"/>
                </a:solidFill>
              </a:rPr>
              <a:t>Recurrent Neural Networks (RNN)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4849680"/>
          </a:xfrm>
          <a:prstGeom prst="rect">
            <a:avLst/>
          </a:prstGeom>
          <a:noFill/>
          <a:ln w="9525">
            <a:noFill/>
            <a:miter lim="800000"/>
            <a:headEnd/>
            <a:tailEnd/>
          </a:ln>
        </p:spPr>
        <p:txBody>
          <a:bodyPr wrap="square" lIns="108857" tIns="54429" rIns="108857" bIns="54429">
            <a:spAutoFit/>
          </a:bodyPr>
          <a:lstStyle/>
          <a:p>
            <a:r>
              <a:rPr lang="en-US" sz="2800" b="1" dirty="0" smtClean="0"/>
              <a:t>Many-to-many:</a:t>
            </a:r>
            <a:endParaRPr lang="en-US" sz="2800" dirty="0" smtClean="0"/>
          </a:p>
          <a:p>
            <a:pPr fontAlgn="base"/>
            <a:r>
              <a:rPr lang="en-US" sz="2800" dirty="0" err="1" smtClean="0"/>
              <a:t>i</a:t>
            </a:r>
            <a:r>
              <a:rPr lang="en-US" sz="2800" dirty="0" smtClean="0"/>
              <a:t>) </a:t>
            </a:r>
          </a:p>
          <a:p>
            <a:pPr fontAlgn="base"/>
            <a:r>
              <a:rPr lang="en-US" sz="2800" dirty="0" smtClean="0"/>
              <a:t>Example: </a:t>
            </a:r>
          </a:p>
          <a:p>
            <a:pPr fontAlgn="base"/>
            <a:r>
              <a:rPr lang="en-US" sz="2800" dirty="0" smtClean="0"/>
              <a:t> Name entity recognition	</a:t>
            </a:r>
          </a:p>
          <a:p>
            <a:pPr fontAlgn="base"/>
            <a:endParaRPr lang="en-US" sz="2800" dirty="0" smtClean="0"/>
          </a:p>
          <a:p>
            <a:pPr fontAlgn="base"/>
            <a:r>
              <a:rPr lang="en-US" sz="2800" b="1" dirty="0" smtClean="0"/>
              <a:t>ii) </a:t>
            </a:r>
          </a:p>
          <a:p>
            <a:pPr fontAlgn="base"/>
            <a:r>
              <a:rPr lang="en-US" sz="2800" dirty="0" smtClean="0"/>
              <a:t>Example: </a:t>
            </a:r>
          </a:p>
          <a:p>
            <a:pPr fontAlgn="base"/>
            <a:r>
              <a:rPr lang="en-US" sz="2800" dirty="0" smtClean="0"/>
              <a:t>Machine translation</a:t>
            </a:r>
          </a:p>
          <a:p>
            <a:pPr fontAlgn="base"/>
            <a:endParaRPr lang="en-US" sz="2800" dirty="0" smtClean="0"/>
          </a:p>
          <a:p>
            <a:endParaRPr lang="en-US" sz="2800" dirty="0" smtClean="0"/>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p:nvPr/>
        </p:nvPicPr>
        <p:blipFill>
          <a:blip r:embed="rId5"/>
          <a:srcRect/>
          <a:stretch>
            <a:fillRect/>
          </a:stretch>
        </p:blipFill>
        <p:spPr bwMode="auto">
          <a:xfrm>
            <a:off x="7806173" y="1357948"/>
            <a:ext cx="2647944" cy="2424142"/>
          </a:xfrm>
          <a:prstGeom prst="rect">
            <a:avLst/>
          </a:prstGeom>
          <a:noFill/>
          <a:ln w="9525">
            <a:noFill/>
            <a:miter lim="800000"/>
            <a:headEnd/>
            <a:tailEnd/>
          </a:ln>
        </p:spPr>
      </p:pic>
      <p:pic>
        <p:nvPicPr>
          <p:cNvPr id="11" name="Picture 10"/>
          <p:cNvPicPr/>
          <p:nvPr/>
        </p:nvPicPr>
        <p:blipFill>
          <a:blip r:embed="rId6"/>
          <a:srcRect/>
          <a:stretch>
            <a:fillRect/>
          </a:stretch>
        </p:blipFill>
        <p:spPr bwMode="auto">
          <a:xfrm>
            <a:off x="5324731" y="3714946"/>
            <a:ext cx="2586214" cy="2297927"/>
          </a:xfrm>
          <a:prstGeom prst="rect">
            <a:avLst/>
          </a:prstGeom>
          <a:noFill/>
          <a:ln w="9525">
            <a:noFill/>
            <a:miter lim="800000"/>
            <a:headEnd/>
            <a:tailEnd/>
          </a:ln>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8" dur="500"/>
                                        <p:tgtEl>
                                          <p:spTgt spid="307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077">
                                            <p:txEl>
                                              <p:pRg st="3" end="3"/>
                                            </p:txEl>
                                          </p:spTgt>
                                        </p:tgtEl>
                                        <p:attrNameLst>
                                          <p:attrName>style.visibility</p:attrName>
                                        </p:attrNameLst>
                                      </p:cBhvr>
                                      <p:to>
                                        <p:strVal val="visible"/>
                                      </p:to>
                                    </p:set>
                                    <p:animEffect transition="in" filter="checkerboard(across)">
                                      <p:cBhvr>
                                        <p:cTn id="23" dur="500"/>
                                        <p:tgtEl>
                                          <p:spTgt spid="307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077">
                                            <p:txEl>
                                              <p:pRg st="5" end="5"/>
                                            </p:txEl>
                                          </p:spTgt>
                                        </p:tgtEl>
                                        <p:attrNameLst>
                                          <p:attrName>style.visibility</p:attrName>
                                        </p:attrNameLst>
                                      </p:cBhvr>
                                      <p:to>
                                        <p:strVal val="visible"/>
                                      </p:to>
                                    </p:set>
                                    <p:animEffect transition="in" filter="blinds(horizontal)">
                                      <p:cBhvr>
                                        <p:cTn id="28" dur="500"/>
                                        <p:tgtEl>
                                          <p:spTgt spid="307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077">
                                            <p:txEl>
                                              <p:pRg st="6" end="6"/>
                                            </p:txEl>
                                          </p:spTgt>
                                        </p:tgtEl>
                                        <p:attrNameLst>
                                          <p:attrName>style.visibility</p:attrName>
                                        </p:attrNameLst>
                                      </p:cBhvr>
                                      <p:to>
                                        <p:strVal val="visible"/>
                                      </p:to>
                                    </p:set>
                                    <p:animEffect transition="in" filter="blinds(horizontal)">
                                      <p:cBhvr>
                                        <p:cTn id="39" dur="500"/>
                                        <p:tgtEl>
                                          <p:spTgt spid="3077">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3077">
                                            <p:txEl>
                                              <p:pRg st="7" end="7"/>
                                            </p:txEl>
                                          </p:spTgt>
                                        </p:tgtEl>
                                        <p:attrNameLst>
                                          <p:attrName>style.visibility</p:attrName>
                                        </p:attrNameLst>
                                      </p:cBhvr>
                                      <p:to>
                                        <p:strVal val="visible"/>
                                      </p:to>
                                    </p:set>
                                    <p:animEffect transition="in" filter="checkerboard(across)">
                                      <p:cBhvr>
                                        <p:cTn id="44" dur="500"/>
                                        <p:tgtEl>
                                          <p:spTgt spid="307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011382" y="428626"/>
            <a:ext cx="8945418" cy="848585"/>
          </a:xfrm>
          <a:prstGeom prst="rect">
            <a:avLst/>
          </a:prstGeom>
          <a:noFill/>
          <a:ln w="9525">
            <a:noFill/>
            <a:miter lim="800000"/>
            <a:headEnd/>
            <a:tailEnd/>
          </a:ln>
        </p:spPr>
        <p:txBody>
          <a:bodyPr wrap="square" lIns="108857" tIns="54429" rIns="108857" bIns="54429">
            <a:spAutoFit/>
          </a:bodyPr>
          <a:lstStyle/>
          <a:p>
            <a:r>
              <a:rPr lang="en-US" sz="4800" dirty="0" smtClean="0">
                <a:solidFill>
                  <a:srgbClr val="FF0000"/>
                </a:solidFill>
              </a:rPr>
              <a:t>Recurrent Neural Networks (RNN)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5280567"/>
          </a:xfrm>
          <a:prstGeom prst="rect">
            <a:avLst/>
          </a:prstGeom>
          <a:noFill/>
          <a:ln w="9525">
            <a:noFill/>
            <a:miter lim="800000"/>
            <a:headEnd/>
            <a:tailEnd/>
          </a:ln>
        </p:spPr>
        <p:txBody>
          <a:bodyPr wrap="square" lIns="108857" tIns="54429" rIns="108857" bIns="54429">
            <a:spAutoFit/>
          </a:bodyPr>
          <a:lstStyle/>
          <a:p>
            <a:pPr fontAlgn="base"/>
            <a:r>
              <a:rPr lang="en-US" sz="2800" b="1" dirty="0" smtClean="0"/>
              <a:t>Common activation functions</a:t>
            </a:r>
          </a:p>
          <a:p>
            <a:pPr fontAlgn="base">
              <a:buFont typeface="Wingdings" pitchFamily="2" charset="2"/>
              <a:buChar char="Ø"/>
            </a:pPr>
            <a:r>
              <a:rPr lang="en-US" sz="2800" dirty="0" smtClean="0"/>
              <a:t> Some of the most commonly used functions are :</a:t>
            </a:r>
          </a:p>
          <a:p>
            <a:pPr marL="514350" indent="-514350" fontAlgn="base">
              <a:buFont typeface="+mj-lt"/>
              <a:buAutoNum type="arabicPeriod"/>
            </a:pPr>
            <a:r>
              <a:rPr lang="en-US" sz="2800" b="1" dirty="0" smtClean="0"/>
              <a:t>Sigmoid</a:t>
            </a:r>
          </a:p>
          <a:p>
            <a:pPr marL="514350" indent="-514350" fontAlgn="base">
              <a:buFont typeface="+mj-lt"/>
              <a:buAutoNum type="arabicPeriod"/>
            </a:pPr>
            <a:r>
              <a:rPr lang="en-US" sz="2800" b="1" dirty="0" err="1" smtClean="0"/>
              <a:t>Tanh</a:t>
            </a:r>
            <a:endParaRPr lang="en-US" sz="2800" b="1" dirty="0" smtClean="0"/>
          </a:p>
          <a:p>
            <a:pPr marL="514350" indent="-514350" fontAlgn="base">
              <a:buFont typeface="+mj-lt"/>
              <a:buAutoNum type="arabicPeriod"/>
            </a:pPr>
            <a:r>
              <a:rPr lang="en-US" sz="2800" b="1" dirty="0" err="1" smtClean="0"/>
              <a:t>Relu</a:t>
            </a:r>
            <a:endParaRPr lang="en-US" sz="2800" b="1" dirty="0" smtClean="0"/>
          </a:p>
          <a:p>
            <a:pPr fontAlgn="base"/>
            <a:r>
              <a:rPr lang="en-US" sz="2800" b="1" dirty="0" smtClean="0"/>
              <a:t>Sigmoid: </a:t>
            </a:r>
          </a:p>
          <a:p>
            <a:pPr fontAlgn="base">
              <a:buFont typeface="Wingdings" pitchFamily="2" charset="2"/>
              <a:buChar char="Ø"/>
            </a:pPr>
            <a:r>
              <a:rPr lang="en-US" sz="2800" dirty="0" smtClean="0"/>
              <a:t>This is represented with the formula </a:t>
            </a:r>
          </a:p>
          <a:p>
            <a:pPr fontAlgn="base"/>
            <a:r>
              <a:rPr lang="en-US" sz="2800" dirty="0" smtClean="0"/>
              <a:t>    g(x) = 1/(1 + e^-x).</a:t>
            </a:r>
          </a:p>
          <a:p>
            <a:pPr fontAlgn="base"/>
            <a:endParaRPr lang="en-US" sz="2800" dirty="0" smtClean="0"/>
          </a:p>
          <a:p>
            <a:pPr fontAlgn="base"/>
            <a:endParaRPr lang="en-US" sz="2800" dirty="0" smtClean="0"/>
          </a:p>
          <a:p>
            <a:endParaRPr lang="en-US" sz="2800" dirty="0" smtClean="0"/>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p:nvPr/>
        </p:nvPicPr>
        <p:blipFill>
          <a:blip r:embed="rId5"/>
          <a:srcRect/>
          <a:stretch>
            <a:fillRect/>
          </a:stretch>
        </p:blipFill>
        <p:spPr bwMode="auto">
          <a:xfrm>
            <a:off x="6220691" y="3075709"/>
            <a:ext cx="5100724" cy="3189345"/>
          </a:xfrm>
          <a:prstGeom prst="rect">
            <a:avLst/>
          </a:prstGeom>
          <a:noFill/>
          <a:ln w="9525">
            <a:noFill/>
            <a:miter lim="800000"/>
            <a:headEnd/>
            <a:tailEnd/>
          </a:ln>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 calcmode="lin" valueType="num">
                                      <p:cBhvr additive="base">
                                        <p:cTn id="12" dur="500" fill="hold"/>
                                        <p:tgtEl>
                                          <p:spTgt spid="3077">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77">
                                            <p:txEl>
                                              <p:pRg st="3" end="3"/>
                                            </p:txEl>
                                          </p:spTgt>
                                        </p:tgtEl>
                                        <p:attrNameLst>
                                          <p:attrName>style.visibility</p:attrName>
                                        </p:attrNameLst>
                                      </p:cBhvr>
                                      <p:to>
                                        <p:strVal val="visible"/>
                                      </p:to>
                                    </p:set>
                                    <p:anim calcmode="lin" valueType="num">
                                      <p:cBhvr additive="base">
                                        <p:cTn id="18" dur="500" fill="hold"/>
                                        <p:tgtEl>
                                          <p:spTgt spid="3077">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7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077">
                                            <p:txEl>
                                              <p:pRg st="4" end="4"/>
                                            </p:txEl>
                                          </p:spTgt>
                                        </p:tgtEl>
                                        <p:attrNameLst>
                                          <p:attrName>style.visibility</p:attrName>
                                        </p:attrNameLst>
                                      </p:cBhvr>
                                      <p:to>
                                        <p:strVal val="visible"/>
                                      </p:to>
                                    </p:set>
                                    <p:anim calcmode="lin" valueType="num">
                                      <p:cBhvr additive="base">
                                        <p:cTn id="24"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07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077">
                                            <p:txEl>
                                              <p:pRg st="5" end="5"/>
                                            </p:txEl>
                                          </p:spTgt>
                                        </p:tgtEl>
                                        <p:attrNameLst>
                                          <p:attrName>style.visibility</p:attrName>
                                        </p:attrNameLst>
                                      </p:cBhvr>
                                      <p:to>
                                        <p:strVal val="visible"/>
                                      </p:to>
                                    </p:set>
                                    <p:animEffect transition="in" filter="box(in)">
                                      <p:cBhvr>
                                        <p:cTn id="30" dur="500"/>
                                        <p:tgtEl>
                                          <p:spTgt spid="307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077">
                                            <p:txEl>
                                              <p:pRg st="6" end="6"/>
                                            </p:txEl>
                                          </p:spTgt>
                                        </p:tgtEl>
                                        <p:attrNameLst>
                                          <p:attrName>style.visibility</p:attrName>
                                        </p:attrNameLst>
                                      </p:cBhvr>
                                      <p:to>
                                        <p:strVal val="visible"/>
                                      </p:to>
                                    </p:set>
                                    <p:animEffect transition="in" filter="blinds(horizontal)">
                                      <p:cBhvr>
                                        <p:cTn id="35" dur="500"/>
                                        <p:tgtEl>
                                          <p:spTgt spid="3077">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077">
                                            <p:txEl>
                                              <p:pRg st="7" end="7"/>
                                            </p:txEl>
                                          </p:spTgt>
                                        </p:tgtEl>
                                        <p:attrNameLst>
                                          <p:attrName>style.visibility</p:attrName>
                                        </p:attrNameLst>
                                      </p:cBhvr>
                                      <p:to>
                                        <p:strVal val="visible"/>
                                      </p:to>
                                    </p:set>
                                    <p:animEffect transition="in" filter="blinds(horizontal)">
                                      <p:cBhvr>
                                        <p:cTn id="38" dur="500"/>
                                        <p:tgtEl>
                                          <p:spTgt spid="3077">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011382" y="428626"/>
            <a:ext cx="8945418" cy="848585"/>
          </a:xfrm>
          <a:prstGeom prst="rect">
            <a:avLst/>
          </a:prstGeom>
          <a:noFill/>
          <a:ln w="9525">
            <a:noFill/>
            <a:miter lim="800000"/>
            <a:headEnd/>
            <a:tailEnd/>
          </a:ln>
        </p:spPr>
        <p:txBody>
          <a:bodyPr wrap="square" lIns="108857" tIns="54429" rIns="108857" bIns="54429">
            <a:spAutoFit/>
          </a:bodyPr>
          <a:lstStyle/>
          <a:p>
            <a:r>
              <a:rPr lang="en-US" sz="4800" dirty="0" smtClean="0">
                <a:solidFill>
                  <a:srgbClr val="FF0000"/>
                </a:solidFill>
              </a:rPr>
              <a:t>Recurrent Neural Networks (RNN)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5711455"/>
          </a:xfrm>
          <a:prstGeom prst="rect">
            <a:avLst/>
          </a:prstGeom>
          <a:noFill/>
          <a:ln w="9525">
            <a:noFill/>
            <a:miter lim="800000"/>
            <a:headEnd/>
            <a:tailEnd/>
          </a:ln>
        </p:spPr>
        <p:txBody>
          <a:bodyPr wrap="square" lIns="108857" tIns="54429" rIns="108857" bIns="54429">
            <a:spAutoFit/>
          </a:bodyPr>
          <a:lstStyle/>
          <a:p>
            <a:r>
              <a:rPr lang="en-US" sz="2800" b="1" dirty="0" err="1" smtClean="0"/>
              <a:t>Tanh</a:t>
            </a:r>
            <a:r>
              <a:rPr lang="en-US" sz="2800" b="1" dirty="0" smtClean="0"/>
              <a:t>: </a:t>
            </a:r>
          </a:p>
          <a:p>
            <a:pPr>
              <a:buFont typeface="Wingdings" pitchFamily="2" charset="2"/>
              <a:buChar char="Ø"/>
            </a:pPr>
            <a:r>
              <a:rPr lang="en-US" sz="2800" dirty="0" smtClean="0"/>
              <a:t>This is represented with the formula </a:t>
            </a:r>
          </a:p>
          <a:p>
            <a:r>
              <a:rPr lang="en-US" sz="2800" dirty="0" smtClean="0"/>
              <a:t>  g(x) = (e^-x - e^-x)/(e^-x + e^-x).</a:t>
            </a:r>
          </a:p>
          <a:p>
            <a:endParaRPr lang="en-US" sz="2800" dirty="0" smtClean="0"/>
          </a:p>
          <a:p>
            <a:endParaRPr lang="en-US" sz="2800" dirty="0" smtClean="0"/>
          </a:p>
          <a:p>
            <a:r>
              <a:rPr lang="en-US" sz="2800" b="1" dirty="0" err="1" smtClean="0"/>
              <a:t>Relu</a:t>
            </a:r>
            <a:r>
              <a:rPr lang="en-US" sz="2800" b="1" dirty="0" smtClean="0"/>
              <a:t>: </a:t>
            </a:r>
          </a:p>
          <a:p>
            <a:pPr>
              <a:buFont typeface="Wingdings" pitchFamily="2" charset="2"/>
              <a:buChar char="Ø"/>
            </a:pPr>
            <a:r>
              <a:rPr lang="en-US" sz="2800" dirty="0" smtClean="0"/>
              <a:t>This is represented with the formula </a:t>
            </a:r>
          </a:p>
          <a:p>
            <a:r>
              <a:rPr lang="en-US" sz="2800" dirty="0" smtClean="0"/>
              <a:t>g(x) = max(0 , x)</a:t>
            </a:r>
          </a:p>
          <a:p>
            <a:endParaRPr lang="en-US" sz="2800" dirty="0" smtClean="0"/>
          </a:p>
          <a:p>
            <a:pPr fontAlgn="base"/>
            <a:endParaRPr lang="en-US" sz="2800" dirty="0" smtClean="0"/>
          </a:p>
          <a:p>
            <a:pPr fontAlgn="base"/>
            <a:endParaRPr lang="en-US" sz="2800" dirty="0" smtClean="0"/>
          </a:p>
          <a:p>
            <a:endParaRPr lang="en-US" sz="2800" dirty="0" smtClean="0"/>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5"/>
          <a:srcRect/>
          <a:stretch>
            <a:fillRect/>
          </a:stretch>
        </p:blipFill>
        <p:spPr bwMode="auto">
          <a:xfrm>
            <a:off x="6563303" y="1403985"/>
            <a:ext cx="4270952" cy="2128924"/>
          </a:xfrm>
          <a:prstGeom prst="rect">
            <a:avLst/>
          </a:prstGeom>
          <a:noFill/>
          <a:ln w="9525">
            <a:noFill/>
            <a:miter lim="800000"/>
            <a:headEnd/>
            <a:tailEnd/>
          </a:ln>
        </p:spPr>
      </p:pic>
      <p:pic>
        <p:nvPicPr>
          <p:cNvPr id="10" name="Picture 9"/>
          <p:cNvPicPr/>
          <p:nvPr/>
        </p:nvPicPr>
        <p:blipFill>
          <a:blip r:embed="rId6"/>
          <a:srcRect/>
          <a:stretch>
            <a:fillRect/>
          </a:stretch>
        </p:blipFill>
        <p:spPr bwMode="auto">
          <a:xfrm>
            <a:off x="6719455" y="3915036"/>
            <a:ext cx="4031672" cy="2471910"/>
          </a:xfrm>
          <a:prstGeom prst="rect">
            <a:avLst/>
          </a:prstGeom>
          <a:noFill/>
          <a:ln w="9525">
            <a:noFill/>
            <a:miter lim="800000"/>
            <a:headEnd/>
            <a:tailEnd/>
          </a:ln>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0" dur="500"/>
                                        <p:tgtEl>
                                          <p:spTgt spid="307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3077">
                                            <p:txEl>
                                              <p:pRg st="5" end="5"/>
                                            </p:txEl>
                                          </p:spTgt>
                                        </p:tgtEl>
                                        <p:attrNameLst>
                                          <p:attrName>style.visibility</p:attrName>
                                        </p:attrNameLst>
                                      </p:cBhvr>
                                      <p:to>
                                        <p:strVal val="visible"/>
                                      </p:to>
                                    </p:set>
                                    <p:animEffect transition="in" filter="box(in)">
                                      <p:cBhvr>
                                        <p:cTn id="21" dur="500"/>
                                        <p:tgtEl>
                                          <p:spTgt spid="3077">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077">
                                            <p:txEl>
                                              <p:pRg st="6" end="6"/>
                                            </p:txEl>
                                          </p:spTgt>
                                        </p:tgtEl>
                                        <p:attrNameLst>
                                          <p:attrName>style.visibility</p:attrName>
                                        </p:attrNameLst>
                                      </p:cBhvr>
                                      <p:to>
                                        <p:strVal val="visible"/>
                                      </p:to>
                                    </p:set>
                                    <p:animEffect transition="in" filter="blinds(horizontal)">
                                      <p:cBhvr>
                                        <p:cTn id="26" dur="500"/>
                                        <p:tgtEl>
                                          <p:spTgt spid="3077">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077">
                                            <p:txEl>
                                              <p:pRg st="7" end="7"/>
                                            </p:txEl>
                                          </p:spTgt>
                                        </p:tgtEl>
                                        <p:attrNameLst>
                                          <p:attrName>style.visibility</p:attrName>
                                        </p:attrNameLst>
                                      </p:cBhvr>
                                      <p:to>
                                        <p:strVal val="visible"/>
                                      </p:to>
                                    </p:set>
                                    <p:animEffect transition="in" filter="blinds(horizontal)">
                                      <p:cBhvr>
                                        <p:cTn id="29" dur="500"/>
                                        <p:tgtEl>
                                          <p:spTgt spid="3077">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011382" y="428626"/>
            <a:ext cx="8945418" cy="848585"/>
          </a:xfrm>
          <a:prstGeom prst="rect">
            <a:avLst/>
          </a:prstGeom>
          <a:noFill/>
          <a:ln w="9525">
            <a:noFill/>
            <a:miter lim="800000"/>
            <a:headEnd/>
            <a:tailEnd/>
          </a:ln>
        </p:spPr>
        <p:txBody>
          <a:bodyPr wrap="square" lIns="108857" tIns="54429" rIns="108857" bIns="54429">
            <a:spAutoFit/>
          </a:bodyPr>
          <a:lstStyle/>
          <a:p>
            <a:r>
              <a:rPr lang="en-US" sz="4800" dirty="0" smtClean="0">
                <a:solidFill>
                  <a:srgbClr val="FF0000"/>
                </a:solidFill>
              </a:rPr>
              <a:t>Recurrent Neural Networks (RNN)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10020326"/>
          </a:xfrm>
          <a:prstGeom prst="rect">
            <a:avLst/>
          </a:prstGeom>
          <a:noFill/>
          <a:ln w="9525">
            <a:noFill/>
            <a:miter lim="800000"/>
            <a:headEnd/>
            <a:tailEnd/>
          </a:ln>
        </p:spPr>
        <p:txBody>
          <a:bodyPr wrap="square" lIns="108857" tIns="54429" rIns="108857" bIns="54429">
            <a:spAutoFit/>
          </a:bodyPr>
          <a:lstStyle/>
          <a:p>
            <a:pPr fontAlgn="base"/>
            <a:r>
              <a:rPr lang="en-US" sz="2800" b="1" u="sng" dirty="0" smtClean="0"/>
              <a:t>Variant RNN architectures:</a:t>
            </a:r>
          </a:p>
          <a:p>
            <a:pPr fontAlgn="base">
              <a:buFont typeface="Wingdings" pitchFamily="2" charset="2"/>
              <a:buChar char="Ø"/>
            </a:pPr>
            <a:r>
              <a:rPr lang="en-US" sz="2800" dirty="0" smtClean="0"/>
              <a:t>Variant RNN architectures are:</a:t>
            </a:r>
          </a:p>
          <a:p>
            <a:pPr marL="514350" indent="-514350" fontAlgn="base">
              <a:buFont typeface="+mj-lt"/>
              <a:buAutoNum type="arabicPeriod"/>
            </a:pPr>
            <a:r>
              <a:rPr lang="en-US" sz="2800" b="1" dirty="0" smtClean="0"/>
              <a:t>Bidirectional recurrent neural networks (BRNN)</a:t>
            </a:r>
          </a:p>
          <a:p>
            <a:pPr marL="514350" indent="-514350" fontAlgn="base">
              <a:buFont typeface="+mj-lt"/>
              <a:buAutoNum type="arabicPeriod"/>
            </a:pPr>
            <a:r>
              <a:rPr lang="en-US" sz="2800" b="1" dirty="0" smtClean="0"/>
              <a:t>Long short-term memory (LSTM)</a:t>
            </a:r>
            <a:endParaRPr lang="en-US" sz="2800" dirty="0" smtClean="0"/>
          </a:p>
          <a:p>
            <a:pPr marL="514350" indent="-514350" fontAlgn="base">
              <a:buFont typeface="+mj-lt"/>
              <a:buAutoNum type="arabicPeriod"/>
            </a:pPr>
            <a:r>
              <a:rPr lang="en-US" sz="2800" b="1" dirty="0" smtClean="0"/>
              <a:t>Gated recurrent units (GRUs)</a:t>
            </a:r>
          </a:p>
          <a:p>
            <a:pPr fontAlgn="base"/>
            <a:r>
              <a:rPr lang="en-US" sz="2800" b="1" dirty="0" smtClean="0"/>
              <a:t>Bidirectional recurrent neural networks (BRNN):</a:t>
            </a:r>
            <a:endParaRPr lang="en-US" sz="2800" dirty="0" smtClean="0"/>
          </a:p>
          <a:p>
            <a:pPr fontAlgn="base">
              <a:buFont typeface="Wingdings" pitchFamily="2" charset="2"/>
              <a:buChar char="Ø"/>
            </a:pPr>
            <a:r>
              <a:rPr lang="en-US" sz="2800" b="1" dirty="0" smtClean="0"/>
              <a:t> </a:t>
            </a:r>
            <a:r>
              <a:rPr lang="en-US" sz="2800" dirty="0" smtClean="0"/>
              <a:t>Bidirectional recurrent neural networks (BRNNs) are another type of RNN that simultaneously </a:t>
            </a:r>
            <a:r>
              <a:rPr lang="en-US" sz="2800" dirty="0" smtClean="0">
                <a:solidFill>
                  <a:srgbClr val="FF0000"/>
                </a:solidFill>
              </a:rPr>
              <a:t>learn the forward and backward directions of information flow.</a:t>
            </a:r>
          </a:p>
          <a:p>
            <a:pPr fontAlgn="base">
              <a:buFont typeface="Wingdings" pitchFamily="2" charset="2"/>
              <a:buChar char="Ø"/>
            </a:pPr>
            <a:r>
              <a:rPr lang="en-US" sz="2800" dirty="0" smtClean="0"/>
              <a:t>The process of both directions being learned simultaneously is known as bidirectional information flow.</a:t>
            </a:r>
          </a:p>
          <a:p>
            <a:pPr fontAlgn="base"/>
            <a:endParaRPr lang="en-US" sz="2800" dirty="0" smtClean="0"/>
          </a:p>
          <a:p>
            <a:pPr fontAlgn="base"/>
            <a:endParaRPr lang="en-US" sz="2800" dirty="0" smtClean="0"/>
          </a:p>
          <a:p>
            <a:pPr fontAlgn="base"/>
            <a:endParaRPr lang="en-US" sz="2800" dirty="0" smtClean="0"/>
          </a:p>
          <a:p>
            <a:pPr fontAlgn="base"/>
            <a:endParaRPr lang="en-US" sz="2800" dirty="0" smtClean="0"/>
          </a:p>
          <a:p>
            <a:pPr fontAlgn="base"/>
            <a:endParaRPr lang="en-US" sz="2800" b="1" u="sng" dirty="0" smtClean="0"/>
          </a:p>
          <a:p>
            <a:endParaRPr lang="en-US" sz="2800" dirty="0" smtClean="0"/>
          </a:p>
          <a:p>
            <a:endParaRPr lang="en-US" sz="2800" dirty="0" smtClean="0"/>
          </a:p>
          <a:p>
            <a:endParaRPr lang="en-US" sz="2800" dirty="0" smtClean="0"/>
          </a:p>
          <a:p>
            <a:pPr fontAlgn="base"/>
            <a:endParaRPr lang="en-US" sz="2800" dirty="0" smtClean="0"/>
          </a:p>
          <a:p>
            <a:pPr fontAlgn="base"/>
            <a:endParaRPr lang="en-US" sz="2800" dirty="0" smtClean="0"/>
          </a:p>
          <a:p>
            <a:endParaRPr lang="en-US" sz="2800" dirty="0" smtClean="0"/>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22" dur="500"/>
                                        <p:tgtEl>
                                          <p:spTgt spid="307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77">
                                            <p:txEl>
                                              <p:pRg st="5" end="5"/>
                                            </p:txEl>
                                          </p:spTgt>
                                        </p:tgtEl>
                                        <p:attrNameLst>
                                          <p:attrName>style.visibility</p:attrName>
                                        </p:attrNameLst>
                                      </p:cBhvr>
                                      <p:to>
                                        <p:strVal val="visible"/>
                                      </p:to>
                                    </p:set>
                                    <p:animEffect transition="in" filter="blinds(horizontal)">
                                      <p:cBhvr>
                                        <p:cTn id="27" dur="500"/>
                                        <p:tgtEl>
                                          <p:spTgt spid="307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77">
                                            <p:txEl>
                                              <p:pRg st="6" end="6"/>
                                            </p:txEl>
                                          </p:spTgt>
                                        </p:tgtEl>
                                        <p:attrNameLst>
                                          <p:attrName>style.visibility</p:attrName>
                                        </p:attrNameLst>
                                      </p:cBhvr>
                                      <p:to>
                                        <p:strVal val="visible"/>
                                      </p:to>
                                    </p:set>
                                    <p:animEffect transition="in" filter="blinds(horizontal)">
                                      <p:cBhvr>
                                        <p:cTn id="32" dur="500"/>
                                        <p:tgtEl>
                                          <p:spTgt spid="307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77">
                                            <p:txEl>
                                              <p:pRg st="7" end="7"/>
                                            </p:txEl>
                                          </p:spTgt>
                                        </p:tgtEl>
                                        <p:attrNameLst>
                                          <p:attrName>style.visibility</p:attrName>
                                        </p:attrNameLst>
                                      </p:cBhvr>
                                      <p:to>
                                        <p:strVal val="visible"/>
                                      </p:to>
                                    </p:set>
                                    <p:animEffect transition="in" filter="blinds(horizontal)">
                                      <p:cBhvr>
                                        <p:cTn id="37" dur="500"/>
                                        <p:tgtEl>
                                          <p:spTgt spid="307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011382" y="428626"/>
            <a:ext cx="8945418" cy="848585"/>
          </a:xfrm>
          <a:prstGeom prst="rect">
            <a:avLst/>
          </a:prstGeom>
          <a:noFill/>
          <a:ln w="9525">
            <a:noFill/>
            <a:miter lim="800000"/>
            <a:headEnd/>
            <a:tailEnd/>
          </a:ln>
        </p:spPr>
        <p:txBody>
          <a:bodyPr wrap="square" lIns="108857" tIns="54429" rIns="108857" bIns="54429">
            <a:spAutoFit/>
          </a:bodyPr>
          <a:lstStyle/>
          <a:p>
            <a:r>
              <a:rPr lang="en-US" sz="4800" dirty="0" smtClean="0">
                <a:solidFill>
                  <a:srgbClr val="FF0000"/>
                </a:solidFill>
              </a:rPr>
              <a:t>Recurrent Neural Networks (RNN)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5280567"/>
          </a:xfrm>
          <a:prstGeom prst="rect">
            <a:avLst/>
          </a:prstGeom>
          <a:noFill/>
          <a:ln w="9525">
            <a:noFill/>
            <a:miter lim="800000"/>
            <a:headEnd/>
            <a:tailEnd/>
          </a:ln>
        </p:spPr>
        <p:txBody>
          <a:bodyPr wrap="square" lIns="108857" tIns="54429" rIns="108857" bIns="54429">
            <a:spAutoFit/>
          </a:bodyPr>
          <a:lstStyle/>
          <a:p>
            <a:pPr fontAlgn="base"/>
            <a:r>
              <a:rPr lang="en-US" sz="2800" b="1" dirty="0" smtClean="0"/>
              <a:t>Long short-term memory (LSTM)</a:t>
            </a:r>
            <a:r>
              <a:rPr lang="en-US" sz="2800" dirty="0" smtClean="0"/>
              <a:t>: </a:t>
            </a:r>
          </a:p>
          <a:p>
            <a:pPr fontAlgn="base">
              <a:buFont typeface="Wingdings" pitchFamily="2" charset="2"/>
              <a:buChar char="Ø"/>
            </a:pPr>
            <a:r>
              <a:rPr lang="en-US" sz="2800" dirty="0" smtClean="0"/>
              <a:t>This is a popular RNN architecture, which was introduced by </a:t>
            </a:r>
            <a:r>
              <a:rPr lang="en-US" sz="2800" dirty="0" err="1" smtClean="0"/>
              <a:t>Sepp</a:t>
            </a:r>
            <a:r>
              <a:rPr lang="en-US" sz="2800" dirty="0" smtClean="0"/>
              <a:t> </a:t>
            </a:r>
            <a:r>
              <a:rPr lang="en-US" sz="2800" dirty="0" err="1" smtClean="0"/>
              <a:t>Hochreiter</a:t>
            </a:r>
            <a:r>
              <a:rPr lang="en-US" sz="2800" dirty="0" smtClean="0"/>
              <a:t> and </a:t>
            </a:r>
            <a:r>
              <a:rPr lang="en-US" sz="2800" dirty="0" err="1" smtClean="0"/>
              <a:t>Juergen</a:t>
            </a:r>
            <a:r>
              <a:rPr lang="en-US" sz="2800" dirty="0" smtClean="0"/>
              <a:t> </a:t>
            </a:r>
            <a:r>
              <a:rPr lang="en-US" sz="2800" dirty="0" err="1" smtClean="0"/>
              <a:t>Schmidhuber</a:t>
            </a:r>
            <a:r>
              <a:rPr lang="en-US" sz="2800" dirty="0" smtClean="0"/>
              <a:t> as a </a:t>
            </a:r>
            <a:r>
              <a:rPr lang="en-US" sz="2800" dirty="0" smtClean="0">
                <a:solidFill>
                  <a:srgbClr val="FF0000"/>
                </a:solidFill>
              </a:rPr>
              <a:t>solution to vanishing gradient problem.</a:t>
            </a:r>
          </a:p>
          <a:p>
            <a:pPr fontAlgn="base">
              <a:buFont typeface="Wingdings" pitchFamily="2" charset="2"/>
              <a:buChar char="Ø"/>
            </a:pPr>
            <a:r>
              <a:rPr lang="en-US" sz="2800" dirty="0" smtClean="0"/>
              <a:t>LSTMs have “</a:t>
            </a:r>
            <a:r>
              <a:rPr lang="en-US" sz="2800" dirty="0" smtClean="0">
                <a:solidFill>
                  <a:srgbClr val="FF0000"/>
                </a:solidFill>
              </a:rPr>
              <a:t>cells” in the hidden layers of the neural network, which have three gates–an input gate, an output gate, and a forget gate</a:t>
            </a:r>
            <a:r>
              <a:rPr lang="en-US" sz="2800" dirty="0" smtClean="0"/>
              <a:t>. These gates control the flow of information which is needed to predict the output in the network.</a:t>
            </a:r>
          </a:p>
          <a:p>
            <a:pPr fontAlgn="base"/>
            <a:endParaRPr lang="en-US" sz="2800" dirty="0" smtClean="0"/>
          </a:p>
          <a:p>
            <a:pPr fontAlgn="base"/>
            <a:endParaRPr lang="en-US" sz="2800" dirty="0" smtClean="0"/>
          </a:p>
          <a:p>
            <a:endParaRPr lang="en-US" sz="2800" dirty="0" smtClean="0"/>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011382" y="428626"/>
            <a:ext cx="8945418" cy="848585"/>
          </a:xfrm>
          <a:prstGeom prst="rect">
            <a:avLst/>
          </a:prstGeom>
          <a:noFill/>
          <a:ln w="9525">
            <a:noFill/>
            <a:miter lim="800000"/>
            <a:headEnd/>
            <a:tailEnd/>
          </a:ln>
        </p:spPr>
        <p:txBody>
          <a:bodyPr wrap="square" lIns="108857" tIns="54429" rIns="108857" bIns="54429">
            <a:spAutoFit/>
          </a:bodyPr>
          <a:lstStyle/>
          <a:p>
            <a:r>
              <a:rPr lang="en-US" sz="4800" dirty="0" smtClean="0">
                <a:solidFill>
                  <a:srgbClr val="FF0000"/>
                </a:solidFill>
              </a:rPr>
              <a:t>Recurrent Neural Networks (RNN)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7435003"/>
          </a:xfrm>
          <a:prstGeom prst="rect">
            <a:avLst/>
          </a:prstGeom>
          <a:noFill/>
          <a:ln w="9525">
            <a:noFill/>
            <a:miter lim="800000"/>
            <a:headEnd/>
            <a:tailEnd/>
          </a:ln>
        </p:spPr>
        <p:txBody>
          <a:bodyPr wrap="square" lIns="108857" tIns="54429" rIns="108857" bIns="54429">
            <a:spAutoFit/>
          </a:bodyPr>
          <a:lstStyle/>
          <a:p>
            <a:pPr fontAlgn="base"/>
            <a:r>
              <a:rPr lang="en-US" sz="2800" b="1" dirty="0" smtClean="0"/>
              <a:t>Gated recurrent units (GRUs):</a:t>
            </a:r>
            <a:endParaRPr lang="en-US" sz="2800" dirty="0" smtClean="0"/>
          </a:p>
          <a:p>
            <a:pPr fontAlgn="base">
              <a:buFont typeface="Wingdings" pitchFamily="2" charset="2"/>
              <a:buChar char="Ø"/>
            </a:pPr>
            <a:r>
              <a:rPr lang="en-US" sz="2800" b="1" dirty="0" smtClean="0"/>
              <a:t> </a:t>
            </a:r>
            <a:r>
              <a:rPr lang="en-US" sz="2800" dirty="0" smtClean="0"/>
              <a:t>This RNN variant is similar the LSTMs as it also works to address the short-term memory problem of RNN models. </a:t>
            </a:r>
            <a:r>
              <a:rPr lang="en-US" sz="2800" dirty="0" smtClean="0">
                <a:solidFill>
                  <a:srgbClr val="FF0000"/>
                </a:solidFill>
              </a:rPr>
              <a:t>Instead of using a “cell state” regulate information, it uses hidden states, and instead of three gates, it has two—a reset gate and an update gate.</a:t>
            </a:r>
            <a:r>
              <a:rPr lang="en-US" sz="2800" dirty="0" smtClean="0"/>
              <a:t> Similar to the gates within LSTMs, the reset and update gates control how much and which information to retain.</a:t>
            </a:r>
          </a:p>
          <a:p>
            <a:pPr fontAlgn="base"/>
            <a:endParaRPr lang="en-US" sz="2800" dirty="0" smtClean="0"/>
          </a:p>
          <a:p>
            <a:pPr fontAlgn="base"/>
            <a:endParaRPr lang="en-US" sz="2800" dirty="0" smtClean="0"/>
          </a:p>
          <a:p>
            <a:pPr fontAlgn="base"/>
            <a:endParaRPr lang="en-US" sz="2800" dirty="0" smtClean="0"/>
          </a:p>
          <a:p>
            <a:pPr fontAlgn="base"/>
            <a:endParaRPr lang="en-US" sz="2800" dirty="0" smtClean="0"/>
          </a:p>
          <a:p>
            <a:endParaRPr lang="en-US" sz="2800" dirty="0" smtClean="0"/>
          </a:p>
          <a:p>
            <a:endParaRPr lang="en-US" sz="2800" dirty="0" smtClean="0"/>
          </a:p>
          <a:p>
            <a:endParaRPr lang="en-US" sz="2800" dirty="0" smtClean="0"/>
          </a:p>
          <a:p>
            <a:pPr fontAlgn="base"/>
            <a:endParaRPr lang="en-US" sz="2800" dirty="0" smtClean="0"/>
          </a:p>
          <a:p>
            <a:pPr fontAlgn="base"/>
            <a:endParaRPr lang="en-US" sz="2800" dirty="0" smtClean="0"/>
          </a:p>
          <a:p>
            <a:endParaRPr lang="en-US" sz="2800" dirty="0" smtClean="0"/>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011382" y="428626"/>
            <a:ext cx="8945418" cy="848585"/>
          </a:xfrm>
          <a:prstGeom prst="rect">
            <a:avLst/>
          </a:prstGeom>
          <a:noFill/>
          <a:ln w="9525">
            <a:noFill/>
            <a:miter lim="800000"/>
            <a:headEnd/>
            <a:tailEnd/>
          </a:ln>
        </p:spPr>
        <p:txBody>
          <a:bodyPr wrap="square" lIns="108857" tIns="54429" rIns="108857" bIns="54429">
            <a:spAutoFit/>
          </a:bodyPr>
          <a:lstStyle/>
          <a:p>
            <a:r>
              <a:rPr lang="en-US" sz="4800" dirty="0" smtClean="0">
                <a:solidFill>
                  <a:srgbClr val="FF0000"/>
                </a:solidFill>
              </a:rPr>
              <a:t>Recurrent Neural Networks (RNN)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7865890"/>
          </a:xfrm>
          <a:prstGeom prst="rect">
            <a:avLst/>
          </a:prstGeom>
          <a:noFill/>
          <a:ln w="9525">
            <a:noFill/>
            <a:miter lim="800000"/>
            <a:headEnd/>
            <a:tailEnd/>
          </a:ln>
        </p:spPr>
        <p:txBody>
          <a:bodyPr wrap="square" lIns="108857" tIns="54429" rIns="108857" bIns="54429">
            <a:spAutoFit/>
          </a:bodyPr>
          <a:lstStyle/>
          <a:p>
            <a:r>
              <a:rPr lang="en-US" sz="2800" b="1" u="sng" dirty="0" smtClean="0"/>
              <a:t>Advantages of RNN:</a:t>
            </a:r>
          </a:p>
          <a:p>
            <a:pPr marL="514350" lvl="0" indent="-514350">
              <a:buFont typeface="+mj-lt"/>
              <a:buAutoNum type="arabicPeriod"/>
            </a:pPr>
            <a:r>
              <a:rPr lang="en-US" sz="2800" dirty="0" smtClean="0"/>
              <a:t>An RNN remembers that each and </a:t>
            </a:r>
            <a:r>
              <a:rPr lang="en-US" sz="2800" dirty="0" smtClean="0">
                <a:solidFill>
                  <a:srgbClr val="FF0000"/>
                </a:solidFill>
              </a:rPr>
              <a:t>every information depends on time. </a:t>
            </a:r>
            <a:r>
              <a:rPr lang="en-US" sz="2800" dirty="0" smtClean="0"/>
              <a:t>It is useful in </a:t>
            </a:r>
            <a:r>
              <a:rPr lang="en-US" sz="2800" dirty="0" smtClean="0">
                <a:solidFill>
                  <a:srgbClr val="FF0000"/>
                </a:solidFill>
              </a:rPr>
              <a:t>time series prediction </a:t>
            </a:r>
            <a:r>
              <a:rPr lang="en-US" sz="2800" dirty="0" smtClean="0"/>
              <a:t>only because of the highlight point to remember previous inputs as well. This is known as long short-term memory.</a:t>
            </a:r>
          </a:p>
          <a:p>
            <a:pPr marL="514350" lvl="0" indent="-514350">
              <a:buFont typeface="+mj-lt"/>
              <a:buAutoNum type="arabicPeriod"/>
            </a:pPr>
            <a:r>
              <a:rPr lang="en-US" sz="2800" dirty="0" smtClean="0"/>
              <a:t>RNNs are often used with convolution layers to elongate the effective pixel neighborhood.</a:t>
            </a:r>
          </a:p>
          <a:p>
            <a:r>
              <a:rPr lang="en-US" sz="2800" b="1" u="sng" dirty="0" smtClean="0"/>
              <a:t>Disadvantages of RNN:</a:t>
            </a:r>
          </a:p>
          <a:p>
            <a:pPr marL="514350" lvl="0" indent="-514350">
              <a:buFont typeface="+mj-lt"/>
              <a:buAutoNum type="arabicPeriod"/>
            </a:pPr>
            <a:r>
              <a:rPr lang="en-US" sz="2800" dirty="0" smtClean="0"/>
              <a:t>Gradient vanishing problems and exploding problems.</a:t>
            </a:r>
          </a:p>
          <a:p>
            <a:pPr marL="514350" lvl="0" indent="-514350">
              <a:buFont typeface="+mj-lt"/>
              <a:buAutoNum type="arabicPeriod"/>
            </a:pPr>
            <a:r>
              <a:rPr lang="en-US" sz="2800" dirty="0" smtClean="0"/>
              <a:t>Training an RNN for a computational problem is a very tedious task.</a:t>
            </a:r>
          </a:p>
          <a:p>
            <a:pPr marL="514350" lvl="0" indent="-514350">
              <a:buFont typeface="+mj-lt"/>
              <a:buAutoNum type="arabicPeriod"/>
            </a:pPr>
            <a:r>
              <a:rPr lang="en-US" sz="2800" dirty="0" smtClean="0"/>
              <a:t>It </a:t>
            </a:r>
            <a:r>
              <a:rPr lang="en-US" sz="2800" dirty="0" smtClean="0">
                <a:solidFill>
                  <a:srgbClr val="FF0000"/>
                </a:solidFill>
              </a:rPr>
              <a:t>cannot execute very long sequences if tan h </a:t>
            </a:r>
            <a:r>
              <a:rPr lang="en-US" sz="2800" dirty="0" smtClean="0"/>
              <a:t>is used as an activation function.</a:t>
            </a:r>
          </a:p>
          <a:p>
            <a:endParaRPr lang="en-US" sz="2800" dirty="0" smtClean="0"/>
          </a:p>
          <a:p>
            <a:endParaRPr lang="en-US" sz="2800" dirty="0" smtClean="0"/>
          </a:p>
          <a:p>
            <a:pPr fontAlgn="base"/>
            <a:endParaRPr lang="en-US" sz="2800" dirty="0" smtClean="0"/>
          </a:p>
          <a:p>
            <a:pPr fontAlgn="base"/>
            <a:endParaRPr lang="en-US" sz="2800" dirty="0" smtClean="0"/>
          </a:p>
          <a:p>
            <a:endParaRPr lang="en-US" sz="2800" dirty="0" smtClean="0"/>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ox(in)">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 calcmode="lin" valueType="num">
                                      <p:cBhvr additive="base">
                                        <p:cTn id="22"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07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077">
                                            <p:txEl>
                                              <p:pRg st="5" end="5"/>
                                            </p:txEl>
                                          </p:spTgt>
                                        </p:tgtEl>
                                        <p:attrNameLst>
                                          <p:attrName>style.visibility</p:attrName>
                                        </p:attrNameLst>
                                      </p:cBhvr>
                                      <p:to>
                                        <p:strVal val="visible"/>
                                      </p:to>
                                    </p:set>
                                    <p:anim calcmode="lin" valueType="num">
                                      <p:cBhvr additive="base">
                                        <p:cTn id="28"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07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077">
                                            <p:txEl>
                                              <p:pRg st="6" end="6"/>
                                            </p:txEl>
                                          </p:spTgt>
                                        </p:tgtEl>
                                        <p:attrNameLst>
                                          <p:attrName>style.visibility</p:attrName>
                                        </p:attrNameLst>
                                      </p:cBhvr>
                                      <p:to>
                                        <p:strVal val="visible"/>
                                      </p:to>
                                    </p:set>
                                    <p:anim calcmode="lin" valueType="num">
                                      <p:cBhvr additive="base">
                                        <p:cTn id="34"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07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011382" y="428626"/>
            <a:ext cx="8945418" cy="848585"/>
          </a:xfrm>
          <a:prstGeom prst="rect">
            <a:avLst/>
          </a:prstGeom>
          <a:noFill/>
          <a:ln w="9525">
            <a:noFill/>
            <a:miter lim="800000"/>
            <a:headEnd/>
            <a:tailEnd/>
          </a:ln>
        </p:spPr>
        <p:txBody>
          <a:bodyPr wrap="square" lIns="108857" tIns="54429" rIns="108857" bIns="54429">
            <a:spAutoFit/>
          </a:bodyPr>
          <a:lstStyle/>
          <a:p>
            <a:r>
              <a:rPr lang="en-US" sz="4800" dirty="0" smtClean="0">
                <a:solidFill>
                  <a:srgbClr val="FF0000"/>
                </a:solidFill>
              </a:rPr>
              <a:t>Recurrent Neural Networks (RNN)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5280567"/>
          </a:xfrm>
          <a:prstGeom prst="rect">
            <a:avLst/>
          </a:prstGeom>
          <a:noFill/>
          <a:ln w="9525">
            <a:noFill/>
            <a:miter lim="800000"/>
            <a:headEnd/>
            <a:tailEnd/>
          </a:ln>
        </p:spPr>
        <p:txBody>
          <a:bodyPr wrap="square" lIns="108857" tIns="54429" rIns="108857" bIns="54429">
            <a:spAutoFit/>
          </a:bodyPr>
          <a:lstStyle/>
          <a:p>
            <a:r>
              <a:rPr lang="en-US" sz="2800" b="1" u="sng" dirty="0" smtClean="0"/>
              <a:t>Recurrent Neural Networks (RNN)</a:t>
            </a:r>
          </a:p>
          <a:p>
            <a:pPr>
              <a:buFont typeface="Wingdings" pitchFamily="2" charset="2"/>
              <a:buChar char="Ø"/>
            </a:pPr>
            <a:r>
              <a:rPr lang="en-US" sz="2800" dirty="0" smtClean="0"/>
              <a:t>A recurrent neural network (RNN) is a type of artificial neural network which </a:t>
            </a:r>
            <a:r>
              <a:rPr lang="en-US" sz="2800" dirty="0" smtClean="0">
                <a:solidFill>
                  <a:srgbClr val="FF0000"/>
                </a:solidFill>
              </a:rPr>
              <a:t>uses sequential data or time series data</a:t>
            </a:r>
            <a:r>
              <a:rPr lang="en-US" sz="2800" dirty="0" smtClean="0"/>
              <a:t>.</a:t>
            </a:r>
          </a:p>
          <a:p>
            <a:pPr>
              <a:buFont typeface="Wingdings" pitchFamily="2" charset="2"/>
              <a:buChar char="Ø"/>
            </a:pPr>
            <a:r>
              <a:rPr lang="en-US" sz="2800" dirty="0" smtClean="0"/>
              <a:t>Deep learning algorithms are commonly </a:t>
            </a:r>
            <a:r>
              <a:rPr lang="en-US" sz="2800" dirty="0" smtClean="0">
                <a:solidFill>
                  <a:srgbClr val="FF0000"/>
                </a:solidFill>
              </a:rPr>
              <a:t>used for ordinal or temporal problems</a:t>
            </a:r>
            <a:r>
              <a:rPr lang="en-US" sz="2800" dirty="0" smtClean="0"/>
              <a:t>, such as </a:t>
            </a:r>
            <a:r>
              <a:rPr lang="en-US" sz="2800" dirty="0" smtClean="0">
                <a:solidFill>
                  <a:srgbClr val="FF0000"/>
                </a:solidFill>
              </a:rPr>
              <a:t>language translation, natural language processing (</a:t>
            </a:r>
            <a:r>
              <a:rPr lang="en-US" sz="2800" dirty="0" err="1" smtClean="0">
                <a:solidFill>
                  <a:srgbClr val="FF0000"/>
                </a:solidFill>
              </a:rPr>
              <a:t>nlp</a:t>
            </a:r>
            <a:r>
              <a:rPr lang="en-US" sz="2800" dirty="0" smtClean="0">
                <a:solidFill>
                  <a:srgbClr val="FF0000"/>
                </a:solidFill>
              </a:rPr>
              <a:t>), speech recognition, and image captioning</a:t>
            </a:r>
            <a:r>
              <a:rPr lang="en-US" sz="2800" dirty="0" smtClean="0"/>
              <a:t>; </a:t>
            </a:r>
          </a:p>
          <a:p>
            <a:pPr>
              <a:buFont typeface="Wingdings" pitchFamily="2" charset="2"/>
              <a:buChar char="Ø"/>
            </a:pPr>
            <a:r>
              <a:rPr lang="en-US" sz="2800" dirty="0" smtClean="0"/>
              <a:t>RNN are incorporated into </a:t>
            </a:r>
            <a:r>
              <a:rPr lang="en-US" sz="2800" dirty="0" smtClean="0">
                <a:solidFill>
                  <a:srgbClr val="FF0000"/>
                </a:solidFill>
              </a:rPr>
              <a:t>popular applications</a:t>
            </a:r>
            <a:r>
              <a:rPr lang="en-US" sz="2800" dirty="0" smtClean="0"/>
              <a:t> such as </a:t>
            </a:r>
            <a:r>
              <a:rPr lang="en-US" sz="2800" dirty="0" err="1" smtClean="0">
                <a:solidFill>
                  <a:srgbClr val="FF0000"/>
                </a:solidFill>
              </a:rPr>
              <a:t>Siri</a:t>
            </a:r>
            <a:r>
              <a:rPr lang="en-US" sz="2800" dirty="0" smtClean="0">
                <a:solidFill>
                  <a:srgbClr val="FF0000"/>
                </a:solidFill>
              </a:rPr>
              <a:t>, voice search, and Google Translate</a:t>
            </a:r>
            <a:r>
              <a:rPr lang="en-US" sz="2800" dirty="0" smtClean="0"/>
              <a:t>.</a:t>
            </a:r>
          </a:p>
          <a:p>
            <a:pPr>
              <a:buFont typeface="Wingdings" pitchFamily="2" charset="2"/>
              <a:buChar char="Ø"/>
            </a:pPr>
            <a:r>
              <a:rPr lang="en-US" sz="2800" dirty="0" smtClean="0"/>
              <a:t>RNNs are a powerful and robust type of neural network, and belong to the most promising algorithms in use because it is the only one with </a:t>
            </a:r>
            <a:r>
              <a:rPr lang="en-US" sz="2800" dirty="0" smtClean="0">
                <a:solidFill>
                  <a:srgbClr val="FF0000"/>
                </a:solidFill>
              </a:rPr>
              <a:t>an internal memory.</a:t>
            </a:r>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22" dur="500"/>
                                        <p:tgtEl>
                                          <p:spTgt spid="30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011382" y="428626"/>
            <a:ext cx="8945418" cy="848585"/>
          </a:xfrm>
          <a:prstGeom prst="rect">
            <a:avLst/>
          </a:prstGeom>
          <a:noFill/>
          <a:ln w="9525">
            <a:noFill/>
            <a:miter lim="800000"/>
            <a:headEnd/>
            <a:tailEnd/>
          </a:ln>
        </p:spPr>
        <p:txBody>
          <a:bodyPr wrap="square" lIns="108857" tIns="54429" rIns="108857" bIns="54429">
            <a:spAutoFit/>
          </a:bodyPr>
          <a:lstStyle/>
          <a:p>
            <a:r>
              <a:rPr lang="en-US" sz="4800" dirty="0" smtClean="0">
                <a:solidFill>
                  <a:srgbClr val="FF0000"/>
                </a:solidFill>
              </a:rPr>
              <a:t>Recurrent Neural Networks (RNN)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3987906"/>
          </a:xfrm>
          <a:prstGeom prst="rect">
            <a:avLst/>
          </a:prstGeom>
          <a:noFill/>
          <a:ln w="9525">
            <a:noFill/>
            <a:miter lim="800000"/>
            <a:headEnd/>
            <a:tailEnd/>
          </a:ln>
        </p:spPr>
        <p:txBody>
          <a:bodyPr wrap="square" lIns="108857" tIns="54429" rIns="108857" bIns="54429">
            <a:spAutoFit/>
          </a:bodyPr>
          <a:lstStyle/>
          <a:p>
            <a:r>
              <a:rPr lang="en-US" sz="2800" b="1" u="sng" dirty="0" smtClean="0"/>
              <a:t>Recurrent Neural Networks (RNN)</a:t>
            </a:r>
          </a:p>
          <a:p>
            <a:pPr>
              <a:buFont typeface="Wingdings" pitchFamily="2" charset="2"/>
              <a:buChar char="Ø"/>
            </a:pPr>
            <a:r>
              <a:rPr lang="en-US" sz="2800" dirty="0" smtClean="0"/>
              <a:t>Recurrent neural networks </a:t>
            </a:r>
            <a:r>
              <a:rPr lang="en-US" sz="2800" dirty="0" smtClean="0">
                <a:solidFill>
                  <a:srgbClr val="FF0000"/>
                </a:solidFill>
              </a:rPr>
              <a:t>utilize training data to learn</a:t>
            </a:r>
            <a:r>
              <a:rPr lang="en-US" sz="2800" dirty="0" smtClean="0"/>
              <a:t>. </a:t>
            </a:r>
          </a:p>
          <a:p>
            <a:pPr>
              <a:buFont typeface="Wingdings" pitchFamily="2" charset="2"/>
              <a:buChar char="Ø"/>
            </a:pPr>
            <a:r>
              <a:rPr lang="en-US" sz="2800" dirty="0" smtClean="0"/>
              <a:t>They are distinguished by their “memory” as they </a:t>
            </a:r>
            <a:r>
              <a:rPr lang="en-US" sz="2800" dirty="0" smtClean="0">
                <a:solidFill>
                  <a:srgbClr val="FF0000"/>
                </a:solidFill>
              </a:rPr>
              <a:t>take information from prior inputs to influence the current input and output</a:t>
            </a:r>
            <a:r>
              <a:rPr lang="en-US" sz="2800" dirty="0" smtClean="0"/>
              <a:t>. </a:t>
            </a:r>
          </a:p>
          <a:p>
            <a:r>
              <a:rPr lang="en-US" sz="2800" b="1" u="sng" dirty="0" smtClean="0"/>
              <a:t>Architecture of a traditional RNN:</a:t>
            </a:r>
            <a:endParaRPr lang="en-US" sz="2800" u="sng" dirty="0" smtClean="0"/>
          </a:p>
          <a:p>
            <a:r>
              <a:rPr lang="en-US" sz="2800" dirty="0" smtClean="0"/>
              <a:t>	Recurrent neural networks  are a class of </a:t>
            </a:r>
            <a:r>
              <a:rPr lang="en-US" sz="2800" dirty="0" smtClean="0">
                <a:solidFill>
                  <a:srgbClr val="FF0000"/>
                </a:solidFill>
              </a:rPr>
              <a:t>neural networks that allow previous outputs to be used as inputs while having hidden states</a:t>
            </a:r>
            <a:r>
              <a:rPr lang="en-US" sz="2800" dirty="0" smtClean="0"/>
              <a:t>. </a:t>
            </a:r>
          </a:p>
          <a:p>
            <a:pPr>
              <a:buFont typeface="Wingdings" pitchFamily="2" charset="2"/>
              <a:buChar char="Ø"/>
            </a:pPr>
            <a:r>
              <a:rPr lang="en-US" sz="2800" dirty="0" smtClean="0"/>
              <a:t>They are typically as follows:</a:t>
            </a:r>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p:nvPr/>
        </p:nvPicPr>
        <p:blipFill>
          <a:blip r:embed="rId5"/>
          <a:srcRect/>
          <a:stretch>
            <a:fillRect/>
          </a:stretch>
        </p:blipFill>
        <p:spPr bwMode="auto">
          <a:xfrm>
            <a:off x="5638800" y="4239491"/>
            <a:ext cx="6055793" cy="2618509"/>
          </a:xfrm>
          <a:prstGeom prst="rect">
            <a:avLst/>
          </a:prstGeom>
          <a:noFill/>
          <a:ln w="9525">
            <a:noFill/>
            <a:miter lim="800000"/>
            <a:headEnd/>
            <a:tailEnd/>
          </a:ln>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ox(in)">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22" dur="500"/>
                                        <p:tgtEl>
                                          <p:spTgt spid="307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77">
                                            <p:txEl>
                                              <p:pRg st="5" end="5"/>
                                            </p:txEl>
                                          </p:spTgt>
                                        </p:tgtEl>
                                        <p:attrNameLst>
                                          <p:attrName>style.visibility</p:attrName>
                                        </p:attrNameLst>
                                      </p:cBhvr>
                                      <p:to>
                                        <p:strVal val="visible"/>
                                      </p:to>
                                    </p:set>
                                    <p:animEffect transition="in" filter="blinds(horizontal)">
                                      <p:cBhvr>
                                        <p:cTn id="27" dur="500"/>
                                        <p:tgtEl>
                                          <p:spTgt spid="307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011382" y="428626"/>
            <a:ext cx="8945418" cy="848585"/>
          </a:xfrm>
          <a:prstGeom prst="rect">
            <a:avLst/>
          </a:prstGeom>
          <a:noFill/>
          <a:ln w="9525">
            <a:noFill/>
            <a:miter lim="800000"/>
            <a:headEnd/>
            <a:tailEnd/>
          </a:ln>
        </p:spPr>
        <p:txBody>
          <a:bodyPr wrap="square" lIns="108857" tIns="54429" rIns="108857" bIns="54429">
            <a:spAutoFit/>
          </a:bodyPr>
          <a:lstStyle/>
          <a:p>
            <a:r>
              <a:rPr lang="en-US" sz="4800" dirty="0" smtClean="0">
                <a:solidFill>
                  <a:srgbClr val="FF0000"/>
                </a:solidFill>
              </a:rPr>
              <a:t>Recurrent Neural Networks (RNN)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4849680"/>
          </a:xfrm>
          <a:prstGeom prst="rect">
            <a:avLst/>
          </a:prstGeom>
          <a:noFill/>
          <a:ln w="9525">
            <a:noFill/>
            <a:miter lim="800000"/>
            <a:headEnd/>
            <a:tailEnd/>
          </a:ln>
        </p:spPr>
        <p:txBody>
          <a:bodyPr wrap="square" lIns="108857" tIns="54429" rIns="108857" bIns="54429">
            <a:spAutoFit/>
          </a:bodyPr>
          <a:lstStyle/>
          <a:p>
            <a:r>
              <a:rPr lang="en-US" sz="2800" b="1" i="1" u="sng" dirty="0" smtClean="0"/>
              <a:t>How recurrent neural network works</a:t>
            </a:r>
            <a:endParaRPr lang="en-US" sz="2800" b="1" i="1" dirty="0" smtClean="0"/>
          </a:p>
          <a:p>
            <a:pPr>
              <a:buFont typeface="Wingdings" pitchFamily="2" charset="2"/>
              <a:buChar char="Ø"/>
            </a:pPr>
            <a:r>
              <a:rPr lang="en-US" sz="2800" dirty="0" smtClean="0"/>
              <a:t>The working of an RNN can be described with the help of the following example.</a:t>
            </a:r>
          </a:p>
          <a:p>
            <a:r>
              <a:rPr lang="en-US" sz="2800" b="1" dirty="0" smtClean="0"/>
              <a:t>Example:</a:t>
            </a:r>
          </a:p>
          <a:p>
            <a:r>
              <a:rPr lang="en-US" sz="2800" dirty="0" smtClean="0"/>
              <a:t>		Suppose a deeper network consists of </a:t>
            </a:r>
            <a:r>
              <a:rPr lang="en-US" sz="2800" dirty="0" smtClean="0">
                <a:solidFill>
                  <a:srgbClr val="FF0000"/>
                </a:solidFill>
              </a:rPr>
              <a:t>one input layer, three hidden layers, and one output layer.</a:t>
            </a:r>
            <a:r>
              <a:rPr lang="en-US" sz="2800" dirty="0" smtClean="0"/>
              <a:t> Then not like other neural networks, </a:t>
            </a:r>
            <a:r>
              <a:rPr lang="en-US" sz="2800" dirty="0" smtClean="0">
                <a:solidFill>
                  <a:srgbClr val="FF0000"/>
                </a:solidFill>
              </a:rPr>
              <a:t>each hidden layer will have its own set of weights and their biases</a:t>
            </a:r>
            <a:r>
              <a:rPr lang="en-US" sz="2800" dirty="0" smtClean="0"/>
              <a:t>. The value for hidden layer is 1; then the weights and biases are w1 and b1, w2 and b2 for second hidden layer, and w3 and b3 for third hidden layer. This means that each of these layers is independent of each other, i.e., they do not memorize any other previous outputs. </a:t>
            </a: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ox(in)">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checkerboard(across)">
                                      <p:cBhvr>
                                        <p:cTn id="17" dur="500"/>
                                        <p:tgtEl>
                                          <p:spTgt spid="30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011382" y="428626"/>
            <a:ext cx="8945418" cy="848585"/>
          </a:xfrm>
          <a:prstGeom prst="rect">
            <a:avLst/>
          </a:prstGeom>
          <a:noFill/>
          <a:ln w="9525">
            <a:noFill/>
            <a:miter lim="800000"/>
            <a:headEnd/>
            <a:tailEnd/>
          </a:ln>
        </p:spPr>
        <p:txBody>
          <a:bodyPr wrap="square" lIns="108857" tIns="54429" rIns="108857" bIns="54429">
            <a:spAutoFit/>
          </a:bodyPr>
          <a:lstStyle/>
          <a:p>
            <a:r>
              <a:rPr lang="en-US" sz="4800" dirty="0" smtClean="0">
                <a:solidFill>
                  <a:srgbClr val="FF0000"/>
                </a:solidFill>
              </a:rPr>
              <a:t>Recurrent Neural Networks (RNN)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5280567"/>
          </a:xfrm>
          <a:prstGeom prst="rect">
            <a:avLst/>
          </a:prstGeom>
          <a:noFill/>
          <a:ln w="9525">
            <a:noFill/>
            <a:miter lim="800000"/>
            <a:headEnd/>
            <a:tailEnd/>
          </a:ln>
        </p:spPr>
        <p:txBody>
          <a:bodyPr wrap="square" lIns="108857" tIns="54429" rIns="108857" bIns="54429">
            <a:spAutoFit/>
          </a:bodyPr>
          <a:lstStyle/>
          <a:p>
            <a:r>
              <a:rPr lang="en-US" sz="2800" b="1" i="1" u="sng" dirty="0" smtClean="0"/>
              <a:t>How recurrent neural network works</a:t>
            </a:r>
            <a:endParaRPr lang="en-US" sz="2800" b="1" i="1" dirty="0" smtClean="0"/>
          </a:p>
          <a:p>
            <a:pPr>
              <a:buFont typeface="Wingdings" pitchFamily="2" charset="2"/>
              <a:buChar char="Ø"/>
            </a:pPr>
            <a:r>
              <a:rPr lang="en-US" sz="2800" dirty="0" smtClean="0"/>
              <a:t>The process of RNN with input and output layer is as follows.</a:t>
            </a:r>
          </a:p>
          <a:p>
            <a:pPr>
              <a:buFont typeface="Wingdings" pitchFamily="2" charset="2"/>
              <a:buChar char="Ø"/>
            </a:pPr>
            <a:endParaRPr lang="en-US" sz="2800" dirty="0" smtClean="0"/>
          </a:p>
          <a:p>
            <a:pPr>
              <a:buFont typeface="Wingdings" pitchFamily="2" charset="2"/>
              <a:buChar char="Ø"/>
            </a:pPr>
            <a:endParaRPr lang="en-US" sz="2800" dirty="0" smtClean="0"/>
          </a:p>
          <a:p>
            <a:pPr>
              <a:buFont typeface="Wingdings" pitchFamily="2" charset="2"/>
              <a:buChar char="Ø"/>
            </a:pPr>
            <a:endParaRPr lang="en-US" sz="2800" dirty="0" smtClean="0"/>
          </a:p>
          <a:p>
            <a:pPr>
              <a:buFont typeface="Wingdings" pitchFamily="2" charset="2"/>
              <a:buChar char="Ø"/>
            </a:pPr>
            <a:endParaRPr lang="en-US" sz="2800" dirty="0" smtClean="0"/>
          </a:p>
          <a:p>
            <a:pPr>
              <a:buFont typeface="Wingdings" pitchFamily="2" charset="2"/>
              <a:buChar char="Ø"/>
            </a:pPr>
            <a:endParaRPr lang="en-US" sz="2800" dirty="0" smtClean="0"/>
          </a:p>
          <a:p>
            <a:r>
              <a:rPr lang="en-US" sz="2800" dirty="0" smtClean="0"/>
              <a:t>The RNN will do the following:</a:t>
            </a:r>
          </a:p>
          <a:p>
            <a:pPr>
              <a:buFont typeface="Wingdings" pitchFamily="2" charset="2"/>
              <a:buChar char="Ø"/>
            </a:pPr>
            <a:r>
              <a:rPr lang="en-US" sz="2800" dirty="0" smtClean="0"/>
              <a:t> RNN </a:t>
            </a:r>
            <a:r>
              <a:rPr lang="en-US" sz="2800" dirty="0" smtClean="0">
                <a:solidFill>
                  <a:srgbClr val="FF0000"/>
                </a:solidFill>
              </a:rPr>
              <a:t>resolves the independent activations into dependent activations by presuming the same weights and biases to all the layers</a:t>
            </a:r>
            <a:r>
              <a:rPr lang="en-US" sz="2800" dirty="0" smtClean="0"/>
              <a:t>, thus minimizing the complexity of ascending parameters and memorizing each previous output by giving each output as input to the next hidden . </a:t>
            </a: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https://ars.els-cdn.com/content/image/3-s2.0-B9780128230145000077-f03-14-9780128230145.jpg"/>
          <p:cNvPicPr/>
          <p:nvPr/>
        </p:nvPicPr>
        <p:blipFill>
          <a:blip r:embed="rId5"/>
          <a:srcRect/>
          <a:stretch>
            <a:fillRect/>
          </a:stretch>
        </p:blipFill>
        <p:spPr bwMode="auto">
          <a:xfrm>
            <a:off x="3229610" y="2657792"/>
            <a:ext cx="5732780" cy="1542415"/>
          </a:xfrm>
          <a:prstGeom prst="rect">
            <a:avLst/>
          </a:prstGeom>
          <a:noFill/>
          <a:ln w="9525">
            <a:noFill/>
            <a:miter lim="800000"/>
            <a:headEnd/>
            <a:tailEnd/>
          </a:ln>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77">
                                            <p:txEl>
                                              <p:pRg st="7" end="7"/>
                                            </p:txEl>
                                          </p:spTgt>
                                        </p:tgtEl>
                                        <p:attrNameLst>
                                          <p:attrName>style.visibility</p:attrName>
                                        </p:attrNameLst>
                                      </p:cBhvr>
                                      <p:to>
                                        <p:strVal val="visible"/>
                                      </p:to>
                                    </p:set>
                                    <p:animEffect transition="in" filter="blinds(horizontal)">
                                      <p:cBhvr>
                                        <p:cTn id="18" dur="500"/>
                                        <p:tgtEl>
                                          <p:spTgt spid="3077">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077">
                                            <p:txEl>
                                              <p:pRg st="8" end="8"/>
                                            </p:txEl>
                                          </p:spTgt>
                                        </p:tgtEl>
                                        <p:attrNameLst>
                                          <p:attrName>style.visibility</p:attrName>
                                        </p:attrNameLst>
                                      </p:cBhvr>
                                      <p:to>
                                        <p:strVal val="visible"/>
                                      </p:to>
                                    </p:set>
                                    <p:animEffect transition="in" filter="blinds(horizontal)">
                                      <p:cBhvr>
                                        <p:cTn id="23" dur="500"/>
                                        <p:tgtEl>
                                          <p:spTgt spid="307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011382" y="428626"/>
            <a:ext cx="8945418" cy="848585"/>
          </a:xfrm>
          <a:prstGeom prst="rect">
            <a:avLst/>
          </a:prstGeom>
          <a:noFill/>
          <a:ln w="9525">
            <a:noFill/>
            <a:miter lim="800000"/>
            <a:headEnd/>
            <a:tailEnd/>
          </a:ln>
        </p:spPr>
        <p:txBody>
          <a:bodyPr wrap="square" lIns="108857" tIns="54429" rIns="108857" bIns="54429">
            <a:spAutoFit/>
          </a:bodyPr>
          <a:lstStyle/>
          <a:p>
            <a:r>
              <a:rPr lang="en-US" sz="4800" dirty="0" smtClean="0">
                <a:solidFill>
                  <a:srgbClr val="FF0000"/>
                </a:solidFill>
              </a:rPr>
              <a:t>Recurrent Neural Networks (RNN)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4849680"/>
          </a:xfrm>
          <a:prstGeom prst="rect">
            <a:avLst/>
          </a:prstGeom>
          <a:noFill/>
          <a:ln w="9525">
            <a:noFill/>
            <a:miter lim="800000"/>
            <a:headEnd/>
            <a:tailEnd/>
          </a:ln>
        </p:spPr>
        <p:txBody>
          <a:bodyPr wrap="square" lIns="108857" tIns="54429" rIns="108857" bIns="54429">
            <a:spAutoFit/>
          </a:bodyPr>
          <a:lstStyle/>
          <a:p>
            <a:r>
              <a:rPr lang="en-US" sz="2800" b="1" i="1" u="sng" dirty="0" smtClean="0"/>
              <a:t>How recurrent neural network works</a:t>
            </a:r>
            <a:endParaRPr lang="en-US" sz="2800" b="1" i="1" dirty="0" smtClean="0"/>
          </a:p>
          <a:p>
            <a:pPr>
              <a:buFont typeface="Wingdings" pitchFamily="2" charset="2"/>
              <a:buChar char="Ø"/>
            </a:pPr>
            <a:r>
              <a:rPr lang="en-US" sz="2800" dirty="0" smtClean="0"/>
              <a:t> Three layers can be merged together such that the weights and bias of all the hidden layers are not different.</a:t>
            </a:r>
          </a:p>
          <a:p>
            <a:pPr>
              <a:buFont typeface="Wingdings" pitchFamily="2" charset="2"/>
              <a:buChar char="Ø"/>
            </a:pPr>
            <a:r>
              <a:rPr lang="en-US" sz="2800" dirty="0" smtClean="0"/>
              <a:t>Formula for calculating </a:t>
            </a:r>
            <a:r>
              <a:rPr lang="en-US" sz="2800" dirty="0" smtClean="0">
                <a:solidFill>
                  <a:srgbClr val="FF0000"/>
                </a:solidFill>
              </a:rPr>
              <a:t>current state </a:t>
            </a:r>
            <a:r>
              <a:rPr lang="en-US" sz="2800" dirty="0" smtClean="0"/>
              <a:t>is defined as:</a:t>
            </a:r>
          </a:p>
          <a:p>
            <a:pPr lvl="2"/>
            <a:r>
              <a:rPr lang="en-US" sz="2800" i="1" dirty="0" smtClean="0">
                <a:solidFill>
                  <a:srgbClr val="FF0000"/>
                </a:solidFill>
              </a:rPr>
              <a:t>h</a:t>
            </a:r>
            <a:r>
              <a:rPr lang="en-US" sz="2800" i="1" baseline="-25000" dirty="0" smtClean="0">
                <a:solidFill>
                  <a:srgbClr val="FF0000"/>
                </a:solidFill>
              </a:rPr>
              <a:t>t</a:t>
            </a:r>
            <a:r>
              <a:rPr lang="en-US" sz="2800" dirty="0" smtClean="0">
                <a:solidFill>
                  <a:srgbClr val="FF0000"/>
                </a:solidFill>
              </a:rPr>
              <a:t>  =f(</a:t>
            </a:r>
            <a:r>
              <a:rPr lang="en-US" sz="2800" i="1" dirty="0" smtClean="0">
                <a:solidFill>
                  <a:srgbClr val="FF0000"/>
                </a:solidFill>
              </a:rPr>
              <a:t>h</a:t>
            </a:r>
            <a:r>
              <a:rPr lang="en-US" sz="2800" i="1" baseline="-25000" dirty="0" smtClean="0">
                <a:solidFill>
                  <a:srgbClr val="FF0000"/>
                </a:solidFill>
              </a:rPr>
              <a:t>t</a:t>
            </a:r>
            <a:r>
              <a:rPr lang="en-US" sz="2800" baseline="-25000" dirty="0" smtClean="0">
                <a:solidFill>
                  <a:srgbClr val="FF0000"/>
                </a:solidFill>
              </a:rPr>
              <a:t>−</a:t>
            </a:r>
            <a:r>
              <a:rPr lang="en-US" sz="2800" i="1" baseline="-25000" dirty="0" smtClean="0">
                <a:solidFill>
                  <a:srgbClr val="FF0000"/>
                </a:solidFill>
              </a:rPr>
              <a:t>1</a:t>
            </a:r>
            <a:r>
              <a:rPr lang="en-US" sz="2800" dirty="0" smtClean="0">
                <a:solidFill>
                  <a:srgbClr val="FF0000"/>
                </a:solidFill>
              </a:rPr>
              <a:t> ,</a:t>
            </a:r>
            <a:r>
              <a:rPr lang="en-US" sz="2800" i="1" dirty="0" smtClean="0">
                <a:solidFill>
                  <a:srgbClr val="FF0000"/>
                </a:solidFill>
              </a:rPr>
              <a:t> </a:t>
            </a:r>
            <a:r>
              <a:rPr lang="en-US" sz="2800" i="1" dirty="0" err="1" smtClean="0">
                <a:solidFill>
                  <a:srgbClr val="FF0000"/>
                </a:solidFill>
              </a:rPr>
              <a:t>x</a:t>
            </a:r>
            <a:r>
              <a:rPr lang="en-US" sz="2800" i="1" baseline="-25000" dirty="0" err="1" smtClean="0">
                <a:solidFill>
                  <a:srgbClr val="FF0000"/>
                </a:solidFill>
              </a:rPr>
              <a:t>t</a:t>
            </a:r>
            <a:r>
              <a:rPr lang="en-US" sz="2800" dirty="0" smtClean="0">
                <a:solidFill>
                  <a:srgbClr val="FF0000"/>
                </a:solidFill>
              </a:rPr>
              <a:t> )</a:t>
            </a:r>
          </a:p>
          <a:p>
            <a:pPr marL="914400"/>
            <a:r>
              <a:rPr lang="en-US" sz="2800" dirty="0" smtClean="0"/>
              <a:t>where</a:t>
            </a:r>
          </a:p>
          <a:p>
            <a:pPr marL="1939925"/>
            <a:r>
              <a:rPr lang="en-US" sz="2800" i="1" dirty="0" smtClean="0"/>
              <a:t>h</a:t>
            </a:r>
            <a:r>
              <a:rPr lang="en-US" sz="2800" i="1" baseline="-25000" dirty="0" smtClean="0"/>
              <a:t>t</a:t>
            </a:r>
            <a:r>
              <a:rPr lang="en-US" sz="2800" dirty="0" smtClean="0"/>
              <a:t> denotes current state</a:t>
            </a:r>
          </a:p>
          <a:p>
            <a:pPr marL="1939925"/>
            <a:r>
              <a:rPr lang="en-US" sz="2800" i="1" dirty="0" smtClean="0"/>
              <a:t>h</a:t>
            </a:r>
            <a:r>
              <a:rPr lang="en-US" sz="2800" i="1" baseline="-25000" dirty="0" smtClean="0"/>
              <a:t>t</a:t>
            </a:r>
            <a:r>
              <a:rPr lang="en-US" sz="2800" baseline="-25000" dirty="0" smtClean="0"/>
              <a:t>−</a:t>
            </a:r>
            <a:r>
              <a:rPr lang="en-US" sz="2800" i="1" baseline="-25000" dirty="0" smtClean="0"/>
              <a:t>1</a:t>
            </a:r>
            <a:r>
              <a:rPr lang="en-US" sz="2800" dirty="0" smtClean="0"/>
              <a:t> denotes previous state</a:t>
            </a:r>
          </a:p>
          <a:p>
            <a:pPr marL="1939925"/>
            <a:r>
              <a:rPr lang="en-US" sz="2800" i="1" dirty="0" err="1" smtClean="0"/>
              <a:t>x</a:t>
            </a:r>
            <a:r>
              <a:rPr lang="en-US" sz="2800" i="1" baseline="-25000" dirty="0" err="1" smtClean="0"/>
              <a:t>t</a:t>
            </a:r>
            <a:r>
              <a:rPr lang="en-US" sz="2800" dirty="0" smtClean="0"/>
              <a:t> denotes input state</a:t>
            </a:r>
          </a:p>
          <a:p>
            <a:pPr>
              <a:buFont typeface="Wingdings" pitchFamily="2" charset="2"/>
              <a:buChar char="Ø"/>
            </a:pPr>
            <a:endParaRPr lang="en-US" sz="2800" dirty="0" smtClean="0"/>
          </a:p>
          <a:p>
            <a:pPr>
              <a:buFont typeface="Wingdings" pitchFamily="2" charset="2"/>
              <a:buChar char="Ø"/>
            </a:pP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checkerboard(across)">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22" dur="500"/>
                                        <p:tgtEl>
                                          <p:spTgt spid="307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077">
                                            <p:txEl>
                                              <p:pRg st="5" end="5"/>
                                            </p:txEl>
                                          </p:spTgt>
                                        </p:tgtEl>
                                        <p:attrNameLst>
                                          <p:attrName>style.visibility</p:attrName>
                                        </p:attrNameLst>
                                      </p:cBhvr>
                                      <p:to>
                                        <p:strVal val="visible"/>
                                      </p:to>
                                    </p:set>
                                    <p:anim calcmode="lin" valueType="num">
                                      <p:cBhvr additive="base">
                                        <p:cTn id="27"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07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077">
                                            <p:txEl>
                                              <p:pRg st="6" end="6"/>
                                            </p:txEl>
                                          </p:spTgt>
                                        </p:tgtEl>
                                        <p:attrNameLst>
                                          <p:attrName>style.visibility</p:attrName>
                                        </p:attrNameLst>
                                      </p:cBhvr>
                                      <p:to>
                                        <p:strVal val="visible"/>
                                      </p:to>
                                    </p:set>
                                    <p:anim calcmode="lin" valueType="num">
                                      <p:cBhvr additive="base">
                                        <p:cTn id="33"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07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077">
                                            <p:txEl>
                                              <p:pRg st="7" end="7"/>
                                            </p:txEl>
                                          </p:spTgt>
                                        </p:tgtEl>
                                        <p:attrNameLst>
                                          <p:attrName>style.visibility</p:attrName>
                                        </p:attrNameLst>
                                      </p:cBhvr>
                                      <p:to>
                                        <p:strVal val="visible"/>
                                      </p:to>
                                    </p:set>
                                    <p:anim calcmode="lin" valueType="num">
                                      <p:cBhvr additive="base">
                                        <p:cTn id="39" dur="500" fill="hold"/>
                                        <p:tgtEl>
                                          <p:spTgt spid="307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07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011382" y="428626"/>
            <a:ext cx="8945418" cy="848585"/>
          </a:xfrm>
          <a:prstGeom prst="rect">
            <a:avLst/>
          </a:prstGeom>
          <a:noFill/>
          <a:ln w="9525">
            <a:noFill/>
            <a:miter lim="800000"/>
            <a:headEnd/>
            <a:tailEnd/>
          </a:ln>
        </p:spPr>
        <p:txBody>
          <a:bodyPr wrap="square" lIns="108857" tIns="54429" rIns="108857" bIns="54429">
            <a:spAutoFit/>
          </a:bodyPr>
          <a:lstStyle/>
          <a:p>
            <a:r>
              <a:rPr lang="en-US" sz="4800" dirty="0" smtClean="0">
                <a:solidFill>
                  <a:srgbClr val="FF0000"/>
                </a:solidFill>
              </a:rPr>
              <a:t>Recurrent Neural Networks (RNN)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6450118"/>
          </a:xfrm>
          <a:prstGeom prst="rect">
            <a:avLst/>
          </a:prstGeom>
          <a:noFill/>
          <a:ln w="9525">
            <a:noFill/>
            <a:miter lim="800000"/>
            <a:headEnd/>
            <a:tailEnd/>
          </a:ln>
        </p:spPr>
        <p:txBody>
          <a:bodyPr wrap="square" lIns="108857" tIns="54429" rIns="108857" bIns="54429">
            <a:spAutoFit/>
          </a:bodyPr>
          <a:lstStyle/>
          <a:p>
            <a:r>
              <a:rPr lang="en-US" sz="2800" b="1" i="1" u="sng" dirty="0" smtClean="0"/>
              <a:t>How recurrent neural network works</a:t>
            </a:r>
            <a:endParaRPr lang="en-US" sz="2800" b="1" i="1" dirty="0" smtClean="0"/>
          </a:p>
          <a:p>
            <a:pPr>
              <a:buFont typeface="Wingdings" pitchFamily="2" charset="2"/>
              <a:buChar char="Ø"/>
            </a:pPr>
            <a:r>
              <a:rPr lang="en-US" sz="2800" dirty="0" smtClean="0"/>
              <a:t> Formula for applying </a:t>
            </a:r>
            <a:r>
              <a:rPr lang="en-US" sz="2800" dirty="0" smtClean="0">
                <a:solidFill>
                  <a:srgbClr val="FF0000"/>
                </a:solidFill>
              </a:rPr>
              <a:t>activation function (</a:t>
            </a:r>
            <a:r>
              <a:rPr lang="en-US" sz="2800" dirty="0" err="1" smtClean="0">
                <a:solidFill>
                  <a:srgbClr val="FF0000"/>
                </a:solidFill>
              </a:rPr>
              <a:t>tan</a:t>
            </a:r>
            <a:r>
              <a:rPr lang="en-US" sz="2800" i="1" dirty="0" err="1" smtClean="0">
                <a:solidFill>
                  <a:srgbClr val="FF0000"/>
                </a:solidFill>
              </a:rPr>
              <a:t>h</a:t>
            </a:r>
            <a:r>
              <a:rPr lang="en-US" sz="2800" dirty="0" smtClean="0">
                <a:solidFill>
                  <a:srgbClr val="FF0000"/>
                </a:solidFill>
              </a:rPr>
              <a:t>)</a:t>
            </a:r>
            <a:r>
              <a:rPr lang="en-US" sz="2800" dirty="0" smtClean="0"/>
              <a:t> is defined as:</a:t>
            </a:r>
          </a:p>
          <a:p>
            <a:r>
              <a:rPr lang="en-US" sz="2800" dirty="0" smtClean="0"/>
              <a:t>   		</a:t>
            </a:r>
            <a:r>
              <a:rPr lang="en-US" sz="2800" i="1" dirty="0" smtClean="0">
                <a:solidFill>
                  <a:srgbClr val="FF0000"/>
                </a:solidFill>
              </a:rPr>
              <a:t>h</a:t>
            </a:r>
            <a:r>
              <a:rPr lang="en-US" sz="2800" i="1" baseline="-25000" dirty="0" smtClean="0">
                <a:solidFill>
                  <a:srgbClr val="FF0000"/>
                </a:solidFill>
              </a:rPr>
              <a:t>t</a:t>
            </a:r>
            <a:r>
              <a:rPr lang="en-US" sz="2800" dirty="0" smtClean="0">
                <a:solidFill>
                  <a:srgbClr val="FF0000"/>
                </a:solidFill>
              </a:rPr>
              <a:t>  =</a:t>
            </a:r>
            <a:r>
              <a:rPr lang="en-US" sz="2800" dirty="0" err="1" smtClean="0">
                <a:solidFill>
                  <a:srgbClr val="FF0000"/>
                </a:solidFill>
              </a:rPr>
              <a:t>tanh</a:t>
            </a:r>
            <a:r>
              <a:rPr lang="en-US" sz="2800" dirty="0" smtClean="0">
                <a:solidFill>
                  <a:srgbClr val="FF0000"/>
                </a:solidFill>
              </a:rPr>
              <a:t>(</a:t>
            </a:r>
            <a:r>
              <a:rPr lang="en-US" sz="2800" i="1" dirty="0" err="1" smtClean="0">
                <a:solidFill>
                  <a:srgbClr val="FF0000"/>
                </a:solidFill>
              </a:rPr>
              <a:t>w</a:t>
            </a:r>
            <a:r>
              <a:rPr lang="en-US" sz="2800" i="1" baseline="-25000" dirty="0" err="1" smtClean="0">
                <a:solidFill>
                  <a:srgbClr val="FF0000"/>
                </a:solidFill>
              </a:rPr>
              <a:t>hh</a:t>
            </a:r>
            <a:r>
              <a:rPr lang="en-US" sz="2800" dirty="0" smtClean="0">
                <a:solidFill>
                  <a:srgbClr val="FF0000"/>
                </a:solidFill>
              </a:rPr>
              <a:t>  </a:t>
            </a:r>
            <a:r>
              <a:rPr lang="en-US" sz="2800" i="1" dirty="0" smtClean="0">
                <a:solidFill>
                  <a:srgbClr val="FF0000"/>
                </a:solidFill>
              </a:rPr>
              <a:t>h</a:t>
            </a:r>
            <a:r>
              <a:rPr lang="en-US" sz="2800" i="1" baseline="-25000" dirty="0" smtClean="0">
                <a:solidFill>
                  <a:srgbClr val="FF0000"/>
                </a:solidFill>
              </a:rPr>
              <a:t>t</a:t>
            </a:r>
            <a:r>
              <a:rPr lang="en-US" sz="2800" baseline="-25000" dirty="0" smtClean="0">
                <a:solidFill>
                  <a:srgbClr val="FF0000"/>
                </a:solidFill>
              </a:rPr>
              <a:t>−</a:t>
            </a:r>
            <a:r>
              <a:rPr lang="en-US" sz="2800" i="1" baseline="-25000" dirty="0" smtClean="0">
                <a:solidFill>
                  <a:srgbClr val="FF0000"/>
                </a:solidFill>
              </a:rPr>
              <a:t>1</a:t>
            </a:r>
            <a:r>
              <a:rPr lang="en-US" sz="2800" dirty="0" smtClean="0">
                <a:solidFill>
                  <a:srgbClr val="FF0000"/>
                </a:solidFill>
              </a:rPr>
              <a:t> +</a:t>
            </a:r>
            <a:r>
              <a:rPr lang="en-US" sz="2800" i="1" dirty="0" smtClean="0">
                <a:solidFill>
                  <a:srgbClr val="FF0000"/>
                </a:solidFill>
              </a:rPr>
              <a:t> </a:t>
            </a:r>
            <a:r>
              <a:rPr lang="en-US" sz="2800" i="1" dirty="0" err="1" smtClean="0">
                <a:solidFill>
                  <a:srgbClr val="FF0000"/>
                </a:solidFill>
              </a:rPr>
              <a:t>w</a:t>
            </a:r>
            <a:r>
              <a:rPr lang="en-US" sz="2800" i="1" baseline="-25000" dirty="0" err="1" smtClean="0">
                <a:solidFill>
                  <a:srgbClr val="FF0000"/>
                </a:solidFill>
              </a:rPr>
              <a:t>xh</a:t>
            </a:r>
            <a:r>
              <a:rPr lang="en-US" sz="2800" dirty="0" smtClean="0">
                <a:solidFill>
                  <a:srgbClr val="FF0000"/>
                </a:solidFill>
              </a:rPr>
              <a:t> </a:t>
            </a:r>
            <a:r>
              <a:rPr lang="en-US" sz="2800" i="1" dirty="0" err="1" smtClean="0">
                <a:solidFill>
                  <a:srgbClr val="FF0000"/>
                </a:solidFill>
              </a:rPr>
              <a:t>x</a:t>
            </a:r>
            <a:r>
              <a:rPr lang="en-US" sz="2800" i="1" baseline="-25000" dirty="0" err="1" smtClean="0">
                <a:solidFill>
                  <a:srgbClr val="FF0000"/>
                </a:solidFill>
              </a:rPr>
              <a:t>t</a:t>
            </a:r>
            <a:r>
              <a:rPr lang="en-US" sz="2800" dirty="0" smtClean="0">
                <a:solidFill>
                  <a:srgbClr val="FF0000"/>
                </a:solidFill>
              </a:rPr>
              <a:t> )</a:t>
            </a:r>
          </a:p>
          <a:p>
            <a:pPr marL="914400"/>
            <a:r>
              <a:rPr lang="en-US" sz="2800" dirty="0" smtClean="0"/>
              <a:t>Where,</a:t>
            </a:r>
          </a:p>
          <a:p>
            <a:pPr marL="1538288"/>
            <a:r>
              <a:rPr lang="en-US" sz="2800" i="1" dirty="0" err="1" smtClean="0"/>
              <a:t>w</a:t>
            </a:r>
            <a:r>
              <a:rPr lang="en-US" sz="2800" i="1" baseline="-25000" dirty="0" err="1" smtClean="0"/>
              <a:t>hh</a:t>
            </a:r>
            <a:r>
              <a:rPr lang="en-US" sz="2800" dirty="0" smtClean="0"/>
              <a:t> is weight at recurrent neuron</a:t>
            </a:r>
          </a:p>
          <a:p>
            <a:pPr marL="1538288"/>
            <a:r>
              <a:rPr lang="en-US" sz="2800" i="1" dirty="0" err="1" smtClean="0"/>
              <a:t>w</a:t>
            </a:r>
            <a:r>
              <a:rPr lang="en-US" sz="2800" i="1" baseline="-25000" dirty="0" err="1" smtClean="0"/>
              <a:t>xh</a:t>
            </a:r>
            <a:r>
              <a:rPr lang="en-US" sz="2800" dirty="0" smtClean="0"/>
              <a:t> is weight at input neuron</a:t>
            </a:r>
          </a:p>
          <a:p>
            <a:pPr marL="1538288"/>
            <a:r>
              <a:rPr lang="en-US" sz="2800" i="1" dirty="0" smtClean="0"/>
              <a:t>h</a:t>
            </a:r>
            <a:r>
              <a:rPr lang="en-US" sz="2800" i="1" baseline="-25000" dirty="0" smtClean="0"/>
              <a:t>t</a:t>
            </a:r>
            <a:r>
              <a:rPr lang="en-US" sz="2800" baseline="-25000" dirty="0" smtClean="0"/>
              <a:t>−</a:t>
            </a:r>
            <a:r>
              <a:rPr lang="en-US" sz="2800" i="1" baseline="-25000" dirty="0" smtClean="0"/>
              <a:t>1</a:t>
            </a:r>
            <a:r>
              <a:rPr lang="en-US" sz="2800" dirty="0" smtClean="0"/>
              <a:t> denotes previous state</a:t>
            </a:r>
          </a:p>
          <a:p>
            <a:pPr marL="1538288"/>
            <a:r>
              <a:rPr lang="en-US" sz="2800" i="1" dirty="0" err="1" smtClean="0"/>
              <a:t>x</a:t>
            </a:r>
            <a:r>
              <a:rPr lang="en-US" sz="2800" i="1" baseline="-25000" dirty="0" err="1" smtClean="0"/>
              <a:t>t</a:t>
            </a:r>
            <a:r>
              <a:rPr lang="en-US" sz="2800" dirty="0" smtClean="0"/>
              <a:t> denotes input state</a:t>
            </a:r>
          </a:p>
          <a:p>
            <a:pPr>
              <a:buFont typeface="Wingdings" pitchFamily="2" charset="2"/>
              <a:buChar char="Ø"/>
            </a:pPr>
            <a:r>
              <a:rPr lang="en-US" sz="2800" dirty="0" smtClean="0"/>
              <a:t>Formula for calculating </a:t>
            </a:r>
            <a:r>
              <a:rPr lang="en-US" sz="2800" dirty="0" smtClean="0">
                <a:solidFill>
                  <a:srgbClr val="FF0000"/>
                </a:solidFill>
              </a:rPr>
              <a:t>output</a:t>
            </a:r>
            <a:r>
              <a:rPr lang="en-US" sz="2800" dirty="0" smtClean="0"/>
              <a:t> is :</a:t>
            </a:r>
          </a:p>
          <a:p>
            <a:r>
              <a:rPr lang="en-US" sz="2800" dirty="0" smtClean="0"/>
              <a:t>     	       </a:t>
            </a:r>
            <a:r>
              <a:rPr lang="en-US" sz="2800" i="1" dirty="0" err="1" smtClean="0">
                <a:solidFill>
                  <a:srgbClr val="FF0000"/>
                </a:solidFill>
              </a:rPr>
              <a:t>Y</a:t>
            </a:r>
            <a:r>
              <a:rPr lang="en-US" sz="2800" i="1" baseline="-25000" dirty="0" err="1" smtClean="0">
                <a:solidFill>
                  <a:srgbClr val="FF0000"/>
                </a:solidFill>
              </a:rPr>
              <a:t>t</a:t>
            </a:r>
            <a:r>
              <a:rPr lang="en-US" sz="2800" dirty="0" smtClean="0">
                <a:solidFill>
                  <a:srgbClr val="FF0000"/>
                </a:solidFill>
              </a:rPr>
              <a:t> =</a:t>
            </a:r>
            <a:r>
              <a:rPr lang="en-US" sz="2800" i="1" dirty="0" smtClean="0">
                <a:solidFill>
                  <a:srgbClr val="FF0000"/>
                </a:solidFill>
              </a:rPr>
              <a:t> W</a:t>
            </a:r>
            <a:r>
              <a:rPr lang="en-US" sz="2800" i="1" baseline="-25000" dirty="0" smtClean="0">
                <a:solidFill>
                  <a:srgbClr val="FF0000"/>
                </a:solidFill>
              </a:rPr>
              <a:t>hy</a:t>
            </a:r>
            <a:r>
              <a:rPr lang="en-US" sz="2800" dirty="0" smtClean="0">
                <a:solidFill>
                  <a:srgbClr val="FF0000"/>
                </a:solidFill>
              </a:rPr>
              <a:t> </a:t>
            </a:r>
            <a:r>
              <a:rPr lang="en-US" sz="2800" i="1" dirty="0" smtClean="0">
                <a:solidFill>
                  <a:srgbClr val="FF0000"/>
                </a:solidFill>
              </a:rPr>
              <a:t>h</a:t>
            </a:r>
            <a:r>
              <a:rPr lang="en-US" sz="2800" i="1" baseline="-25000" dirty="0" smtClean="0">
                <a:solidFill>
                  <a:srgbClr val="FF0000"/>
                </a:solidFill>
              </a:rPr>
              <a:t>t</a:t>
            </a:r>
            <a:r>
              <a:rPr lang="en-US" sz="2800" dirty="0" smtClean="0">
                <a:solidFill>
                  <a:srgbClr val="FF0000"/>
                </a:solidFill>
              </a:rPr>
              <a:t> </a:t>
            </a:r>
          </a:p>
          <a:p>
            <a:r>
              <a:rPr lang="en-US" sz="2800" dirty="0" smtClean="0"/>
              <a:t>   </a:t>
            </a:r>
            <a:r>
              <a:rPr lang="en-US" sz="2400" i="1" dirty="0" err="1" smtClean="0"/>
              <a:t>Y</a:t>
            </a:r>
            <a:r>
              <a:rPr lang="en-US" sz="2400" i="1" baseline="-25000" dirty="0" err="1" smtClean="0"/>
              <a:t>t</a:t>
            </a:r>
            <a:r>
              <a:rPr lang="en-US" sz="2400" dirty="0" smtClean="0"/>
              <a:t> is output</a:t>
            </a:r>
          </a:p>
          <a:p>
            <a:r>
              <a:rPr lang="en-US" sz="2400" i="1" dirty="0" smtClean="0"/>
              <a:t>W</a:t>
            </a:r>
            <a:r>
              <a:rPr lang="en-US" sz="2400" i="1" baseline="-25000" dirty="0" smtClean="0"/>
              <a:t>hy</a:t>
            </a:r>
            <a:r>
              <a:rPr lang="en-US" sz="2400" dirty="0" smtClean="0"/>
              <a:t> is weight at output layer</a:t>
            </a:r>
          </a:p>
          <a:p>
            <a:r>
              <a:rPr lang="en-US" sz="2400" i="1" dirty="0" smtClean="0"/>
              <a:t>h</a:t>
            </a:r>
            <a:r>
              <a:rPr lang="en-US" sz="2400" i="1" baseline="-25000" dirty="0" smtClean="0"/>
              <a:t>t</a:t>
            </a:r>
            <a:r>
              <a:rPr lang="en-US" sz="2400" dirty="0" smtClean="0"/>
              <a:t> denotes current state</a:t>
            </a:r>
          </a:p>
          <a:p>
            <a:endParaRPr lang="en-US" sz="2400" dirty="0" smtClean="0"/>
          </a:p>
          <a:p>
            <a:r>
              <a:rPr lang="en-US" sz="2800" dirty="0" smtClean="0"/>
              <a:t> </a:t>
            </a: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checkerboard(across)">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 calcmode="lin" valueType="num">
                                      <p:cBhvr additive="base">
                                        <p:cTn id="22"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07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077">
                                            <p:txEl>
                                              <p:pRg st="5" end="5"/>
                                            </p:txEl>
                                          </p:spTgt>
                                        </p:tgtEl>
                                        <p:attrNameLst>
                                          <p:attrName>style.visibility</p:attrName>
                                        </p:attrNameLst>
                                      </p:cBhvr>
                                      <p:to>
                                        <p:strVal val="visible"/>
                                      </p:to>
                                    </p:set>
                                    <p:anim calcmode="lin" valueType="num">
                                      <p:cBhvr additive="base">
                                        <p:cTn id="28"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07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077">
                                            <p:txEl>
                                              <p:pRg st="6" end="6"/>
                                            </p:txEl>
                                          </p:spTgt>
                                        </p:tgtEl>
                                        <p:attrNameLst>
                                          <p:attrName>style.visibility</p:attrName>
                                        </p:attrNameLst>
                                      </p:cBhvr>
                                      <p:to>
                                        <p:strVal val="visible"/>
                                      </p:to>
                                    </p:set>
                                    <p:anim calcmode="lin" valueType="num">
                                      <p:cBhvr additive="base">
                                        <p:cTn id="34"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07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077">
                                            <p:txEl>
                                              <p:pRg st="7" end="7"/>
                                            </p:txEl>
                                          </p:spTgt>
                                        </p:tgtEl>
                                        <p:attrNameLst>
                                          <p:attrName>style.visibility</p:attrName>
                                        </p:attrNameLst>
                                      </p:cBhvr>
                                      <p:to>
                                        <p:strVal val="visible"/>
                                      </p:to>
                                    </p:set>
                                    <p:anim calcmode="lin" valueType="num">
                                      <p:cBhvr additive="base">
                                        <p:cTn id="40" dur="500" fill="hold"/>
                                        <p:tgtEl>
                                          <p:spTgt spid="3077">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07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077">
                                            <p:txEl>
                                              <p:pRg st="8" end="8"/>
                                            </p:txEl>
                                          </p:spTgt>
                                        </p:tgtEl>
                                        <p:attrNameLst>
                                          <p:attrName>style.visibility</p:attrName>
                                        </p:attrNameLst>
                                      </p:cBhvr>
                                      <p:to>
                                        <p:strVal val="visible"/>
                                      </p:to>
                                    </p:set>
                                    <p:animEffect transition="in" filter="blinds(horizontal)">
                                      <p:cBhvr>
                                        <p:cTn id="46" dur="500"/>
                                        <p:tgtEl>
                                          <p:spTgt spid="3077">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nodeType="clickEffect">
                                  <p:stCondLst>
                                    <p:cond delay="0"/>
                                  </p:stCondLst>
                                  <p:childTnLst>
                                    <p:set>
                                      <p:cBhvr>
                                        <p:cTn id="50" dur="1" fill="hold">
                                          <p:stCondLst>
                                            <p:cond delay="0"/>
                                          </p:stCondLst>
                                        </p:cTn>
                                        <p:tgtEl>
                                          <p:spTgt spid="3077">
                                            <p:txEl>
                                              <p:pRg st="9" end="9"/>
                                            </p:txEl>
                                          </p:spTgt>
                                        </p:tgtEl>
                                        <p:attrNameLst>
                                          <p:attrName>style.visibility</p:attrName>
                                        </p:attrNameLst>
                                      </p:cBhvr>
                                      <p:to>
                                        <p:strVal val="visible"/>
                                      </p:to>
                                    </p:set>
                                    <p:animEffect transition="in" filter="checkerboard(across)">
                                      <p:cBhvr>
                                        <p:cTn id="51" dur="500"/>
                                        <p:tgtEl>
                                          <p:spTgt spid="3077">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3077">
                                            <p:txEl>
                                              <p:pRg st="10" end="10"/>
                                            </p:txEl>
                                          </p:spTgt>
                                        </p:tgtEl>
                                        <p:attrNameLst>
                                          <p:attrName>style.visibility</p:attrName>
                                        </p:attrNameLst>
                                      </p:cBhvr>
                                      <p:to>
                                        <p:strVal val="visible"/>
                                      </p:to>
                                    </p:set>
                                    <p:animEffect transition="in" filter="blinds(horizontal)">
                                      <p:cBhvr>
                                        <p:cTn id="56" dur="500"/>
                                        <p:tgtEl>
                                          <p:spTgt spid="3077">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077">
                                            <p:txEl>
                                              <p:pRg st="11" end="11"/>
                                            </p:txEl>
                                          </p:spTgt>
                                        </p:tgtEl>
                                        <p:attrNameLst>
                                          <p:attrName>style.visibility</p:attrName>
                                        </p:attrNameLst>
                                      </p:cBhvr>
                                      <p:to>
                                        <p:strVal val="visible"/>
                                      </p:to>
                                    </p:set>
                                    <p:anim calcmode="lin" valueType="num">
                                      <p:cBhvr additive="base">
                                        <p:cTn id="61" dur="5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07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077">
                                            <p:txEl>
                                              <p:pRg st="12" end="12"/>
                                            </p:txEl>
                                          </p:spTgt>
                                        </p:tgtEl>
                                        <p:attrNameLst>
                                          <p:attrName>style.visibility</p:attrName>
                                        </p:attrNameLst>
                                      </p:cBhvr>
                                      <p:to>
                                        <p:strVal val="visible"/>
                                      </p:to>
                                    </p:set>
                                    <p:anim calcmode="lin" valueType="num">
                                      <p:cBhvr additive="base">
                                        <p:cTn id="67" dur="5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07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011382" y="428626"/>
            <a:ext cx="8945418" cy="848585"/>
          </a:xfrm>
          <a:prstGeom prst="rect">
            <a:avLst/>
          </a:prstGeom>
          <a:noFill/>
          <a:ln w="9525">
            <a:noFill/>
            <a:miter lim="800000"/>
            <a:headEnd/>
            <a:tailEnd/>
          </a:ln>
        </p:spPr>
        <p:txBody>
          <a:bodyPr wrap="square" lIns="108857" tIns="54429" rIns="108857" bIns="54429">
            <a:spAutoFit/>
          </a:bodyPr>
          <a:lstStyle/>
          <a:p>
            <a:r>
              <a:rPr lang="en-US" sz="4800" dirty="0" smtClean="0">
                <a:solidFill>
                  <a:srgbClr val="FF0000"/>
                </a:solidFill>
              </a:rPr>
              <a:t>Recurrent Neural Networks (RNN)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5280567"/>
          </a:xfrm>
          <a:prstGeom prst="rect">
            <a:avLst/>
          </a:prstGeom>
          <a:noFill/>
          <a:ln w="9525">
            <a:noFill/>
            <a:miter lim="800000"/>
            <a:headEnd/>
            <a:tailEnd/>
          </a:ln>
        </p:spPr>
        <p:txBody>
          <a:bodyPr wrap="square" lIns="108857" tIns="54429" rIns="108857" bIns="54429">
            <a:spAutoFit/>
          </a:bodyPr>
          <a:lstStyle/>
          <a:p>
            <a:pPr fontAlgn="base"/>
            <a:r>
              <a:rPr lang="en-US" sz="2800" b="1" u="sng" dirty="0" smtClean="0"/>
              <a:t>Types of recurrent neural networks</a:t>
            </a:r>
          </a:p>
          <a:p>
            <a:pPr>
              <a:buFont typeface="Wingdings" pitchFamily="2" charset="2"/>
              <a:buChar char="Ø"/>
            </a:pPr>
            <a:r>
              <a:rPr lang="en-US" sz="2800" dirty="0" smtClean="0"/>
              <a:t> There are mainly </a:t>
            </a:r>
            <a:r>
              <a:rPr lang="en-US" sz="2800" dirty="0" smtClean="0">
                <a:solidFill>
                  <a:srgbClr val="FF0000"/>
                </a:solidFill>
              </a:rPr>
              <a:t>4  types </a:t>
            </a:r>
            <a:r>
              <a:rPr lang="en-US" sz="2800" dirty="0" smtClean="0"/>
              <a:t>of RNNs. Those are  :</a:t>
            </a:r>
          </a:p>
          <a:p>
            <a:pPr marL="514350" indent="-514350">
              <a:buFont typeface="+mj-lt"/>
              <a:buAutoNum type="arabicPeriod"/>
            </a:pPr>
            <a:r>
              <a:rPr lang="en-US" sz="2800" b="1" dirty="0" smtClean="0"/>
              <a:t>One-to-one</a:t>
            </a:r>
          </a:p>
          <a:p>
            <a:pPr marL="514350" indent="-514350">
              <a:buFont typeface="+mj-lt"/>
              <a:buAutoNum type="arabicPeriod"/>
            </a:pPr>
            <a:r>
              <a:rPr lang="en-US" sz="2800" b="1" dirty="0" smtClean="0"/>
              <a:t>One-to-many</a:t>
            </a:r>
          </a:p>
          <a:p>
            <a:pPr marL="514350" indent="-514350">
              <a:buFont typeface="+mj-lt"/>
              <a:buAutoNum type="arabicPeriod"/>
            </a:pPr>
            <a:r>
              <a:rPr lang="en-US" sz="2800" b="1" dirty="0" smtClean="0"/>
              <a:t>Many-to-one</a:t>
            </a:r>
          </a:p>
          <a:p>
            <a:pPr marL="514350" indent="-514350">
              <a:buFont typeface="+mj-lt"/>
              <a:buAutoNum type="arabicPeriod"/>
            </a:pPr>
            <a:r>
              <a:rPr lang="en-US" sz="2800" b="1" dirty="0" smtClean="0"/>
              <a:t>Many-to-many</a:t>
            </a:r>
          </a:p>
          <a:p>
            <a:pPr marL="514350" indent="-514350"/>
            <a:r>
              <a:rPr lang="en-US" sz="2800" b="1" u="sng" dirty="0" smtClean="0"/>
              <a:t>One-to-one: </a:t>
            </a:r>
          </a:p>
          <a:p>
            <a:pPr marL="514350" indent="-514350"/>
            <a:r>
              <a:rPr lang="en-US" sz="2800" dirty="0" smtClean="0"/>
              <a:t>Example:</a:t>
            </a:r>
          </a:p>
          <a:p>
            <a:pPr marL="514350" indent="-514350"/>
            <a:r>
              <a:rPr lang="en-US" sz="2800" dirty="0" smtClean="0"/>
              <a:t>Traditional neural network </a:t>
            </a:r>
          </a:p>
          <a:p>
            <a:pPr marL="514350" indent="-514350"/>
            <a:endParaRPr lang="en-US" sz="2800" dirty="0" smtClean="0"/>
          </a:p>
          <a:p>
            <a:endParaRPr lang="en-US" sz="2800" dirty="0" smtClean="0"/>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p:nvPr/>
        </p:nvPicPr>
        <p:blipFill>
          <a:blip r:embed="rId5"/>
          <a:srcRect/>
          <a:stretch>
            <a:fillRect/>
          </a:stretch>
        </p:blipFill>
        <p:spPr bwMode="auto">
          <a:xfrm>
            <a:off x="9304776" y="3723921"/>
            <a:ext cx="1119320" cy="2735249"/>
          </a:xfrm>
          <a:prstGeom prst="rect">
            <a:avLst/>
          </a:prstGeom>
          <a:noFill/>
          <a:ln w="9525">
            <a:noFill/>
            <a:miter lim="800000"/>
            <a:headEnd/>
            <a:tailEnd/>
          </a:ln>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 calcmode="lin" valueType="num">
                                      <p:cBhvr additive="base">
                                        <p:cTn id="12" dur="500" fill="hold"/>
                                        <p:tgtEl>
                                          <p:spTgt spid="3077">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77">
                                            <p:txEl>
                                              <p:pRg st="3" end="3"/>
                                            </p:txEl>
                                          </p:spTgt>
                                        </p:tgtEl>
                                        <p:attrNameLst>
                                          <p:attrName>style.visibility</p:attrName>
                                        </p:attrNameLst>
                                      </p:cBhvr>
                                      <p:to>
                                        <p:strVal val="visible"/>
                                      </p:to>
                                    </p:set>
                                    <p:anim calcmode="lin" valueType="num">
                                      <p:cBhvr additive="base">
                                        <p:cTn id="18" dur="500" fill="hold"/>
                                        <p:tgtEl>
                                          <p:spTgt spid="3077">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7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077">
                                            <p:txEl>
                                              <p:pRg st="4" end="4"/>
                                            </p:txEl>
                                          </p:spTgt>
                                        </p:tgtEl>
                                        <p:attrNameLst>
                                          <p:attrName>style.visibility</p:attrName>
                                        </p:attrNameLst>
                                      </p:cBhvr>
                                      <p:to>
                                        <p:strVal val="visible"/>
                                      </p:to>
                                    </p:set>
                                    <p:anim calcmode="lin" valueType="num">
                                      <p:cBhvr additive="base">
                                        <p:cTn id="24"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07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077">
                                            <p:txEl>
                                              <p:pRg st="5" end="5"/>
                                            </p:txEl>
                                          </p:spTgt>
                                        </p:tgtEl>
                                        <p:attrNameLst>
                                          <p:attrName>style.visibility</p:attrName>
                                        </p:attrNameLst>
                                      </p:cBhvr>
                                      <p:to>
                                        <p:strVal val="visible"/>
                                      </p:to>
                                    </p:set>
                                    <p:anim calcmode="lin" valueType="num">
                                      <p:cBhvr additive="base">
                                        <p:cTn id="30"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07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3077">
                                            <p:txEl>
                                              <p:pRg st="6" end="6"/>
                                            </p:txEl>
                                          </p:spTgt>
                                        </p:tgtEl>
                                        <p:attrNameLst>
                                          <p:attrName>style.visibility</p:attrName>
                                        </p:attrNameLst>
                                      </p:cBhvr>
                                      <p:to>
                                        <p:strVal val="visible"/>
                                      </p:to>
                                    </p:set>
                                    <p:animEffect transition="in" filter="box(in)">
                                      <p:cBhvr>
                                        <p:cTn id="36" dur="500"/>
                                        <p:tgtEl>
                                          <p:spTgt spid="3077">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077">
                                            <p:txEl>
                                              <p:pRg st="7" end="7"/>
                                            </p:txEl>
                                          </p:spTgt>
                                        </p:tgtEl>
                                        <p:attrNameLst>
                                          <p:attrName>style.visibility</p:attrName>
                                        </p:attrNameLst>
                                      </p:cBhvr>
                                      <p:to>
                                        <p:strVal val="visible"/>
                                      </p:to>
                                    </p:set>
                                    <p:animEffect transition="in" filter="blinds(horizontal)">
                                      <p:cBhvr>
                                        <p:cTn id="47" dur="500"/>
                                        <p:tgtEl>
                                          <p:spTgt spid="307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3077">
                                            <p:txEl>
                                              <p:pRg st="8" end="8"/>
                                            </p:txEl>
                                          </p:spTgt>
                                        </p:tgtEl>
                                        <p:attrNameLst>
                                          <p:attrName>style.visibility</p:attrName>
                                        </p:attrNameLst>
                                      </p:cBhvr>
                                      <p:to>
                                        <p:strVal val="visible"/>
                                      </p:to>
                                    </p:set>
                                    <p:animEffect transition="in" filter="checkerboard(across)">
                                      <p:cBhvr>
                                        <p:cTn id="52" dur="500"/>
                                        <p:tgtEl>
                                          <p:spTgt spid="307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011382" y="428626"/>
            <a:ext cx="8945418" cy="848585"/>
          </a:xfrm>
          <a:prstGeom prst="rect">
            <a:avLst/>
          </a:prstGeom>
          <a:noFill/>
          <a:ln w="9525">
            <a:noFill/>
            <a:miter lim="800000"/>
            <a:headEnd/>
            <a:tailEnd/>
          </a:ln>
        </p:spPr>
        <p:txBody>
          <a:bodyPr wrap="square" lIns="108857" tIns="54429" rIns="108857" bIns="54429">
            <a:spAutoFit/>
          </a:bodyPr>
          <a:lstStyle/>
          <a:p>
            <a:r>
              <a:rPr lang="en-US" sz="4800" dirty="0" smtClean="0">
                <a:solidFill>
                  <a:srgbClr val="FF0000"/>
                </a:solidFill>
              </a:rPr>
              <a:t>Recurrent Neural Networks (RNN)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4849680"/>
          </a:xfrm>
          <a:prstGeom prst="rect">
            <a:avLst/>
          </a:prstGeom>
          <a:noFill/>
          <a:ln w="9525">
            <a:noFill/>
            <a:miter lim="800000"/>
            <a:headEnd/>
            <a:tailEnd/>
          </a:ln>
        </p:spPr>
        <p:txBody>
          <a:bodyPr wrap="square" lIns="108857" tIns="54429" rIns="108857" bIns="54429">
            <a:spAutoFit/>
          </a:bodyPr>
          <a:lstStyle/>
          <a:p>
            <a:pPr fontAlgn="base"/>
            <a:r>
              <a:rPr lang="en-US" sz="2800" b="1" dirty="0" smtClean="0"/>
              <a:t>One-to-many: </a:t>
            </a:r>
          </a:p>
          <a:p>
            <a:pPr fontAlgn="base"/>
            <a:r>
              <a:rPr lang="en-US" sz="2800" dirty="0" smtClean="0"/>
              <a:t>Example: </a:t>
            </a:r>
          </a:p>
          <a:p>
            <a:pPr fontAlgn="base"/>
            <a:r>
              <a:rPr lang="en-US" sz="2800" dirty="0" smtClean="0"/>
              <a:t> Music generation</a:t>
            </a:r>
          </a:p>
          <a:p>
            <a:pPr fontAlgn="base"/>
            <a:endParaRPr lang="en-US" sz="2800" dirty="0" smtClean="0"/>
          </a:p>
          <a:p>
            <a:pPr fontAlgn="base"/>
            <a:r>
              <a:rPr lang="en-US" sz="2800" b="1" dirty="0" smtClean="0"/>
              <a:t>Many-to-one:</a:t>
            </a:r>
          </a:p>
          <a:p>
            <a:pPr fontAlgn="base"/>
            <a:r>
              <a:rPr lang="en-US" sz="2800" dirty="0" smtClean="0"/>
              <a:t>Example: </a:t>
            </a:r>
          </a:p>
          <a:p>
            <a:pPr fontAlgn="base"/>
            <a:r>
              <a:rPr lang="en-US" sz="2800" dirty="0" smtClean="0"/>
              <a:t>Sentiment classification</a:t>
            </a:r>
            <a:endParaRPr lang="en-US" sz="2800" b="1" dirty="0" smtClean="0"/>
          </a:p>
          <a:p>
            <a:pPr fontAlgn="base"/>
            <a:endParaRPr lang="en-US" sz="2800" dirty="0" smtClean="0"/>
          </a:p>
          <a:p>
            <a:pPr fontAlgn="base"/>
            <a:endParaRPr lang="en-US" sz="2800" dirty="0" smtClean="0"/>
          </a:p>
          <a:p>
            <a:endParaRPr lang="en-US" sz="2800" dirty="0" smtClean="0"/>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5"/>
          <a:srcRect/>
          <a:stretch>
            <a:fillRect/>
          </a:stretch>
        </p:blipFill>
        <p:spPr bwMode="auto">
          <a:xfrm>
            <a:off x="7823235" y="1357418"/>
            <a:ext cx="3011020" cy="2646871"/>
          </a:xfrm>
          <a:prstGeom prst="rect">
            <a:avLst/>
          </a:prstGeom>
          <a:noFill/>
          <a:ln w="9525">
            <a:noFill/>
            <a:miter lim="800000"/>
            <a:headEnd/>
            <a:tailEnd/>
          </a:ln>
        </p:spPr>
      </p:pic>
      <p:pic>
        <p:nvPicPr>
          <p:cNvPr id="9" name="Picture 8"/>
          <p:cNvPicPr/>
          <p:nvPr/>
        </p:nvPicPr>
        <p:blipFill>
          <a:blip r:embed="rId6"/>
          <a:srcRect/>
          <a:stretch>
            <a:fillRect/>
          </a:stretch>
        </p:blipFill>
        <p:spPr bwMode="auto">
          <a:xfrm>
            <a:off x="5413157" y="3498873"/>
            <a:ext cx="2335502" cy="2741998"/>
          </a:xfrm>
          <a:prstGeom prst="rect">
            <a:avLst/>
          </a:prstGeom>
          <a:noFill/>
          <a:ln w="9525">
            <a:noFill/>
            <a:miter lim="800000"/>
            <a:headEnd/>
            <a:tailEnd/>
          </a:ln>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077">
                                            <p:txEl>
                                              <p:pRg st="1" end="1"/>
                                            </p:txEl>
                                          </p:spTgt>
                                        </p:tgtEl>
                                        <p:attrNameLst>
                                          <p:attrName>style.visibility</p:attrName>
                                        </p:attrNameLst>
                                      </p:cBhvr>
                                      <p:to>
                                        <p:strVal val="visible"/>
                                      </p:to>
                                    </p:set>
                                    <p:animEffect transition="in" filter="blinds(horizontal)">
                                      <p:cBhvr>
                                        <p:cTn id="13" dur="500"/>
                                        <p:tgtEl>
                                          <p:spTgt spid="307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077">
                                            <p:txEl>
                                              <p:pRg st="2" end="2"/>
                                            </p:txEl>
                                          </p:spTgt>
                                        </p:tgtEl>
                                        <p:attrNameLst>
                                          <p:attrName>style.visibility</p:attrName>
                                        </p:attrNameLst>
                                      </p:cBhvr>
                                      <p:to>
                                        <p:strVal val="visible"/>
                                      </p:to>
                                    </p:set>
                                    <p:animEffect transition="in" filter="checkerboard(across)">
                                      <p:cBhvr>
                                        <p:cTn id="18" dur="500"/>
                                        <p:tgtEl>
                                          <p:spTgt spid="307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077">
                                            <p:txEl>
                                              <p:pRg st="4" end="4"/>
                                            </p:txEl>
                                          </p:spTgt>
                                        </p:tgtEl>
                                        <p:attrNameLst>
                                          <p:attrName>style.visibility</p:attrName>
                                        </p:attrNameLst>
                                      </p:cBhvr>
                                      <p:to>
                                        <p:strVal val="visible"/>
                                      </p:to>
                                    </p:set>
                                    <p:animEffect transition="in" filter="box(in)">
                                      <p:cBhvr>
                                        <p:cTn id="23" dur="500"/>
                                        <p:tgtEl>
                                          <p:spTgt spid="307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077">
                                            <p:txEl>
                                              <p:pRg st="5" end="5"/>
                                            </p:txEl>
                                          </p:spTgt>
                                        </p:tgtEl>
                                        <p:attrNameLst>
                                          <p:attrName>style.visibility</p:attrName>
                                        </p:attrNameLst>
                                      </p:cBhvr>
                                      <p:to>
                                        <p:strVal val="visible"/>
                                      </p:to>
                                    </p:set>
                                    <p:animEffect transition="in" filter="blinds(horizontal)">
                                      <p:cBhvr>
                                        <p:cTn id="34" dur="500"/>
                                        <p:tgtEl>
                                          <p:spTgt spid="3077">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3077">
                                            <p:txEl>
                                              <p:pRg st="6" end="6"/>
                                            </p:txEl>
                                          </p:spTgt>
                                        </p:tgtEl>
                                        <p:attrNameLst>
                                          <p:attrName>style.visibility</p:attrName>
                                        </p:attrNameLst>
                                      </p:cBhvr>
                                      <p:to>
                                        <p:strVal val="visible"/>
                                      </p:to>
                                    </p:set>
                                    <p:animEffect transition="in" filter="checkerboard(across)">
                                      <p:cBhvr>
                                        <p:cTn id="39" dur="500"/>
                                        <p:tgtEl>
                                          <p:spTgt spid="307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2269</TotalTime>
  <Words>641</Words>
  <Application>Microsoft Office PowerPoint</Application>
  <PresentationFormat>Custom</PresentationFormat>
  <Paragraphs>180</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 BHARGAVA</dc:creator>
  <cp:lastModifiedBy>sai sumanth</cp:lastModifiedBy>
  <cp:revision>252</cp:revision>
  <dcterms:created xsi:type="dcterms:W3CDTF">2020-07-04T06:33:25Z</dcterms:created>
  <dcterms:modified xsi:type="dcterms:W3CDTF">2023-01-01T07:18:59Z</dcterms:modified>
</cp:coreProperties>
</file>