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63" r:id="rId2"/>
    <p:sldId id="389" r:id="rId3"/>
    <p:sldId id="459" r:id="rId4"/>
    <p:sldId id="460" r:id="rId5"/>
    <p:sldId id="461" r:id="rId6"/>
    <p:sldId id="462" r:id="rId7"/>
    <p:sldId id="463" r:id="rId8"/>
    <p:sldId id="464" r:id="rId9"/>
    <p:sldId id="465" r:id="rId10"/>
    <p:sldId id="466" r:id="rId11"/>
    <p:sldId id="467" r:id="rId12"/>
    <p:sldId id="468" r:id="rId13"/>
    <p:sldId id="4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en.wikipedia.org/wiki/Kernel_(image_process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7865890"/>
          </a:xfrm>
          <a:prstGeom prst="rect">
            <a:avLst/>
          </a:prstGeom>
          <a:noFill/>
          <a:ln w="9525">
            <a:noFill/>
            <a:miter lim="800000"/>
            <a:headEnd/>
            <a:tailEnd/>
          </a:ln>
        </p:spPr>
        <p:txBody>
          <a:bodyPr wrap="square" lIns="108857" tIns="54429" rIns="108857" bIns="54429">
            <a:spAutoFit/>
          </a:bodyPr>
          <a:lstStyle/>
          <a:p>
            <a:r>
              <a:rPr lang="en-US" sz="2800" b="1" u="sng" dirty="0" smtClean="0"/>
              <a:t>Pooling Layer:</a:t>
            </a:r>
            <a:endParaRPr lang="en-US" sz="2800" u="sng" dirty="0" smtClean="0"/>
          </a:p>
          <a:p>
            <a:pPr>
              <a:buFont typeface="Wingdings" pitchFamily="2" charset="2"/>
              <a:buChar char="Ø"/>
            </a:pPr>
            <a:r>
              <a:rPr lang="en-US" sz="2800" dirty="0" smtClean="0"/>
              <a:t>Pooling layers section would </a:t>
            </a:r>
            <a:r>
              <a:rPr lang="en-US" sz="2800" dirty="0" smtClean="0">
                <a:solidFill>
                  <a:srgbClr val="FF0000"/>
                </a:solidFill>
              </a:rPr>
              <a:t>reduce the number of parameters when the images are too large. </a:t>
            </a:r>
            <a:r>
              <a:rPr lang="en-US" sz="2800" dirty="0" smtClean="0"/>
              <a:t>Spatial pooling also called </a:t>
            </a:r>
            <a:r>
              <a:rPr lang="en-US" sz="2800" dirty="0" err="1" smtClean="0">
                <a:solidFill>
                  <a:srgbClr val="FF0000"/>
                </a:solidFill>
              </a:rPr>
              <a:t>subsampling</a:t>
            </a:r>
            <a:r>
              <a:rPr lang="en-US" sz="2800" dirty="0" smtClean="0">
                <a:solidFill>
                  <a:srgbClr val="FF0000"/>
                </a:solidFill>
              </a:rPr>
              <a:t> or </a:t>
            </a:r>
            <a:r>
              <a:rPr lang="en-US" sz="2800" dirty="0" err="1" smtClean="0">
                <a:solidFill>
                  <a:srgbClr val="FF0000"/>
                </a:solidFill>
              </a:rPr>
              <a:t>downsampling</a:t>
            </a:r>
            <a:r>
              <a:rPr lang="en-US" sz="2800" dirty="0" smtClean="0">
                <a:solidFill>
                  <a:srgbClr val="FF0000"/>
                </a:solidFill>
              </a:rPr>
              <a:t> </a:t>
            </a:r>
            <a:r>
              <a:rPr lang="en-US" sz="2800" dirty="0" smtClean="0"/>
              <a:t>which reduces the dimensionality of each map but retains important information. Spatial pooling can be of different types:</a:t>
            </a:r>
          </a:p>
          <a:p>
            <a:pPr marL="514350" lvl="0" indent="-514350">
              <a:buFont typeface="+mj-lt"/>
              <a:buAutoNum type="arabicPeriod"/>
            </a:pPr>
            <a:r>
              <a:rPr lang="en-US" sz="2800" dirty="0" smtClean="0"/>
              <a:t>Max Pooling</a:t>
            </a:r>
          </a:p>
          <a:p>
            <a:pPr marL="514350" lvl="0" indent="-514350">
              <a:buFont typeface="+mj-lt"/>
              <a:buAutoNum type="arabicPeriod"/>
            </a:pPr>
            <a:r>
              <a:rPr lang="en-US" sz="2800" dirty="0" smtClean="0"/>
              <a:t>Average Pooling</a:t>
            </a:r>
          </a:p>
          <a:p>
            <a:pPr marL="514350" lvl="0" indent="-514350">
              <a:buFont typeface="+mj-lt"/>
              <a:buAutoNum type="arabicPeriod"/>
            </a:pPr>
            <a:r>
              <a:rPr lang="en-US" sz="2800" dirty="0" smtClean="0"/>
              <a:t>Sum Pooling</a:t>
            </a:r>
          </a:p>
          <a:p>
            <a:endParaRPr lang="en-US" sz="2800" dirty="0" smtClean="0"/>
          </a:p>
          <a:p>
            <a:pPr>
              <a:buFont typeface="Wingdings" pitchFamily="2" charset="2"/>
              <a:buChar char="Ø"/>
            </a:pPr>
            <a:r>
              <a:rPr lang="en-US" sz="2800" dirty="0" smtClean="0"/>
              <a:t>Max pooling takes the largest element from the rectified feature map. Taking the largest element could also take the average pooling. Sum of all elements in the feature map call as sum pooling.</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7245927" y="3532909"/>
            <a:ext cx="4197927" cy="1565563"/>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 calcmode="lin" valueType="num">
                                      <p:cBhvr additive="base">
                                        <p:cTn id="1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 calcmode="lin" valueType="num">
                                      <p:cBhvr additive="base">
                                        <p:cTn id="18"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 calcmode="lin" valueType="num">
                                      <p:cBhvr additive="base">
                                        <p:cTn id="2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0" dur="500"/>
                                        <p:tgtEl>
                                          <p:spTgt spid="3077">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711455"/>
          </a:xfrm>
          <a:prstGeom prst="rect">
            <a:avLst/>
          </a:prstGeom>
          <a:noFill/>
          <a:ln w="9525">
            <a:noFill/>
            <a:miter lim="800000"/>
            <a:headEnd/>
            <a:tailEnd/>
          </a:ln>
        </p:spPr>
        <p:txBody>
          <a:bodyPr wrap="square" lIns="108857" tIns="54429" rIns="108857" bIns="54429">
            <a:spAutoFit/>
          </a:bodyPr>
          <a:lstStyle/>
          <a:p>
            <a:r>
              <a:rPr lang="en-US" sz="2800" b="1" u="sng" dirty="0" smtClean="0"/>
              <a:t>Fully Connected Layer:</a:t>
            </a:r>
            <a:endParaRPr lang="en-US" sz="2800" u="sng" dirty="0" smtClean="0"/>
          </a:p>
          <a:p>
            <a:pPr>
              <a:buFont typeface="Wingdings" pitchFamily="2" charset="2"/>
              <a:buChar char="Ø"/>
            </a:pPr>
            <a:r>
              <a:rPr lang="en-US" sz="2800" dirty="0" smtClean="0"/>
              <a:t>It is called  as FC layer, we </a:t>
            </a:r>
            <a:r>
              <a:rPr lang="en-US" sz="2800" dirty="0" smtClean="0">
                <a:solidFill>
                  <a:srgbClr val="FF0000"/>
                </a:solidFill>
              </a:rPr>
              <a:t>flattened our matrix into vector and feed it into a fully connected layer like a neural network</a:t>
            </a:r>
            <a:r>
              <a:rPr lang="en-US" sz="2800" dirty="0" smtClean="0"/>
              <a:t>.</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pPr>
              <a:buFont typeface="Wingdings" pitchFamily="2" charset="2"/>
              <a:buChar char="Ø"/>
            </a:pPr>
            <a:r>
              <a:rPr lang="en-US" sz="2800" dirty="0" smtClean="0"/>
              <a:t>the feature map matrix will be converted as vector (x1, x2, x3, …). With the fully connected layers, we combined these features together to create a model.</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p:nvPr/>
        </p:nvPicPr>
        <p:blipFill>
          <a:blip r:embed="rId5"/>
          <a:srcRect/>
          <a:stretch>
            <a:fillRect/>
          </a:stretch>
        </p:blipFill>
        <p:spPr bwMode="auto">
          <a:xfrm>
            <a:off x="4142509" y="2770909"/>
            <a:ext cx="5458691" cy="2415078"/>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7">
                                            <p:txEl>
                                              <p:pRg st="8" end="8"/>
                                            </p:txEl>
                                          </p:spTgt>
                                        </p:tgtEl>
                                        <p:attrNameLst>
                                          <p:attrName>style.visibility</p:attrName>
                                        </p:attrNameLst>
                                      </p:cBhvr>
                                      <p:to>
                                        <p:strVal val="visible"/>
                                      </p:to>
                                    </p:set>
                                    <p:animEffect transition="in" filter="blinds(horizontal)">
                                      <p:cBhvr>
                                        <p:cTn id="18"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1402583"/>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smtClean="0"/>
              <a:t>Finally, we have an </a:t>
            </a:r>
            <a:r>
              <a:rPr lang="en-US" sz="2800" dirty="0" smtClean="0">
                <a:solidFill>
                  <a:srgbClr val="FF0000"/>
                </a:solidFill>
              </a:rPr>
              <a:t>activation function such as </a:t>
            </a:r>
            <a:r>
              <a:rPr lang="en-US" sz="2800" dirty="0" err="1" smtClean="0">
                <a:solidFill>
                  <a:srgbClr val="FF0000"/>
                </a:solidFill>
              </a:rPr>
              <a:t>softmax</a:t>
            </a:r>
            <a:r>
              <a:rPr lang="en-US" sz="2800" dirty="0" smtClean="0">
                <a:solidFill>
                  <a:srgbClr val="FF0000"/>
                </a:solidFill>
              </a:rPr>
              <a:t> or sigmoid to classify the outputs </a:t>
            </a:r>
            <a:r>
              <a:rPr lang="en-US" sz="2800" dirty="0" smtClean="0"/>
              <a:t>as cat, dog, car, truck etc.,</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1357745" y="2549237"/>
            <a:ext cx="9919855" cy="2992582"/>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smtClean="0"/>
              <a:t>some popular CNN architectures are  </a:t>
            </a:r>
            <a:r>
              <a:rPr lang="en-US" sz="2800" dirty="0" err="1" smtClean="0">
                <a:solidFill>
                  <a:srgbClr val="FF0000"/>
                </a:solidFill>
              </a:rPr>
              <a:t>AlexNet</a:t>
            </a:r>
            <a:r>
              <a:rPr lang="en-US" sz="2800" dirty="0" smtClean="0">
                <a:solidFill>
                  <a:srgbClr val="FF0000"/>
                </a:solidFill>
              </a:rPr>
              <a:t>, </a:t>
            </a:r>
            <a:r>
              <a:rPr lang="en-US" sz="2800" dirty="0" err="1" smtClean="0">
                <a:solidFill>
                  <a:srgbClr val="FF0000"/>
                </a:solidFill>
              </a:rPr>
              <a:t>VGGNet</a:t>
            </a:r>
            <a:r>
              <a:rPr lang="en-US" sz="2800" dirty="0" smtClean="0">
                <a:solidFill>
                  <a:srgbClr val="FF0000"/>
                </a:solidFill>
              </a:rPr>
              <a:t>, </a:t>
            </a:r>
            <a:r>
              <a:rPr lang="en-US" sz="2800" dirty="0" err="1" smtClean="0">
                <a:solidFill>
                  <a:srgbClr val="FF0000"/>
                </a:solidFill>
              </a:rPr>
              <a:t>GoogLeNet</a:t>
            </a:r>
            <a:r>
              <a:rPr lang="en-US" sz="2800" dirty="0" smtClean="0">
                <a:solidFill>
                  <a:srgbClr val="FF0000"/>
                </a:solidFill>
              </a:rPr>
              <a:t>, and </a:t>
            </a:r>
            <a:r>
              <a:rPr lang="en-US" sz="2800" dirty="0" err="1" smtClean="0">
                <a:solidFill>
                  <a:srgbClr val="FF0000"/>
                </a:solidFill>
              </a:rPr>
              <a:t>ResNet</a:t>
            </a:r>
            <a:r>
              <a:rPr lang="en-US" sz="2800" dirty="0" smtClean="0">
                <a:solidFill>
                  <a:srgbClr val="FF0000"/>
                </a:solidFill>
              </a:rPr>
              <a:t>.</a:t>
            </a:r>
          </a:p>
          <a:p>
            <a:r>
              <a:rPr lang="en-US" sz="2800" b="1" u="sng" dirty="0" smtClean="0"/>
              <a:t>Procedure to implement CNN :</a:t>
            </a:r>
            <a:endParaRPr lang="en-US" sz="2800" u="sng" dirty="0" smtClean="0"/>
          </a:p>
          <a:p>
            <a:pPr marL="514350" lvl="0" indent="-514350">
              <a:buFont typeface="+mj-lt"/>
              <a:buAutoNum type="arabicPeriod"/>
            </a:pPr>
            <a:r>
              <a:rPr lang="en-US" sz="2800" dirty="0" smtClean="0"/>
              <a:t>Provide input image into convolution layer</a:t>
            </a:r>
          </a:p>
          <a:p>
            <a:pPr marL="514350" lvl="0" indent="-514350">
              <a:buFont typeface="+mj-lt"/>
              <a:buAutoNum type="arabicPeriod"/>
            </a:pPr>
            <a:r>
              <a:rPr lang="en-US" sz="2800" dirty="0" smtClean="0"/>
              <a:t>Choose parameters, apply filters with strides, padding if requires. Perform convolution on the image and apply </a:t>
            </a:r>
            <a:r>
              <a:rPr lang="en-US" sz="2800" dirty="0" err="1" smtClean="0"/>
              <a:t>ReLU</a:t>
            </a:r>
            <a:r>
              <a:rPr lang="en-US" sz="2800" dirty="0" smtClean="0"/>
              <a:t> activation to the matrix.</a:t>
            </a:r>
          </a:p>
          <a:p>
            <a:pPr marL="514350" lvl="0" indent="-514350">
              <a:buFont typeface="+mj-lt"/>
              <a:buAutoNum type="arabicPeriod"/>
            </a:pPr>
            <a:r>
              <a:rPr lang="en-US" sz="2800" dirty="0" smtClean="0"/>
              <a:t>Perform pooling to reduce dimensionality size</a:t>
            </a:r>
          </a:p>
          <a:p>
            <a:pPr marL="514350" lvl="0" indent="-514350">
              <a:buFont typeface="+mj-lt"/>
              <a:buAutoNum type="arabicPeriod"/>
            </a:pPr>
            <a:r>
              <a:rPr lang="en-US" sz="2800" dirty="0" smtClean="0"/>
              <a:t>Add as many </a:t>
            </a:r>
            <a:r>
              <a:rPr lang="en-US" sz="2800" dirty="0" err="1" smtClean="0"/>
              <a:t>convolutional</a:t>
            </a:r>
            <a:r>
              <a:rPr lang="en-US" sz="2800" dirty="0" smtClean="0"/>
              <a:t> layers until satisfied</a:t>
            </a:r>
          </a:p>
          <a:p>
            <a:pPr marL="514350" lvl="0" indent="-514350">
              <a:buFont typeface="+mj-lt"/>
              <a:buAutoNum type="arabicPeriod"/>
            </a:pPr>
            <a:r>
              <a:rPr lang="en-US" sz="2800" dirty="0" smtClean="0"/>
              <a:t>Flatten the output and feed into a fully connected layer (FC Layer)</a:t>
            </a:r>
          </a:p>
          <a:p>
            <a:pPr marL="514350" lvl="0" indent="-514350">
              <a:buFont typeface="+mj-lt"/>
              <a:buAutoNum type="arabicPeriod"/>
            </a:pPr>
            <a:r>
              <a:rPr lang="en-US" sz="2800" dirty="0" smtClean="0"/>
              <a:t>Output the class using an activation function (Logistic Regression with cost functions) and classifies images.</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ox(in)">
                                      <p:cBhvr>
                                        <p:cTn id="12" dur="5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 calcmode="lin" valueType="num">
                                      <p:cBhvr additive="base">
                                        <p:cTn id="17"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7">
                                            <p:txEl>
                                              <p:pRg st="3" end="3"/>
                                            </p:txEl>
                                          </p:spTgt>
                                        </p:tgtEl>
                                        <p:attrNameLst>
                                          <p:attrName>style.visibility</p:attrName>
                                        </p:attrNameLst>
                                      </p:cBhvr>
                                      <p:to>
                                        <p:strVal val="visible"/>
                                      </p:to>
                                    </p:set>
                                    <p:animEffect transition="in" filter="blinds(horizontal)">
                                      <p:cBhvr>
                                        <p:cTn id="23" dur="500"/>
                                        <p:tgtEl>
                                          <p:spTgt spid="307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28" dur="500"/>
                                        <p:tgtEl>
                                          <p:spTgt spid="307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33" dur="500"/>
                                        <p:tgtEl>
                                          <p:spTgt spid="307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8" dur="500"/>
                                        <p:tgtEl>
                                          <p:spTgt spid="3077">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077">
                                            <p:txEl>
                                              <p:pRg st="7" end="7"/>
                                            </p:txEl>
                                          </p:spTgt>
                                        </p:tgtEl>
                                        <p:attrNameLst>
                                          <p:attrName>style.visibility</p:attrName>
                                        </p:attrNameLst>
                                      </p:cBhvr>
                                      <p:to>
                                        <p:strVal val="visible"/>
                                      </p:to>
                                    </p:set>
                                    <p:animEffect transition="in" filter="blinds(horizontal)">
                                      <p:cBhvr>
                                        <p:cTn id="43" dur="500"/>
                                        <p:tgtEl>
                                          <p:spTgt spid="3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r>
              <a:rPr lang="en-US" sz="2800" b="1" u="sng" dirty="0" err="1" smtClean="0"/>
              <a:t>Convolutional</a:t>
            </a:r>
            <a:r>
              <a:rPr lang="en-US" sz="2800" b="1" u="sng" dirty="0" smtClean="0"/>
              <a:t> Neural Networks (CNN)</a:t>
            </a:r>
          </a:p>
          <a:p>
            <a:pPr>
              <a:buFont typeface="Wingdings" pitchFamily="2" charset="2"/>
              <a:buChar char="Ø"/>
            </a:pPr>
            <a:r>
              <a:rPr lang="en-US" sz="2800" dirty="0" smtClean="0"/>
              <a:t>A </a:t>
            </a:r>
            <a:r>
              <a:rPr lang="en-US" sz="2800" dirty="0" err="1" smtClean="0"/>
              <a:t>Convolutional</a:t>
            </a:r>
            <a:r>
              <a:rPr lang="en-US" sz="2800" dirty="0" smtClean="0"/>
              <a:t> Neural Network or CNN is a type of artificial neural network, which is widely </a:t>
            </a:r>
            <a:r>
              <a:rPr lang="en-US" sz="2800" dirty="0" smtClean="0">
                <a:solidFill>
                  <a:srgbClr val="FF0000"/>
                </a:solidFill>
              </a:rPr>
              <a:t>used for image/object recognition and classification</a:t>
            </a:r>
            <a:r>
              <a:rPr lang="en-US" sz="2800" dirty="0" smtClean="0"/>
              <a:t>. </a:t>
            </a:r>
          </a:p>
          <a:p>
            <a:pPr>
              <a:buFont typeface="Wingdings" pitchFamily="2" charset="2"/>
              <a:buChar char="Ø"/>
            </a:pPr>
            <a:r>
              <a:rPr lang="en-US" sz="2800" dirty="0" smtClean="0"/>
              <a:t>Deep Learning recognizes objects in an image by using a CNN.</a:t>
            </a:r>
          </a:p>
          <a:p>
            <a:pPr>
              <a:buFont typeface="Wingdings" pitchFamily="2" charset="2"/>
              <a:buChar char="Ø"/>
            </a:pPr>
            <a:r>
              <a:rPr lang="en-US" sz="2800" dirty="0" smtClean="0"/>
              <a:t>CNN image classifications </a:t>
            </a:r>
            <a:r>
              <a:rPr lang="en-US" sz="2800" dirty="0" smtClean="0">
                <a:solidFill>
                  <a:srgbClr val="FF0000"/>
                </a:solidFill>
              </a:rPr>
              <a:t>takes an input image, process it and classify it under certain categories </a:t>
            </a:r>
            <a:r>
              <a:rPr lang="en-US" sz="2800" dirty="0" smtClean="0"/>
              <a:t>(</a:t>
            </a:r>
            <a:r>
              <a:rPr lang="en-US" sz="2800" dirty="0" err="1" smtClean="0"/>
              <a:t>Eg</a:t>
            </a:r>
            <a:r>
              <a:rPr lang="en-US" sz="2800" dirty="0" smtClean="0"/>
              <a:t>., Dog, Cat, Tiger, Lion). </a:t>
            </a:r>
          </a:p>
          <a:p>
            <a:pPr>
              <a:buFont typeface="Wingdings" pitchFamily="2" charset="2"/>
              <a:buChar char="Ø"/>
            </a:pPr>
            <a:r>
              <a:rPr lang="en-US" sz="2800" dirty="0" smtClean="0"/>
              <a:t>Deep learning </a:t>
            </a:r>
            <a:r>
              <a:rPr lang="en-US" sz="2800" dirty="0" smtClean="0">
                <a:solidFill>
                  <a:srgbClr val="FF0000"/>
                </a:solidFill>
              </a:rPr>
              <a:t>CNN models to train and test, each input image will pass it through a series of convolution layers with filters (</a:t>
            </a:r>
            <a:r>
              <a:rPr lang="en-US" sz="2800" dirty="0" err="1" smtClean="0">
                <a:solidFill>
                  <a:srgbClr val="FF0000"/>
                </a:solidFill>
              </a:rPr>
              <a:t>Kernals</a:t>
            </a:r>
            <a:r>
              <a:rPr lang="en-US" sz="2800" dirty="0" smtClean="0">
                <a:solidFill>
                  <a:srgbClr val="FF0000"/>
                </a:solidFill>
              </a:rPr>
              <a:t>), Pooling, fully connected layers (FC) and apply </a:t>
            </a:r>
            <a:r>
              <a:rPr lang="en-US" sz="2800" dirty="0" err="1" smtClean="0">
                <a:solidFill>
                  <a:srgbClr val="FF0000"/>
                </a:solidFill>
              </a:rPr>
              <a:t>Softmax</a:t>
            </a:r>
            <a:r>
              <a:rPr lang="en-US" sz="2800" dirty="0" smtClean="0">
                <a:solidFill>
                  <a:srgbClr val="FF0000"/>
                </a:solidFill>
              </a:rPr>
              <a:t> function to classify an object with probabilistic values between 0 and 1</a:t>
            </a:r>
            <a:r>
              <a:rPr lang="en-US" sz="2800" dirty="0" smtClean="0"/>
              <a:t>. </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1833470"/>
          </a:xfrm>
          <a:prstGeom prst="rect">
            <a:avLst/>
          </a:prstGeom>
          <a:noFill/>
          <a:ln w="9525">
            <a:noFill/>
            <a:miter lim="800000"/>
            <a:headEnd/>
            <a:tailEnd/>
          </a:ln>
        </p:spPr>
        <p:txBody>
          <a:bodyPr wrap="square" lIns="108857" tIns="54429" rIns="108857" bIns="54429">
            <a:spAutoFit/>
          </a:bodyPr>
          <a:lstStyle/>
          <a:p>
            <a:r>
              <a:rPr lang="en-US" sz="2800" b="1" u="sng" dirty="0" err="1" smtClean="0"/>
              <a:t>Convolutional</a:t>
            </a:r>
            <a:r>
              <a:rPr lang="en-US" sz="2800" b="1" u="sng" dirty="0" smtClean="0"/>
              <a:t> Neural Networks (CNN)</a:t>
            </a:r>
          </a:p>
          <a:p>
            <a:pPr>
              <a:buFont typeface="Wingdings" pitchFamily="2" charset="2"/>
              <a:buChar char="Ø"/>
            </a:pPr>
            <a:r>
              <a:rPr lang="en-US" sz="2800" dirty="0" smtClean="0"/>
              <a:t>The complete flow </a:t>
            </a:r>
            <a:r>
              <a:rPr lang="en-US" sz="2800" dirty="0" smtClean="0">
                <a:solidFill>
                  <a:srgbClr val="FF0000"/>
                </a:solidFill>
              </a:rPr>
              <a:t>of CNN to process an input image and classifies the objects based on values </a:t>
            </a:r>
            <a:r>
              <a:rPr lang="en-US" sz="2800" dirty="0" smtClean="0"/>
              <a:t>is as follows.</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748146" y="2660073"/>
            <a:ext cx="10418618" cy="3505200"/>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3987906"/>
          </a:xfrm>
          <a:prstGeom prst="rect">
            <a:avLst/>
          </a:prstGeom>
          <a:noFill/>
          <a:ln w="9525">
            <a:noFill/>
            <a:miter lim="800000"/>
            <a:headEnd/>
            <a:tailEnd/>
          </a:ln>
        </p:spPr>
        <p:txBody>
          <a:bodyPr wrap="square" lIns="108857" tIns="54429" rIns="108857" bIns="54429">
            <a:spAutoFit/>
          </a:bodyPr>
          <a:lstStyle/>
          <a:p>
            <a:r>
              <a:rPr lang="en-US" sz="2800" b="1" u="sng" dirty="0" smtClean="0"/>
              <a:t>Convolution Layer:</a:t>
            </a:r>
            <a:endParaRPr lang="en-US" sz="2800" u="sng" dirty="0" smtClean="0"/>
          </a:p>
          <a:p>
            <a:pPr>
              <a:buFont typeface="Wingdings" pitchFamily="2" charset="2"/>
              <a:buChar char="Ø"/>
            </a:pPr>
            <a:r>
              <a:rPr lang="en-US" sz="2800" dirty="0" smtClean="0"/>
              <a:t>Convolution is the first layer </a:t>
            </a:r>
            <a:r>
              <a:rPr lang="en-US" sz="2800" dirty="0" smtClean="0">
                <a:solidFill>
                  <a:srgbClr val="FF0000"/>
                </a:solidFill>
              </a:rPr>
              <a:t>to extract features from an input image</a:t>
            </a:r>
            <a:r>
              <a:rPr lang="en-US" sz="2800" dirty="0" smtClean="0"/>
              <a:t>. </a:t>
            </a:r>
          </a:p>
          <a:p>
            <a:pPr>
              <a:buFont typeface="Wingdings" pitchFamily="2" charset="2"/>
              <a:buChar char="Ø"/>
            </a:pPr>
            <a:r>
              <a:rPr lang="en-US" sz="2800" dirty="0" smtClean="0"/>
              <a:t>Convolution preserves the relationship between pixels by learning image features using small squares of input data.</a:t>
            </a:r>
          </a:p>
          <a:p>
            <a:pPr>
              <a:buFont typeface="Wingdings" pitchFamily="2" charset="2"/>
              <a:buChar char="Ø"/>
            </a:pPr>
            <a:r>
              <a:rPr lang="en-US" sz="2800" dirty="0" smtClean="0"/>
              <a:t> It is a mathematical operation that takes </a:t>
            </a:r>
            <a:r>
              <a:rPr lang="en-US" sz="2800" dirty="0" smtClean="0">
                <a:solidFill>
                  <a:srgbClr val="FF0000"/>
                </a:solidFill>
              </a:rPr>
              <a:t>two inputs such as image matrix and a filter or kernel.</a:t>
            </a:r>
          </a:p>
          <a:p>
            <a:pPr>
              <a:buFont typeface="Wingdings" pitchFamily="2" charset="2"/>
              <a:buChar char="Ø"/>
            </a:pPr>
            <a:r>
              <a:rPr lang="en-US" sz="2800" dirty="0" smtClean="0">
                <a:solidFill>
                  <a:srgbClr val="FF0000"/>
                </a:solidFill>
              </a:rPr>
              <a:t>CNNs</a:t>
            </a:r>
            <a:r>
              <a:rPr lang="en-US" sz="2800" dirty="0" smtClean="0"/>
              <a:t> perform convolutions on the image data using a filter or </a:t>
            </a:r>
            <a:r>
              <a:rPr lang="en-US" sz="2800" u="sng" dirty="0" smtClean="0">
                <a:hlinkClick r:id="rId4"/>
              </a:rPr>
              <a:t>kernel</a:t>
            </a:r>
            <a:r>
              <a:rPr lang="en-US" sz="2800" dirty="0" smtClean="0"/>
              <a:t>, then </a:t>
            </a:r>
            <a:r>
              <a:rPr lang="en-US" sz="2800" dirty="0" smtClean="0">
                <a:solidFill>
                  <a:srgbClr val="FF0000"/>
                </a:solidFill>
              </a:rPr>
              <a:t>produce a feature map.</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1833470"/>
          </a:xfrm>
          <a:prstGeom prst="rect">
            <a:avLst/>
          </a:prstGeom>
          <a:noFill/>
          <a:ln w="9525">
            <a:noFill/>
            <a:miter lim="800000"/>
            <a:headEnd/>
            <a:tailEnd/>
          </a:ln>
        </p:spPr>
        <p:txBody>
          <a:bodyPr wrap="square" lIns="108857" tIns="54429" rIns="108857" bIns="54429">
            <a:spAutoFit/>
          </a:bodyPr>
          <a:lstStyle/>
          <a:p>
            <a:r>
              <a:rPr lang="en-US" sz="2800" b="1" u="sng" dirty="0" smtClean="0"/>
              <a:t>Convolution Layer:</a:t>
            </a:r>
            <a:endParaRPr lang="en-US" sz="2800" u="sng" dirty="0" smtClean="0"/>
          </a:p>
          <a:p>
            <a:r>
              <a:rPr lang="en-US" sz="2800" dirty="0" smtClean="0"/>
              <a:t>In generally,</a:t>
            </a:r>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2798618" y="2073274"/>
            <a:ext cx="8077200" cy="3953453"/>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r>
              <a:rPr lang="en-US" sz="2800" b="1" u="sng" dirty="0" smtClean="0"/>
              <a:t>Convolution Layer:</a:t>
            </a:r>
            <a:endParaRPr lang="en-US" sz="2800" u="sng" dirty="0" smtClean="0"/>
          </a:p>
          <a:p>
            <a:pPr>
              <a:buFont typeface="Wingdings" pitchFamily="2" charset="2"/>
              <a:buChar char="Ø"/>
            </a:pPr>
            <a:r>
              <a:rPr lang="en-US" sz="2800" dirty="0" smtClean="0"/>
              <a:t>Consider a 5 x 5 whose image pixel values are 0, 1 and filter matrix 3 x 3 as shown in below</a:t>
            </a:r>
          </a:p>
          <a:p>
            <a:pPr>
              <a:buFont typeface="Wingdings" pitchFamily="2" charset="2"/>
              <a:buChar char="Ø"/>
            </a:pPr>
            <a:r>
              <a:rPr lang="en-US" sz="2800" dirty="0" smtClean="0"/>
              <a:t>The convolution of 5 x 5 image</a:t>
            </a:r>
          </a:p>
          <a:p>
            <a:r>
              <a:rPr lang="en-US" sz="2800" dirty="0" smtClean="0"/>
              <a:t> matrix multiplies with 3 x 3 filter </a:t>
            </a:r>
          </a:p>
          <a:p>
            <a:r>
              <a:rPr lang="en-US" sz="2800" dirty="0" smtClean="0"/>
              <a:t>matrix which is called </a:t>
            </a:r>
            <a:r>
              <a:rPr lang="en-US" sz="2800" b="1" dirty="0" smtClean="0"/>
              <a:t>“Feature Map”</a:t>
            </a:r>
          </a:p>
          <a:p>
            <a:r>
              <a:rPr lang="en-US" sz="2800" dirty="0" smtClean="0"/>
              <a:t> as output shown in below</a:t>
            </a:r>
          </a:p>
          <a:p>
            <a:endParaRPr lang="en-US" sz="2800" dirty="0" smtClean="0"/>
          </a:p>
          <a:p>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6511635" y="2238634"/>
            <a:ext cx="5084619" cy="2056275"/>
          </a:xfrm>
          <a:prstGeom prst="rect">
            <a:avLst/>
          </a:prstGeom>
          <a:noFill/>
          <a:ln w="9525">
            <a:noFill/>
            <a:miter lim="800000"/>
            <a:headEnd/>
            <a:tailEnd/>
          </a:ln>
        </p:spPr>
      </p:pic>
      <p:pic>
        <p:nvPicPr>
          <p:cNvPr id="1026" name="Picture 2" descr="C:\Users\BHASKAR\Desktop\featuremap.gif"/>
          <p:cNvPicPr>
            <a:picLocks noChangeAspect="1" noChangeArrowheads="1" noCrop="1"/>
          </p:cNvPicPr>
          <p:nvPr/>
        </p:nvPicPr>
        <p:blipFill>
          <a:blip r:embed="rId6"/>
          <a:srcRect/>
          <a:stretch>
            <a:fillRect/>
          </a:stretch>
        </p:blipFill>
        <p:spPr bwMode="auto">
          <a:xfrm>
            <a:off x="4407832" y="3602182"/>
            <a:ext cx="3863332" cy="3061422"/>
          </a:xfrm>
          <a:prstGeom prst="rect">
            <a:avLst/>
          </a:prstGeom>
          <a:noFill/>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8" dur="500"/>
                                        <p:tgtEl>
                                          <p:spTgt spid="3077">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77">
                                            <p:txEl>
                                              <p:pRg st="3" end="3"/>
                                            </p:txEl>
                                          </p:spTgt>
                                        </p:tgtEl>
                                        <p:attrNameLst>
                                          <p:attrName>style.visibility</p:attrName>
                                        </p:attrNameLst>
                                      </p:cBhvr>
                                      <p:to>
                                        <p:strVal val="visible"/>
                                      </p:to>
                                    </p:set>
                                    <p:animEffect transition="in" filter="blinds(horizontal)">
                                      <p:cBhvr>
                                        <p:cTn id="21" dur="500"/>
                                        <p:tgtEl>
                                          <p:spTgt spid="3077">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4" dur="500"/>
                                        <p:tgtEl>
                                          <p:spTgt spid="3077">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 calcmode="lin" valueType="num">
                                      <p:cBhvr additive="base">
                                        <p:cTn id="32" dur="500" fill="hold"/>
                                        <p:tgtEl>
                                          <p:spTgt spid="1026"/>
                                        </p:tgtEl>
                                        <p:attrNameLst>
                                          <p:attrName>ppt_x</p:attrName>
                                        </p:attrNameLst>
                                      </p:cBhvr>
                                      <p:tavLst>
                                        <p:tav tm="0">
                                          <p:val>
                                            <p:strVal val="#ppt_x"/>
                                          </p:val>
                                        </p:tav>
                                        <p:tav tm="100000">
                                          <p:val>
                                            <p:strVal val="#ppt_x"/>
                                          </p:val>
                                        </p:tav>
                                      </p:tavLst>
                                    </p:anim>
                                    <p:anim calcmode="lin" valueType="num">
                                      <p:cBhvr additive="base">
                                        <p:cTn id="3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4849680"/>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smtClean="0"/>
              <a:t>Convolution of an image </a:t>
            </a:r>
            <a:r>
              <a:rPr lang="en-US" sz="2800" dirty="0" smtClean="0">
                <a:solidFill>
                  <a:srgbClr val="FF0000"/>
                </a:solidFill>
              </a:rPr>
              <a:t>with different filters can perform operations such as edge detection, blur and sharpen by applying filters</a:t>
            </a:r>
            <a:r>
              <a:rPr lang="en-US" sz="2800" dirty="0" smtClean="0"/>
              <a:t>.</a:t>
            </a:r>
          </a:p>
          <a:p>
            <a:r>
              <a:rPr lang="en-US" sz="2800" b="1" u="sng" dirty="0" smtClean="0"/>
              <a:t>Strides:</a:t>
            </a:r>
            <a:endParaRPr lang="en-US" sz="2800" u="sng" dirty="0" smtClean="0"/>
          </a:p>
          <a:p>
            <a:pPr>
              <a:buFont typeface="Wingdings" pitchFamily="2" charset="2"/>
              <a:buChar char="Ø"/>
            </a:pPr>
            <a:r>
              <a:rPr lang="en-US" sz="2800" dirty="0" smtClean="0"/>
              <a:t>Stride is the </a:t>
            </a:r>
            <a:r>
              <a:rPr lang="en-US" sz="2800" dirty="0" smtClean="0">
                <a:solidFill>
                  <a:srgbClr val="FF0000"/>
                </a:solidFill>
              </a:rPr>
              <a:t>number of pixels shifts over the input matrix</a:t>
            </a:r>
            <a:r>
              <a:rPr lang="en-US" sz="2800" dirty="0" smtClean="0"/>
              <a:t>. </a:t>
            </a:r>
          </a:p>
          <a:p>
            <a:pPr>
              <a:buFont typeface="Wingdings" pitchFamily="2" charset="2"/>
              <a:buChar char="Ø"/>
            </a:pPr>
            <a:r>
              <a:rPr lang="en-US" sz="2800" dirty="0" smtClean="0"/>
              <a:t>When the stride is 1 then we move the filters to 1 pixel at a time. When the stride is 2 then we move the filters to 2 pixels at a time and so on. The below figure shows convolution would work with a stride of 2.</a:t>
            </a:r>
          </a:p>
          <a:p>
            <a:endParaRPr lang="en-US" sz="2800" dirty="0" smtClean="0"/>
          </a:p>
          <a:p>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p:nvPr/>
        </p:nvPicPr>
        <p:blipFill>
          <a:blip r:embed="rId5"/>
          <a:srcRect/>
          <a:stretch>
            <a:fillRect/>
          </a:stretch>
        </p:blipFill>
        <p:spPr bwMode="auto">
          <a:xfrm>
            <a:off x="6788727" y="4267199"/>
            <a:ext cx="5020368" cy="2202873"/>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1" end="1"/>
                                            </p:txEl>
                                          </p:spTgt>
                                        </p:tgtEl>
                                        <p:attrNameLst>
                                          <p:attrName>style.visibility</p:attrName>
                                        </p:attrNameLst>
                                      </p:cBhvr>
                                      <p:to>
                                        <p:strVal val="visible"/>
                                      </p:to>
                                    </p:set>
                                    <p:animEffect transition="in" filter="box(in)">
                                      <p:cBhvr>
                                        <p:cTn id="12" dur="500"/>
                                        <p:tgtEl>
                                          <p:spTgt spid="30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7" dur="500"/>
                                        <p:tgtEl>
                                          <p:spTgt spid="30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22" dur="500"/>
                                        <p:tgtEl>
                                          <p:spTgt spid="30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711455"/>
          </a:xfrm>
          <a:prstGeom prst="rect">
            <a:avLst/>
          </a:prstGeom>
          <a:noFill/>
          <a:ln w="9525">
            <a:noFill/>
            <a:miter lim="800000"/>
            <a:headEnd/>
            <a:tailEnd/>
          </a:ln>
        </p:spPr>
        <p:txBody>
          <a:bodyPr wrap="square" lIns="108857" tIns="54429" rIns="108857" bIns="54429">
            <a:spAutoFit/>
          </a:bodyPr>
          <a:lstStyle/>
          <a:p>
            <a:r>
              <a:rPr lang="en-US" sz="2800" b="1" u="sng" dirty="0" smtClean="0"/>
              <a:t>Padding:</a:t>
            </a:r>
            <a:endParaRPr lang="en-US" sz="2800" u="sng" dirty="0" smtClean="0"/>
          </a:p>
          <a:p>
            <a:pPr>
              <a:buFont typeface="Wingdings" pitchFamily="2" charset="2"/>
              <a:buChar char="Ø"/>
            </a:pPr>
            <a:r>
              <a:rPr lang="en-US" sz="2800" dirty="0" smtClean="0"/>
              <a:t>Sometimes filter does </a:t>
            </a:r>
            <a:r>
              <a:rPr lang="en-US" sz="2800" dirty="0" smtClean="0">
                <a:solidFill>
                  <a:srgbClr val="FF0000"/>
                </a:solidFill>
              </a:rPr>
              <a:t>not fit perfectly fit the input image</a:t>
            </a:r>
            <a:r>
              <a:rPr lang="en-US" sz="2800" dirty="0" smtClean="0"/>
              <a:t>. </a:t>
            </a:r>
          </a:p>
          <a:p>
            <a:pPr>
              <a:buFont typeface="Wingdings" pitchFamily="2" charset="2"/>
              <a:buChar char="Ø"/>
            </a:pPr>
            <a:r>
              <a:rPr lang="en-US" sz="2800" dirty="0" smtClean="0"/>
              <a:t>We have </a:t>
            </a:r>
            <a:r>
              <a:rPr lang="en-US" sz="2800" dirty="0" smtClean="0">
                <a:solidFill>
                  <a:srgbClr val="FF0000"/>
                </a:solidFill>
              </a:rPr>
              <a:t>two options</a:t>
            </a:r>
            <a:r>
              <a:rPr lang="en-US" sz="2800" dirty="0" smtClean="0"/>
              <a:t>:</a:t>
            </a:r>
          </a:p>
          <a:p>
            <a:pPr marL="514350" lvl="0" indent="-514350">
              <a:buFont typeface="+mj-lt"/>
              <a:buAutoNum type="arabicPeriod"/>
            </a:pPr>
            <a:r>
              <a:rPr lang="en-US" sz="2800" dirty="0" smtClean="0"/>
              <a:t>Pad the picture with zeros (zero-padding) so that it fits.</a:t>
            </a:r>
          </a:p>
          <a:p>
            <a:pPr marL="514350" lvl="0" indent="-514350">
              <a:buFont typeface="+mj-lt"/>
              <a:buAutoNum type="arabicPeriod"/>
            </a:pPr>
            <a:r>
              <a:rPr lang="en-US" sz="2800" dirty="0" smtClean="0"/>
              <a:t>Drop the part of the image where the filter did not fit. This is called </a:t>
            </a:r>
            <a:r>
              <a:rPr lang="en-US" sz="2800" dirty="0" smtClean="0">
                <a:solidFill>
                  <a:srgbClr val="FF0000"/>
                </a:solidFill>
              </a:rPr>
              <a:t>valid paddin</a:t>
            </a:r>
            <a:r>
              <a:rPr lang="en-US" sz="2800" dirty="0" smtClean="0"/>
              <a:t>g which keeps only valid part of the image.</a:t>
            </a:r>
          </a:p>
          <a:p>
            <a:r>
              <a:rPr lang="en-US" sz="2800" b="1" u="sng" dirty="0" smtClean="0"/>
              <a:t>Non Linearity (</a:t>
            </a:r>
            <a:r>
              <a:rPr lang="en-US" sz="2800" b="1" u="sng" dirty="0" err="1" smtClean="0"/>
              <a:t>ReLU</a:t>
            </a:r>
            <a:r>
              <a:rPr lang="en-US" sz="2800" b="1" u="sng" dirty="0" smtClean="0"/>
              <a:t>):</a:t>
            </a:r>
            <a:endParaRPr lang="en-US" sz="2800" u="sng" dirty="0" smtClean="0"/>
          </a:p>
          <a:p>
            <a:pPr>
              <a:buFont typeface="Wingdings" pitchFamily="2" charset="2"/>
              <a:buChar char="Ø"/>
            </a:pPr>
            <a:r>
              <a:rPr lang="en-US" sz="2800" dirty="0" err="1" smtClean="0"/>
              <a:t>ReLU</a:t>
            </a:r>
            <a:r>
              <a:rPr lang="en-US" sz="2800" dirty="0" smtClean="0"/>
              <a:t> stands for </a:t>
            </a:r>
            <a:r>
              <a:rPr lang="en-US" sz="2800" dirty="0" smtClean="0">
                <a:solidFill>
                  <a:srgbClr val="FF0000"/>
                </a:solidFill>
              </a:rPr>
              <a:t>Rectified Linear Unit </a:t>
            </a:r>
            <a:r>
              <a:rPr lang="en-US" sz="2800" dirty="0" smtClean="0"/>
              <a:t>for a non-linear operation. The output is </a:t>
            </a:r>
            <a:r>
              <a:rPr lang="en-US" sz="2800" b="1" i="1" dirty="0" smtClean="0"/>
              <a:t>ƒ(x) = max(0,x).</a:t>
            </a:r>
            <a:endParaRPr lang="en-US" sz="2800" dirty="0" smtClean="0"/>
          </a:p>
          <a:p>
            <a:endParaRPr lang="en-US" sz="2800" dirty="0" smtClean="0"/>
          </a:p>
          <a:p>
            <a:endParaRPr lang="en-US" sz="2800" dirty="0" smtClean="0"/>
          </a:p>
          <a:p>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ox(in)">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2"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498765" y="470190"/>
            <a:ext cx="11513126" cy="848585"/>
          </a:xfrm>
          <a:prstGeom prst="rect">
            <a:avLst/>
          </a:prstGeom>
          <a:noFill/>
          <a:ln w="9525">
            <a:noFill/>
            <a:miter lim="800000"/>
            <a:headEnd/>
            <a:tailEnd/>
          </a:ln>
        </p:spPr>
        <p:txBody>
          <a:bodyPr wrap="square" lIns="108857" tIns="54429" rIns="108857" bIns="54429">
            <a:spAutoFit/>
          </a:bodyPr>
          <a:lstStyle/>
          <a:p>
            <a:r>
              <a:rPr lang="en-US" sz="4800" dirty="0" err="1" smtClean="0">
                <a:solidFill>
                  <a:srgbClr val="FF0000"/>
                </a:solidFill>
              </a:rPr>
              <a:t>Convolutional</a:t>
            </a:r>
            <a:r>
              <a:rPr lang="en-US" sz="4800" dirty="0" smtClean="0">
                <a:solidFill>
                  <a:srgbClr val="FF0000"/>
                </a:solidFill>
              </a:rPr>
              <a:t> Neural Networks (CNN)</a:t>
            </a:r>
            <a:endParaRPr lang="en-US" sz="4800" dirty="0">
              <a:solidFill>
                <a:srgbClr val="FF0000"/>
              </a:solidFill>
            </a:endParaRPr>
          </a:p>
        </p:txBody>
      </p:sp>
      <p:sp>
        <p:nvSpPr>
          <p:cNvPr id="3077" name="TextBox 14"/>
          <p:cNvSpPr txBox="1">
            <a:spLocks noChangeArrowheads="1"/>
          </p:cNvSpPr>
          <p:nvPr/>
        </p:nvSpPr>
        <p:spPr bwMode="auto">
          <a:xfrm>
            <a:off x="387926" y="1233055"/>
            <a:ext cx="11568547" cy="5711455"/>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err="1" smtClean="0"/>
              <a:t>ReLU’s</a:t>
            </a:r>
            <a:r>
              <a:rPr lang="en-US" sz="2800" dirty="0" smtClean="0"/>
              <a:t> purpose is </a:t>
            </a:r>
            <a:r>
              <a:rPr lang="en-US" sz="2800" dirty="0" smtClean="0">
                <a:solidFill>
                  <a:srgbClr val="FF0000"/>
                </a:solidFill>
              </a:rPr>
              <a:t>to introduce non-linearity in our </a:t>
            </a:r>
            <a:r>
              <a:rPr lang="en-US" sz="2800" dirty="0" err="1" smtClean="0">
                <a:solidFill>
                  <a:srgbClr val="FF0000"/>
                </a:solidFill>
              </a:rPr>
              <a:t>ConvNet</a:t>
            </a:r>
            <a:r>
              <a:rPr lang="en-US" sz="2800" dirty="0" smtClean="0"/>
              <a:t>. Since, the real world data would want our </a:t>
            </a:r>
            <a:r>
              <a:rPr lang="en-US" sz="2800" dirty="0" err="1" smtClean="0"/>
              <a:t>ConvNet</a:t>
            </a:r>
            <a:r>
              <a:rPr lang="en-US" sz="2800" dirty="0" smtClean="0"/>
              <a:t> to learn would be non-negative linear values.</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pPr>
              <a:buFont typeface="Wingdings" pitchFamily="2" charset="2"/>
              <a:buChar char="Ø"/>
            </a:pPr>
            <a:r>
              <a:rPr lang="en-US" sz="2800" dirty="0" smtClean="0"/>
              <a:t>There are </a:t>
            </a:r>
            <a:r>
              <a:rPr lang="en-US" sz="2800" dirty="0" smtClean="0">
                <a:solidFill>
                  <a:srgbClr val="FF0000"/>
                </a:solidFill>
              </a:rPr>
              <a:t>other non linear functions </a:t>
            </a:r>
            <a:r>
              <a:rPr lang="en-US" sz="2800" dirty="0" smtClean="0"/>
              <a:t>such as </a:t>
            </a:r>
            <a:r>
              <a:rPr lang="en-US" sz="2800" dirty="0" err="1" smtClean="0">
                <a:solidFill>
                  <a:srgbClr val="FF0000"/>
                </a:solidFill>
              </a:rPr>
              <a:t>tanh</a:t>
            </a:r>
            <a:r>
              <a:rPr lang="en-US" sz="2800" dirty="0" smtClean="0">
                <a:solidFill>
                  <a:srgbClr val="FF0000"/>
                </a:solidFill>
              </a:rPr>
              <a:t> or sigmoid </a:t>
            </a:r>
            <a:r>
              <a:rPr lang="en-US" sz="2800" dirty="0" smtClean="0"/>
              <a:t>that can also be used instead of </a:t>
            </a:r>
            <a:r>
              <a:rPr lang="en-US" sz="2800" dirty="0" err="1" smtClean="0"/>
              <a:t>ReLU</a:t>
            </a:r>
            <a:r>
              <a:rPr lang="en-US" sz="2800" dirty="0" smtClean="0"/>
              <a:t>. </a:t>
            </a:r>
          </a:p>
          <a:p>
            <a:pPr>
              <a:buFont typeface="Wingdings" pitchFamily="2" charset="2"/>
              <a:buChar char="Ø"/>
            </a:pPr>
            <a:r>
              <a:rPr lang="en-US" sz="2800" dirty="0" smtClean="0"/>
              <a:t>Most of the data scientists use </a:t>
            </a:r>
            <a:r>
              <a:rPr lang="en-US" sz="2800" dirty="0" err="1" smtClean="0"/>
              <a:t>ReLU</a:t>
            </a:r>
            <a:r>
              <a:rPr lang="en-US" sz="2800" dirty="0" smtClean="0"/>
              <a:t> since performance wise </a:t>
            </a:r>
            <a:r>
              <a:rPr lang="en-US" sz="2800" dirty="0" err="1" smtClean="0"/>
              <a:t>ReLU</a:t>
            </a:r>
            <a:r>
              <a:rPr lang="en-US" sz="2800" dirty="0" smtClean="0"/>
              <a:t> is better than the other two.</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3639185" y="2112962"/>
            <a:ext cx="4913630" cy="2632075"/>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Effect transition="in" filter="blinds(horizontal)">
                                      <p:cBhvr>
                                        <p:cTn id="7" dur="500"/>
                                        <p:tgtEl>
                                          <p:spTgt spid="30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077">
                                            <p:txEl>
                                              <p:pRg st="7" end="7"/>
                                            </p:txEl>
                                          </p:spTgt>
                                        </p:tgtEl>
                                        <p:attrNameLst>
                                          <p:attrName>style.visibility</p:attrName>
                                        </p:attrNameLst>
                                      </p:cBhvr>
                                      <p:to>
                                        <p:strVal val="visible"/>
                                      </p:to>
                                    </p:set>
                                    <p:animEffect transition="in" filter="blinds(horizontal)">
                                      <p:cBhvr>
                                        <p:cTn id="18" dur="500"/>
                                        <p:tgtEl>
                                          <p:spTgt spid="3077">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7">
                                            <p:txEl>
                                              <p:pRg st="8" end="8"/>
                                            </p:txEl>
                                          </p:spTgt>
                                        </p:tgtEl>
                                        <p:attrNameLst>
                                          <p:attrName>style.visibility</p:attrName>
                                        </p:attrNameLst>
                                      </p:cBhvr>
                                      <p:to>
                                        <p:strVal val="visible"/>
                                      </p:to>
                                    </p:set>
                                    <p:animEffect transition="in" filter="blinds(horizontal)">
                                      <p:cBhvr>
                                        <p:cTn id="23"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2444</TotalTime>
  <Words>746</Words>
  <Application>Microsoft Office PowerPoint</Application>
  <PresentationFormat>Custom</PresentationFormat>
  <Paragraphs>108</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256</cp:revision>
  <dcterms:created xsi:type="dcterms:W3CDTF">2020-07-04T06:33:25Z</dcterms:created>
  <dcterms:modified xsi:type="dcterms:W3CDTF">2023-01-01T07:20:49Z</dcterms:modified>
</cp:coreProperties>
</file>